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Play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A42A59-6FA5-48FD-8C16-C9D7DFA7AFF9}">
  <a:tblStyle styleId="{8BA42A59-6FA5-48FD-8C16-C9D7DFA7AF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577" autoAdjust="0"/>
  </p:normalViewPr>
  <p:slideViewPr>
    <p:cSldViewPr snapToGrid="0">
      <p:cViewPr varScale="1">
        <p:scale>
          <a:sx n="64" d="100"/>
          <a:sy n="64" d="100"/>
        </p:scale>
        <p:origin x="7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7a25c9e99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07a25c9e99_0_1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g307a25c9e99_0_1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0760c107c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0760c107c1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g30760c107c1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08f921b6b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08f921b6b9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22" name="Google Shape;222;g308f921b6b9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064768f870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064768f870_0_2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064768f870_0_2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3" name="Google Shape;2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07a25c9e9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07a25c9e99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307a25c9e99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991cd41ff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0991cd41ff_2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g30991cd41ff_2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07a25c9e9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07a25c9e99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307a25c9e99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7a25c9e9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07a25c9e99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g307a25c9e9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08f921b6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08f921b6b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g308f921b6b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064768f870_0_19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g3064768f870_0_1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0760c107c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0760c107c1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g30760c107c1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07a25c9e99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07a25c9e99_0_2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g307a25c9e99_0_2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07a25c9e99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07a25c9e99_0_2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307a25c9e99_0_2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 descr="A black and white picture of mountains and a su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1788" y="3271958"/>
            <a:ext cx="3338334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753" y="-65602"/>
            <a:ext cx="12329506" cy="694257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781878" y="1440535"/>
            <a:ext cx="6553200" cy="183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  <a:defRPr sz="6000" b="1" i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781878" y="3586042"/>
            <a:ext cx="2600528" cy="83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740664" y="3110439"/>
            <a:ext cx="10515600" cy="1550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740664" y="4793953"/>
            <a:ext cx="8524461" cy="83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4" name="Google Shape;64;p11" descr="A white star with text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664" y="-898610"/>
            <a:ext cx="5559553" cy="555955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LEFT TOP">
  <p:cSld name="Main point LEFT TOP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LIGHT ON DARK">
  <p:cSld name="1_Title Only - LIGHT ON DAR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789011" y="402075"/>
            <a:ext cx="101364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2" name="Google Shape;72;p13"/>
          <p:cNvCxnSpPr/>
          <p:nvPr/>
        </p:nvCxnSpPr>
        <p:spPr>
          <a:xfrm>
            <a:off x="942800" y="1532025"/>
            <a:ext cx="96399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789000" y="1554800"/>
            <a:ext cx="9794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500"/>
              <a:buNone/>
              <a:defRPr sz="32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 1">
  <p:cSld name="BLANK_2_1_1_1"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585800" y="103900"/>
            <a:ext cx="10710900" cy="1173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2" name="Google Shape;82;p15"/>
          <p:cNvCxnSpPr/>
          <p:nvPr/>
        </p:nvCxnSpPr>
        <p:spPr>
          <a:xfrm>
            <a:off x="739600" y="1206242"/>
            <a:ext cx="9639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585800" y="1161100"/>
            <a:ext cx="107109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1000"/>
              </a:spcBef>
              <a:spcAft>
                <a:spcPts val="0"/>
              </a:spcAft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6"/>
          <p:cNvGrpSpPr/>
          <p:nvPr/>
        </p:nvGrpSpPr>
        <p:grpSpPr>
          <a:xfrm>
            <a:off x="-21933" y="-32935"/>
            <a:ext cx="3332991" cy="6907464"/>
            <a:chOff x="-92652" y="-16478"/>
            <a:chExt cx="2421528" cy="6907464"/>
          </a:xfrm>
        </p:grpSpPr>
        <p:sp>
          <p:nvSpPr>
            <p:cNvPr id="86" name="Google Shape;86;p16" descr="White and blue curved shape containing the GSA logo in the bottom left corner. " title="Cover page design"/>
            <p:cNvSpPr/>
            <p:nvPr/>
          </p:nvSpPr>
          <p:spPr>
            <a:xfrm rot="-5400000">
              <a:off x="-2280159" y="2257390"/>
              <a:ext cx="6874470" cy="2343600"/>
            </a:xfrm>
            <a:prstGeom prst="flowChartDocumen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 rot="-5400000">
              <a:off x="-2407281" y="2298151"/>
              <a:ext cx="6907464" cy="2278206"/>
            </a:xfrm>
            <a:prstGeom prst="flowChartDocument">
              <a:avLst/>
            </a:prstGeom>
            <a:solidFill>
              <a:srgbClr val="0FAFFF"/>
            </a:solidFill>
            <a:ln w="9525" cap="flat" cmpd="sng">
              <a:solidFill>
                <a:srgbClr val="0FA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4792456" y="6043500"/>
            <a:ext cx="65481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4792456" y="2144975"/>
            <a:ext cx="68871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733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733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733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733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733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733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733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733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733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title" idx="2"/>
          </p:nvPr>
        </p:nvSpPr>
        <p:spPr>
          <a:xfrm>
            <a:off x="4792456" y="3516551"/>
            <a:ext cx="6887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-26839" y="-71425"/>
            <a:ext cx="12213900" cy="124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4966700" y="4123853"/>
            <a:ext cx="6712800" cy="1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6824" y="230250"/>
            <a:ext cx="783375" cy="7071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4722567" y="511401"/>
            <a:ext cx="70440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Office of Government-wide Policy</a:t>
            </a:r>
            <a:endParaRPr sz="1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">
  <p:cSld name="Title Only - DARK ON LIGHT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789011" y="402075"/>
            <a:ext cx="101364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33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33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33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33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33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33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33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33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33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9" name="Google Shape;99;p17"/>
          <p:cNvCxnSpPr/>
          <p:nvPr/>
        </p:nvCxnSpPr>
        <p:spPr>
          <a:xfrm>
            <a:off x="942800" y="1532025"/>
            <a:ext cx="9639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p17"/>
          <p:cNvSpPr txBox="1">
            <a:spLocks noGrp="1"/>
          </p:cNvSpPr>
          <p:nvPr>
            <p:ph type="subTitle" idx="1"/>
          </p:nvPr>
        </p:nvSpPr>
        <p:spPr>
          <a:xfrm>
            <a:off x="789000" y="1554800"/>
            <a:ext cx="9794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>
  <p:cSld name="Blank - White">
    <p:bg>
      <p:bgPr>
        <a:solidFill>
          <a:srgbClr val="FFFFF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 2">
  <p:cSld name="Title Only - DARK ON LIGHT_1">
    <p:bg>
      <p:bgPr>
        <a:solidFill>
          <a:srgbClr val="FFFF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789011" y="402075"/>
            <a:ext cx="101364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0" name="Google Shape;110;p20"/>
          <p:cNvCxnSpPr/>
          <p:nvPr/>
        </p:nvCxnSpPr>
        <p:spPr>
          <a:xfrm>
            <a:off x="942800" y="1532025"/>
            <a:ext cx="9639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p20"/>
          <p:cNvSpPr txBox="1">
            <a:spLocks noGrp="1"/>
          </p:cNvSpPr>
          <p:nvPr>
            <p:ph type="subTitle" idx="1"/>
          </p:nvPr>
        </p:nvSpPr>
        <p:spPr>
          <a:xfrm>
            <a:off x="789000" y="1554800"/>
            <a:ext cx="9794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5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2266122"/>
            <a:ext cx="10515600" cy="1550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38199" y="1218527"/>
            <a:ext cx="8524461" cy="83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LEFT BOTTOM">
  <p:cSld name="Main point LEFT BOTTOM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DECK">
  <p:cSld name="END DECK"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7" name="Google Shape;117;p22" title="Blue GSA Starmark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8888" y="2357388"/>
            <a:ext cx="2374226" cy="214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12337"/>
            <a:ext cx="10515600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7E"/>
              </a:buClr>
              <a:buSzPts val="3600"/>
              <a:buFont typeface="Arial"/>
              <a:buNone/>
              <a:defRPr sz="3600" b="1">
                <a:solidFill>
                  <a:srgbClr val="0046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38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097379" cy="38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6256421" y="1830471"/>
            <a:ext cx="5097380" cy="38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8200" y="312337"/>
            <a:ext cx="10515600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7E"/>
              </a:buClr>
              <a:buSzPts val="3600"/>
              <a:buFont typeface="Arial"/>
              <a:buNone/>
              <a:defRPr sz="3600" b="1">
                <a:solidFill>
                  <a:srgbClr val="0046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3060034" cy="38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4565982" y="1825625"/>
            <a:ext cx="3060034" cy="38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3"/>
          </p:nvPr>
        </p:nvSpPr>
        <p:spPr>
          <a:xfrm>
            <a:off x="8293766" y="1825625"/>
            <a:ext cx="3060034" cy="38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8200" y="312337"/>
            <a:ext cx="10515600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7E"/>
              </a:buClr>
              <a:buSzPts val="3600"/>
              <a:buFont typeface="Arial"/>
              <a:buNone/>
              <a:defRPr sz="3600" b="1">
                <a:solidFill>
                  <a:srgbClr val="0046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796590" y="1564105"/>
            <a:ext cx="6304548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7E"/>
              </a:buClr>
              <a:buSzPts val="3600"/>
              <a:buFont typeface="Arial"/>
              <a:buNone/>
              <a:defRPr sz="3600" b="1">
                <a:solidFill>
                  <a:srgbClr val="0046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796590" y="2679031"/>
            <a:ext cx="6304548" cy="3400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 descr="A black and white picture of mountains and a su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624" y="2272378"/>
            <a:ext cx="3402690" cy="233006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5214730" y="1167240"/>
            <a:ext cx="6304548" cy="110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5214730" y="2480217"/>
            <a:ext cx="6304500" cy="30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8" descr="A white star with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1245" y="-177829"/>
            <a:ext cx="1827028" cy="182702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4796590" y="307070"/>
            <a:ext cx="6304548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7E"/>
              </a:buClr>
              <a:buSzPts val="3600"/>
              <a:buFont typeface="Arial"/>
              <a:buNone/>
              <a:defRPr sz="3600" b="1">
                <a:solidFill>
                  <a:srgbClr val="0046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4796590" y="1536208"/>
            <a:ext cx="6304500" cy="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796590" y="2868379"/>
            <a:ext cx="6304500" cy="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3"/>
          </p:nvPr>
        </p:nvSpPr>
        <p:spPr>
          <a:xfrm>
            <a:off x="4796590" y="4200550"/>
            <a:ext cx="6304500" cy="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3425952" y="1438351"/>
            <a:ext cx="1158300" cy="1158300"/>
          </a:xfrm>
          <a:prstGeom prst="ellipse">
            <a:avLst/>
          </a:prstGeom>
          <a:solidFill>
            <a:srgbClr val="1D93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9"/>
          <p:cNvSpPr/>
          <p:nvPr/>
        </p:nvSpPr>
        <p:spPr>
          <a:xfrm>
            <a:off x="3425952" y="2770522"/>
            <a:ext cx="1158300" cy="1158300"/>
          </a:xfrm>
          <a:prstGeom prst="ellipse">
            <a:avLst/>
          </a:prstGeom>
          <a:solidFill>
            <a:srgbClr val="1D93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9"/>
          <p:cNvSpPr/>
          <p:nvPr/>
        </p:nvSpPr>
        <p:spPr>
          <a:xfrm>
            <a:off x="3425952" y="4102694"/>
            <a:ext cx="1158300" cy="1158300"/>
          </a:xfrm>
          <a:prstGeom prst="ellipse">
            <a:avLst/>
          </a:prstGeom>
          <a:solidFill>
            <a:srgbClr val="1D93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3425927" y="5434869"/>
            <a:ext cx="1158300" cy="1158300"/>
          </a:xfrm>
          <a:prstGeom prst="ellipse">
            <a:avLst/>
          </a:prstGeom>
          <a:solidFill>
            <a:srgbClr val="1D93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</a:rPr>
              <a:t>4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6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ulations.gov/document/GSA-GSA-2024-0016-000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opengov-civ-subscribe-request@listserv.gsa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howcase/usopengovsec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opengovernmentsecretariat@gsa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a.gov/usopen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4/09/12/2024-20702/seeking-public-input-for-the-6th-us-open-government-national-action-pla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s://www.regulations.gov/document/GSA-GSA-2024-0016-000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opengovpartnership.org/the-open-gov-challenge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740664" y="3110439"/>
            <a:ext cx="10515600" cy="155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National Action Plan 6 Listening Session</a:t>
            </a:r>
            <a:endParaRPr dirty="0"/>
          </a:p>
        </p:txBody>
      </p:sp>
      <p:sp>
        <p:nvSpPr>
          <p:cNvPr id="124" name="Google Shape;124;p23"/>
          <p:cNvSpPr txBox="1">
            <a:spLocks noGrp="1"/>
          </p:cNvSpPr>
          <p:nvPr>
            <p:ph type="subTitle" idx="1"/>
          </p:nvPr>
        </p:nvSpPr>
        <p:spPr>
          <a:xfrm>
            <a:off x="740664" y="4793953"/>
            <a:ext cx="8524500" cy="83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October 9, 2024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>
            <a:spLocks noGrp="1"/>
          </p:cNvSpPr>
          <p:nvPr>
            <p:ph type="title"/>
          </p:nvPr>
        </p:nvSpPr>
        <p:spPr>
          <a:xfrm>
            <a:off x="838200" y="312337"/>
            <a:ext cx="10515600" cy="96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Listening Session Guidelines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600" cy="386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Use the </a:t>
            </a:r>
            <a:r>
              <a:rPr lang="en-US" sz="2400" b="1"/>
              <a:t>raise hand</a:t>
            </a:r>
            <a:r>
              <a:rPr lang="en-US" sz="2400"/>
              <a:t> feature to be called on in order</a:t>
            </a: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-"/>
            </a:pPr>
            <a:r>
              <a:rPr lang="en-US" sz="2400" b="1"/>
              <a:t>3 minutes</a:t>
            </a:r>
            <a:r>
              <a:rPr lang="en-US" sz="2400"/>
              <a:t> per speaker limit</a:t>
            </a: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Stay on topic - please keep comments focused on NAP 6 and open government themes</a:t>
            </a: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1600"/>
              </a:spcAft>
              <a:buSzPts val="2400"/>
              <a:buChar char="-"/>
            </a:pPr>
            <a:r>
              <a:rPr lang="en-US" sz="2400"/>
              <a:t>Be respectful - no interrupting or personal attacks. See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commenting policy</a:t>
            </a:r>
            <a:r>
              <a:rPr lang="en-US" sz="2400"/>
              <a:t> for guidelines. </a:t>
            </a:r>
            <a:endParaRPr sz="2400"/>
          </a:p>
        </p:txBody>
      </p:sp>
      <p:sp>
        <p:nvSpPr>
          <p:cNvPr id="218" name="Google Shape;218;p32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950" y="-41775"/>
            <a:ext cx="4404900" cy="6899700"/>
          </a:xfrm>
          <a:prstGeom prst="rect">
            <a:avLst/>
          </a:prstGeom>
          <a:solidFill>
            <a:srgbClr val="0579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33" descr="Graphic showing &quot;Transparency + Accountability + Participation&quot;"/>
          <p:cNvGrpSpPr/>
          <p:nvPr/>
        </p:nvGrpSpPr>
        <p:grpSpPr>
          <a:xfrm>
            <a:off x="658871" y="155517"/>
            <a:ext cx="3029400" cy="2762979"/>
            <a:chOff x="498709" y="845092"/>
            <a:chExt cx="3029400" cy="2762979"/>
          </a:xfrm>
        </p:grpSpPr>
        <p:sp>
          <p:nvSpPr>
            <p:cNvPr id="239" name="Google Shape;239;p33"/>
            <p:cNvSpPr/>
            <p:nvPr/>
          </p:nvSpPr>
          <p:spPr>
            <a:xfrm>
              <a:off x="498709" y="845092"/>
              <a:ext cx="3029400" cy="9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 i="1">
                  <a:solidFill>
                    <a:srgbClr val="FFFFFF"/>
                  </a:solidFill>
                </a:rPr>
                <a:t>TRANSPARENCY</a:t>
              </a:r>
              <a:endParaRPr sz="2100" b="1" i="1">
                <a:solidFill>
                  <a:srgbClr val="FFFFFF"/>
                </a:solidFill>
              </a:endParaRPr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498709" y="1766081"/>
              <a:ext cx="3029400" cy="9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 i="1">
                  <a:solidFill>
                    <a:srgbClr val="FFFFFF"/>
                  </a:solidFill>
                </a:rPr>
                <a:t>ACCOUNTABILITY</a:t>
              </a:r>
              <a:endParaRPr sz="2100" b="1" i="1">
                <a:solidFill>
                  <a:srgbClr val="FFFFFF"/>
                </a:solidFill>
              </a:endParaRPr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498709" y="2687071"/>
              <a:ext cx="3029400" cy="9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 i="1">
                  <a:solidFill>
                    <a:srgbClr val="FFFFFF"/>
                  </a:solidFill>
                </a:rPr>
                <a:t>PARTICIPATION</a:t>
              </a:r>
              <a:endParaRPr sz="2100" b="1" i="1">
                <a:solidFill>
                  <a:srgbClr val="FFFFFF"/>
                </a:solidFill>
              </a:endParaRPr>
            </a:p>
          </p:txBody>
        </p:sp>
      </p:grpSp>
      <p:sp>
        <p:nvSpPr>
          <p:cNvPr id="242" name="Google Shape;242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15175" y="63322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FFFF"/>
                </a:solidFill>
              </a:rPr>
              <a:t>+</a:t>
            </a:r>
            <a:endParaRPr sz="4000" b="1">
              <a:solidFill>
                <a:srgbClr val="FFFFFF"/>
              </a:solidFill>
            </a:endParaRPr>
          </a:p>
        </p:txBody>
      </p:sp>
      <p:sp>
        <p:nvSpPr>
          <p:cNvPr id="243" name="Google Shape;243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15175" y="164510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FFFF"/>
                </a:solidFill>
              </a:rPr>
              <a:t>+</a:t>
            </a:r>
            <a:endParaRPr sz="4000" b="1">
              <a:solidFill>
                <a:srgbClr val="FFFFFF"/>
              </a:solidFill>
            </a:endParaRPr>
          </a:p>
        </p:txBody>
      </p:sp>
      <p:graphicFrame>
        <p:nvGraphicFramePr>
          <p:cNvPr id="244" name="Google Shape;244;p33"/>
          <p:cNvGraphicFramePr/>
          <p:nvPr/>
        </p:nvGraphicFramePr>
        <p:xfrm>
          <a:off x="64150" y="3095250"/>
          <a:ext cx="4252700" cy="3505050"/>
        </p:xfrm>
        <a:graphic>
          <a:graphicData uri="http://schemas.openxmlformats.org/drawingml/2006/table">
            <a:tbl>
              <a:tblPr>
                <a:noFill/>
                <a:tableStyleId>{8BA42A59-6FA5-48FD-8C16-C9D7DFA7AFF9}</a:tableStyleId>
              </a:tblPr>
              <a:tblGrid>
                <a:gridCol w="212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046598"/>
                          </a:solidFill>
                        </a:rPr>
                        <a:t>ACCESS TO INFORMATION</a:t>
                      </a:r>
                      <a:endParaRPr sz="1700" b="1">
                        <a:solidFill>
                          <a:srgbClr val="046598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2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046598"/>
                          </a:solidFill>
                        </a:rPr>
                        <a:t>ANTI- CORRUPTION</a:t>
                      </a:r>
                      <a:endParaRPr sz="1700" b="1">
                        <a:solidFill>
                          <a:srgbClr val="046598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046598"/>
                          </a:solidFill>
                        </a:rPr>
                        <a:t>CIVIC SPACE</a:t>
                      </a:r>
                      <a:endParaRPr sz="1700" b="1">
                        <a:solidFill>
                          <a:srgbClr val="046598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2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046598"/>
                          </a:solidFill>
                        </a:rPr>
                        <a:t>CLIMATE AND ENVIRONMENT</a:t>
                      </a:r>
                      <a:endParaRPr sz="1700" b="1">
                        <a:solidFill>
                          <a:srgbClr val="046598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046598"/>
                          </a:solidFill>
                        </a:rPr>
                        <a:t>DIGITAL GOVERNANCE</a:t>
                      </a:r>
                      <a:endParaRPr sz="1700" b="1">
                        <a:solidFill>
                          <a:srgbClr val="046598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2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046598"/>
                          </a:solidFill>
                        </a:rPr>
                        <a:t>FISCAL OPENNESS</a:t>
                      </a:r>
                      <a:endParaRPr sz="1700" b="1">
                        <a:solidFill>
                          <a:srgbClr val="046598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046598"/>
                          </a:solidFill>
                        </a:rPr>
                        <a:t>GENDER AND INCLUSION</a:t>
                      </a:r>
                      <a:endParaRPr sz="1700" b="1">
                        <a:solidFill>
                          <a:srgbClr val="046598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2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046598"/>
                          </a:solidFill>
                        </a:rPr>
                        <a:t>JUSTICE</a:t>
                      </a:r>
                      <a:endParaRPr sz="1700" b="1">
                        <a:solidFill>
                          <a:srgbClr val="046598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046598"/>
                          </a:solidFill>
                        </a:rPr>
                        <a:t>MEDIA FREEDOM</a:t>
                      </a:r>
                      <a:endParaRPr sz="1700" b="1">
                        <a:solidFill>
                          <a:srgbClr val="046598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2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solidFill>
                            <a:srgbClr val="046598"/>
                          </a:solidFill>
                        </a:rPr>
                        <a:t>PUBLIC PARTICIPATION</a:t>
                      </a:r>
                      <a:endParaRPr sz="1700" b="1" dirty="0">
                        <a:solidFill>
                          <a:srgbClr val="046598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5" name="Google Shape;245;p33"/>
          <p:cNvSpPr txBox="1">
            <a:spLocks noGrp="1"/>
          </p:cNvSpPr>
          <p:nvPr>
            <p:ph type="title" idx="4294967295"/>
          </p:nvPr>
        </p:nvSpPr>
        <p:spPr>
          <a:xfrm>
            <a:off x="4710240" y="-41780"/>
            <a:ext cx="6304500" cy="96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56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rPr>
              <a:t>What We’re Looking For:</a:t>
            </a:r>
            <a:endParaRPr sz="2560" b="1" i="1">
              <a:solidFill>
                <a:srgbClr val="0579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33" descr="Box detailing: Problem Identification: What problems can open government address? What solutions can fix these problems? "/>
          <p:cNvGrpSpPr/>
          <p:nvPr/>
        </p:nvGrpSpPr>
        <p:grpSpPr>
          <a:xfrm>
            <a:off x="4710269" y="861826"/>
            <a:ext cx="3523467" cy="2897832"/>
            <a:chOff x="792408" y="245125"/>
            <a:chExt cx="2740505" cy="2253894"/>
          </a:xfrm>
        </p:grpSpPr>
        <p:sp>
          <p:nvSpPr>
            <p:cNvPr id="227" name="Google Shape;227;p33"/>
            <p:cNvSpPr/>
            <p:nvPr/>
          </p:nvSpPr>
          <p:spPr>
            <a:xfrm>
              <a:off x="792413" y="1010719"/>
              <a:ext cx="2740500" cy="1488300"/>
            </a:xfrm>
            <a:prstGeom prst="rect">
              <a:avLst/>
            </a:prstGeom>
            <a:noFill/>
            <a:ln w="9525" cap="flat" cmpd="sng">
              <a:solidFill>
                <a:srgbClr val="AF1F2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/>
                <a:t>What </a:t>
              </a:r>
              <a:r>
                <a:rPr lang="en-US" sz="2000" b="1"/>
                <a:t>problems</a:t>
              </a:r>
              <a:r>
                <a:rPr lang="en-US" sz="2000"/>
                <a:t> can open government address? </a:t>
              </a:r>
              <a:endParaRPr sz="200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/>
                <a:t>What </a:t>
              </a:r>
              <a:r>
                <a:rPr lang="en-US" sz="2000" b="1"/>
                <a:t>solutions</a:t>
              </a:r>
              <a:r>
                <a:rPr lang="en-US" sz="2000"/>
                <a:t> can fix these problems?  </a:t>
              </a:r>
              <a:endParaRPr sz="2000"/>
            </a:p>
          </p:txBody>
        </p:sp>
        <p:sp>
          <p:nvSpPr>
            <p:cNvPr id="228" name="Google Shape;228;p33"/>
            <p:cNvSpPr/>
            <p:nvPr/>
          </p:nvSpPr>
          <p:spPr>
            <a:xfrm>
              <a:off x="792408" y="245125"/>
              <a:ext cx="2740500" cy="765600"/>
            </a:xfrm>
            <a:prstGeom prst="rect">
              <a:avLst/>
            </a:prstGeom>
            <a:solidFill>
              <a:srgbClr val="AF1F24"/>
            </a:solidFill>
            <a:ln w="9525" cap="flat" cmpd="sng">
              <a:solidFill>
                <a:srgbClr val="AF1F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FFFF"/>
                  </a:solidFill>
                </a:rPr>
                <a:t>PROBLEM IDENTIFICATION</a:t>
              </a:r>
              <a:endParaRPr sz="2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235" name="Google Shape;235;p33" descr="Box detailing: Existing Work: What is being done inside or outside of government that can be expanded or enhanced? "/>
          <p:cNvGrpSpPr/>
          <p:nvPr/>
        </p:nvGrpSpPr>
        <p:grpSpPr>
          <a:xfrm>
            <a:off x="8453950" y="845975"/>
            <a:ext cx="3523526" cy="2913504"/>
            <a:chOff x="8317123" y="245125"/>
            <a:chExt cx="2753400" cy="2276709"/>
          </a:xfrm>
        </p:grpSpPr>
        <p:sp>
          <p:nvSpPr>
            <p:cNvPr id="236" name="Google Shape;236;p33"/>
            <p:cNvSpPr/>
            <p:nvPr/>
          </p:nvSpPr>
          <p:spPr>
            <a:xfrm>
              <a:off x="8317123" y="1028434"/>
              <a:ext cx="2753400" cy="1493400"/>
            </a:xfrm>
            <a:prstGeom prst="rect">
              <a:avLst/>
            </a:prstGeom>
            <a:noFill/>
            <a:ln w="9525" cap="flat" cmpd="sng">
              <a:solidFill>
                <a:srgbClr val="9E9E9E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</a:rPr>
                <a:t>What is being done inside or outside of government that can be </a:t>
              </a:r>
              <a:r>
                <a:rPr lang="en-US" sz="2000" b="1" dirty="0">
                  <a:solidFill>
                    <a:schemeClr val="dk1"/>
                  </a:solidFill>
                </a:rPr>
                <a:t>expanded</a:t>
              </a:r>
              <a:r>
                <a:rPr lang="en-US" sz="2000" dirty="0">
                  <a:solidFill>
                    <a:schemeClr val="dk1"/>
                  </a:solidFill>
                </a:rPr>
                <a:t> or </a:t>
              </a:r>
              <a:r>
                <a:rPr lang="en-US" sz="2000" b="1" dirty="0">
                  <a:solidFill>
                    <a:schemeClr val="dk1"/>
                  </a:solidFill>
                </a:rPr>
                <a:t>enhanced</a:t>
              </a:r>
              <a:r>
                <a:rPr lang="en-US" sz="2000" dirty="0">
                  <a:solidFill>
                    <a:schemeClr val="dk1"/>
                  </a:solidFill>
                </a:rPr>
                <a:t>? </a:t>
              </a:r>
              <a:endParaRPr sz="2000" dirty="0"/>
            </a:p>
          </p:txBody>
        </p:sp>
        <p:sp>
          <p:nvSpPr>
            <p:cNvPr id="237" name="Google Shape;237;p33"/>
            <p:cNvSpPr/>
            <p:nvPr/>
          </p:nvSpPr>
          <p:spPr>
            <a:xfrm>
              <a:off x="8323570" y="245125"/>
              <a:ext cx="2740500" cy="783300"/>
            </a:xfrm>
            <a:prstGeom prst="rect">
              <a:avLst/>
            </a:prstGeom>
            <a:solidFill>
              <a:srgbClr val="D1D2D3"/>
            </a:solidFill>
            <a:ln w="9525" cap="flat" cmpd="sng">
              <a:solidFill>
                <a:srgbClr val="7575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</a:rPr>
                <a:t>EXISTING WORK</a:t>
              </a:r>
              <a:endParaRPr sz="2400" b="1">
                <a:solidFill>
                  <a:schemeClr val="dk1"/>
                </a:solidFill>
              </a:endParaRPr>
            </a:p>
          </p:txBody>
        </p:sp>
      </p:grpSp>
      <p:grpSp>
        <p:nvGrpSpPr>
          <p:cNvPr id="229" name="Google Shape;229;p33" descr="Box detailing: Resources and Recommendations: Are there reports, collections of recommendations, and landscape analyses that can inform NAP 6? "/>
          <p:cNvGrpSpPr/>
          <p:nvPr/>
        </p:nvGrpSpPr>
        <p:grpSpPr>
          <a:xfrm>
            <a:off x="8453950" y="3899389"/>
            <a:ext cx="3523526" cy="2929469"/>
            <a:chOff x="8353986" y="3828496"/>
            <a:chExt cx="2753400" cy="2289005"/>
          </a:xfrm>
        </p:grpSpPr>
        <p:sp>
          <p:nvSpPr>
            <p:cNvPr id="230" name="Google Shape;230;p33"/>
            <p:cNvSpPr/>
            <p:nvPr/>
          </p:nvSpPr>
          <p:spPr>
            <a:xfrm>
              <a:off x="8353986" y="4611801"/>
              <a:ext cx="2753400" cy="1505700"/>
            </a:xfrm>
            <a:prstGeom prst="rect">
              <a:avLst/>
            </a:prstGeom>
            <a:noFill/>
            <a:ln w="9525" cap="flat" cmpd="sng">
              <a:solidFill>
                <a:srgbClr val="9E9E9E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</a:rPr>
                <a:t>Are there </a:t>
              </a:r>
              <a:r>
                <a:rPr lang="en-US" sz="2000" b="1">
                  <a:solidFill>
                    <a:schemeClr val="dk1"/>
                  </a:solidFill>
                </a:rPr>
                <a:t>reports</a:t>
              </a:r>
              <a:r>
                <a:rPr lang="en-US" sz="2000">
                  <a:solidFill>
                    <a:schemeClr val="dk1"/>
                  </a:solidFill>
                </a:rPr>
                <a:t>, collections of </a:t>
              </a:r>
              <a:r>
                <a:rPr lang="en-US" sz="2000" b="1">
                  <a:solidFill>
                    <a:schemeClr val="dk1"/>
                  </a:solidFill>
                </a:rPr>
                <a:t>recommendations</a:t>
              </a:r>
              <a:r>
                <a:rPr lang="en-US" sz="2000">
                  <a:solidFill>
                    <a:schemeClr val="dk1"/>
                  </a:solidFill>
                </a:rPr>
                <a:t>, and </a:t>
              </a:r>
              <a:r>
                <a:rPr lang="en-US" sz="2000" b="1">
                  <a:solidFill>
                    <a:schemeClr val="dk1"/>
                  </a:solidFill>
                </a:rPr>
                <a:t>landscape analyses</a:t>
              </a:r>
              <a:r>
                <a:rPr lang="en-US" sz="2000">
                  <a:solidFill>
                    <a:schemeClr val="dk1"/>
                  </a:solidFill>
                </a:rPr>
                <a:t> that can inform NAP 6? </a:t>
              </a:r>
              <a:endParaRPr sz="2000"/>
            </a:p>
          </p:txBody>
        </p:sp>
        <p:sp>
          <p:nvSpPr>
            <p:cNvPr id="231" name="Google Shape;231;p33"/>
            <p:cNvSpPr/>
            <p:nvPr/>
          </p:nvSpPr>
          <p:spPr>
            <a:xfrm>
              <a:off x="8360433" y="3828496"/>
              <a:ext cx="2740500" cy="783300"/>
            </a:xfrm>
            <a:prstGeom prst="rect">
              <a:avLst/>
            </a:prstGeom>
            <a:solidFill>
              <a:srgbClr val="D1D2D3"/>
            </a:solidFill>
            <a:ln w="9525" cap="flat" cmpd="sng">
              <a:solidFill>
                <a:srgbClr val="7575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</a:rPr>
                <a:t>RESOURCES &amp; RECOMMENDATIONS</a:t>
              </a:r>
              <a:endParaRPr sz="2400" b="1">
                <a:solidFill>
                  <a:schemeClr val="dk1"/>
                </a:solidFill>
              </a:endParaRPr>
            </a:p>
          </p:txBody>
        </p:sp>
      </p:grpSp>
      <p:grpSp>
        <p:nvGrpSpPr>
          <p:cNvPr id="232" name="Google Shape;232;p33" descr="Box detailing: Innovative Approaches: What innovative approaches or emerging technologies could the government explore? "/>
          <p:cNvGrpSpPr/>
          <p:nvPr/>
        </p:nvGrpSpPr>
        <p:grpSpPr>
          <a:xfrm>
            <a:off x="4710238" y="3907300"/>
            <a:ext cx="3523536" cy="2913644"/>
            <a:chOff x="792325" y="3828500"/>
            <a:chExt cx="2740558" cy="2266193"/>
          </a:xfrm>
        </p:grpSpPr>
        <p:sp>
          <p:nvSpPr>
            <p:cNvPr id="233" name="Google Shape;233;p33"/>
            <p:cNvSpPr/>
            <p:nvPr/>
          </p:nvSpPr>
          <p:spPr>
            <a:xfrm>
              <a:off x="792325" y="4608193"/>
              <a:ext cx="2740500" cy="1486500"/>
            </a:xfrm>
            <a:prstGeom prst="rect">
              <a:avLst/>
            </a:prstGeom>
            <a:noFill/>
            <a:ln w="9525" cap="flat" cmpd="sng">
              <a:solidFill>
                <a:srgbClr val="046598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</a:rPr>
                <a:t>What </a:t>
              </a:r>
              <a:r>
                <a:rPr lang="en-US" sz="2000" b="1">
                  <a:solidFill>
                    <a:schemeClr val="dk1"/>
                  </a:solidFill>
                </a:rPr>
                <a:t>innovative approaches</a:t>
              </a:r>
              <a:r>
                <a:rPr lang="en-US" sz="2000">
                  <a:solidFill>
                    <a:schemeClr val="dk1"/>
                  </a:solidFill>
                </a:rPr>
                <a:t> or </a:t>
              </a:r>
              <a:r>
                <a:rPr lang="en-US" sz="2000" b="1">
                  <a:solidFill>
                    <a:schemeClr val="dk1"/>
                  </a:solidFill>
                </a:rPr>
                <a:t>emerging technologies</a:t>
              </a:r>
              <a:r>
                <a:rPr lang="en-US" sz="2000">
                  <a:solidFill>
                    <a:schemeClr val="dk1"/>
                  </a:solidFill>
                </a:rPr>
                <a:t> could the government explore? </a:t>
              </a:r>
              <a:endParaRPr sz="2000"/>
            </a:p>
          </p:txBody>
        </p:sp>
        <p:sp>
          <p:nvSpPr>
            <p:cNvPr id="234" name="Google Shape;234;p33"/>
            <p:cNvSpPr/>
            <p:nvPr/>
          </p:nvSpPr>
          <p:spPr>
            <a:xfrm>
              <a:off x="792383" y="3828500"/>
              <a:ext cx="2740500" cy="779700"/>
            </a:xfrm>
            <a:prstGeom prst="rect">
              <a:avLst/>
            </a:prstGeom>
            <a:solidFill>
              <a:srgbClr val="046598"/>
            </a:solidFill>
            <a:ln w="9525" cap="flat" cmpd="sng">
              <a:solidFill>
                <a:srgbClr val="AF1F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FFFF"/>
                  </a:solidFill>
                </a:rPr>
                <a:t>INNOVATIVE APPROACHES</a:t>
              </a:r>
              <a:endParaRPr sz="2400" b="1">
                <a:solidFill>
                  <a:srgbClr val="FFFFFF"/>
                </a:solidFill>
              </a:endParaRPr>
            </a:p>
          </p:txBody>
        </p:sp>
      </p:grpSp>
      <p:sp>
        <p:nvSpPr>
          <p:cNvPr id="225" name="Google Shape;225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333">
                <a:solidFill>
                  <a:schemeClr val="lt2"/>
                </a:solidFill>
              </a:rPr>
              <a:t>11</a:t>
            </a:fld>
            <a:endParaRPr sz="1333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title"/>
          </p:nvPr>
        </p:nvSpPr>
        <p:spPr>
          <a:xfrm>
            <a:off x="1289196" y="2598186"/>
            <a:ext cx="10515600" cy="83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Play"/>
              <a:buNone/>
            </a:pPr>
            <a:r>
              <a:rPr lang="en-US" sz="6600">
                <a:latin typeface="Arial"/>
                <a:ea typeface="Arial"/>
                <a:cs typeface="Arial"/>
                <a:sym typeface="Arial"/>
              </a:rPr>
              <a:t>Questions?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4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34" descr="The Open Government Secretariat logo. A white star with text on a dark background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682" y="-112829"/>
            <a:ext cx="1827029" cy="1827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title"/>
          </p:nvPr>
        </p:nvSpPr>
        <p:spPr>
          <a:xfrm>
            <a:off x="838200" y="312337"/>
            <a:ext cx="10515600" cy="96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Civil Society ListServ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5"/>
          <p:cNvSpPr txBox="1"/>
          <p:nvPr/>
        </p:nvSpPr>
        <p:spPr>
          <a:xfrm>
            <a:off x="587175" y="1972450"/>
            <a:ext cx="11381400" cy="4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Instructions to join the public-facing GSA Open Gov mailing list: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200">
                <a:solidFill>
                  <a:schemeClr val="dk1"/>
                </a:solidFill>
              </a:rPr>
              <a:t>Send </a:t>
            </a:r>
            <a:r>
              <a:rPr lang="en-US" sz="2500">
                <a:solidFill>
                  <a:schemeClr val="dk1"/>
                </a:solidFill>
              </a:rPr>
              <a:t>an</a:t>
            </a:r>
            <a:r>
              <a:rPr lang="en-US" sz="2200">
                <a:solidFill>
                  <a:schemeClr val="dk1"/>
                </a:solidFill>
              </a:rPr>
              <a:t> email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opengov-civ-subscribe-request@listserv.gsa.gov</a:t>
            </a:r>
            <a:r>
              <a:rPr lang="en-US" sz="2200">
                <a:solidFill>
                  <a:schemeClr val="dk1"/>
                </a:solidFill>
              </a:rPr>
              <a:t> and include “</a:t>
            </a:r>
            <a:r>
              <a:rPr lang="en-US" sz="2200" b="1" i="1">
                <a:solidFill>
                  <a:srgbClr val="0FAFFF"/>
                </a:solidFill>
              </a:rPr>
              <a:t>Join: OpenGov-Civ</a:t>
            </a:r>
            <a:r>
              <a:rPr lang="en-US" sz="2200">
                <a:solidFill>
                  <a:schemeClr val="dk1"/>
                </a:solidFill>
              </a:rPr>
              <a:t>” in the subject line.</a:t>
            </a:r>
            <a:endParaRPr sz="2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-US" sz="2200">
                <a:solidFill>
                  <a:schemeClr val="dk1"/>
                </a:solidFill>
              </a:rPr>
              <a:t>Reply “</a:t>
            </a:r>
            <a:r>
              <a:rPr lang="en-US" sz="2200" b="1" i="1">
                <a:solidFill>
                  <a:srgbClr val="0FAFFF"/>
                </a:solidFill>
              </a:rPr>
              <a:t>OK</a:t>
            </a:r>
            <a:r>
              <a:rPr lang="en-US" sz="2200">
                <a:solidFill>
                  <a:schemeClr val="dk1"/>
                </a:solidFill>
              </a:rPr>
              <a:t>” to the auto-generated message you receive within 48hr.</a:t>
            </a:r>
            <a:endParaRPr sz="2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-US" sz="2200">
                <a:solidFill>
                  <a:schemeClr val="dk1"/>
                </a:solidFill>
              </a:rPr>
              <a:t>You will get a second auto-generated message letting you know that you have joined the OpenGov-Civ ListServ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>
            <a:spLocks noGrp="1"/>
          </p:cNvSpPr>
          <p:nvPr>
            <p:ph type="title"/>
          </p:nvPr>
        </p:nvSpPr>
        <p:spPr>
          <a:xfrm>
            <a:off x="5214730" y="1167240"/>
            <a:ext cx="6304548" cy="110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lay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U.S. Open Government Secretariat LinkedIn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6"/>
          <p:cNvSpPr txBox="1">
            <a:spLocks noGrp="1"/>
          </p:cNvSpPr>
          <p:nvPr>
            <p:ph type="body" idx="1"/>
          </p:nvPr>
        </p:nvSpPr>
        <p:spPr>
          <a:xfrm>
            <a:off x="5214730" y="2480217"/>
            <a:ext cx="6304500" cy="30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3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/>
              <a:t>Follow us: </a:t>
            </a:r>
            <a:r>
              <a:rPr lang="en-US" sz="2100" u="sng">
                <a:solidFill>
                  <a:srgbClr val="00A6F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https://www.linkedin.com/showcase/usopengovsec</a:t>
            </a:r>
            <a:r>
              <a:rPr lang="en-US" sz="2100" u="sng">
                <a:solidFill>
                  <a:srgbClr val="00A6FB"/>
                </a:solidFill>
              </a:rPr>
              <a:t> </a:t>
            </a:r>
            <a:endParaRPr sz="2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200"/>
          </a:p>
        </p:txBody>
      </p:sp>
      <p:pic>
        <p:nvPicPr>
          <p:cNvPr id="268" name="Google Shape;268;p36" descr="Screenshot from the U.S. Open Government Secretariat's LinkedIn webpage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762000"/>
            <a:ext cx="4427374" cy="47265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7" name="Google Shape;267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 txBox="1">
            <a:spLocks noGrp="1"/>
          </p:cNvSpPr>
          <p:nvPr>
            <p:ph type="title"/>
          </p:nvPr>
        </p:nvSpPr>
        <p:spPr>
          <a:xfrm>
            <a:off x="838200" y="2266122"/>
            <a:ext cx="10515600" cy="155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Thank You!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7"/>
          <p:cNvSpPr txBox="1">
            <a:spLocks noGrp="1"/>
          </p:cNvSpPr>
          <p:nvPr>
            <p:ph type="subTitle" idx="1"/>
          </p:nvPr>
        </p:nvSpPr>
        <p:spPr>
          <a:xfrm>
            <a:off x="838199" y="1218527"/>
            <a:ext cx="8524500" cy="83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7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77" name="Google Shape;277;p37"/>
          <p:cNvSpPr txBox="1"/>
          <p:nvPr/>
        </p:nvSpPr>
        <p:spPr>
          <a:xfrm>
            <a:off x="877925" y="3619975"/>
            <a:ext cx="90300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Contact us at </a:t>
            </a:r>
            <a:r>
              <a:rPr lang="en-US" sz="2800" u="sng">
                <a:solidFill>
                  <a:srgbClr val="0FA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opengovernmentsecretariat@gsa.gov</a:t>
            </a:r>
            <a:r>
              <a:rPr lang="en-US" sz="2800">
                <a:solidFill>
                  <a:srgbClr val="0FAFFF"/>
                </a:solidFill>
              </a:rPr>
              <a:t> </a:t>
            </a:r>
            <a:endParaRPr sz="2800">
              <a:solidFill>
                <a:srgbClr val="0FA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838200" y="312337"/>
            <a:ext cx="10515600" cy="96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Logistics</a:t>
            </a: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600" cy="386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This meeting is being recorded and will be posted publicly at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www.gsa.gov/usopengov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Ideas will be compiled and submitted as a response to the National Action Plan 6 RFI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chat box is for in-meeting informal discussions, link sharing, and general back-and-forth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Char char="●"/>
            </a:pPr>
            <a:r>
              <a:rPr lang="en-US" sz="2400"/>
              <a:t>Closed Captioning can be turned on by going to the bottom of the screen, clicking on the arrow ^ next to Closed Caption, and choosing “Show Subtitle”</a:t>
            </a:r>
            <a:endParaRPr sz="2400"/>
          </a:p>
        </p:txBody>
      </p:sp>
      <p:sp>
        <p:nvSpPr>
          <p:cNvPr id="133" name="Google Shape;133;p24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5214730" y="710040"/>
            <a:ext cx="6304500" cy="1105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Welcome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675" y="1978150"/>
            <a:ext cx="3403200" cy="277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5" descr="A headshot of Daniel Schuman"/>
          <p:cNvPicPr preferRelativeResize="0"/>
          <p:nvPr/>
        </p:nvPicPr>
        <p:blipFill rotWithShape="1">
          <a:blip r:embed="rId3">
            <a:alphaModFix/>
          </a:blip>
          <a:srcRect t="12502" b="12495"/>
          <a:stretch/>
        </p:blipFill>
        <p:spPr>
          <a:xfrm>
            <a:off x="1305200" y="1691975"/>
            <a:ext cx="1310700" cy="131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5214725" y="1691970"/>
            <a:ext cx="6304500" cy="131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/>
              <a:t>Daniel Schuman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Chairperson of the Open Government Federal Advisory Committee &amp; Executive Director of the American Governance Institute</a:t>
            </a:r>
            <a:endParaRPr sz="1800"/>
          </a:p>
        </p:txBody>
      </p:sp>
      <p:pic>
        <p:nvPicPr>
          <p:cNvPr id="145" name="Google Shape;145;p25" descr="A headshot of Denice Ros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5202" y="3244400"/>
            <a:ext cx="1310700" cy="1310700"/>
          </a:xfrm>
          <a:prstGeom prst="rect">
            <a:avLst/>
          </a:prstGeom>
          <a:solidFill>
            <a:srgbClr val="222222"/>
          </a:solidFill>
          <a:ln>
            <a:noFill/>
          </a:ln>
        </p:spPr>
      </p:pic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5214725" y="3244395"/>
            <a:ext cx="6304500" cy="131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/>
              <a:t>Denice Ross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Deputy U.S. Chief Technology Officer, White House Office of Science and Technology Policy</a:t>
            </a:r>
            <a:endParaRPr sz="1800"/>
          </a:p>
        </p:txBody>
      </p:sp>
      <p:pic>
        <p:nvPicPr>
          <p:cNvPr id="146" name="Google Shape;146;p25" descr="A headshot of Daniel Pomeroy"/>
          <p:cNvPicPr preferRelativeResize="0"/>
          <p:nvPr/>
        </p:nvPicPr>
        <p:blipFill rotWithShape="1">
          <a:blip r:embed="rId5">
            <a:alphaModFix/>
          </a:blip>
          <a:srcRect b="33554"/>
          <a:stretch/>
        </p:blipFill>
        <p:spPr>
          <a:xfrm>
            <a:off x="1305200" y="4754113"/>
            <a:ext cx="1310700" cy="1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5214725" y="4796820"/>
            <a:ext cx="6304500" cy="131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/>
              <a:t>Daniel Pomeroy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Deputy Associate Administrator for the Office of Technology Policy, U.S. General Services Administration</a:t>
            </a:r>
            <a:endParaRPr sz="1800"/>
          </a:p>
        </p:txBody>
      </p:sp>
      <p:sp>
        <p:nvSpPr>
          <p:cNvPr id="141" name="Google Shape;141;p25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1075" y="5774850"/>
            <a:ext cx="2325900" cy="9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838200" y="312337"/>
            <a:ext cx="10515600" cy="96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Open Government Partnership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2878800" y="1804250"/>
            <a:ext cx="8475000" cy="267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US" sz="1900"/>
              <a:t>The Open Government Partnership is based on the idea that an open government is more </a:t>
            </a:r>
            <a:r>
              <a:rPr lang="en-US" sz="1900" b="1"/>
              <a:t>accessible</a:t>
            </a:r>
            <a:r>
              <a:rPr lang="en-US" sz="1900"/>
              <a:t>, more </a:t>
            </a:r>
            <a:r>
              <a:rPr lang="en-US" sz="1900" b="1"/>
              <a:t>responsive</a:t>
            </a:r>
            <a:r>
              <a:rPr lang="en-US" sz="1900"/>
              <a:t>, and more </a:t>
            </a:r>
            <a:r>
              <a:rPr lang="en-US" sz="1900" b="1"/>
              <a:t>accountable</a:t>
            </a:r>
            <a:r>
              <a:rPr lang="en-US" sz="1900"/>
              <a:t> to citizens, and that improving the relationship between people and their government has long-term, exponential benefits for everyone.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US" sz="1900"/>
              <a:t>Through the Partnership, members at the national and local level and thousands of civil society organizations work together to </a:t>
            </a:r>
            <a:r>
              <a:rPr lang="en-US" sz="1900" b="1"/>
              <a:t>co-create two-year action plans with concrete steps – commitments</a:t>
            </a:r>
            <a:r>
              <a:rPr lang="en-US" sz="1900"/>
              <a:t> – across a broad range of issues.</a:t>
            </a:r>
            <a:endParaRPr sz="1900"/>
          </a:p>
        </p:txBody>
      </p:sp>
      <p:pic>
        <p:nvPicPr>
          <p:cNvPr id="157" name="Google Shape;157;p26" descr="The OGP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450" y="1804252"/>
            <a:ext cx="2054100" cy="2053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4710"/>
              </a:srgbClr>
            </a:outerShdw>
          </a:effectLst>
        </p:spPr>
      </p:pic>
      <p:pic>
        <p:nvPicPr>
          <p:cNvPr id="158" name="Google Shape;158;p26" descr="A screenshot of the cover of the 5th U.S. Open Government National Action Pla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450" y="4049150"/>
            <a:ext cx="2054101" cy="2668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9" name="Google Shape;159;p26"/>
          <p:cNvGraphicFramePr/>
          <p:nvPr/>
        </p:nvGraphicFramePr>
        <p:xfrm>
          <a:off x="3819825" y="5474913"/>
          <a:ext cx="6763950" cy="1097220"/>
        </p:xfrm>
        <a:graphic>
          <a:graphicData uri="http://schemas.openxmlformats.org/drawingml/2006/table">
            <a:tbl>
              <a:tblPr>
                <a:noFill/>
                <a:tableStyleId>{8BA42A59-6FA5-48FD-8C16-C9D7DFA7AFF9}</a:tableStyleId>
              </a:tblPr>
              <a:tblGrid>
                <a:gridCol w="338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A6FB"/>
                          </a:solidFill>
                        </a:rPr>
                        <a:t>77</a:t>
                      </a: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 countries</a:t>
                      </a:r>
                      <a:endParaRPr sz="7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00A6FB"/>
                          </a:solidFill>
                        </a:rPr>
                        <a:t>400+</a:t>
                      </a: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 action plans</a:t>
                      </a:r>
                      <a:endParaRPr sz="7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A6FB"/>
                          </a:solidFill>
                        </a:rPr>
                        <a:t>150</a:t>
                      </a: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 local members</a:t>
                      </a:r>
                      <a:endParaRPr sz="7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rgbClr val="00A6FB"/>
                          </a:solidFill>
                        </a:rPr>
                        <a:t>5,000+</a:t>
                      </a:r>
                      <a:r>
                        <a:rPr lang="en-US" sz="1700" dirty="0">
                          <a:solidFill>
                            <a:schemeClr val="dk1"/>
                          </a:solidFill>
                        </a:rPr>
                        <a:t> commitments</a:t>
                      </a:r>
                      <a:endParaRPr sz="7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6" name="Google Shape;156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789011" y="402075"/>
            <a:ext cx="10136400" cy="11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Action Plan Development</a:t>
            </a:r>
            <a:endParaRPr/>
          </a:p>
        </p:txBody>
      </p:sp>
      <p:sp>
        <p:nvSpPr>
          <p:cNvPr id="169" name="Google Shape;169;p27"/>
          <p:cNvSpPr txBox="1"/>
          <p:nvPr/>
        </p:nvSpPr>
        <p:spPr>
          <a:xfrm>
            <a:off x="695275" y="227800"/>
            <a:ext cx="2707500" cy="18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dk1"/>
                </a:solidFill>
              </a:rPr>
              <a:t>NAP 6 DEVELOPMENT WORKING TIMELINE</a:t>
            </a:r>
            <a:endParaRPr sz="2000" b="1" u="sng">
              <a:solidFill>
                <a:schemeClr val="dk1"/>
              </a:solidFill>
            </a:endParaRPr>
          </a:p>
        </p:txBody>
      </p:sp>
      <p:pic>
        <p:nvPicPr>
          <p:cNvPr id="167" name="Google Shape;167;p27" descr="A graphic showing the OGP six-step process for NAP development: analyzing inputs, defining the problem, identifying solutions, drafting commitments, reasoned response, and finalization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0600" y="35725"/>
            <a:ext cx="5153201" cy="227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A timeline showing planned work for the 6th NAP from August 2024 through December 2025. "/>
          <p:cNvPicPr preferRelativeResize="0"/>
          <p:nvPr/>
        </p:nvPicPr>
        <p:blipFill rotWithShape="1">
          <a:blip r:embed="rId4">
            <a:alphaModFix/>
          </a:blip>
          <a:srcRect t="1447" b="1437"/>
          <a:stretch/>
        </p:blipFill>
        <p:spPr>
          <a:xfrm>
            <a:off x="695263" y="2308063"/>
            <a:ext cx="10323874" cy="432521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lt2"/>
                </a:solidFill>
              </a:rPr>
              <a:t>5</a:t>
            </a:fld>
            <a:endParaRPr sz="13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1075" y="5774850"/>
            <a:ext cx="2325900" cy="9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838200" y="312337"/>
            <a:ext cx="10515600" cy="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7E"/>
              </a:buClr>
              <a:buSzPts val="3600"/>
              <a:buFont typeface="Play"/>
              <a:buNone/>
            </a:pPr>
            <a:r>
              <a:rPr lang="en-US"/>
              <a:t>U.S. 6th Open Government NAP RFI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8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77" name="Google Shape;177;p28"/>
          <p:cNvSpPr txBox="1"/>
          <p:nvPr/>
        </p:nvSpPr>
        <p:spPr>
          <a:xfrm>
            <a:off x="660325" y="1931350"/>
            <a:ext cx="5790900" cy="47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12121"/>
                </a:solidFill>
              </a:rPr>
              <a:t>The</a:t>
            </a:r>
            <a:r>
              <a:rPr lang="en-US"/>
              <a:t> </a:t>
            </a:r>
            <a:r>
              <a:rPr lang="en-US" sz="2300" u="sng">
                <a:solidFill>
                  <a:srgbClr val="00A6F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NAP 6 RFI</a:t>
            </a:r>
            <a:r>
              <a:rPr lang="en-US" sz="2300">
                <a:solidFill>
                  <a:srgbClr val="00A6FB"/>
                </a:solidFill>
              </a:rPr>
              <a:t> </a:t>
            </a:r>
            <a:r>
              <a:rPr lang="en-US" sz="2300">
                <a:solidFill>
                  <a:schemeClr val="dk1"/>
                </a:solidFill>
              </a:rPr>
              <a:t>is </a:t>
            </a:r>
            <a:r>
              <a:rPr lang="en-US" sz="2300">
                <a:solidFill>
                  <a:srgbClr val="212121"/>
                </a:solidFill>
              </a:rPr>
              <a:t>open for comment on the Federal Register and on </a:t>
            </a:r>
            <a:r>
              <a:rPr lang="en-US" sz="2300" u="sng">
                <a:solidFill>
                  <a:srgbClr val="00A6F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Regulations.gov</a:t>
            </a:r>
            <a:r>
              <a:rPr lang="en-US" sz="2300">
                <a:solidFill>
                  <a:srgbClr val="212121"/>
                </a:solidFill>
              </a:rPr>
              <a:t> </a:t>
            </a:r>
            <a:endParaRPr sz="230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1212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000"/>
              <a:buChar char="-"/>
            </a:pPr>
            <a:r>
              <a:rPr lang="en-US" sz="2000">
                <a:solidFill>
                  <a:srgbClr val="212121"/>
                </a:solidFill>
              </a:rPr>
              <a:t>Search “Docket GSA-GSA-2024-0016”</a:t>
            </a:r>
            <a:endParaRPr sz="2000">
              <a:solidFill>
                <a:srgbClr val="21212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2000"/>
              <a:buChar char="-"/>
            </a:pPr>
            <a:r>
              <a:rPr lang="en-US" sz="2000">
                <a:solidFill>
                  <a:srgbClr val="212121"/>
                </a:solidFill>
              </a:rPr>
              <a:t>Seeking ideas, suggestions, and recommendations for NAP 6 commitments</a:t>
            </a:r>
            <a:endParaRPr sz="2000">
              <a:solidFill>
                <a:srgbClr val="21212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2000"/>
              <a:buChar char="-"/>
            </a:pPr>
            <a:r>
              <a:rPr lang="en-US" sz="2000">
                <a:solidFill>
                  <a:srgbClr val="212121"/>
                </a:solidFill>
              </a:rPr>
              <a:t>Comments due by </a:t>
            </a:r>
            <a:r>
              <a:rPr lang="en-US" sz="2000" b="1">
                <a:solidFill>
                  <a:srgbClr val="212121"/>
                </a:solidFill>
              </a:rPr>
              <a:t>Tuesday, November 12 at 11:59 PM ET</a:t>
            </a:r>
            <a:endParaRPr sz="2000" b="1">
              <a:solidFill>
                <a:srgbClr val="21212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rgbClr val="212121"/>
              </a:buClr>
              <a:buSzPts val="2000"/>
              <a:buChar char="-"/>
            </a:pPr>
            <a:r>
              <a:rPr lang="en-US" sz="2000">
                <a:solidFill>
                  <a:srgbClr val="212121"/>
                </a:solidFill>
              </a:rPr>
              <a:t>Please consider sharing with your friends, colleagues, networks, and communities! </a:t>
            </a:r>
            <a:endParaRPr sz="2000">
              <a:solidFill>
                <a:srgbClr val="212121"/>
              </a:solidFill>
            </a:endParaRPr>
          </a:p>
        </p:txBody>
      </p:sp>
      <p:pic>
        <p:nvPicPr>
          <p:cNvPr id="178" name="Google Shape;178;p28" descr="A screenshot of the RFI page on the Federal Register website, with &quot;Submit a Formal Comment&quot; circled in red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3128" y="1772928"/>
            <a:ext cx="4319274" cy="491792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79725" y="3654175"/>
            <a:ext cx="1949700" cy="820800"/>
          </a:xfrm>
          <a:prstGeom prst="ellipse">
            <a:avLst/>
          </a:prstGeom>
          <a:noFill/>
          <a:ln w="28575" cap="flat" cmpd="sng">
            <a:solidFill>
              <a:srgbClr val="AF1F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838200" y="312337"/>
            <a:ext cx="10515600" cy="96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Open Government Themes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9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87" name="Google Shape;187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1075" y="5774850"/>
            <a:ext cx="2325900" cy="9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p29" descr="A set of 10 Open Government Partnership Open Government Challenges, each in its own box. Those challenges are Challenge 1: Access to Information - Improve effectiveness of access to information legal frameworks.&#10; &#10;Challenge 2: Anti-Corruption - Develop or strengthen a whole-of-government anti-corruption strategy or roadmap.&#10;&#10;Challenge 3: Civic Space - Strengthen enabling environment and spaces for civil society and civic action&#10;&#10;Challenge 4: Climate and Environment - Use open government to strengthen implementation of strategies or agreements on climate and environment.&#10;&#10;Challenge 5: Digital Governance - Strengthen transparency and public oversight of AI and data protection frameworks.&#10;&#10;Challenge 6: Fiscal Openness - Advance public oversight and inclusion reforms across the budget and spending cycle.&#10;&#10;Challenge 7: Gender and Inclusion - Adopt open government reforms to promote the full participation of women politically, socially and economically.&#10; &#10;Challenge 8: Justice - Advance people-centered justice reforms.&#10;&#10;Challenge 9: Media Freedom - Develop or reinforce legal frameworks that protect the rights of journalists and independent media.&#10;&#10;Challenge 10: Public Participation - Mainstream or embed fit-for-purpose, high quality and inclusive public participation practices across key government sectors, processes, and institution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701" y="1826425"/>
            <a:ext cx="9864606" cy="421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 txBox="1"/>
          <p:nvPr/>
        </p:nvSpPr>
        <p:spPr>
          <a:xfrm>
            <a:off x="4440225" y="6254700"/>
            <a:ext cx="74595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Learn more: </a:t>
            </a:r>
            <a:r>
              <a:rPr lang="en-US" sz="1600" u="sng">
                <a:solidFill>
                  <a:schemeClr val="hlink"/>
                </a:solidFill>
                <a:hlinkClick r:id="rId4"/>
              </a:rPr>
              <a:t>https://www.opengovpartnership.org/the-open-gov-challenge/</a:t>
            </a:r>
            <a:r>
              <a:rPr lang="en-US" sz="1600">
                <a:solidFill>
                  <a:schemeClr val="dk1"/>
                </a:solidFill>
              </a:rPr>
              <a:t> 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838200" y="312337"/>
            <a:ext cx="10515600" cy="96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Makes a Good Commitment? </a:t>
            </a:r>
            <a:endParaRPr/>
          </a:p>
        </p:txBody>
      </p:sp>
      <p:sp>
        <p:nvSpPr>
          <p:cNvPr id="200" name="Google Shape;200;p30"/>
          <p:cNvSpPr/>
          <p:nvPr/>
        </p:nvSpPr>
        <p:spPr>
          <a:xfrm>
            <a:off x="1042200" y="1757225"/>
            <a:ext cx="2856000" cy="889200"/>
          </a:xfrm>
          <a:prstGeom prst="rect">
            <a:avLst/>
          </a:prstGeom>
          <a:solidFill>
            <a:srgbClr val="AF1F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Ambition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838200" y="2880550"/>
            <a:ext cx="3060000" cy="321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Stretches the government beyond its current state of practice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Significantly improves the status quo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-US"/>
              <a:t>New initiative or improves on existing reforms</a:t>
            </a:r>
            <a:endParaRPr/>
          </a:p>
        </p:txBody>
      </p:sp>
      <p:sp>
        <p:nvSpPr>
          <p:cNvPr id="201" name="Google Shape;201;p30"/>
          <p:cNvSpPr/>
          <p:nvPr/>
        </p:nvSpPr>
        <p:spPr>
          <a:xfrm>
            <a:off x="4718988" y="1757225"/>
            <a:ext cx="2856000" cy="889200"/>
          </a:xfrm>
          <a:prstGeom prst="rect">
            <a:avLst/>
          </a:prstGeom>
          <a:solidFill>
            <a:srgbClr val="0465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Relevance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2"/>
          </p:nvPr>
        </p:nvSpPr>
        <p:spPr>
          <a:xfrm>
            <a:off x="4565978" y="2880550"/>
            <a:ext cx="3060000" cy="321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Clearly advances one or more of the following open government principles: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Transparency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Accountability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Participation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Technology and Innovation</a:t>
            </a:r>
            <a:endParaRPr/>
          </a:p>
        </p:txBody>
      </p:sp>
      <p:sp>
        <p:nvSpPr>
          <p:cNvPr id="202" name="Google Shape;202;p30"/>
          <p:cNvSpPr/>
          <p:nvPr/>
        </p:nvSpPr>
        <p:spPr>
          <a:xfrm>
            <a:off x="8395775" y="1757225"/>
            <a:ext cx="2856000" cy="88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SMART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3"/>
          </p:nvPr>
        </p:nvSpPr>
        <p:spPr>
          <a:xfrm>
            <a:off x="8293773" y="2880550"/>
            <a:ext cx="3060000" cy="321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u="sng"/>
              <a:t>S</a:t>
            </a:r>
            <a:r>
              <a:rPr lang="en-US"/>
              <a:t>pecific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u="sng"/>
              <a:t>M</a:t>
            </a:r>
            <a:r>
              <a:rPr lang="en-US"/>
              <a:t>easurable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u="sng"/>
              <a:t>A</a:t>
            </a:r>
            <a:r>
              <a:rPr lang="en-US"/>
              <a:t>nswerable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u="sng"/>
              <a:t>R</a:t>
            </a:r>
            <a:r>
              <a:rPr lang="en-US"/>
              <a:t>elevant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-US" u="sng"/>
              <a:t>T</a:t>
            </a:r>
            <a:r>
              <a:rPr lang="en-US"/>
              <a:t>imebound</a:t>
            </a:r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>
            <a:spLocks noGrp="1"/>
          </p:cNvSpPr>
          <p:nvPr>
            <p:ph type="title"/>
          </p:nvPr>
        </p:nvSpPr>
        <p:spPr>
          <a:xfrm>
            <a:off x="838200" y="2266122"/>
            <a:ext cx="10515600" cy="155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Listening Session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1"/>
          <p:cNvSpPr txBox="1">
            <a:spLocks noGrp="1"/>
          </p:cNvSpPr>
          <p:nvPr>
            <p:ph type="subTitle" idx="1"/>
          </p:nvPr>
        </p:nvSpPr>
        <p:spPr>
          <a:xfrm>
            <a:off x="838199" y="1218527"/>
            <a:ext cx="8524500" cy="83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667</Words>
  <Application>Microsoft Office PowerPoint</Application>
  <PresentationFormat>Widescreen</PresentationFormat>
  <Paragraphs>123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Play</vt:lpstr>
      <vt:lpstr>Arial</vt:lpstr>
      <vt:lpstr>Office Theme</vt:lpstr>
      <vt:lpstr>National Action Plan 6 Listening Session</vt:lpstr>
      <vt:lpstr>General Logistics</vt:lpstr>
      <vt:lpstr>Welcome</vt:lpstr>
      <vt:lpstr>Open Government Partnership</vt:lpstr>
      <vt:lpstr>Action Plan Development</vt:lpstr>
      <vt:lpstr>U.S. 6th Open Government NAP RFI</vt:lpstr>
      <vt:lpstr>Open Government Themes</vt:lpstr>
      <vt:lpstr>What Makes a Good Commitment? </vt:lpstr>
      <vt:lpstr>Listening Session</vt:lpstr>
      <vt:lpstr>Listening Session Guidelines</vt:lpstr>
      <vt:lpstr>What We’re Looking For:</vt:lpstr>
      <vt:lpstr>Questions?</vt:lpstr>
      <vt:lpstr>Civil Society ListServ</vt:lpstr>
      <vt:lpstr>U.S. Open Government Secretariat LinkedIn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AlexisKMasterson</dc:creator>
  <cp:lastModifiedBy>AlexisKMasterson</cp:lastModifiedBy>
  <cp:revision>4</cp:revision>
  <dcterms:modified xsi:type="dcterms:W3CDTF">2024-10-16T15:43:58Z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