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Play" panose="020B0604020202020204" charset="0"/>
      <p:regular r:id="rId31"/>
      <p:bold r:id="rId32"/>
    </p:embeddedFont>
    <p:embeddedFont>
      <p:font typeface="Proxima Nova" panose="020B0604020202020204" charset="0"/>
      <p:regular r:id="rId33"/>
      <p:bold r:id="rId34"/>
      <p:italic r:id="rId35"/>
      <p:boldItalic r:id="rId36"/>
    </p:embeddedFont>
    <p:embeddedFont>
      <p:font typeface="Quattrocento Sans" panose="020B0502050000020003"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Black" panose="02000000000000000000" pitchFamily="2" charset="0"/>
      <p:bold r:id="rId45"/>
      <p:boldItalic r:id="rId46"/>
    </p:embeddedFont>
    <p:embeddedFont>
      <p:font typeface="Roboto Medium"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ABD0E0-A119-4D4D-B584-6481CFEB437C}">
  <a:tblStyle styleId="{8AABD0E0-A119-4D4D-B584-6481CFEB437C}"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9" autoAdjust="0"/>
    <p:restoredTop sz="93557" autoAdjust="0"/>
  </p:normalViewPr>
  <p:slideViewPr>
    <p:cSldViewPr snapToGrid="0">
      <p:cViewPr varScale="1">
        <p:scale>
          <a:sx n="64" d="100"/>
          <a:sy n="64" d="100"/>
        </p:scale>
        <p:origin x="724" y="64"/>
      </p:cViewPr>
      <p:guideLst/>
    </p:cSldViewPr>
  </p:slideViewPr>
  <p:outlineViewPr>
    <p:cViewPr>
      <p:scale>
        <a:sx n="33" d="100"/>
        <a:sy n="33" d="100"/>
      </p:scale>
      <p:origin x="0" y="-8016"/>
    </p:cViewPr>
  </p:outlineViewPr>
  <p:notesTextViewPr>
    <p:cViewPr>
      <p:scale>
        <a:sx n="1" d="1"/>
        <a:sy n="1" d="1"/>
      </p:scale>
      <p:origin x="0" y="0"/>
    </p:cViewPr>
  </p:notesTextViewPr>
  <p:notesViewPr>
    <p:cSldViewPr snapToGrid="0">
      <p:cViewPr varScale="1">
        <p:scale>
          <a:sx n="119" d="100"/>
          <a:sy n="119" d="100"/>
        </p:scale>
        <p:origin x="24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9722b29a1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f9722b29a1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f9722b29a1_0_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064768f87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064768f870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3064768f870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64768f870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064768f870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064768f870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064768f870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064768f870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064768f870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064768f870_0_19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3064768f870_0_1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064768f870_0_19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g3064768f870_0_19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064768f870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064768f870_0_2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064768f870_0_19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3064768f870_0_19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064768f870_0_19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2" name="Google Shape;342;g3064768f870_0_19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064768f870_0_19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g3064768f870_0_19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064768f870_0_1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064768f870_0_19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07c9b94f5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07c9b94f5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064768f870_0_20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064768f870_0_20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g3064768f870_0_20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064768f870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064768f870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3064768f870_0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064768f870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064768f870_0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g3064768f870_0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13" name="Google Shape;4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f9722b29a1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f9722b29a1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f9722b29a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2f9722b29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7c9b94f55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307c9b94f55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064768f870_0_19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3064768f870_0_19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64768f870_0_19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g3064768f870_0_19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64768f87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064768f87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64768f87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3064768f870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83b168a86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9" name="Google Shape;239;g2f83b168a86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4"/>
        <p:cNvGrpSpPr/>
        <p:nvPr/>
      </p:nvGrpSpPr>
      <p:grpSpPr>
        <a:xfrm>
          <a:off x="0" y="0"/>
          <a:ext cx="0" cy="0"/>
          <a:chOff x="0" y="0"/>
          <a:chExt cx="0" cy="0"/>
        </a:xfrm>
      </p:grpSpPr>
      <p:pic>
        <p:nvPicPr>
          <p:cNvPr id="15" name="Google Shape;15;p2" descr="A black and white picture of mountains and a sun&#10;&#10;Description automatically generated"/>
          <p:cNvPicPr preferRelativeResize="0"/>
          <p:nvPr/>
        </p:nvPicPr>
        <p:blipFill rotWithShape="1">
          <a:blip r:embed="rId2">
            <a:alphaModFix/>
          </a:blip>
          <a:srcRect/>
          <a:stretch/>
        </p:blipFill>
        <p:spPr>
          <a:xfrm>
            <a:off x="8071788" y="3271958"/>
            <a:ext cx="3338334" cy="2286000"/>
          </a:xfrm>
          <a:prstGeom prst="rect">
            <a:avLst/>
          </a:prstGeom>
          <a:noFill/>
          <a:ln>
            <a:noFill/>
          </a:ln>
        </p:spPr>
      </p:pic>
      <p:pic>
        <p:nvPicPr>
          <p:cNvPr id="16" name="Google Shape;16;p2"/>
          <p:cNvPicPr preferRelativeResize="0"/>
          <p:nvPr/>
        </p:nvPicPr>
        <p:blipFill rotWithShape="1">
          <a:blip r:embed="rId3">
            <a:alphaModFix/>
          </a:blip>
          <a:srcRect/>
          <a:stretch/>
        </p:blipFill>
        <p:spPr>
          <a:xfrm>
            <a:off x="-68753" y="-65602"/>
            <a:ext cx="12329506" cy="6942578"/>
          </a:xfrm>
          <a:prstGeom prst="rect">
            <a:avLst/>
          </a:prstGeom>
          <a:noFill/>
          <a:ln>
            <a:noFill/>
          </a:ln>
        </p:spPr>
      </p:pic>
      <p:sp>
        <p:nvSpPr>
          <p:cNvPr id="17" name="Google Shape;17;p2"/>
          <p:cNvSpPr txBox="1">
            <a:spLocks noGrp="1"/>
          </p:cNvSpPr>
          <p:nvPr>
            <p:ph type="ctrTitle"/>
          </p:nvPr>
        </p:nvSpPr>
        <p:spPr>
          <a:xfrm>
            <a:off x="781878" y="1440535"/>
            <a:ext cx="6553200" cy="18314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Play"/>
              <a:buNone/>
              <a:defRPr sz="6000" b="1" i="0">
                <a:solidFill>
                  <a:schemeClr val="lt1"/>
                </a:solidFill>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781878" y="3586042"/>
            <a:ext cx="2600528" cy="8308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740664" y="3110439"/>
            <a:ext cx="10515600" cy="155050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
          <p:cNvSpPr txBox="1">
            <a:spLocks noGrp="1"/>
          </p:cNvSpPr>
          <p:nvPr>
            <p:ph type="subTitle" idx="1"/>
          </p:nvPr>
        </p:nvSpPr>
        <p:spPr>
          <a:xfrm>
            <a:off x="740664" y="4793953"/>
            <a:ext cx="8524461" cy="8308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 name="Google Shape;63;p11" descr="A white star with text on a black background&#10;&#10;Description automatically generated"/>
          <p:cNvPicPr preferRelativeResize="0"/>
          <p:nvPr/>
        </p:nvPicPr>
        <p:blipFill rotWithShape="1">
          <a:blip r:embed="rId3">
            <a:alphaModFix/>
          </a:blip>
          <a:srcRect/>
          <a:stretch/>
        </p:blipFill>
        <p:spPr>
          <a:xfrm>
            <a:off x="740664" y="-898610"/>
            <a:ext cx="5559553" cy="5559553"/>
          </a:xfrm>
          <a:prstGeom prst="rect">
            <a:avLst/>
          </a:prstGeom>
          <a:noFill/>
          <a:ln>
            <a:noFill/>
          </a:ln>
        </p:spPr>
      </p:pic>
      <p:sp>
        <p:nvSpPr>
          <p:cNvPr id="64" name="Google Shape;64;p11"/>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LEFT TOP">
  <p:cSld name="Main point LEFT TOP">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53667" y="600200"/>
            <a:ext cx="8490300" cy="545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Font typeface="Arial"/>
              <a:buNone/>
              <a:defRPr sz="8000">
                <a:latin typeface="Arial"/>
                <a:ea typeface="Arial"/>
                <a:cs typeface="Arial"/>
                <a:sym typeface="Arial"/>
              </a:defRPr>
            </a:lvl1pPr>
            <a:lvl2pPr lvl="1" algn="l">
              <a:lnSpc>
                <a:spcPct val="100000"/>
              </a:lnSpc>
              <a:spcBef>
                <a:spcPts val="0"/>
              </a:spcBef>
              <a:spcAft>
                <a:spcPts val="0"/>
              </a:spcAft>
              <a:buSzPts val="6000"/>
              <a:buFont typeface="Arial"/>
              <a:buNone/>
              <a:defRPr sz="8000">
                <a:latin typeface="Arial"/>
                <a:ea typeface="Arial"/>
                <a:cs typeface="Arial"/>
                <a:sym typeface="Arial"/>
              </a:defRPr>
            </a:lvl2pPr>
            <a:lvl3pPr lvl="2" algn="l">
              <a:lnSpc>
                <a:spcPct val="100000"/>
              </a:lnSpc>
              <a:spcBef>
                <a:spcPts val="0"/>
              </a:spcBef>
              <a:spcAft>
                <a:spcPts val="0"/>
              </a:spcAft>
              <a:buSzPts val="6000"/>
              <a:buFont typeface="Arial"/>
              <a:buNone/>
              <a:defRPr sz="8000">
                <a:latin typeface="Arial"/>
                <a:ea typeface="Arial"/>
                <a:cs typeface="Arial"/>
                <a:sym typeface="Arial"/>
              </a:defRPr>
            </a:lvl3pPr>
            <a:lvl4pPr lvl="3" algn="l">
              <a:lnSpc>
                <a:spcPct val="100000"/>
              </a:lnSpc>
              <a:spcBef>
                <a:spcPts val="0"/>
              </a:spcBef>
              <a:spcAft>
                <a:spcPts val="0"/>
              </a:spcAft>
              <a:buSzPts val="6000"/>
              <a:buFont typeface="Arial"/>
              <a:buNone/>
              <a:defRPr sz="8000">
                <a:latin typeface="Arial"/>
                <a:ea typeface="Arial"/>
                <a:cs typeface="Arial"/>
                <a:sym typeface="Arial"/>
              </a:defRPr>
            </a:lvl4pPr>
            <a:lvl5pPr lvl="4" algn="l">
              <a:lnSpc>
                <a:spcPct val="100000"/>
              </a:lnSpc>
              <a:spcBef>
                <a:spcPts val="0"/>
              </a:spcBef>
              <a:spcAft>
                <a:spcPts val="0"/>
              </a:spcAft>
              <a:buSzPts val="6000"/>
              <a:buFont typeface="Arial"/>
              <a:buNone/>
              <a:defRPr sz="8000">
                <a:latin typeface="Arial"/>
                <a:ea typeface="Arial"/>
                <a:cs typeface="Arial"/>
                <a:sym typeface="Arial"/>
              </a:defRPr>
            </a:lvl5pPr>
            <a:lvl6pPr lvl="5" algn="l">
              <a:lnSpc>
                <a:spcPct val="100000"/>
              </a:lnSpc>
              <a:spcBef>
                <a:spcPts val="0"/>
              </a:spcBef>
              <a:spcAft>
                <a:spcPts val="0"/>
              </a:spcAft>
              <a:buSzPts val="6000"/>
              <a:buFont typeface="Arial"/>
              <a:buNone/>
              <a:defRPr sz="8000">
                <a:latin typeface="Arial"/>
                <a:ea typeface="Arial"/>
                <a:cs typeface="Arial"/>
                <a:sym typeface="Arial"/>
              </a:defRPr>
            </a:lvl6pPr>
            <a:lvl7pPr lvl="6" algn="l">
              <a:lnSpc>
                <a:spcPct val="100000"/>
              </a:lnSpc>
              <a:spcBef>
                <a:spcPts val="0"/>
              </a:spcBef>
              <a:spcAft>
                <a:spcPts val="0"/>
              </a:spcAft>
              <a:buSzPts val="6000"/>
              <a:buFont typeface="Arial"/>
              <a:buNone/>
              <a:defRPr sz="8000">
                <a:latin typeface="Arial"/>
                <a:ea typeface="Arial"/>
                <a:cs typeface="Arial"/>
                <a:sym typeface="Arial"/>
              </a:defRPr>
            </a:lvl7pPr>
            <a:lvl8pPr lvl="7" algn="l">
              <a:lnSpc>
                <a:spcPct val="100000"/>
              </a:lnSpc>
              <a:spcBef>
                <a:spcPts val="0"/>
              </a:spcBef>
              <a:spcAft>
                <a:spcPts val="0"/>
              </a:spcAft>
              <a:buSzPts val="6000"/>
              <a:buFont typeface="Arial"/>
              <a:buNone/>
              <a:defRPr sz="8000">
                <a:latin typeface="Arial"/>
                <a:ea typeface="Arial"/>
                <a:cs typeface="Arial"/>
                <a:sym typeface="Arial"/>
              </a:defRPr>
            </a:lvl8pPr>
            <a:lvl9pPr lvl="8" algn="l">
              <a:lnSpc>
                <a:spcPct val="100000"/>
              </a:lnSpc>
              <a:spcBef>
                <a:spcPts val="0"/>
              </a:spcBef>
              <a:spcAft>
                <a:spcPts val="0"/>
              </a:spcAft>
              <a:buSzPts val="6000"/>
              <a:buFont typeface="Arial"/>
              <a:buNone/>
              <a:defRPr sz="8000">
                <a:latin typeface="Arial"/>
                <a:ea typeface="Arial"/>
                <a:cs typeface="Arial"/>
                <a:sym typeface="Arial"/>
              </a:defRPr>
            </a:lvl9pPr>
          </a:lstStyle>
          <a:p>
            <a:endParaRPr/>
          </a:p>
        </p:txBody>
      </p:sp>
      <p:sp>
        <p:nvSpPr>
          <p:cNvPr id="67" name="Google Shape;67;p1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LIGHT ON DARK">
  <p:cSld name="1_Title Only - LIGHT ON DARK">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3"/>
          <p:cNvSpPr txBox="1">
            <a:spLocks noGrp="1"/>
          </p:cNvSpPr>
          <p:nvPr>
            <p:ph type="title"/>
          </p:nvPr>
        </p:nvSpPr>
        <p:spPr>
          <a:xfrm>
            <a:off x="789011" y="402075"/>
            <a:ext cx="101364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61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61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61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61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61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61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61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61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6100" b="1">
                <a:solidFill>
                  <a:srgbClr val="FFFFFF"/>
                </a:solidFill>
                <a:latin typeface="Arial"/>
                <a:ea typeface="Arial"/>
                <a:cs typeface="Arial"/>
                <a:sym typeface="Arial"/>
              </a:defRPr>
            </a:lvl9pPr>
          </a:lstStyle>
          <a:p>
            <a:endParaRPr/>
          </a:p>
        </p:txBody>
      </p:sp>
      <p:cxnSp>
        <p:nvCxnSpPr>
          <p:cNvPr id="71" name="Google Shape;71;p13"/>
          <p:cNvCxnSpPr/>
          <p:nvPr/>
        </p:nvCxnSpPr>
        <p:spPr>
          <a:xfrm>
            <a:off x="942800" y="1532025"/>
            <a:ext cx="9639900" cy="0"/>
          </a:xfrm>
          <a:prstGeom prst="straightConnector1">
            <a:avLst/>
          </a:prstGeom>
          <a:noFill/>
          <a:ln w="19050" cap="flat" cmpd="sng">
            <a:solidFill>
              <a:srgbClr val="FFFFFF"/>
            </a:solidFill>
            <a:prstDash val="solid"/>
            <a:round/>
            <a:headEnd type="none" w="sm" len="sm"/>
            <a:tailEnd type="none" w="sm" len="sm"/>
          </a:ln>
        </p:spPr>
      </p:cxnSp>
      <p:sp>
        <p:nvSpPr>
          <p:cNvPr id="72" name="Google Shape;72;p13"/>
          <p:cNvSpPr txBox="1">
            <a:spLocks noGrp="1"/>
          </p:cNvSpPr>
          <p:nvPr>
            <p:ph type="subTitle" idx="1"/>
          </p:nvPr>
        </p:nvSpPr>
        <p:spPr>
          <a:xfrm>
            <a:off x="789000" y="1554800"/>
            <a:ext cx="97941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900"/>
              <a:buNone/>
              <a:defRPr sz="3200" b="1" i="1">
                <a:solidFill>
                  <a:srgbClr val="0FAFFF"/>
                </a:solidFill>
                <a:latin typeface="Arial"/>
                <a:ea typeface="Arial"/>
                <a:cs typeface="Arial"/>
                <a:sym typeface="Arial"/>
              </a:defRPr>
            </a:lvl1pPr>
            <a:lvl2pPr lvl="1" algn="l">
              <a:lnSpc>
                <a:spcPct val="115000"/>
              </a:lnSpc>
              <a:spcBef>
                <a:spcPts val="2100"/>
              </a:spcBef>
              <a:spcAft>
                <a:spcPts val="0"/>
              </a:spcAft>
              <a:buSzPts val="1500"/>
              <a:buNone/>
              <a:defRPr sz="3200" b="1" i="1">
                <a:solidFill>
                  <a:srgbClr val="0FAFFF"/>
                </a:solidFill>
                <a:latin typeface="Arial"/>
                <a:ea typeface="Arial"/>
                <a:cs typeface="Arial"/>
                <a:sym typeface="Arial"/>
              </a:defRPr>
            </a:lvl2pPr>
            <a:lvl3pPr lvl="2" algn="l">
              <a:lnSpc>
                <a:spcPct val="115000"/>
              </a:lnSpc>
              <a:spcBef>
                <a:spcPts val="2100"/>
              </a:spcBef>
              <a:spcAft>
                <a:spcPts val="0"/>
              </a:spcAft>
              <a:buSzPts val="1500"/>
              <a:buNone/>
              <a:defRPr sz="3200" b="1" i="1">
                <a:solidFill>
                  <a:srgbClr val="0FAFFF"/>
                </a:solidFill>
                <a:latin typeface="Arial"/>
                <a:ea typeface="Arial"/>
                <a:cs typeface="Arial"/>
                <a:sym typeface="Arial"/>
              </a:defRPr>
            </a:lvl3pPr>
            <a:lvl4pPr lvl="3" algn="l">
              <a:lnSpc>
                <a:spcPct val="115000"/>
              </a:lnSpc>
              <a:spcBef>
                <a:spcPts val="2100"/>
              </a:spcBef>
              <a:spcAft>
                <a:spcPts val="0"/>
              </a:spcAft>
              <a:buSzPts val="1500"/>
              <a:buNone/>
              <a:defRPr sz="3200" b="1" i="1">
                <a:solidFill>
                  <a:srgbClr val="0FAFFF"/>
                </a:solidFill>
                <a:latin typeface="Arial"/>
                <a:ea typeface="Arial"/>
                <a:cs typeface="Arial"/>
                <a:sym typeface="Arial"/>
              </a:defRPr>
            </a:lvl4pPr>
            <a:lvl5pPr lvl="4" algn="l">
              <a:lnSpc>
                <a:spcPct val="115000"/>
              </a:lnSpc>
              <a:spcBef>
                <a:spcPts val="2100"/>
              </a:spcBef>
              <a:spcAft>
                <a:spcPts val="0"/>
              </a:spcAft>
              <a:buSzPts val="1500"/>
              <a:buNone/>
              <a:defRPr sz="3200" b="1" i="1">
                <a:solidFill>
                  <a:srgbClr val="0FAFFF"/>
                </a:solidFill>
                <a:latin typeface="Arial"/>
                <a:ea typeface="Arial"/>
                <a:cs typeface="Arial"/>
                <a:sym typeface="Arial"/>
              </a:defRPr>
            </a:lvl5pPr>
            <a:lvl6pPr lvl="5" algn="l">
              <a:lnSpc>
                <a:spcPct val="115000"/>
              </a:lnSpc>
              <a:spcBef>
                <a:spcPts val="2100"/>
              </a:spcBef>
              <a:spcAft>
                <a:spcPts val="0"/>
              </a:spcAft>
              <a:buSzPts val="1500"/>
              <a:buNone/>
              <a:defRPr sz="3200" b="1" i="1">
                <a:solidFill>
                  <a:srgbClr val="0FAFFF"/>
                </a:solidFill>
                <a:latin typeface="Arial"/>
                <a:ea typeface="Arial"/>
                <a:cs typeface="Arial"/>
                <a:sym typeface="Arial"/>
              </a:defRPr>
            </a:lvl6pPr>
            <a:lvl7pPr lvl="6" algn="l">
              <a:lnSpc>
                <a:spcPct val="115000"/>
              </a:lnSpc>
              <a:spcBef>
                <a:spcPts val="2100"/>
              </a:spcBef>
              <a:spcAft>
                <a:spcPts val="0"/>
              </a:spcAft>
              <a:buSzPts val="1500"/>
              <a:buNone/>
              <a:defRPr sz="3200" b="1" i="1">
                <a:solidFill>
                  <a:srgbClr val="0FAFFF"/>
                </a:solidFill>
                <a:latin typeface="Arial"/>
                <a:ea typeface="Arial"/>
                <a:cs typeface="Arial"/>
                <a:sym typeface="Arial"/>
              </a:defRPr>
            </a:lvl7pPr>
            <a:lvl8pPr lvl="7" algn="l">
              <a:lnSpc>
                <a:spcPct val="115000"/>
              </a:lnSpc>
              <a:spcBef>
                <a:spcPts val="2100"/>
              </a:spcBef>
              <a:spcAft>
                <a:spcPts val="0"/>
              </a:spcAft>
              <a:buSzPts val="1500"/>
              <a:buNone/>
              <a:defRPr sz="3200" b="1" i="1">
                <a:solidFill>
                  <a:srgbClr val="0FAFFF"/>
                </a:solidFill>
                <a:latin typeface="Arial"/>
                <a:ea typeface="Arial"/>
                <a:cs typeface="Arial"/>
                <a:sym typeface="Arial"/>
              </a:defRPr>
            </a:lvl8pPr>
            <a:lvl9pPr lvl="8" algn="l">
              <a:lnSpc>
                <a:spcPct val="115000"/>
              </a:lnSpc>
              <a:spcBef>
                <a:spcPts val="2100"/>
              </a:spcBef>
              <a:spcAft>
                <a:spcPts val="2100"/>
              </a:spcAft>
              <a:buSzPts val="1500"/>
              <a:buNone/>
              <a:defRPr sz="32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09600" y="274639"/>
            <a:ext cx="10972800" cy="7113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dk1"/>
              </a:buClr>
              <a:buSzPts val="2700"/>
              <a:buFont typeface="Calibri"/>
              <a:buNone/>
              <a:defRPr sz="36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75" name="Google Shape;75;p14"/>
          <p:cNvSpPr txBox="1">
            <a:spLocks noGrp="1"/>
          </p:cNvSpPr>
          <p:nvPr>
            <p:ph type="dt" idx="10"/>
          </p:nvPr>
        </p:nvSpPr>
        <p:spPr>
          <a:xfrm>
            <a:off x="609600" y="6356351"/>
            <a:ext cx="2844900" cy="365100"/>
          </a:xfrm>
          <a:prstGeom prst="rect">
            <a:avLst/>
          </a:prstGeom>
          <a:noFill/>
          <a:ln>
            <a:noFill/>
          </a:ln>
        </p:spPr>
        <p:txBody>
          <a:bodyPr spcFirstLastPara="1" wrap="square" lIns="0" tIns="45700" rIns="0" bIns="45700" anchor="ctr" anchorCtr="0">
            <a:noAutofit/>
          </a:bodyPr>
          <a:lstStyle>
            <a:lvl1pPr marR="0" lvl="0"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6" name="Google Shape;76;p14"/>
          <p:cNvSpPr txBox="1">
            <a:spLocks noGrp="1"/>
          </p:cNvSpPr>
          <p:nvPr>
            <p:ph type="ftr" idx="11"/>
          </p:nvPr>
        </p:nvSpPr>
        <p:spPr>
          <a:xfrm>
            <a:off x="4165600" y="6356351"/>
            <a:ext cx="3860700" cy="365100"/>
          </a:xfrm>
          <a:prstGeom prst="rect">
            <a:avLst/>
          </a:prstGeom>
          <a:noFill/>
          <a:ln>
            <a:noFill/>
          </a:ln>
        </p:spPr>
        <p:txBody>
          <a:bodyPr spcFirstLastPara="1" wrap="square" lIns="0" tIns="45700" rIns="0" bIns="45700" anchor="ctr" anchorCtr="0">
            <a:noAutofit/>
          </a:bodyPr>
          <a:lstStyle>
            <a:lvl1pPr marR="0" lvl="0" algn="ctr">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7" name="Google Shape;77;p14"/>
          <p:cNvSpPr txBox="1">
            <a:spLocks noGrp="1"/>
          </p:cNvSpPr>
          <p:nvPr>
            <p:ph type="sldNum" idx="12"/>
          </p:nvPr>
        </p:nvSpPr>
        <p:spPr>
          <a:xfrm>
            <a:off x="8737600" y="6356351"/>
            <a:ext cx="28449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 DARK ON LIGHT 1">
  <p:cSld name="BLANK_2_1_1_1">
    <p:bg>
      <p:bgPr>
        <a:solidFill>
          <a:srgbClr val="FFFFFF"/>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80" name="Google Shape;80;p15"/>
          <p:cNvSpPr txBox="1">
            <a:spLocks noGrp="1"/>
          </p:cNvSpPr>
          <p:nvPr>
            <p:ph type="title"/>
          </p:nvPr>
        </p:nvSpPr>
        <p:spPr>
          <a:xfrm>
            <a:off x="585800" y="103900"/>
            <a:ext cx="10710900" cy="1173600"/>
          </a:xfrm>
          <a:prstGeom prst="rect">
            <a:avLst/>
          </a:prstGeom>
        </p:spPr>
        <p:txBody>
          <a:bodyPr spcFirstLastPara="1" wrap="square" lIns="91425" tIns="45700" rIns="91425" bIns="45700" anchor="b" anchorCtr="0">
            <a:normAutofit/>
          </a:bodyPr>
          <a:lstStyle>
            <a:lvl1pPr lvl="0">
              <a:spcBef>
                <a:spcPts val="0"/>
              </a:spcBef>
              <a:spcAft>
                <a:spcPts val="0"/>
              </a:spcAft>
              <a:buNone/>
              <a:defRPr sz="4800" b="1">
                <a:solidFill>
                  <a:srgbClr val="003C71"/>
                </a:solidFill>
                <a:latin typeface="Arial"/>
                <a:ea typeface="Arial"/>
                <a:cs typeface="Arial"/>
                <a:sym typeface="Arial"/>
              </a:defRPr>
            </a:lvl1pPr>
            <a:lvl2pPr lvl="1">
              <a:spcBef>
                <a:spcPts val="0"/>
              </a:spcBef>
              <a:spcAft>
                <a:spcPts val="0"/>
              </a:spcAft>
              <a:buNone/>
              <a:defRPr sz="4800" b="1">
                <a:solidFill>
                  <a:srgbClr val="003C71"/>
                </a:solidFill>
                <a:latin typeface="Arial"/>
                <a:ea typeface="Arial"/>
                <a:cs typeface="Arial"/>
                <a:sym typeface="Arial"/>
              </a:defRPr>
            </a:lvl2pPr>
            <a:lvl3pPr lvl="2">
              <a:spcBef>
                <a:spcPts val="0"/>
              </a:spcBef>
              <a:spcAft>
                <a:spcPts val="0"/>
              </a:spcAft>
              <a:buNone/>
              <a:defRPr sz="4800" b="1">
                <a:solidFill>
                  <a:srgbClr val="003C71"/>
                </a:solidFill>
                <a:latin typeface="Arial"/>
                <a:ea typeface="Arial"/>
                <a:cs typeface="Arial"/>
                <a:sym typeface="Arial"/>
              </a:defRPr>
            </a:lvl3pPr>
            <a:lvl4pPr lvl="3">
              <a:spcBef>
                <a:spcPts val="0"/>
              </a:spcBef>
              <a:spcAft>
                <a:spcPts val="0"/>
              </a:spcAft>
              <a:buNone/>
              <a:defRPr sz="4800" b="1">
                <a:solidFill>
                  <a:srgbClr val="003C71"/>
                </a:solidFill>
                <a:latin typeface="Arial"/>
                <a:ea typeface="Arial"/>
                <a:cs typeface="Arial"/>
                <a:sym typeface="Arial"/>
              </a:defRPr>
            </a:lvl4pPr>
            <a:lvl5pPr lvl="4">
              <a:spcBef>
                <a:spcPts val="0"/>
              </a:spcBef>
              <a:spcAft>
                <a:spcPts val="0"/>
              </a:spcAft>
              <a:buNone/>
              <a:defRPr sz="4800" b="1">
                <a:solidFill>
                  <a:srgbClr val="003C71"/>
                </a:solidFill>
                <a:latin typeface="Arial"/>
                <a:ea typeface="Arial"/>
                <a:cs typeface="Arial"/>
                <a:sym typeface="Arial"/>
              </a:defRPr>
            </a:lvl5pPr>
            <a:lvl6pPr lvl="5">
              <a:spcBef>
                <a:spcPts val="0"/>
              </a:spcBef>
              <a:spcAft>
                <a:spcPts val="0"/>
              </a:spcAft>
              <a:buNone/>
              <a:defRPr sz="4800" b="1">
                <a:solidFill>
                  <a:srgbClr val="003C71"/>
                </a:solidFill>
                <a:latin typeface="Arial"/>
                <a:ea typeface="Arial"/>
                <a:cs typeface="Arial"/>
                <a:sym typeface="Arial"/>
              </a:defRPr>
            </a:lvl6pPr>
            <a:lvl7pPr lvl="6">
              <a:spcBef>
                <a:spcPts val="0"/>
              </a:spcBef>
              <a:spcAft>
                <a:spcPts val="0"/>
              </a:spcAft>
              <a:buNone/>
              <a:defRPr sz="4800" b="1">
                <a:solidFill>
                  <a:srgbClr val="003C71"/>
                </a:solidFill>
                <a:latin typeface="Arial"/>
                <a:ea typeface="Arial"/>
                <a:cs typeface="Arial"/>
                <a:sym typeface="Arial"/>
              </a:defRPr>
            </a:lvl7pPr>
            <a:lvl8pPr lvl="7">
              <a:spcBef>
                <a:spcPts val="0"/>
              </a:spcBef>
              <a:spcAft>
                <a:spcPts val="0"/>
              </a:spcAft>
              <a:buNone/>
              <a:defRPr sz="4800" b="1">
                <a:solidFill>
                  <a:srgbClr val="003C71"/>
                </a:solidFill>
                <a:latin typeface="Arial"/>
                <a:ea typeface="Arial"/>
                <a:cs typeface="Arial"/>
                <a:sym typeface="Arial"/>
              </a:defRPr>
            </a:lvl8pPr>
            <a:lvl9pPr lvl="8">
              <a:spcBef>
                <a:spcPts val="0"/>
              </a:spcBef>
              <a:spcAft>
                <a:spcPts val="0"/>
              </a:spcAft>
              <a:buNone/>
              <a:defRPr sz="4800" b="1">
                <a:solidFill>
                  <a:srgbClr val="003C71"/>
                </a:solidFill>
                <a:latin typeface="Arial"/>
                <a:ea typeface="Arial"/>
                <a:cs typeface="Arial"/>
                <a:sym typeface="Arial"/>
              </a:defRPr>
            </a:lvl9pPr>
          </a:lstStyle>
          <a:p>
            <a:endParaRPr/>
          </a:p>
        </p:txBody>
      </p:sp>
      <p:cxnSp>
        <p:nvCxnSpPr>
          <p:cNvPr id="81" name="Google Shape;81;p15"/>
          <p:cNvCxnSpPr/>
          <p:nvPr/>
        </p:nvCxnSpPr>
        <p:spPr>
          <a:xfrm>
            <a:off x="739600" y="1206242"/>
            <a:ext cx="9639900" cy="0"/>
          </a:xfrm>
          <a:prstGeom prst="straightConnector1">
            <a:avLst/>
          </a:prstGeom>
          <a:noFill/>
          <a:ln w="19050" cap="flat" cmpd="sng">
            <a:solidFill>
              <a:srgbClr val="000000"/>
            </a:solidFill>
            <a:prstDash val="solid"/>
            <a:round/>
            <a:headEnd type="none" w="med" len="med"/>
            <a:tailEnd type="none" w="med" len="med"/>
          </a:ln>
        </p:spPr>
      </p:cxnSp>
      <p:sp>
        <p:nvSpPr>
          <p:cNvPr id="82" name="Google Shape;82;p15"/>
          <p:cNvSpPr txBox="1">
            <a:spLocks noGrp="1"/>
          </p:cNvSpPr>
          <p:nvPr>
            <p:ph type="subTitle" idx="1"/>
          </p:nvPr>
        </p:nvSpPr>
        <p:spPr>
          <a:xfrm>
            <a:off x="585800" y="1161100"/>
            <a:ext cx="10710900" cy="524700"/>
          </a:xfrm>
          <a:prstGeom prst="rect">
            <a:avLst/>
          </a:prstGeom>
        </p:spPr>
        <p:txBody>
          <a:bodyPr spcFirstLastPara="1" wrap="square" lIns="91425" tIns="45700" rIns="91425" bIns="45700" anchor="t" anchorCtr="0">
            <a:normAutofit/>
          </a:bodyPr>
          <a:lstStyle>
            <a:lvl1pPr lvl="0">
              <a:spcBef>
                <a:spcPts val="1000"/>
              </a:spcBef>
              <a:spcAft>
                <a:spcPts val="0"/>
              </a:spcAft>
              <a:buNone/>
              <a:defRPr sz="3200" b="1" i="1">
                <a:solidFill>
                  <a:srgbClr val="0579BD"/>
                </a:solidFill>
                <a:latin typeface="Arial"/>
                <a:ea typeface="Arial"/>
                <a:cs typeface="Arial"/>
                <a:sym typeface="Arial"/>
              </a:defRPr>
            </a:lvl1pPr>
            <a:lvl2pPr lvl="1">
              <a:spcBef>
                <a:spcPts val="1000"/>
              </a:spcBef>
              <a:spcAft>
                <a:spcPts val="0"/>
              </a:spcAft>
              <a:buNone/>
              <a:defRPr sz="3200" b="1" i="1">
                <a:solidFill>
                  <a:srgbClr val="0579BD"/>
                </a:solidFill>
                <a:latin typeface="Arial"/>
                <a:ea typeface="Arial"/>
                <a:cs typeface="Arial"/>
                <a:sym typeface="Arial"/>
              </a:defRPr>
            </a:lvl2pPr>
            <a:lvl3pPr lvl="2">
              <a:spcBef>
                <a:spcPts val="1000"/>
              </a:spcBef>
              <a:spcAft>
                <a:spcPts val="0"/>
              </a:spcAft>
              <a:buNone/>
              <a:defRPr sz="3200" b="1" i="1">
                <a:solidFill>
                  <a:srgbClr val="0579BD"/>
                </a:solidFill>
                <a:latin typeface="Arial"/>
                <a:ea typeface="Arial"/>
                <a:cs typeface="Arial"/>
                <a:sym typeface="Arial"/>
              </a:defRPr>
            </a:lvl3pPr>
            <a:lvl4pPr lvl="3">
              <a:spcBef>
                <a:spcPts val="1000"/>
              </a:spcBef>
              <a:spcAft>
                <a:spcPts val="0"/>
              </a:spcAft>
              <a:buNone/>
              <a:defRPr sz="3200" b="1" i="1">
                <a:solidFill>
                  <a:srgbClr val="0579BD"/>
                </a:solidFill>
                <a:latin typeface="Arial"/>
                <a:ea typeface="Arial"/>
                <a:cs typeface="Arial"/>
                <a:sym typeface="Arial"/>
              </a:defRPr>
            </a:lvl4pPr>
            <a:lvl5pPr lvl="4">
              <a:spcBef>
                <a:spcPts val="1000"/>
              </a:spcBef>
              <a:spcAft>
                <a:spcPts val="0"/>
              </a:spcAft>
              <a:buNone/>
              <a:defRPr sz="3200" b="1" i="1">
                <a:solidFill>
                  <a:srgbClr val="0579BD"/>
                </a:solidFill>
                <a:latin typeface="Arial"/>
                <a:ea typeface="Arial"/>
                <a:cs typeface="Arial"/>
                <a:sym typeface="Arial"/>
              </a:defRPr>
            </a:lvl5pPr>
            <a:lvl6pPr lvl="5">
              <a:spcBef>
                <a:spcPts val="1000"/>
              </a:spcBef>
              <a:spcAft>
                <a:spcPts val="0"/>
              </a:spcAft>
              <a:buNone/>
              <a:defRPr sz="3200" b="1" i="1">
                <a:solidFill>
                  <a:srgbClr val="0579BD"/>
                </a:solidFill>
                <a:latin typeface="Arial"/>
                <a:ea typeface="Arial"/>
                <a:cs typeface="Arial"/>
                <a:sym typeface="Arial"/>
              </a:defRPr>
            </a:lvl6pPr>
            <a:lvl7pPr lvl="6">
              <a:spcBef>
                <a:spcPts val="1000"/>
              </a:spcBef>
              <a:spcAft>
                <a:spcPts val="0"/>
              </a:spcAft>
              <a:buNone/>
              <a:defRPr sz="3200" b="1" i="1">
                <a:solidFill>
                  <a:srgbClr val="0579BD"/>
                </a:solidFill>
                <a:latin typeface="Arial"/>
                <a:ea typeface="Arial"/>
                <a:cs typeface="Arial"/>
                <a:sym typeface="Arial"/>
              </a:defRPr>
            </a:lvl7pPr>
            <a:lvl8pPr lvl="7">
              <a:spcBef>
                <a:spcPts val="1000"/>
              </a:spcBef>
              <a:spcAft>
                <a:spcPts val="0"/>
              </a:spcAft>
              <a:buNone/>
              <a:defRPr sz="3200" b="1" i="1">
                <a:solidFill>
                  <a:srgbClr val="0579BD"/>
                </a:solidFill>
                <a:latin typeface="Arial"/>
                <a:ea typeface="Arial"/>
                <a:cs typeface="Arial"/>
                <a:sym typeface="Arial"/>
              </a:defRPr>
            </a:lvl8pPr>
            <a:lvl9pPr lvl="8">
              <a:spcBef>
                <a:spcPts val="1000"/>
              </a:spcBef>
              <a:spcAft>
                <a:spcPts val="0"/>
              </a:spcAft>
              <a:buNone/>
              <a:defRPr sz="32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83"/>
        <p:cNvGrpSpPr/>
        <p:nvPr/>
      </p:nvGrpSpPr>
      <p:grpSpPr>
        <a:xfrm>
          <a:off x="0" y="0"/>
          <a:ext cx="0" cy="0"/>
          <a:chOff x="0" y="0"/>
          <a:chExt cx="0" cy="0"/>
        </a:xfrm>
      </p:grpSpPr>
      <p:grpSp>
        <p:nvGrpSpPr>
          <p:cNvPr id="84" name="Google Shape;84;p16"/>
          <p:cNvGrpSpPr/>
          <p:nvPr/>
        </p:nvGrpSpPr>
        <p:grpSpPr>
          <a:xfrm>
            <a:off x="-21933" y="-32935"/>
            <a:ext cx="3332991" cy="6907464"/>
            <a:chOff x="-92652" y="-16478"/>
            <a:chExt cx="2421528" cy="6907464"/>
          </a:xfrm>
        </p:grpSpPr>
        <p:sp>
          <p:nvSpPr>
            <p:cNvPr id="85" name="Google Shape;85;p16"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 name="Google Shape;86;p16"/>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87" name="Google Shape;87;p1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6"/>
          <p:cNvSpPr txBox="1">
            <a:spLocks noGrp="1"/>
          </p:cNvSpPr>
          <p:nvPr>
            <p:ph type="subTitle" idx="1"/>
          </p:nvPr>
        </p:nvSpPr>
        <p:spPr>
          <a:xfrm>
            <a:off x="4792456" y="6043500"/>
            <a:ext cx="6548100" cy="59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533">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2533">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2533">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2533">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2533">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2533">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2533">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2533">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2533">
                <a:solidFill>
                  <a:srgbClr val="FFFFFF"/>
                </a:solidFill>
                <a:latin typeface="Arial"/>
                <a:ea typeface="Arial"/>
                <a:cs typeface="Arial"/>
                <a:sym typeface="Arial"/>
              </a:defRPr>
            </a:lvl9pPr>
          </a:lstStyle>
          <a:p>
            <a:endParaRPr/>
          </a:p>
        </p:txBody>
      </p:sp>
      <p:sp>
        <p:nvSpPr>
          <p:cNvPr id="89" name="Google Shape;89;p16"/>
          <p:cNvSpPr txBox="1">
            <a:spLocks noGrp="1"/>
          </p:cNvSpPr>
          <p:nvPr>
            <p:ph type="title"/>
          </p:nvPr>
        </p:nvSpPr>
        <p:spPr>
          <a:xfrm>
            <a:off x="4792456" y="2144975"/>
            <a:ext cx="6887100" cy="156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733">
                <a:solidFill>
                  <a:srgbClr val="0FAFFF"/>
                </a:solidFill>
                <a:latin typeface="Arial"/>
                <a:ea typeface="Arial"/>
                <a:cs typeface="Arial"/>
                <a:sym typeface="Arial"/>
              </a:defRPr>
            </a:lvl1pPr>
            <a:lvl2pPr lvl="1" algn="l">
              <a:lnSpc>
                <a:spcPct val="100000"/>
              </a:lnSpc>
              <a:spcBef>
                <a:spcPts val="0"/>
              </a:spcBef>
              <a:spcAft>
                <a:spcPts val="0"/>
              </a:spcAft>
              <a:buSzPts val="3200"/>
              <a:buNone/>
              <a:defRPr sz="3733">
                <a:solidFill>
                  <a:srgbClr val="0FAFFF"/>
                </a:solidFill>
                <a:latin typeface="Arial"/>
                <a:ea typeface="Arial"/>
                <a:cs typeface="Arial"/>
                <a:sym typeface="Arial"/>
              </a:defRPr>
            </a:lvl2pPr>
            <a:lvl3pPr lvl="2" algn="l">
              <a:lnSpc>
                <a:spcPct val="100000"/>
              </a:lnSpc>
              <a:spcBef>
                <a:spcPts val="0"/>
              </a:spcBef>
              <a:spcAft>
                <a:spcPts val="0"/>
              </a:spcAft>
              <a:buSzPts val="3200"/>
              <a:buNone/>
              <a:defRPr sz="3733">
                <a:solidFill>
                  <a:srgbClr val="0FAFFF"/>
                </a:solidFill>
                <a:latin typeface="Arial"/>
                <a:ea typeface="Arial"/>
                <a:cs typeface="Arial"/>
                <a:sym typeface="Arial"/>
              </a:defRPr>
            </a:lvl3pPr>
            <a:lvl4pPr lvl="3" algn="l">
              <a:lnSpc>
                <a:spcPct val="100000"/>
              </a:lnSpc>
              <a:spcBef>
                <a:spcPts val="0"/>
              </a:spcBef>
              <a:spcAft>
                <a:spcPts val="0"/>
              </a:spcAft>
              <a:buSzPts val="3200"/>
              <a:buNone/>
              <a:defRPr sz="3733">
                <a:solidFill>
                  <a:srgbClr val="0FAFFF"/>
                </a:solidFill>
                <a:latin typeface="Arial"/>
                <a:ea typeface="Arial"/>
                <a:cs typeface="Arial"/>
                <a:sym typeface="Arial"/>
              </a:defRPr>
            </a:lvl4pPr>
            <a:lvl5pPr lvl="4" algn="l">
              <a:lnSpc>
                <a:spcPct val="100000"/>
              </a:lnSpc>
              <a:spcBef>
                <a:spcPts val="0"/>
              </a:spcBef>
              <a:spcAft>
                <a:spcPts val="0"/>
              </a:spcAft>
              <a:buSzPts val="3200"/>
              <a:buNone/>
              <a:defRPr sz="3733">
                <a:solidFill>
                  <a:srgbClr val="0FAFFF"/>
                </a:solidFill>
                <a:latin typeface="Arial"/>
                <a:ea typeface="Arial"/>
                <a:cs typeface="Arial"/>
                <a:sym typeface="Arial"/>
              </a:defRPr>
            </a:lvl5pPr>
            <a:lvl6pPr lvl="5" algn="l">
              <a:lnSpc>
                <a:spcPct val="100000"/>
              </a:lnSpc>
              <a:spcBef>
                <a:spcPts val="0"/>
              </a:spcBef>
              <a:spcAft>
                <a:spcPts val="0"/>
              </a:spcAft>
              <a:buSzPts val="3200"/>
              <a:buNone/>
              <a:defRPr sz="3733">
                <a:solidFill>
                  <a:srgbClr val="0FAFFF"/>
                </a:solidFill>
                <a:latin typeface="Arial"/>
                <a:ea typeface="Arial"/>
                <a:cs typeface="Arial"/>
                <a:sym typeface="Arial"/>
              </a:defRPr>
            </a:lvl6pPr>
            <a:lvl7pPr lvl="6" algn="l">
              <a:lnSpc>
                <a:spcPct val="100000"/>
              </a:lnSpc>
              <a:spcBef>
                <a:spcPts val="0"/>
              </a:spcBef>
              <a:spcAft>
                <a:spcPts val="0"/>
              </a:spcAft>
              <a:buSzPts val="3200"/>
              <a:buNone/>
              <a:defRPr sz="3733">
                <a:solidFill>
                  <a:srgbClr val="0FAFFF"/>
                </a:solidFill>
                <a:latin typeface="Arial"/>
                <a:ea typeface="Arial"/>
                <a:cs typeface="Arial"/>
                <a:sym typeface="Arial"/>
              </a:defRPr>
            </a:lvl7pPr>
            <a:lvl8pPr lvl="7" algn="l">
              <a:lnSpc>
                <a:spcPct val="100000"/>
              </a:lnSpc>
              <a:spcBef>
                <a:spcPts val="0"/>
              </a:spcBef>
              <a:spcAft>
                <a:spcPts val="0"/>
              </a:spcAft>
              <a:buSzPts val="3200"/>
              <a:buNone/>
              <a:defRPr sz="3733">
                <a:solidFill>
                  <a:srgbClr val="0FAFFF"/>
                </a:solidFill>
                <a:latin typeface="Arial"/>
                <a:ea typeface="Arial"/>
                <a:cs typeface="Arial"/>
                <a:sym typeface="Arial"/>
              </a:defRPr>
            </a:lvl8pPr>
            <a:lvl9pPr lvl="8" algn="l">
              <a:lnSpc>
                <a:spcPct val="100000"/>
              </a:lnSpc>
              <a:spcBef>
                <a:spcPts val="0"/>
              </a:spcBef>
              <a:spcAft>
                <a:spcPts val="0"/>
              </a:spcAft>
              <a:buSzPts val="3200"/>
              <a:buNone/>
              <a:defRPr sz="3733">
                <a:solidFill>
                  <a:srgbClr val="0FAFFF"/>
                </a:solidFill>
                <a:latin typeface="Arial"/>
                <a:ea typeface="Arial"/>
                <a:cs typeface="Arial"/>
                <a:sym typeface="Arial"/>
              </a:defRPr>
            </a:lvl9pPr>
          </a:lstStyle>
          <a:p>
            <a:endParaRPr/>
          </a:p>
        </p:txBody>
      </p:sp>
      <p:sp>
        <p:nvSpPr>
          <p:cNvPr id="90" name="Google Shape;90;p16"/>
          <p:cNvSpPr txBox="1">
            <a:spLocks noGrp="1"/>
          </p:cNvSpPr>
          <p:nvPr>
            <p:ph type="title" idx="2"/>
          </p:nvPr>
        </p:nvSpPr>
        <p:spPr>
          <a:xfrm>
            <a:off x="4792456" y="3516551"/>
            <a:ext cx="6887100" cy="52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latin typeface="Arial"/>
                <a:ea typeface="Arial"/>
                <a:cs typeface="Arial"/>
                <a:sym typeface="Arial"/>
              </a:defRPr>
            </a:lvl1pPr>
            <a:lvl2pPr lvl="1" algn="l">
              <a:lnSpc>
                <a:spcPct val="100000"/>
              </a:lnSpc>
              <a:spcBef>
                <a:spcPts val="0"/>
              </a:spcBef>
              <a:spcAft>
                <a:spcPts val="0"/>
              </a:spcAft>
              <a:buSzPts val="3200"/>
              <a:buNone/>
              <a:defRPr b="1">
                <a:latin typeface="Arial"/>
                <a:ea typeface="Arial"/>
                <a:cs typeface="Arial"/>
                <a:sym typeface="Arial"/>
              </a:defRPr>
            </a:lvl2pPr>
            <a:lvl3pPr lvl="2" algn="l">
              <a:lnSpc>
                <a:spcPct val="100000"/>
              </a:lnSpc>
              <a:spcBef>
                <a:spcPts val="0"/>
              </a:spcBef>
              <a:spcAft>
                <a:spcPts val="0"/>
              </a:spcAft>
              <a:buSzPts val="3200"/>
              <a:buNone/>
              <a:defRPr b="1">
                <a:latin typeface="Arial"/>
                <a:ea typeface="Arial"/>
                <a:cs typeface="Arial"/>
                <a:sym typeface="Arial"/>
              </a:defRPr>
            </a:lvl3pPr>
            <a:lvl4pPr lvl="3" algn="l">
              <a:lnSpc>
                <a:spcPct val="100000"/>
              </a:lnSpc>
              <a:spcBef>
                <a:spcPts val="0"/>
              </a:spcBef>
              <a:spcAft>
                <a:spcPts val="0"/>
              </a:spcAft>
              <a:buSzPts val="3200"/>
              <a:buNone/>
              <a:defRPr b="1">
                <a:latin typeface="Arial"/>
                <a:ea typeface="Arial"/>
                <a:cs typeface="Arial"/>
                <a:sym typeface="Arial"/>
              </a:defRPr>
            </a:lvl4pPr>
            <a:lvl5pPr lvl="4" algn="l">
              <a:lnSpc>
                <a:spcPct val="100000"/>
              </a:lnSpc>
              <a:spcBef>
                <a:spcPts val="0"/>
              </a:spcBef>
              <a:spcAft>
                <a:spcPts val="0"/>
              </a:spcAft>
              <a:buSzPts val="3200"/>
              <a:buNone/>
              <a:defRPr b="1">
                <a:latin typeface="Arial"/>
                <a:ea typeface="Arial"/>
                <a:cs typeface="Arial"/>
                <a:sym typeface="Arial"/>
              </a:defRPr>
            </a:lvl5pPr>
            <a:lvl6pPr lvl="5" algn="l">
              <a:lnSpc>
                <a:spcPct val="100000"/>
              </a:lnSpc>
              <a:spcBef>
                <a:spcPts val="0"/>
              </a:spcBef>
              <a:spcAft>
                <a:spcPts val="0"/>
              </a:spcAft>
              <a:buSzPts val="3200"/>
              <a:buNone/>
              <a:defRPr b="1">
                <a:latin typeface="Arial"/>
                <a:ea typeface="Arial"/>
                <a:cs typeface="Arial"/>
                <a:sym typeface="Arial"/>
              </a:defRPr>
            </a:lvl6pPr>
            <a:lvl7pPr lvl="6" algn="l">
              <a:lnSpc>
                <a:spcPct val="100000"/>
              </a:lnSpc>
              <a:spcBef>
                <a:spcPts val="0"/>
              </a:spcBef>
              <a:spcAft>
                <a:spcPts val="0"/>
              </a:spcAft>
              <a:buSzPts val="3200"/>
              <a:buNone/>
              <a:defRPr b="1">
                <a:latin typeface="Arial"/>
                <a:ea typeface="Arial"/>
                <a:cs typeface="Arial"/>
                <a:sym typeface="Arial"/>
              </a:defRPr>
            </a:lvl7pPr>
            <a:lvl8pPr lvl="7" algn="l">
              <a:lnSpc>
                <a:spcPct val="100000"/>
              </a:lnSpc>
              <a:spcBef>
                <a:spcPts val="0"/>
              </a:spcBef>
              <a:spcAft>
                <a:spcPts val="0"/>
              </a:spcAft>
              <a:buSzPts val="3200"/>
              <a:buNone/>
              <a:defRPr b="1">
                <a:latin typeface="Arial"/>
                <a:ea typeface="Arial"/>
                <a:cs typeface="Arial"/>
                <a:sym typeface="Arial"/>
              </a:defRPr>
            </a:lvl8pPr>
            <a:lvl9pPr lvl="8" algn="l">
              <a:lnSpc>
                <a:spcPct val="100000"/>
              </a:lnSpc>
              <a:spcBef>
                <a:spcPts val="0"/>
              </a:spcBef>
              <a:spcAft>
                <a:spcPts val="0"/>
              </a:spcAft>
              <a:buSzPts val="3200"/>
              <a:buNone/>
              <a:defRPr b="1">
                <a:latin typeface="Arial"/>
                <a:ea typeface="Arial"/>
                <a:cs typeface="Arial"/>
                <a:sym typeface="Arial"/>
              </a:defRPr>
            </a:lvl9pPr>
          </a:lstStyle>
          <a:p>
            <a:endParaRPr/>
          </a:p>
        </p:txBody>
      </p:sp>
      <p:sp>
        <p:nvSpPr>
          <p:cNvPr id="91" name="Google Shape;91;p16"/>
          <p:cNvSpPr/>
          <p:nvPr/>
        </p:nvSpPr>
        <p:spPr>
          <a:xfrm>
            <a:off x="-26839" y="-71425"/>
            <a:ext cx="12213900" cy="124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 name="Google Shape;92;p16"/>
          <p:cNvSpPr/>
          <p:nvPr/>
        </p:nvSpPr>
        <p:spPr>
          <a:xfrm>
            <a:off x="4966700" y="4123853"/>
            <a:ext cx="6712800" cy="165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93" name="Google Shape;93;p16"/>
          <p:cNvPicPr preferRelativeResize="0"/>
          <p:nvPr/>
        </p:nvPicPr>
        <p:blipFill rotWithShape="1">
          <a:blip r:embed="rId2">
            <a:alphaModFix/>
          </a:blip>
          <a:srcRect/>
          <a:stretch/>
        </p:blipFill>
        <p:spPr>
          <a:xfrm>
            <a:off x="776824" y="230250"/>
            <a:ext cx="783375" cy="707175"/>
          </a:xfrm>
          <a:prstGeom prst="rect">
            <a:avLst/>
          </a:prstGeom>
          <a:noFill/>
          <a:ln>
            <a:noFill/>
          </a:ln>
        </p:spPr>
      </p:pic>
      <p:sp>
        <p:nvSpPr>
          <p:cNvPr id="94" name="Google Shape;94;p16"/>
          <p:cNvSpPr txBox="1"/>
          <p:nvPr/>
        </p:nvSpPr>
        <p:spPr>
          <a:xfrm>
            <a:off x="4722567" y="511401"/>
            <a:ext cx="7044000" cy="524700"/>
          </a:xfrm>
          <a:prstGeom prst="rect">
            <a:avLst/>
          </a:prstGeom>
          <a:noFill/>
          <a:ln>
            <a:noFill/>
          </a:ln>
        </p:spPr>
        <p:txBody>
          <a:bodyPr spcFirstLastPara="1" wrap="square" lIns="121900" tIns="121900" rIns="121900" bIns="1219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600" b="1" i="0" u="none" strike="noStrike" cap="none">
                <a:solidFill>
                  <a:srgbClr val="003C71"/>
                </a:solidFill>
                <a:latin typeface="Arial"/>
                <a:ea typeface="Arial"/>
                <a:cs typeface="Arial"/>
                <a:sym typeface="Arial"/>
              </a:rPr>
              <a:t>Office of Government-wide Policy</a:t>
            </a:r>
            <a:endParaRPr sz="1600" b="1" i="0" u="none" strike="noStrike" cap="none">
              <a:solidFill>
                <a:srgbClr val="003C7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7"/>
          <p:cNvSpPr txBox="1">
            <a:spLocks noGrp="1"/>
          </p:cNvSpPr>
          <p:nvPr>
            <p:ph type="title"/>
          </p:nvPr>
        </p:nvSpPr>
        <p:spPr>
          <a:xfrm>
            <a:off x="789011" y="402075"/>
            <a:ext cx="101364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6133"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6133"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6133"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6133"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6133"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6133"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6133"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6133"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6133" b="1">
                <a:solidFill>
                  <a:srgbClr val="003C71"/>
                </a:solidFill>
                <a:latin typeface="Arial"/>
                <a:ea typeface="Arial"/>
                <a:cs typeface="Arial"/>
                <a:sym typeface="Arial"/>
              </a:defRPr>
            </a:lvl9pPr>
          </a:lstStyle>
          <a:p>
            <a:endParaRPr/>
          </a:p>
        </p:txBody>
      </p:sp>
      <p:cxnSp>
        <p:nvCxnSpPr>
          <p:cNvPr id="98" name="Google Shape;98;p17"/>
          <p:cNvCxnSpPr/>
          <p:nvPr/>
        </p:nvCxnSpPr>
        <p:spPr>
          <a:xfrm>
            <a:off x="942800" y="1532025"/>
            <a:ext cx="9639900" cy="0"/>
          </a:xfrm>
          <a:prstGeom prst="straightConnector1">
            <a:avLst/>
          </a:prstGeom>
          <a:noFill/>
          <a:ln w="19050" cap="flat" cmpd="sng">
            <a:solidFill>
              <a:srgbClr val="000000"/>
            </a:solidFill>
            <a:prstDash val="solid"/>
            <a:round/>
            <a:headEnd type="none" w="sm" len="sm"/>
            <a:tailEnd type="none" w="sm" len="sm"/>
          </a:ln>
        </p:spPr>
      </p:cxnSp>
      <p:sp>
        <p:nvSpPr>
          <p:cNvPr id="99" name="Google Shape;99;p17"/>
          <p:cNvSpPr txBox="1">
            <a:spLocks noGrp="1"/>
          </p:cNvSpPr>
          <p:nvPr>
            <p:ph type="subTitle" idx="1"/>
          </p:nvPr>
        </p:nvSpPr>
        <p:spPr>
          <a:xfrm>
            <a:off x="789000" y="1554800"/>
            <a:ext cx="97941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i="1">
                <a:solidFill>
                  <a:srgbClr val="0579BD"/>
                </a:solidFill>
                <a:latin typeface="Arial"/>
                <a:ea typeface="Arial"/>
                <a:cs typeface="Arial"/>
                <a:sym typeface="Arial"/>
              </a:defRPr>
            </a:lvl1pPr>
            <a:lvl2pPr lvl="1" algn="l">
              <a:lnSpc>
                <a:spcPct val="115000"/>
              </a:lnSpc>
              <a:spcBef>
                <a:spcPts val="2133"/>
              </a:spcBef>
              <a:spcAft>
                <a:spcPts val="0"/>
              </a:spcAft>
              <a:buSzPts val="1400"/>
              <a:buNone/>
              <a:defRPr sz="3200" b="1" i="1">
                <a:solidFill>
                  <a:srgbClr val="0579BD"/>
                </a:solidFill>
                <a:latin typeface="Arial"/>
                <a:ea typeface="Arial"/>
                <a:cs typeface="Arial"/>
                <a:sym typeface="Arial"/>
              </a:defRPr>
            </a:lvl2pPr>
            <a:lvl3pPr lvl="2" algn="l">
              <a:lnSpc>
                <a:spcPct val="115000"/>
              </a:lnSpc>
              <a:spcBef>
                <a:spcPts val="2133"/>
              </a:spcBef>
              <a:spcAft>
                <a:spcPts val="0"/>
              </a:spcAft>
              <a:buSzPts val="1400"/>
              <a:buNone/>
              <a:defRPr sz="3200" b="1" i="1">
                <a:solidFill>
                  <a:srgbClr val="0579BD"/>
                </a:solidFill>
                <a:latin typeface="Arial"/>
                <a:ea typeface="Arial"/>
                <a:cs typeface="Arial"/>
                <a:sym typeface="Arial"/>
              </a:defRPr>
            </a:lvl3pPr>
            <a:lvl4pPr lvl="3" algn="l">
              <a:lnSpc>
                <a:spcPct val="115000"/>
              </a:lnSpc>
              <a:spcBef>
                <a:spcPts val="2133"/>
              </a:spcBef>
              <a:spcAft>
                <a:spcPts val="0"/>
              </a:spcAft>
              <a:buSzPts val="1400"/>
              <a:buNone/>
              <a:defRPr sz="3200" b="1" i="1">
                <a:solidFill>
                  <a:srgbClr val="0579BD"/>
                </a:solidFill>
                <a:latin typeface="Arial"/>
                <a:ea typeface="Arial"/>
                <a:cs typeface="Arial"/>
                <a:sym typeface="Arial"/>
              </a:defRPr>
            </a:lvl4pPr>
            <a:lvl5pPr lvl="4" algn="l">
              <a:lnSpc>
                <a:spcPct val="115000"/>
              </a:lnSpc>
              <a:spcBef>
                <a:spcPts val="2133"/>
              </a:spcBef>
              <a:spcAft>
                <a:spcPts val="0"/>
              </a:spcAft>
              <a:buSzPts val="1400"/>
              <a:buNone/>
              <a:defRPr sz="3200" b="1" i="1">
                <a:solidFill>
                  <a:srgbClr val="0579BD"/>
                </a:solidFill>
                <a:latin typeface="Arial"/>
                <a:ea typeface="Arial"/>
                <a:cs typeface="Arial"/>
                <a:sym typeface="Arial"/>
              </a:defRPr>
            </a:lvl5pPr>
            <a:lvl6pPr lvl="5" algn="l">
              <a:lnSpc>
                <a:spcPct val="115000"/>
              </a:lnSpc>
              <a:spcBef>
                <a:spcPts val="2133"/>
              </a:spcBef>
              <a:spcAft>
                <a:spcPts val="0"/>
              </a:spcAft>
              <a:buSzPts val="1400"/>
              <a:buNone/>
              <a:defRPr sz="3200" b="1" i="1">
                <a:solidFill>
                  <a:srgbClr val="0579BD"/>
                </a:solidFill>
                <a:latin typeface="Arial"/>
                <a:ea typeface="Arial"/>
                <a:cs typeface="Arial"/>
                <a:sym typeface="Arial"/>
              </a:defRPr>
            </a:lvl6pPr>
            <a:lvl7pPr lvl="6" algn="l">
              <a:lnSpc>
                <a:spcPct val="115000"/>
              </a:lnSpc>
              <a:spcBef>
                <a:spcPts val="2133"/>
              </a:spcBef>
              <a:spcAft>
                <a:spcPts val="0"/>
              </a:spcAft>
              <a:buSzPts val="1400"/>
              <a:buNone/>
              <a:defRPr sz="3200" b="1" i="1">
                <a:solidFill>
                  <a:srgbClr val="0579BD"/>
                </a:solidFill>
                <a:latin typeface="Arial"/>
                <a:ea typeface="Arial"/>
                <a:cs typeface="Arial"/>
                <a:sym typeface="Arial"/>
              </a:defRPr>
            </a:lvl7pPr>
            <a:lvl8pPr lvl="7" algn="l">
              <a:lnSpc>
                <a:spcPct val="115000"/>
              </a:lnSpc>
              <a:spcBef>
                <a:spcPts val="2133"/>
              </a:spcBef>
              <a:spcAft>
                <a:spcPts val="0"/>
              </a:spcAft>
              <a:buSzPts val="1400"/>
              <a:buNone/>
              <a:defRPr sz="3200" b="1" i="1">
                <a:solidFill>
                  <a:srgbClr val="0579BD"/>
                </a:solidFill>
                <a:latin typeface="Arial"/>
                <a:ea typeface="Arial"/>
                <a:cs typeface="Arial"/>
                <a:sym typeface="Arial"/>
              </a:defRPr>
            </a:lvl8pPr>
            <a:lvl9pPr lvl="8" algn="l">
              <a:lnSpc>
                <a:spcPct val="115000"/>
              </a:lnSpc>
              <a:spcBef>
                <a:spcPts val="2133"/>
              </a:spcBef>
              <a:spcAft>
                <a:spcPts val="2133"/>
              </a:spcAft>
              <a:buSzPts val="1400"/>
              <a:buNone/>
              <a:defRPr sz="32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02" name="Google Shape;102;p1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3" name="Google Shape;103;p1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White">
  <p:cSld name="Blank - White">
    <p:bg>
      <p:bgPr>
        <a:solidFill>
          <a:srgbClr val="FFFFFF"/>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 DARK ON LIGHT 2">
  <p:cSld name="Title Only - DARK ON LIGHT_1">
    <p:bg>
      <p:bgPr>
        <a:solidFill>
          <a:srgbClr val="FFFFFF"/>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20"/>
          <p:cNvSpPr txBox="1">
            <a:spLocks noGrp="1"/>
          </p:cNvSpPr>
          <p:nvPr>
            <p:ph type="title"/>
          </p:nvPr>
        </p:nvSpPr>
        <p:spPr>
          <a:xfrm>
            <a:off x="789011" y="402075"/>
            <a:ext cx="101364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61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61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61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61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61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61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61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61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6100" b="1">
                <a:solidFill>
                  <a:srgbClr val="003C71"/>
                </a:solidFill>
                <a:latin typeface="Arial"/>
                <a:ea typeface="Arial"/>
                <a:cs typeface="Arial"/>
                <a:sym typeface="Arial"/>
              </a:defRPr>
            </a:lvl9pPr>
          </a:lstStyle>
          <a:p>
            <a:endParaRPr/>
          </a:p>
        </p:txBody>
      </p:sp>
      <p:cxnSp>
        <p:nvCxnSpPr>
          <p:cNvPr id="109" name="Google Shape;109;p20"/>
          <p:cNvCxnSpPr/>
          <p:nvPr/>
        </p:nvCxnSpPr>
        <p:spPr>
          <a:xfrm>
            <a:off x="942800" y="1532025"/>
            <a:ext cx="9639900" cy="0"/>
          </a:xfrm>
          <a:prstGeom prst="straightConnector1">
            <a:avLst/>
          </a:prstGeom>
          <a:noFill/>
          <a:ln w="19050" cap="flat" cmpd="sng">
            <a:solidFill>
              <a:srgbClr val="000000"/>
            </a:solidFill>
            <a:prstDash val="solid"/>
            <a:round/>
            <a:headEnd type="none" w="sm" len="sm"/>
            <a:tailEnd type="none" w="sm" len="sm"/>
          </a:ln>
        </p:spPr>
      </p:cxnSp>
      <p:sp>
        <p:nvSpPr>
          <p:cNvPr id="110" name="Google Shape;110;p20"/>
          <p:cNvSpPr txBox="1">
            <a:spLocks noGrp="1"/>
          </p:cNvSpPr>
          <p:nvPr>
            <p:ph type="subTitle" idx="1"/>
          </p:nvPr>
        </p:nvSpPr>
        <p:spPr>
          <a:xfrm>
            <a:off x="789000" y="1554800"/>
            <a:ext cx="97941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900"/>
              <a:buNone/>
              <a:defRPr sz="3200" b="1" i="1">
                <a:solidFill>
                  <a:srgbClr val="0579BD"/>
                </a:solidFill>
                <a:latin typeface="Arial"/>
                <a:ea typeface="Arial"/>
                <a:cs typeface="Arial"/>
                <a:sym typeface="Arial"/>
              </a:defRPr>
            </a:lvl1pPr>
            <a:lvl2pPr lvl="1" algn="l">
              <a:lnSpc>
                <a:spcPct val="115000"/>
              </a:lnSpc>
              <a:spcBef>
                <a:spcPts val="2100"/>
              </a:spcBef>
              <a:spcAft>
                <a:spcPts val="0"/>
              </a:spcAft>
              <a:buSzPts val="1500"/>
              <a:buNone/>
              <a:defRPr sz="3200" b="1" i="1">
                <a:solidFill>
                  <a:srgbClr val="0579BD"/>
                </a:solidFill>
                <a:latin typeface="Arial"/>
                <a:ea typeface="Arial"/>
                <a:cs typeface="Arial"/>
                <a:sym typeface="Arial"/>
              </a:defRPr>
            </a:lvl2pPr>
            <a:lvl3pPr lvl="2" algn="l">
              <a:lnSpc>
                <a:spcPct val="115000"/>
              </a:lnSpc>
              <a:spcBef>
                <a:spcPts val="2100"/>
              </a:spcBef>
              <a:spcAft>
                <a:spcPts val="0"/>
              </a:spcAft>
              <a:buSzPts val="1500"/>
              <a:buNone/>
              <a:defRPr sz="3200" b="1" i="1">
                <a:solidFill>
                  <a:srgbClr val="0579BD"/>
                </a:solidFill>
                <a:latin typeface="Arial"/>
                <a:ea typeface="Arial"/>
                <a:cs typeface="Arial"/>
                <a:sym typeface="Arial"/>
              </a:defRPr>
            </a:lvl3pPr>
            <a:lvl4pPr lvl="3" algn="l">
              <a:lnSpc>
                <a:spcPct val="115000"/>
              </a:lnSpc>
              <a:spcBef>
                <a:spcPts val="2100"/>
              </a:spcBef>
              <a:spcAft>
                <a:spcPts val="0"/>
              </a:spcAft>
              <a:buSzPts val="1500"/>
              <a:buNone/>
              <a:defRPr sz="3200" b="1" i="1">
                <a:solidFill>
                  <a:srgbClr val="0579BD"/>
                </a:solidFill>
                <a:latin typeface="Arial"/>
                <a:ea typeface="Arial"/>
                <a:cs typeface="Arial"/>
                <a:sym typeface="Arial"/>
              </a:defRPr>
            </a:lvl4pPr>
            <a:lvl5pPr lvl="4" algn="l">
              <a:lnSpc>
                <a:spcPct val="115000"/>
              </a:lnSpc>
              <a:spcBef>
                <a:spcPts val="2100"/>
              </a:spcBef>
              <a:spcAft>
                <a:spcPts val="0"/>
              </a:spcAft>
              <a:buSzPts val="1500"/>
              <a:buNone/>
              <a:defRPr sz="3200" b="1" i="1">
                <a:solidFill>
                  <a:srgbClr val="0579BD"/>
                </a:solidFill>
                <a:latin typeface="Arial"/>
                <a:ea typeface="Arial"/>
                <a:cs typeface="Arial"/>
                <a:sym typeface="Arial"/>
              </a:defRPr>
            </a:lvl5pPr>
            <a:lvl6pPr lvl="5" algn="l">
              <a:lnSpc>
                <a:spcPct val="115000"/>
              </a:lnSpc>
              <a:spcBef>
                <a:spcPts val="2100"/>
              </a:spcBef>
              <a:spcAft>
                <a:spcPts val="0"/>
              </a:spcAft>
              <a:buSzPts val="1500"/>
              <a:buNone/>
              <a:defRPr sz="3200" b="1" i="1">
                <a:solidFill>
                  <a:srgbClr val="0579BD"/>
                </a:solidFill>
                <a:latin typeface="Arial"/>
                <a:ea typeface="Arial"/>
                <a:cs typeface="Arial"/>
                <a:sym typeface="Arial"/>
              </a:defRPr>
            </a:lvl6pPr>
            <a:lvl7pPr lvl="6" algn="l">
              <a:lnSpc>
                <a:spcPct val="115000"/>
              </a:lnSpc>
              <a:spcBef>
                <a:spcPts val="2100"/>
              </a:spcBef>
              <a:spcAft>
                <a:spcPts val="0"/>
              </a:spcAft>
              <a:buSzPts val="1500"/>
              <a:buNone/>
              <a:defRPr sz="3200" b="1" i="1">
                <a:solidFill>
                  <a:srgbClr val="0579BD"/>
                </a:solidFill>
                <a:latin typeface="Arial"/>
                <a:ea typeface="Arial"/>
                <a:cs typeface="Arial"/>
                <a:sym typeface="Arial"/>
              </a:defRPr>
            </a:lvl7pPr>
            <a:lvl8pPr lvl="7" algn="l">
              <a:lnSpc>
                <a:spcPct val="115000"/>
              </a:lnSpc>
              <a:spcBef>
                <a:spcPts val="2100"/>
              </a:spcBef>
              <a:spcAft>
                <a:spcPts val="0"/>
              </a:spcAft>
              <a:buSzPts val="1500"/>
              <a:buNone/>
              <a:defRPr sz="3200" b="1" i="1">
                <a:solidFill>
                  <a:srgbClr val="0579BD"/>
                </a:solidFill>
                <a:latin typeface="Arial"/>
                <a:ea typeface="Arial"/>
                <a:cs typeface="Arial"/>
                <a:sym typeface="Arial"/>
              </a:defRPr>
            </a:lvl8pPr>
            <a:lvl9pPr lvl="8" algn="l">
              <a:lnSpc>
                <a:spcPct val="115000"/>
              </a:lnSpc>
              <a:spcBef>
                <a:spcPts val="2100"/>
              </a:spcBef>
              <a:spcAft>
                <a:spcPts val="2100"/>
              </a:spcAft>
              <a:buSzPts val="1500"/>
              <a:buNone/>
              <a:defRPr sz="32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2266122"/>
            <a:ext cx="10515600" cy="155050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838199" y="1218527"/>
            <a:ext cx="8524461" cy="8308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LEFT BOTTOM">
  <p:cSld name="Main point LEFT BOTTOM">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53667" y="600200"/>
            <a:ext cx="8490300" cy="5454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Font typeface="Arial"/>
              <a:buNone/>
              <a:defRPr sz="8000">
                <a:latin typeface="Arial"/>
                <a:ea typeface="Arial"/>
                <a:cs typeface="Arial"/>
                <a:sym typeface="Arial"/>
              </a:defRPr>
            </a:lvl1pPr>
            <a:lvl2pPr lvl="1" algn="l">
              <a:lnSpc>
                <a:spcPct val="100000"/>
              </a:lnSpc>
              <a:spcBef>
                <a:spcPts val="0"/>
              </a:spcBef>
              <a:spcAft>
                <a:spcPts val="0"/>
              </a:spcAft>
              <a:buSzPts val="6000"/>
              <a:buFont typeface="Arial"/>
              <a:buNone/>
              <a:defRPr sz="8000">
                <a:latin typeface="Arial"/>
                <a:ea typeface="Arial"/>
                <a:cs typeface="Arial"/>
                <a:sym typeface="Arial"/>
              </a:defRPr>
            </a:lvl2pPr>
            <a:lvl3pPr lvl="2" algn="l">
              <a:lnSpc>
                <a:spcPct val="100000"/>
              </a:lnSpc>
              <a:spcBef>
                <a:spcPts val="0"/>
              </a:spcBef>
              <a:spcAft>
                <a:spcPts val="0"/>
              </a:spcAft>
              <a:buSzPts val="6000"/>
              <a:buFont typeface="Arial"/>
              <a:buNone/>
              <a:defRPr sz="8000">
                <a:latin typeface="Arial"/>
                <a:ea typeface="Arial"/>
                <a:cs typeface="Arial"/>
                <a:sym typeface="Arial"/>
              </a:defRPr>
            </a:lvl3pPr>
            <a:lvl4pPr lvl="3" algn="l">
              <a:lnSpc>
                <a:spcPct val="100000"/>
              </a:lnSpc>
              <a:spcBef>
                <a:spcPts val="0"/>
              </a:spcBef>
              <a:spcAft>
                <a:spcPts val="0"/>
              </a:spcAft>
              <a:buSzPts val="6000"/>
              <a:buFont typeface="Arial"/>
              <a:buNone/>
              <a:defRPr sz="8000">
                <a:latin typeface="Arial"/>
                <a:ea typeface="Arial"/>
                <a:cs typeface="Arial"/>
                <a:sym typeface="Arial"/>
              </a:defRPr>
            </a:lvl4pPr>
            <a:lvl5pPr lvl="4" algn="l">
              <a:lnSpc>
                <a:spcPct val="100000"/>
              </a:lnSpc>
              <a:spcBef>
                <a:spcPts val="0"/>
              </a:spcBef>
              <a:spcAft>
                <a:spcPts val="0"/>
              </a:spcAft>
              <a:buSzPts val="6000"/>
              <a:buFont typeface="Arial"/>
              <a:buNone/>
              <a:defRPr sz="8000">
                <a:latin typeface="Arial"/>
                <a:ea typeface="Arial"/>
                <a:cs typeface="Arial"/>
                <a:sym typeface="Arial"/>
              </a:defRPr>
            </a:lvl5pPr>
            <a:lvl6pPr lvl="5" algn="l">
              <a:lnSpc>
                <a:spcPct val="100000"/>
              </a:lnSpc>
              <a:spcBef>
                <a:spcPts val="0"/>
              </a:spcBef>
              <a:spcAft>
                <a:spcPts val="0"/>
              </a:spcAft>
              <a:buSzPts val="6000"/>
              <a:buFont typeface="Arial"/>
              <a:buNone/>
              <a:defRPr sz="8000">
                <a:latin typeface="Arial"/>
                <a:ea typeface="Arial"/>
                <a:cs typeface="Arial"/>
                <a:sym typeface="Arial"/>
              </a:defRPr>
            </a:lvl6pPr>
            <a:lvl7pPr lvl="6" algn="l">
              <a:lnSpc>
                <a:spcPct val="100000"/>
              </a:lnSpc>
              <a:spcBef>
                <a:spcPts val="0"/>
              </a:spcBef>
              <a:spcAft>
                <a:spcPts val="0"/>
              </a:spcAft>
              <a:buSzPts val="6000"/>
              <a:buFont typeface="Arial"/>
              <a:buNone/>
              <a:defRPr sz="8000">
                <a:latin typeface="Arial"/>
                <a:ea typeface="Arial"/>
                <a:cs typeface="Arial"/>
                <a:sym typeface="Arial"/>
              </a:defRPr>
            </a:lvl7pPr>
            <a:lvl8pPr lvl="7" algn="l">
              <a:lnSpc>
                <a:spcPct val="100000"/>
              </a:lnSpc>
              <a:spcBef>
                <a:spcPts val="0"/>
              </a:spcBef>
              <a:spcAft>
                <a:spcPts val="0"/>
              </a:spcAft>
              <a:buSzPts val="6000"/>
              <a:buFont typeface="Arial"/>
              <a:buNone/>
              <a:defRPr sz="8000">
                <a:latin typeface="Arial"/>
                <a:ea typeface="Arial"/>
                <a:cs typeface="Arial"/>
                <a:sym typeface="Arial"/>
              </a:defRPr>
            </a:lvl8pPr>
            <a:lvl9pPr lvl="8" algn="l">
              <a:lnSpc>
                <a:spcPct val="100000"/>
              </a:lnSpc>
              <a:spcBef>
                <a:spcPts val="0"/>
              </a:spcBef>
              <a:spcAft>
                <a:spcPts val="0"/>
              </a:spcAft>
              <a:buSzPts val="6000"/>
              <a:buFont typeface="Arial"/>
              <a:buNone/>
              <a:defRPr sz="8000">
                <a:latin typeface="Arial"/>
                <a:ea typeface="Arial"/>
                <a:cs typeface="Arial"/>
                <a:sym typeface="Arial"/>
              </a:defRPr>
            </a:lvl9pPr>
          </a:lstStyle>
          <a:p>
            <a:endParaRPr/>
          </a:p>
        </p:txBody>
      </p:sp>
      <p:sp>
        <p:nvSpPr>
          <p:cNvPr id="113" name="Google Shape;113;p2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D DECK">
  <p:cSld name="END DECK">
    <p:bg>
      <p:bgPr>
        <a:solidFill>
          <a:srgbClr val="FFFFFF"/>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22" title="Blue GSA Starmark Logo"/>
          <p:cNvPicPr preferRelativeResize="0"/>
          <p:nvPr/>
        </p:nvPicPr>
        <p:blipFill rotWithShape="1">
          <a:blip r:embed="rId2">
            <a:alphaModFix/>
          </a:blip>
          <a:srcRect/>
          <a:stretch/>
        </p:blipFill>
        <p:spPr>
          <a:xfrm>
            <a:off x="4908888" y="2357388"/>
            <a:ext cx="2374226" cy="21432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2"/>
        <p:cNvGrpSpPr/>
        <p:nvPr/>
      </p:nvGrpSpPr>
      <p:grpSpPr>
        <a:xfrm>
          <a:off x="0" y="0"/>
          <a:ext cx="0" cy="0"/>
          <a:chOff x="0" y="0"/>
          <a:chExt cx="0" cy="0"/>
        </a:xfrm>
      </p:grpSpPr>
      <p:pic>
        <p:nvPicPr>
          <p:cNvPr id="123" name="Google Shape;123;p24"/>
          <p:cNvPicPr preferRelativeResize="0"/>
          <p:nvPr/>
        </p:nvPicPr>
        <p:blipFill rotWithShape="1">
          <a:blip r:embed="rId2">
            <a:alphaModFix/>
          </a:blip>
          <a:srcRect/>
          <a:stretch/>
        </p:blipFill>
        <p:spPr>
          <a:xfrm>
            <a:off x="-68753" y="-65602"/>
            <a:ext cx="12329506" cy="6942576"/>
          </a:xfrm>
          <a:prstGeom prst="rect">
            <a:avLst/>
          </a:prstGeom>
          <a:noFill/>
          <a:ln>
            <a:noFill/>
          </a:ln>
        </p:spPr>
      </p:pic>
      <p:sp>
        <p:nvSpPr>
          <p:cNvPr id="124" name="Google Shape;124;p24"/>
          <p:cNvSpPr txBox="1">
            <a:spLocks noGrp="1"/>
          </p:cNvSpPr>
          <p:nvPr>
            <p:ph type="ctrTitle"/>
          </p:nvPr>
        </p:nvSpPr>
        <p:spPr>
          <a:xfrm>
            <a:off x="781878" y="1440535"/>
            <a:ext cx="6553200" cy="183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Play"/>
              <a:buNone/>
              <a:defRPr sz="6000" b="1" i="0">
                <a:solidFill>
                  <a:schemeClr val="lt1"/>
                </a:solidFill>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4"/>
          <p:cNvSpPr txBox="1">
            <a:spLocks noGrp="1"/>
          </p:cNvSpPr>
          <p:nvPr>
            <p:ph type="subTitle" idx="1"/>
          </p:nvPr>
        </p:nvSpPr>
        <p:spPr>
          <a:xfrm>
            <a:off x="781878" y="3586042"/>
            <a:ext cx="2600400" cy="830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838200" y="2266122"/>
            <a:ext cx="10515600" cy="1550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5"/>
          <p:cNvSpPr txBox="1">
            <a:spLocks noGrp="1"/>
          </p:cNvSpPr>
          <p:nvPr>
            <p:ph type="subTitle" idx="1"/>
          </p:nvPr>
        </p:nvSpPr>
        <p:spPr>
          <a:xfrm>
            <a:off x="838199" y="1218527"/>
            <a:ext cx="8524500" cy="830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9" name="Google Shape;129;p25"/>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6"/>
          <p:cNvSpPr txBox="1">
            <a:spLocks noGrp="1"/>
          </p:cNvSpPr>
          <p:nvPr>
            <p:ph type="body" idx="1"/>
          </p:nvPr>
        </p:nvSpPr>
        <p:spPr>
          <a:xfrm>
            <a:off x="838199" y="1825625"/>
            <a:ext cx="105156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6"/>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body" idx="1"/>
          </p:nvPr>
        </p:nvSpPr>
        <p:spPr>
          <a:xfrm>
            <a:off x="838198" y="1825625"/>
            <a:ext cx="50973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7"/>
          <p:cNvSpPr txBox="1">
            <a:spLocks noGrp="1"/>
          </p:cNvSpPr>
          <p:nvPr>
            <p:ph type="body" idx="2"/>
          </p:nvPr>
        </p:nvSpPr>
        <p:spPr>
          <a:xfrm>
            <a:off x="6256421" y="1830471"/>
            <a:ext cx="50973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8" name="Google Shape;138;p27"/>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body" idx="1"/>
          </p:nvPr>
        </p:nvSpPr>
        <p:spPr>
          <a:xfrm>
            <a:off x="838199" y="1825625"/>
            <a:ext cx="30600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8"/>
          <p:cNvSpPr txBox="1">
            <a:spLocks noGrp="1"/>
          </p:cNvSpPr>
          <p:nvPr>
            <p:ph type="body" idx="2"/>
          </p:nvPr>
        </p:nvSpPr>
        <p:spPr>
          <a:xfrm>
            <a:off x="4565982" y="1825625"/>
            <a:ext cx="30600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8"/>
          <p:cNvSpPr txBox="1">
            <a:spLocks noGrp="1"/>
          </p:cNvSpPr>
          <p:nvPr>
            <p:ph type="body" idx="3"/>
          </p:nvPr>
        </p:nvSpPr>
        <p:spPr>
          <a:xfrm>
            <a:off x="8293766" y="1825625"/>
            <a:ext cx="30600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8"/>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28"/>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9"/>
          <p:cNvSpPr txBox="1">
            <a:spLocks noGrp="1"/>
          </p:cNvSpPr>
          <p:nvPr>
            <p:ph type="body" idx="1"/>
          </p:nvPr>
        </p:nvSpPr>
        <p:spPr>
          <a:xfrm>
            <a:off x="4796590" y="2679031"/>
            <a:ext cx="6304500" cy="34008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9"/>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49"/>
        <p:cNvGrpSpPr/>
        <p:nvPr/>
      </p:nvGrpSpPr>
      <p:grpSpPr>
        <a:xfrm>
          <a:off x="0" y="0"/>
          <a:ext cx="0" cy="0"/>
          <a:chOff x="0" y="0"/>
          <a:chExt cx="0" cy="0"/>
        </a:xfrm>
      </p:grpSpPr>
      <p:pic>
        <p:nvPicPr>
          <p:cNvPr id="150" name="Google Shape;150;p30" descr="A black and white picture of mountains and a sun&#10;&#10;Description automatically generated"/>
          <p:cNvPicPr preferRelativeResize="0"/>
          <p:nvPr/>
        </p:nvPicPr>
        <p:blipFill rotWithShape="1">
          <a:blip r:embed="rId3">
            <a:alphaModFix/>
          </a:blip>
          <a:srcRect/>
          <a:stretch/>
        </p:blipFill>
        <p:spPr>
          <a:xfrm>
            <a:off x="458624" y="2272378"/>
            <a:ext cx="3402689" cy="2330069"/>
          </a:xfrm>
          <a:prstGeom prst="rect">
            <a:avLst/>
          </a:prstGeom>
          <a:noFill/>
          <a:ln>
            <a:noFill/>
          </a:ln>
        </p:spPr>
      </p:pic>
      <p:sp>
        <p:nvSpPr>
          <p:cNvPr id="151" name="Google Shape;151;p30"/>
          <p:cNvSpPr txBox="1">
            <a:spLocks noGrp="1"/>
          </p:cNvSpPr>
          <p:nvPr>
            <p:ph type="title"/>
          </p:nvPr>
        </p:nvSpPr>
        <p:spPr>
          <a:xfrm>
            <a:off x="5214730" y="1167240"/>
            <a:ext cx="6304500" cy="1105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Play"/>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0"/>
          <p:cNvSpPr txBox="1">
            <a:spLocks noGrp="1"/>
          </p:cNvSpPr>
          <p:nvPr>
            <p:ph type="body" idx="1"/>
          </p:nvPr>
        </p:nvSpPr>
        <p:spPr>
          <a:xfrm>
            <a:off x="5214730" y="2480217"/>
            <a:ext cx="6304500" cy="30309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Char char="•"/>
              <a:defRPr sz="20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30200" algn="l">
              <a:lnSpc>
                <a:spcPct val="90000"/>
              </a:lnSpc>
              <a:spcBef>
                <a:spcPts val="500"/>
              </a:spcBef>
              <a:spcAft>
                <a:spcPts val="0"/>
              </a:spcAft>
              <a:buClr>
                <a:schemeClr val="lt1"/>
              </a:buClr>
              <a:buSzPts val="1600"/>
              <a:buChar char="•"/>
              <a:defRPr sz="16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3" name="Google Shape;153;p30" descr="A white star with text on a black background&#10;&#10;Description automatically generated"/>
          <p:cNvPicPr preferRelativeResize="0"/>
          <p:nvPr/>
        </p:nvPicPr>
        <p:blipFill rotWithShape="1">
          <a:blip r:embed="rId4">
            <a:alphaModFix/>
          </a:blip>
          <a:srcRect/>
          <a:stretch/>
        </p:blipFill>
        <p:spPr>
          <a:xfrm>
            <a:off x="10081770" y="5449771"/>
            <a:ext cx="1827028" cy="1827028"/>
          </a:xfrm>
          <a:prstGeom prst="rect">
            <a:avLst/>
          </a:prstGeom>
          <a:noFill/>
          <a:ln>
            <a:noFill/>
          </a:ln>
        </p:spPr>
      </p:pic>
      <p:sp>
        <p:nvSpPr>
          <p:cNvPr id="154" name="Google Shape;154;p30"/>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796590" y="307070"/>
            <a:ext cx="63045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1"/>
          <p:cNvSpPr txBox="1">
            <a:spLocks noGrp="1"/>
          </p:cNvSpPr>
          <p:nvPr>
            <p:ph type="body" idx="1"/>
          </p:nvPr>
        </p:nvSpPr>
        <p:spPr>
          <a:xfrm>
            <a:off x="4796590" y="1688608"/>
            <a:ext cx="6304500" cy="962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1"/>
          <p:cNvSpPr txBox="1">
            <a:spLocks noGrp="1"/>
          </p:cNvSpPr>
          <p:nvPr>
            <p:ph type="body" idx="2"/>
          </p:nvPr>
        </p:nvSpPr>
        <p:spPr>
          <a:xfrm>
            <a:off x="4796590" y="3020779"/>
            <a:ext cx="6304500" cy="962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1"/>
          <p:cNvSpPr txBox="1">
            <a:spLocks noGrp="1"/>
          </p:cNvSpPr>
          <p:nvPr>
            <p:ph type="body" idx="3"/>
          </p:nvPr>
        </p:nvSpPr>
        <p:spPr>
          <a:xfrm>
            <a:off x="4796590" y="4352950"/>
            <a:ext cx="6304500" cy="962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1"/>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1" name="Google Shape;161;p31"/>
          <p:cNvSpPr/>
          <p:nvPr/>
        </p:nvSpPr>
        <p:spPr>
          <a:xfrm>
            <a:off x="3425952" y="1590751"/>
            <a:ext cx="1158300" cy="115830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1</a:t>
            </a:r>
            <a:endParaRPr sz="1800" b="0" i="0" u="none" strike="noStrike" cap="none">
              <a:solidFill>
                <a:schemeClr val="lt1"/>
              </a:solidFill>
              <a:latin typeface="Arial"/>
              <a:ea typeface="Arial"/>
              <a:cs typeface="Arial"/>
              <a:sym typeface="Arial"/>
            </a:endParaRPr>
          </a:p>
        </p:txBody>
      </p:sp>
      <p:sp>
        <p:nvSpPr>
          <p:cNvPr id="162" name="Google Shape;162;p31"/>
          <p:cNvSpPr/>
          <p:nvPr/>
        </p:nvSpPr>
        <p:spPr>
          <a:xfrm>
            <a:off x="3425952" y="2922922"/>
            <a:ext cx="1158300" cy="115830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2</a:t>
            </a:r>
            <a:endParaRPr sz="1800" b="0" i="0" u="none" strike="noStrike" cap="none">
              <a:solidFill>
                <a:schemeClr val="lt1"/>
              </a:solidFill>
              <a:latin typeface="Arial"/>
              <a:ea typeface="Arial"/>
              <a:cs typeface="Arial"/>
              <a:sym typeface="Arial"/>
            </a:endParaRPr>
          </a:p>
        </p:txBody>
      </p:sp>
      <p:sp>
        <p:nvSpPr>
          <p:cNvPr id="163" name="Google Shape;163;p31"/>
          <p:cNvSpPr/>
          <p:nvPr/>
        </p:nvSpPr>
        <p:spPr>
          <a:xfrm>
            <a:off x="3425952" y="4255094"/>
            <a:ext cx="1158300" cy="115830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3</a:t>
            </a: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12337"/>
            <a:ext cx="10515600"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199" y="1825625"/>
            <a:ext cx="10515599"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4"/>
        <p:cNvGrpSpPr/>
        <p:nvPr/>
      </p:nvGrpSpPr>
      <p:grpSpPr>
        <a:xfrm>
          <a:off x="0" y="0"/>
          <a:ext cx="0" cy="0"/>
          <a:chOff x="0" y="0"/>
          <a:chExt cx="0" cy="0"/>
        </a:xfrm>
      </p:grpSpPr>
      <p:sp>
        <p:nvSpPr>
          <p:cNvPr id="165" name="Google Shape;165;p32"/>
          <p:cNvSpPr/>
          <p:nvPr/>
        </p:nvSpPr>
        <p:spPr>
          <a:xfrm>
            <a:off x="0" y="0"/>
            <a:ext cx="12192000" cy="6858000"/>
          </a:xfrm>
          <a:prstGeom prst="rect">
            <a:avLst/>
          </a:prstGeom>
          <a:solidFill>
            <a:srgbClr val="0046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32"/>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740664" y="3110439"/>
            <a:ext cx="10515600" cy="1550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3"/>
          <p:cNvSpPr txBox="1">
            <a:spLocks noGrp="1"/>
          </p:cNvSpPr>
          <p:nvPr>
            <p:ph type="subTitle" idx="1"/>
          </p:nvPr>
        </p:nvSpPr>
        <p:spPr>
          <a:xfrm>
            <a:off x="740664" y="4793953"/>
            <a:ext cx="8524500" cy="830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0" name="Google Shape;170;p33" descr="A white star with text on a black background&#10;&#10;Description automatically generated"/>
          <p:cNvPicPr preferRelativeResize="0"/>
          <p:nvPr/>
        </p:nvPicPr>
        <p:blipFill rotWithShape="1">
          <a:blip r:embed="rId3">
            <a:alphaModFix/>
          </a:blip>
          <a:srcRect/>
          <a:stretch/>
        </p:blipFill>
        <p:spPr>
          <a:xfrm>
            <a:off x="740664" y="-898610"/>
            <a:ext cx="5559553" cy="5559553"/>
          </a:xfrm>
          <a:prstGeom prst="rect">
            <a:avLst/>
          </a:prstGeom>
          <a:noFill/>
          <a:ln>
            <a:noFill/>
          </a:ln>
        </p:spPr>
      </p:pic>
      <p:sp>
        <p:nvSpPr>
          <p:cNvPr id="171" name="Google Shape;171;p33"/>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838198" y="1825625"/>
            <a:ext cx="5097379"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body" idx="2"/>
          </p:nvPr>
        </p:nvSpPr>
        <p:spPr>
          <a:xfrm>
            <a:off x="6256421" y="1830471"/>
            <a:ext cx="5097380"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5"/>
          <p:cNvSpPr txBox="1">
            <a:spLocks noGrp="1"/>
          </p:cNvSpPr>
          <p:nvPr>
            <p:ph type="title"/>
          </p:nvPr>
        </p:nvSpPr>
        <p:spPr>
          <a:xfrm>
            <a:off x="838200" y="312337"/>
            <a:ext cx="10515600"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838199" y="1825625"/>
            <a:ext cx="3060034"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2"/>
          </p:nvPr>
        </p:nvSpPr>
        <p:spPr>
          <a:xfrm>
            <a:off x="4565982" y="1825625"/>
            <a:ext cx="3060034"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3"/>
          </p:nvPr>
        </p:nvSpPr>
        <p:spPr>
          <a:xfrm>
            <a:off x="8293766" y="1825625"/>
            <a:ext cx="3060034"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6"/>
          <p:cNvSpPr txBox="1">
            <a:spLocks noGrp="1"/>
          </p:cNvSpPr>
          <p:nvPr>
            <p:ph type="title"/>
          </p:nvPr>
        </p:nvSpPr>
        <p:spPr>
          <a:xfrm>
            <a:off x="838200" y="312337"/>
            <a:ext cx="10515600"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796590" y="1564105"/>
            <a:ext cx="6304548"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796590" y="2679031"/>
            <a:ext cx="6304548" cy="340092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42"/>
        <p:cNvGrpSpPr/>
        <p:nvPr/>
      </p:nvGrpSpPr>
      <p:grpSpPr>
        <a:xfrm>
          <a:off x="0" y="0"/>
          <a:ext cx="0" cy="0"/>
          <a:chOff x="0" y="0"/>
          <a:chExt cx="0" cy="0"/>
        </a:xfrm>
      </p:grpSpPr>
      <p:pic>
        <p:nvPicPr>
          <p:cNvPr id="43" name="Google Shape;43;p8" descr="A black and white picture of mountains and a sun&#10;&#10;Description automatically generated"/>
          <p:cNvPicPr preferRelativeResize="0"/>
          <p:nvPr/>
        </p:nvPicPr>
        <p:blipFill rotWithShape="1">
          <a:blip r:embed="rId3">
            <a:alphaModFix/>
          </a:blip>
          <a:srcRect/>
          <a:stretch/>
        </p:blipFill>
        <p:spPr>
          <a:xfrm>
            <a:off x="458624" y="2272378"/>
            <a:ext cx="3402690" cy="2330069"/>
          </a:xfrm>
          <a:prstGeom prst="rect">
            <a:avLst/>
          </a:prstGeom>
          <a:noFill/>
          <a:ln>
            <a:noFill/>
          </a:ln>
        </p:spPr>
      </p:pic>
      <p:sp>
        <p:nvSpPr>
          <p:cNvPr id="44" name="Google Shape;44;p8"/>
          <p:cNvSpPr txBox="1">
            <a:spLocks noGrp="1"/>
          </p:cNvSpPr>
          <p:nvPr>
            <p:ph type="title"/>
          </p:nvPr>
        </p:nvSpPr>
        <p:spPr>
          <a:xfrm>
            <a:off x="5214730" y="1167240"/>
            <a:ext cx="6304548" cy="11051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Play"/>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5214730" y="2480217"/>
            <a:ext cx="6304548" cy="30308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Char char="•"/>
              <a:defRPr sz="20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30200" algn="l">
              <a:lnSpc>
                <a:spcPct val="90000"/>
              </a:lnSpc>
              <a:spcBef>
                <a:spcPts val="500"/>
              </a:spcBef>
              <a:spcAft>
                <a:spcPts val="0"/>
              </a:spcAft>
              <a:buClr>
                <a:schemeClr val="lt1"/>
              </a:buClr>
              <a:buSzPts val="1600"/>
              <a:buChar char="•"/>
              <a:defRPr sz="16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8" descr="A white star with text on a black background&#10;&#10;Description automatically generated"/>
          <p:cNvPicPr preferRelativeResize="0"/>
          <p:nvPr/>
        </p:nvPicPr>
        <p:blipFill rotWithShape="1">
          <a:blip r:embed="rId4">
            <a:alphaModFix/>
          </a:blip>
          <a:srcRect/>
          <a:stretch/>
        </p:blipFill>
        <p:spPr>
          <a:xfrm>
            <a:off x="10081770" y="5449771"/>
            <a:ext cx="1827029" cy="1827029"/>
          </a:xfrm>
          <a:prstGeom prst="rect">
            <a:avLst/>
          </a:prstGeom>
          <a:noFill/>
          <a:ln>
            <a:noFill/>
          </a:ln>
        </p:spPr>
      </p:pic>
      <p:sp>
        <p:nvSpPr>
          <p:cNvPr id="47" name="Google Shape;47;p8"/>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796590" y="307070"/>
            <a:ext cx="6304548"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4796590" y="1688608"/>
            <a:ext cx="6304548" cy="96252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9"/>
          <p:cNvSpPr txBox="1">
            <a:spLocks noGrp="1"/>
          </p:cNvSpPr>
          <p:nvPr>
            <p:ph type="body" idx="2"/>
          </p:nvPr>
        </p:nvSpPr>
        <p:spPr>
          <a:xfrm>
            <a:off x="4796590" y="3020779"/>
            <a:ext cx="6304548" cy="96252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9"/>
          <p:cNvSpPr txBox="1">
            <a:spLocks noGrp="1"/>
          </p:cNvSpPr>
          <p:nvPr>
            <p:ph type="body" idx="3"/>
          </p:nvPr>
        </p:nvSpPr>
        <p:spPr>
          <a:xfrm>
            <a:off x="4796590" y="4352950"/>
            <a:ext cx="6304548" cy="96252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p9"/>
          <p:cNvSpPr/>
          <p:nvPr/>
        </p:nvSpPr>
        <p:spPr>
          <a:xfrm>
            <a:off x="3425952" y="1590751"/>
            <a:ext cx="1158240" cy="115824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1</a:t>
            </a:r>
            <a:endParaRPr sz="1800" b="0" i="0" u="none" strike="noStrike" cap="none">
              <a:solidFill>
                <a:schemeClr val="lt1"/>
              </a:solidFill>
              <a:latin typeface="Arial"/>
              <a:ea typeface="Arial"/>
              <a:cs typeface="Arial"/>
              <a:sym typeface="Arial"/>
            </a:endParaRPr>
          </a:p>
        </p:txBody>
      </p:sp>
      <p:sp>
        <p:nvSpPr>
          <p:cNvPr id="55" name="Google Shape;55;p9"/>
          <p:cNvSpPr/>
          <p:nvPr/>
        </p:nvSpPr>
        <p:spPr>
          <a:xfrm>
            <a:off x="3425952" y="2922922"/>
            <a:ext cx="1158240" cy="115824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2</a:t>
            </a:r>
            <a:endParaRPr sz="1800" b="0" i="0" u="none" strike="noStrike" cap="none">
              <a:solidFill>
                <a:schemeClr val="lt1"/>
              </a:solidFill>
              <a:latin typeface="Arial"/>
              <a:ea typeface="Arial"/>
              <a:cs typeface="Arial"/>
              <a:sym typeface="Arial"/>
            </a:endParaRPr>
          </a:p>
        </p:txBody>
      </p:sp>
      <p:sp>
        <p:nvSpPr>
          <p:cNvPr id="56" name="Google Shape;56;p9"/>
          <p:cNvSpPr/>
          <p:nvPr/>
        </p:nvSpPr>
        <p:spPr>
          <a:xfrm>
            <a:off x="3425952" y="4255094"/>
            <a:ext cx="1158240" cy="115824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3</a:t>
            </a: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7"/>
        <p:cNvGrpSpPr/>
        <p:nvPr/>
      </p:nvGrpSpPr>
      <p:grpSpPr>
        <a:xfrm>
          <a:off x="0" y="0"/>
          <a:ext cx="0" cy="0"/>
          <a:chOff x="0" y="0"/>
          <a:chExt cx="0" cy="0"/>
        </a:xfrm>
      </p:grpSpPr>
      <p:sp>
        <p:nvSpPr>
          <p:cNvPr id="58" name="Google Shape;58;p10"/>
          <p:cNvSpPr/>
          <p:nvPr/>
        </p:nvSpPr>
        <p:spPr>
          <a:xfrm>
            <a:off x="0" y="0"/>
            <a:ext cx="12192000" cy="6858000"/>
          </a:xfrm>
          <a:prstGeom prst="rect">
            <a:avLst/>
          </a:prstGeom>
          <a:solidFill>
            <a:srgbClr val="0046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p10"/>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Google Shape;120;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Google Shape;121;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gsa.gov/governmentwide-initiatives/us-open-government/resources#tab--National-Action-Plan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linkedin.com/company/usopengovsec/?lipi=urn%3Ali%3Apage%3Ad_flagship3_showcase%3By20BK%2BFtRrSSJogrx0GxyQ%3D%3D" TargetMode="External"/><Relationship Id="rId4" Type="http://schemas.openxmlformats.org/officeDocument/2006/relationships/hyperlink" Target="https://www.gsa.gov/governmentwide-initiatives/us-open-govern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www.federalregister.gov/documents/2024/09/12/2024-20702/seeking-public-input-for-the-6th-us-open-government-national-action-pla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pengovpartnership.org/multistakeholder-forum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gsa.zoomgov.com/meeting/register/vJItdOisqT8tHn6XokpIvs1ZtLYmL2yFsz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forms.gle/ziF43BUKNnYZk6Ez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ogfac@gs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mailto:opengov-civ-subscribe-request@listserv.gs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showcase/usopengovsec"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opengovernmentsecretariat@gsa.gov"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opengovpartnership.org/the-open-gov-challenge/united-states-framework-for-public-participation-and-community-engagemen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opengovpartnership.org/the-open-gov-challenge/open-government-challenge-areas/"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ctrTitle"/>
          </p:nvPr>
        </p:nvSpPr>
        <p:spPr>
          <a:xfrm>
            <a:off x="947530" y="1041400"/>
            <a:ext cx="7083600" cy="2387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lay"/>
              <a:buNone/>
            </a:pPr>
            <a:r>
              <a:rPr lang="en-US" dirty="0">
                <a:latin typeface="Arial"/>
                <a:ea typeface="Arial"/>
                <a:cs typeface="Arial"/>
                <a:sym typeface="Arial"/>
              </a:rPr>
              <a:t>Global to Local: Lessons for Open Government &amp; Civic Engagement for DC.</a:t>
            </a:r>
            <a:endParaRPr dirty="0">
              <a:latin typeface="Arial"/>
              <a:ea typeface="Arial"/>
              <a:cs typeface="Arial"/>
              <a:sym typeface="Arial"/>
            </a:endParaRPr>
          </a:p>
        </p:txBody>
      </p:sp>
      <p:sp>
        <p:nvSpPr>
          <p:cNvPr id="178" name="Google Shape;178;p34"/>
          <p:cNvSpPr txBox="1">
            <a:spLocks noGrp="1"/>
          </p:cNvSpPr>
          <p:nvPr>
            <p:ph type="subTitle" idx="1"/>
          </p:nvPr>
        </p:nvSpPr>
        <p:spPr>
          <a:xfrm>
            <a:off x="947525" y="3623200"/>
            <a:ext cx="5921100" cy="12006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1000"/>
              </a:spcBef>
              <a:spcAft>
                <a:spcPts val="0"/>
              </a:spcAft>
              <a:buClr>
                <a:schemeClr val="lt1"/>
              </a:buClr>
              <a:buSzPts val="1550"/>
              <a:buNone/>
            </a:pPr>
            <a:r>
              <a:rPr lang="en-US" sz="2880"/>
              <a:t>October 15, 2024</a:t>
            </a:r>
            <a:endParaRPr sz="2880"/>
          </a:p>
        </p:txBody>
      </p:sp>
      <p:pic>
        <p:nvPicPr>
          <p:cNvPr id="179" name="Google Shape;179;p34" descr="The DC Open Government Coalition log, which consists of half red half gray outline of a circle, with the words D.C. Open Government Coalition in bold txt to the right of it. "/>
          <p:cNvPicPr preferRelativeResize="0"/>
          <p:nvPr/>
        </p:nvPicPr>
        <p:blipFill>
          <a:blip r:embed="rId3">
            <a:alphaModFix/>
          </a:blip>
          <a:stretch>
            <a:fillRect/>
          </a:stretch>
        </p:blipFill>
        <p:spPr>
          <a:xfrm>
            <a:off x="7391400" y="5052400"/>
            <a:ext cx="4784508" cy="1729400"/>
          </a:xfrm>
          <a:prstGeom prst="rect">
            <a:avLst/>
          </a:prstGeom>
          <a:noFill/>
          <a:ln w="114300" cap="flat" cmpd="sng">
            <a:solidFill>
              <a:schemeClr val="l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sldNum" idx="12"/>
          </p:nvPr>
        </p:nvSpPr>
        <p:spPr>
          <a:xfrm>
            <a:off x="373525" y="6363113"/>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10</a:t>
            </a:fld>
            <a:endParaRPr sz="1200">
              <a:solidFill>
                <a:srgbClr val="757575"/>
              </a:solidFill>
            </a:endParaRPr>
          </a:p>
        </p:txBody>
      </p:sp>
      <p:sp>
        <p:nvSpPr>
          <p:cNvPr id="252" name="Google Shape;252;p43"/>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U.S. Federal Roles in OGP</a:t>
            </a:r>
            <a:endParaRPr sz="4800" dirty="0">
              <a:latin typeface="Arial"/>
              <a:ea typeface="Arial"/>
              <a:cs typeface="Arial"/>
              <a:sym typeface="Arial"/>
            </a:endParaRPr>
          </a:p>
        </p:txBody>
      </p:sp>
      <p:sp>
        <p:nvSpPr>
          <p:cNvPr id="253" name="Google Shape;253;p43">
            <a:extLst>
              <a:ext uri="{C183D7F6-B498-43B3-948B-1728B52AA6E4}">
                <adec:decorative xmlns:adec="http://schemas.microsoft.com/office/drawing/2017/decorative" val="1"/>
              </a:ext>
            </a:extLst>
          </p:cNvPr>
          <p:cNvSpPr/>
          <p:nvPr/>
        </p:nvSpPr>
        <p:spPr>
          <a:xfrm>
            <a:off x="672175" y="2951850"/>
            <a:ext cx="3433800" cy="3075000"/>
          </a:xfrm>
          <a:prstGeom prst="roundRect">
            <a:avLst>
              <a:gd name="adj" fmla="val 6019"/>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255" name="Google Shape;255;p43"/>
          <p:cNvSpPr txBox="1"/>
          <p:nvPr/>
        </p:nvSpPr>
        <p:spPr>
          <a:xfrm>
            <a:off x="672325" y="3843525"/>
            <a:ext cx="3433800" cy="19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dirty="0">
                <a:solidFill>
                  <a:schemeClr val="lt1"/>
                </a:solidFill>
              </a:rPr>
              <a:t>WHITE HOUSE OFFICE OF</a:t>
            </a:r>
            <a:endParaRPr sz="2100" b="1" dirty="0">
              <a:solidFill>
                <a:schemeClr val="lt1"/>
              </a:solidFill>
            </a:endParaRPr>
          </a:p>
          <a:p>
            <a:pPr marL="0" lvl="0" indent="0" algn="ctr" rtl="0">
              <a:spcBef>
                <a:spcPts val="0"/>
              </a:spcBef>
              <a:spcAft>
                <a:spcPts val="0"/>
              </a:spcAft>
              <a:buNone/>
            </a:pPr>
            <a:r>
              <a:rPr lang="en-US" sz="2100" b="1" dirty="0">
                <a:solidFill>
                  <a:schemeClr val="lt1"/>
                </a:solidFill>
              </a:rPr>
              <a:t>SCIENCE AND TECHNOLOGY POLICY</a:t>
            </a:r>
            <a:endParaRPr sz="2100" b="1" dirty="0">
              <a:solidFill>
                <a:schemeClr val="lt1"/>
              </a:solidFill>
            </a:endParaRPr>
          </a:p>
          <a:p>
            <a:pPr marL="0" lvl="0" indent="0" algn="ctr" rtl="0">
              <a:spcBef>
                <a:spcPts val="1000"/>
              </a:spcBef>
              <a:spcAft>
                <a:spcPts val="0"/>
              </a:spcAft>
              <a:buNone/>
            </a:pPr>
            <a:r>
              <a:rPr lang="en-US" sz="1900" dirty="0">
                <a:solidFill>
                  <a:schemeClr val="lt1"/>
                </a:solidFill>
              </a:rPr>
              <a:t>Policy Leadership</a:t>
            </a:r>
            <a:endParaRPr sz="1900" dirty="0">
              <a:solidFill>
                <a:schemeClr val="lt1"/>
              </a:solidFill>
            </a:endParaRPr>
          </a:p>
        </p:txBody>
      </p:sp>
      <p:pic>
        <p:nvPicPr>
          <p:cNvPr id="254" name="Google Shape;254;p43" descr="a picture of the white house office of Science and techonlogy policy offical seal."/>
          <p:cNvPicPr preferRelativeResize="0"/>
          <p:nvPr/>
        </p:nvPicPr>
        <p:blipFill>
          <a:blip r:embed="rId3">
            <a:alphaModFix/>
          </a:blip>
          <a:stretch>
            <a:fillRect/>
          </a:stretch>
        </p:blipFill>
        <p:spPr>
          <a:xfrm>
            <a:off x="1425325" y="1685074"/>
            <a:ext cx="1927500" cy="1927500"/>
          </a:xfrm>
          <a:prstGeom prst="ellipse">
            <a:avLst/>
          </a:prstGeom>
          <a:noFill/>
          <a:ln w="28575" cap="flat" cmpd="sng">
            <a:solidFill>
              <a:schemeClr val="lt1"/>
            </a:solidFill>
            <a:prstDash val="solid"/>
            <a:round/>
            <a:headEnd type="none" w="sm" len="sm"/>
            <a:tailEnd type="none" w="sm" len="sm"/>
          </a:ln>
        </p:spPr>
      </p:pic>
      <p:sp>
        <p:nvSpPr>
          <p:cNvPr id="256" name="Google Shape;256;p43">
            <a:extLst>
              <a:ext uri="{C183D7F6-B498-43B3-948B-1728B52AA6E4}">
                <adec:decorative xmlns:adec="http://schemas.microsoft.com/office/drawing/2017/decorative" val="1"/>
              </a:ext>
            </a:extLst>
          </p:cNvPr>
          <p:cNvSpPr/>
          <p:nvPr/>
        </p:nvSpPr>
        <p:spPr>
          <a:xfrm>
            <a:off x="4344325" y="2951850"/>
            <a:ext cx="3433800" cy="3075000"/>
          </a:xfrm>
          <a:prstGeom prst="roundRect">
            <a:avLst>
              <a:gd name="adj" fmla="val 6019"/>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7" name="Google Shape;257;p43"/>
          <p:cNvSpPr txBox="1"/>
          <p:nvPr/>
        </p:nvSpPr>
        <p:spPr>
          <a:xfrm>
            <a:off x="4465675" y="3991775"/>
            <a:ext cx="3191100" cy="9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chemeClr val="lt1"/>
                </a:solidFill>
              </a:rPr>
              <a:t>GENERAL SERVICES ADMINISTRATION</a:t>
            </a:r>
            <a:endParaRPr sz="2100" b="1">
              <a:solidFill>
                <a:schemeClr val="lt1"/>
              </a:solidFill>
            </a:endParaRPr>
          </a:p>
          <a:p>
            <a:pPr marL="0" lvl="0" indent="0" algn="ctr" rtl="0">
              <a:spcBef>
                <a:spcPts val="1000"/>
              </a:spcBef>
              <a:spcAft>
                <a:spcPts val="0"/>
              </a:spcAft>
              <a:buNone/>
            </a:pPr>
            <a:r>
              <a:rPr lang="en-US" sz="1900">
                <a:solidFill>
                  <a:schemeClr val="lt1"/>
                </a:solidFill>
              </a:rPr>
              <a:t>Domestic Implementation Management</a:t>
            </a:r>
            <a:endParaRPr sz="1900">
              <a:solidFill>
                <a:schemeClr val="lt1"/>
              </a:solidFill>
            </a:endParaRPr>
          </a:p>
        </p:txBody>
      </p:sp>
      <p:pic>
        <p:nvPicPr>
          <p:cNvPr id="260" name="Google Shape;260;p43" descr="A picture of the General Services Administration star symbol. It is a blue box with white letters that say GSA. "/>
          <p:cNvPicPr preferRelativeResize="0"/>
          <p:nvPr/>
        </p:nvPicPr>
        <p:blipFill rotWithShape="1">
          <a:blip r:embed="rId4">
            <a:alphaModFix/>
          </a:blip>
          <a:srcRect/>
          <a:stretch/>
        </p:blipFill>
        <p:spPr>
          <a:xfrm>
            <a:off x="5256925" y="1785325"/>
            <a:ext cx="1608600" cy="1615800"/>
          </a:xfrm>
          <a:prstGeom prst="rect">
            <a:avLst/>
          </a:prstGeom>
          <a:noFill/>
          <a:ln w="38100" cap="flat" cmpd="sng">
            <a:solidFill>
              <a:schemeClr val="lt1"/>
            </a:solidFill>
            <a:prstDash val="solid"/>
            <a:round/>
            <a:headEnd type="none" w="sm" len="sm"/>
            <a:tailEnd type="none" w="sm" len="sm"/>
          </a:ln>
        </p:spPr>
      </p:pic>
      <p:sp>
        <p:nvSpPr>
          <p:cNvPr id="258" name="Google Shape;258;p43">
            <a:extLst>
              <a:ext uri="{C183D7F6-B498-43B3-948B-1728B52AA6E4}">
                <adec:decorative xmlns:adec="http://schemas.microsoft.com/office/drawing/2017/decorative" val="1"/>
              </a:ext>
            </a:extLst>
          </p:cNvPr>
          <p:cNvSpPr/>
          <p:nvPr/>
        </p:nvSpPr>
        <p:spPr>
          <a:xfrm>
            <a:off x="8016475" y="2951850"/>
            <a:ext cx="3433800" cy="3075000"/>
          </a:xfrm>
          <a:prstGeom prst="roundRect">
            <a:avLst>
              <a:gd name="adj" fmla="val 6019"/>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9" name="Google Shape;259;p43"/>
          <p:cNvSpPr txBox="1"/>
          <p:nvPr/>
        </p:nvSpPr>
        <p:spPr>
          <a:xfrm>
            <a:off x="8016475" y="3843525"/>
            <a:ext cx="3433800" cy="9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chemeClr val="lt1"/>
                </a:solidFill>
              </a:rPr>
              <a:t>DEPARTMENT OF STATE</a:t>
            </a:r>
            <a:endParaRPr sz="2100" b="1">
              <a:solidFill>
                <a:schemeClr val="lt1"/>
              </a:solidFill>
            </a:endParaRPr>
          </a:p>
          <a:p>
            <a:pPr marL="0" lvl="0" indent="0" algn="ctr" rtl="0">
              <a:spcBef>
                <a:spcPts val="1000"/>
              </a:spcBef>
              <a:spcAft>
                <a:spcPts val="0"/>
              </a:spcAft>
              <a:buNone/>
            </a:pPr>
            <a:r>
              <a:rPr lang="en-US" sz="1600" b="1">
                <a:solidFill>
                  <a:schemeClr val="lt1"/>
                </a:solidFill>
              </a:rPr>
              <a:t>&amp; </a:t>
            </a:r>
            <a:endParaRPr sz="1600" b="1">
              <a:solidFill>
                <a:schemeClr val="lt1"/>
              </a:solidFill>
            </a:endParaRPr>
          </a:p>
          <a:p>
            <a:pPr marL="0" lvl="0" indent="0" algn="ctr" rtl="0">
              <a:spcBef>
                <a:spcPts val="1000"/>
              </a:spcBef>
              <a:spcAft>
                <a:spcPts val="0"/>
              </a:spcAft>
              <a:buNone/>
            </a:pPr>
            <a:r>
              <a:rPr lang="en-US" sz="2100" b="1">
                <a:solidFill>
                  <a:schemeClr val="lt1"/>
                </a:solidFill>
              </a:rPr>
              <a:t>USAID</a:t>
            </a:r>
            <a:endParaRPr sz="2100" b="1">
              <a:solidFill>
                <a:schemeClr val="lt1"/>
              </a:solidFill>
            </a:endParaRPr>
          </a:p>
          <a:p>
            <a:pPr marL="0" lvl="0" indent="0" algn="ctr" rtl="0">
              <a:spcBef>
                <a:spcPts val="1000"/>
              </a:spcBef>
              <a:spcAft>
                <a:spcPts val="0"/>
              </a:spcAft>
              <a:buNone/>
            </a:pPr>
            <a:r>
              <a:rPr lang="en-US" sz="1900">
                <a:solidFill>
                  <a:schemeClr val="lt1"/>
                </a:solidFill>
              </a:rPr>
              <a:t>International Implementation Management</a:t>
            </a:r>
            <a:endParaRPr sz="1900">
              <a:solidFill>
                <a:schemeClr val="lt1"/>
              </a:solidFill>
            </a:endParaRPr>
          </a:p>
        </p:txBody>
      </p:sp>
      <p:pic>
        <p:nvPicPr>
          <p:cNvPr id="261" name="Google Shape;261;p43" descr="a picture of the State department offical seal"/>
          <p:cNvPicPr preferRelativeResize="0"/>
          <p:nvPr/>
        </p:nvPicPr>
        <p:blipFill>
          <a:blip r:embed="rId5">
            <a:alphaModFix/>
          </a:blip>
          <a:stretch>
            <a:fillRect/>
          </a:stretch>
        </p:blipFill>
        <p:spPr>
          <a:xfrm>
            <a:off x="8016479" y="1788937"/>
            <a:ext cx="1608600" cy="1608600"/>
          </a:xfrm>
          <a:prstGeom prst="ellipse">
            <a:avLst/>
          </a:prstGeom>
          <a:noFill/>
          <a:ln w="76200" cap="flat" cmpd="sng">
            <a:solidFill>
              <a:schemeClr val="lt1"/>
            </a:solidFill>
            <a:prstDash val="solid"/>
            <a:round/>
            <a:headEnd type="none" w="sm" len="sm"/>
            <a:tailEnd type="none" w="sm" len="sm"/>
          </a:ln>
        </p:spPr>
      </p:pic>
      <p:pic>
        <p:nvPicPr>
          <p:cNvPr id="262" name="Google Shape;262;p43" descr="a picture of USAID's offical Seal"/>
          <p:cNvPicPr preferRelativeResize="0"/>
          <p:nvPr/>
        </p:nvPicPr>
        <p:blipFill>
          <a:blip r:embed="rId6">
            <a:alphaModFix/>
          </a:blip>
          <a:stretch>
            <a:fillRect/>
          </a:stretch>
        </p:blipFill>
        <p:spPr>
          <a:xfrm>
            <a:off x="9863425" y="1788937"/>
            <a:ext cx="1608600" cy="1608600"/>
          </a:xfrm>
          <a:prstGeom prst="ellipse">
            <a:avLst/>
          </a:prstGeom>
          <a:noFill/>
          <a:ln w="76200" cap="flat" cmpd="sng">
            <a:solidFill>
              <a:schemeClr val="l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sldNum" idx="12"/>
          </p:nvPr>
        </p:nvSpPr>
        <p:spPr>
          <a:xfrm>
            <a:off x="279656" y="6211708"/>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chemeClr val="bg1">
                    <a:lumMod val="50000"/>
                  </a:schemeClr>
                </a:solidFill>
              </a:rPr>
              <a:t>11</a:t>
            </a:fld>
            <a:endParaRPr dirty="0">
              <a:solidFill>
                <a:schemeClr val="bg1">
                  <a:lumMod val="50000"/>
                </a:schemeClr>
              </a:solidFill>
            </a:endParaRPr>
          </a:p>
        </p:txBody>
      </p:sp>
      <p:sp>
        <p:nvSpPr>
          <p:cNvPr id="270" name="Google Shape;270;p44">
            <a:extLst>
              <a:ext uri="{C183D7F6-B498-43B3-948B-1728B52AA6E4}">
                <adec:decorative xmlns:adec="http://schemas.microsoft.com/office/drawing/2017/decorative" val="1"/>
              </a:ext>
            </a:extLst>
          </p:cNvPr>
          <p:cNvSpPr/>
          <p:nvPr/>
        </p:nvSpPr>
        <p:spPr>
          <a:xfrm>
            <a:off x="670669" y="1019125"/>
            <a:ext cx="3943500" cy="2124600"/>
          </a:xfrm>
          <a:prstGeom prst="roundRect">
            <a:avLst>
              <a:gd name="adj" fmla="val 7394"/>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9" name="Google Shape;279;p44">
            <a:extLst>
              <a:ext uri="{C183D7F6-B498-43B3-948B-1728B52AA6E4}">
                <adec:decorative xmlns:adec="http://schemas.microsoft.com/office/drawing/2017/decorative" val="1"/>
              </a:ext>
            </a:extLst>
          </p:cNvPr>
          <p:cNvSpPr/>
          <p:nvPr/>
        </p:nvSpPr>
        <p:spPr>
          <a:xfrm>
            <a:off x="670675" y="4168250"/>
            <a:ext cx="3943500" cy="2124600"/>
          </a:xfrm>
          <a:prstGeom prst="roundRect">
            <a:avLst>
              <a:gd name="adj" fmla="val 9130"/>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9" name="Google Shape;269;p44">
            <a:extLst>
              <a:ext uri="{C183D7F6-B498-43B3-948B-1728B52AA6E4}">
                <adec:decorative xmlns:adec="http://schemas.microsoft.com/office/drawing/2017/decorative" val="1"/>
              </a:ext>
            </a:extLst>
          </p:cNvPr>
          <p:cNvSpPr/>
          <p:nvPr/>
        </p:nvSpPr>
        <p:spPr>
          <a:xfrm>
            <a:off x="6237663" y="4199050"/>
            <a:ext cx="5578800" cy="2124600"/>
          </a:xfrm>
          <a:prstGeom prst="roundRect">
            <a:avLst>
              <a:gd name="adj" fmla="val 10241"/>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1" name="Google Shape;271;p44">
            <a:extLst>
              <a:ext uri="{C183D7F6-B498-43B3-948B-1728B52AA6E4}">
                <adec:decorative xmlns:adec="http://schemas.microsoft.com/office/drawing/2017/decorative" val="1"/>
              </a:ext>
            </a:extLst>
          </p:cNvPr>
          <p:cNvSpPr/>
          <p:nvPr/>
        </p:nvSpPr>
        <p:spPr>
          <a:xfrm>
            <a:off x="6237663" y="1004725"/>
            <a:ext cx="5578800" cy="2124600"/>
          </a:xfrm>
          <a:prstGeom prst="roundRect">
            <a:avLst>
              <a:gd name="adj" fmla="val 8600"/>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7" name="Google Shape;287;p44">
            <a:extLst>
              <a:ext uri="{C183D7F6-B498-43B3-948B-1728B52AA6E4}">
                <adec:decorative xmlns:adec="http://schemas.microsoft.com/office/drawing/2017/decorative" val="1"/>
              </a:ext>
            </a:extLst>
          </p:cNvPr>
          <p:cNvSpPr/>
          <p:nvPr/>
        </p:nvSpPr>
        <p:spPr>
          <a:xfrm>
            <a:off x="4310744" y="2443473"/>
            <a:ext cx="2378100" cy="2378100"/>
          </a:xfrm>
          <a:prstGeom prst="ellipse">
            <a:avLst/>
          </a:prstGeom>
          <a:solidFill>
            <a:srgbClr val="003C7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9" name="Google Shape;289;p44"/>
          <p:cNvSpPr txBox="1">
            <a:spLocks noGrp="1"/>
          </p:cNvSpPr>
          <p:nvPr>
            <p:ph type="title" idx="4294967295"/>
          </p:nvPr>
        </p:nvSpPr>
        <p:spPr>
          <a:xfrm>
            <a:off x="4310744" y="2856854"/>
            <a:ext cx="2378100" cy="1143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Roboto Black"/>
                <a:ea typeface="Roboto Black"/>
                <a:cs typeface="Roboto Black"/>
                <a:sym typeface="Roboto Black"/>
              </a:rPr>
              <a:t>MEET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Roboto Black"/>
                <a:ea typeface="Roboto Black"/>
                <a:cs typeface="Roboto Black"/>
                <a:sym typeface="Roboto Black"/>
              </a:rPr>
              <a:t>THE GSA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Roboto Black"/>
                <a:ea typeface="Roboto Black"/>
                <a:cs typeface="Roboto Black"/>
                <a:sym typeface="Roboto Black"/>
              </a:rPr>
              <a:t>TEAM</a:t>
            </a:r>
          </a:p>
        </p:txBody>
      </p:sp>
      <p:sp>
        <p:nvSpPr>
          <p:cNvPr id="286" name="Google Shape;286;p44"/>
          <p:cNvSpPr txBox="1"/>
          <p:nvPr/>
        </p:nvSpPr>
        <p:spPr>
          <a:xfrm>
            <a:off x="1123519" y="2443479"/>
            <a:ext cx="3037800" cy="1039500"/>
          </a:xfrm>
          <a:prstGeom prst="rect">
            <a:avLst/>
          </a:prstGeom>
          <a:solidFill>
            <a:srgbClr val="003C7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Director, </a:t>
            </a:r>
            <a:endParaRPr sz="1900" dirty="0">
              <a:solidFill>
                <a:schemeClr val="lt1"/>
              </a:solidFill>
              <a:latin typeface="Roboto Medium"/>
              <a:ea typeface="Roboto Medium"/>
              <a:cs typeface="Roboto Medium"/>
              <a:sym typeface="Roboto Medium"/>
            </a:endParaRPr>
          </a:p>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Inter-Gov Coordination / NAP 5</a:t>
            </a:r>
            <a:endParaRPr sz="1900" dirty="0">
              <a:solidFill>
                <a:schemeClr val="lt1"/>
              </a:solidFill>
              <a:latin typeface="Roboto"/>
              <a:ea typeface="Roboto"/>
              <a:cs typeface="Roboto"/>
              <a:sym typeface="Roboto"/>
            </a:endParaRPr>
          </a:p>
        </p:txBody>
      </p:sp>
      <p:sp>
        <p:nvSpPr>
          <p:cNvPr id="278" name="Google Shape;278;p44"/>
          <p:cNvSpPr txBox="1"/>
          <p:nvPr/>
        </p:nvSpPr>
        <p:spPr>
          <a:xfrm>
            <a:off x="1123519" y="1908113"/>
            <a:ext cx="30378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DANIEL YORK</a:t>
            </a:r>
            <a:endParaRPr sz="1800" dirty="0">
              <a:solidFill>
                <a:srgbClr val="003C71"/>
              </a:solidFill>
              <a:latin typeface="Roboto Black"/>
              <a:ea typeface="Roboto Black"/>
              <a:cs typeface="Roboto Black"/>
              <a:sym typeface="Roboto Black"/>
            </a:endParaRPr>
          </a:p>
        </p:txBody>
      </p:sp>
      <p:pic>
        <p:nvPicPr>
          <p:cNvPr id="277" name="Google Shape;277;p44" descr="a head shot of Daniel York, a caucasian male with short hair and a goatee. "/>
          <p:cNvPicPr preferRelativeResize="0"/>
          <p:nvPr/>
        </p:nvPicPr>
        <p:blipFill rotWithShape="1">
          <a:blip r:embed="rId3">
            <a:alphaModFix/>
          </a:blip>
          <a:srcRect t="6005" b="30372"/>
          <a:stretch/>
        </p:blipFill>
        <p:spPr>
          <a:xfrm>
            <a:off x="1874269" y="221892"/>
            <a:ext cx="1536300" cy="1536300"/>
          </a:xfrm>
          <a:prstGeom prst="ellipse">
            <a:avLst/>
          </a:prstGeom>
          <a:noFill/>
          <a:ln w="28575" cap="flat" cmpd="sng">
            <a:solidFill>
              <a:srgbClr val="003C71"/>
            </a:solidFill>
            <a:prstDash val="solid"/>
            <a:round/>
            <a:headEnd type="none" w="sm" len="sm"/>
            <a:tailEnd type="none" w="sm" len="sm"/>
          </a:ln>
        </p:spPr>
      </p:pic>
      <p:sp>
        <p:nvSpPr>
          <p:cNvPr id="285" name="Google Shape;285;p44"/>
          <p:cNvSpPr/>
          <p:nvPr/>
        </p:nvSpPr>
        <p:spPr>
          <a:xfrm>
            <a:off x="7713213" y="2802300"/>
            <a:ext cx="2627700" cy="524700"/>
          </a:xfrm>
          <a:prstGeom prst="rect">
            <a:avLst/>
          </a:prstGeom>
          <a:solidFill>
            <a:srgbClr val="003C7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NAP 6</a:t>
            </a:r>
            <a:endParaRPr dirty="0">
              <a:solidFill>
                <a:schemeClr val="lt1"/>
              </a:solidFill>
              <a:latin typeface="Roboto Medium"/>
              <a:ea typeface="Roboto Medium"/>
              <a:cs typeface="Roboto Medium"/>
              <a:sym typeface="Roboto Medium"/>
            </a:endParaRPr>
          </a:p>
        </p:txBody>
      </p:sp>
      <p:sp>
        <p:nvSpPr>
          <p:cNvPr id="276" name="Google Shape;276;p44"/>
          <p:cNvSpPr txBox="1"/>
          <p:nvPr/>
        </p:nvSpPr>
        <p:spPr>
          <a:xfrm>
            <a:off x="5939300" y="1908113"/>
            <a:ext cx="32931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YVETTE GIBSON</a:t>
            </a:r>
            <a:endParaRPr sz="2200" dirty="0">
              <a:solidFill>
                <a:srgbClr val="003C71"/>
              </a:solidFill>
              <a:latin typeface="Roboto Black"/>
              <a:ea typeface="Roboto Black"/>
              <a:cs typeface="Roboto Black"/>
              <a:sym typeface="Roboto Black"/>
            </a:endParaRPr>
          </a:p>
        </p:txBody>
      </p:sp>
      <p:pic>
        <p:nvPicPr>
          <p:cNvPr id="275" name="Google Shape;275;p44" descr="a head shot of Yvette Gibson, an african american female with black hair."/>
          <p:cNvPicPr preferRelativeResize="0"/>
          <p:nvPr/>
        </p:nvPicPr>
        <p:blipFill>
          <a:blip r:embed="rId4">
            <a:alphaModFix/>
          </a:blip>
          <a:stretch>
            <a:fillRect/>
          </a:stretch>
        </p:blipFill>
        <p:spPr>
          <a:xfrm>
            <a:off x="6817687" y="221892"/>
            <a:ext cx="1536300" cy="1536300"/>
          </a:xfrm>
          <a:prstGeom prst="ellipse">
            <a:avLst/>
          </a:prstGeom>
          <a:noFill/>
          <a:ln w="28575" cap="flat" cmpd="sng">
            <a:solidFill>
              <a:srgbClr val="003C71"/>
            </a:solidFill>
            <a:prstDash val="solid"/>
            <a:round/>
            <a:headEnd type="none" w="sm" len="sm"/>
            <a:tailEnd type="none" w="sm" len="sm"/>
          </a:ln>
        </p:spPr>
      </p:pic>
      <p:sp>
        <p:nvSpPr>
          <p:cNvPr id="274" name="Google Shape;274;p44"/>
          <p:cNvSpPr txBox="1"/>
          <p:nvPr/>
        </p:nvSpPr>
        <p:spPr>
          <a:xfrm>
            <a:off x="8433425" y="1908113"/>
            <a:ext cx="37731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ALEXIS MASTERSON</a:t>
            </a:r>
            <a:endParaRPr sz="2200" dirty="0">
              <a:solidFill>
                <a:srgbClr val="003C71"/>
              </a:solidFill>
              <a:latin typeface="Roboto Black"/>
              <a:ea typeface="Roboto Black"/>
              <a:cs typeface="Roboto Black"/>
              <a:sym typeface="Roboto Black"/>
            </a:endParaRPr>
          </a:p>
        </p:txBody>
      </p:sp>
      <p:pic>
        <p:nvPicPr>
          <p:cNvPr id="273" name="Google Shape;273;p44" descr="a head shot of Alexis Masterson, a caucasian female with long brown hair. "/>
          <p:cNvPicPr preferRelativeResize="0"/>
          <p:nvPr/>
        </p:nvPicPr>
        <p:blipFill rotWithShape="1">
          <a:blip r:embed="rId5">
            <a:alphaModFix/>
          </a:blip>
          <a:srcRect/>
          <a:stretch/>
        </p:blipFill>
        <p:spPr>
          <a:xfrm>
            <a:off x="9641712" y="221892"/>
            <a:ext cx="1536300" cy="1536300"/>
          </a:xfrm>
          <a:prstGeom prst="ellipse">
            <a:avLst/>
          </a:prstGeom>
          <a:noFill/>
          <a:ln w="28575" cap="flat" cmpd="sng">
            <a:solidFill>
              <a:srgbClr val="003C71"/>
            </a:solidFill>
            <a:prstDash val="solid"/>
            <a:round/>
            <a:headEnd type="none" w="sm" len="sm"/>
            <a:tailEnd type="none" w="sm" len="sm"/>
          </a:ln>
        </p:spPr>
      </p:pic>
      <p:sp>
        <p:nvSpPr>
          <p:cNvPr id="282" name="Google Shape;282;p44">
            <a:extLst>
              <a:ext uri="{C183D7F6-B498-43B3-948B-1728B52AA6E4}">
                <adec:decorative xmlns:adec="http://schemas.microsoft.com/office/drawing/2017/decorative" val="1"/>
              </a:ext>
            </a:extLst>
          </p:cNvPr>
          <p:cNvSpPr/>
          <p:nvPr/>
        </p:nvSpPr>
        <p:spPr>
          <a:xfrm>
            <a:off x="1123519" y="5932725"/>
            <a:ext cx="3037800" cy="789000"/>
          </a:xfrm>
          <a:prstGeom prst="rect">
            <a:avLst/>
          </a:prstGeom>
          <a:solidFill>
            <a:srgbClr val="003C7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3" name="Google Shape;283;p44"/>
          <p:cNvSpPr txBox="1"/>
          <p:nvPr/>
        </p:nvSpPr>
        <p:spPr>
          <a:xfrm>
            <a:off x="1123519" y="5932725"/>
            <a:ext cx="3037800" cy="78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Public Engagement</a:t>
            </a:r>
            <a:endParaRPr sz="1800" dirty="0">
              <a:solidFill>
                <a:schemeClr val="lt1"/>
              </a:solidFill>
              <a:latin typeface="Roboto Medium"/>
              <a:ea typeface="Roboto Medium"/>
              <a:cs typeface="Roboto Medium"/>
              <a:sym typeface="Roboto Medium"/>
            </a:endParaRPr>
          </a:p>
        </p:txBody>
      </p:sp>
      <p:sp>
        <p:nvSpPr>
          <p:cNvPr id="281" name="Google Shape;281;p44"/>
          <p:cNvSpPr txBox="1"/>
          <p:nvPr/>
        </p:nvSpPr>
        <p:spPr>
          <a:xfrm>
            <a:off x="832969" y="5381688"/>
            <a:ext cx="36189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LAURA SZAKMARY</a:t>
            </a:r>
            <a:endParaRPr sz="2200" dirty="0">
              <a:solidFill>
                <a:srgbClr val="003C71"/>
              </a:solidFill>
              <a:latin typeface="Roboto Black"/>
              <a:ea typeface="Roboto Black"/>
              <a:cs typeface="Roboto Black"/>
              <a:sym typeface="Roboto Black"/>
            </a:endParaRPr>
          </a:p>
        </p:txBody>
      </p:sp>
      <p:pic>
        <p:nvPicPr>
          <p:cNvPr id="280" name="Google Shape;280;p44" descr="a head shot of Laura Szakmary, a caucasian female with long brown hair. "/>
          <p:cNvPicPr preferRelativeResize="0"/>
          <p:nvPr/>
        </p:nvPicPr>
        <p:blipFill>
          <a:blip r:embed="rId6">
            <a:alphaModFix/>
          </a:blip>
          <a:stretch>
            <a:fillRect/>
          </a:stretch>
        </p:blipFill>
        <p:spPr>
          <a:xfrm>
            <a:off x="1874269" y="3664180"/>
            <a:ext cx="1536300" cy="1536300"/>
          </a:xfrm>
          <a:prstGeom prst="ellipse">
            <a:avLst/>
          </a:prstGeom>
          <a:noFill/>
          <a:ln w="28575" cap="flat" cmpd="sng">
            <a:solidFill>
              <a:srgbClr val="003C71"/>
            </a:solidFill>
            <a:prstDash val="solid"/>
            <a:round/>
            <a:headEnd type="none" w="sm" len="sm"/>
            <a:tailEnd type="none" w="sm" len="sm"/>
          </a:ln>
        </p:spPr>
      </p:pic>
      <p:sp>
        <p:nvSpPr>
          <p:cNvPr id="284" name="Google Shape;284;p44"/>
          <p:cNvSpPr/>
          <p:nvPr/>
        </p:nvSpPr>
        <p:spPr>
          <a:xfrm>
            <a:off x="7713213" y="6064875"/>
            <a:ext cx="2627700" cy="524700"/>
          </a:xfrm>
          <a:prstGeom prst="rect">
            <a:avLst/>
          </a:prstGeom>
          <a:solidFill>
            <a:srgbClr val="003C7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a:solidFill>
                  <a:schemeClr val="lt1"/>
                </a:solidFill>
                <a:latin typeface="Roboto Medium"/>
                <a:ea typeface="Roboto Medium"/>
                <a:cs typeface="Roboto Medium"/>
                <a:sym typeface="Roboto Medium"/>
              </a:rPr>
              <a:t>OG FAC</a:t>
            </a:r>
            <a:endParaRPr>
              <a:solidFill>
                <a:schemeClr val="lt1"/>
              </a:solidFill>
              <a:latin typeface="Roboto Medium"/>
              <a:ea typeface="Roboto Medium"/>
              <a:cs typeface="Roboto Medium"/>
              <a:sym typeface="Roboto Medium"/>
            </a:endParaRPr>
          </a:p>
        </p:txBody>
      </p:sp>
      <p:sp>
        <p:nvSpPr>
          <p:cNvPr id="272" name="Google Shape;272;p44"/>
          <p:cNvSpPr txBox="1"/>
          <p:nvPr/>
        </p:nvSpPr>
        <p:spPr>
          <a:xfrm>
            <a:off x="7140513" y="5381688"/>
            <a:ext cx="37731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003C71"/>
                </a:solidFill>
                <a:latin typeface="Roboto Black"/>
                <a:ea typeface="Roboto Black"/>
                <a:cs typeface="Roboto Black"/>
                <a:sym typeface="Roboto Black"/>
              </a:rPr>
              <a:t>ARTHUR BRUNSON</a:t>
            </a:r>
            <a:endParaRPr sz="2200">
              <a:solidFill>
                <a:srgbClr val="003C71"/>
              </a:solidFill>
              <a:latin typeface="Roboto Black"/>
              <a:ea typeface="Roboto Black"/>
              <a:cs typeface="Roboto Black"/>
              <a:sym typeface="Roboto Black"/>
            </a:endParaRPr>
          </a:p>
        </p:txBody>
      </p:sp>
      <p:sp>
        <p:nvSpPr>
          <p:cNvPr id="288" name="Google Shape;288;p44">
            <a:extLst>
              <a:ext uri="{C183D7F6-B498-43B3-948B-1728B52AA6E4}">
                <adec:decorative xmlns:adec="http://schemas.microsoft.com/office/drawing/2017/decorative" val="1"/>
              </a:ext>
            </a:extLst>
          </p:cNvPr>
          <p:cNvSpPr/>
          <p:nvPr/>
        </p:nvSpPr>
        <p:spPr>
          <a:xfrm>
            <a:off x="4455356" y="2588084"/>
            <a:ext cx="2088900" cy="2088900"/>
          </a:xfrm>
          <a:prstGeom prst="ellipse">
            <a:avLst/>
          </a:prstGeom>
          <a:noFill/>
          <a:ln w="2857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Calibri"/>
              <a:ea typeface="Calibri"/>
              <a:cs typeface="Calibri"/>
              <a:sym typeface="Calibri"/>
            </a:endParaRPr>
          </a:p>
        </p:txBody>
      </p:sp>
      <p:pic>
        <p:nvPicPr>
          <p:cNvPr id="290" name="Google Shape;290;p44" descr="A headshot of Ms. Kirsten Mitchell, a white female with glasses and sandy blonde hair."/>
          <p:cNvPicPr preferRelativeResize="0"/>
          <p:nvPr/>
        </p:nvPicPr>
        <p:blipFill rotWithShape="1">
          <a:blip r:embed="rId7">
            <a:alphaModFix/>
          </a:blip>
          <a:srcRect l="9788" t="10179" r="12583" b="10043"/>
          <a:stretch/>
        </p:blipFill>
        <p:spPr>
          <a:xfrm>
            <a:off x="8279463" y="3664175"/>
            <a:ext cx="1495200" cy="1536300"/>
          </a:xfrm>
          <a:prstGeom prst="ellipse">
            <a:avLst/>
          </a:prstGeom>
          <a:noFill/>
          <a:ln w="28575" cap="flat" cmpd="sng">
            <a:solidFill>
              <a:srgbClr val="003C71"/>
            </a:solidFill>
            <a:prstDash val="solid"/>
            <a:round/>
            <a:headEnd type="none" w="sm" len="sm"/>
            <a:tailEnd type="none" w="sm" len="sm"/>
          </a:ln>
        </p:spPr>
      </p:pic>
      <p:sp>
        <p:nvSpPr>
          <p:cNvPr id="292" name="Google Shape;292;p44"/>
          <p:cNvSpPr txBox="1"/>
          <p:nvPr/>
        </p:nvSpPr>
        <p:spPr>
          <a:xfrm>
            <a:off x="3728569" y="6372288"/>
            <a:ext cx="36189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003C71"/>
                </a:solidFill>
                <a:latin typeface="Roboto Black"/>
                <a:ea typeface="Roboto Black"/>
                <a:cs typeface="Roboto Black"/>
                <a:sym typeface="Roboto Black"/>
              </a:rPr>
              <a:t>BETH CRON, Detail</a:t>
            </a:r>
            <a:endParaRPr sz="2200">
              <a:solidFill>
                <a:srgbClr val="003C71"/>
              </a:solidFill>
              <a:latin typeface="Roboto Black"/>
              <a:ea typeface="Roboto Black"/>
              <a:cs typeface="Roboto Black"/>
              <a:sym typeface="Roboto Black"/>
            </a:endParaRPr>
          </a:p>
        </p:txBody>
      </p:sp>
      <p:pic>
        <p:nvPicPr>
          <p:cNvPr id="291" name="Google Shape;291;p44" descr="a headshot of Beth Cron, a white female with long brown hair. "/>
          <p:cNvPicPr preferRelativeResize="0"/>
          <p:nvPr/>
        </p:nvPicPr>
        <p:blipFill>
          <a:blip r:embed="rId8">
            <a:alphaModFix/>
          </a:blip>
          <a:stretch>
            <a:fillRect/>
          </a:stretch>
        </p:blipFill>
        <p:spPr>
          <a:xfrm>
            <a:off x="4692125" y="5060577"/>
            <a:ext cx="1495200" cy="143252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5"/>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12</a:t>
            </a:fld>
            <a:endParaRPr sz="1200">
              <a:solidFill>
                <a:srgbClr val="757575"/>
              </a:solidFill>
            </a:endParaRPr>
          </a:p>
        </p:txBody>
      </p:sp>
      <p:sp>
        <p:nvSpPr>
          <p:cNvPr id="299" name="Google Shape;299;p45"/>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What We Do</a:t>
            </a:r>
            <a:endParaRPr sz="4800" dirty="0">
              <a:latin typeface="Arial"/>
              <a:ea typeface="Arial"/>
              <a:cs typeface="Arial"/>
              <a:sym typeface="Arial"/>
            </a:endParaRPr>
          </a:p>
        </p:txBody>
      </p:sp>
      <p:sp>
        <p:nvSpPr>
          <p:cNvPr id="300" name="Google Shape;300;p45"/>
          <p:cNvSpPr txBox="1"/>
          <p:nvPr/>
        </p:nvSpPr>
        <p:spPr>
          <a:xfrm>
            <a:off x="272650" y="1485600"/>
            <a:ext cx="11597700" cy="57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a:solidFill>
                  <a:schemeClr val="dk1"/>
                </a:solidFill>
              </a:rPr>
              <a:t>The GSA Open Government Secretariat serves three primary roles: </a:t>
            </a:r>
            <a:endParaRPr sz="2200">
              <a:solidFill>
                <a:schemeClr val="dk1"/>
              </a:solidFill>
            </a:endParaRPr>
          </a:p>
          <a:p>
            <a:pPr marL="0" lvl="0" indent="0" algn="l" rtl="0">
              <a:spcBef>
                <a:spcPts val="1000"/>
              </a:spcBef>
              <a:spcAft>
                <a:spcPts val="0"/>
              </a:spcAft>
              <a:buNone/>
            </a:pPr>
            <a:endParaRPr sz="500">
              <a:solidFill>
                <a:schemeClr val="lt1"/>
              </a:solidFill>
            </a:endParaRPr>
          </a:p>
          <a:p>
            <a:pPr marL="1200150" lvl="0" indent="-361950" algn="l" rtl="0">
              <a:spcBef>
                <a:spcPts val="0"/>
              </a:spcBef>
              <a:spcAft>
                <a:spcPts val="0"/>
              </a:spcAft>
              <a:buClr>
                <a:schemeClr val="dk1"/>
              </a:buClr>
              <a:buSzPts val="2100"/>
              <a:buAutoNum type="arabicPeriod"/>
            </a:pPr>
            <a:r>
              <a:rPr lang="en-US" sz="2100" b="1">
                <a:solidFill>
                  <a:schemeClr val="dk1"/>
                </a:solidFill>
              </a:rPr>
              <a:t>National Action Plan </a:t>
            </a:r>
            <a:r>
              <a:rPr lang="en-US" sz="2100" b="1" u="sng">
                <a:solidFill>
                  <a:schemeClr val="dk1"/>
                </a:solidFill>
                <a:hlinkClick r:id="rId3">
                  <a:extLst>
                    <a:ext uri="{A12FA001-AC4F-418D-AE19-62706E023703}">
                      <ahyp:hlinkClr xmlns:ahyp="http://schemas.microsoft.com/office/drawing/2018/hyperlinkcolor" val="tx"/>
                    </a:ext>
                  </a:extLst>
                </a:hlinkClick>
              </a:rPr>
              <a:t>(NAP) 5</a:t>
            </a:r>
            <a:r>
              <a:rPr lang="en-US" sz="2100" b="1">
                <a:solidFill>
                  <a:schemeClr val="dk1"/>
                </a:solidFill>
              </a:rPr>
              <a:t> Implementation: </a:t>
            </a:r>
            <a:r>
              <a:rPr lang="en-US" sz="2100">
                <a:solidFill>
                  <a:schemeClr val="dk1"/>
                </a:solidFill>
              </a:rPr>
              <a:t>Coordinate with federal partners to track</a:t>
            </a:r>
            <a:r>
              <a:rPr lang="en-US" sz="2100" b="1">
                <a:solidFill>
                  <a:schemeClr val="dk1"/>
                </a:solidFill>
              </a:rPr>
              <a:t> </a:t>
            </a:r>
            <a:r>
              <a:rPr lang="en-US" sz="2100">
                <a:solidFill>
                  <a:schemeClr val="dk1"/>
                </a:solidFill>
              </a:rPr>
              <a:t>and report progress on NAP commitments.</a:t>
            </a:r>
            <a:endParaRPr sz="2100">
              <a:solidFill>
                <a:schemeClr val="dk1"/>
              </a:solidFill>
            </a:endParaRPr>
          </a:p>
          <a:p>
            <a:pPr marL="914400" lvl="0" indent="0" algn="l" rtl="0">
              <a:spcBef>
                <a:spcPts val="0"/>
              </a:spcBef>
              <a:spcAft>
                <a:spcPts val="0"/>
              </a:spcAft>
              <a:buNone/>
            </a:pPr>
            <a:endParaRPr>
              <a:solidFill>
                <a:schemeClr val="dk1"/>
              </a:solidFill>
            </a:endParaRPr>
          </a:p>
          <a:p>
            <a:pPr marL="1200150" lvl="0" indent="-361950" algn="l" rtl="0">
              <a:spcBef>
                <a:spcPts val="0"/>
              </a:spcBef>
              <a:spcAft>
                <a:spcPts val="0"/>
              </a:spcAft>
              <a:buClr>
                <a:schemeClr val="dk1"/>
              </a:buClr>
              <a:buSzPts val="2100"/>
              <a:buAutoNum type="arabicPeriod"/>
            </a:pPr>
            <a:r>
              <a:rPr lang="en-US" sz="2100" b="1">
                <a:solidFill>
                  <a:schemeClr val="dk1"/>
                </a:solidFill>
              </a:rPr>
              <a:t>National Action Plan (NAP) 6 Development: </a:t>
            </a:r>
            <a:r>
              <a:rPr lang="en-US" sz="2100">
                <a:solidFill>
                  <a:schemeClr val="dk1"/>
                </a:solidFill>
              </a:rPr>
              <a:t>In coordination with White House OSTP, Department of State, and USAID, co-create the 6th US Open Government NAP with Civil Society Organizations and the public through an open and transparent process (using the OG FAC) which advances the ideals of a more inclusive, responsive, and accountable government.</a:t>
            </a:r>
            <a:endParaRPr sz="2100">
              <a:solidFill>
                <a:schemeClr val="dk1"/>
              </a:solidFill>
            </a:endParaRPr>
          </a:p>
          <a:p>
            <a:pPr marL="914400" lvl="0" indent="0" algn="l" rtl="0">
              <a:spcBef>
                <a:spcPts val="0"/>
              </a:spcBef>
              <a:spcAft>
                <a:spcPts val="0"/>
              </a:spcAft>
              <a:buNone/>
            </a:pPr>
            <a:endParaRPr>
              <a:solidFill>
                <a:schemeClr val="dk1"/>
              </a:solidFill>
            </a:endParaRPr>
          </a:p>
          <a:p>
            <a:pPr marL="1200150" lvl="0" indent="-361950" algn="l" rtl="0">
              <a:spcBef>
                <a:spcPts val="0"/>
              </a:spcBef>
              <a:spcAft>
                <a:spcPts val="0"/>
              </a:spcAft>
              <a:buClr>
                <a:schemeClr val="dk1"/>
              </a:buClr>
              <a:buSzPts val="2100"/>
              <a:buAutoNum type="arabicPeriod"/>
            </a:pPr>
            <a:r>
              <a:rPr lang="en-US" sz="2100" b="1">
                <a:solidFill>
                  <a:schemeClr val="dk1"/>
                </a:solidFill>
              </a:rPr>
              <a:t>Stakeholder Engagement: </a:t>
            </a:r>
            <a:r>
              <a:rPr lang="en-US" sz="2100">
                <a:solidFill>
                  <a:schemeClr val="dk1"/>
                </a:solidFill>
              </a:rPr>
              <a:t>Coordinate with federal government and public stakeholders groups: </a:t>
            </a:r>
            <a:endParaRPr sz="2100">
              <a:solidFill>
                <a:schemeClr val="dk1"/>
              </a:solidFill>
            </a:endParaRPr>
          </a:p>
          <a:p>
            <a:pPr marL="2000250" lvl="1" indent="-361950" algn="l" rtl="0">
              <a:spcBef>
                <a:spcPts val="0"/>
              </a:spcBef>
              <a:spcAft>
                <a:spcPts val="0"/>
              </a:spcAft>
              <a:buClr>
                <a:schemeClr val="dk1"/>
              </a:buClr>
              <a:buSzPts val="2100"/>
              <a:buChar char="○"/>
            </a:pPr>
            <a:r>
              <a:rPr lang="en-US" sz="2100">
                <a:solidFill>
                  <a:schemeClr val="dk1"/>
                </a:solidFill>
              </a:rPr>
              <a:t>Federal Stakeholder Engagement</a:t>
            </a:r>
            <a:endParaRPr sz="2100">
              <a:solidFill>
                <a:schemeClr val="dk1"/>
              </a:solidFill>
            </a:endParaRPr>
          </a:p>
          <a:p>
            <a:pPr marL="2000250" lvl="1" indent="-361950" algn="l" rtl="0">
              <a:spcBef>
                <a:spcPts val="0"/>
              </a:spcBef>
              <a:spcAft>
                <a:spcPts val="0"/>
              </a:spcAft>
              <a:buClr>
                <a:schemeClr val="dk1"/>
              </a:buClr>
              <a:buSzPts val="2100"/>
              <a:buChar char="○"/>
            </a:pPr>
            <a:r>
              <a:rPr lang="en-US" sz="2100">
                <a:solidFill>
                  <a:schemeClr val="dk1"/>
                </a:solidFill>
              </a:rPr>
              <a:t>Public Stakeholder Engagement</a:t>
            </a:r>
            <a:endParaRPr sz="2100">
              <a:solidFill>
                <a:schemeClr val="dk1"/>
              </a:solidFill>
            </a:endParaRPr>
          </a:p>
          <a:p>
            <a:pPr marL="2000250" lvl="1" indent="-361950" algn="l" rtl="0">
              <a:spcBef>
                <a:spcPts val="0"/>
              </a:spcBef>
              <a:spcAft>
                <a:spcPts val="0"/>
              </a:spcAft>
              <a:buClr>
                <a:schemeClr val="dk1"/>
              </a:buClr>
              <a:buSzPts val="2100"/>
              <a:buChar char="○"/>
            </a:pPr>
            <a:r>
              <a:rPr lang="en-US" sz="2100">
                <a:solidFill>
                  <a:schemeClr val="dk1"/>
                </a:solidFill>
              </a:rPr>
              <a:t>Host &amp; Maintain a </a:t>
            </a:r>
            <a:r>
              <a:rPr lang="en-US" sz="2100" u="sng">
                <a:solidFill>
                  <a:schemeClr val="dk1"/>
                </a:solidFill>
                <a:hlinkClick r:id="rId4">
                  <a:extLst>
                    <a:ext uri="{A12FA001-AC4F-418D-AE19-62706E023703}">
                      <ahyp:hlinkClr xmlns:ahyp="http://schemas.microsoft.com/office/drawing/2018/hyperlinkcolor" val="tx"/>
                    </a:ext>
                  </a:extLst>
                </a:hlinkClick>
              </a:rPr>
              <a:t>public website</a:t>
            </a:r>
            <a:endParaRPr sz="2100">
              <a:solidFill>
                <a:schemeClr val="dk1"/>
              </a:solidFill>
            </a:endParaRPr>
          </a:p>
          <a:p>
            <a:pPr marL="2000250" lvl="1" indent="-361950" algn="l" rtl="0">
              <a:spcBef>
                <a:spcPts val="0"/>
              </a:spcBef>
              <a:spcAft>
                <a:spcPts val="0"/>
              </a:spcAft>
              <a:buClr>
                <a:schemeClr val="dk1"/>
              </a:buClr>
              <a:buSzPts val="2100"/>
              <a:buChar char="○"/>
            </a:pPr>
            <a:r>
              <a:rPr lang="en-US" sz="2100">
                <a:solidFill>
                  <a:schemeClr val="dk1"/>
                </a:solidFill>
              </a:rPr>
              <a:t>Follow us on </a:t>
            </a:r>
            <a:r>
              <a:rPr lang="en-US" sz="2100" u="sng">
                <a:solidFill>
                  <a:schemeClr val="dk1"/>
                </a:solidFill>
                <a:hlinkClick r:id="rId5">
                  <a:extLst>
                    <a:ext uri="{A12FA001-AC4F-418D-AE19-62706E023703}">
                      <ahyp:hlinkClr xmlns:ahyp="http://schemas.microsoft.com/office/drawing/2018/hyperlinkcolor" val="tx"/>
                    </a:ext>
                  </a:extLst>
                </a:hlinkClick>
              </a:rPr>
              <a:t>LinkedIn</a:t>
            </a:r>
            <a:r>
              <a:rPr lang="en-US" sz="2100">
                <a:solidFill>
                  <a:schemeClr val="dk1"/>
                </a:solidFill>
              </a:rPr>
              <a:t>!</a:t>
            </a:r>
            <a:endParaRPr sz="2100">
              <a:solidFill>
                <a:schemeClr val="dk1"/>
              </a:solidFill>
            </a:endParaRPr>
          </a:p>
          <a:p>
            <a:pPr marL="0" lvl="0" indent="0" algn="l" rtl="0">
              <a:spcBef>
                <a:spcPts val="0"/>
              </a:spcBef>
              <a:spcAft>
                <a:spcPts val="0"/>
              </a:spcAft>
              <a:buNone/>
            </a:pPr>
            <a:endParaRPr sz="2200">
              <a:solidFill>
                <a:schemeClr val="dk1"/>
              </a:solidFill>
            </a:endParaRPr>
          </a:p>
        </p:txBody>
      </p:sp>
      <p:sp>
        <p:nvSpPr>
          <p:cNvPr id="301" name="Google Shape;301;p45">
            <a:extLst>
              <a:ext uri="{C183D7F6-B498-43B3-948B-1728B52AA6E4}">
                <adec:decorative xmlns:adec="http://schemas.microsoft.com/office/drawing/2017/decorative" val="1"/>
              </a:ext>
            </a:extLst>
          </p:cNvPr>
          <p:cNvSpPr/>
          <p:nvPr/>
        </p:nvSpPr>
        <p:spPr>
          <a:xfrm>
            <a:off x="791525" y="2078300"/>
            <a:ext cx="731700" cy="524700"/>
          </a:xfrm>
          <a:prstGeom prst="homePlate">
            <a:avLst>
              <a:gd name="adj" fmla="val 33581"/>
            </a:avLst>
          </a:prstGeom>
          <a:solidFill>
            <a:srgbClr val="0FA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900">
                <a:solidFill>
                  <a:schemeClr val="dk1"/>
                </a:solidFill>
                <a:latin typeface="Roboto Black"/>
                <a:ea typeface="Roboto Black"/>
                <a:cs typeface="Roboto Black"/>
                <a:sym typeface="Roboto Black"/>
              </a:rPr>
              <a:t>1</a:t>
            </a:r>
            <a:endParaRPr sz="3900">
              <a:solidFill>
                <a:schemeClr val="dk1"/>
              </a:solidFill>
              <a:latin typeface="Roboto Black"/>
              <a:ea typeface="Roboto Black"/>
              <a:cs typeface="Roboto Black"/>
              <a:sym typeface="Roboto Black"/>
            </a:endParaRPr>
          </a:p>
        </p:txBody>
      </p:sp>
      <p:sp>
        <p:nvSpPr>
          <p:cNvPr id="302" name="Google Shape;302;p45">
            <a:extLst>
              <a:ext uri="{C183D7F6-B498-43B3-948B-1728B52AA6E4}">
                <adec:decorative xmlns:adec="http://schemas.microsoft.com/office/drawing/2017/decorative" val="1"/>
              </a:ext>
            </a:extLst>
          </p:cNvPr>
          <p:cNvSpPr/>
          <p:nvPr/>
        </p:nvSpPr>
        <p:spPr>
          <a:xfrm>
            <a:off x="791525" y="2912800"/>
            <a:ext cx="731700" cy="524700"/>
          </a:xfrm>
          <a:prstGeom prst="homePlate">
            <a:avLst>
              <a:gd name="adj" fmla="val 33581"/>
            </a:avLst>
          </a:prstGeom>
          <a:solidFill>
            <a:srgbClr val="0579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900">
                <a:solidFill>
                  <a:schemeClr val="dk1"/>
                </a:solidFill>
                <a:latin typeface="Roboto Black"/>
                <a:ea typeface="Roboto Black"/>
                <a:cs typeface="Roboto Black"/>
                <a:sym typeface="Roboto Black"/>
              </a:rPr>
              <a:t>2</a:t>
            </a:r>
            <a:endParaRPr sz="3900">
              <a:solidFill>
                <a:schemeClr val="dk1"/>
              </a:solidFill>
              <a:latin typeface="Roboto Black"/>
              <a:ea typeface="Roboto Black"/>
              <a:cs typeface="Roboto Black"/>
              <a:sym typeface="Roboto Black"/>
            </a:endParaRPr>
          </a:p>
        </p:txBody>
      </p:sp>
      <p:sp>
        <p:nvSpPr>
          <p:cNvPr id="303" name="Google Shape;303;p45">
            <a:extLst>
              <a:ext uri="{C183D7F6-B498-43B3-948B-1728B52AA6E4}">
                <adec:decorative xmlns:adec="http://schemas.microsoft.com/office/drawing/2017/decorative" val="1"/>
              </a:ext>
            </a:extLst>
          </p:cNvPr>
          <p:cNvSpPr/>
          <p:nvPr/>
        </p:nvSpPr>
        <p:spPr>
          <a:xfrm>
            <a:off x="791525" y="4750225"/>
            <a:ext cx="731700" cy="524700"/>
          </a:xfrm>
          <a:prstGeom prst="homePlate">
            <a:avLst>
              <a:gd name="adj" fmla="val 33581"/>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900">
                <a:solidFill>
                  <a:schemeClr val="dk1"/>
                </a:solidFill>
                <a:latin typeface="Roboto Black"/>
                <a:ea typeface="Roboto Black"/>
                <a:cs typeface="Roboto Black"/>
                <a:sym typeface="Roboto Black"/>
              </a:rPr>
              <a:t>3</a:t>
            </a:r>
            <a:endParaRPr sz="3900">
              <a:solidFill>
                <a:schemeClr val="dk1"/>
              </a:solidFill>
              <a:latin typeface="Roboto Black"/>
              <a:ea typeface="Roboto Black"/>
              <a:cs typeface="Roboto Black"/>
              <a:sym typeface="Robo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a:latin typeface="Arial"/>
                <a:ea typeface="Arial"/>
                <a:cs typeface="Arial"/>
                <a:sym typeface="Arial"/>
              </a:rPr>
              <a:t>NAP 6 Timeline</a:t>
            </a:r>
            <a:endParaRPr>
              <a:latin typeface="Arial"/>
              <a:ea typeface="Arial"/>
              <a:cs typeface="Arial"/>
              <a:sym typeface="Arial"/>
            </a:endParaRPr>
          </a:p>
        </p:txBody>
      </p:sp>
      <p:sp>
        <p:nvSpPr>
          <p:cNvPr id="309" name="Google Shape;309;p46"/>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rgbClr val="757575"/>
                </a:solidFill>
                <a:latin typeface="Arial"/>
                <a:ea typeface="Arial"/>
                <a:cs typeface="Arial"/>
                <a:sym typeface="Arial"/>
              </a:rPr>
              <a:t>13</a:t>
            </a:fld>
            <a:endParaRPr sz="1200" b="0" i="0" u="none" strike="noStrike" cap="none">
              <a:solidFill>
                <a:srgbClr val="757575"/>
              </a:solidFill>
              <a:latin typeface="Arial"/>
              <a:ea typeface="Arial"/>
              <a:cs typeface="Arial"/>
              <a:sym typeface="Arial"/>
            </a:endParaRPr>
          </a:p>
        </p:txBody>
      </p:sp>
      <p:pic>
        <p:nvPicPr>
          <p:cNvPr id="310" name="Google Shape;310;p46" descr="NAP 6 graphic showing the following phases: Idea Generation, Drafting, Publication, and Closeout over a period of time from August 2023 to December 2025. "/>
          <p:cNvPicPr preferRelativeResize="0"/>
          <p:nvPr/>
        </p:nvPicPr>
        <p:blipFill rotWithShape="1">
          <a:blip r:embed="rId3">
            <a:alphaModFix/>
          </a:blip>
          <a:srcRect/>
          <a:stretch/>
        </p:blipFill>
        <p:spPr>
          <a:xfrm>
            <a:off x="243525" y="1707225"/>
            <a:ext cx="11754100" cy="4068200"/>
          </a:xfrm>
          <a:prstGeom prst="rect">
            <a:avLst/>
          </a:prstGeom>
          <a:noFill/>
          <a:ln>
            <a:noFill/>
          </a:ln>
        </p:spPr>
      </p:pic>
      <p:pic>
        <p:nvPicPr>
          <p:cNvPr id="311" name="Google Shape;311;p46" title="Red location icon | Free SVG"/>
          <p:cNvPicPr preferRelativeResize="0"/>
          <p:nvPr/>
        </p:nvPicPr>
        <p:blipFill>
          <a:blip r:embed="rId4">
            <a:alphaModFix/>
          </a:blip>
          <a:stretch>
            <a:fillRect/>
          </a:stretch>
        </p:blipFill>
        <p:spPr>
          <a:xfrm>
            <a:off x="2924025" y="2043625"/>
            <a:ext cx="597300" cy="597300"/>
          </a:xfrm>
          <a:prstGeom prst="rect">
            <a:avLst/>
          </a:prstGeom>
          <a:noFill/>
          <a:ln>
            <a:noFill/>
          </a:ln>
          <a:effectLst>
            <a:outerShdw blurRad="57150" dist="19050" dir="5400000" algn="bl" rotWithShape="0">
              <a:srgbClr val="000000">
                <a:alpha val="82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4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rgbClr val="757575"/>
                </a:solidFill>
                <a:latin typeface="Arial"/>
                <a:ea typeface="Arial"/>
                <a:cs typeface="Arial"/>
                <a:sym typeface="Arial"/>
              </a:rPr>
              <a:t>14</a:t>
            </a:fld>
            <a:endParaRPr sz="1200" b="0" i="0" u="none" strike="noStrike" cap="none">
              <a:solidFill>
                <a:srgbClr val="757575"/>
              </a:solidFill>
              <a:latin typeface="Arial"/>
              <a:ea typeface="Arial"/>
              <a:cs typeface="Arial"/>
              <a:sym typeface="Arial"/>
            </a:endParaRPr>
          </a:p>
        </p:txBody>
      </p:sp>
      <p:sp>
        <p:nvSpPr>
          <p:cNvPr id="316" name="Google Shape;316;p47"/>
          <p:cNvSpPr txBox="1">
            <a:spLocks noGrp="1"/>
          </p:cNvSpPr>
          <p:nvPr>
            <p:ph type="title"/>
          </p:nvPr>
        </p:nvSpPr>
        <p:spPr>
          <a:xfrm>
            <a:off x="6858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NAP 6 RFI Live Now!</a:t>
            </a:r>
            <a:endParaRPr dirty="0">
              <a:latin typeface="Arial"/>
              <a:ea typeface="Arial"/>
              <a:cs typeface="Arial"/>
              <a:sym typeface="Arial"/>
            </a:endParaRPr>
          </a:p>
        </p:txBody>
      </p:sp>
      <p:sp>
        <p:nvSpPr>
          <p:cNvPr id="318" name="Google Shape;318;p47"/>
          <p:cNvSpPr txBox="1"/>
          <p:nvPr/>
        </p:nvSpPr>
        <p:spPr>
          <a:xfrm>
            <a:off x="585800" y="1618300"/>
            <a:ext cx="107109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b="1" i="1">
                <a:solidFill>
                  <a:srgbClr val="00467E"/>
                </a:solidFill>
              </a:rPr>
              <a:t>Opportunities &amp; Actions for the public</a:t>
            </a:r>
            <a:endParaRPr sz="3200" b="1" i="1">
              <a:solidFill>
                <a:srgbClr val="00467E"/>
              </a:solidFill>
            </a:endParaRPr>
          </a:p>
        </p:txBody>
      </p:sp>
      <p:sp>
        <p:nvSpPr>
          <p:cNvPr id="319" name="Google Shape;319;p47"/>
          <p:cNvSpPr txBox="1"/>
          <p:nvPr/>
        </p:nvSpPr>
        <p:spPr>
          <a:xfrm>
            <a:off x="1535225" y="2132650"/>
            <a:ext cx="8487300" cy="41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a:solidFill>
                <a:srgbClr val="FFFFFF"/>
              </a:solidFill>
            </a:endParaRPr>
          </a:p>
          <a:p>
            <a:pPr marL="0" lvl="0" indent="0" algn="l" rtl="0">
              <a:spcBef>
                <a:spcPts val="0"/>
              </a:spcBef>
              <a:spcAft>
                <a:spcPts val="0"/>
              </a:spcAft>
              <a:buNone/>
            </a:pPr>
            <a:r>
              <a:rPr lang="en-US" sz="3000" u="sng">
                <a:solidFill>
                  <a:srgbClr val="00A6FB"/>
                </a:solidFill>
                <a:hlinkClick r:id="rId3">
                  <a:extLst>
                    <a:ext uri="{A12FA001-AC4F-418D-AE19-62706E023703}">
                      <ahyp:hlinkClr xmlns:ahyp="http://schemas.microsoft.com/office/drawing/2018/hyperlinkcolor" val="tx"/>
                    </a:ext>
                  </a:extLst>
                </a:hlinkClick>
              </a:rPr>
              <a:t>NAP 6 RFI</a:t>
            </a:r>
            <a:r>
              <a:rPr lang="en-US" sz="3000">
                <a:solidFill>
                  <a:srgbClr val="00A6FB"/>
                </a:solidFill>
              </a:rPr>
              <a:t> </a:t>
            </a:r>
            <a:r>
              <a:rPr lang="en-US" sz="3000">
                <a:solidFill>
                  <a:srgbClr val="212121"/>
                </a:solidFill>
              </a:rPr>
              <a:t>open for public comment through Tuesday, November 12, 2024.</a:t>
            </a:r>
            <a:endParaRPr sz="3000">
              <a:solidFill>
                <a:srgbClr val="212121"/>
              </a:solidFill>
            </a:endParaRPr>
          </a:p>
          <a:p>
            <a:pPr marL="0" lvl="0" indent="0" algn="l" rtl="0">
              <a:spcBef>
                <a:spcPts val="0"/>
              </a:spcBef>
              <a:spcAft>
                <a:spcPts val="0"/>
              </a:spcAft>
              <a:buNone/>
            </a:pPr>
            <a:br>
              <a:rPr lang="en-US" sz="3000">
                <a:solidFill>
                  <a:srgbClr val="212121"/>
                </a:solidFill>
              </a:rPr>
            </a:br>
            <a:r>
              <a:rPr lang="en-US" sz="3000">
                <a:solidFill>
                  <a:srgbClr val="212121"/>
                </a:solidFill>
              </a:rPr>
              <a:t>Respond to the RFI &amp; share with your networks</a:t>
            </a:r>
            <a:endParaRPr sz="3000">
              <a:solidFill>
                <a:srgbClr val="212121"/>
              </a:solidFill>
            </a:endParaRPr>
          </a:p>
          <a:p>
            <a:pPr marL="0" lvl="0" indent="0" algn="l" rtl="0">
              <a:spcBef>
                <a:spcPts val="0"/>
              </a:spcBef>
              <a:spcAft>
                <a:spcPts val="0"/>
              </a:spcAft>
              <a:buNone/>
            </a:pPr>
            <a:br>
              <a:rPr lang="en-US" sz="3000">
                <a:solidFill>
                  <a:srgbClr val="212121"/>
                </a:solidFill>
              </a:rPr>
            </a:br>
            <a:r>
              <a:rPr lang="en-US" sz="3000">
                <a:solidFill>
                  <a:srgbClr val="212121"/>
                </a:solidFill>
              </a:rPr>
              <a:t>Promote the RFI on other communication channels (if possible)! </a:t>
            </a:r>
            <a:endParaRPr sz="3000">
              <a:solidFill>
                <a:srgbClr val="212121"/>
              </a:solidFill>
            </a:endParaRPr>
          </a:p>
          <a:p>
            <a:pPr marL="0" lvl="0" indent="0" algn="l" rtl="0">
              <a:spcBef>
                <a:spcPts val="0"/>
              </a:spcBef>
              <a:spcAft>
                <a:spcPts val="0"/>
              </a:spcAft>
              <a:buNone/>
            </a:pPr>
            <a:endParaRPr sz="1800">
              <a:solidFill>
                <a:srgbClr val="ADADAD"/>
              </a:solidFill>
              <a:latin typeface="Calibri"/>
              <a:ea typeface="Calibri"/>
              <a:cs typeface="Calibri"/>
              <a:sym typeface="Calibri"/>
            </a:endParaRPr>
          </a:p>
        </p:txBody>
      </p:sp>
      <p:pic>
        <p:nvPicPr>
          <p:cNvPr id="321" name="Google Shape;321;p4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81762" y="5115075"/>
            <a:ext cx="793036" cy="793012"/>
          </a:xfrm>
          <a:prstGeom prst="rect">
            <a:avLst/>
          </a:prstGeom>
          <a:noFill/>
          <a:ln>
            <a:noFill/>
          </a:ln>
        </p:spPr>
      </p:pic>
      <p:pic>
        <p:nvPicPr>
          <p:cNvPr id="322" name="Google Shape;322;p4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81775" y="2675425"/>
            <a:ext cx="793025" cy="793025"/>
          </a:xfrm>
          <a:prstGeom prst="rect">
            <a:avLst/>
          </a:prstGeom>
          <a:noFill/>
          <a:ln>
            <a:noFill/>
          </a:ln>
        </p:spPr>
      </p:pic>
      <p:pic>
        <p:nvPicPr>
          <p:cNvPr id="323" name="Google Shape;323;p4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81777" y="3968984"/>
            <a:ext cx="793025" cy="7930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sldNum" idx="12"/>
          </p:nvPr>
        </p:nvSpPr>
        <p:spPr>
          <a:xfrm>
            <a:off x="564775" y="6141550"/>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15</a:t>
            </a:fld>
            <a:endParaRPr sz="1200">
              <a:solidFill>
                <a:srgbClr val="757575"/>
              </a:solidFill>
            </a:endParaRPr>
          </a:p>
        </p:txBody>
      </p:sp>
      <p:sp>
        <p:nvSpPr>
          <p:cNvPr id="329" name="Google Shape;329;p48"/>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NAP 6 Public RFI Areas of Interest</a:t>
            </a:r>
            <a:endParaRPr dirty="0">
              <a:latin typeface="Arial"/>
              <a:ea typeface="Arial"/>
              <a:cs typeface="Arial"/>
              <a:sym typeface="Arial"/>
            </a:endParaRPr>
          </a:p>
        </p:txBody>
      </p:sp>
      <p:sp>
        <p:nvSpPr>
          <p:cNvPr id="330" name="Google Shape;330;p48"/>
          <p:cNvSpPr/>
          <p:nvPr/>
        </p:nvSpPr>
        <p:spPr>
          <a:xfrm>
            <a:off x="1162075" y="1770281"/>
            <a:ext cx="4678500" cy="2045700"/>
          </a:xfrm>
          <a:prstGeom prst="rect">
            <a:avLst/>
          </a:prstGeom>
          <a:solidFill>
            <a:srgbClr val="CFE2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PROBLEM IDENTIFICATION</a:t>
            </a:r>
            <a:r>
              <a:rPr lang="en-US" sz="1900"/>
              <a:t> </a:t>
            </a:r>
            <a:endParaRPr sz="1900"/>
          </a:p>
          <a:p>
            <a:pPr marL="0" lvl="0" indent="0" algn="ctr" rtl="0">
              <a:spcBef>
                <a:spcPts val="1300"/>
              </a:spcBef>
              <a:spcAft>
                <a:spcPts val="0"/>
              </a:spcAft>
              <a:buNone/>
            </a:pPr>
            <a:r>
              <a:rPr lang="en-US" sz="1700"/>
              <a:t>Please explain a specific problem that open government can address. Identify unmet needs, broken processes, and problems around transparency, participation, and accountability.</a:t>
            </a:r>
            <a:endParaRPr sz="1700"/>
          </a:p>
        </p:txBody>
      </p:sp>
      <p:sp>
        <p:nvSpPr>
          <p:cNvPr id="331" name="Google Shape;331;p48"/>
          <p:cNvSpPr/>
          <p:nvPr/>
        </p:nvSpPr>
        <p:spPr>
          <a:xfrm>
            <a:off x="6271791" y="1770281"/>
            <a:ext cx="4678500" cy="2045700"/>
          </a:xfrm>
          <a:prstGeom prst="rect">
            <a:avLst/>
          </a:prstGeom>
          <a:solidFill>
            <a:srgbClr val="EFEFE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OPPORTUNITIES TO BUILD ON EXISTING WORK</a:t>
            </a:r>
            <a:endParaRPr sz="1900" b="1"/>
          </a:p>
          <a:p>
            <a:pPr marL="0" lvl="0" indent="0" algn="ctr" rtl="0">
              <a:spcBef>
                <a:spcPts val="1300"/>
              </a:spcBef>
              <a:spcAft>
                <a:spcPts val="0"/>
              </a:spcAft>
              <a:buNone/>
            </a:pPr>
            <a:r>
              <a:rPr lang="en-US" sz="1700"/>
              <a:t>Identify existing work by a federal government agency or outside of the government (e.g., by civil society individuals or non-governmental organizations) that can be built upon to support open government efforts.</a:t>
            </a:r>
            <a:endParaRPr sz="1700"/>
          </a:p>
        </p:txBody>
      </p:sp>
      <p:sp>
        <p:nvSpPr>
          <p:cNvPr id="332" name="Google Shape;332;p48"/>
          <p:cNvSpPr/>
          <p:nvPr/>
        </p:nvSpPr>
        <p:spPr>
          <a:xfrm>
            <a:off x="1162075" y="4082600"/>
            <a:ext cx="4678500" cy="2045700"/>
          </a:xfrm>
          <a:prstGeom prst="rect">
            <a:avLst/>
          </a:prstGeom>
          <a:solidFill>
            <a:srgbClr val="EFEFE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INNOVATIVE APPROACHES</a:t>
            </a:r>
            <a:r>
              <a:rPr lang="en-US" sz="1900"/>
              <a:t> </a:t>
            </a:r>
            <a:endParaRPr sz="1900"/>
          </a:p>
          <a:p>
            <a:pPr marL="0" lvl="0" indent="0" algn="ctr" rtl="0">
              <a:spcBef>
                <a:spcPts val="1300"/>
              </a:spcBef>
              <a:spcAft>
                <a:spcPts val="0"/>
              </a:spcAft>
              <a:buNone/>
            </a:pPr>
            <a:r>
              <a:rPr lang="en-US" sz="1700"/>
              <a:t>What innovative approaches or emerging technologies could the government explore to enhance transparency, public participation, and accountability? How could these be integrated into NAP 6?</a:t>
            </a:r>
            <a:endParaRPr sz="1700"/>
          </a:p>
        </p:txBody>
      </p:sp>
      <p:sp>
        <p:nvSpPr>
          <p:cNvPr id="333" name="Google Shape;333;p48"/>
          <p:cNvSpPr/>
          <p:nvPr/>
        </p:nvSpPr>
        <p:spPr>
          <a:xfrm>
            <a:off x="6271791" y="4082600"/>
            <a:ext cx="4678500" cy="2045700"/>
          </a:xfrm>
          <a:prstGeom prst="rect">
            <a:avLst/>
          </a:prstGeom>
          <a:solidFill>
            <a:srgbClr val="CFE2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RESOURCES AND RECOMMENDATIONS</a:t>
            </a:r>
            <a:endParaRPr sz="1900"/>
          </a:p>
          <a:p>
            <a:pPr marL="0" lvl="0" indent="0" algn="ctr" rtl="0">
              <a:spcBef>
                <a:spcPts val="1300"/>
              </a:spcBef>
              <a:spcAft>
                <a:spcPts val="0"/>
              </a:spcAft>
              <a:buNone/>
            </a:pPr>
            <a:r>
              <a:rPr lang="en-US" sz="1700"/>
              <a:t> Suggest existing reports, collections of recommendations, and landscape analyses that can help inform a comprehensive, responsive, and evidence-based co-creation process for the 6th National Action Plan.</a:t>
            </a:r>
            <a:r>
              <a:rPr lang="en-US" sz="1900"/>
              <a:t> </a:t>
            </a:r>
            <a:endParaRPr sz="1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title"/>
          </p:nvPr>
        </p:nvSpPr>
        <p:spPr>
          <a:xfrm>
            <a:off x="1016295" y="2836812"/>
            <a:ext cx="10515600" cy="830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5200">
                <a:latin typeface="Arial"/>
                <a:ea typeface="Arial"/>
                <a:cs typeface="Arial"/>
                <a:sym typeface="Arial"/>
              </a:rPr>
              <a:t>Open Government Federal Advisory Committee Membership and Operations</a:t>
            </a:r>
            <a:endParaRPr>
              <a:latin typeface="Arial"/>
              <a:ea typeface="Arial"/>
              <a:cs typeface="Arial"/>
              <a:sym typeface="Arial"/>
            </a:endParaRPr>
          </a:p>
        </p:txBody>
      </p:sp>
      <p:sp>
        <p:nvSpPr>
          <p:cNvPr id="339" name="Google Shape;339;p49"/>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16</a:t>
            </a:fld>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0"/>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344" name="Google Shape;344;p50"/>
          <p:cNvSpPr txBox="1">
            <a:spLocks noGrp="1"/>
          </p:cNvSpPr>
          <p:nvPr>
            <p:ph type="title"/>
          </p:nvPr>
        </p:nvSpPr>
        <p:spPr>
          <a:xfrm>
            <a:off x="5214730" y="1167240"/>
            <a:ext cx="6304500" cy="110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Play"/>
              <a:buNone/>
            </a:pPr>
            <a:r>
              <a:rPr lang="en-US" dirty="0">
                <a:latin typeface="Arial"/>
                <a:ea typeface="Arial"/>
                <a:cs typeface="Arial"/>
                <a:sym typeface="Arial"/>
              </a:rPr>
              <a:t>Advisory Committee as a Multi-Stakeholder Forum</a:t>
            </a:r>
            <a:endParaRPr dirty="0">
              <a:latin typeface="Arial"/>
              <a:ea typeface="Arial"/>
              <a:cs typeface="Arial"/>
              <a:sym typeface="Arial"/>
            </a:endParaRPr>
          </a:p>
        </p:txBody>
      </p:sp>
      <p:sp>
        <p:nvSpPr>
          <p:cNvPr id="345" name="Google Shape;345;p50"/>
          <p:cNvSpPr txBox="1">
            <a:spLocks noGrp="1"/>
          </p:cNvSpPr>
          <p:nvPr>
            <p:ph type="body" idx="1"/>
          </p:nvPr>
        </p:nvSpPr>
        <p:spPr>
          <a:xfrm>
            <a:off x="5214730" y="2404017"/>
            <a:ext cx="6304500" cy="303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n-US" sz="2500"/>
              <a:t>“A structured environment designed to maximize participation and cooperation between government and civil society by bringing relevant partners into the discussion and ensuring that all voices are heard.”</a:t>
            </a:r>
            <a:endParaRPr sz="2500"/>
          </a:p>
          <a:p>
            <a:pPr marL="0" lvl="0" indent="0" algn="l" rtl="0">
              <a:lnSpc>
                <a:spcPct val="90000"/>
              </a:lnSpc>
              <a:spcBef>
                <a:spcPts val="0"/>
              </a:spcBef>
              <a:spcAft>
                <a:spcPts val="0"/>
              </a:spcAft>
              <a:buClr>
                <a:schemeClr val="lt1"/>
              </a:buClr>
              <a:buSzPts val="2000"/>
              <a:buNone/>
            </a:pPr>
            <a:endParaRPr sz="2500"/>
          </a:p>
          <a:p>
            <a:pPr marL="0" lvl="0" indent="0" algn="l" rtl="0">
              <a:lnSpc>
                <a:spcPct val="90000"/>
              </a:lnSpc>
              <a:spcBef>
                <a:spcPts val="0"/>
              </a:spcBef>
              <a:spcAft>
                <a:spcPts val="0"/>
              </a:spcAft>
              <a:buClr>
                <a:schemeClr val="lt1"/>
              </a:buClr>
              <a:buSzPts val="2000"/>
              <a:buNone/>
            </a:pPr>
            <a:r>
              <a:rPr lang="en-US" sz="2500"/>
              <a:t>Open Government Partnership</a:t>
            </a:r>
            <a:endParaRPr sz="2500"/>
          </a:p>
          <a:p>
            <a:pPr marL="0" lvl="0" indent="0" algn="l" rtl="0">
              <a:lnSpc>
                <a:spcPct val="90000"/>
              </a:lnSpc>
              <a:spcBef>
                <a:spcPts val="0"/>
              </a:spcBef>
              <a:spcAft>
                <a:spcPts val="0"/>
              </a:spcAft>
              <a:buClr>
                <a:schemeClr val="lt1"/>
              </a:buClr>
              <a:buSzPts val="2000"/>
              <a:buNone/>
            </a:pPr>
            <a:endParaRPr sz="2200"/>
          </a:p>
          <a:p>
            <a:pPr marL="0" lvl="0" indent="0" algn="l" rtl="0">
              <a:lnSpc>
                <a:spcPct val="100000"/>
              </a:lnSpc>
              <a:spcBef>
                <a:spcPts val="0"/>
              </a:spcBef>
              <a:spcAft>
                <a:spcPts val="0"/>
              </a:spcAft>
              <a:buClr>
                <a:schemeClr val="dk1"/>
              </a:buClr>
              <a:buSzPts val="1100"/>
              <a:buNone/>
            </a:pPr>
            <a:r>
              <a:rPr lang="en-US" sz="2100" u="sng">
                <a:solidFill>
                  <a:srgbClr val="00A6FB"/>
                </a:solidFill>
                <a:hlinkClick r:id="rId3">
                  <a:extLst>
                    <a:ext uri="{A12FA001-AC4F-418D-AE19-62706E023703}">
                      <ahyp:hlinkClr xmlns:ahyp="http://schemas.microsoft.com/office/drawing/2018/hyperlinkcolor" val="tx"/>
                    </a:ext>
                  </a:extLst>
                </a:hlinkClick>
              </a:rPr>
              <a:t>https://www.opengovpartnership.org/multistakeholder-forums</a:t>
            </a:r>
            <a:r>
              <a:rPr lang="en-US" sz="2100"/>
              <a:t> </a:t>
            </a:r>
            <a:endParaRPr sz="2200"/>
          </a:p>
        </p:txBody>
      </p:sp>
      <p:pic>
        <p:nvPicPr>
          <p:cNvPr id="347" name="Google Shape;347;p50" descr="Open Government Partnership logo"/>
          <p:cNvPicPr preferRelativeResize="0"/>
          <p:nvPr/>
        </p:nvPicPr>
        <p:blipFill>
          <a:blip r:embed="rId4">
            <a:alphaModFix/>
          </a:blip>
          <a:stretch>
            <a:fillRect/>
          </a:stretch>
        </p:blipFill>
        <p:spPr>
          <a:xfrm>
            <a:off x="532290" y="1382775"/>
            <a:ext cx="3189225" cy="3189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a:latin typeface="Arial"/>
                <a:ea typeface="Arial"/>
                <a:cs typeface="Arial"/>
                <a:sym typeface="Arial"/>
              </a:rPr>
              <a:t>OG FAC Focus Areas</a:t>
            </a:r>
            <a:endParaRPr>
              <a:latin typeface="Arial"/>
              <a:ea typeface="Arial"/>
              <a:cs typeface="Arial"/>
              <a:sym typeface="Arial"/>
            </a:endParaRPr>
          </a:p>
        </p:txBody>
      </p:sp>
      <p:sp>
        <p:nvSpPr>
          <p:cNvPr id="353" name="Google Shape;353;p51"/>
          <p:cNvSpPr txBox="1">
            <a:spLocks noGrp="1"/>
          </p:cNvSpPr>
          <p:nvPr>
            <p:ph type="body" idx="1"/>
          </p:nvPr>
        </p:nvSpPr>
        <p:spPr>
          <a:xfrm>
            <a:off x="838201" y="1701500"/>
            <a:ext cx="10909200" cy="3869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3200" b="1" i="1">
                <a:solidFill>
                  <a:srgbClr val="00467E"/>
                </a:solidFill>
              </a:rPr>
              <a:t>A Collaborative Approach to Open Government</a:t>
            </a:r>
            <a:endParaRPr sz="3200" b="1" i="1">
              <a:solidFill>
                <a:srgbClr val="00467E"/>
              </a:solidFill>
            </a:endParaRPr>
          </a:p>
          <a:p>
            <a:pPr marL="0" lvl="0" indent="0" algn="l" rtl="0">
              <a:lnSpc>
                <a:spcPct val="115000"/>
              </a:lnSpc>
              <a:spcBef>
                <a:spcPts val="0"/>
              </a:spcBef>
              <a:spcAft>
                <a:spcPts val="0"/>
              </a:spcAft>
              <a:buNone/>
            </a:pPr>
            <a:endParaRPr sz="3200" b="1">
              <a:solidFill>
                <a:srgbClr val="00467E"/>
              </a:solidFill>
            </a:endParaRPr>
          </a:p>
          <a:p>
            <a:pPr marL="0" lvl="0" indent="0" algn="l" rtl="0">
              <a:lnSpc>
                <a:spcPct val="90000"/>
              </a:lnSpc>
              <a:spcBef>
                <a:spcPts val="0"/>
              </a:spcBef>
              <a:spcAft>
                <a:spcPts val="0"/>
              </a:spcAft>
              <a:buClr>
                <a:schemeClr val="dk1"/>
              </a:buClr>
              <a:buSzPts val="2000"/>
              <a:buNone/>
            </a:pPr>
            <a:endParaRPr/>
          </a:p>
          <a:p>
            <a:pPr marL="2286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000"/>
              <a:buNone/>
            </a:pPr>
            <a:endParaRPr/>
          </a:p>
        </p:txBody>
      </p:sp>
      <p:sp>
        <p:nvSpPr>
          <p:cNvPr id="354" name="Google Shape;354;p51"/>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rgbClr val="757575"/>
                </a:solidFill>
                <a:latin typeface="Arial"/>
                <a:ea typeface="Arial"/>
                <a:cs typeface="Arial"/>
                <a:sym typeface="Arial"/>
              </a:rPr>
              <a:t>18</a:t>
            </a:fld>
            <a:endParaRPr sz="1200" b="0" i="0" u="none" strike="noStrike" cap="none">
              <a:solidFill>
                <a:srgbClr val="757575"/>
              </a:solidFill>
              <a:latin typeface="Arial"/>
              <a:ea typeface="Arial"/>
              <a:cs typeface="Arial"/>
              <a:sym typeface="Arial"/>
            </a:endParaRPr>
          </a:p>
        </p:txBody>
      </p:sp>
      <p:sp>
        <p:nvSpPr>
          <p:cNvPr id="355" name="Google Shape;355;p51"/>
          <p:cNvSpPr txBox="1">
            <a:spLocks noGrp="1"/>
          </p:cNvSpPr>
          <p:nvPr>
            <p:ph type="body" idx="1"/>
          </p:nvPr>
        </p:nvSpPr>
        <p:spPr>
          <a:xfrm>
            <a:off x="838198" y="2663825"/>
            <a:ext cx="5097300" cy="38694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The OG FAC will advise GSA in: </a:t>
            </a:r>
            <a:endParaRPr sz="2400"/>
          </a:p>
          <a:p>
            <a:pPr marL="685800" lvl="1" indent="-241300" algn="l" rtl="0">
              <a:spcBef>
                <a:spcPts val="1000"/>
              </a:spcBef>
              <a:spcAft>
                <a:spcPts val="0"/>
              </a:spcAft>
              <a:buSzPts val="2000"/>
              <a:buChar char="•"/>
            </a:pPr>
            <a:r>
              <a:rPr lang="en-US" sz="2000"/>
              <a:t>Increasing the public's access to data</a:t>
            </a:r>
            <a:endParaRPr sz="2000"/>
          </a:p>
          <a:p>
            <a:pPr marL="685800" lvl="1" indent="-241300" algn="l" rtl="0">
              <a:spcBef>
                <a:spcPts val="1000"/>
              </a:spcBef>
              <a:spcAft>
                <a:spcPts val="0"/>
              </a:spcAft>
              <a:buSzPts val="2000"/>
              <a:buChar char="•"/>
            </a:pPr>
            <a:r>
              <a:rPr lang="en-US" sz="2000"/>
              <a:t>Advancing equity</a:t>
            </a:r>
            <a:endParaRPr sz="2000"/>
          </a:p>
          <a:p>
            <a:pPr marL="685800" lvl="1" indent="-241300" algn="l" rtl="0">
              <a:spcBef>
                <a:spcPts val="1000"/>
              </a:spcBef>
              <a:spcAft>
                <a:spcPts val="0"/>
              </a:spcAft>
              <a:buSzPts val="2000"/>
              <a:buChar char="•"/>
            </a:pPr>
            <a:r>
              <a:rPr lang="en-US" sz="2000"/>
              <a:t>Engaging the public in the regulatory process</a:t>
            </a:r>
            <a:endParaRPr sz="2000"/>
          </a:p>
          <a:p>
            <a:pPr marL="685800" lvl="1" indent="-241300" algn="l" rtl="0">
              <a:spcBef>
                <a:spcPts val="1000"/>
              </a:spcBef>
              <a:spcAft>
                <a:spcPts val="0"/>
              </a:spcAft>
              <a:buSzPts val="2000"/>
              <a:buChar char="•"/>
            </a:pPr>
            <a:r>
              <a:rPr lang="en-US" sz="2000"/>
              <a:t>Making government records more accessible</a:t>
            </a:r>
            <a:endParaRPr sz="2000"/>
          </a:p>
          <a:p>
            <a:pPr marL="685800" lvl="1" indent="-241300" algn="l" rtl="0">
              <a:spcBef>
                <a:spcPts val="1000"/>
              </a:spcBef>
              <a:spcAft>
                <a:spcPts val="0"/>
              </a:spcAft>
              <a:buSzPts val="2000"/>
              <a:buChar char="•"/>
            </a:pPr>
            <a:r>
              <a:rPr lang="en-US" sz="2000"/>
              <a:t>Improving the delivery of government services/benefits</a:t>
            </a:r>
            <a:endParaRPr sz="2000"/>
          </a:p>
        </p:txBody>
      </p:sp>
      <p:sp>
        <p:nvSpPr>
          <p:cNvPr id="356" name="Google Shape;356;p51"/>
          <p:cNvSpPr txBox="1">
            <a:spLocks noGrp="1"/>
          </p:cNvSpPr>
          <p:nvPr>
            <p:ph type="body" idx="4294967295"/>
          </p:nvPr>
        </p:nvSpPr>
        <p:spPr>
          <a:xfrm>
            <a:off x="6256496" y="2663821"/>
            <a:ext cx="5097300" cy="38694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The initial focus of the OG FAC will be on:</a:t>
            </a:r>
            <a:endParaRPr sz="2400"/>
          </a:p>
          <a:p>
            <a:pPr marL="685800" lvl="1" indent="-203200" algn="l" rtl="0">
              <a:spcBef>
                <a:spcPts val="500"/>
              </a:spcBef>
              <a:spcAft>
                <a:spcPts val="0"/>
              </a:spcAft>
              <a:buSzPts val="2000"/>
              <a:buChar char="•"/>
            </a:pPr>
            <a:r>
              <a:rPr lang="en-US" sz="2000"/>
              <a:t>U.S. National Action Plan 6</a:t>
            </a:r>
            <a:endParaRPr sz="2000"/>
          </a:p>
          <a:p>
            <a:pPr marL="685800" lvl="1" indent="-203200" algn="l" rtl="0">
              <a:spcBef>
                <a:spcPts val="500"/>
              </a:spcBef>
              <a:spcAft>
                <a:spcPts val="0"/>
              </a:spcAft>
              <a:buSzPts val="2000"/>
              <a:buChar char="•"/>
            </a:pPr>
            <a:r>
              <a:rPr lang="en-US" sz="2000"/>
              <a:t>Open Government Policy</a:t>
            </a:r>
            <a:endParaRPr sz="2000"/>
          </a:p>
          <a:p>
            <a:pPr marL="685800" lvl="1" indent="-203200" algn="l" rtl="0">
              <a:spcBef>
                <a:spcPts val="500"/>
              </a:spcBef>
              <a:spcAft>
                <a:spcPts val="0"/>
              </a:spcAft>
              <a:buSzPts val="2000"/>
              <a:buChar char="•"/>
            </a:pPr>
            <a:r>
              <a:rPr lang="en-US" sz="2000"/>
              <a:t>Public Engagement</a:t>
            </a:r>
            <a:endParaRPr sz="2000"/>
          </a:p>
        </p:txBody>
      </p:sp>
      <p:sp>
        <p:nvSpPr>
          <p:cNvPr id="357" name="Google Shape;357;p51">
            <a:extLst>
              <a:ext uri="{C183D7F6-B498-43B3-948B-1728B52AA6E4}">
                <adec:decorative xmlns:adec="http://schemas.microsoft.com/office/drawing/2017/decorative" val="1"/>
              </a:ext>
            </a:extLst>
          </p:cNvPr>
          <p:cNvSpPr/>
          <p:nvPr/>
        </p:nvSpPr>
        <p:spPr>
          <a:xfrm>
            <a:off x="6474400" y="4536375"/>
            <a:ext cx="3184500" cy="1761900"/>
          </a:xfrm>
          <a:prstGeom prst="flowChartAlternateProcess">
            <a:avLst/>
          </a:prstGeom>
          <a:solidFill>
            <a:srgbClr val="C9DAF8"/>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58" name="Google Shape;358;p51"/>
          <p:cNvSpPr txBox="1"/>
          <p:nvPr/>
        </p:nvSpPr>
        <p:spPr>
          <a:xfrm>
            <a:off x="6474400" y="4841200"/>
            <a:ext cx="3184500" cy="16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rgbClr val="212121"/>
                </a:solidFill>
                <a:latin typeface="Calibri"/>
                <a:ea typeface="Calibri"/>
                <a:cs typeface="Calibri"/>
                <a:sym typeface="Calibri"/>
              </a:rPr>
              <a:t>OG FAC Public Meeting #1 </a:t>
            </a:r>
            <a:endParaRPr sz="2100" b="1">
              <a:solidFill>
                <a:srgbClr val="212121"/>
              </a:solidFill>
              <a:latin typeface="Calibri"/>
              <a:ea typeface="Calibri"/>
              <a:cs typeface="Calibri"/>
              <a:sym typeface="Calibri"/>
            </a:endParaRPr>
          </a:p>
          <a:p>
            <a:pPr marL="0" lvl="0" indent="0" algn="ctr" rtl="0">
              <a:spcBef>
                <a:spcPts val="0"/>
              </a:spcBef>
              <a:spcAft>
                <a:spcPts val="0"/>
              </a:spcAft>
              <a:buNone/>
            </a:pPr>
            <a:r>
              <a:rPr lang="en-US" sz="2100" b="1" u="sng">
                <a:solidFill>
                  <a:schemeClr val="hlink"/>
                </a:solidFill>
                <a:latin typeface="Calibri"/>
                <a:ea typeface="Calibri"/>
                <a:cs typeface="Calibri"/>
                <a:sym typeface="Calibri"/>
                <a:hlinkClick r:id="rId3"/>
              </a:rPr>
              <a:t>Virtual Registration</a:t>
            </a:r>
            <a:endParaRPr sz="2100" b="1">
              <a:solidFill>
                <a:srgbClr val="212121"/>
              </a:solidFill>
              <a:latin typeface="Calibri"/>
              <a:ea typeface="Calibri"/>
              <a:cs typeface="Calibri"/>
              <a:sym typeface="Calibri"/>
            </a:endParaRPr>
          </a:p>
          <a:p>
            <a:pPr marL="0" lvl="0" indent="0" algn="ctr" rtl="0">
              <a:spcBef>
                <a:spcPts val="0"/>
              </a:spcBef>
              <a:spcAft>
                <a:spcPts val="0"/>
              </a:spcAft>
              <a:buNone/>
            </a:pPr>
            <a:r>
              <a:rPr lang="en-US" sz="2100" b="1" u="sng">
                <a:solidFill>
                  <a:schemeClr val="hlink"/>
                </a:solidFill>
                <a:latin typeface="Calibri"/>
                <a:ea typeface="Calibri"/>
                <a:cs typeface="Calibri"/>
                <a:sym typeface="Calibri"/>
                <a:hlinkClick r:id="rId4"/>
              </a:rPr>
              <a:t>In-person Registration</a:t>
            </a:r>
            <a:endParaRPr sz="2100" b="1">
              <a:solidFill>
                <a:srgbClr val="21212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73" name="Google Shape;373;p52"/>
          <p:cNvSpPr txBox="1">
            <a:spLocks noGrp="1"/>
          </p:cNvSpPr>
          <p:nvPr>
            <p:ph type="sldNum" idx="12"/>
          </p:nvPr>
        </p:nvSpPr>
        <p:spPr>
          <a:xfrm>
            <a:off x="838199" y="64024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19</a:t>
            </a:fld>
            <a:endParaRPr sz="1200">
              <a:solidFill>
                <a:srgbClr val="757575"/>
              </a:solidFill>
            </a:endParaRPr>
          </a:p>
        </p:txBody>
      </p:sp>
      <p:sp>
        <p:nvSpPr>
          <p:cNvPr id="363" name="Google Shape;363;p52"/>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0467E"/>
                </a:solidFill>
                <a:latin typeface="Arial"/>
                <a:ea typeface="Arial"/>
                <a:cs typeface="Arial"/>
                <a:sym typeface="Arial"/>
              </a:rPr>
              <a:t>OG FAC Operations</a:t>
            </a:r>
            <a:endParaRPr sz="3600" dirty="0">
              <a:solidFill>
                <a:srgbClr val="00467E"/>
              </a:solidFill>
              <a:latin typeface="Arial"/>
              <a:ea typeface="Arial"/>
              <a:cs typeface="Arial"/>
              <a:sym typeface="Arial"/>
            </a:endParaRPr>
          </a:p>
        </p:txBody>
      </p:sp>
      <p:sp>
        <p:nvSpPr>
          <p:cNvPr id="374" name="Google Shape;374;p52"/>
          <p:cNvSpPr txBox="1"/>
          <p:nvPr/>
        </p:nvSpPr>
        <p:spPr>
          <a:xfrm>
            <a:off x="534300" y="1556938"/>
            <a:ext cx="107109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b="1" i="1" dirty="0">
                <a:solidFill>
                  <a:srgbClr val="00467E"/>
                </a:solidFill>
              </a:rPr>
              <a:t>Everyone Can Observe &amp; Provide Input</a:t>
            </a:r>
            <a:endParaRPr sz="3200" b="1" i="1" dirty="0">
              <a:solidFill>
                <a:srgbClr val="00467E"/>
              </a:solidFill>
            </a:endParaRPr>
          </a:p>
        </p:txBody>
      </p:sp>
      <p:sp>
        <p:nvSpPr>
          <p:cNvPr id="364" name="Google Shape;364;p52">
            <a:extLst>
              <a:ext uri="{C183D7F6-B498-43B3-948B-1728B52AA6E4}">
                <adec:decorative xmlns:adec="http://schemas.microsoft.com/office/drawing/2017/decorative" val="0"/>
              </a:ext>
            </a:extLst>
          </p:cNvPr>
          <p:cNvSpPr txBox="1">
            <a:spLocks noGrp="1"/>
          </p:cNvSpPr>
          <p:nvPr>
            <p:ph type="body" idx="1"/>
          </p:nvPr>
        </p:nvSpPr>
        <p:spPr>
          <a:xfrm>
            <a:off x="638125" y="2232300"/>
            <a:ext cx="10103100" cy="1051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100" dirty="0"/>
              <a:t>The OG FAC will operate in accordance with all provisions of the Federal Advisory Committee Act (FACA) which requires:</a:t>
            </a:r>
            <a:endParaRPr sz="2100" dirty="0">
              <a:solidFill>
                <a:schemeClr val="lt2"/>
              </a:solidFill>
              <a:latin typeface="Calibri"/>
              <a:ea typeface="Calibri"/>
              <a:cs typeface="Calibri"/>
              <a:sym typeface="Calibri"/>
            </a:endParaRPr>
          </a:p>
          <a:p>
            <a:pPr marL="0" lvl="0" indent="0" algn="l" rtl="0">
              <a:spcBef>
                <a:spcPts val="1000"/>
              </a:spcBef>
              <a:spcAft>
                <a:spcPts val="0"/>
              </a:spcAft>
              <a:buNone/>
            </a:pPr>
            <a:endParaRPr dirty="0"/>
          </a:p>
        </p:txBody>
      </p:sp>
      <p:sp>
        <p:nvSpPr>
          <p:cNvPr id="365" name="Google Shape;365;p52">
            <a:extLst>
              <a:ext uri="{C183D7F6-B498-43B3-948B-1728B52AA6E4}">
                <adec:decorative xmlns:adec="http://schemas.microsoft.com/office/drawing/2017/decorative" val="1"/>
              </a:ext>
            </a:extLst>
          </p:cNvPr>
          <p:cNvSpPr/>
          <p:nvPr/>
        </p:nvSpPr>
        <p:spPr>
          <a:xfrm>
            <a:off x="638125" y="3229716"/>
            <a:ext cx="1023600" cy="988200"/>
          </a:xfrm>
          <a:prstGeom prst="ellipse">
            <a:avLst/>
          </a:prstGeom>
          <a:solidFill>
            <a:srgbClr val="057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69" name="Google Shape;369;p52" descr="Decorative blue circle with the number 1 inside it."/>
          <p:cNvSpPr txBox="1"/>
          <p:nvPr/>
        </p:nvSpPr>
        <p:spPr>
          <a:xfrm>
            <a:off x="773839" y="3383669"/>
            <a:ext cx="615600" cy="680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800" b="1">
                <a:solidFill>
                  <a:schemeClr val="lt1"/>
                </a:solidFill>
                <a:latin typeface="Quattrocento Sans"/>
                <a:ea typeface="Quattrocento Sans"/>
                <a:cs typeface="Quattrocento Sans"/>
                <a:sym typeface="Quattrocento Sans"/>
              </a:rPr>
              <a:t>1</a:t>
            </a:r>
            <a:endParaRPr sz="3800" b="1">
              <a:solidFill>
                <a:schemeClr val="lt1"/>
              </a:solidFill>
              <a:latin typeface="Quattrocento Sans"/>
              <a:ea typeface="Quattrocento Sans"/>
              <a:cs typeface="Quattrocento Sans"/>
              <a:sym typeface="Quattrocento Sans"/>
            </a:endParaRPr>
          </a:p>
        </p:txBody>
      </p:sp>
      <p:sp>
        <p:nvSpPr>
          <p:cNvPr id="366" name="Google Shape;366;p52">
            <a:extLst>
              <a:ext uri="{C183D7F6-B498-43B3-948B-1728B52AA6E4}">
                <adec:decorative xmlns:adec="http://schemas.microsoft.com/office/drawing/2017/decorative" val="1"/>
              </a:ext>
            </a:extLst>
          </p:cNvPr>
          <p:cNvSpPr/>
          <p:nvPr/>
        </p:nvSpPr>
        <p:spPr>
          <a:xfrm>
            <a:off x="1368335" y="3108632"/>
            <a:ext cx="4604400" cy="2771400"/>
          </a:xfrm>
          <a:prstGeom prst="homePlate">
            <a:avLst>
              <a:gd name="adj" fmla="val 19691"/>
            </a:avLst>
          </a:prstGeom>
          <a:solidFill>
            <a:srgbClr val="0046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71" name="Google Shape;371;p52"/>
          <p:cNvSpPr/>
          <p:nvPr/>
        </p:nvSpPr>
        <p:spPr>
          <a:xfrm>
            <a:off x="1389609" y="3569241"/>
            <a:ext cx="3906000" cy="2060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200" b="1">
                <a:solidFill>
                  <a:schemeClr val="lt1"/>
                </a:solidFill>
              </a:rPr>
              <a:t>All Meetings Be Open to the Public:</a:t>
            </a:r>
            <a:endParaRPr sz="2200" b="1">
              <a:solidFill>
                <a:schemeClr val="lt1"/>
              </a:solidFill>
            </a:endParaRPr>
          </a:p>
          <a:p>
            <a:pPr marL="0" marR="0" lvl="0" indent="0" algn="ctr" rtl="0">
              <a:spcBef>
                <a:spcPts val="0"/>
              </a:spcBef>
              <a:spcAft>
                <a:spcPts val="0"/>
              </a:spcAft>
              <a:buNone/>
            </a:pPr>
            <a:r>
              <a:rPr lang="en-US" sz="1800">
                <a:solidFill>
                  <a:schemeClr val="lt1"/>
                </a:solidFill>
              </a:rPr>
              <a:t>Information on how to attend will be available on the GSA Open Government Secretariat website, through social media, and posted at least 15 days before a scheduled meeting via a notice in the Federal Register.</a:t>
            </a:r>
            <a:endParaRPr sz="1800">
              <a:solidFill>
                <a:schemeClr val="lt1"/>
              </a:solidFill>
            </a:endParaRPr>
          </a:p>
          <a:p>
            <a:pPr marL="0" marR="0" lvl="0" indent="0" algn="ctr" rtl="0">
              <a:spcBef>
                <a:spcPts val="0"/>
              </a:spcBef>
              <a:spcAft>
                <a:spcPts val="0"/>
              </a:spcAft>
              <a:buNone/>
            </a:pPr>
            <a:endParaRPr sz="1500">
              <a:solidFill>
                <a:schemeClr val="lt1"/>
              </a:solidFill>
            </a:endParaRPr>
          </a:p>
        </p:txBody>
      </p:sp>
      <p:sp>
        <p:nvSpPr>
          <p:cNvPr id="367" name="Google Shape;367;p52">
            <a:extLst>
              <a:ext uri="{C183D7F6-B498-43B3-948B-1728B52AA6E4}">
                <adec:decorative xmlns:adec="http://schemas.microsoft.com/office/drawing/2017/decorative" val="1"/>
              </a:ext>
            </a:extLst>
          </p:cNvPr>
          <p:cNvSpPr/>
          <p:nvPr/>
        </p:nvSpPr>
        <p:spPr>
          <a:xfrm>
            <a:off x="6153957" y="3229946"/>
            <a:ext cx="1023600" cy="988200"/>
          </a:xfrm>
          <a:prstGeom prst="ellipse">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70" name="Google Shape;370;p52"/>
          <p:cNvSpPr txBox="1"/>
          <p:nvPr/>
        </p:nvSpPr>
        <p:spPr>
          <a:xfrm>
            <a:off x="6289671" y="3383898"/>
            <a:ext cx="615600" cy="680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800" b="1">
                <a:solidFill>
                  <a:schemeClr val="lt1"/>
                </a:solidFill>
                <a:latin typeface="Quattrocento Sans"/>
                <a:ea typeface="Quattrocento Sans"/>
                <a:cs typeface="Quattrocento Sans"/>
                <a:sym typeface="Quattrocento Sans"/>
              </a:rPr>
              <a:t>2</a:t>
            </a:r>
            <a:endParaRPr sz="3800" b="1">
              <a:solidFill>
                <a:schemeClr val="lt1"/>
              </a:solidFill>
              <a:latin typeface="Quattrocento Sans"/>
              <a:ea typeface="Quattrocento Sans"/>
              <a:cs typeface="Quattrocento Sans"/>
              <a:sym typeface="Quattrocento Sans"/>
            </a:endParaRPr>
          </a:p>
        </p:txBody>
      </p:sp>
      <p:sp>
        <p:nvSpPr>
          <p:cNvPr id="368" name="Google Shape;368;p52">
            <a:extLst>
              <a:ext uri="{C183D7F6-B498-43B3-948B-1728B52AA6E4}">
                <adec:decorative xmlns:adec="http://schemas.microsoft.com/office/drawing/2017/decorative" val="1"/>
              </a:ext>
            </a:extLst>
          </p:cNvPr>
          <p:cNvSpPr/>
          <p:nvPr/>
        </p:nvSpPr>
        <p:spPr>
          <a:xfrm>
            <a:off x="6905441" y="3108624"/>
            <a:ext cx="4443600" cy="2692500"/>
          </a:xfrm>
          <a:prstGeom prst="homePlate">
            <a:avLst>
              <a:gd name="adj" fmla="val 19691"/>
            </a:avLst>
          </a:prstGeom>
          <a:solidFill>
            <a:srgbClr val="AF08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72" name="Google Shape;372;p52"/>
          <p:cNvSpPr/>
          <p:nvPr/>
        </p:nvSpPr>
        <p:spPr>
          <a:xfrm>
            <a:off x="7073616" y="3302019"/>
            <a:ext cx="3821100" cy="2060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200" b="1">
                <a:solidFill>
                  <a:schemeClr val="lt1"/>
                </a:solidFill>
              </a:rPr>
              <a:t>Allows For Public Comment:</a:t>
            </a:r>
            <a:endParaRPr sz="2200" b="1">
              <a:solidFill>
                <a:schemeClr val="lt1"/>
              </a:solidFill>
            </a:endParaRPr>
          </a:p>
          <a:p>
            <a:pPr marL="0" marR="0" lvl="0" indent="0" algn="ctr" rtl="0">
              <a:spcBef>
                <a:spcPts val="0"/>
              </a:spcBef>
              <a:spcAft>
                <a:spcPts val="0"/>
              </a:spcAft>
              <a:buNone/>
            </a:pPr>
            <a:r>
              <a:rPr lang="en-US" sz="1800">
                <a:solidFill>
                  <a:schemeClr val="lt1"/>
                </a:solidFill>
              </a:rPr>
              <a:t>Written public comments will be accepted through the life of the Committee at </a:t>
            </a:r>
            <a:r>
              <a:rPr lang="en-US" sz="1800" u="sng">
                <a:solidFill>
                  <a:schemeClr val="lt1"/>
                </a:solidFill>
                <a:hlinkClick r:id="rId3">
                  <a:extLst>
                    <a:ext uri="{A12FA001-AC4F-418D-AE19-62706E023703}">
                      <ahyp:hlinkClr xmlns:ahyp="http://schemas.microsoft.com/office/drawing/2018/hyperlinkcolor" val="tx"/>
                    </a:ext>
                  </a:extLst>
                </a:hlinkClick>
              </a:rPr>
              <a:t>ogfac@gsa.gov</a:t>
            </a:r>
            <a:r>
              <a:rPr lang="en-US" sz="1800">
                <a:solidFill>
                  <a:schemeClr val="lt1"/>
                </a:solidFill>
              </a:rPr>
              <a:t> and oral public comments will be permitted when the agenda allows.  </a:t>
            </a:r>
            <a:endParaRPr sz="18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6" name="Google Shape;186;p35"/>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a:t>
            </a:fld>
            <a:endParaRPr/>
          </a:p>
        </p:txBody>
      </p:sp>
      <p:sp>
        <p:nvSpPr>
          <p:cNvPr id="184" name="Google Shape;184;p35"/>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Kirsten Mitchell</a:t>
            </a:r>
            <a:endParaRPr dirty="0">
              <a:latin typeface="Arial"/>
              <a:ea typeface="Arial"/>
              <a:cs typeface="Arial"/>
              <a:sym typeface="Arial"/>
            </a:endParaRPr>
          </a:p>
        </p:txBody>
      </p:sp>
      <p:sp>
        <p:nvSpPr>
          <p:cNvPr id="185" name="Google Shape;185;p35"/>
          <p:cNvSpPr txBox="1">
            <a:spLocks noGrp="1"/>
          </p:cNvSpPr>
          <p:nvPr>
            <p:ph type="body" idx="1"/>
          </p:nvPr>
        </p:nvSpPr>
        <p:spPr>
          <a:xfrm>
            <a:off x="4796590" y="2679031"/>
            <a:ext cx="6304500" cy="2923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a:t>President of the DC Open Government Coalition  </a:t>
            </a:r>
            <a:endParaRPr sz="2200"/>
          </a:p>
        </p:txBody>
      </p:sp>
      <p:sp>
        <p:nvSpPr>
          <p:cNvPr id="188" name="Google Shape;188;p35">
            <a:extLst>
              <a:ext uri="{C183D7F6-B498-43B3-948B-1728B52AA6E4}">
                <adec:decorative xmlns:adec="http://schemas.microsoft.com/office/drawing/2017/decorative" val="1"/>
              </a:ext>
            </a:extLst>
          </p:cNvPr>
          <p:cNvSpPr/>
          <p:nvPr/>
        </p:nvSpPr>
        <p:spPr>
          <a:xfrm>
            <a:off x="1090862" y="1346533"/>
            <a:ext cx="3160200" cy="3160200"/>
          </a:xfrm>
          <a:prstGeom prst="ellipse">
            <a:avLst/>
          </a:prstGeom>
          <a:blipFill rotWithShape="1">
            <a:blip r:embed="rId3">
              <a:alphaModFix/>
            </a:blip>
            <a:stretch>
              <a:fillRect t="349"/>
            </a:stretch>
          </a:blipFill>
          <a:ln w="117475" cap="flat" cmpd="sng">
            <a:solidFill>
              <a:srgbClr val="AF08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189" name="Google Shape;189;p35" descr="A headshot of Ms. Kirsten Mitchell, a white female with glasses and sandy blonde hair."/>
          <p:cNvPicPr preferRelativeResize="0"/>
          <p:nvPr/>
        </p:nvPicPr>
        <p:blipFill>
          <a:blip r:embed="rId4">
            <a:alphaModFix/>
          </a:blip>
          <a:stretch>
            <a:fillRect/>
          </a:stretch>
        </p:blipFill>
        <p:spPr>
          <a:xfrm>
            <a:off x="1293725" y="1614875"/>
            <a:ext cx="2691051" cy="2676700"/>
          </a:xfrm>
          <a:prstGeom prst="rect">
            <a:avLst/>
          </a:prstGeom>
          <a:noFill/>
          <a:ln>
            <a:noFill/>
          </a:ln>
        </p:spPr>
      </p:pic>
      <p:pic>
        <p:nvPicPr>
          <p:cNvPr id="187" name="Google Shape;187;p3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081771" y="5449771"/>
            <a:ext cx="1827028" cy="18270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3"/>
          <p:cNvSpPr txBox="1">
            <a:spLocks noGrp="1"/>
          </p:cNvSpPr>
          <p:nvPr>
            <p:ph type="sldNum" idx="12"/>
          </p:nvPr>
        </p:nvSpPr>
        <p:spPr>
          <a:xfrm>
            <a:off x="240900" y="6540060"/>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20</a:t>
            </a:fld>
            <a:endParaRPr sz="1200">
              <a:solidFill>
                <a:srgbClr val="757575"/>
              </a:solidFill>
            </a:endParaRPr>
          </a:p>
        </p:txBody>
      </p:sp>
      <p:sp>
        <p:nvSpPr>
          <p:cNvPr id="381" name="Google Shape;381;p53"/>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Federal Advisory Committee	</a:t>
            </a:r>
            <a:endParaRPr dirty="0">
              <a:latin typeface="Arial"/>
              <a:ea typeface="Arial"/>
              <a:cs typeface="Arial"/>
              <a:sym typeface="Arial"/>
            </a:endParaRPr>
          </a:p>
        </p:txBody>
      </p:sp>
      <p:sp>
        <p:nvSpPr>
          <p:cNvPr id="382" name="Google Shape;382;p53"/>
          <p:cNvSpPr txBox="1">
            <a:spLocks noGrp="1"/>
          </p:cNvSpPr>
          <p:nvPr>
            <p:ph type="subTitle" idx="4294967295"/>
          </p:nvPr>
        </p:nvSpPr>
        <p:spPr>
          <a:xfrm>
            <a:off x="561250" y="1596275"/>
            <a:ext cx="10710900" cy="5247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400"/>
              <a:t>List of Members &amp; Affiliations</a:t>
            </a:r>
            <a:endParaRPr sz="2400"/>
          </a:p>
        </p:txBody>
      </p:sp>
      <p:graphicFrame>
        <p:nvGraphicFramePr>
          <p:cNvPr id="383" name="Google Shape;383;p53"/>
          <p:cNvGraphicFramePr/>
          <p:nvPr/>
        </p:nvGraphicFramePr>
        <p:xfrm>
          <a:off x="214600" y="2050660"/>
          <a:ext cx="11809925" cy="4534070"/>
        </p:xfrm>
        <a:graphic>
          <a:graphicData uri="http://schemas.openxmlformats.org/drawingml/2006/table">
            <a:tbl>
              <a:tblPr firstRow="1" bandRow="1">
                <a:noFill/>
                <a:tableStyleId>{8AABD0E0-A119-4D4D-B584-6481CFEB437C}</a:tableStyleId>
              </a:tblPr>
              <a:tblGrid>
                <a:gridCol w="1601975">
                  <a:extLst>
                    <a:ext uri="{9D8B030D-6E8A-4147-A177-3AD203B41FA5}">
                      <a16:colId xmlns:a16="http://schemas.microsoft.com/office/drawing/2014/main" val="20000"/>
                    </a:ext>
                  </a:extLst>
                </a:gridCol>
                <a:gridCol w="3511950">
                  <a:extLst>
                    <a:ext uri="{9D8B030D-6E8A-4147-A177-3AD203B41FA5}">
                      <a16:colId xmlns:a16="http://schemas.microsoft.com/office/drawing/2014/main" val="20001"/>
                    </a:ext>
                  </a:extLst>
                </a:gridCol>
                <a:gridCol w="6696000">
                  <a:extLst>
                    <a:ext uri="{9D8B030D-6E8A-4147-A177-3AD203B41FA5}">
                      <a16:colId xmlns:a16="http://schemas.microsoft.com/office/drawing/2014/main" val="20002"/>
                    </a:ext>
                  </a:extLst>
                </a:gridCol>
              </a:tblGrid>
              <a:tr h="262150">
                <a:tc>
                  <a:txBody>
                    <a:bodyPr/>
                    <a:lstStyle/>
                    <a:p>
                      <a:pPr marL="0" marR="0" lvl="0" indent="0" algn="l" rtl="0">
                        <a:spcBef>
                          <a:spcPts val="0"/>
                        </a:spcBef>
                        <a:spcAft>
                          <a:spcPts val="0"/>
                        </a:spcAft>
                        <a:buNone/>
                      </a:pPr>
                      <a:r>
                        <a:rPr lang="en-US" sz="1150">
                          <a:latin typeface="Arial"/>
                          <a:ea typeface="Arial"/>
                          <a:cs typeface="Arial"/>
                          <a:sym typeface="Arial"/>
                        </a:rPr>
                        <a:t>Name</a:t>
                      </a:r>
                      <a:endParaRPr sz="115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150">
                          <a:latin typeface="Arial"/>
                          <a:ea typeface="Arial"/>
                          <a:cs typeface="Arial"/>
                          <a:sym typeface="Arial"/>
                        </a:rPr>
                        <a:t>Committee Role</a:t>
                      </a:r>
                      <a:endParaRPr sz="115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150">
                          <a:latin typeface="Arial"/>
                          <a:ea typeface="Arial"/>
                          <a:cs typeface="Arial"/>
                          <a:sym typeface="Arial"/>
                        </a:rPr>
                        <a:t>Organization/Affiliation</a:t>
                      </a:r>
                      <a:endParaRPr sz="1150">
                        <a:latin typeface="Arial"/>
                        <a:ea typeface="Arial"/>
                        <a:cs typeface="Arial"/>
                        <a:sym typeface="Arial"/>
                      </a:endParaRPr>
                    </a:p>
                  </a:txBody>
                  <a:tcPr marL="91450" marR="91450" marT="45725" marB="45725" anchor="ctr">
                    <a:solidFill>
                      <a:srgbClr val="00467E"/>
                    </a:solidFill>
                  </a:tcPr>
                </a:tc>
                <a:extLst>
                  <a:ext uri="{0D108BD9-81ED-4DB2-BD59-A6C34878D82A}">
                    <a16:rowId xmlns:a16="http://schemas.microsoft.com/office/drawing/2014/main" val="10000"/>
                  </a:ext>
                </a:extLst>
              </a:tr>
              <a:tr h="20635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Daniel Schuman</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b="1">
                          <a:latin typeface="Arial"/>
                          <a:ea typeface="Arial"/>
                          <a:cs typeface="Arial"/>
                          <a:sym typeface="Arial"/>
                        </a:rPr>
                        <a:t>Chair Member; </a:t>
                      </a: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Executive Director, American Governance Institute</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1"/>
                  </a:ext>
                </a:extLst>
              </a:tr>
              <a:tr h="199950">
                <a:tc>
                  <a:txBody>
                    <a:bodyPr/>
                    <a:lstStyle/>
                    <a:p>
                      <a:pPr marL="0" lvl="0" indent="0" algn="l" rtl="0">
                        <a:spcBef>
                          <a:spcPts val="0"/>
                        </a:spcBef>
                        <a:spcAft>
                          <a:spcPts val="0"/>
                        </a:spcAft>
                        <a:buNone/>
                      </a:pPr>
                      <a:r>
                        <a:rPr lang="en-US" sz="1150">
                          <a:latin typeface="Arial"/>
                          <a:ea typeface="Arial"/>
                          <a:cs typeface="Arial"/>
                          <a:sym typeface="Arial"/>
                        </a:rPr>
                        <a:t>Dr. Joyce Ajayi</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Employment Services Manager, City of Little Rock, Department of Human Resources</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19995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John Dierking</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Tax Compliance Officer, City of Los Angeles, Office of Finance</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r h="20180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Amy Holmes</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Executive Director, Bloomberg Center for Government Excellence</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Ronald Keefover</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Education-Information Officer,  Office of Judicial Administration</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Dr. Steven Kull</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dirty="0">
                          <a:solidFill>
                            <a:srgbClr val="1B1B1B"/>
                          </a:solidFill>
                          <a:latin typeface="Arial"/>
                          <a:ea typeface="Arial"/>
                          <a:cs typeface="Arial"/>
                          <a:sym typeface="Arial"/>
                        </a:rPr>
                        <a:t>Director Program for Public Consultation, University of Maryland, School of Public Policy</a:t>
                      </a:r>
                      <a:endParaRPr sz="1150" dirty="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6"/>
                  </a:ext>
                </a:extLst>
              </a:tr>
              <a:tr h="13890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Janice Luong</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Policy Associate, Project On Government Oversight</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7"/>
                  </a:ext>
                </a:extLst>
              </a:tr>
              <a:tr h="264725">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Ade Odutola</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President and CEO, Solvitur Systems LLC</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Suzanne Piotrowski</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Director, Transparency and Governance Center, Rutgers School of Public Affairs and Administration</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Joshua Tauberer</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Founder, GovTrack.us</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Corinna Turbes</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Director, Center for Data Policy, Data Foundation</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1"/>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Charles Cutshall</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Department of Commerce, Office of Privacy and Open Government</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Dr. Kristen Honey</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Chief Data Scientist and Executive Director, InnovationX, Department of Health and Human Services</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Kiril Jakimovski</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U.S. Department of State, Bureau of Democracy, Human Rights, and Labor</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4"/>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Bobak Talebian</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Department of Justice, Office of Information Policy</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5"/>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Pamela Wright</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dirty="0">
                          <a:solidFill>
                            <a:srgbClr val="1B1B1B"/>
                          </a:solidFill>
                          <a:latin typeface="Arial"/>
                          <a:ea typeface="Arial"/>
                          <a:cs typeface="Arial"/>
                          <a:sym typeface="Arial"/>
                        </a:rPr>
                        <a:t>Chief Innovation Officer, National Archives and Records Administration</a:t>
                      </a:r>
                      <a:endParaRPr sz="1150" dirty="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4"/>
          <p:cNvSpPr txBox="1">
            <a:spLocks noGrp="1"/>
          </p:cNvSpPr>
          <p:nvPr>
            <p:ph type="sldNum" idx="12"/>
          </p:nvPr>
        </p:nvSpPr>
        <p:spPr>
          <a:xfrm>
            <a:off x="11727376" y="6535762"/>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21</a:t>
            </a:fld>
            <a:endParaRPr sz="1200">
              <a:solidFill>
                <a:srgbClr val="757575"/>
              </a:solidFill>
            </a:endParaRPr>
          </a:p>
        </p:txBody>
      </p:sp>
      <p:sp>
        <p:nvSpPr>
          <p:cNvPr id="390" name="Google Shape;390;p54"/>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Partnering with Civil Society </a:t>
            </a:r>
            <a:endParaRPr sz="4800" dirty="0">
              <a:latin typeface="Arial"/>
              <a:ea typeface="Arial"/>
              <a:cs typeface="Arial"/>
              <a:sym typeface="Arial"/>
            </a:endParaRPr>
          </a:p>
        </p:txBody>
      </p:sp>
      <p:sp>
        <p:nvSpPr>
          <p:cNvPr id="401" name="Google Shape;401;p54"/>
          <p:cNvSpPr txBox="1">
            <a:spLocks noGrp="1"/>
          </p:cNvSpPr>
          <p:nvPr>
            <p:ph type="subTitle" idx="4294967295"/>
          </p:nvPr>
        </p:nvSpPr>
        <p:spPr>
          <a:xfrm>
            <a:off x="585800" y="1694500"/>
            <a:ext cx="10710900" cy="5247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Stakeholder Engagement</a:t>
            </a:r>
            <a:endParaRPr/>
          </a:p>
        </p:txBody>
      </p:sp>
      <p:sp>
        <p:nvSpPr>
          <p:cNvPr id="392" name="Google Shape;392;p54"/>
          <p:cNvSpPr txBox="1">
            <a:spLocks noGrp="1"/>
          </p:cNvSpPr>
          <p:nvPr>
            <p:ph type="body" idx="1"/>
          </p:nvPr>
        </p:nvSpPr>
        <p:spPr>
          <a:xfrm>
            <a:off x="1108234" y="2312819"/>
            <a:ext cx="11024400" cy="4416589"/>
          </a:xfrm>
          <a:prstGeom prst="rect">
            <a:avLst/>
          </a:prstGeom>
        </p:spPr>
        <p:txBody>
          <a:bodyPr spcFirstLastPara="1" wrap="square" lIns="91425" tIns="45700" rIns="91425" bIns="45700" anchor="t" anchorCtr="0">
            <a:normAutofit fontScale="32500" lnSpcReduction="20000"/>
          </a:bodyPr>
          <a:lstStyle/>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Dec 19, 2023	</a:t>
            </a:r>
            <a:r>
              <a:rPr lang="en-US" sz="7400" dirty="0">
                <a:latin typeface="Roboto"/>
                <a:ea typeface="Roboto"/>
                <a:cs typeface="Roboto"/>
                <a:sym typeface="Roboto"/>
              </a:rPr>
              <a:t>Carter Center, Atlanta GA</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Feb 5, 2024	</a:t>
            </a:r>
            <a:r>
              <a:rPr lang="en-US" sz="7400" dirty="0">
                <a:latin typeface="Roboto"/>
                <a:ea typeface="Roboto"/>
                <a:cs typeface="Roboto"/>
                <a:sym typeface="Roboto"/>
              </a:rPr>
              <a:t>Open Government Roundtable, Washington DC</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Apr 25, 2024</a:t>
            </a:r>
            <a:r>
              <a:rPr lang="en-US" sz="7400" dirty="0">
                <a:latin typeface="Roboto"/>
                <a:ea typeface="Roboto"/>
                <a:cs typeface="Roboto"/>
                <a:sym typeface="Roboto"/>
              </a:rPr>
              <a:t>	Data Foundation, Washington DC</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July 15, 2024	</a:t>
            </a:r>
            <a:r>
              <a:rPr lang="en-US" sz="7400" dirty="0">
                <a:latin typeface="Roboto"/>
                <a:ea typeface="Roboto"/>
                <a:cs typeface="Roboto"/>
                <a:sym typeface="Roboto"/>
              </a:rPr>
              <a:t>Washington Coalition for Open Government, Oak Harbor WA</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Sep 17, 2024	</a:t>
            </a:r>
            <a:r>
              <a:rPr lang="en-US" sz="7400" dirty="0">
                <a:latin typeface="Roboto"/>
                <a:ea typeface="Roboto"/>
                <a:cs typeface="Roboto"/>
                <a:sym typeface="Roboto"/>
              </a:rPr>
              <a:t>City of Austin, Austin TX</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Sep 26, 2024	</a:t>
            </a:r>
            <a:r>
              <a:rPr lang="en-US" sz="7400" dirty="0">
                <a:latin typeface="Roboto"/>
                <a:ea typeface="Roboto"/>
                <a:cs typeface="Roboto"/>
                <a:sym typeface="Roboto"/>
              </a:rPr>
              <a:t>GSA Admin. Carnahan led Open Gov Event on Sidelines of UNGA</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Oct 15, 2024	</a:t>
            </a:r>
            <a:r>
              <a:rPr lang="en-US" sz="7400" dirty="0">
                <a:latin typeface="Roboto"/>
                <a:ea typeface="Roboto"/>
                <a:cs typeface="Roboto"/>
                <a:sym typeface="Roboto"/>
              </a:rPr>
              <a:t>DC Open Gov Coalition, Washington DC</a:t>
            </a:r>
            <a:endParaRPr dirty="0">
              <a:latin typeface="Roboto"/>
              <a:ea typeface="Roboto"/>
              <a:cs typeface="Roboto"/>
              <a:sym typeface="Roboto"/>
            </a:endParaRPr>
          </a:p>
        </p:txBody>
      </p:sp>
      <p:pic>
        <p:nvPicPr>
          <p:cNvPr id="393" name="Google Shape;393;p54">
            <a:extLst>
              <a:ext uri="{C183D7F6-B498-43B3-948B-1728B52AA6E4}">
                <adec:decorative xmlns:adec="http://schemas.microsoft.com/office/drawing/2017/decorative" val="1"/>
              </a:ext>
            </a:extLst>
          </p:cNvPr>
          <p:cNvPicPr preferRelativeResize="0"/>
          <p:nvPr/>
        </p:nvPicPr>
        <p:blipFill rotWithShape="1">
          <a:blip r:embed="rId3">
            <a:alphaModFix/>
          </a:blip>
          <a:srcRect l="14920" t="14420" r="14031" b="15644"/>
          <a:stretch/>
        </p:blipFill>
        <p:spPr>
          <a:xfrm>
            <a:off x="524875" y="3055350"/>
            <a:ext cx="519900" cy="511803"/>
          </a:xfrm>
          <a:prstGeom prst="rect">
            <a:avLst/>
          </a:prstGeom>
          <a:noFill/>
          <a:ln>
            <a:noFill/>
          </a:ln>
        </p:spPr>
      </p:pic>
      <p:pic>
        <p:nvPicPr>
          <p:cNvPr id="394" name="Google Shape;394;p5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4950" y="2574375"/>
            <a:ext cx="436600" cy="412582"/>
          </a:xfrm>
          <a:prstGeom prst="rect">
            <a:avLst/>
          </a:prstGeom>
          <a:noFill/>
          <a:ln>
            <a:noFill/>
          </a:ln>
        </p:spPr>
      </p:pic>
      <p:pic>
        <p:nvPicPr>
          <p:cNvPr id="395" name="Google Shape;395;p5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34950" y="3656500"/>
            <a:ext cx="436600" cy="412575"/>
          </a:xfrm>
          <a:prstGeom prst="rect">
            <a:avLst/>
          </a:prstGeom>
          <a:noFill/>
          <a:ln>
            <a:noFill/>
          </a:ln>
        </p:spPr>
      </p:pic>
      <p:pic>
        <p:nvPicPr>
          <p:cNvPr id="396" name="Google Shape;396;p5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34950" y="4199887"/>
            <a:ext cx="436600" cy="436600"/>
          </a:xfrm>
          <a:prstGeom prst="rect">
            <a:avLst/>
          </a:prstGeom>
          <a:noFill/>
          <a:ln>
            <a:noFill/>
          </a:ln>
        </p:spPr>
      </p:pic>
      <p:pic>
        <p:nvPicPr>
          <p:cNvPr id="397" name="Google Shape;397;p54">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34950" y="4873412"/>
            <a:ext cx="436600" cy="436600"/>
          </a:xfrm>
          <a:prstGeom prst="rect">
            <a:avLst/>
          </a:prstGeom>
          <a:noFill/>
          <a:ln>
            <a:noFill/>
          </a:ln>
        </p:spPr>
      </p:pic>
      <p:pic>
        <p:nvPicPr>
          <p:cNvPr id="398" name="Google Shape;398;p54">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000" y="6227900"/>
            <a:ext cx="1143651" cy="412575"/>
          </a:xfrm>
          <a:prstGeom prst="rect">
            <a:avLst/>
          </a:prstGeom>
          <a:noFill/>
          <a:ln>
            <a:noFill/>
          </a:ln>
        </p:spPr>
      </p:pic>
      <p:sp>
        <p:nvSpPr>
          <p:cNvPr id="399" name="Google Shape;399;p54">
            <a:extLst>
              <a:ext uri="{C183D7F6-B498-43B3-948B-1728B52AA6E4}">
                <adec:decorative xmlns:adec="http://schemas.microsoft.com/office/drawing/2017/decorative" val="1"/>
              </a:ext>
            </a:extLst>
          </p:cNvPr>
          <p:cNvSpPr/>
          <p:nvPr/>
        </p:nvSpPr>
        <p:spPr>
          <a:xfrm>
            <a:off x="8624150" y="1258775"/>
            <a:ext cx="3184500" cy="1761900"/>
          </a:xfrm>
          <a:prstGeom prst="flowChartAlternateProcess">
            <a:avLst/>
          </a:prstGeom>
          <a:solidFill>
            <a:srgbClr val="C9DAF8"/>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0" name="Google Shape;400;p54"/>
          <p:cNvSpPr txBox="1"/>
          <p:nvPr/>
        </p:nvSpPr>
        <p:spPr>
          <a:xfrm>
            <a:off x="8624150" y="1258800"/>
            <a:ext cx="3184500" cy="16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solidFill>
                  <a:srgbClr val="212121"/>
                </a:solidFill>
                <a:latin typeface="Calibri"/>
                <a:ea typeface="Calibri"/>
                <a:cs typeface="Calibri"/>
                <a:sym typeface="Calibri"/>
              </a:rPr>
              <a:t>If you know of a Civil Society Group interested </a:t>
            </a:r>
            <a:endParaRPr sz="2000" b="1">
              <a:solidFill>
                <a:srgbClr val="212121"/>
              </a:solidFill>
              <a:latin typeface="Calibri"/>
              <a:ea typeface="Calibri"/>
              <a:cs typeface="Calibri"/>
              <a:sym typeface="Calibri"/>
            </a:endParaRPr>
          </a:p>
          <a:p>
            <a:pPr marL="0" lvl="0" indent="0" algn="ctr" rtl="0">
              <a:spcBef>
                <a:spcPts val="0"/>
              </a:spcBef>
              <a:spcAft>
                <a:spcPts val="0"/>
              </a:spcAft>
              <a:buNone/>
            </a:pPr>
            <a:r>
              <a:rPr lang="en-US" sz="2000" b="1">
                <a:solidFill>
                  <a:srgbClr val="212121"/>
                </a:solidFill>
                <a:latin typeface="Calibri"/>
                <a:ea typeface="Calibri"/>
                <a:cs typeface="Calibri"/>
                <a:sym typeface="Calibri"/>
              </a:rPr>
              <a:t>in partnering with </a:t>
            </a:r>
            <a:endParaRPr sz="2000" b="1">
              <a:solidFill>
                <a:srgbClr val="212121"/>
              </a:solidFill>
              <a:latin typeface="Calibri"/>
              <a:ea typeface="Calibri"/>
              <a:cs typeface="Calibri"/>
              <a:sym typeface="Calibri"/>
            </a:endParaRPr>
          </a:p>
          <a:p>
            <a:pPr marL="0" lvl="0" indent="0" algn="ctr" rtl="0">
              <a:spcBef>
                <a:spcPts val="0"/>
              </a:spcBef>
              <a:spcAft>
                <a:spcPts val="0"/>
              </a:spcAft>
              <a:buNone/>
            </a:pPr>
            <a:r>
              <a:rPr lang="en-US" sz="2000" b="1">
                <a:solidFill>
                  <a:srgbClr val="212121"/>
                </a:solidFill>
                <a:latin typeface="Calibri"/>
                <a:ea typeface="Calibri"/>
                <a:cs typeface="Calibri"/>
                <a:sym typeface="Calibri"/>
              </a:rPr>
              <a:t>us for an event or project, </a:t>
            </a:r>
            <a:endParaRPr sz="2000" b="1">
              <a:solidFill>
                <a:srgbClr val="212121"/>
              </a:solidFill>
              <a:latin typeface="Calibri"/>
              <a:ea typeface="Calibri"/>
              <a:cs typeface="Calibri"/>
              <a:sym typeface="Calibri"/>
            </a:endParaRPr>
          </a:p>
          <a:p>
            <a:pPr marL="0" lvl="0" indent="0" algn="ctr" rtl="0">
              <a:spcBef>
                <a:spcPts val="0"/>
              </a:spcBef>
              <a:spcAft>
                <a:spcPts val="0"/>
              </a:spcAft>
              <a:buNone/>
            </a:pPr>
            <a:r>
              <a:rPr lang="en-US" sz="2000" b="1">
                <a:solidFill>
                  <a:srgbClr val="212121"/>
                </a:solidFill>
                <a:latin typeface="Calibri"/>
                <a:ea typeface="Calibri"/>
                <a:cs typeface="Calibri"/>
                <a:sym typeface="Calibri"/>
              </a:rPr>
              <a:t>PLEASE LET US KNOW!</a:t>
            </a:r>
            <a:endParaRPr sz="2000" b="1">
              <a:solidFill>
                <a:srgbClr val="212121"/>
              </a:solidFill>
              <a:latin typeface="Calibri"/>
              <a:ea typeface="Calibri"/>
              <a:cs typeface="Calibri"/>
              <a:sym typeface="Calibri"/>
            </a:endParaRPr>
          </a:p>
        </p:txBody>
      </p:sp>
      <p:pic>
        <p:nvPicPr>
          <p:cNvPr id="402" name="Google Shape;402;p54">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461425" y="5506601"/>
            <a:ext cx="646809" cy="524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5"/>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22</a:t>
            </a:fld>
            <a:endParaRPr sz="1200">
              <a:solidFill>
                <a:srgbClr val="757575"/>
              </a:solidFill>
            </a:endParaRPr>
          </a:p>
        </p:txBody>
      </p:sp>
      <p:sp>
        <p:nvSpPr>
          <p:cNvPr id="409" name="Google Shape;409;p55"/>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Civil Society </a:t>
            </a:r>
            <a:r>
              <a:rPr lang="en-US" sz="4800" dirty="0" err="1">
                <a:latin typeface="Arial"/>
                <a:ea typeface="Arial"/>
                <a:cs typeface="Arial"/>
                <a:sym typeface="Arial"/>
              </a:rPr>
              <a:t>ListServ</a:t>
            </a:r>
            <a:endParaRPr sz="4800" dirty="0">
              <a:latin typeface="Arial"/>
              <a:ea typeface="Arial"/>
              <a:cs typeface="Arial"/>
              <a:sym typeface="Arial"/>
            </a:endParaRPr>
          </a:p>
        </p:txBody>
      </p:sp>
      <p:sp>
        <p:nvSpPr>
          <p:cNvPr id="410" name="Google Shape;410;p55"/>
          <p:cNvSpPr txBox="1"/>
          <p:nvPr/>
        </p:nvSpPr>
        <p:spPr>
          <a:xfrm>
            <a:off x="223350" y="1769225"/>
            <a:ext cx="11745300" cy="4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rPr>
              <a:t>Instructions to join the public-facing GSA Open Gov ListServ:</a:t>
            </a:r>
            <a:endParaRPr sz="3200">
              <a:solidFill>
                <a:schemeClr val="dk1"/>
              </a:solidFill>
            </a:endParaRPr>
          </a:p>
          <a:p>
            <a:pPr marL="0" lvl="0" indent="0" algn="l" rtl="0">
              <a:spcBef>
                <a:spcPts val="0"/>
              </a:spcBef>
              <a:spcAft>
                <a:spcPts val="0"/>
              </a:spcAft>
              <a:buNone/>
            </a:pPr>
            <a:endParaRPr sz="320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900">
                <a:solidFill>
                  <a:schemeClr val="dk1"/>
                </a:solidFill>
              </a:rPr>
              <a:t>Send </a:t>
            </a:r>
            <a:r>
              <a:rPr lang="en-US" sz="3200">
                <a:solidFill>
                  <a:schemeClr val="dk1"/>
                </a:solidFill>
              </a:rPr>
              <a:t>an</a:t>
            </a:r>
            <a:r>
              <a:rPr lang="en-US" sz="2900">
                <a:solidFill>
                  <a:schemeClr val="dk1"/>
                </a:solidFill>
              </a:rPr>
              <a:t> email </a:t>
            </a:r>
            <a:r>
              <a:rPr lang="en-US" sz="2900" u="sng">
                <a:solidFill>
                  <a:schemeClr val="hlink"/>
                </a:solidFill>
                <a:hlinkClick r:id="rId3"/>
              </a:rPr>
              <a:t>opengov-civ-subscribe-request@listserv.gsa.gov</a:t>
            </a:r>
            <a:r>
              <a:rPr lang="en-US" sz="2900">
                <a:solidFill>
                  <a:schemeClr val="dk1"/>
                </a:solidFill>
              </a:rPr>
              <a:t> and include “</a:t>
            </a:r>
            <a:r>
              <a:rPr lang="en-US" sz="2900" b="1" i="1">
                <a:solidFill>
                  <a:srgbClr val="0FAFFF"/>
                </a:solidFill>
              </a:rPr>
              <a:t>Join: OpenGov-Civ</a:t>
            </a:r>
            <a:r>
              <a:rPr lang="en-US" sz="2900">
                <a:solidFill>
                  <a:schemeClr val="dk1"/>
                </a:solidFill>
              </a:rPr>
              <a:t>” in the subject line.</a:t>
            </a:r>
            <a:endParaRPr sz="29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900">
                <a:solidFill>
                  <a:schemeClr val="dk1"/>
                </a:solidFill>
              </a:rPr>
              <a:t>Reply “</a:t>
            </a:r>
            <a:r>
              <a:rPr lang="en-US" sz="2900" b="1" i="1">
                <a:solidFill>
                  <a:srgbClr val="0FAFFF"/>
                </a:solidFill>
              </a:rPr>
              <a:t>OK</a:t>
            </a:r>
            <a:r>
              <a:rPr lang="en-US" sz="2900">
                <a:solidFill>
                  <a:schemeClr val="dk1"/>
                </a:solidFill>
              </a:rPr>
              <a:t>” to the auto-generated message you receive within 48hr.</a:t>
            </a:r>
            <a:endParaRPr sz="2900">
              <a:solidFill>
                <a:schemeClr val="dk1"/>
              </a:solidFill>
            </a:endParaRPr>
          </a:p>
          <a:p>
            <a:pPr marL="0" marR="0" lvl="0" indent="0" algn="l" rtl="0">
              <a:lnSpc>
                <a:spcPct val="100000"/>
              </a:lnSpc>
              <a:spcBef>
                <a:spcPts val="0"/>
              </a:spcBef>
              <a:spcAft>
                <a:spcPts val="0"/>
              </a:spcAft>
              <a:buNone/>
            </a:pPr>
            <a:endParaRPr sz="100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900">
                <a:solidFill>
                  <a:schemeClr val="dk1"/>
                </a:solidFill>
              </a:rPr>
              <a:t>You will get a second auto-generated message letting you know that you have joined the OpenGov-Civ ListServ</a:t>
            </a:r>
            <a:endParaRPr sz="29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56"/>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23</a:t>
            </a:fld>
            <a:endParaRPr sz="1200" b="0" i="0" u="none" strike="noStrike" cap="none">
              <a:solidFill>
                <a:schemeClr val="dk1"/>
              </a:solidFill>
              <a:latin typeface="Arial"/>
              <a:ea typeface="Arial"/>
              <a:cs typeface="Arial"/>
              <a:sym typeface="Arial"/>
            </a:endParaRPr>
          </a:p>
        </p:txBody>
      </p:sp>
      <p:sp>
        <p:nvSpPr>
          <p:cNvPr id="415" name="Google Shape;415;p56"/>
          <p:cNvSpPr txBox="1">
            <a:spLocks noGrp="1"/>
          </p:cNvSpPr>
          <p:nvPr>
            <p:ph type="title"/>
          </p:nvPr>
        </p:nvSpPr>
        <p:spPr>
          <a:xfrm>
            <a:off x="5214730" y="1167240"/>
            <a:ext cx="6304548" cy="11051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Play"/>
              <a:buNone/>
            </a:pPr>
            <a:r>
              <a:rPr lang="en-US" dirty="0">
                <a:latin typeface="Arial"/>
                <a:ea typeface="Arial"/>
                <a:cs typeface="Arial"/>
                <a:sym typeface="Arial"/>
              </a:rPr>
              <a:t>U.S. Open Government Secretariat LinkedIn</a:t>
            </a:r>
            <a:endParaRPr dirty="0">
              <a:latin typeface="Arial"/>
              <a:ea typeface="Arial"/>
              <a:cs typeface="Arial"/>
              <a:sym typeface="Arial"/>
            </a:endParaRPr>
          </a:p>
        </p:txBody>
      </p:sp>
      <p:sp>
        <p:nvSpPr>
          <p:cNvPr id="416" name="Google Shape;416;p56"/>
          <p:cNvSpPr txBox="1">
            <a:spLocks noGrp="1"/>
          </p:cNvSpPr>
          <p:nvPr>
            <p:ph type="body" idx="1"/>
          </p:nvPr>
        </p:nvSpPr>
        <p:spPr>
          <a:xfrm>
            <a:off x="5214730" y="2404017"/>
            <a:ext cx="6304500" cy="303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endParaRPr sz="3100"/>
          </a:p>
          <a:p>
            <a:pPr marL="0" lvl="0" indent="0" algn="l" rtl="0">
              <a:lnSpc>
                <a:spcPct val="100000"/>
              </a:lnSpc>
              <a:spcBef>
                <a:spcPts val="0"/>
              </a:spcBef>
              <a:spcAft>
                <a:spcPts val="0"/>
              </a:spcAft>
              <a:buClr>
                <a:schemeClr val="dk1"/>
              </a:buClr>
              <a:buSzPts val="1100"/>
              <a:buFont typeface="Arial"/>
              <a:buNone/>
            </a:pPr>
            <a:r>
              <a:rPr lang="en-US" sz="3100"/>
              <a:t>Follow us: </a:t>
            </a:r>
            <a:r>
              <a:rPr lang="en-US" sz="2100" u="sng">
                <a:solidFill>
                  <a:srgbClr val="00A6FB"/>
                </a:solidFill>
                <a:hlinkClick r:id="rId3">
                  <a:extLst>
                    <a:ext uri="{A12FA001-AC4F-418D-AE19-62706E023703}">
                      <ahyp:hlinkClr xmlns:ahyp="http://schemas.microsoft.com/office/drawing/2018/hyperlinkcolor" val="tx"/>
                    </a:ext>
                  </a:extLst>
                </a:hlinkClick>
              </a:rPr>
              <a:t>https://www.linkedin.com/showcase/usopengovsec</a:t>
            </a:r>
            <a:r>
              <a:rPr lang="en-US" sz="2100" u="sng">
                <a:solidFill>
                  <a:srgbClr val="00A6FB"/>
                </a:solidFill>
              </a:rPr>
              <a:t> </a:t>
            </a:r>
            <a:endParaRPr sz="2600"/>
          </a:p>
          <a:p>
            <a:pPr marL="0" lvl="0" indent="0" algn="l" rtl="0">
              <a:lnSpc>
                <a:spcPct val="100000"/>
              </a:lnSpc>
              <a:spcBef>
                <a:spcPts val="0"/>
              </a:spcBef>
              <a:spcAft>
                <a:spcPts val="0"/>
              </a:spcAft>
              <a:buClr>
                <a:schemeClr val="dk1"/>
              </a:buClr>
              <a:buSzPts val="1100"/>
              <a:buNone/>
            </a:pPr>
            <a:endParaRPr sz="2200"/>
          </a:p>
        </p:txBody>
      </p:sp>
      <p:pic>
        <p:nvPicPr>
          <p:cNvPr id="418" name="Google Shape;418;p56" descr="Screenshot from the U.S. Open Government Secretariat's LinkedIn webpage."/>
          <p:cNvPicPr preferRelativeResize="0"/>
          <p:nvPr/>
        </p:nvPicPr>
        <p:blipFill>
          <a:blip r:embed="rId4">
            <a:alphaModFix/>
          </a:blip>
          <a:stretch>
            <a:fillRect/>
          </a:stretch>
        </p:blipFill>
        <p:spPr>
          <a:xfrm>
            <a:off x="457200" y="762000"/>
            <a:ext cx="4427374" cy="472652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5" name="Google Shape;425;p5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a:p>
        </p:txBody>
      </p:sp>
      <p:sp>
        <p:nvSpPr>
          <p:cNvPr id="423" name="Google Shape;423;p57"/>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Kathleen Patterson</a:t>
            </a:r>
            <a:endParaRPr dirty="0">
              <a:latin typeface="Arial"/>
              <a:ea typeface="Arial"/>
              <a:cs typeface="Arial"/>
              <a:sym typeface="Arial"/>
            </a:endParaRPr>
          </a:p>
        </p:txBody>
      </p:sp>
      <p:sp>
        <p:nvSpPr>
          <p:cNvPr id="424" name="Google Shape;424;p57"/>
          <p:cNvSpPr txBox="1">
            <a:spLocks noGrp="1"/>
          </p:cNvSpPr>
          <p:nvPr>
            <p:ph type="body" idx="1"/>
          </p:nvPr>
        </p:nvSpPr>
        <p:spPr>
          <a:xfrm>
            <a:off x="4796590" y="2526631"/>
            <a:ext cx="6304500" cy="2923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US" sz="2200"/>
              <a:t>D.C. Auditor</a:t>
            </a:r>
            <a:endParaRPr sz="2200"/>
          </a:p>
          <a:p>
            <a:pPr marL="0" lvl="0" indent="0" algn="l" rtl="0">
              <a:lnSpc>
                <a:spcPct val="115000"/>
              </a:lnSpc>
              <a:spcBef>
                <a:spcPts val="0"/>
              </a:spcBef>
              <a:spcAft>
                <a:spcPts val="0"/>
              </a:spcAft>
              <a:buClr>
                <a:schemeClr val="dk1"/>
              </a:buClr>
              <a:buSzPts val="1100"/>
              <a:buNone/>
            </a:pPr>
            <a:endParaRPr/>
          </a:p>
        </p:txBody>
      </p:sp>
      <p:pic>
        <p:nvPicPr>
          <p:cNvPr id="426" name="Google Shape;426;p5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081771" y="5449771"/>
            <a:ext cx="1827028" cy="1827028"/>
          </a:xfrm>
          <a:prstGeom prst="rect">
            <a:avLst/>
          </a:prstGeom>
          <a:noFill/>
          <a:ln>
            <a:noFill/>
          </a:ln>
        </p:spPr>
      </p:pic>
      <p:sp>
        <p:nvSpPr>
          <p:cNvPr id="427" name="Google Shape;427;p57">
            <a:extLst>
              <a:ext uri="{C183D7F6-B498-43B3-948B-1728B52AA6E4}">
                <adec:decorative xmlns:adec="http://schemas.microsoft.com/office/drawing/2017/decorative" val="1"/>
              </a:ext>
            </a:extLst>
          </p:cNvPr>
          <p:cNvSpPr/>
          <p:nvPr/>
        </p:nvSpPr>
        <p:spPr>
          <a:xfrm>
            <a:off x="1090862" y="1346533"/>
            <a:ext cx="3160200" cy="3160200"/>
          </a:xfrm>
          <a:prstGeom prst="ellipse">
            <a:avLst/>
          </a:prstGeom>
          <a:blipFill rotWithShape="1">
            <a:blip r:embed="rId4">
              <a:alphaModFix/>
            </a:blip>
            <a:stretch>
              <a:fillRect t="349"/>
            </a:stretch>
          </a:blipFill>
          <a:ln w="117475" cap="flat" cmpd="sng">
            <a:solidFill>
              <a:srgbClr val="AF08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28" name="Google Shape;428;p57" descr="a headshot of Kathleen Patterson, a white female with shoulder length white blonde hair. "/>
          <p:cNvPicPr preferRelativeResize="0"/>
          <p:nvPr/>
        </p:nvPicPr>
        <p:blipFill>
          <a:blip r:embed="rId5">
            <a:alphaModFix/>
          </a:blip>
          <a:stretch>
            <a:fillRect/>
          </a:stretch>
        </p:blipFill>
        <p:spPr>
          <a:xfrm>
            <a:off x="1511700" y="1763525"/>
            <a:ext cx="2352525" cy="2357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5" name="Google Shape;435;p58"/>
          <p:cNvSpPr txBox="1">
            <a:spLocks noGrp="1"/>
          </p:cNvSpPr>
          <p:nvPr>
            <p:ph type="sldNum" idx="12"/>
          </p:nvPr>
        </p:nvSpPr>
        <p:spPr>
          <a:xfrm>
            <a:off x="164696" y="6439313"/>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dirty="0"/>
          </a:p>
        </p:txBody>
      </p:sp>
      <p:sp>
        <p:nvSpPr>
          <p:cNvPr id="436" name="Google Shape;436;p58"/>
          <p:cNvSpPr txBox="1">
            <a:spLocks noGrp="1"/>
          </p:cNvSpPr>
          <p:nvPr>
            <p:ph type="title"/>
          </p:nvPr>
        </p:nvSpPr>
        <p:spPr>
          <a:xfrm>
            <a:off x="838200" y="2361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Panel: Establishing a Transparency Reform Commission in DC</a:t>
            </a:r>
            <a:endParaRPr dirty="0">
              <a:latin typeface="Arial"/>
              <a:ea typeface="Arial"/>
              <a:cs typeface="Arial"/>
              <a:sym typeface="Arial"/>
            </a:endParaRPr>
          </a:p>
        </p:txBody>
      </p:sp>
      <p:sp>
        <p:nvSpPr>
          <p:cNvPr id="433" name="Google Shape;433;p58"/>
          <p:cNvSpPr txBox="1">
            <a:spLocks noGrp="1"/>
          </p:cNvSpPr>
          <p:nvPr>
            <p:ph type="body" idx="1"/>
          </p:nvPr>
        </p:nvSpPr>
        <p:spPr>
          <a:xfrm>
            <a:off x="838198" y="1749425"/>
            <a:ext cx="5097300" cy="3869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b="1"/>
              <a:t>Moderator: </a:t>
            </a:r>
            <a:endParaRPr sz="2200"/>
          </a:p>
          <a:p>
            <a:pPr marL="0" lvl="0" indent="0" algn="l" rtl="0">
              <a:lnSpc>
                <a:spcPct val="115000"/>
              </a:lnSpc>
              <a:spcBef>
                <a:spcPts val="0"/>
              </a:spcBef>
              <a:spcAft>
                <a:spcPts val="0"/>
              </a:spcAft>
              <a:buClr>
                <a:schemeClr val="dk1"/>
              </a:buClr>
              <a:buSzPts val="1100"/>
              <a:buFont typeface="Arial"/>
              <a:buNone/>
            </a:pPr>
            <a:r>
              <a:rPr lang="en-US" sz="2200" b="1"/>
              <a:t>Tom Susman</a:t>
            </a:r>
            <a:r>
              <a:rPr lang="en-US" sz="2200"/>
              <a:t>, Founder, DC Open Government Coalition, and four-term member of the federal FOIA Advisory Committee</a:t>
            </a:r>
            <a:endParaRPr sz="2200"/>
          </a:p>
          <a:p>
            <a:pPr marL="228600" lvl="0" indent="0" algn="l" rtl="0">
              <a:lnSpc>
                <a:spcPct val="115000"/>
              </a:lnSpc>
              <a:spcBef>
                <a:spcPts val="0"/>
              </a:spcBef>
              <a:spcAft>
                <a:spcPts val="0"/>
              </a:spcAft>
              <a:buNone/>
            </a:pPr>
            <a:endParaRPr/>
          </a:p>
        </p:txBody>
      </p:sp>
      <p:sp>
        <p:nvSpPr>
          <p:cNvPr id="434" name="Google Shape;434;p58"/>
          <p:cNvSpPr txBox="1">
            <a:spLocks noGrp="1"/>
          </p:cNvSpPr>
          <p:nvPr>
            <p:ph type="body" idx="2"/>
          </p:nvPr>
        </p:nvSpPr>
        <p:spPr>
          <a:xfrm>
            <a:off x="6165900" y="1754275"/>
            <a:ext cx="5557800" cy="386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t>Panelists: </a:t>
            </a:r>
            <a:endParaRPr sz="2200"/>
          </a:p>
          <a:p>
            <a:pPr marL="0" lvl="0" indent="0" algn="l" rtl="0">
              <a:lnSpc>
                <a:spcPct val="115000"/>
              </a:lnSpc>
              <a:spcBef>
                <a:spcPts val="0"/>
              </a:spcBef>
              <a:spcAft>
                <a:spcPts val="0"/>
              </a:spcAft>
              <a:buNone/>
            </a:pPr>
            <a:r>
              <a:rPr lang="en-US" sz="2200" b="1"/>
              <a:t>Niquelle Allen</a:t>
            </a:r>
            <a:r>
              <a:rPr lang="en-US" sz="2200"/>
              <a:t>, Esq Director of the DC Office of Open Government</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US" sz="2200" b="1"/>
              <a:t>Ginger Quintero-McCall</a:t>
            </a:r>
            <a:r>
              <a:rPr lang="en-US" sz="2200"/>
              <a:t>, former Public Records Advocate, state of Oregon </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US" sz="2200" b="1"/>
              <a:t>Robert Becker</a:t>
            </a:r>
            <a:r>
              <a:rPr lang="en-US" sz="2200"/>
              <a:t>, Coalition board member who has drafted legislation to create a transparency reform commission in DC</a:t>
            </a:r>
            <a:endParaRPr sz="2200"/>
          </a:p>
        </p:txBody>
      </p:sp>
      <p:pic>
        <p:nvPicPr>
          <p:cNvPr id="437" name="Google Shape;437;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3346" y="5659463"/>
            <a:ext cx="2662548" cy="962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9"/>
          <p:cNvSpPr txBox="1">
            <a:spLocks noGrp="1"/>
          </p:cNvSpPr>
          <p:nvPr>
            <p:ph type="title"/>
          </p:nvPr>
        </p:nvSpPr>
        <p:spPr>
          <a:xfrm>
            <a:off x="1289196" y="2598186"/>
            <a:ext cx="10515600" cy="8308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Play"/>
              <a:buNone/>
            </a:pPr>
            <a:r>
              <a:rPr lang="en-US" sz="6600">
                <a:latin typeface="Arial"/>
                <a:ea typeface="Arial"/>
                <a:cs typeface="Arial"/>
                <a:sym typeface="Arial"/>
              </a:rPr>
              <a:t>Q &amp; A</a:t>
            </a:r>
            <a:endParaRPr>
              <a:latin typeface="Arial"/>
              <a:ea typeface="Arial"/>
              <a:cs typeface="Arial"/>
              <a:sym typeface="Arial"/>
            </a:endParaRPr>
          </a:p>
        </p:txBody>
      </p:sp>
      <p:sp>
        <p:nvSpPr>
          <p:cNvPr id="443" name="Google Shape;443;p59"/>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26</a:t>
            </a:fld>
            <a:endParaRPr sz="1200" b="0" i="0" u="none" strike="noStrike" cap="none">
              <a:solidFill>
                <a:schemeClr val="lt1"/>
              </a:solidFill>
              <a:latin typeface="Arial"/>
              <a:ea typeface="Arial"/>
              <a:cs typeface="Arial"/>
              <a:sym typeface="Arial"/>
            </a:endParaRPr>
          </a:p>
        </p:txBody>
      </p:sp>
      <p:pic>
        <p:nvPicPr>
          <p:cNvPr id="444" name="Google Shape;444;p59" descr="The Open Government Secretariat logo. A white star with text on a dark background."/>
          <p:cNvPicPr preferRelativeResize="0"/>
          <p:nvPr/>
        </p:nvPicPr>
        <p:blipFill rotWithShape="1">
          <a:blip r:embed="rId3">
            <a:alphaModFix/>
          </a:blip>
          <a:srcRect/>
          <a:stretch/>
        </p:blipFill>
        <p:spPr>
          <a:xfrm>
            <a:off x="375682" y="-112829"/>
            <a:ext cx="1827029" cy="18270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450" name="Google Shape;450;p60"/>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rgbClr val="757575"/>
                </a:solidFill>
                <a:latin typeface="Arial"/>
                <a:ea typeface="Arial"/>
                <a:cs typeface="Arial"/>
                <a:sym typeface="Arial"/>
              </a:rPr>
              <a:t>27</a:t>
            </a:fld>
            <a:endParaRPr sz="1200" b="0" i="0" u="none" strike="noStrike" cap="none">
              <a:solidFill>
                <a:srgbClr val="757575"/>
              </a:solidFill>
              <a:latin typeface="Arial"/>
              <a:ea typeface="Arial"/>
              <a:cs typeface="Arial"/>
              <a:sym typeface="Arial"/>
            </a:endParaRPr>
          </a:p>
        </p:txBody>
      </p:sp>
      <p:sp>
        <p:nvSpPr>
          <p:cNvPr id="2" name="Title 1">
            <a:extLst>
              <a:ext uri="{FF2B5EF4-FFF2-40B4-BE49-F238E27FC236}">
                <a16:creationId xmlns:a16="http://schemas.microsoft.com/office/drawing/2014/main" id="{C2438497-4A45-FD96-925F-A1C9E6B55918}"/>
              </a:ext>
            </a:extLst>
          </p:cNvPr>
          <p:cNvSpPr>
            <a:spLocks noGrp="1"/>
          </p:cNvSpPr>
          <p:nvPr>
            <p:ph type="title"/>
          </p:nvPr>
        </p:nvSpPr>
        <p:spPr>
          <a:xfrm>
            <a:off x="838200" y="-1550504"/>
            <a:ext cx="10515600" cy="1550504"/>
          </a:xfrm>
        </p:spPr>
        <p:txBody>
          <a:bodyPr spcFirstLastPara="1" wrap="square" lIns="91425" tIns="45700" rIns="91425" bIns="45700" anchor="b" anchorCtr="0">
            <a:noAutofit/>
          </a:bodyPr>
          <a:lstStyle/>
          <a:p>
            <a:r>
              <a:rPr lang="en-US" dirty="0"/>
              <a:t>Thank you</a:t>
            </a:r>
          </a:p>
        </p:txBody>
      </p:sp>
      <p:pic>
        <p:nvPicPr>
          <p:cNvPr id="449" name="Google Shape;449;p60" descr="The Open Government Secretariat logo. A blue star with blue and red text on a dark background"/>
          <p:cNvPicPr preferRelativeResize="0"/>
          <p:nvPr/>
        </p:nvPicPr>
        <p:blipFill rotWithShape="1">
          <a:blip r:embed="rId3">
            <a:alphaModFix/>
          </a:blip>
          <a:srcRect/>
          <a:stretch/>
        </p:blipFill>
        <p:spPr>
          <a:xfrm>
            <a:off x="685791" y="533608"/>
            <a:ext cx="5571068" cy="5571068"/>
          </a:xfrm>
          <a:prstGeom prst="rect">
            <a:avLst/>
          </a:prstGeom>
          <a:noFill/>
          <a:ln>
            <a:noFill/>
          </a:ln>
        </p:spPr>
      </p:pic>
      <p:pic>
        <p:nvPicPr>
          <p:cNvPr id="451" name="Google Shape;451;p60" descr="The DC Open Government Coalition log, which consists of half red half gray outline of a circle, with the words D.C. Open Government Coalition in bold txt to the right of it. "/>
          <p:cNvPicPr preferRelativeResize="0"/>
          <p:nvPr/>
        </p:nvPicPr>
        <p:blipFill>
          <a:blip r:embed="rId4">
            <a:alphaModFix/>
          </a:blip>
          <a:stretch>
            <a:fillRect/>
          </a:stretch>
        </p:blipFill>
        <p:spPr>
          <a:xfrm>
            <a:off x="6903425" y="2454442"/>
            <a:ext cx="4784508" cy="1729400"/>
          </a:xfrm>
          <a:prstGeom prst="rect">
            <a:avLst/>
          </a:prstGeom>
          <a:noFill/>
          <a:ln w="114300" cap="flat" cmpd="sng">
            <a:solidFill>
              <a:schemeClr val="lt1"/>
            </a:solidFill>
            <a:prstDash val="solid"/>
            <a:round/>
            <a:headEnd type="none" w="sm" len="sm"/>
            <a:tailEnd type="none" w="sm" len="sm"/>
          </a:ln>
        </p:spPr>
      </p:pic>
      <p:sp>
        <p:nvSpPr>
          <p:cNvPr id="452" name="Google Shape;452;p60"/>
          <p:cNvSpPr txBox="1"/>
          <p:nvPr/>
        </p:nvSpPr>
        <p:spPr>
          <a:xfrm>
            <a:off x="0" y="4648200"/>
            <a:ext cx="12192000" cy="2077800"/>
          </a:xfrm>
          <a:prstGeom prst="rect">
            <a:avLst/>
          </a:prstGeom>
          <a:noFill/>
          <a:ln>
            <a:noFill/>
          </a:ln>
        </p:spPr>
        <p:txBody>
          <a:bodyPr spcFirstLastPara="1" wrap="square" lIns="91425" tIns="91425" rIns="91425" bIns="91425" anchor="t" anchorCtr="0">
            <a:spAutoFit/>
          </a:bodyPr>
          <a:lstStyle/>
          <a:p>
            <a:pPr marL="0" lvl="0" indent="0" algn="ctr" rtl="0">
              <a:lnSpc>
                <a:spcPct val="28846"/>
              </a:lnSpc>
              <a:spcBef>
                <a:spcPts val="1400"/>
              </a:spcBef>
              <a:spcAft>
                <a:spcPts val="0"/>
              </a:spcAft>
              <a:buNone/>
            </a:pPr>
            <a:r>
              <a:rPr lang="en-US" sz="2200" b="1">
                <a:solidFill>
                  <a:schemeClr val="dk1"/>
                </a:solidFill>
                <a:highlight>
                  <a:srgbClr val="FFFFFF"/>
                </a:highlight>
              </a:rPr>
              <a:t>Thank you!</a:t>
            </a:r>
            <a:endParaRPr sz="2200" b="1">
              <a:solidFill>
                <a:schemeClr val="dk1"/>
              </a:solidFill>
              <a:highlight>
                <a:srgbClr val="FFFFFF"/>
              </a:highlight>
            </a:endParaRPr>
          </a:p>
          <a:p>
            <a:pPr marL="0" lvl="0" indent="0" algn="ctr" rtl="0">
              <a:lnSpc>
                <a:spcPct val="28846"/>
              </a:lnSpc>
              <a:spcBef>
                <a:spcPts val="1400"/>
              </a:spcBef>
              <a:spcAft>
                <a:spcPts val="0"/>
              </a:spcAft>
              <a:buNone/>
            </a:pPr>
            <a:r>
              <a:rPr lang="en-US" sz="2200" b="1">
                <a:solidFill>
                  <a:schemeClr val="dk1"/>
                </a:solidFill>
                <a:highlight>
                  <a:srgbClr val="FFFFFF"/>
                </a:highlight>
              </a:rPr>
              <a:t>Contact Us: </a:t>
            </a:r>
            <a:endParaRPr sz="2200" b="1">
              <a:solidFill>
                <a:schemeClr val="dk1"/>
              </a:solidFill>
              <a:highlight>
                <a:srgbClr val="FFFFFF"/>
              </a:highlight>
            </a:endParaRPr>
          </a:p>
          <a:p>
            <a:pPr marL="0" lvl="0" indent="0" algn="ctr" rtl="0">
              <a:lnSpc>
                <a:spcPct val="28846"/>
              </a:lnSpc>
              <a:spcBef>
                <a:spcPts val="1400"/>
              </a:spcBef>
              <a:spcAft>
                <a:spcPts val="0"/>
              </a:spcAft>
              <a:buNone/>
            </a:pPr>
            <a:r>
              <a:rPr lang="en-US" sz="2200" b="1" u="sng">
                <a:solidFill>
                  <a:srgbClr val="0579BD"/>
                </a:solidFill>
                <a:highlight>
                  <a:srgbClr val="FFFFFF"/>
                </a:highlight>
                <a:hlinkClick r:id="rId5">
                  <a:extLst>
                    <a:ext uri="{A12FA001-AC4F-418D-AE19-62706E023703}">
                      <ahyp:hlinkClr xmlns:ahyp="http://schemas.microsoft.com/office/drawing/2018/hyperlinkcolor" val="tx"/>
                    </a:ext>
                  </a:extLst>
                </a:hlinkClick>
              </a:rPr>
              <a:t>OpenGovernmentSecretariat@gsa.gov</a:t>
            </a:r>
            <a:r>
              <a:rPr lang="en-US" sz="2200" b="1">
                <a:solidFill>
                  <a:srgbClr val="0579BD"/>
                </a:solidFill>
                <a:highlight>
                  <a:srgbClr val="FFFFFF"/>
                </a:highlight>
              </a:rPr>
              <a:t>  </a:t>
            </a:r>
            <a:endParaRPr sz="2200" b="1">
              <a:solidFill>
                <a:srgbClr val="0579BD"/>
              </a:solidFill>
              <a:highlight>
                <a:srgbClr val="FFFFFF"/>
              </a:highlight>
            </a:endParaRPr>
          </a:p>
          <a:p>
            <a:pPr marL="0" lvl="0" indent="0" algn="ctr" rtl="0">
              <a:lnSpc>
                <a:spcPct val="28846"/>
              </a:lnSpc>
              <a:spcBef>
                <a:spcPts val="1400"/>
              </a:spcBef>
              <a:spcAft>
                <a:spcPts val="400"/>
              </a:spcAft>
              <a:buNone/>
            </a:pPr>
            <a:r>
              <a:rPr lang="en-US" sz="2200" b="1">
                <a:solidFill>
                  <a:srgbClr val="0579BD"/>
                </a:solidFill>
                <a:highlight>
                  <a:srgbClr val="FFFFFF"/>
                </a:highlight>
              </a:rPr>
              <a:t>info@dcogc.org</a:t>
            </a:r>
            <a:endParaRPr sz="2200" b="1">
              <a:solidFill>
                <a:srgbClr val="0579BD"/>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36"/>
          <p:cNvSpPr txBox="1">
            <a:spLocks noGrp="1"/>
          </p:cNvSpPr>
          <p:nvPr>
            <p:ph type="sldNum" idx="12"/>
          </p:nvPr>
        </p:nvSpPr>
        <p:spPr>
          <a:xfrm>
            <a:off x="11305804" y="6492875"/>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rgbClr val="757575"/>
                </a:solidFill>
                <a:latin typeface="Arial"/>
                <a:ea typeface="Arial"/>
                <a:cs typeface="Arial"/>
                <a:sym typeface="Arial"/>
              </a:rPr>
              <a:t>3</a:t>
            </a:fld>
            <a:endParaRPr sz="1200" b="0" i="0" u="none" strike="noStrike" cap="none">
              <a:solidFill>
                <a:srgbClr val="757575"/>
              </a:solidFill>
              <a:latin typeface="Arial"/>
              <a:ea typeface="Arial"/>
              <a:cs typeface="Arial"/>
              <a:sym typeface="Arial"/>
            </a:endParaRPr>
          </a:p>
        </p:txBody>
      </p:sp>
      <p:sp>
        <p:nvSpPr>
          <p:cNvPr id="195" name="Google Shape;195;p36"/>
          <p:cNvSpPr txBox="1">
            <a:spLocks noGrp="1"/>
          </p:cNvSpPr>
          <p:nvPr>
            <p:ph type="title"/>
          </p:nvPr>
        </p:nvSpPr>
        <p:spPr>
          <a:xfrm>
            <a:off x="816750" y="28368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Agenda</a:t>
            </a:r>
            <a:endParaRPr dirty="0">
              <a:latin typeface="Arial"/>
              <a:ea typeface="Arial"/>
              <a:cs typeface="Arial"/>
              <a:sym typeface="Arial"/>
            </a:endParaRPr>
          </a:p>
        </p:txBody>
      </p:sp>
      <p:graphicFrame>
        <p:nvGraphicFramePr>
          <p:cNvPr id="194" name="Google Shape;194;p36"/>
          <p:cNvGraphicFramePr/>
          <p:nvPr/>
        </p:nvGraphicFramePr>
        <p:xfrm>
          <a:off x="246100" y="1594360"/>
          <a:ext cx="11656900" cy="5229150"/>
        </p:xfrm>
        <a:graphic>
          <a:graphicData uri="http://schemas.openxmlformats.org/drawingml/2006/table">
            <a:tbl>
              <a:tblPr firstRow="1" bandRow="1">
                <a:noFill/>
                <a:tableStyleId>{8AABD0E0-A119-4D4D-B584-6481CFEB437C}</a:tableStyleId>
              </a:tblPr>
              <a:tblGrid>
                <a:gridCol w="2077000">
                  <a:extLst>
                    <a:ext uri="{9D8B030D-6E8A-4147-A177-3AD203B41FA5}">
                      <a16:colId xmlns:a16="http://schemas.microsoft.com/office/drawing/2014/main" val="20000"/>
                    </a:ext>
                  </a:extLst>
                </a:gridCol>
                <a:gridCol w="4365275">
                  <a:extLst>
                    <a:ext uri="{9D8B030D-6E8A-4147-A177-3AD203B41FA5}">
                      <a16:colId xmlns:a16="http://schemas.microsoft.com/office/drawing/2014/main" val="20001"/>
                    </a:ext>
                  </a:extLst>
                </a:gridCol>
                <a:gridCol w="5214625">
                  <a:extLst>
                    <a:ext uri="{9D8B030D-6E8A-4147-A177-3AD203B41FA5}">
                      <a16:colId xmlns:a16="http://schemas.microsoft.com/office/drawing/2014/main" val="20002"/>
                    </a:ext>
                  </a:extLst>
                </a:gridCol>
              </a:tblGrid>
              <a:tr h="328775">
                <a:tc>
                  <a:txBody>
                    <a:bodyPr/>
                    <a:lstStyle/>
                    <a:p>
                      <a:pPr marL="0" marR="0" lvl="0" indent="0" algn="l" rtl="0">
                        <a:spcBef>
                          <a:spcPts val="0"/>
                        </a:spcBef>
                        <a:spcAft>
                          <a:spcPts val="0"/>
                        </a:spcAft>
                        <a:buNone/>
                      </a:pPr>
                      <a:r>
                        <a:rPr lang="en-US" sz="1600">
                          <a:latin typeface="Arial"/>
                          <a:ea typeface="Arial"/>
                          <a:cs typeface="Arial"/>
                          <a:sym typeface="Arial"/>
                        </a:rPr>
                        <a:t>Time</a:t>
                      </a:r>
                      <a:endParaRPr sz="160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600">
                          <a:latin typeface="Arial"/>
                          <a:ea typeface="Arial"/>
                          <a:cs typeface="Arial"/>
                          <a:sym typeface="Arial"/>
                        </a:rPr>
                        <a:t>Item</a:t>
                      </a:r>
                      <a:endParaRPr sz="160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600">
                          <a:latin typeface="Arial"/>
                          <a:ea typeface="Arial"/>
                          <a:cs typeface="Arial"/>
                          <a:sym typeface="Arial"/>
                        </a:rPr>
                        <a:t>Presenter</a:t>
                      </a:r>
                      <a:endParaRPr sz="1600">
                        <a:latin typeface="Arial"/>
                        <a:ea typeface="Arial"/>
                        <a:cs typeface="Arial"/>
                        <a:sym typeface="Arial"/>
                      </a:endParaRPr>
                    </a:p>
                  </a:txBody>
                  <a:tcPr marL="91450" marR="91450" marT="45725" marB="45725" anchor="ctr">
                    <a:solidFill>
                      <a:srgbClr val="00467E"/>
                    </a:solidFill>
                  </a:tcPr>
                </a:tc>
                <a:extLst>
                  <a:ext uri="{0D108BD9-81ED-4DB2-BD59-A6C34878D82A}">
                    <a16:rowId xmlns:a16="http://schemas.microsoft.com/office/drawing/2014/main" val="10000"/>
                  </a:ext>
                </a:extLst>
              </a:tr>
              <a:tr h="500350">
                <a:tc>
                  <a:txBody>
                    <a:bodyPr/>
                    <a:lstStyle/>
                    <a:p>
                      <a:pPr marL="0" marR="0" lvl="0" indent="0" algn="l" rtl="0">
                        <a:spcBef>
                          <a:spcPts val="0"/>
                        </a:spcBef>
                        <a:spcAft>
                          <a:spcPts val="0"/>
                        </a:spcAft>
                        <a:buNone/>
                      </a:pPr>
                      <a:r>
                        <a:rPr lang="en-US" sz="1600">
                          <a:latin typeface="Arial"/>
                          <a:ea typeface="Arial"/>
                          <a:cs typeface="Arial"/>
                          <a:sym typeface="Arial"/>
                        </a:rPr>
                        <a:t>5:00 PM - 5:05 PM </a:t>
                      </a:r>
                      <a:endParaRPr sz="16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600">
                          <a:latin typeface="Arial"/>
                          <a:ea typeface="Arial"/>
                          <a:cs typeface="Arial"/>
                          <a:sym typeface="Arial"/>
                        </a:rPr>
                        <a:t>Welcome</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a:latin typeface="Arial"/>
                          <a:ea typeface="Arial"/>
                          <a:cs typeface="Arial"/>
                          <a:sym typeface="Arial"/>
                        </a:rPr>
                        <a:t>Kirsten Mitchell</a:t>
                      </a:r>
                      <a:r>
                        <a:rPr lang="en-US" sz="1600">
                          <a:latin typeface="Arial"/>
                          <a:ea typeface="Arial"/>
                          <a:cs typeface="Arial"/>
                          <a:sym typeface="Arial"/>
                        </a:rPr>
                        <a:t>, President of the DC Open Government Coalition </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1"/>
                  </a:ext>
                </a:extLst>
              </a:tr>
              <a:tr h="738800">
                <a:tc>
                  <a:txBody>
                    <a:bodyPr/>
                    <a:lstStyle/>
                    <a:p>
                      <a:pPr marL="0" marR="0" lvl="0" indent="0" algn="l" rtl="0">
                        <a:spcBef>
                          <a:spcPts val="0"/>
                        </a:spcBef>
                        <a:spcAft>
                          <a:spcPts val="0"/>
                        </a:spcAft>
                        <a:buNone/>
                      </a:pPr>
                      <a:r>
                        <a:rPr lang="en-US" sz="1600">
                          <a:latin typeface="Arial"/>
                          <a:ea typeface="Arial"/>
                          <a:cs typeface="Arial"/>
                          <a:sym typeface="Arial"/>
                        </a:rPr>
                        <a:t>5:05 PM - 5:10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Overview of international/national open government efforts and how they relate to local communities such as DC</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a:latin typeface="Arial"/>
                          <a:ea typeface="Arial"/>
                          <a:cs typeface="Arial"/>
                          <a:sym typeface="Arial"/>
                        </a:rPr>
                        <a:t>Daniel York</a:t>
                      </a:r>
                      <a:r>
                        <a:rPr lang="en-US" sz="1600">
                          <a:latin typeface="Arial"/>
                          <a:ea typeface="Arial"/>
                          <a:cs typeface="Arial"/>
                          <a:sym typeface="Arial"/>
                        </a:rPr>
                        <a:t>, Director, U.S. Open Government Secretariat, U.S. General Services Administration </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349750">
                <a:tc>
                  <a:txBody>
                    <a:bodyPr/>
                    <a:lstStyle/>
                    <a:p>
                      <a:pPr marL="0" marR="0" lvl="0" indent="0" algn="l" rtl="0">
                        <a:spcBef>
                          <a:spcPts val="0"/>
                        </a:spcBef>
                        <a:spcAft>
                          <a:spcPts val="0"/>
                        </a:spcAft>
                        <a:buNone/>
                      </a:pPr>
                      <a:r>
                        <a:rPr lang="en-US" sz="1600">
                          <a:latin typeface="Arial"/>
                          <a:ea typeface="Arial"/>
                          <a:cs typeface="Arial"/>
                          <a:sym typeface="Arial"/>
                        </a:rPr>
                        <a:t>5:10 PM - 5:20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Keynote Speaker</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a:latin typeface="Arial"/>
                          <a:ea typeface="Arial"/>
                          <a:cs typeface="Arial"/>
                          <a:sym typeface="Arial"/>
                        </a:rPr>
                        <a:t>Kathleen Patterson</a:t>
                      </a:r>
                      <a:r>
                        <a:rPr lang="en-US" sz="1600">
                          <a:latin typeface="Arial"/>
                          <a:ea typeface="Arial"/>
                          <a:cs typeface="Arial"/>
                          <a:sym typeface="Arial"/>
                        </a:rPr>
                        <a:t>, D.C. Auditor </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r h="1891925">
                <a:tc>
                  <a:txBody>
                    <a:bodyPr/>
                    <a:lstStyle/>
                    <a:p>
                      <a:pPr marL="0" marR="0" lvl="0" indent="0" algn="l" rtl="0">
                        <a:spcBef>
                          <a:spcPts val="0"/>
                        </a:spcBef>
                        <a:spcAft>
                          <a:spcPts val="0"/>
                        </a:spcAft>
                        <a:buNone/>
                      </a:pPr>
                      <a:r>
                        <a:rPr lang="en-US" sz="1600">
                          <a:latin typeface="Arial"/>
                          <a:ea typeface="Arial"/>
                          <a:cs typeface="Arial"/>
                          <a:sym typeface="Arial"/>
                        </a:rPr>
                        <a:t>5:20 PM - 6:10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None/>
                      </a:pPr>
                      <a:r>
                        <a:rPr lang="en-US" sz="1600">
                          <a:latin typeface="Arial"/>
                          <a:ea typeface="Arial"/>
                          <a:cs typeface="Arial"/>
                          <a:sym typeface="Arial"/>
                        </a:rPr>
                        <a:t>Panel on Establishing a Transparency Reform Commission in DC</a:t>
                      </a: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r>
                        <a:rPr lang="en-US" sz="1600" b="1">
                          <a:latin typeface="Arial"/>
                          <a:ea typeface="Arial"/>
                          <a:cs typeface="Arial"/>
                          <a:sym typeface="Arial"/>
                        </a:rPr>
                        <a:t>Moderator: Tom Susman</a:t>
                      </a:r>
                      <a:r>
                        <a:rPr lang="en-US" sz="1600">
                          <a:latin typeface="Arial"/>
                          <a:ea typeface="Arial"/>
                          <a:cs typeface="Arial"/>
                          <a:sym typeface="Arial"/>
                        </a:rPr>
                        <a:t>, Founder, DC Open Government Coalition, and four-term member of the federal FOIA Advisory Committee</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None/>
                      </a:pPr>
                      <a:r>
                        <a:rPr lang="en-US" sz="1600" b="1">
                          <a:latin typeface="Arial"/>
                          <a:ea typeface="Arial"/>
                          <a:cs typeface="Arial"/>
                          <a:sym typeface="Arial"/>
                        </a:rPr>
                        <a:t>Niquelle Allen</a:t>
                      </a:r>
                      <a:r>
                        <a:rPr lang="en-US" sz="1600">
                          <a:latin typeface="Arial"/>
                          <a:ea typeface="Arial"/>
                          <a:cs typeface="Arial"/>
                          <a:sym typeface="Arial"/>
                        </a:rPr>
                        <a:t>, Esq. Director of the DC Office of Open Government</a:t>
                      </a:r>
                      <a:endParaRPr sz="1600">
                        <a:latin typeface="Arial"/>
                        <a:ea typeface="Arial"/>
                        <a:cs typeface="Arial"/>
                        <a:sym typeface="Arial"/>
                      </a:endParaRPr>
                    </a:p>
                    <a:p>
                      <a:pPr marL="0" lvl="0" indent="0" algn="l" rtl="0">
                        <a:lnSpc>
                          <a:spcPct val="115000"/>
                        </a:lnSpc>
                        <a:spcBef>
                          <a:spcPts val="0"/>
                        </a:spcBef>
                        <a:spcAft>
                          <a:spcPts val="0"/>
                        </a:spcAft>
                        <a:buNone/>
                      </a:pPr>
                      <a:r>
                        <a:rPr lang="en-US" sz="1600" b="1">
                          <a:latin typeface="Arial"/>
                          <a:ea typeface="Arial"/>
                          <a:cs typeface="Arial"/>
                          <a:sym typeface="Arial"/>
                        </a:rPr>
                        <a:t>Ginger Quintero-McCall</a:t>
                      </a:r>
                      <a:r>
                        <a:rPr lang="en-US" sz="1600">
                          <a:latin typeface="Arial"/>
                          <a:ea typeface="Arial"/>
                          <a:cs typeface="Arial"/>
                          <a:sym typeface="Arial"/>
                        </a:rPr>
                        <a:t>, former Public Records Advocate, state of Oregon </a:t>
                      </a:r>
                      <a:endParaRPr sz="1600">
                        <a:latin typeface="Arial"/>
                        <a:ea typeface="Arial"/>
                        <a:cs typeface="Arial"/>
                        <a:sym typeface="Arial"/>
                      </a:endParaRPr>
                    </a:p>
                    <a:p>
                      <a:pPr marL="0" lvl="0" indent="0" algn="l" rtl="0">
                        <a:lnSpc>
                          <a:spcPct val="115000"/>
                        </a:lnSpc>
                        <a:spcBef>
                          <a:spcPts val="0"/>
                        </a:spcBef>
                        <a:spcAft>
                          <a:spcPts val="0"/>
                        </a:spcAft>
                        <a:buNone/>
                      </a:pPr>
                      <a:r>
                        <a:rPr lang="en-US" sz="1600" b="1">
                          <a:latin typeface="Arial"/>
                          <a:ea typeface="Arial"/>
                          <a:cs typeface="Arial"/>
                          <a:sym typeface="Arial"/>
                        </a:rPr>
                        <a:t>Robert Becker</a:t>
                      </a:r>
                      <a:r>
                        <a:rPr lang="en-US" sz="1600">
                          <a:latin typeface="Arial"/>
                          <a:ea typeface="Arial"/>
                          <a:cs typeface="Arial"/>
                          <a:sym typeface="Arial"/>
                        </a:rPr>
                        <a:t>, Coalition board member who has drafted legislation to create a transparency reform commission in DC</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4"/>
                  </a:ext>
                </a:extLst>
              </a:tr>
              <a:tr h="288675">
                <a:tc>
                  <a:txBody>
                    <a:bodyPr/>
                    <a:lstStyle/>
                    <a:p>
                      <a:pPr marL="0" marR="0" lvl="0" indent="0" algn="l" rtl="0">
                        <a:spcBef>
                          <a:spcPts val="0"/>
                        </a:spcBef>
                        <a:spcAft>
                          <a:spcPts val="0"/>
                        </a:spcAft>
                        <a:buNone/>
                      </a:pPr>
                      <a:r>
                        <a:rPr lang="en-US" sz="1600">
                          <a:latin typeface="Arial"/>
                          <a:ea typeface="Arial"/>
                          <a:cs typeface="Arial"/>
                          <a:sym typeface="Arial"/>
                        </a:rPr>
                        <a:t>6:10 PM - 6:25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Q &amp; A</a:t>
                      </a:r>
                      <a:endParaRPr sz="160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5"/>
                  </a:ext>
                </a:extLst>
              </a:tr>
              <a:tr h="318525">
                <a:tc>
                  <a:txBody>
                    <a:bodyPr/>
                    <a:lstStyle/>
                    <a:p>
                      <a:pPr marL="0" marR="0" lvl="0" indent="0" algn="l" rtl="0">
                        <a:spcBef>
                          <a:spcPts val="0"/>
                        </a:spcBef>
                        <a:spcAft>
                          <a:spcPts val="0"/>
                        </a:spcAft>
                        <a:buNone/>
                      </a:pPr>
                      <a:r>
                        <a:rPr lang="en-US" sz="1600">
                          <a:latin typeface="Arial"/>
                          <a:ea typeface="Arial"/>
                          <a:cs typeface="Arial"/>
                          <a:sym typeface="Arial"/>
                        </a:rPr>
                        <a:t>6:25 PM - 6:30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None/>
                      </a:pPr>
                      <a:r>
                        <a:rPr lang="en-US" sz="1600">
                          <a:latin typeface="Arial"/>
                          <a:ea typeface="Arial"/>
                          <a:cs typeface="Arial"/>
                          <a:sym typeface="Arial"/>
                        </a:rPr>
                        <a:t>Closing</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dirty="0">
                          <a:latin typeface="Arial"/>
                          <a:ea typeface="Arial"/>
                          <a:cs typeface="Arial"/>
                          <a:sym typeface="Arial"/>
                        </a:rPr>
                        <a:t>Kirsten Mitchell</a:t>
                      </a:r>
                      <a:r>
                        <a:rPr lang="en-US" sz="1600" dirty="0">
                          <a:latin typeface="Arial"/>
                          <a:ea typeface="Arial"/>
                          <a:cs typeface="Arial"/>
                          <a:sym typeface="Arial"/>
                        </a:rPr>
                        <a:t>, President of the DC Open Government Coalition </a:t>
                      </a:r>
                      <a:endParaRPr sz="1600" dirty="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p3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201" name="Google Shape;201;p37"/>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Daniel W. York </a:t>
            </a:r>
            <a:endParaRPr dirty="0">
              <a:latin typeface="Arial"/>
              <a:ea typeface="Arial"/>
              <a:cs typeface="Arial"/>
              <a:sym typeface="Arial"/>
            </a:endParaRPr>
          </a:p>
        </p:txBody>
      </p:sp>
      <p:sp>
        <p:nvSpPr>
          <p:cNvPr id="202" name="Google Shape;202;p37"/>
          <p:cNvSpPr txBox="1">
            <a:spLocks noGrp="1"/>
          </p:cNvSpPr>
          <p:nvPr>
            <p:ph type="body" idx="1"/>
          </p:nvPr>
        </p:nvSpPr>
        <p:spPr>
          <a:xfrm>
            <a:off x="4796590" y="2679031"/>
            <a:ext cx="6304500" cy="2923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US" sz="2200"/>
              <a:t>Director, U.S. Open Government Secretariat, U.S. General Services Administration</a:t>
            </a:r>
            <a:endParaRPr sz="2200"/>
          </a:p>
          <a:p>
            <a:pPr marL="0" lvl="0" indent="0" algn="l" rtl="0">
              <a:lnSpc>
                <a:spcPct val="115000"/>
              </a:lnSpc>
              <a:spcBef>
                <a:spcPts val="0"/>
              </a:spcBef>
              <a:spcAft>
                <a:spcPts val="0"/>
              </a:spcAft>
              <a:buClr>
                <a:schemeClr val="dk1"/>
              </a:buClr>
              <a:buSzPts val="1100"/>
              <a:buNone/>
            </a:pPr>
            <a:endParaRPr/>
          </a:p>
        </p:txBody>
      </p:sp>
      <p:pic>
        <p:nvPicPr>
          <p:cNvPr id="204" name="Google Shape;204;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081771" y="5449771"/>
            <a:ext cx="1827028" cy="1827028"/>
          </a:xfrm>
          <a:prstGeom prst="rect">
            <a:avLst/>
          </a:prstGeom>
          <a:noFill/>
          <a:ln>
            <a:noFill/>
          </a:ln>
        </p:spPr>
      </p:pic>
      <p:sp>
        <p:nvSpPr>
          <p:cNvPr id="205" name="Google Shape;205;p37">
            <a:extLst>
              <a:ext uri="{C183D7F6-B498-43B3-948B-1728B52AA6E4}">
                <adec:decorative xmlns:adec="http://schemas.microsoft.com/office/drawing/2017/decorative" val="1"/>
              </a:ext>
            </a:extLst>
          </p:cNvPr>
          <p:cNvSpPr/>
          <p:nvPr/>
        </p:nvSpPr>
        <p:spPr>
          <a:xfrm>
            <a:off x="1090862" y="1346533"/>
            <a:ext cx="3160200" cy="3160200"/>
          </a:xfrm>
          <a:prstGeom prst="ellipse">
            <a:avLst/>
          </a:prstGeom>
          <a:blipFill rotWithShape="1">
            <a:blip r:embed="rId4">
              <a:alphaModFix/>
            </a:blip>
            <a:stretch>
              <a:fillRect t="349"/>
            </a:stretch>
          </a:blipFill>
          <a:ln w="117475" cap="flat" cmpd="sng">
            <a:solidFill>
              <a:srgbClr val="AF08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6" name="Google Shape;206;p37" descr="A headshot of Mr. Daniel York, a white male with a salt an pepper goatee. "/>
          <p:cNvPicPr preferRelativeResize="0">
            <a:picLocks noGrp="1"/>
          </p:cNvPicPr>
          <p:nvPr>
            <p:ph type="pic" idx="2"/>
          </p:nvPr>
        </p:nvPicPr>
        <p:blipFill rotWithShape="1">
          <a:blip r:embed="rId5">
            <a:alphaModFix/>
          </a:blip>
          <a:srcRect t="79" b="79"/>
          <a:stretch/>
        </p:blipFill>
        <p:spPr>
          <a:xfrm>
            <a:off x="1485600" y="1752775"/>
            <a:ext cx="2373300" cy="2369700"/>
          </a:xfrm>
          <a:prstGeom prst="ellipse">
            <a:avLst/>
          </a:prstGeom>
          <a:solidFill>
            <a:srgbClr val="4472C4"/>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838200" y="2266122"/>
            <a:ext cx="10515600" cy="1550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5200">
                <a:latin typeface="Arial"/>
                <a:ea typeface="Arial"/>
                <a:cs typeface="Arial"/>
                <a:sym typeface="Arial"/>
              </a:rPr>
              <a:t>Overview of International and national open government efforts</a:t>
            </a:r>
            <a:endParaRPr sz="5200">
              <a:latin typeface="Arial"/>
              <a:ea typeface="Arial"/>
              <a:cs typeface="Arial"/>
              <a:sym typeface="Arial"/>
            </a:endParaRPr>
          </a:p>
        </p:txBody>
      </p:sp>
      <p:sp>
        <p:nvSpPr>
          <p:cNvPr id="212" name="Google Shape;212;p38"/>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a:latin typeface="Arial"/>
                <a:ea typeface="Arial"/>
                <a:cs typeface="Arial"/>
                <a:sym typeface="Arial"/>
              </a:rPr>
              <a:t>The Open Government Partnership</a:t>
            </a:r>
            <a:endParaRPr>
              <a:latin typeface="Arial"/>
              <a:ea typeface="Arial"/>
              <a:cs typeface="Arial"/>
              <a:sym typeface="Arial"/>
            </a:endParaRPr>
          </a:p>
        </p:txBody>
      </p:sp>
      <p:sp>
        <p:nvSpPr>
          <p:cNvPr id="218" name="Google Shape;218;p39"/>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219" name="Google Shape;219;p39"/>
          <p:cNvSpPr txBox="1">
            <a:spLocks noGrp="1"/>
          </p:cNvSpPr>
          <p:nvPr>
            <p:ph type="body" idx="1"/>
          </p:nvPr>
        </p:nvSpPr>
        <p:spPr>
          <a:xfrm>
            <a:off x="304800" y="1825625"/>
            <a:ext cx="7486500" cy="48750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400"/>
              <a:t>In 2011, government leaders and civil society advocates came together to create a unique partnership - one that combines these powerful forces to promote </a:t>
            </a:r>
            <a:r>
              <a:rPr lang="en-US" sz="2400" b="1">
                <a:solidFill>
                  <a:srgbClr val="009848"/>
                </a:solidFill>
              </a:rPr>
              <a:t>transparent</a:t>
            </a:r>
            <a:r>
              <a:rPr lang="en-US" sz="2400"/>
              <a:t>, </a:t>
            </a:r>
            <a:r>
              <a:rPr lang="en-US" sz="2400" b="1">
                <a:solidFill>
                  <a:srgbClr val="0D5CDF"/>
                </a:solidFill>
              </a:rPr>
              <a:t>participatory</a:t>
            </a:r>
            <a:r>
              <a:rPr lang="en-US" sz="2400"/>
              <a:t>, </a:t>
            </a:r>
            <a:r>
              <a:rPr lang="en-US" sz="2400" b="1">
                <a:solidFill>
                  <a:srgbClr val="EE3C24"/>
                </a:solidFill>
              </a:rPr>
              <a:t>inclusive</a:t>
            </a:r>
            <a:r>
              <a:rPr lang="en-US" sz="2400"/>
              <a:t>, and </a:t>
            </a:r>
            <a:r>
              <a:rPr lang="en-US" sz="2400" b="1">
                <a:solidFill>
                  <a:srgbClr val="FF00FF"/>
                </a:solidFill>
              </a:rPr>
              <a:t>accountable </a:t>
            </a:r>
            <a:r>
              <a:rPr lang="en-US" sz="2400"/>
              <a:t>governance.</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r>
              <a:rPr lang="en-US" sz="2400"/>
              <a:t>The Open Government Partnership (OGP) is a multilateral initiative aimed at securing commitments from national and sub-national governments to promote open government, combat corruption, and improve governance.</a:t>
            </a:r>
            <a:endParaRPr sz="2400"/>
          </a:p>
          <a:p>
            <a:pPr marL="0" lvl="0" indent="0" algn="l" rtl="0">
              <a:spcBef>
                <a:spcPts val="1000"/>
              </a:spcBef>
              <a:spcAft>
                <a:spcPts val="0"/>
              </a:spcAft>
              <a:buNone/>
            </a:pPr>
            <a:endParaRPr/>
          </a:p>
        </p:txBody>
      </p:sp>
      <p:pic>
        <p:nvPicPr>
          <p:cNvPr id="220" name="Google Shape;220;p39" descr="Open Government Partnership logo. White text on black background with a colorful bar below."/>
          <p:cNvPicPr preferRelativeResize="0"/>
          <p:nvPr/>
        </p:nvPicPr>
        <p:blipFill>
          <a:blip r:embed="rId3">
            <a:alphaModFix/>
          </a:blip>
          <a:stretch>
            <a:fillRect/>
          </a:stretch>
        </p:blipFill>
        <p:spPr>
          <a:xfrm>
            <a:off x="7869225" y="1874601"/>
            <a:ext cx="3748050" cy="3213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40">
            <a:extLst>
              <a:ext uri="{C183D7F6-B498-43B3-948B-1728B52AA6E4}">
                <adec:decorative xmlns:adec="http://schemas.microsoft.com/office/drawing/2017/decorative" val="1"/>
              </a:ext>
            </a:extLst>
          </p:cNvPr>
          <p:cNvPicPr preferRelativeResize="0"/>
          <p:nvPr/>
        </p:nvPicPr>
        <p:blipFill rotWithShape="1">
          <a:blip r:embed="rId3">
            <a:alphaModFix/>
          </a:blip>
          <a:srcRect l="5548" r="24122"/>
          <a:stretch/>
        </p:blipFill>
        <p:spPr>
          <a:xfrm>
            <a:off x="3617567" y="0"/>
            <a:ext cx="8574438" cy="6857997"/>
          </a:xfrm>
          <a:prstGeom prst="rect">
            <a:avLst/>
          </a:prstGeom>
          <a:noFill/>
          <a:ln>
            <a:noFill/>
          </a:ln>
        </p:spPr>
      </p:pic>
      <p:sp>
        <p:nvSpPr>
          <p:cNvPr id="226" name="Google Shape;226;p40"/>
          <p:cNvSpPr txBox="1">
            <a:spLocks noGrp="1"/>
          </p:cNvSpPr>
          <p:nvPr>
            <p:ph type="title"/>
          </p:nvPr>
        </p:nvSpPr>
        <p:spPr>
          <a:xfrm>
            <a:off x="533400" y="312337"/>
            <a:ext cx="10515600" cy="962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900"/>
              <a:buNone/>
            </a:pPr>
            <a:r>
              <a:rPr lang="en-US" sz="3500" b="1">
                <a:latin typeface="Arial"/>
                <a:ea typeface="Arial"/>
                <a:cs typeface="Arial"/>
                <a:sym typeface="Arial"/>
              </a:rPr>
              <a:t>OGP By the </a:t>
            </a:r>
            <a:endParaRPr sz="3500" b="1">
              <a:latin typeface="Arial"/>
              <a:ea typeface="Arial"/>
              <a:cs typeface="Arial"/>
              <a:sym typeface="Arial"/>
            </a:endParaRPr>
          </a:p>
          <a:p>
            <a:pPr marL="0" lvl="0" indent="0" algn="l" rtl="0">
              <a:lnSpc>
                <a:spcPct val="100000"/>
              </a:lnSpc>
              <a:spcBef>
                <a:spcPts val="0"/>
              </a:spcBef>
              <a:spcAft>
                <a:spcPts val="0"/>
              </a:spcAft>
              <a:buSzPts val="6900"/>
              <a:buNone/>
            </a:pPr>
            <a:r>
              <a:rPr lang="en-US" sz="3500" b="1">
                <a:latin typeface="Arial"/>
                <a:ea typeface="Arial"/>
                <a:cs typeface="Arial"/>
                <a:sym typeface="Arial"/>
              </a:rPr>
              <a:t>Numbers</a:t>
            </a:r>
            <a:endParaRPr sz="3500" b="1">
              <a:latin typeface="Arial"/>
              <a:ea typeface="Arial"/>
              <a:cs typeface="Arial"/>
              <a:sym typeface="Arial"/>
            </a:endParaRPr>
          </a:p>
        </p:txBody>
      </p:sp>
      <p:sp>
        <p:nvSpPr>
          <p:cNvPr id="227" name="Google Shape;227;p40"/>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rgbClr val="757575"/>
                </a:solidFill>
              </a:rPr>
              <a:t>7</a:t>
            </a:fld>
            <a:endParaRPr sz="1200">
              <a:solidFill>
                <a:srgbClr val="757575"/>
              </a:solidFill>
            </a:endParaRPr>
          </a:p>
        </p:txBody>
      </p:sp>
      <p:sp>
        <p:nvSpPr>
          <p:cNvPr id="228" name="Google Shape;228;p40"/>
          <p:cNvSpPr txBox="1">
            <a:spLocks noGrp="1"/>
          </p:cNvSpPr>
          <p:nvPr>
            <p:ph type="body" idx="1"/>
          </p:nvPr>
        </p:nvSpPr>
        <p:spPr>
          <a:xfrm>
            <a:off x="381000" y="1825625"/>
            <a:ext cx="3029700" cy="38694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US" sz="12800" b="1">
                <a:solidFill>
                  <a:srgbClr val="0099FF"/>
                </a:solidFill>
              </a:rPr>
              <a:t>77</a:t>
            </a:r>
            <a:endParaRPr sz="12800" b="1">
              <a:solidFill>
                <a:srgbClr val="0099FF"/>
              </a:solidFill>
            </a:endParaRPr>
          </a:p>
          <a:p>
            <a:pPr marL="0" lvl="0" indent="0" algn="l" rtl="0">
              <a:spcBef>
                <a:spcPts val="1000"/>
              </a:spcBef>
              <a:spcAft>
                <a:spcPts val="0"/>
              </a:spcAft>
              <a:buNone/>
            </a:pPr>
            <a:r>
              <a:rPr lang="en-US" sz="8000"/>
              <a:t>countries</a:t>
            </a:r>
            <a:endParaRPr sz="8000"/>
          </a:p>
          <a:p>
            <a:pPr marL="0" lvl="0" indent="0" algn="l" rtl="0">
              <a:lnSpc>
                <a:spcPct val="100000"/>
              </a:lnSpc>
              <a:spcBef>
                <a:spcPts val="0"/>
              </a:spcBef>
              <a:spcAft>
                <a:spcPts val="0"/>
              </a:spcAft>
              <a:buNone/>
            </a:pPr>
            <a:endParaRPr sz="8000"/>
          </a:p>
          <a:p>
            <a:pPr marL="0" lvl="0" indent="0" algn="l" rtl="0">
              <a:lnSpc>
                <a:spcPct val="100000"/>
              </a:lnSpc>
              <a:spcBef>
                <a:spcPts val="0"/>
              </a:spcBef>
              <a:spcAft>
                <a:spcPts val="0"/>
              </a:spcAft>
              <a:buClr>
                <a:schemeClr val="dk1"/>
              </a:buClr>
              <a:buSzPts val="800"/>
              <a:buFont typeface="Arial"/>
              <a:buNone/>
            </a:pPr>
            <a:r>
              <a:rPr lang="en-US" sz="12800" b="1">
                <a:solidFill>
                  <a:srgbClr val="009848"/>
                </a:solidFill>
              </a:rPr>
              <a:t>150</a:t>
            </a:r>
            <a:endParaRPr sz="12800" b="1">
              <a:solidFill>
                <a:srgbClr val="0099FF"/>
              </a:solidFill>
            </a:endParaRPr>
          </a:p>
          <a:p>
            <a:pPr marL="0" lvl="0" indent="0" algn="l" rtl="0">
              <a:spcBef>
                <a:spcPts val="1000"/>
              </a:spcBef>
              <a:spcAft>
                <a:spcPts val="0"/>
              </a:spcAft>
              <a:buNone/>
            </a:pPr>
            <a:r>
              <a:rPr lang="en-US" sz="8000"/>
              <a:t>local governments</a:t>
            </a:r>
            <a:endParaRPr sz="8000"/>
          </a:p>
          <a:p>
            <a:pPr marL="0" lvl="0" indent="0" algn="l" rtl="0">
              <a:lnSpc>
                <a:spcPct val="100000"/>
              </a:lnSpc>
              <a:spcBef>
                <a:spcPts val="0"/>
              </a:spcBef>
              <a:spcAft>
                <a:spcPts val="0"/>
              </a:spcAft>
              <a:buNone/>
            </a:pPr>
            <a:endParaRPr sz="8000" b="1">
              <a:solidFill>
                <a:srgbClr val="F7981D"/>
              </a:solidFill>
            </a:endParaRPr>
          </a:p>
          <a:p>
            <a:pPr marL="0" lvl="0" indent="0" algn="l" rtl="0">
              <a:lnSpc>
                <a:spcPct val="100000"/>
              </a:lnSpc>
              <a:spcBef>
                <a:spcPts val="0"/>
              </a:spcBef>
              <a:spcAft>
                <a:spcPts val="0"/>
              </a:spcAft>
              <a:buClr>
                <a:schemeClr val="dk1"/>
              </a:buClr>
              <a:buSzPts val="800"/>
              <a:buFont typeface="Arial"/>
              <a:buNone/>
            </a:pPr>
            <a:r>
              <a:rPr lang="en-US" sz="12800" b="1">
                <a:solidFill>
                  <a:srgbClr val="F7981D"/>
                </a:solidFill>
              </a:rPr>
              <a:t>400+</a:t>
            </a:r>
            <a:endParaRPr sz="12800" b="1">
              <a:solidFill>
                <a:srgbClr val="0099FF"/>
              </a:solidFill>
            </a:endParaRPr>
          </a:p>
          <a:p>
            <a:pPr marL="0" lvl="0" indent="0" algn="l" rtl="0">
              <a:spcBef>
                <a:spcPts val="1000"/>
              </a:spcBef>
              <a:spcAft>
                <a:spcPts val="0"/>
              </a:spcAft>
              <a:buNone/>
            </a:pPr>
            <a:r>
              <a:rPr lang="en-US" sz="8000"/>
              <a:t>action plans</a:t>
            </a:r>
            <a:endParaRPr sz="8000"/>
          </a:p>
          <a:p>
            <a:pPr marL="0" lvl="0" indent="0" algn="l" rtl="0">
              <a:spcBef>
                <a:spcPts val="1000"/>
              </a:spcBef>
              <a:spcAft>
                <a:spcPts val="0"/>
              </a:spcAft>
              <a:buNone/>
            </a:pPr>
            <a:endParaRPr sz="8000"/>
          </a:p>
          <a:p>
            <a:pPr marL="0" lvl="0" indent="0" algn="l" rtl="0">
              <a:lnSpc>
                <a:spcPct val="100000"/>
              </a:lnSpc>
              <a:spcBef>
                <a:spcPts val="0"/>
              </a:spcBef>
              <a:spcAft>
                <a:spcPts val="0"/>
              </a:spcAft>
              <a:buClr>
                <a:schemeClr val="dk1"/>
              </a:buClr>
              <a:buSzPts val="800"/>
              <a:buFont typeface="Arial"/>
              <a:buNone/>
            </a:pPr>
            <a:r>
              <a:rPr lang="en-US" sz="12800" b="1">
                <a:solidFill>
                  <a:srgbClr val="EE3C24"/>
                </a:solidFill>
              </a:rPr>
              <a:t>5,000+</a:t>
            </a:r>
            <a:endParaRPr sz="12800" b="1">
              <a:solidFill>
                <a:srgbClr val="0099FF"/>
              </a:solidFill>
            </a:endParaRPr>
          </a:p>
          <a:p>
            <a:pPr marL="0" lvl="0" indent="0" algn="l" rtl="0">
              <a:spcBef>
                <a:spcPts val="1000"/>
              </a:spcBef>
              <a:spcAft>
                <a:spcPts val="0"/>
              </a:spcAft>
              <a:buNone/>
            </a:pPr>
            <a:r>
              <a:rPr lang="en-US" sz="8000"/>
              <a:t>commitments</a:t>
            </a:r>
            <a:endParaRPr sz="3200" b="1">
              <a:solidFill>
                <a:srgbClr val="0099FF"/>
              </a:solidFill>
            </a:endParaRPr>
          </a:p>
          <a:p>
            <a:pPr marL="0" lvl="0" indent="0" algn="l" rtl="0">
              <a:spcBef>
                <a:spcPts val="1000"/>
              </a:spcBef>
              <a:spcAft>
                <a:spcPts val="0"/>
              </a:spcAft>
              <a:buNone/>
            </a:pPr>
            <a:endParaRPr sz="3200" b="1">
              <a:solidFill>
                <a:srgbClr val="0099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6" name="Google Shape;236;p41"/>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
        <p:nvSpPr>
          <p:cNvPr id="234" name="Google Shape;234;p41"/>
          <p:cNvSpPr txBox="1">
            <a:spLocks noGrp="1"/>
          </p:cNvSpPr>
          <p:nvPr>
            <p:ph type="title"/>
          </p:nvPr>
        </p:nvSpPr>
        <p:spPr>
          <a:xfrm>
            <a:off x="838200" y="312337"/>
            <a:ext cx="10515600" cy="962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900"/>
              <a:buNone/>
            </a:pPr>
            <a:r>
              <a:rPr lang="en-US" sz="4800" b="1" dirty="0">
                <a:latin typeface="Arial"/>
                <a:ea typeface="Arial"/>
                <a:cs typeface="Arial"/>
                <a:sym typeface="Arial"/>
              </a:rPr>
              <a:t>The OGP Action Plan Cycle</a:t>
            </a:r>
            <a:endParaRPr sz="4800" b="1" dirty="0">
              <a:latin typeface="Arial"/>
              <a:ea typeface="Arial"/>
              <a:cs typeface="Arial"/>
              <a:sym typeface="Arial"/>
            </a:endParaRPr>
          </a:p>
        </p:txBody>
      </p:sp>
      <p:pic>
        <p:nvPicPr>
          <p:cNvPr id="235" name="Google Shape;235;p41" descr="a picture of the OGP Action Plan Cycle. It starts with Joining OGP, then you co-create an action plan with government and civil society, then you implement your plan, then the OGP Independent reporting mechanism evaluates how you did, and lastly you learn from the experience before co-creating your next Open Gov Action Plan."/>
          <p:cNvPicPr preferRelativeResize="0"/>
          <p:nvPr/>
        </p:nvPicPr>
        <p:blipFill rotWithShape="1">
          <a:blip r:embed="rId3">
            <a:alphaModFix/>
          </a:blip>
          <a:srcRect/>
          <a:stretch/>
        </p:blipFill>
        <p:spPr>
          <a:xfrm>
            <a:off x="1652867" y="1622933"/>
            <a:ext cx="8733865" cy="4485933"/>
          </a:xfrm>
          <a:prstGeom prst="rect">
            <a:avLst/>
          </a:prstGeom>
          <a:noFill/>
          <a:ln>
            <a:noFill/>
          </a:ln>
        </p:spPr>
      </p:pic>
      <p:sp>
        <p:nvSpPr>
          <p:cNvPr id="233" name="Google Shape;233;p41"/>
          <p:cNvSpPr txBox="1"/>
          <p:nvPr/>
        </p:nvSpPr>
        <p:spPr>
          <a:xfrm>
            <a:off x="958664" y="6638012"/>
            <a:ext cx="4114800" cy="11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33333"/>
                </a:solidFill>
                <a:latin typeface="Proxima Nova"/>
                <a:ea typeface="Proxima Nova"/>
                <a:cs typeface="Proxima Nova"/>
                <a:sym typeface="Proxima Nova"/>
              </a:rPr>
              <a:t>OPEN GOVERNMENT PARTNERSHIP</a:t>
            </a:r>
            <a:endParaRPr sz="1100" b="0" i="0" u="none" strike="noStrike" cap="none">
              <a:solidFill>
                <a:srgbClr val="333333"/>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2"/>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rgbClr val="757575"/>
                </a:solidFill>
                <a:latin typeface="Arial"/>
                <a:ea typeface="Arial"/>
                <a:cs typeface="Arial"/>
                <a:sym typeface="Arial"/>
              </a:rPr>
              <a:t>9</a:t>
            </a:fld>
            <a:endParaRPr sz="1200" b="0" i="0" u="none" strike="noStrike" cap="none">
              <a:solidFill>
                <a:srgbClr val="757575"/>
              </a:solidFill>
              <a:latin typeface="Arial"/>
              <a:ea typeface="Arial"/>
              <a:cs typeface="Arial"/>
              <a:sym typeface="Arial"/>
            </a:endParaRPr>
          </a:p>
        </p:txBody>
      </p:sp>
      <p:sp>
        <p:nvSpPr>
          <p:cNvPr id="243" name="Google Shape;243;p42"/>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467E"/>
              </a:buClr>
              <a:buSzPts val="3600"/>
              <a:buFont typeface="Play"/>
              <a:buNone/>
            </a:pPr>
            <a:r>
              <a:rPr lang="en-US" dirty="0">
                <a:latin typeface="Arial"/>
                <a:ea typeface="Arial"/>
                <a:cs typeface="Arial"/>
                <a:sym typeface="Arial"/>
              </a:rPr>
              <a:t>New PPCE Challenge Commitment</a:t>
            </a:r>
            <a:endParaRPr dirty="0">
              <a:latin typeface="Arial"/>
              <a:ea typeface="Arial"/>
              <a:cs typeface="Arial"/>
              <a:sym typeface="Arial"/>
            </a:endParaRPr>
          </a:p>
        </p:txBody>
      </p:sp>
      <p:sp>
        <p:nvSpPr>
          <p:cNvPr id="241" name="Google Shape;241;p42"/>
          <p:cNvSpPr txBox="1">
            <a:spLocks noGrp="1"/>
          </p:cNvSpPr>
          <p:nvPr>
            <p:ph type="body" idx="2"/>
          </p:nvPr>
        </p:nvSpPr>
        <p:spPr>
          <a:xfrm>
            <a:off x="4695825" y="1695450"/>
            <a:ext cx="7296000" cy="4780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00467E"/>
                </a:solidFill>
                <a:highlight>
                  <a:schemeClr val="lt1"/>
                </a:highlight>
              </a:rPr>
              <a:t>United States</a:t>
            </a:r>
            <a:endParaRPr>
              <a:solidFill>
                <a:srgbClr val="00467E"/>
              </a:solidFill>
              <a:highlight>
                <a:schemeClr val="lt1"/>
              </a:highlight>
            </a:endParaRPr>
          </a:p>
          <a:p>
            <a:pPr marL="0" lvl="0" indent="0" algn="l" rtl="0">
              <a:lnSpc>
                <a:spcPct val="115000"/>
              </a:lnSpc>
              <a:spcBef>
                <a:spcPts val="600"/>
              </a:spcBef>
              <a:spcAft>
                <a:spcPts val="0"/>
              </a:spcAft>
              <a:buClr>
                <a:schemeClr val="dk1"/>
              </a:buClr>
              <a:buSzPts val="1100"/>
              <a:buFont typeface="Arial"/>
              <a:buNone/>
            </a:pPr>
            <a:r>
              <a:rPr lang="en-US" b="1" u="sng">
                <a:solidFill>
                  <a:srgbClr val="003C71"/>
                </a:solidFill>
                <a:highlight>
                  <a:schemeClr val="lt1"/>
                </a:highlight>
                <a:hlinkClick r:id="rId3">
                  <a:extLst>
                    <a:ext uri="{A12FA001-AC4F-418D-AE19-62706E023703}">
                      <ahyp:hlinkClr xmlns:ahyp="http://schemas.microsoft.com/office/drawing/2018/hyperlinkcolor" val="tx"/>
                    </a:ext>
                  </a:extLst>
                </a:hlinkClick>
              </a:rPr>
              <a:t>Framework for Public Participation and Community Engagement</a:t>
            </a:r>
            <a:endParaRPr b="1">
              <a:solidFill>
                <a:srgbClr val="003C71"/>
              </a:solidFill>
              <a:highlight>
                <a:schemeClr val="lt1"/>
              </a:highlight>
            </a:endParaRPr>
          </a:p>
          <a:p>
            <a:pPr marL="0" lvl="0" indent="0" algn="l" rtl="0">
              <a:lnSpc>
                <a:spcPct val="115000"/>
              </a:lnSpc>
              <a:spcBef>
                <a:spcPts val="600"/>
              </a:spcBef>
              <a:spcAft>
                <a:spcPts val="0"/>
              </a:spcAft>
              <a:buClr>
                <a:schemeClr val="dk1"/>
              </a:buClr>
              <a:buSzPts val="1100"/>
              <a:buFont typeface="Arial"/>
              <a:buNone/>
            </a:pPr>
            <a:r>
              <a:rPr lang="en-US" sz="1800">
                <a:solidFill>
                  <a:srgbClr val="0C0C0C"/>
                </a:solidFill>
                <a:highlight>
                  <a:schemeClr val="lt1"/>
                </a:highlight>
              </a:rPr>
              <a:t>The government committed to creating a new framework to strengthen current public participation activities led by the federal government and to provide support for agencies that will begin such engagement for the first time or support those with engagement activities already underway. The commitment includes the creation of a toolkit, which will act as an ongoing repository for guidance, case studies, and leading practices on public participation.</a:t>
            </a:r>
            <a:endParaRPr sz="1800">
              <a:solidFill>
                <a:srgbClr val="0C0C0C"/>
              </a:solidFill>
              <a:highlight>
                <a:schemeClr val="lt1"/>
              </a:highlight>
            </a:endParaRPr>
          </a:p>
          <a:p>
            <a:pPr marL="0" lvl="0" indent="0" algn="l" rtl="0">
              <a:lnSpc>
                <a:spcPct val="115000"/>
              </a:lnSpc>
              <a:spcBef>
                <a:spcPts val="600"/>
              </a:spcBef>
              <a:spcAft>
                <a:spcPts val="0"/>
              </a:spcAft>
              <a:buClr>
                <a:schemeClr val="dk1"/>
              </a:buClr>
              <a:buSzPts val="1100"/>
              <a:buFont typeface="Arial"/>
              <a:buNone/>
            </a:pPr>
            <a:r>
              <a:rPr lang="en-US" sz="1800">
                <a:solidFill>
                  <a:srgbClr val="0C0C0C"/>
                </a:solidFill>
                <a:highlight>
                  <a:schemeClr val="lt1"/>
                </a:highlight>
              </a:rPr>
              <a:t>This commitment seeks to promote and support federal agencies' obligation to improve public participation throughout the federal government.</a:t>
            </a:r>
            <a:endParaRPr sz="1800">
              <a:solidFill>
                <a:srgbClr val="0C0C0C"/>
              </a:solidFill>
              <a:highlight>
                <a:schemeClr val="lt1"/>
              </a:highlight>
            </a:endParaRPr>
          </a:p>
          <a:p>
            <a:pPr marL="0" lvl="0" indent="0" algn="l" rtl="0">
              <a:lnSpc>
                <a:spcPct val="115000"/>
              </a:lnSpc>
              <a:spcBef>
                <a:spcPts val="600"/>
              </a:spcBef>
              <a:spcAft>
                <a:spcPts val="0"/>
              </a:spcAft>
              <a:buNone/>
            </a:pPr>
            <a:r>
              <a:rPr lang="en-US" sz="1800" b="1">
                <a:solidFill>
                  <a:srgbClr val="0C0C0C"/>
                </a:solidFill>
                <a:highlight>
                  <a:schemeClr val="lt1"/>
                </a:highlight>
              </a:rPr>
              <a:t>Challenge Theme: </a:t>
            </a:r>
            <a:r>
              <a:rPr lang="en-US" sz="1800">
                <a:solidFill>
                  <a:srgbClr val="0C0C0C"/>
                </a:solidFill>
                <a:highlight>
                  <a:schemeClr val="lt1"/>
                </a:highlight>
              </a:rPr>
              <a:t>Public Participation</a:t>
            </a:r>
            <a:endParaRPr sz="1800">
              <a:solidFill>
                <a:srgbClr val="0C0C0C"/>
              </a:solidFill>
              <a:highlight>
                <a:schemeClr val="lt1"/>
              </a:highlight>
            </a:endParaRPr>
          </a:p>
          <a:p>
            <a:pPr marL="0" lvl="0" indent="0" algn="l" rtl="0">
              <a:lnSpc>
                <a:spcPct val="115000"/>
              </a:lnSpc>
              <a:spcBef>
                <a:spcPts val="600"/>
              </a:spcBef>
              <a:spcAft>
                <a:spcPts val="600"/>
              </a:spcAft>
              <a:buNone/>
            </a:pPr>
            <a:endParaRPr sz="1400" b="1">
              <a:solidFill>
                <a:srgbClr val="00A6FB"/>
              </a:solidFill>
              <a:highlight>
                <a:schemeClr val="lt1"/>
              </a:highlight>
            </a:endParaRPr>
          </a:p>
        </p:txBody>
      </p:sp>
      <p:pic>
        <p:nvPicPr>
          <p:cNvPr id="244" name="Google Shape;244;p42" descr="The Open Gov Challenge decoration graphic"/>
          <p:cNvPicPr preferRelativeResize="0"/>
          <p:nvPr/>
        </p:nvPicPr>
        <p:blipFill rotWithShape="1">
          <a:blip r:embed="rId4">
            <a:alphaModFix/>
          </a:blip>
          <a:srcRect l="-6204" r="8652"/>
          <a:stretch/>
        </p:blipFill>
        <p:spPr>
          <a:xfrm>
            <a:off x="52400" y="2097100"/>
            <a:ext cx="4414825" cy="3503600"/>
          </a:xfrm>
          <a:prstGeom prst="rect">
            <a:avLst/>
          </a:prstGeom>
          <a:noFill/>
          <a:ln>
            <a:noFill/>
          </a:ln>
        </p:spPr>
      </p:pic>
      <p:sp>
        <p:nvSpPr>
          <p:cNvPr id="245" name="Google Shape;245;p42"/>
          <p:cNvSpPr txBox="1"/>
          <p:nvPr/>
        </p:nvSpPr>
        <p:spPr>
          <a:xfrm>
            <a:off x="1244025" y="6320400"/>
            <a:ext cx="25755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u="sng">
                <a:solidFill>
                  <a:srgbClr val="00A6FB"/>
                </a:solidFill>
                <a:hlinkClick r:id="rId5">
                  <a:extLst>
                    <a:ext uri="{A12FA001-AC4F-418D-AE19-62706E023703}">
                      <ahyp:hlinkClr xmlns:ahyp="http://schemas.microsoft.com/office/drawing/2018/hyperlinkcolor" val="tx"/>
                    </a:ext>
                  </a:extLst>
                </a:hlinkClick>
              </a:rPr>
              <a:t>OGP Challenge Themes</a:t>
            </a:r>
            <a:endParaRPr sz="1600">
              <a:solidFill>
                <a:srgbClr val="00A6FB"/>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1686</Words>
  <Application>Microsoft Office PowerPoint</Application>
  <PresentationFormat>Widescreen</PresentationFormat>
  <Paragraphs>273</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Calibri</vt:lpstr>
      <vt:lpstr>Roboto Black</vt:lpstr>
      <vt:lpstr>Proxima Nova</vt:lpstr>
      <vt:lpstr>Roboto</vt:lpstr>
      <vt:lpstr>Roboto Medium</vt:lpstr>
      <vt:lpstr>Play</vt:lpstr>
      <vt:lpstr>Arial</vt:lpstr>
      <vt:lpstr>Quattrocento Sans</vt:lpstr>
      <vt:lpstr>Office Theme</vt:lpstr>
      <vt:lpstr>Office Theme</vt:lpstr>
      <vt:lpstr>Global to Local: Lessons for Open Government &amp; Civic Engagement for DC.</vt:lpstr>
      <vt:lpstr>Kirsten Mitchell</vt:lpstr>
      <vt:lpstr>Agenda</vt:lpstr>
      <vt:lpstr>Daniel W. York </vt:lpstr>
      <vt:lpstr>Overview of International and national open government efforts</vt:lpstr>
      <vt:lpstr>The Open Government Partnership</vt:lpstr>
      <vt:lpstr>OGP By the  Numbers</vt:lpstr>
      <vt:lpstr>The OGP Action Plan Cycle</vt:lpstr>
      <vt:lpstr>New PPCE Challenge Commitment</vt:lpstr>
      <vt:lpstr>U.S. Federal Roles in OGP</vt:lpstr>
      <vt:lpstr>MEET  THE GSA  TEAM</vt:lpstr>
      <vt:lpstr>What We Do</vt:lpstr>
      <vt:lpstr>NAP 6 Timeline</vt:lpstr>
      <vt:lpstr>NAP 6 RFI Live Now!</vt:lpstr>
      <vt:lpstr>NAP 6 Public RFI Areas of Interest</vt:lpstr>
      <vt:lpstr>Open Government Federal Advisory Committee Membership and Operations</vt:lpstr>
      <vt:lpstr>Advisory Committee as a Multi-Stakeholder Forum</vt:lpstr>
      <vt:lpstr>OG FAC Focus Areas</vt:lpstr>
      <vt:lpstr>OG FAC Operations</vt:lpstr>
      <vt:lpstr>Federal Advisory Committee </vt:lpstr>
      <vt:lpstr>Partnering with Civil Society </vt:lpstr>
      <vt:lpstr>Civil Society ListServ</vt:lpstr>
      <vt:lpstr>U.S. Open Government Secretariat LinkedIn</vt:lpstr>
      <vt:lpstr>Kathleen Patterson</vt:lpstr>
      <vt:lpstr>Panel: Establishing a Transparency Reform Commission in DC</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AlexisKMasterson</cp:lastModifiedBy>
  <cp:revision>2</cp:revision>
  <dcterms:modified xsi:type="dcterms:W3CDTF">2024-10-16T15:38:39Z</dcterms:modified>
</cp:coreProperties>
</file>