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embedTrueTypeFonts="1" saveSubsetFonts="1" autoCompressPictures="0">
  <p:sldMasterIdLst>
    <p:sldMasterId id="2147483662" r:id="rId1"/>
  </p:sldMasterIdLst>
  <p:notesMasterIdLst>
    <p:notesMasterId r:id="rId53"/>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 id="292" r:id="rId38"/>
    <p:sldId id="293" r:id="rId39"/>
    <p:sldId id="294" r:id="rId40"/>
    <p:sldId id="295" r:id="rId41"/>
    <p:sldId id="296" r:id="rId42"/>
    <p:sldId id="297" r:id="rId43"/>
    <p:sldId id="298" r:id="rId44"/>
    <p:sldId id="299" r:id="rId45"/>
    <p:sldId id="300" r:id="rId46"/>
    <p:sldId id="301" r:id="rId47"/>
    <p:sldId id="302" r:id="rId48"/>
    <p:sldId id="303" r:id="rId49"/>
    <p:sldId id="304" r:id="rId50"/>
    <p:sldId id="305" r:id="rId51"/>
    <p:sldId id="314" r:id="rId52"/>
  </p:sldIdLst>
  <p:sldSz cx="9144000" cy="5143500" type="screen16x9"/>
  <p:notesSz cx="6858000" cy="9144000"/>
  <p:embeddedFontLst>
    <p:embeddedFont>
      <p:font typeface="Arial Narrow" panose="020B0606020202030204" pitchFamily="34" charset="0"/>
      <p:regular r:id="rId54"/>
      <p:bold r:id="rId55"/>
      <p:italic r:id="rId56"/>
      <p:boldItalic r:id="rId57"/>
    </p:embeddedFont>
    <p:embeddedFont>
      <p:font typeface="Arimo" panose="020B0604020202020204" charset="0"/>
      <p:regular r:id="rId58"/>
      <p:bold r:id="rId59"/>
      <p:italic r:id="rId60"/>
      <p:boldItalic r:id="rId61"/>
    </p:embeddedFont>
    <p:embeddedFont>
      <p:font typeface="Helvetica Neue" panose="020B0604020202020204" charset="0"/>
      <p:regular r:id="rId62"/>
      <p:bold r:id="rId63"/>
      <p:italic r:id="rId64"/>
      <p:boldItalic r:id="rId65"/>
    </p:embeddedFont>
    <p:embeddedFont>
      <p:font typeface="Lato" panose="020F0502020204030203" pitchFamily="34" charset="0"/>
      <p:regular r:id="rId66"/>
      <p:bold r:id="rId67"/>
      <p:italic r:id="rId68"/>
      <p:boldItalic r:id="rId69"/>
    </p:embeddedFont>
    <p:embeddedFont>
      <p:font typeface="Oswald" panose="00000500000000000000" pitchFamily="2" charset="0"/>
      <p:regular r:id="rId70"/>
      <p:bold r:id="rId71"/>
    </p:embeddedFont>
    <p:embeddedFont>
      <p:font typeface="Roboto" panose="02000000000000000000" pitchFamily="2" charset="0"/>
      <p:regular r:id="rId72"/>
      <p:bold r:id="rId73"/>
      <p:italic r:id="rId74"/>
      <p:boldItalic r:id="rId75"/>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756">
          <p15:clr>
            <a:srgbClr val="000000"/>
          </p15:clr>
        </p15:guide>
        <p15:guide id="2" pos="5328">
          <p15:clr>
            <a:srgbClr val="000000"/>
          </p15:clr>
        </p15:guide>
        <p15:guide id="3" orient="horz" pos="606">
          <p15:clr>
            <a:srgbClr val="9AA0A6"/>
          </p15:clr>
        </p15:guide>
        <p15:guide id="4" orient="horz" pos="540">
          <p15:clr>
            <a:srgbClr val="9AA0A6"/>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0C6BBDFA-4F99-465B-B4EE-A87EBD63F7D2}">
  <a:tblStyle styleId="{0C6BBDFA-4F99-465B-B4EE-A87EBD63F7D2}" styleName="Table_0">
    <a:wholeTbl>
      <a:tcTxStyle b="off" i="off">
        <a:font>
          <a:latin typeface="Calibri"/>
          <a:ea typeface="Calibri"/>
          <a:cs typeface="Calibri"/>
        </a:font>
        <a:schemeClr val="dk1"/>
      </a:tcTxStyle>
      <a:tcStyle>
        <a:tcBdr>
          <a:left>
            <a:ln w="12700" cap="flat" cmpd="sng">
              <a:solidFill>
                <a:schemeClr val="lt1"/>
              </a:solidFill>
              <a:prstDash val="solid"/>
              <a:round/>
              <a:headEnd type="none" w="sm" len="sm"/>
              <a:tailEnd type="none" w="sm" len="sm"/>
            </a:ln>
          </a:left>
          <a:right>
            <a:ln w="12700" cap="flat" cmpd="sng">
              <a:solidFill>
                <a:schemeClr val="lt1"/>
              </a:solidFill>
              <a:prstDash val="solid"/>
              <a:round/>
              <a:headEnd type="none" w="sm" len="sm"/>
              <a:tailEnd type="none" w="sm" len="sm"/>
            </a:ln>
          </a:right>
          <a:top>
            <a:ln w="12700" cap="flat" cmpd="sng">
              <a:solidFill>
                <a:schemeClr val="lt1"/>
              </a:solidFill>
              <a:prstDash val="solid"/>
              <a:round/>
              <a:headEnd type="none" w="sm" len="sm"/>
              <a:tailEnd type="none" w="sm" len="sm"/>
            </a:ln>
          </a:top>
          <a:bottom>
            <a:ln w="12700" cap="flat" cmpd="sng">
              <a:solidFill>
                <a:schemeClr val="lt1"/>
              </a:solidFill>
              <a:prstDash val="solid"/>
              <a:round/>
              <a:headEnd type="none" w="sm" len="sm"/>
              <a:tailEnd type="none" w="sm" len="sm"/>
            </a:ln>
          </a:bottom>
          <a:insideH>
            <a:ln w="12700" cap="flat" cmpd="sng">
              <a:solidFill>
                <a:schemeClr val="lt1"/>
              </a:solidFill>
              <a:prstDash val="solid"/>
              <a:round/>
              <a:headEnd type="none" w="sm" len="sm"/>
              <a:tailEnd type="none" w="sm" len="sm"/>
            </a:ln>
          </a:insideH>
          <a:insideV>
            <a:ln w="12700" cap="flat" cmpd="sng">
              <a:solidFill>
                <a:schemeClr val="lt1"/>
              </a:solidFill>
              <a:prstDash val="solid"/>
              <a:round/>
              <a:headEnd type="none" w="sm" len="sm"/>
              <a:tailEnd type="none" w="sm" len="sm"/>
            </a:ln>
          </a:insideV>
        </a:tcBdr>
        <a:fill>
          <a:solidFill>
            <a:srgbClr val="E8ECF4"/>
          </a:solidFill>
        </a:fill>
      </a:tcStyle>
    </a:wholeTbl>
    <a:band1H>
      <a:tcTxStyle/>
      <a:tcStyle>
        <a:tcBdr/>
        <a:fill>
          <a:solidFill>
            <a:srgbClr val="CFD7E7"/>
          </a:solidFill>
        </a:fill>
      </a:tcStyle>
    </a:band1H>
    <a:band2H>
      <a:tcTxStyle/>
      <a:tcStyle>
        <a:tcBdr/>
      </a:tcStyle>
    </a:band2H>
    <a:band1V>
      <a:tcTxStyle/>
      <a:tcStyle>
        <a:tcBdr/>
        <a:fill>
          <a:solidFill>
            <a:srgbClr val="CFD7E7"/>
          </a:solidFill>
        </a:fill>
      </a:tcStyle>
    </a:band1V>
    <a:band2V>
      <a:tcTxStyle/>
      <a:tcStyle>
        <a:tcBdr/>
      </a:tcStyle>
    </a:band2V>
    <a:lastCol>
      <a:tcTxStyle b="on" i="off">
        <a:font>
          <a:latin typeface="Calibri"/>
          <a:ea typeface="Calibri"/>
          <a:cs typeface="Calibri"/>
        </a:font>
        <a:schemeClr val="lt1"/>
      </a:tcTxStyle>
      <a:tcStyle>
        <a:tcBdr/>
        <a:fill>
          <a:solidFill>
            <a:schemeClr val="accent1"/>
          </a:solidFill>
        </a:fill>
      </a:tcStyle>
    </a:lastCol>
    <a:firstCol>
      <a:tcTxStyle b="on" i="off">
        <a:font>
          <a:latin typeface="Calibri"/>
          <a:ea typeface="Calibri"/>
          <a:cs typeface="Calibri"/>
        </a:font>
        <a:schemeClr val="lt1"/>
      </a:tcTxStyle>
      <a:tcStyle>
        <a:tcBdr/>
        <a:fill>
          <a:solidFill>
            <a:schemeClr val="accent1"/>
          </a:solidFill>
        </a:fill>
      </a:tcStyle>
    </a:firstCol>
    <a:lastRow>
      <a:tcTxStyle b="on" i="off">
        <a:font>
          <a:latin typeface="Calibri"/>
          <a:ea typeface="Calibri"/>
          <a:cs typeface="Calibri"/>
        </a:font>
        <a:schemeClr val="lt1"/>
      </a:tcTxStyle>
      <a:tcStyle>
        <a:tcBdr>
          <a:top>
            <a:ln w="38100" cap="flat" cmpd="sng">
              <a:solidFill>
                <a:schemeClr val="lt1"/>
              </a:solidFill>
              <a:prstDash val="solid"/>
              <a:round/>
              <a:headEnd type="none" w="sm" len="sm"/>
              <a:tailEnd type="none" w="sm" len="sm"/>
            </a:ln>
          </a:top>
        </a:tcBdr>
        <a:fill>
          <a:solidFill>
            <a:schemeClr val="accent1"/>
          </a:solidFill>
        </a:fill>
      </a:tcStyle>
    </a:lastRow>
    <a:seCell>
      <a:tcTxStyle/>
      <a:tcStyle>
        <a:tcBdr/>
      </a:tcStyle>
    </a:seCell>
    <a:swCell>
      <a:tcTxStyle/>
      <a:tcStyle>
        <a:tcBdr/>
      </a:tcStyle>
    </a:swCell>
    <a:firstRow>
      <a:tcTxStyle b="on" i="off">
        <a:font>
          <a:latin typeface="Calibri"/>
          <a:ea typeface="Calibri"/>
          <a:cs typeface="Calibri"/>
        </a:font>
        <a:schemeClr val="lt1"/>
      </a:tcTxStyle>
      <a:tcStyle>
        <a:tcBdr>
          <a:bottom>
            <a:ln w="38100" cap="flat" cmpd="sng">
              <a:solidFill>
                <a:schemeClr val="lt1"/>
              </a:solidFill>
              <a:prstDash val="solid"/>
              <a:round/>
              <a:headEnd type="none" w="sm" len="sm"/>
              <a:tailEnd type="none" w="sm" len="sm"/>
            </a:ln>
          </a:bottom>
        </a:tcBdr>
        <a:fill>
          <a:solidFill>
            <a:schemeClr val="accent1"/>
          </a:solidFill>
        </a:fill>
      </a:tcStyle>
    </a:firstRow>
    <a:neCell>
      <a:tcTxStyle/>
      <a:tcStyle>
        <a:tcBdr/>
      </a:tcStyle>
    </a:neCell>
    <a:nwCell>
      <a:tcTxStyle/>
      <a:tcStyle>
        <a:tcBdr/>
      </a:tcStyle>
    </a:nwCell>
  </a:tblStyle>
  <a:tblStyle styleId="{66133F96-3681-4C10-8F21-ABD09C3BA22E}" styleName="Table_1">
    <a:wholeTbl>
      <a:tcTxStyle>
        <a:font>
          <a:latin typeface="Arial"/>
          <a:ea typeface="Arial"/>
          <a:cs typeface="Arial"/>
        </a:font>
        <a:srgbClr val="000000"/>
      </a:tcTxStyle>
      <a:tcStyle>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2" autoAdjust="0"/>
    <p:restoredTop sz="96357" autoAdjust="0"/>
  </p:normalViewPr>
  <p:slideViewPr>
    <p:cSldViewPr snapToGrid="0">
      <p:cViewPr varScale="1">
        <p:scale>
          <a:sx n="145" d="100"/>
          <a:sy n="145" d="100"/>
        </p:scale>
        <p:origin x="624" y="114"/>
      </p:cViewPr>
      <p:guideLst>
        <p:guide orient="horz" pos="756"/>
        <p:guide pos="5328"/>
        <p:guide orient="horz" pos="606"/>
        <p:guide orient="horz" pos="540"/>
      </p:guideLst>
    </p:cSldViewPr>
  </p:slideViewPr>
  <p:outlineViewPr>
    <p:cViewPr>
      <p:scale>
        <a:sx n="33" d="100"/>
        <a:sy n="33" d="100"/>
      </p:scale>
      <p:origin x="0" y="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font" Target="fonts/font10.fntdata"/><Relationship Id="rId68" Type="http://schemas.openxmlformats.org/officeDocument/2006/relationships/font" Target="fonts/font15.fntdata"/><Relationship Id="rId16" Type="http://schemas.openxmlformats.org/officeDocument/2006/relationships/slide" Target="slides/slide1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notesMaster" Target="notesMasters/notesMaster1.xml"/><Relationship Id="rId58" Type="http://schemas.openxmlformats.org/officeDocument/2006/relationships/font" Target="fonts/font5.fntdata"/><Relationship Id="rId66" Type="http://schemas.openxmlformats.org/officeDocument/2006/relationships/font" Target="fonts/font13.fntdata"/><Relationship Id="rId74" Type="http://schemas.openxmlformats.org/officeDocument/2006/relationships/font" Target="fonts/font21.fntdata"/><Relationship Id="rId79" Type="http://schemas.openxmlformats.org/officeDocument/2006/relationships/tableStyles" Target="tableStyles.xml"/><Relationship Id="rId5" Type="http://schemas.openxmlformats.org/officeDocument/2006/relationships/slide" Target="slides/slide4.xml"/><Relationship Id="rId61" Type="http://schemas.openxmlformats.org/officeDocument/2006/relationships/font" Target="fonts/font8.fntdata"/><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font" Target="fonts/font3.fntdata"/><Relationship Id="rId64" Type="http://schemas.openxmlformats.org/officeDocument/2006/relationships/font" Target="fonts/font11.fntdata"/><Relationship Id="rId69" Type="http://schemas.openxmlformats.org/officeDocument/2006/relationships/font" Target="fonts/font16.fntdata"/><Relationship Id="rId77"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font" Target="fonts/font19.fntdata"/><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font" Target="fonts/font6.fntdata"/><Relationship Id="rId67" Type="http://schemas.openxmlformats.org/officeDocument/2006/relationships/font" Target="fonts/font14.fntdata"/><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font" Target="fonts/font1.fntdata"/><Relationship Id="rId62" Type="http://schemas.openxmlformats.org/officeDocument/2006/relationships/font" Target="fonts/font9.fntdata"/><Relationship Id="rId70" Type="http://schemas.openxmlformats.org/officeDocument/2006/relationships/font" Target="fonts/font17.fntdata"/><Relationship Id="rId75" Type="http://schemas.openxmlformats.org/officeDocument/2006/relationships/font" Target="fonts/font22.fntdata"/><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font" Target="fonts/font4.fntdata"/><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font" Target="fonts/font7.fntdata"/><Relationship Id="rId65" Type="http://schemas.openxmlformats.org/officeDocument/2006/relationships/font" Target="fonts/font12.fntdata"/><Relationship Id="rId73" Type="http://schemas.openxmlformats.org/officeDocument/2006/relationships/font" Target="fonts/font20.fntdata"/><Relationship Id="rId78"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font" Target="fonts/font2.fntdata"/><Relationship Id="rId76" Type="http://schemas.openxmlformats.org/officeDocument/2006/relationships/presProps" Target="presProps.xml"/><Relationship Id="rId7" Type="http://schemas.openxmlformats.org/officeDocument/2006/relationships/slide" Target="slides/slide6.xml"/><Relationship Id="rId71" Type="http://schemas.openxmlformats.org/officeDocument/2006/relationships/font" Target="fonts/font18.fntdata"/><Relationship Id="rId2" Type="http://schemas.openxmlformats.org/officeDocument/2006/relationships/slide" Target="slides/slide1.xml"/><Relationship Id="rId29" Type="http://schemas.openxmlformats.org/officeDocument/2006/relationships/slide" Target="slides/slide2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7200"/>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24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24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24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24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24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24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24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2400" b="0" i="0" u="none" strike="noStrike" cap="none">
                <a:solidFill>
                  <a:schemeClr val="dk1"/>
                </a:solidFill>
                <a:latin typeface="Arial"/>
                <a:ea typeface="Arial"/>
                <a:cs typeface="Arial"/>
                <a:sym typeface="Arial"/>
              </a:defRPr>
            </a:lvl9pPr>
          </a:lstStyle>
          <a:p>
            <a:endParaRPr/>
          </a:p>
        </p:txBody>
      </p:sp>
      <p:sp>
        <p:nvSpPr>
          <p:cNvPr id="4" name="Google Shape;4;n"/>
          <p:cNvSpPr txBox="1">
            <a:spLocks noGrp="1"/>
          </p:cNvSpPr>
          <p:nvPr>
            <p:ph type="dt" idx="10"/>
          </p:nvPr>
        </p:nvSpPr>
        <p:spPr>
          <a:xfrm>
            <a:off x="3886200" y="0"/>
            <a:ext cx="2971800" cy="457200"/>
          </a:xfrm>
          <a:prstGeom prst="rect">
            <a:avLst/>
          </a:prstGeom>
          <a:noFill/>
          <a:ln>
            <a:noFill/>
          </a:ln>
        </p:spPr>
        <p:txBody>
          <a:bodyPr spcFirstLastPara="1" wrap="square" lIns="91425" tIns="45700" rIns="91425" bIns="45700" anchor="t" anchorCtr="0">
            <a:noAutofit/>
          </a:bodyPr>
          <a:lstStyle>
            <a:lvl1pPr marR="0" lvl="0" algn="r"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24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24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24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24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24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24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24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2400" b="0" i="0" u="none" strike="noStrike" cap="none">
                <a:solidFill>
                  <a:schemeClr val="dk1"/>
                </a:solidFill>
                <a:latin typeface="Arial"/>
                <a:ea typeface="Arial"/>
                <a:cs typeface="Arial"/>
                <a:sym typeface="Arial"/>
              </a:defRPr>
            </a:lvl9pPr>
          </a:lstStyle>
          <a:p>
            <a:endParaRPr/>
          </a:p>
        </p:txBody>
      </p:sp>
      <p:sp>
        <p:nvSpPr>
          <p:cNvPr id="5" name="Google Shape;5;n"/>
          <p:cNvSpPr>
            <a:spLocks noGrp="1" noRot="1" noChangeAspect="1"/>
          </p:cNvSpPr>
          <p:nvPr>
            <p:ph type="sldImg" idx="3"/>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6" name="Google Shape;6;n"/>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36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1pPr>
            <a:lvl2pPr marL="914400" marR="0" lvl="1" indent="-228600" algn="l" rtl="0">
              <a:lnSpc>
                <a:spcPct val="100000"/>
              </a:lnSpc>
              <a:spcBef>
                <a:spcPts val="36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2pPr>
            <a:lvl3pPr marL="1371600" marR="0" lvl="2" indent="-228600" algn="l" rtl="0">
              <a:lnSpc>
                <a:spcPct val="100000"/>
              </a:lnSpc>
              <a:spcBef>
                <a:spcPts val="36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3pPr>
            <a:lvl4pPr marL="1828800" marR="0" lvl="3" indent="-228600" algn="l" rtl="0">
              <a:lnSpc>
                <a:spcPct val="100000"/>
              </a:lnSpc>
              <a:spcBef>
                <a:spcPts val="36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4pPr>
            <a:lvl5pPr marL="2286000" marR="0" lvl="4" indent="-228600" algn="l" rtl="0">
              <a:lnSpc>
                <a:spcPct val="100000"/>
              </a:lnSpc>
              <a:spcBef>
                <a:spcPts val="36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6800"/>
            <a:ext cx="2971800" cy="457200"/>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24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24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24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24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24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24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24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2400" b="0" i="0" u="none" strike="noStrike" cap="none">
                <a:solidFill>
                  <a:schemeClr val="dk1"/>
                </a:solidFill>
                <a:latin typeface="Arial"/>
                <a:ea typeface="Arial"/>
                <a:cs typeface="Arial"/>
                <a:sym typeface="Arial"/>
              </a:defRPr>
            </a:lvl9pPr>
          </a:lstStyle>
          <a:p>
            <a:endParaRPr/>
          </a:p>
        </p:txBody>
      </p:sp>
      <p:sp>
        <p:nvSpPr>
          <p:cNvPr id="8" name="Google Shape;8;n"/>
          <p:cNvSpPr txBox="1">
            <a:spLocks noGrp="1"/>
          </p:cNvSpPr>
          <p:nvPr>
            <p:ph type="sldNum" idx="12"/>
          </p:nvPr>
        </p:nvSpPr>
        <p:spPr>
          <a:xfrm>
            <a:off x="3886200" y="8686800"/>
            <a:ext cx="2971800" cy="4572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Arial"/>
                <a:ea typeface="Arial"/>
                <a:cs typeface="Arial"/>
                <a:sym typeface="Arial"/>
              </a:rPr>
              <a:t>‹#›</a:t>
            </a:fld>
            <a:endParaRPr sz="1200" b="0" i="0" u="none" strike="noStrike" cap="none">
              <a:solidFill>
                <a:schemeClr val="dk1"/>
              </a:solidFill>
              <a:latin typeface="Arial"/>
              <a:ea typeface="Arial"/>
              <a:cs typeface="Arial"/>
              <a:sym typeface="Arial"/>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5"/>
        <p:cNvGrpSpPr/>
        <p:nvPr/>
      </p:nvGrpSpPr>
      <p:grpSpPr>
        <a:xfrm>
          <a:off x="0" y="0"/>
          <a:ext cx="0" cy="0"/>
          <a:chOff x="0" y="0"/>
          <a:chExt cx="0" cy="0"/>
        </a:xfrm>
      </p:grpSpPr>
      <p:sp>
        <p:nvSpPr>
          <p:cNvPr id="86" name="Google Shape;86;p1:notes"/>
          <p:cNvSpPr txBox="1">
            <a:spLocks noGrp="1"/>
          </p:cNvSpPr>
          <p:nvPr>
            <p:ph type="sldNum" idx="12"/>
          </p:nvPr>
        </p:nvSpPr>
        <p:spPr>
          <a:xfrm>
            <a:off x="3886200" y="8686800"/>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a:t>
            </a:fld>
            <a:endParaRPr/>
          </a:p>
        </p:txBody>
      </p:sp>
      <p:sp>
        <p:nvSpPr>
          <p:cNvPr id="87" name="Google Shape;87;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88" name="Google Shape;88;p1: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2"/>
        <p:cNvGrpSpPr/>
        <p:nvPr/>
      </p:nvGrpSpPr>
      <p:grpSpPr>
        <a:xfrm>
          <a:off x="0" y="0"/>
          <a:ext cx="0" cy="0"/>
          <a:chOff x="0" y="0"/>
          <a:chExt cx="0" cy="0"/>
        </a:xfrm>
      </p:grpSpPr>
      <p:sp>
        <p:nvSpPr>
          <p:cNvPr id="173" name="Google Shape;173;g2d01e05678a_0_76:notes"/>
          <p:cNvSpPr txBox="1">
            <a:spLocks noGrp="1"/>
          </p:cNvSpPr>
          <p:nvPr>
            <p:ph type="body" idx="1"/>
          </p:nvPr>
        </p:nvSpPr>
        <p:spPr>
          <a:xfrm>
            <a:off x="686421" y="4344025"/>
            <a:ext cx="5485200" cy="411450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174" name="Google Shape;174;g2d01e05678a_0_7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1"/>
        <p:cNvGrpSpPr/>
        <p:nvPr/>
      </p:nvGrpSpPr>
      <p:grpSpPr>
        <a:xfrm>
          <a:off x="0" y="0"/>
          <a:ext cx="0" cy="0"/>
          <a:chOff x="0" y="0"/>
          <a:chExt cx="0" cy="0"/>
        </a:xfrm>
      </p:grpSpPr>
      <p:sp>
        <p:nvSpPr>
          <p:cNvPr id="182" name="Google Shape;182;g2d01e05678a_0_84:notes"/>
          <p:cNvSpPr txBox="1">
            <a:spLocks noGrp="1"/>
          </p:cNvSpPr>
          <p:nvPr>
            <p:ph type="body" idx="1"/>
          </p:nvPr>
        </p:nvSpPr>
        <p:spPr>
          <a:xfrm>
            <a:off x="686421" y="4344025"/>
            <a:ext cx="5485200" cy="411450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183" name="Google Shape;183;g2d01e05678a_0_8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0"/>
        <p:cNvGrpSpPr/>
        <p:nvPr/>
      </p:nvGrpSpPr>
      <p:grpSpPr>
        <a:xfrm>
          <a:off x="0" y="0"/>
          <a:ext cx="0" cy="0"/>
          <a:chOff x="0" y="0"/>
          <a:chExt cx="0" cy="0"/>
        </a:xfrm>
      </p:grpSpPr>
      <p:sp>
        <p:nvSpPr>
          <p:cNvPr id="191" name="Google Shape;191;g2d01e05678a_0_92:notes"/>
          <p:cNvSpPr txBox="1">
            <a:spLocks noGrp="1"/>
          </p:cNvSpPr>
          <p:nvPr>
            <p:ph type="body" idx="1"/>
          </p:nvPr>
        </p:nvSpPr>
        <p:spPr>
          <a:xfrm>
            <a:off x="686421" y="4344025"/>
            <a:ext cx="5485200" cy="411450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192" name="Google Shape;192;g2d01e05678a_0_9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2"/>
        <p:cNvGrpSpPr/>
        <p:nvPr/>
      </p:nvGrpSpPr>
      <p:grpSpPr>
        <a:xfrm>
          <a:off x="0" y="0"/>
          <a:ext cx="0" cy="0"/>
          <a:chOff x="0" y="0"/>
          <a:chExt cx="0" cy="0"/>
        </a:xfrm>
      </p:grpSpPr>
      <p:sp>
        <p:nvSpPr>
          <p:cNvPr id="213" name="Google Shape;213;g2d01e05678a_0_113:notes"/>
          <p:cNvSpPr txBox="1">
            <a:spLocks noGrp="1"/>
          </p:cNvSpPr>
          <p:nvPr>
            <p:ph type="body" idx="1"/>
          </p:nvPr>
        </p:nvSpPr>
        <p:spPr>
          <a:xfrm>
            <a:off x="686421" y="4344025"/>
            <a:ext cx="5485200" cy="411450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214" name="Google Shape;214;g2d01e05678a_0_1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1"/>
        <p:cNvGrpSpPr/>
        <p:nvPr/>
      </p:nvGrpSpPr>
      <p:grpSpPr>
        <a:xfrm>
          <a:off x="0" y="0"/>
          <a:ext cx="0" cy="0"/>
          <a:chOff x="0" y="0"/>
          <a:chExt cx="0" cy="0"/>
        </a:xfrm>
      </p:grpSpPr>
      <p:sp>
        <p:nvSpPr>
          <p:cNvPr id="222" name="Google Shape;222;g2d01e05678a_0_121:notes"/>
          <p:cNvSpPr txBox="1">
            <a:spLocks noGrp="1"/>
          </p:cNvSpPr>
          <p:nvPr>
            <p:ph type="body" idx="1"/>
          </p:nvPr>
        </p:nvSpPr>
        <p:spPr>
          <a:xfrm>
            <a:off x="686421" y="4344025"/>
            <a:ext cx="5485200" cy="411450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223" name="Google Shape;223;g2d01e05678a_0_12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0"/>
        <p:cNvGrpSpPr/>
        <p:nvPr/>
      </p:nvGrpSpPr>
      <p:grpSpPr>
        <a:xfrm>
          <a:off x="0" y="0"/>
          <a:ext cx="0" cy="0"/>
          <a:chOff x="0" y="0"/>
          <a:chExt cx="0" cy="0"/>
        </a:xfrm>
      </p:grpSpPr>
      <p:sp>
        <p:nvSpPr>
          <p:cNvPr id="231" name="Google Shape;231;g2d01e05678a_0_129:notes"/>
          <p:cNvSpPr txBox="1">
            <a:spLocks noGrp="1"/>
          </p:cNvSpPr>
          <p:nvPr>
            <p:ph type="body" idx="1"/>
          </p:nvPr>
        </p:nvSpPr>
        <p:spPr>
          <a:xfrm>
            <a:off x="686421" y="4344025"/>
            <a:ext cx="5485200" cy="411450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232" name="Google Shape;232;g2d01e05678a_0_1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1"/>
        <p:cNvGrpSpPr/>
        <p:nvPr/>
      </p:nvGrpSpPr>
      <p:grpSpPr>
        <a:xfrm>
          <a:off x="0" y="0"/>
          <a:ext cx="0" cy="0"/>
          <a:chOff x="0" y="0"/>
          <a:chExt cx="0" cy="0"/>
        </a:xfrm>
      </p:grpSpPr>
      <p:sp>
        <p:nvSpPr>
          <p:cNvPr id="242" name="Google Shape;242;g2d01e05678a_0_139:notes"/>
          <p:cNvSpPr txBox="1">
            <a:spLocks noGrp="1"/>
          </p:cNvSpPr>
          <p:nvPr>
            <p:ph type="body" idx="1"/>
          </p:nvPr>
        </p:nvSpPr>
        <p:spPr>
          <a:xfrm>
            <a:off x="686421" y="4344025"/>
            <a:ext cx="5485200" cy="411450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243" name="Google Shape;243;g2d01e05678a_0_13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1"/>
        <p:cNvGrpSpPr/>
        <p:nvPr/>
      </p:nvGrpSpPr>
      <p:grpSpPr>
        <a:xfrm>
          <a:off x="0" y="0"/>
          <a:ext cx="0" cy="0"/>
          <a:chOff x="0" y="0"/>
          <a:chExt cx="0" cy="0"/>
        </a:xfrm>
      </p:grpSpPr>
      <p:sp>
        <p:nvSpPr>
          <p:cNvPr id="252" name="Google Shape;252;g2d01e05678a_0_148:notes"/>
          <p:cNvSpPr txBox="1">
            <a:spLocks noGrp="1"/>
          </p:cNvSpPr>
          <p:nvPr>
            <p:ph type="body" idx="1"/>
          </p:nvPr>
        </p:nvSpPr>
        <p:spPr>
          <a:xfrm>
            <a:off x="686421" y="4344025"/>
            <a:ext cx="5485200" cy="411450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253" name="Google Shape;253;g2d01e05678a_0_14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2"/>
        <p:cNvGrpSpPr/>
        <p:nvPr/>
      </p:nvGrpSpPr>
      <p:grpSpPr>
        <a:xfrm>
          <a:off x="0" y="0"/>
          <a:ext cx="0" cy="0"/>
          <a:chOff x="0" y="0"/>
          <a:chExt cx="0" cy="0"/>
        </a:xfrm>
      </p:grpSpPr>
      <p:sp>
        <p:nvSpPr>
          <p:cNvPr id="263" name="Google Shape;263;g2d01e05678a_0_158:notes"/>
          <p:cNvSpPr txBox="1">
            <a:spLocks noGrp="1"/>
          </p:cNvSpPr>
          <p:nvPr>
            <p:ph type="body" idx="1"/>
          </p:nvPr>
        </p:nvSpPr>
        <p:spPr>
          <a:xfrm>
            <a:off x="686421" y="4344025"/>
            <a:ext cx="5485200" cy="411450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264" name="Google Shape;264;g2d01e05678a_0_15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2"/>
        <p:cNvGrpSpPr/>
        <p:nvPr/>
      </p:nvGrpSpPr>
      <p:grpSpPr>
        <a:xfrm>
          <a:off x="0" y="0"/>
          <a:ext cx="0" cy="0"/>
          <a:chOff x="0" y="0"/>
          <a:chExt cx="0" cy="0"/>
        </a:xfrm>
      </p:grpSpPr>
      <p:sp>
        <p:nvSpPr>
          <p:cNvPr id="273" name="Google Shape;273;g2d01e05678a_0_167:notes"/>
          <p:cNvSpPr txBox="1">
            <a:spLocks noGrp="1"/>
          </p:cNvSpPr>
          <p:nvPr>
            <p:ph type="body" idx="1"/>
          </p:nvPr>
        </p:nvSpPr>
        <p:spPr>
          <a:xfrm>
            <a:off x="686421" y="4344025"/>
            <a:ext cx="5485200" cy="411450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274" name="Google Shape;274;g2d01e05678a_0_16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
        <p:cNvGrpSpPr/>
        <p:nvPr/>
      </p:nvGrpSpPr>
      <p:grpSpPr>
        <a:xfrm>
          <a:off x="0" y="0"/>
          <a:ext cx="0" cy="0"/>
          <a:chOff x="0" y="0"/>
          <a:chExt cx="0" cy="0"/>
        </a:xfrm>
      </p:grpSpPr>
      <p:sp>
        <p:nvSpPr>
          <p:cNvPr id="95" name="Google Shape;95;g2d01e05678a_0_6:notes"/>
          <p:cNvSpPr>
            <a:spLocks noGrp="1" noRot="1" noChangeAspect="1"/>
          </p:cNvSpPr>
          <p:nvPr>
            <p:ph type="sldImg" idx="2"/>
          </p:nvPr>
        </p:nvSpPr>
        <p:spPr>
          <a:xfrm>
            <a:off x="357188" y="674688"/>
            <a:ext cx="5994400" cy="337343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6" name="Google Shape;96;g2d01e05678a_0_6:notes"/>
          <p:cNvSpPr txBox="1">
            <a:spLocks noGrp="1"/>
          </p:cNvSpPr>
          <p:nvPr>
            <p:ph type="body" idx="1"/>
          </p:nvPr>
        </p:nvSpPr>
        <p:spPr>
          <a:xfrm>
            <a:off x="686421" y="4344025"/>
            <a:ext cx="5485200" cy="4114500"/>
          </a:xfrm>
          <a:prstGeom prst="rect">
            <a:avLst/>
          </a:prstGeom>
          <a:noFill/>
          <a:ln>
            <a:noFill/>
          </a:ln>
        </p:spPr>
        <p:txBody>
          <a:bodyPr spcFirstLastPara="1" wrap="square" lIns="89600" tIns="44800" rIns="89600" bIns="44800"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6"/>
        <p:cNvGrpSpPr/>
        <p:nvPr/>
      </p:nvGrpSpPr>
      <p:grpSpPr>
        <a:xfrm>
          <a:off x="0" y="0"/>
          <a:ext cx="0" cy="0"/>
          <a:chOff x="0" y="0"/>
          <a:chExt cx="0" cy="0"/>
        </a:xfrm>
      </p:grpSpPr>
      <p:sp>
        <p:nvSpPr>
          <p:cNvPr id="287" name="Google Shape;287;g2d01e05678a_0_180:notes"/>
          <p:cNvSpPr txBox="1">
            <a:spLocks noGrp="1"/>
          </p:cNvSpPr>
          <p:nvPr>
            <p:ph type="body" idx="1"/>
          </p:nvPr>
        </p:nvSpPr>
        <p:spPr>
          <a:xfrm>
            <a:off x="686421" y="4344025"/>
            <a:ext cx="5485200" cy="411450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288" name="Google Shape;288;g2d01e05678a_0_18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2"/>
        <p:cNvGrpSpPr/>
        <p:nvPr/>
      </p:nvGrpSpPr>
      <p:grpSpPr>
        <a:xfrm>
          <a:off x="0" y="0"/>
          <a:ext cx="0" cy="0"/>
          <a:chOff x="0" y="0"/>
          <a:chExt cx="0" cy="0"/>
        </a:xfrm>
      </p:grpSpPr>
      <p:sp>
        <p:nvSpPr>
          <p:cNvPr id="303" name="Google Shape;303;g2d01e05678a_0_195:notes"/>
          <p:cNvSpPr txBox="1">
            <a:spLocks noGrp="1"/>
          </p:cNvSpPr>
          <p:nvPr>
            <p:ph type="body" idx="1"/>
          </p:nvPr>
        </p:nvSpPr>
        <p:spPr>
          <a:xfrm>
            <a:off x="686421" y="4344025"/>
            <a:ext cx="5485200" cy="411450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304" name="Google Shape;304;g2d01e05678a_0_19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6"/>
        <p:cNvGrpSpPr/>
        <p:nvPr/>
      </p:nvGrpSpPr>
      <p:grpSpPr>
        <a:xfrm>
          <a:off x="0" y="0"/>
          <a:ext cx="0" cy="0"/>
          <a:chOff x="0" y="0"/>
          <a:chExt cx="0" cy="0"/>
        </a:xfrm>
      </p:grpSpPr>
      <p:sp>
        <p:nvSpPr>
          <p:cNvPr id="317" name="Google Shape;317;g2d01e05678a_0_20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18" name="Google Shape;318;g2d01e05678a_0_208:notes"/>
          <p:cNvSpPr txBox="1">
            <a:spLocks noGrp="1"/>
          </p:cNvSpPr>
          <p:nvPr>
            <p:ph type="body" idx="1"/>
          </p:nvPr>
        </p:nvSpPr>
        <p:spPr>
          <a:xfrm>
            <a:off x="686421" y="4344025"/>
            <a:ext cx="5485200" cy="4114500"/>
          </a:xfrm>
          <a:prstGeom prst="rect">
            <a:avLst/>
          </a:prstGeom>
          <a:noFill/>
          <a:ln>
            <a:noFill/>
          </a:ln>
        </p:spPr>
        <p:txBody>
          <a:bodyPr spcFirstLastPara="1" wrap="square" lIns="89600" tIns="44800" rIns="89600" bIns="44800" anchor="t" anchorCtr="0">
            <a:noAutofit/>
          </a:bodyPr>
          <a:lstStyle/>
          <a:p>
            <a:pPr marL="0" lvl="0" indent="0" algn="l" rtl="0">
              <a:spcBef>
                <a:spcPts val="0"/>
              </a:spcBef>
              <a:spcAft>
                <a:spcPts val="0"/>
              </a:spcAft>
              <a:buNone/>
            </a:pPr>
            <a:endParaRPr/>
          </a:p>
        </p:txBody>
      </p:sp>
      <p:sp>
        <p:nvSpPr>
          <p:cNvPr id="319" name="Google Shape;319;g2d01e05678a_0_208:notes"/>
          <p:cNvSpPr txBox="1">
            <a:spLocks noGrp="1"/>
          </p:cNvSpPr>
          <p:nvPr>
            <p:ph type="sldNum" idx="12"/>
          </p:nvPr>
        </p:nvSpPr>
        <p:spPr>
          <a:xfrm>
            <a:off x="3884026" y="8684926"/>
            <a:ext cx="2972400" cy="457500"/>
          </a:xfrm>
          <a:prstGeom prst="rect">
            <a:avLst/>
          </a:prstGeom>
          <a:noFill/>
          <a:ln>
            <a:noFill/>
          </a:ln>
        </p:spPr>
        <p:txBody>
          <a:bodyPr spcFirstLastPara="1" wrap="square" lIns="89600" tIns="44800" rIns="89600" bIns="44800" anchor="b" anchorCtr="0">
            <a:noAutofit/>
          </a:bodyPr>
          <a:lstStyle/>
          <a:p>
            <a:pPr marL="0" lvl="0" indent="0" algn="r" rtl="0">
              <a:spcBef>
                <a:spcPts val="0"/>
              </a:spcBef>
              <a:spcAft>
                <a:spcPts val="0"/>
              </a:spcAft>
              <a:buNone/>
            </a:pPr>
            <a:fld id="{00000000-1234-1234-1234-123412341234}" type="slidenum">
              <a:rPr lang="en-US"/>
              <a:t>22</a:t>
            </a:fld>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1"/>
        <p:cNvGrpSpPr/>
        <p:nvPr/>
      </p:nvGrpSpPr>
      <p:grpSpPr>
        <a:xfrm>
          <a:off x="0" y="0"/>
          <a:ext cx="0" cy="0"/>
          <a:chOff x="0" y="0"/>
          <a:chExt cx="0" cy="0"/>
        </a:xfrm>
      </p:grpSpPr>
      <p:sp>
        <p:nvSpPr>
          <p:cNvPr id="352" name="Google Shape;352;g2d01e05678a_0_242:notes"/>
          <p:cNvSpPr txBox="1">
            <a:spLocks noGrp="1"/>
          </p:cNvSpPr>
          <p:nvPr>
            <p:ph type="body" idx="1"/>
          </p:nvPr>
        </p:nvSpPr>
        <p:spPr>
          <a:xfrm>
            <a:off x="686421" y="4344025"/>
            <a:ext cx="5485200" cy="411450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353" name="Google Shape;353;g2d01e05678a_0_24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1"/>
        <p:cNvGrpSpPr/>
        <p:nvPr/>
      </p:nvGrpSpPr>
      <p:grpSpPr>
        <a:xfrm>
          <a:off x="0" y="0"/>
          <a:ext cx="0" cy="0"/>
          <a:chOff x="0" y="0"/>
          <a:chExt cx="0" cy="0"/>
        </a:xfrm>
      </p:grpSpPr>
      <p:sp>
        <p:nvSpPr>
          <p:cNvPr id="362" name="Google Shape;362;g2d01e05678a_0_251:notes"/>
          <p:cNvSpPr txBox="1">
            <a:spLocks noGrp="1"/>
          </p:cNvSpPr>
          <p:nvPr>
            <p:ph type="body" idx="1"/>
          </p:nvPr>
        </p:nvSpPr>
        <p:spPr>
          <a:xfrm>
            <a:off x="686421" y="4344025"/>
            <a:ext cx="5485200" cy="411450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363" name="Google Shape;363;g2d01e05678a_0_25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1"/>
        <p:cNvGrpSpPr/>
        <p:nvPr/>
      </p:nvGrpSpPr>
      <p:grpSpPr>
        <a:xfrm>
          <a:off x="0" y="0"/>
          <a:ext cx="0" cy="0"/>
          <a:chOff x="0" y="0"/>
          <a:chExt cx="0" cy="0"/>
        </a:xfrm>
      </p:grpSpPr>
      <p:sp>
        <p:nvSpPr>
          <p:cNvPr id="372" name="Google Shape;372;g2d01e05678a_0_260:notes"/>
          <p:cNvSpPr txBox="1">
            <a:spLocks noGrp="1"/>
          </p:cNvSpPr>
          <p:nvPr>
            <p:ph type="body" idx="1"/>
          </p:nvPr>
        </p:nvSpPr>
        <p:spPr>
          <a:xfrm>
            <a:off x="686421" y="4344025"/>
            <a:ext cx="5485200" cy="411450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373" name="Google Shape;373;g2d01e05678a_0_26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1"/>
        <p:cNvGrpSpPr/>
        <p:nvPr/>
      </p:nvGrpSpPr>
      <p:grpSpPr>
        <a:xfrm>
          <a:off x="0" y="0"/>
          <a:ext cx="0" cy="0"/>
          <a:chOff x="0" y="0"/>
          <a:chExt cx="0" cy="0"/>
        </a:xfrm>
      </p:grpSpPr>
      <p:sp>
        <p:nvSpPr>
          <p:cNvPr id="382" name="Google Shape;382;g2d01e05678a_0_269:notes"/>
          <p:cNvSpPr txBox="1">
            <a:spLocks noGrp="1"/>
          </p:cNvSpPr>
          <p:nvPr>
            <p:ph type="body" idx="1"/>
          </p:nvPr>
        </p:nvSpPr>
        <p:spPr>
          <a:xfrm>
            <a:off x="686421" y="4344025"/>
            <a:ext cx="5485200" cy="411450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383" name="Google Shape;383;g2d01e05678a_0_26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1"/>
        <p:cNvGrpSpPr/>
        <p:nvPr/>
      </p:nvGrpSpPr>
      <p:grpSpPr>
        <a:xfrm>
          <a:off x="0" y="0"/>
          <a:ext cx="0" cy="0"/>
          <a:chOff x="0" y="0"/>
          <a:chExt cx="0" cy="0"/>
        </a:xfrm>
      </p:grpSpPr>
      <p:sp>
        <p:nvSpPr>
          <p:cNvPr id="392" name="Google Shape;392;g2d01e05678a_0_278:notes"/>
          <p:cNvSpPr txBox="1">
            <a:spLocks noGrp="1"/>
          </p:cNvSpPr>
          <p:nvPr>
            <p:ph type="body" idx="1"/>
          </p:nvPr>
        </p:nvSpPr>
        <p:spPr>
          <a:xfrm>
            <a:off x="686421" y="4344025"/>
            <a:ext cx="5485200" cy="411450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393" name="Google Shape;393;g2d01e05678a_0_27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1"/>
        <p:cNvGrpSpPr/>
        <p:nvPr/>
      </p:nvGrpSpPr>
      <p:grpSpPr>
        <a:xfrm>
          <a:off x="0" y="0"/>
          <a:ext cx="0" cy="0"/>
          <a:chOff x="0" y="0"/>
          <a:chExt cx="0" cy="0"/>
        </a:xfrm>
      </p:grpSpPr>
      <p:sp>
        <p:nvSpPr>
          <p:cNvPr id="402" name="Google Shape;402;g2d01e05678a_0_287:notes"/>
          <p:cNvSpPr txBox="1">
            <a:spLocks noGrp="1"/>
          </p:cNvSpPr>
          <p:nvPr>
            <p:ph type="body" idx="1"/>
          </p:nvPr>
        </p:nvSpPr>
        <p:spPr>
          <a:xfrm>
            <a:off x="686421" y="4344025"/>
            <a:ext cx="5485200" cy="411450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403" name="Google Shape;403;g2d01e05678a_0_28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0"/>
        <p:cNvGrpSpPr/>
        <p:nvPr/>
      </p:nvGrpSpPr>
      <p:grpSpPr>
        <a:xfrm>
          <a:off x="0" y="0"/>
          <a:ext cx="0" cy="0"/>
          <a:chOff x="0" y="0"/>
          <a:chExt cx="0" cy="0"/>
        </a:xfrm>
      </p:grpSpPr>
      <p:sp>
        <p:nvSpPr>
          <p:cNvPr id="411" name="Google Shape;411;g2d01e05678a_0_295:notes"/>
          <p:cNvSpPr txBox="1">
            <a:spLocks noGrp="1"/>
          </p:cNvSpPr>
          <p:nvPr>
            <p:ph type="body" idx="1"/>
          </p:nvPr>
        </p:nvSpPr>
        <p:spPr>
          <a:xfrm>
            <a:off x="686421" y="4344025"/>
            <a:ext cx="5485200" cy="411450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412" name="Google Shape;412;g2d01e05678a_0_29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2"/>
        <p:cNvGrpSpPr/>
        <p:nvPr/>
      </p:nvGrpSpPr>
      <p:grpSpPr>
        <a:xfrm>
          <a:off x="0" y="0"/>
          <a:ext cx="0" cy="0"/>
          <a:chOff x="0" y="0"/>
          <a:chExt cx="0" cy="0"/>
        </a:xfrm>
      </p:grpSpPr>
      <p:sp>
        <p:nvSpPr>
          <p:cNvPr id="103" name="Google Shape;103;g2d01e05678a_0_13:notes"/>
          <p:cNvSpPr txBox="1">
            <a:spLocks noGrp="1"/>
          </p:cNvSpPr>
          <p:nvPr>
            <p:ph type="body" idx="1"/>
          </p:nvPr>
        </p:nvSpPr>
        <p:spPr>
          <a:xfrm>
            <a:off x="686421" y="4344025"/>
            <a:ext cx="5485200" cy="411450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104" name="Google Shape;104;g2d01e05678a_0_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0"/>
        <p:cNvGrpSpPr/>
        <p:nvPr/>
      </p:nvGrpSpPr>
      <p:grpSpPr>
        <a:xfrm>
          <a:off x="0" y="0"/>
          <a:ext cx="0" cy="0"/>
          <a:chOff x="0" y="0"/>
          <a:chExt cx="0" cy="0"/>
        </a:xfrm>
      </p:grpSpPr>
      <p:sp>
        <p:nvSpPr>
          <p:cNvPr id="421" name="Google Shape;421;g2d01e05678a_0_30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22" name="Google Shape;422;g2d01e05678a_0_304:notes"/>
          <p:cNvSpPr txBox="1">
            <a:spLocks noGrp="1"/>
          </p:cNvSpPr>
          <p:nvPr>
            <p:ph type="body" idx="1"/>
          </p:nvPr>
        </p:nvSpPr>
        <p:spPr>
          <a:xfrm>
            <a:off x="686421" y="4344025"/>
            <a:ext cx="5485200" cy="4114500"/>
          </a:xfrm>
          <a:prstGeom prst="rect">
            <a:avLst/>
          </a:prstGeom>
          <a:noFill/>
          <a:ln>
            <a:noFill/>
          </a:ln>
        </p:spPr>
        <p:txBody>
          <a:bodyPr spcFirstLastPara="1" wrap="square" lIns="89600" tIns="44800" rIns="89600" bIns="44800" anchor="t" anchorCtr="0">
            <a:noAutofit/>
          </a:bodyPr>
          <a:lstStyle/>
          <a:p>
            <a:pPr marL="0" lvl="0" indent="0" algn="l" rtl="0">
              <a:spcBef>
                <a:spcPts val="0"/>
              </a:spcBef>
              <a:spcAft>
                <a:spcPts val="0"/>
              </a:spcAft>
              <a:buNone/>
            </a:pPr>
            <a:endParaRPr/>
          </a:p>
        </p:txBody>
      </p:sp>
      <p:sp>
        <p:nvSpPr>
          <p:cNvPr id="423" name="Google Shape;423;g2d01e05678a_0_304:notes"/>
          <p:cNvSpPr txBox="1">
            <a:spLocks noGrp="1"/>
          </p:cNvSpPr>
          <p:nvPr>
            <p:ph type="sldNum" idx="12"/>
          </p:nvPr>
        </p:nvSpPr>
        <p:spPr>
          <a:xfrm>
            <a:off x="3884026" y="8684926"/>
            <a:ext cx="2972400" cy="457500"/>
          </a:xfrm>
          <a:prstGeom prst="rect">
            <a:avLst/>
          </a:prstGeom>
          <a:noFill/>
          <a:ln>
            <a:noFill/>
          </a:ln>
        </p:spPr>
        <p:txBody>
          <a:bodyPr spcFirstLastPara="1" wrap="square" lIns="89600" tIns="44800" rIns="89600" bIns="44800" anchor="b" anchorCtr="0">
            <a:noAutofit/>
          </a:bodyPr>
          <a:lstStyle/>
          <a:p>
            <a:pPr marL="0" lvl="0" indent="0" algn="r" rtl="0">
              <a:spcBef>
                <a:spcPts val="0"/>
              </a:spcBef>
              <a:spcAft>
                <a:spcPts val="0"/>
              </a:spcAft>
              <a:buNone/>
            </a:pPr>
            <a:fld id="{00000000-1234-1234-1234-123412341234}" type="slidenum">
              <a:rPr lang="en-US"/>
              <a:t>30</a:t>
            </a:fld>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1"/>
        <p:cNvGrpSpPr/>
        <p:nvPr/>
      </p:nvGrpSpPr>
      <p:grpSpPr>
        <a:xfrm>
          <a:off x="0" y="0"/>
          <a:ext cx="0" cy="0"/>
          <a:chOff x="0" y="0"/>
          <a:chExt cx="0" cy="0"/>
        </a:xfrm>
      </p:grpSpPr>
      <p:sp>
        <p:nvSpPr>
          <p:cNvPr id="432" name="Google Shape;432;g2d01e05678a_0_3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33" name="Google Shape;433;g2d01e05678a_0_314:notes"/>
          <p:cNvSpPr txBox="1">
            <a:spLocks noGrp="1"/>
          </p:cNvSpPr>
          <p:nvPr>
            <p:ph type="body" idx="1"/>
          </p:nvPr>
        </p:nvSpPr>
        <p:spPr>
          <a:xfrm>
            <a:off x="686421" y="4344025"/>
            <a:ext cx="5485200" cy="4114500"/>
          </a:xfrm>
          <a:prstGeom prst="rect">
            <a:avLst/>
          </a:prstGeom>
          <a:noFill/>
          <a:ln>
            <a:noFill/>
          </a:ln>
        </p:spPr>
        <p:txBody>
          <a:bodyPr spcFirstLastPara="1" wrap="square" lIns="89600" tIns="44800" rIns="89600" bIns="44800" anchor="t" anchorCtr="0">
            <a:noAutofit/>
          </a:bodyPr>
          <a:lstStyle/>
          <a:p>
            <a:pPr marL="0" lvl="0" indent="0" algn="l" rtl="0">
              <a:spcBef>
                <a:spcPts val="0"/>
              </a:spcBef>
              <a:spcAft>
                <a:spcPts val="0"/>
              </a:spcAft>
              <a:buNone/>
            </a:pPr>
            <a:endParaRPr/>
          </a:p>
        </p:txBody>
      </p:sp>
      <p:sp>
        <p:nvSpPr>
          <p:cNvPr id="434" name="Google Shape;434;g2d01e05678a_0_314:notes"/>
          <p:cNvSpPr txBox="1">
            <a:spLocks noGrp="1"/>
          </p:cNvSpPr>
          <p:nvPr>
            <p:ph type="sldNum" idx="12"/>
          </p:nvPr>
        </p:nvSpPr>
        <p:spPr>
          <a:xfrm>
            <a:off x="3884026" y="8684926"/>
            <a:ext cx="2972400" cy="457500"/>
          </a:xfrm>
          <a:prstGeom prst="rect">
            <a:avLst/>
          </a:prstGeom>
          <a:noFill/>
          <a:ln>
            <a:noFill/>
          </a:ln>
        </p:spPr>
        <p:txBody>
          <a:bodyPr spcFirstLastPara="1" wrap="square" lIns="89600" tIns="44800" rIns="89600" bIns="44800" anchor="b" anchorCtr="0">
            <a:noAutofit/>
          </a:bodyPr>
          <a:lstStyle/>
          <a:p>
            <a:pPr marL="0" lvl="0" indent="0" algn="r" rtl="0">
              <a:spcBef>
                <a:spcPts val="0"/>
              </a:spcBef>
              <a:spcAft>
                <a:spcPts val="0"/>
              </a:spcAft>
              <a:buNone/>
            </a:pPr>
            <a:fld id="{00000000-1234-1234-1234-123412341234}" type="slidenum">
              <a:rPr lang="en-US"/>
              <a:t>31</a:t>
            </a:fld>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2"/>
        <p:cNvGrpSpPr/>
        <p:nvPr/>
      </p:nvGrpSpPr>
      <p:grpSpPr>
        <a:xfrm>
          <a:off x="0" y="0"/>
          <a:ext cx="0" cy="0"/>
          <a:chOff x="0" y="0"/>
          <a:chExt cx="0" cy="0"/>
        </a:xfrm>
      </p:grpSpPr>
      <p:sp>
        <p:nvSpPr>
          <p:cNvPr id="443" name="Google Shape;443;g2d01e05678a_0_324:notes"/>
          <p:cNvSpPr txBox="1">
            <a:spLocks noGrp="1"/>
          </p:cNvSpPr>
          <p:nvPr>
            <p:ph type="body" idx="1"/>
          </p:nvPr>
        </p:nvSpPr>
        <p:spPr>
          <a:xfrm>
            <a:off x="686421" y="4344025"/>
            <a:ext cx="5485200" cy="411450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444" name="Google Shape;444;g2d01e05678a_0_32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2"/>
        <p:cNvGrpSpPr/>
        <p:nvPr/>
      </p:nvGrpSpPr>
      <p:grpSpPr>
        <a:xfrm>
          <a:off x="0" y="0"/>
          <a:ext cx="0" cy="0"/>
          <a:chOff x="0" y="0"/>
          <a:chExt cx="0" cy="0"/>
        </a:xfrm>
      </p:grpSpPr>
      <p:sp>
        <p:nvSpPr>
          <p:cNvPr id="453" name="Google Shape;453;g2d01e05678a_0_333:notes"/>
          <p:cNvSpPr txBox="1">
            <a:spLocks noGrp="1"/>
          </p:cNvSpPr>
          <p:nvPr>
            <p:ph type="body" idx="1"/>
          </p:nvPr>
        </p:nvSpPr>
        <p:spPr>
          <a:xfrm>
            <a:off x="686421" y="4344025"/>
            <a:ext cx="5485200" cy="411450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454" name="Google Shape;454;g2d01e05678a_0_33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2"/>
        <p:cNvGrpSpPr/>
        <p:nvPr/>
      </p:nvGrpSpPr>
      <p:grpSpPr>
        <a:xfrm>
          <a:off x="0" y="0"/>
          <a:ext cx="0" cy="0"/>
          <a:chOff x="0" y="0"/>
          <a:chExt cx="0" cy="0"/>
        </a:xfrm>
      </p:grpSpPr>
      <p:sp>
        <p:nvSpPr>
          <p:cNvPr id="463" name="Google Shape;463;g2d01e05678a_0_342:notes"/>
          <p:cNvSpPr txBox="1">
            <a:spLocks noGrp="1"/>
          </p:cNvSpPr>
          <p:nvPr>
            <p:ph type="body" idx="1"/>
          </p:nvPr>
        </p:nvSpPr>
        <p:spPr>
          <a:xfrm>
            <a:off x="686421" y="4344025"/>
            <a:ext cx="5485200" cy="411450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464" name="Google Shape;464;g2d01e05678a_0_34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1"/>
        <p:cNvGrpSpPr/>
        <p:nvPr/>
      </p:nvGrpSpPr>
      <p:grpSpPr>
        <a:xfrm>
          <a:off x="0" y="0"/>
          <a:ext cx="0" cy="0"/>
          <a:chOff x="0" y="0"/>
          <a:chExt cx="0" cy="0"/>
        </a:xfrm>
      </p:grpSpPr>
      <p:sp>
        <p:nvSpPr>
          <p:cNvPr id="472" name="Google Shape;472;g2d01e05678a_0_350:notes"/>
          <p:cNvSpPr txBox="1">
            <a:spLocks noGrp="1"/>
          </p:cNvSpPr>
          <p:nvPr>
            <p:ph type="body" idx="1"/>
          </p:nvPr>
        </p:nvSpPr>
        <p:spPr>
          <a:xfrm>
            <a:off x="686421" y="4344025"/>
            <a:ext cx="5485200" cy="411450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473" name="Google Shape;473;g2d01e05678a_0_35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1"/>
        <p:cNvGrpSpPr/>
        <p:nvPr/>
      </p:nvGrpSpPr>
      <p:grpSpPr>
        <a:xfrm>
          <a:off x="0" y="0"/>
          <a:ext cx="0" cy="0"/>
          <a:chOff x="0" y="0"/>
          <a:chExt cx="0" cy="0"/>
        </a:xfrm>
      </p:grpSpPr>
      <p:sp>
        <p:nvSpPr>
          <p:cNvPr id="482" name="Google Shape;482;g2d01e05678a_0_359:notes"/>
          <p:cNvSpPr txBox="1">
            <a:spLocks noGrp="1"/>
          </p:cNvSpPr>
          <p:nvPr>
            <p:ph type="body" idx="1"/>
          </p:nvPr>
        </p:nvSpPr>
        <p:spPr>
          <a:xfrm>
            <a:off x="686421" y="4344025"/>
            <a:ext cx="5485200" cy="411450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483" name="Google Shape;483;g2d01e05678a_0_35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0"/>
        <p:cNvGrpSpPr/>
        <p:nvPr/>
      </p:nvGrpSpPr>
      <p:grpSpPr>
        <a:xfrm>
          <a:off x="0" y="0"/>
          <a:ext cx="0" cy="0"/>
          <a:chOff x="0" y="0"/>
          <a:chExt cx="0" cy="0"/>
        </a:xfrm>
      </p:grpSpPr>
      <p:sp>
        <p:nvSpPr>
          <p:cNvPr id="491" name="Google Shape;491;g2d01e05678a_0_367:notes"/>
          <p:cNvSpPr txBox="1">
            <a:spLocks noGrp="1"/>
          </p:cNvSpPr>
          <p:nvPr>
            <p:ph type="body" idx="1"/>
          </p:nvPr>
        </p:nvSpPr>
        <p:spPr>
          <a:xfrm>
            <a:off x="686421" y="4344025"/>
            <a:ext cx="5485200" cy="411450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492" name="Google Shape;492;g2d01e05678a_0_36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9"/>
        <p:cNvGrpSpPr/>
        <p:nvPr/>
      </p:nvGrpSpPr>
      <p:grpSpPr>
        <a:xfrm>
          <a:off x="0" y="0"/>
          <a:ext cx="0" cy="0"/>
          <a:chOff x="0" y="0"/>
          <a:chExt cx="0" cy="0"/>
        </a:xfrm>
      </p:grpSpPr>
      <p:sp>
        <p:nvSpPr>
          <p:cNvPr id="500" name="Google Shape;500;g2d01e05678a_0_375:notes"/>
          <p:cNvSpPr txBox="1">
            <a:spLocks noGrp="1"/>
          </p:cNvSpPr>
          <p:nvPr>
            <p:ph type="body" idx="1"/>
          </p:nvPr>
        </p:nvSpPr>
        <p:spPr>
          <a:xfrm>
            <a:off x="686421" y="4344025"/>
            <a:ext cx="5485200" cy="411450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501" name="Google Shape;501;g2d01e05678a_0_37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8"/>
        <p:cNvGrpSpPr/>
        <p:nvPr/>
      </p:nvGrpSpPr>
      <p:grpSpPr>
        <a:xfrm>
          <a:off x="0" y="0"/>
          <a:ext cx="0" cy="0"/>
          <a:chOff x="0" y="0"/>
          <a:chExt cx="0" cy="0"/>
        </a:xfrm>
      </p:grpSpPr>
      <p:sp>
        <p:nvSpPr>
          <p:cNvPr id="509" name="Google Shape;509;g2d01e05678a_0_383:notes"/>
          <p:cNvSpPr txBox="1">
            <a:spLocks noGrp="1"/>
          </p:cNvSpPr>
          <p:nvPr>
            <p:ph type="body" idx="1"/>
          </p:nvPr>
        </p:nvSpPr>
        <p:spPr>
          <a:xfrm>
            <a:off x="686421" y="4344025"/>
            <a:ext cx="5485200" cy="411450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510" name="Google Shape;510;g2d01e05678a_0_38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2"/>
        <p:cNvGrpSpPr/>
        <p:nvPr/>
      </p:nvGrpSpPr>
      <p:grpSpPr>
        <a:xfrm>
          <a:off x="0" y="0"/>
          <a:ext cx="0" cy="0"/>
          <a:chOff x="0" y="0"/>
          <a:chExt cx="0" cy="0"/>
        </a:xfrm>
      </p:grpSpPr>
      <p:sp>
        <p:nvSpPr>
          <p:cNvPr id="113" name="Google Shape;113;g2d01e05678a_0_22:notes"/>
          <p:cNvSpPr txBox="1">
            <a:spLocks noGrp="1"/>
          </p:cNvSpPr>
          <p:nvPr>
            <p:ph type="body" idx="1"/>
          </p:nvPr>
        </p:nvSpPr>
        <p:spPr>
          <a:xfrm>
            <a:off x="686421" y="4344025"/>
            <a:ext cx="5485200" cy="411450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114" name="Google Shape;114;g2d01e05678a_0_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7"/>
        <p:cNvGrpSpPr/>
        <p:nvPr/>
      </p:nvGrpSpPr>
      <p:grpSpPr>
        <a:xfrm>
          <a:off x="0" y="0"/>
          <a:ext cx="0" cy="0"/>
          <a:chOff x="0" y="0"/>
          <a:chExt cx="0" cy="0"/>
        </a:xfrm>
      </p:grpSpPr>
      <p:sp>
        <p:nvSpPr>
          <p:cNvPr id="518" name="Google Shape;518;g2d01e05678a_0_391:notes"/>
          <p:cNvSpPr txBox="1">
            <a:spLocks noGrp="1"/>
          </p:cNvSpPr>
          <p:nvPr>
            <p:ph type="body" idx="1"/>
          </p:nvPr>
        </p:nvSpPr>
        <p:spPr>
          <a:xfrm>
            <a:off x="686421" y="4344025"/>
            <a:ext cx="5485200" cy="411450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519" name="Google Shape;519;g2d01e05678a_0_39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7"/>
        <p:cNvGrpSpPr/>
        <p:nvPr/>
      </p:nvGrpSpPr>
      <p:grpSpPr>
        <a:xfrm>
          <a:off x="0" y="0"/>
          <a:ext cx="0" cy="0"/>
          <a:chOff x="0" y="0"/>
          <a:chExt cx="0" cy="0"/>
        </a:xfrm>
      </p:grpSpPr>
      <p:sp>
        <p:nvSpPr>
          <p:cNvPr id="528" name="Google Shape;528;g2d01e05678a_0_400:notes"/>
          <p:cNvSpPr txBox="1">
            <a:spLocks noGrp="1"/>
          </p:cNvSpPr>
          <p:nvPr>
            <p:ph type="body" idx="1"/>
          </p:nvPr>
        </p:nvSpPr>
        <p:spPr>
          <a:xfrm>
            <a:off x="686421" y="4344025"/>
            <a:ext cx="5485200" cy="411450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529" name="Google Shape;529;g2d01e05678a_0_40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7"/>
        <p:cNvGrpSpPr/>
        <p:nvPr/>
      </p:nvGrpSpPr>
      <p:grpSpPr>
        <a:xfrm>
          <a:off x="0" y="0"/>
          <a:ext cx="0" cy="0"/>
          <a:chOff x="0" y="0"/>
          <a:chExt cx="0" cy="0"/>
        </a:xfrm>
      </p:grpSpPr>
      <p:sp>
        <p:nvSpPr>
          <p:cNvPr id="538" name="Google Shape;538;g2d01e05678a_0_409:notes"/>
          <p:cNvSpPr txBox="1">
            <a:spLocks noGrp="1"/>
          </p:cNvSpPr>
          <p:nvPr>
            <p:ph type="body" idx="1"/>
          </p:nvPr>
        </p:nvSpPr>
        <p:spPr>
          <a:xfrm>
            <a:off x="686421" y="4344025"/>
            <a:ext cx="5485200" cy="411450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539" name="Google Shape;539;g2d01e05678a_0_40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7"/>
        <p:cNvGrpSpPr/>
        <p:nvPr/>
      </p:nvGrpSpPr>
      <p:grpSpPr>
        <a:xfrm>
          <a:off x="0" y="0"/>
          <a:ext cx="0" cy="0"/>
          <a:chOff x="0" y="0"/>
          <a:chExt cx="0" cy="0"/>
        </a:xfrm>
      </p:grpSpPr>
      <p:sp>
        <p:nvSpPr>
          <p:cNvPr id="548" name="Google Shape;548;g2d01e05678a_0_418:notes"/>
          <p:cNvSpPr txBox="1">
            <a:spLocks noGrp="1"/>
          </p:cNvSpPr>
          <p:nvPr>
            <p:ph type="body" idx="1"/>
          </p:nvPr>
        </p:nvSpPr>
        <p:spPr>
          <a:xfrm>
            <a:off x="686421" y="4344025"/>
            <a:ext cx="5485200" cy="411450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549" name="Google Shape;549;g2d01e05678a_0_41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7"/>
        <p:cNvGrpSpPr/>
        <p:nvPr/>
      </p:nvGrpSpPr>
      <p:grpSpPr>
        <a:xfrm>
          <a:off x="0" y="0"/>
          <a:ext cx="0" cy="0"/>
          <a:chOff x="0" y="0"/>
          <a:chExt cx="0" cy="0"/>
        </a:xfrm>
      </p:grpSpPr>
      <p:sp>
        <p:nvSpPr>
          <p:cNvPr id="558" name="Google Shape;558;g2d01e05678a_0_427:notes"/>
          <p:cNvSpPr txBox="1">
            <a:spLocks noGrp="1"/>
          </p:cNvSpPr>
          <p:nvPr>
            <p:ph type="body" idx="1"/>
          </p:nvPr>
        </p:nvSpPr>
        <p:spPr>
          <a:xfrm>
            <a:off x="686421" y="4344025"/>
            <a:ext cx="5485200" cy="411450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559" name="Google Shape;559;g2d01e05678a_0_42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7"/>
        <p:cNvGrpSpPr/>
        <p:nvPr/>
      </p:nvGrpSpPr>
      <p:grpSpPr>
        <a:xfrm>
          <a:off x="0" y="0"/>
          <a:ext cx="0" cy="0"/>
          <a:chOff x="0" y="0"/>
          <a:chExt cx="0" cy="0"/>
        </a:xfrm>
      </p:grpSpPr>
      <p:sp>
        <p:nvSpPr>
          <p:cNvPr id="568" name="Google Shape;568;g2d01e05678a_0_43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69" name="Google Shape;569;g2d01e05678a_0_436:notes"/>
          <p:cNvSpPr txBox="1">
            <a:spLocks noGrp="1"/>
          </p:cNvSpPr>
          <p:nvPr>
            <p:ph type="body" idx="1"/>
          </p:nvPr>
        </p:nvSpPr>
        <p:spPr>
          <a:xfrm>
            <a:off x="686421" y="4344025"/>
            <a:ext cx="5485200" cy="4114500"/>
          </a:xfrm>
          <a:prstGeom prst="rect">
            <a:avLst/>
          </a:prstGeom>
          <a:noFill/>
          <a:ln>
            <a:noFill/>
          </a:ln>
        </p:spPr>
        <p:txBody>
          <a:bodyPr spcFirstLastPara="1" wrap="square" lIns="89600" tIns="44800" rIns="89600" bIns="44800" anchor="t" anchorCtr="0">
            <a:noAutofit/>
          </a:bodyPr>
          <a:lstStyle/>
          <a:p>
            <a:pPr marL="0" lvl="0" indent="0" algn="l" rtl="0">
              <a:spcBef>
                <a:spcPts val="0"/>
              </a:spcBef>
              <a:spcAft>
                <a:spcPts val="0"/>
              </a:spcAft>
              <a:buNone/>
            </a:pPr>
            <a:endParaRPr/>
          </a:p>
        </p:txBody>
      </p:sp>
      <p:sp>
        <p:nvSpPr>
          <p:cNvPr id="570" name="Google Shape;570;g2d01e05678a_0_436:notes"/>
          <p:cNvSpPr txBox="1">
            <a:spLocks noGrp="1"/>
          </p:cNvSpPr>
          <p:nvPr>
            <p:ph type="sldNum" idx="12"/>
          </p:nvPr>
        </p:nvSpPr>
        <p:spPr>
          <a:xfrm>
            <a:off x="3884026" y="8684926"/>
            <a:ext cx="2972400" cy="457500"/>
          </a:xfrm>
          <a:prstGeom prst="rect">
            <a:avLst/>
          </a:prstGeom>
          <a:noFill/>
          <a:ln>
            <a:noFill/>
          </a:ln>
        </p:spPr>
        <p:txBody>
          <a:bodyPr spcFirstLastPara="1" wrap="square" lIns="89600" tIns="44800" rIns="89600" bIns="44800" anchor="b" anchorCtr="0">
            <a:noAutofit/>
          </a:bodyPr>
          <a:lstStyle/>
          <a:p>
            <a:pPr marL="0" lvl="0" indent="0" algn="r" rtl="0">
              <a:spcBef>
                <a:spcPts val="0"/>
              </a:spcBef>
              <a:spcAft>
                <a:spcPts val="0"/>
              </a:spcAft>
              <a:buNone/>
            </a:pPr>
            <a:fld id="{00000000-1234-1234-1234-123412341234}" type="slidenum">
              <a:rPr lang="en-US"/>
              <a:t>45</a:t>
            </a:fld>
            <a:endParaRPr/>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8"/>
        <p:cNvGrpSpPr/>
        <p:nvPr/>
      </p:nvGrpSpPr>
      <p:grpSpPr>
        <a:xfrm>
          <a:off x="0" y="0"/>
          <a:ext cx="0" cy="0"/>
          <a:chOff x="0" y="0"/>
          <a:chExt cx="0" cy="0"/>
        </a:xfrm>
      </p:grpSpPr>
      <p:sp>
        <p:nvSpPr>
          <p:cNvPr id="579" name="Google Shape;579;g2d01e05678a_0_446:notes"/>
          <p:cNvSpPr txBox="1">
            <a:spLocks noGrp="1"/>
          </p:cNvSpPr>
          <p:nvPr>
            <p:ph type="body" idx="1"/>
          </p:nvPr>
        </p:nvSpPr>
        <p:spPr>
          <a:xfrm>
            <a:off x="686421" y="4344025"/>
            <a:ext cx="5485200" cy="411450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580" name="Google Shape;580;g2d01e05678a_0_44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7"/>
        <p:cNvGrpSpPr/>
        <p:nvPr/>
      </p:nvGrpSpPr>
      <p:grpSpPr>
        <a:xfrm>
          <a:off x="0" y="0"/>
          <a:ext cx="0" cy="0"/>
          <a:chOff x="0" y="0"/>
          <a:chExt cx="0" cy="0"/>
        </a:xfrm>
      </p:grpSpPr>
      <p:sp>
        <p:nvSpPr>
          <p:cNvPr id="588" name="Google Shape;588;g2d01e05678a_0_454:notes"/>
          <p:cNvSpPr txBox="1">
            <a:spLocks noGrp="1"/>
          </p:cNvSpPr>
          <p:nvPr>
            <p:ph type="body" idx="1"/>
          </p:nvPr>
        </p:nvSpPr>
        <p:spPr>
          <a:xfrm>
            <a:off x="686421" y="4344025"/>
            <a:ext cx="5485200" cy="411450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589" name="Google Shape;589;g2d01e05678a_0_45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7"/>
        <p:cNvGrpSpPr/>
        <p:nvPr/>
      </p:nvGrpSpPr>
      <p:grpSpPr>
        <a:xfrm>
          <a:off x="0" y="0"/>
          <a:ext cx="0" cy="0"/>
          <a:chOff x="0" y="0"/>
          <a:chExt cx="0" cy="0"/>
        </a:xfrm>
      </p:grpSpPr>
      <p:sp>
        <p:nvSpPr>
          <p:cNvPr id="598" name="Google Shape;598;g2d01e05678a_0_463:notes"/>
          <p:cNvSpPr txBox="1">
            <a:spLocks noGrp="1"/>
          </p:cNvSpPr>
          <p:nvPr>
            <p:ph type="body" idx="1"/>
          </p:nvPr>
        </p:nvSpPr>
        <p:spPr>
          <a:xfrm>
            <a:off x="686421" y="4344025"/>
            <a:ext cx="5485200" cy="411450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599" name="Google Shape;599;g2d01e05678a_0_46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8"/>
        <p:cNvGrpSpPr/>
        <p:nvPr/>
      </p:nvGrpSpPr>
      <p:grpSpPr>
        <a:xfrm>
          <a:off x="0" y="0"/>
          <a:ext cx="0" cy="0"/>
          <a:chOff x="0" y="0"/>
          <a:chExt cx="0" cy="0"/>
        </a:xfrm>
      </p:grpSpPr>
      <p:sp>
        <p:nvSpPr>
          <p:cNvPr id="609" name="Google Shape;609;g2d01e05678a_0_473:notes"/>
          <p:cNvSpPr txBox="1">
            <a:spLocks noGrp="1"/>
          </p:cNvSpPr>
          <p:nvPr>
            <p:ph type="body" idx="1"/>
          </p:nvPr>
        </p:nvSpPr>
        <p:spPr>
          <a:xfrm>
            <a:off x="686421" y="4344025"/>
            <a:ext cx="5485200" cy="411450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610" name="Google Shape;610;g2d01e05678a_0_47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1"/>
        <p:cNvGrpSpPr/>
        <p:nvPr/>
      </p:nvGrpSpPr>
      <p:grpSpPr>
        <a:xfrm>
          <a:off x="0" y="0"/>
          <a:ext cx="0" cy="0"/>
          <a:chOff x="0" y="0"/>
          <a:chExt cx="0" cy="0"/>
        </a:xfrm>
      </p:grpSpPr>
      <p:sp>
        <p:nvSpPr>
          <p:cNvPr id="122" name="Google Shape;122;g2d01e05678a_0_30:notes"/>
          <p:cNvSpPr txBox="1">
            <a:spLocks noGrp="1"/>
          </p:cNvSpPr>
          <p:nvPr>
            <p:ph type="body" idx="1"/>
          </p:nvPr>
        </p:nvSpPr>
        <p:spPr>
          <a:xfrm>
            <a:off x="686421" y="4344025"/>
            <a:ext cx="5485200" cy="411450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123" name="Google Shape;123;g2d01e05678a_0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7"/>
        <p:cNvGrpSpPr/>
        <p:nvPr/>
      </p:nvGrpSpPr>
      <p:grpSpPr>
        <a:xfrm>
          <a:off x="0" y="0"/>
          <a:ext cx="0" cy="0"/>
          <a:chOff x="0" y="0"/>
          <a:chExt cx="0" cy="0"/>
        </a:xfrm>
      </p:grpSpPr>
      <p:sp>
        <p:nvSpPr>
          <p:cNvPr id="618" name="Google Shape;618;g2d01e05678a_0_48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19" name="Google Shape;619;g2d01e05678a_0_481:notes"/>
          <p:cNvSpPr txBox="1">
            <a:spLocks noGrp="1"/>
          </p:cNvSpPr>
          <p:nvPr>
            <p:ph type="body" idx="1"/>
          </p:nvPr>
        </p:nvSpPr>
        <p:spPr>
          <a:xfrm>
            <a:off x="686421" y="4344025"/>
            <a:ext cx="5485200" cy="4114500"/>
          </a:xfrm>
          <a:prstGeom prst="rect">
            <a:avLst/>
          </a:prstGeom>
          <a:noFill/>
          <a:ln>
            <a:noFill/>
          </a:ln>
        </p:spPr>
        <p:txBody>
          <a:bodyPr spcFirstLastPara="1" wrap="square" lIns="89600" tIns="44800" rIns="89600" bIns="44800" anchor="t" anchorCtr="0">
            <a:noAutofit/>
          </a:bodyPr>
          <a:lstStyle/>
          <a:p>
            <a:pPr marL="0" lvl="0" indent="0" algn="l" rtl="0">
              <a:spcBef>
                <a:spcPts val="0"/>
              </a:spcBef>
              <a:spcAft>
                <a:spcPts val="0"/>
              </a:spcAft>
              <a:buNone/>
            </a:pPr>
            <a:endParaRPr/>
          </a:p>
        </p:txBody>
      </p:sp>
      <p:sp>
        <p:nvSpPr>
          <p:cNvPr id="620" name="Google Shape;620;g2d01e05678a_0_481:notes"/>
          <p:cNvSpPr txBox="1">
            <a:spLocks noGrp="1"/>
          </p:cNvSpPr>
          <p:nvPr>
            <p:ph type="sldNum" idx="12"/>
          </p:nvPr>
        </p:nvSpPr>
        <p:spPr>
          <a:xfrm>
            <a:off x="3884026" y="8684926"/>
            <a:ext cx="2972400" cy="457500"/>
          </a:xfrm>
          <a:prstGeom prst="rect">
            <a:avLst/>
          </a:prstGeom>
          <a:noFill/>
          <a:ln>
            <a:noFill/>
          </a:ln>
        </p:spPr>
        <p:txBody>
          <a:bodyPr spcFirstLastPara="1" wrap="square" lIns="89600" tIns="44800" rIns="89600" bIns="44800" anchor="b" anchorCtr="0">
            <a:noAutofit/>
          </a:bodyPr>
          <a:lstStyle/>
          <a:p>
            <a:pPr marL="0" lvl="0" indent="0" algn="r" rtl="0">
              <a:spcBef>
                <a:spcPts val="0"/>
              </a:spcBef>
              <a:spcAft>
                <a:spcPts val="0"/>
              </a:spcAft>
              <a:buNone/>
            </a:pPr>
            <a:fld id="{00000000-1234-1234-1234-123412341234}" type="slidenum">
              <a:rPr lang="en-US"/>
              <a:t>50</a:t>
            </a:fld>
            <a:endParaRPr/>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9"/>
        <p:cNvGrpSpPr/>
        <p:nvPr/>
      </p:nvGrpSpPr>
      <p:grpSpPr>
        <a:xfrm>
          <a:off x="0" y="0"/>
          <a:ext cx="0" cy="0"/>
          <a:chOff x="0" y="0"/>
          <a:chExt cx="0" cy="0"/>
        </a:xfrm>
      </p:grpSpPr>
      <p:sp>
        <p:nvSpPr>
          <p:cNvPr id="690" name="Google Shape;690;p10: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360"/>
              </a:spcBef>
              <a:spcAft>
                <a:spcPts val="0"/>
              </a:spcAft>
              <a:buSzPts val="1400"/>
              <a:buNone/>
            </a:pPr>
            <a:endParaRPr/>
          </a:p>
        </p:txBody>
      </p:sp>
      <p:sp>
        <p:nvSpPr>
          <p:cNvPr id="691" name="Google Shape;691;p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0"/>
        <p:cNvGrpSpPr/>
        <p:nvPr/>
      </p:nvGrpSpPr>
      <p:grpSpPr>
        <a:xfrm>
          <a:off x="0" y="0"/>
          <a:ext cx="0" cy="0"/>
          <a:chOff x="0" y="0"/>
          <a:chExt cx="0" cy="0"/>
        </a:xfrm>
      </p:grpSpPr>
      <p:sp>
        <p:nvSpPr>
          <p:cNvPr id="131" name="Google Shape;131;g2d01e05678a_0_38:notes"/>
          <p:cNvSpPr txBox="1">
            <a:spLocks noGrp="1"/>
          </p:cNvSpPr>
          <p:nvPr>
            <p:ph type="body" idx="1"/>
          </p:nvPr>
        </p:nvSpPr>
        <p:spPr>
          <a:xfrm>
            <a:off x="686421" y="4344025"/>
            <a:ext cx="5485200" cy="411450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132" name="Google Shape;132;g2d01e05678a_0_3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0"/>
        <p:cNvGrpSpPr/>
        <p:nvPr/>
      </p:nvGrpSpPr>
      <p:grpSpPr>
        <a:xfrm>
          <a:off x="0" y="0"/>
          <a:ext cx="0" cy="0"/>
          <a:chOff x="0" y="0"/>
          <a:chExt cx="0" cy="0"/>
        </a:xfrm>
      </p:grpSpPr>
      <p:sp>
        <p:nvSpPr>
          <p:cNvPr id="141" name="Google Shape;141;g2d01e05678a_0_4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2" name="Google Shape;142;g2d01e05678a_0_47:notes"/>
          <p:cNvSpPr txBox="1">
            <a:spLocks noGrp="1"/>
          </p:cNvSpPr>
          <p:nvPr>
            <p:ph type="body" idx="1"/>
          </p:nvPr>
        </p:nvSpPr>
        <p:spPr>
          <a:xfrm>
            <a:off x="686421" y="4344025"/>
            <a:ext cx="5485200" cy="4114500"/>
          </a:xfrm>
          <a:prstGeom prst="rect">
            <a:avLst/>
          </a:prstGeom>
          <a:noFill/>
          <a:ln>
            <a:noFill/>
          </a:ln>
        </p:spPr>
        <p:txBody>
          <a:bodyPr spcFirstLastPara="1" wrap="square" lIns="89600" tIns="44800" rIns="89600" bIns="44800" anchor="t" anchorCtr="0">
            <a:noAutofit/>
          </a:bodyPr>
          <a:lstStyle/>
          <a:p>
            <a:pPr marL="0" lvl="0" indent="0" algn="l" rtl="0">
              <a:spcBef>
                <a:spcPts val="0"/>
              </a:spcBef>
              <a:spcAft>
                <a:spcPts val="0"/>
              </a:spcAft>
              <a:buNone/>
            </a:pPr>
            <a:endParaRPr/>
          </a:p>
        </p:txBody>
      </p:sp>
      <p:sp>
        <p:nvSpPr>
          <p:cNvPr id="143" name="Google Shape;143;g2d01e05678a_0_47:notes"/>
          <p:cNvSpPr txBox="1">
            <a:spLocks noGrp="1"/>
          </p:cNvSpPr>
          <p:nvPr>
            <p:ph type="sldNum" idx="12"/>
          </p:nvPr>
        </p:nvSpPr>
        <p:spPr>
          <a:xfrm>
            <a:off x="3884026" y="8684926"/>
            <a:ext cx="2972400" cy="457500"/>
          </a:xfrm>
          <a:prstGeom prst="rect">
            <a:avLst/>
          </a:prstGeom>
          <a:noFill/>
          <a:ln>
            <a:noFill/>
          </a:ln>
        </p:spPr>
        <p:txBody>
          <a:bodyPr spcFirstLastPara="1" wrap="square" lIns="89600" tIns="44800" rIns="89600" bIns="44800" anchor="b" anchorCtr="0">
            <a:noAutofit/>
          </a:bodyPr>
          <a:lstStyle/>
          <a:p>
            <a:pPr marL="0" lvl="0" indent="0" algn="r" rtl="0">
              <a:spcBef>
                <a:spcPts val="0"/>
              </a:spcBef>
              <a:spcAft>
                <a:spcPts val="0"/>
              </a:spcAft>
              <a:buNone/>
            </a:pPr>
            <a:fld id="{00000000-1234-1234-1234-123412341234}" type="slidenum">
              <a:rPr lang="en-US"/>
              <a:t>7</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Google Shape;154;g2d01e05678a_0_59:notes"/>
          <p:cNvSpPr txBox="1">
            <a:spLocks noGrp="1"/>
          </p:cNvSpPr>
          <p:nvPr>
            <p:ph type="body" idx="1"/>
          </p:nvPr>
        </p:nvSpPr>
        <p:spPr>
          <a:xfrm>
            <a:off x="686421" y="4344025"/>
            <a:ext cx="5485200" cy="411450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155" name="Google Shape;155;g2d01e05678a_0_5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3"/>
        <p:cNvGrpSpPr/>
        <p:nvPr/>
      </p:nvGrpSpPr>
      <p:grpSpPr>
        <a:xfrm>
          <a:off x="0" y="0"/>
          <a:ext cx="0" cy="0"/>
          <a:chOff x="0" y="0"/>
          <a:chExt cx="0" cy="0"/>
        </a:xfrm>
      </p:grpSpPr>
      <p:sp>
        <p:nvSpPr>
          <p:cNvPr id="164" name="Google Shape;164;g2d01e05678a_0_68:notes"/>
          <p:cNvSpPr txBox="1">
            <a:spLocks noGrp="1"/>
          </p:cNvSpPr>
          <p:nvPr>
            <p:ph type="body" idx="1"/>
          </p:nvPr>
        </p:nvSpPr>
        <p:spPr>
          <a:xfrm>
            <a:off x="686421" y="4344025"/>
            <a:ext cx="5485200" cy="411450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165" name="Google Shape;165;g2d01e05678a_0_6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matchingName="Title Slide" type="title">
  <p:cSld name="TITLE">
    <p:spTree>
      <p:nvGrpSpPr>
        <p:cNvPr id="1" name="Shape 15"/>
        <p:cNvGrpSpPr/>
        <p:nvPr/>
      </p:nvGrpSpPr>
      <p:grpSpPr>
        <a:xfrm>
          <a:off x="0" y="0"/>
          <a:ext cx="0" cy="0"/>
          <a:chOff x="0" y="0"/>
          <a:chExt cx="0" cy="0"/>
        </a:xfrm>
      </p:grpSpPr>
      <p:sp>
        <p:nvSpPr>
          <p:cNvPr id="16" name="Google Shape;16;p2"/>
          <p:cNvSpPr/>
          <p:nvPr/>
        </p:nvSpPr>
        <p:spPr>
          <a:xfrm>
            <a:off x="0" y="1289873"/>
            <a:ext cx="9144000" cy="3853800"/>
          </a:xfrm>
          <a:prstGeom prst="rect">
            <a:avLst/>
          </a:prstGeom>
          <a:solidFill>
            <a:srgbClr val="F2F2F2"/>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2400"/>
              <a:buFont typeface="Arial"/>
              <a:buNone/>
            </a:pPr>
            <a:endParaRPr sz="2400" b="0" i="0" u="none" strike="noStrike" cap="none">
              <a:solidFill>
                <a:schemeClr val="dk1"/>
              </a:solidFill>
              <a:latin typeface="Arial"/>
              <a:ea typeface="Arial"/>
              <a:cs typeface="Arial"/>
              <a:sym typeface="Arial"/>
            </a:endParaRPr>
          </a:p>
        </p:txBody>
      </p:sp>
      <p:sp>
        <p:nvSpPr>
          <p:cNvPr id="17" name="Google Shape;17;p2"/>
          <p:cNvSpPr/>
          <p:nvPr/>
        </p:nvSpPr>
        <p:spPr>
          <a:xfrm>
            <a:off x="-8700" y="3975750"/>
            <a:ext cx="9161400" cy="1167600"/>
          </a:xfrm>
          <a:prstGeom prst="rect">
            <a:avLst/>
          </a:prstGeom>
          <a:solidFill>
            <a:srgbClr val="FFBA0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highlight>
                <a:srgbClr val="FFFF00"/>
              </a:highlight>
              <a:latin typeface="Arial"/>
              <a:ea typeface="Arial"/>
              <a:cs typeface="Arial"/>
              <a:sym typeface="Arial"/>
            </a:endParaRPr>
          </a:p>
        </p:txBody>
      </p:sp>
      <p:pic>
        <p:nvPicPr>
          <p:cNvPr id="18" name="Google Shape;18;p2"/>
          <p:cNvPicPr preferRelativeResize="0"/>
          <p:nvPr/>
        </p:nvPicPr>
        <p:blipFill rotWithShape="1">
          <a:blip r:embed="rId2">
            <a:alphaModFix/>
          </a:blip>
          <a:srcRect/>
          <a:stretch/>
        </p:blipFill>
        <p:spPr>
          <a:xfrm>
            <a:off x="730033" y="1729550"/>
            <a:ext cx="1698487" cy="3057276"/>
          </a:xfrm>
          <a:prstGeom prst="rect">
            <a:avLst/>
          </a:prstGeom>
          <a:noFill/>
          <a:ln>
            <a:noFill/>
          </a:ln>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57"/>
        <p:cNvGrpSpPr/>
        <p:nvPr/>
      </p:nvGrpSpPr>
      <p:grpSpPr>
        <a:xfrm>
          <a:off x="0" y="0"/>
          <a:ext cx="0" cy="0"/>
          <a:chOff x="0" y="0"/>
          <a:chExt cx="0" cy="0"/>
        </a:xfrm>
      </p:grpSpPr>
      <p:sp>
        <p:nvSpPr>
          <p:cNvPr id="58" name="Google Shape;58;p12"/>
          <p:cNvSpPr txBox="1">
            <a:spLocks noGrp="1"/>
          </p:cNvSpPr>
          <p:nvPr>
            <p:ph type="title"/>
          </p:nvPr>
        </p:nvSpPr>
        <p:spPr>
          <a:xfrm>
            <a:off x="457200" y="205978"/>
            <a:ext cx="8229600" cy="857250"/>
          </a:xfrm>
          <a:prstGeom prst="rect">
            <a:avLst/>
          </a:prstGeom>
          <a:noFill/>
          <a:ln>
            <a:noFill/>
          </a:ln>
        </p:spPr>
        <p:txBody>
          <a:bodyPr spcFirstLastPara="1" wrap="square" lIns="91425" tIns="45700" rIns="91425" bIns="45700" anchor="t" anchorCtr="0">
            <a:noAutofit/>
          </a:bodyPr>
          <a:lstStyle>
            <a:lvl1pPr marR="0" lvl="0" algn="r" rtl="0">
              <a:lnSpc>
                <a:spcPct val="100000"/>
              </a:lnSpc>
              <a:spcBef>
                <a:spcPts val="0"/>
              </a:spcBef>
              <a:spcAft>
                <a:spcPts val="0"/>
              </a:spcAft>
              <a:buClr>
                <a:srgbClr val="000000"/>
              </a:buClr>
              <a:buSzPts val="1400"/>
              <a:buFont typeface="Arial"/>
              <a:buNone/>
              <a:defRPr sz="2800" b="0" i="0" u="none" strike="noStrike" cap="none">
                <a:solidFill>
                  <a:srgbClr val="005087"/>
                </a:solidFill>
                <a:latin typeface="Arial"/>
                <a:ea typeface="Arial"/>
                <a:cs typeface="Arial"/>
                <a:sym typeface="Arial"/>
              </a:defRPr>
            </a:lvl1pPr>
            <a:lvl2pPr marR="0" lvl="1" algn="r" rtl="0">
              <a:lnSpc>
                <a:spcPct val="100000"/>
              </a:lnSpc>
              <a:spcBef>
                <a:spcPts val="0"/>
              </a:spcBef>
              <a:spcAft>
                <a:spcPts val="0"/>
              </a:spcAft>
              <a:buClr>
                <a:srgbClr val="000000"/>
              </a:buClr>
              <a:buSzPts val="1400"/>
              <a:buFont typeface="Arial"/>
              <a:buNone/>
              <a:defRPr sz="2800" b="0" i="0" u="none" strike="noStrike" cap="none">
                <a:solidFill>
                  <a:srgbClr val="005087"/>
                </a:solidFill>
                <a:latin typeface="Arial"/>
                <a:ea typeface="Arial"/>
                <a:cs typeface="Arial"/>
                <a:sym typeface="Arial"/>
              </a:defRPr>
            </a:lvl2pPr>
            <a:lvl3pPr marR="0" lvl="2" algn="r" rtl="0">
              <a:lnSpc>
                <a:spcPct val="100000"/>
              </a:lnSpc>
              <a:spcBef>
                <a:spcPts val="0"/>
              </a:spcBef>
              <a:spcAft>
                <a:spcPts val="0"/>
              </a:spcAft>
              <a:buClr>
                <a:srgbClr val="000000"/>
              </a:buClr>
              <a:buSzPts val="1400"/>
              <a:buFont typeface="Arial"/>
              <a:buNone/>
              <a:defRPr sz="2800" b="0" i="0" u="none" strike="noStrike" cap="none">
                <a:solidFill>
                  <a:srgbClr val="005087"/>
                </a:solidFill>
                <a:latin typeface="Arial"/>
                <a:ea typeface="Arial"/>
                <a:cs typeface="Arial"/>
                <a:sym typeface="Arial"/>
              </a:defRPr>
            </a:lvl3pPr>
            <a:lvl4pPr marR="0" lvl="3" algn="r" rtl="0">
              <a:lnSpc>
                <a:spcPct val="100000"/>
              </a:lnSpc>
              <a:spcBef>
                <a:spcPts val="0"/>
              </a:spcBef>
              <a:spcAft>
                <a:spcPts val="0"/>
              </a:spcAft>
              <a:buClr>
                <a:srgbClr val="000000"/>
              </a:buClr>
              <a:buSzPts val="1400"/>
              <a:buFont typeface="Arial"/>
              <a:buNone/>
              <a:defRPr sz="2800" b="0" i="0" u="none" strike="noStrike" cap="none">
                <a:solidFill>
                  <a:srgbClr val="005087"/>
                </a:solidFill>
                <a:latin typeface="Arial"/>
                <a:ea typeface="Arial"/>
                <a:cs typeface="Arial"/>
                <a:sym typeface="Arial"/>
              </a:defRPr>
            </a:lvl4pPr>
            <a:lvl5pPr marR="0" lvl="4" algn="r" rtl="0">
              <a:lnSpc>
                <a:spcPct val="100000"/>
              </a:lnSpc>
              <a:spcBef>
                <a:spcPts val="0"/>
              </a:spcBef>
              <a:spcAft>
                <a:spcPts val="0"/>
              </a:spcAft>
              <a:buClr>
                <a:srgbClr val="000000"/>
              </a:buClr>
              <a:buSzPts val="1400"/>
              <a:buFont typeface="Arial"/>
              <a:buNone/>
              <a:defRPr sz="2800" b="0" i="0" u="none" strike="noStrike" cap="none">
                <a:solidFill>
                  <a:srgbClr val="005087"/>
                </a:solidFill>
                <a:latin typeface="Arial"/>
                <a:ea typeface="Arial"/>
                <a:cs typeface="Arial"/>
                <a:sym typeface="Arial"/>
              </a:defRPr>
            </a:lvl5pPr>
            <a:lvl6pPr marR="0" lvl="5" algn="r" rtl="0">
              <a:lnSpc>
                <a:spcPct val="100000"/>
              </a:lnSpc>
              <a:spcBef>
                <a:spcPts val="0"/>
              </a:spcBef>
              <a:spcAft>
                <a:spcPts val="0"/>
              </a:spcAft>
              <a:buClr>
                <a:srgbClr val="000000"/>
              </a:buClr>
              <a:buSzPts val="1400"/>
              <a:buFont typeface="Arial"/>
              <a:buNone/>
              <a:defRPr sz="2800" b="0" i="0" u="none" strike="noStrike" cap="none">
                <a:solidFill>
                  <a:srgbClr val="005087"/>
                </a:solidFill>
                <a:latin typeface="Arial"/>
                <a:ea typeface="Arial"/>
                <a:cs typeface="Arial"/>
                <a:sym typeface="Arial"/>
              </a:defRPr>
            </a:lvl6pPr>
            <a:lvl7pPr marR="0" lvl="6" algn="r" rtl="0">
              <a:lnSpc>
                <a:spcPct val="100000"/>
              </a:lnSpc>
              <a:spcBef>
                <a:spcPts val="0"/>
              </a:spcBef>
              <a:spcAft>
                <a:spcPts val="0"/>
              </a:spcAft>
              <a:buClr>
                <a:srgbClr val="000000"/>
              </a:buClr>
              <a:buSzPts val="1400"/>
              <a:buFont typeface="Arial"/>
              <a:buNone/>
              <a:defRPr sz="2800" b="0" i="0" u="none" strike="noStrike" cap="none">
                <a:solidFill>
                  <a:srgbClr val="005087"/>
                </a:solidFill>
                <a:latin typeface="Arial"/>
                <a:ea typeface="Arial"/>
                <a:cs typeface="Arial"/>
                <a:sym typeface="Arial"/>
              </a:defRPr>
            </a:lvl7pPr>
            <a:lvl8pPr marR="0" lvl="7" algn="r" rtl="0">
              <a:lnSpc>
                <a:spcPct val="100000"/>
              </a:lnSpc>
              <a:spcBef>
                <a:spcPts val="0"/>
              </a:spcBef>
              <a:spcAft>
                <a:spcPts val="0"/>
              </a:spcAft>
              <a:buClr>
                <a:srgbClr val="000000"/>
              </a:buClr>
              <a:buSzPts val="1400"/>
              <a:buFont typeface="Arial"/>
              <a:buNone/>
              <a:defRPr sz="2800" b="0" i="0" u="none" strike="noStrike" cap="none">
                <a:solidFill>
                  <a:srgbClr val="005087"/>
                </a:solidFill>
                <a:latin typeface="Arial"/>
                <a:ea typeface="Arial"/>
                <a:cs typeface="Arial"/>
                <a:sym typeface="Arial"/>
              </a:defRPr>
            </a:lvl8pPr>
            <a:lvl9pPr marR="0" lvl="8" algn="r" rtl="0">
              <a:lnSpc>
                <a:spcPct val="100000"/>
              </a:lnSpc>
              <a:spcBef>
                <a:spcPts val="0"/>
              </a:spcBef>
              <a:spcAft>
                <a:spcPts val="0"/>
              </a:spcAft>
              <a:buClr>
                <a:srgbClr val="000000"/>
              </a:buClr>
              <a:buSzPts val="1400"/>
              <a:buFont typeface="Arial"/>
              <a:buNone/>
              <a:defRPr sz="2800" b="0" i="0" u="none" strike="noStrike" cap="none">
                <a:solidFill>
                  <a:srgbClr val="005087"/>
                </a:solidFill>
                <a:latin typeface="Arial"/>
                <a:ea typeface="Arial"/>
                <a:cs typeface="Arial"/>
                <a:sym typeface="Arial"/>
              </a:defRPr>
            </a:lvl9pPr>
          </a:lstStyle>
          <a:p>
            <a:endParaRPr/>
          </a:p>
        </p:txBody>
      </p:sp>
      <p:sp>
        <p:nvSpPr>
          <p:cNvPr id="59" name="Google Shape;59;p12"/>
          <p:cNvSpPr txBox="1">
            <a:spLocks noGrp="1"/>
          </p:cNvSpPr>
          <p:nvPr>
            <p:ph type="body" idx="1"/>
          </p:nvPr>
        </p:nvSpPr>
        <p:spPr>
          <a:xfrm rot="5400000">
            <a:off x="2874764" y="-1217414"/>
            <a:ext cx="3394472" cy="8229600"/>
          </a:xfrm>
          <a:prstGeom prst="rect">
            <a:avLst/>
          </a:prstGeom>
          <a:noFill/>
          <a:ln>
            <a:noFill/>
          </a:ln>
        </p:spPr>
        <p:txBody>
          <a:bodyPr spcFirstLastPara="1" wrap="square" lIns="91425" tIns="45700" rIns="91425" bIns="45700" anchor="t" anchorCtr="0">
            <a:noAutofit/>
          </a:bodyPr>
          <a:lstStyle>
            <a:lvl1pPr marL="457200" marR="0" lvl="0"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1pPr>
            <a:lvl2pPr marL="914400" marR="0" lvl="1"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2pPr>
            <a:lvl3pPr marL="1371600" marR="0" lvl="2"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3pPr>
            <a:lvl4pPr marL="1828800" marR="0" lvl="3" indent="-228600" algn="l" rtl="0">
              <a:lnSpc>
                <a:spcPct val="100000"/>
              </a:lnSpc>
              <a:spcBef>
                <a:spcPts val="400"/>
              </a:spcBef>
              <a:spcAft>
                <a:spcPts val="0"/>
              </a:spcAft>
              <a:buClr>
                <a:srgbClr val="000000"/>
              </a:buClr>
              <a:buSzPts val="1400"/>
              <a:buFont typeface="Arial"/>
              <a:buNone/>
              <a:defRPr sz="2000" b="0" i="0" u="none" strike="noStrike" cap="none">
                <a:solidFill>
                  <a:schemeClr val="dk1"/>
                </a:solidFill>
                <a:latin typeface="Arial"/>
                <a:ea typeface="Arial"/>
                <a:cs typeface="Arial"/>
                <a:sym typeface="Arial"/>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60" name="Google Shape;60;p12"/>
          <p:cNvSpPr txBox="1">
            <a:spLocks noGrp="1"/>
          </p:cNvSpPr>
          <p:nvPr>
            <p:ph type="sldNum" idx="12"/>
          </p:nvPr>
        </p:nvSpPr>
        <p:spPr>
          <a:xfrm>
            <a:off x="6400800" y="4661297"/>
            <a:ext cx="1828800" cy="321469"/>
          </a:xfrm>
          <a:prstGeom prst="rect">
            <a:avLst/>
          </a:prstGeom>
          <a:noFill/>
          <a:ln>
            <a:noFill/>
          </a:ln>
        </p:spPr>
        <p:txBody>
          <a:bodyPr spcFirstLastPara="1" wrap="square" lIns="0" tIns="0" rIns="0" bIns="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9pPr>
          </a:lstStyle>
          <a:p>
            <a:pPr marL="0" lvl="0" indent="0" algn="r" rtl="0">
              <a:spcBef>
                <a:spcPts val="0"/>
              </a:spcBef>
              <a:spcAft>
                <a:spcPts val="0"/>
              </a:spcAft>
              <a:buNone/>
            </a:pPr>
            <a:r>
              <a:rPr lang="en-US"/>
              <a:t>2</a:t>
            </a:r>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61"/>
        <p:cNvGrpSpPr/>
        <p:nvPr/>
      </p:nvGrpSpPr>
      <p:grpSpPr>
        <a:xfrm>
          <a:off x="0" y="0"/>
          <a:ext cx="0" cy="0"/>
          <a:chOff x="0" y="0"/>
          <a:chExt cx="0" cy="0"/>
        </a:xfrm>
      </p:grpSpPr>
      <p:sp>
        <p:nvSpPr>
          <p:cNvPr id="62" name="Google Shape;62;p13"/>
          <p:cNvSpPr txBox="1">
            <a:spLocks noGrp="1"/>
          </p:cNvSpPr>
          <p:nvPr>
            <p:ph type="title"/>
          </p:nvPr>
        </p:nvSpPr>
        <p:spPr>
          <a:xfrm rot="5400000">
            <a:off x="5463778" y="1371601"/>
            <a:ext cx="4388644" cy="2057400"/>
          </a:xfrm>
          <a:prstGeom prst="rect">
            <a:avLst/>
          </a:prstGeom>
          <a:noFill/>
          <a:ln>
            <a:noFill/>
          </a:ln>
        </p:spPr>
        <p:txBody>
          <a:bodyPr spcFirstLastPara="1" wrap="square" lIns="91425" tIns="45700" rIns="91425" bIns="45700" anchor="t" anchorCtr="0">
            <a:noAutofit/>
          </a:bodyPr>
          <a:lstStyle>
            <a:lvl1pPr marR="0" lvl="0" algn="r" rtl="0">
              <a:lnSpc>
                <a:spcPct val="100000"/>
              </a:lnSpc>
              <a:spcBef>
                <a:spcPts val="0"/>
              </a:spcBef>
              <a:spcAft>
                <a:spcPts val="0"/>
              </a:spcAft>
              <a:buClr>
                <a:srgbClr val="000000"/>
              </a:buClr>
              <a:buSzPts val="1400"/>
              <a:buFont typeface="Arial"/>
              <a:buNone/>
              <a:defRPr sz="2800" b="0" i="0" u="none" strike="noStrike" cap="none">
                <a:solidFill>
                  <a:srgbClr val="005087"/>
                </a:solidFill>
                <a:latin typeface="Arial"/>
                <a:ea typeface="Arial"/>
                <a:cs typeface="Arial"/>
                <a:sym typeface="Arial"/>
              </a:defRPr>
            </a:lvl1pPr>
            <a:lvl2pPr marR="0" lvl="1" algn="r" rtl="0">
              <a:lnSpc>
                <a:spcPct val="100000"/>
              </a:lnSpc>
              <a:spcBef>
                <a:spcPts val="0"/>
              </a:spcBef>
              <a:spcAft>
                <a:spcPts val="0"/>
              </a:spcAft>
              <a:buClr>
                <a:srgbClr val="000000"/>
              </a:buClr>
              <a:buSzPts val="1400"/>
              <a:buFont typeface="Arial"/>
              <a:buNone/>
              <a:defRPr sz="2800" b="0" i="0" u="none" strike="noStrike" cap="none">
                <a:solidFill>
                  <a:srgbClr val="005087"/>
                </a:solidFill>
                <a:latin typeface="Arial"/>
                <a:ea typeface="Arial"/>
                <a:cs typeface="Arial"/>
                <a:sym typeface="Arial"/>
              </a:defRPr>
            </a:lvl2pPr>
            <a:lvl3pPr marR="0" lvl="2" algn="r" rtl="0">
              <a:lnSpc>
                <a:spcPct val="100000"/>
              </a:lnSpc>
              <a:spcBef>
                <a:spcPts val="0"/>
              </a:spcBef>
              <a:spcAft>
                <a:spcPts val="0"/>
              </a:spcAft>
              <a:buClr>
                <a:srgbClr val="000000"/>
              </a:buClr>
              <a:buSzPts val="1400"/>
              <a:buFont typeface="Arial"/>
              <a:buNone/>
              <a:defRPr sz="2800" b="0" i="0" u="none" strike="noStrike" cap="none">
                <a:solidFill>
                  <a:srgbClr val="005087"/>
                </a:solidFill>
                <a:latin typeface="Arial"/>
                <a:ea typeface="Arial"/>
                <a:cs typeface="Arial"/>
                <a:sym typeface="Arial"/>
              </a:defRPr>
            </a:lvl3pPr>
            <a:lvl4pPr marR="0" lvl="3" algn="r" rtl="0">
              <a:lnSpc>
                <a:spcPct val="100000"/>
              </a:lnSpc>
              <a:spcBef>
                <a:spcPts val="0"/>
              </a:spcBef>
              <a:spcAft>
                <a:spcPts val="0"/>
              </a:spcAft>
              <a:buClr>
                <a:srgbClr val="000000"/>
              </a:buClr>
              <a:buSzPts val="1400"/>
              <a:buFont typeface="Arial"/>
              <a:buNone/>
              <a:defRPr sz="2800" b="0" i="0" u="none" strike="noStrike" cap="none">
                <a:solidFill>
                  <a:srgbClr val="005087"/>
                </a:solidFill>
                <a:latin typeface="Arial"/>
                <a:ea typeface="Arial"/>
                <a:cs typeface="Arial"/>
                <a:sym typeface="Arial"/>
              </a:defRPr>
            </a:lvl4pPr>
            <a:lvl5pPr marR="0" lvl="4" algn="r" rtl="0">
              <a:lnSpc>
                <a:spcPct val="100000"/>
              </a:lnSpc>
              <a:spcBef>
                <a:spcPts val="0"/>
              </a:spcBef>
              <a:spcAft>
                <a:spcPts val="0"/>
              </a:spcAft>
              <a:buClr>
                <a:srgbClr val="000000"/>
              </a:buClr>
              <a:buSzPts val="1400"/>
              <a:buFont typeface="Arial"/>
              <a:buNone/>
              <a:defRPr sz="2800" b="0" i="0" u="none" strike="noStrike" cap="none">
                <a:solidFill>
                  <a:srgbClr val="005087"/>
                </a:solidFill>
                <a:latin typeface="Arial"/>
                <a:ea typeface="Arial"/>
                <a:cs typeface="Arial"/>
                <a:sym typeface="Arial"/>
              </a:defRPr>
            </a:lvl5pPr>
            <a:lvl6pPr marR="0" lvl="5" algn="r" rtl="0">
              <a:lnSpc>
                <a:spcPct val="100000"/>
              </a:lnSpc>
              <a:spcBef>
                <a:spcPts val="0"/>
              </a:spcBef>
              <a:spcAft>
                <a:spcPts val="0"/>
              </a:spcAft>
              <a:buClr>
                <a:srgbClr val="000000"/>
              </a:buClr>
              <a:buSzPts val="1400"/>
              <a:buFont typeface="Arial"/>
              <a:buNone/>
              <a:defRPr sz="2800" b="0" i="0" u="none" strike="noStrike" cap="none">
                <a:solidFill>
                  <a:srgbClr val="005087"/>
                </a:solidFill>
                <a:latin typeface="Arial"/>
                <a:ea typeface="Arial"/>
                <a:cs typeface="Arial"/>
                <a:sym typeface="Arial"/>
              </a:defRPr>
            </a:lvl6pPr>
            <a:lvl7pPr marR="0" lvl="6" algn="r" rtl="0">
              <a:lnSpc>
                <a:spcPct val="100000"/>
              </a:lnSpc>
              <a:spcBef>
                <a:spcPts val="0"/>
              </a:spcBef>
              <a:spcAft>
                <a:spcPts val="0"/>
              </a:spcAft>
              <a:buClr>
                <a:srgbClr val="000000"/>
              </a:buClr>
              <a:buSzPts val="1400"/>
              <a:buFont typeface="Arial"/>
              <a:buNone/>
              <a:defRPr sz="2800" b="0" i="0" u="none" strike="noStrike" cap="none">
                <a:solidFill>
                  <a:srgbClr val="005087"/>
                </a:solidFill>
                <a:latin typeface="Arial"/>
                <a:ea typeface="Arial"/>
                <a:cs typeface="Arial"/>
                <a:sym typeface="Arial"/>
              </a:defRPr>
            </a:lvl7pPr>
            <a:lvl8pPr marR="0" lvl="7" algn="r" rtl="0">
              <a:lnSpc>
                <a:spcPct val="100000"/>
              </a:lnSpc>
              <a:spcBef>
                <a:spcPts val="0"/>
              </a:spcBef>
              <a:spcAft>
                <a:spcPts val="0"/>
              </a:spcAft>
              <a:buClr>
                <a:srgbClr val="000000"/>
              </a:buClr>
              <a:buSzPts val="1400"/>
              <a:buFont typeface="Arial"/>
              <a:buNone/>
              <a:defRPr sz="2800" b="0" i="0" u="none" strike="noStrike" cap="none">
                <a:solidFill>
                  <a:srgbClr val="005087"/>
                </a:solidFill>
                <a:latin typeface="Arial"/>
                <a:ea typeface="Arial"/>
                <a:cs typeface="Arial"/>
                <a:sym typeface="Arial"/>
              </a:defRPr>
            </a:lvl8pPr>
            <a:lvl9pPr marR="0" lvl="8" algn="r" rtl="0">
              <a:lnSpc>
                <a:spcPct val="100000"/>
              </a:lnSpc>
              <a:spcBef>
                <a:spcPts val="0"/>
              </a:spcBef>
              <a:spcAft>
                <a:spcPts val="0"/>
              </a:spcAft>
              <a:buClr>
                <a:srgbClr val="000000"/>
              </a:buClr>
              <a:buSzPts val="1400"/>
              <a:buFont typeface="Arial"/>
              <a:buNone/>
              <a:defRPr sz="2800" b="0" i="0" u="none" strike="noStrike" cap="none">
                <a:solidFill>
                  <a:srgbClr val="005087"/>
                </a:solidFill>
                <a:latin typeface="Arial"/>
                <a:ea typeface="Arial"/>
                <a:cs typeface="Arial"/>
                <a:sym typeface="Arial"/>
              </a:defRPr>
            </a:lvl9pPr>
          </a:lstStyle>
          <a:p>
            <a:endParaRPr/>
          </a:p>
        </p:txBody>
      </p:sp>
      <p:sp>
        <p:nvSpPr>
          <p:cNvPr id="63" name="Google Shape;63;p13"/>
          <p:cNvSpPr txBox="1">
            <a:spLocks noGrp="1"/>
          </p:cNvSpPr>
          <p:nvPr>
            <p:ph type="body" idx="1"/>
          </p:nvPr>
        </p:nvSpPr>
        <p:spPr>
          <a:xfrm rot="5400000">
            <a:off x="1272778" y="-609599"/>
            <a:ext cx="4388644" cy="6019800"/>
          </a:xfrm>
          <a:prstGeom prst="rect">
            <a:avLst/>
          </a:prstGeom>
          <a:noFill/>
          <a:ln>
            <a:noFill/>
          </a:ln>
        </p:spPr>
        <p:txBody>
          <a:bodyPr spcFirstLastPara="1" wrap="square" lIns="91425" tIns="45700" rIns="91425" bIns="45700" anchor="t" anchorCtr="0">
            <a:noAutofit/>
          </a:bodyPr>
          <a:lstStyle>
            <a:lvl1pPr marL="457200" marR="0" lvl="0"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1pPr>
            <a:lvl2pPr marL="914400" marR="0" lvl="1"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2pPr>
            <a:lvl3pPr marL="1371600" marR="0" lvl="2"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3pPr>
            <a:lvl4pPr marL="1828800" marR="0" lvl="3" indent="-228600" algn="l" rtl="0">
              <a:lnSpc>
                <a:spcPct val="100000"/>
              </a:lnSpc>
              <a:spcBef>
                <a:spcPts val="400"/>
              </a:spcBef>
              <a:spcAft>
                <a:spcPts val="0"/>
              </a:spcAft>
              <a:buClr>
                <a:srgbClr val="000000"/>
              </a:buClr>
              <a:buSzPts val="1400"/>
              <a:buFont typeface="Arial"/>
              <a:buNone/>
              <a:defRPr sz="2000" b="0" i="0" u="none" strike="noStrike" cap="none">
                <a:solidFill>
                  <a:schemeClr val="dk1"/>
                </a:solidFill>
                <a:latin typeface="Arial"/>
                <a:ea typeface="Arial"/>
                <a:cs typeface="Arial"/>
                <a:sym typeface="Arial"/>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64" name="Google Shape;64;p13"/>
          <p:cNvSpPr txBox="1">
            <a:spLocks noGrp="1"/>
          </p:cNvSpPr>
          <p:nvPr>
            <p:ph type="sldNum" idx="12"/>
          </p:nvPr>
        </p:nvSpPr>
        <p:spPr>
          <a:xfrm>
            <a:off x="6400800" y="4661297"/>
            <a:ext cx="1828800" cy="321469"/>
          </a:xfrm>
          <a:prstGeom prst="rect">
            <a:avLst/>
          </a:prstGeom>
          <a:noFill/>
          <a:ln>
            <a:noFill/>
          </a:ln>
        </p:spPr>
        <p:txBody>
          <a:bodyPr spcFirstLastPara="1" wrap="square" lIns="0" tIns="0" rIns="0" bIns="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9pPr>
          </a:lstStyle>
          <a:p>
            <a:pPr marL="0" lvl="0" indent="0" algn="r" rtl="0">
              <a:spcBef>
                <a:spcPts val="0"/>
              </a:spcBef>
              <a:spcAft>
                <a:spcPts val="0"/>
              </a:spcAft>
              <a:buNone/>
            </a:pPr>
            <a:r>
              <a:rPr lang="en-US"/>
              <a:t>2</a:t>
            </a:r>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Section Header 1">
  <p:cSld name="Section Header">
    <p:spTree>
      <p:nvGrpSpPr>
        <p:cNvPr id="1" name="Shape 65"/>
        <p:cNvGrpSpPr/>
        <p:nvPr/>
      </p:nvGrpSpPr>
      <p:grpSpPr>
        <a:xfrm>
          <a:off x="0" y="0"/>
          <a:ext cx="0" cy="0"/>
          <a:chOff x="0" y="0"/>
          <a:chExt cx="0" cy="0"/>
        </a:xfrm>
      </p:grpSpPr>
      <p:pic>
        <p:nvPicPr>
          <p:cNvPr id="66" name="Google Shape;66;p14"/>
          <p:cNvPicPr preferRelativeResize="0"/>
          <p:nvPr/>
        </p:nvPicPr>
        <p:blipFill rotWithShape="1">
          <a:blip r:embed="rId2">
            <a:alphaModFix/>
          </a:blip>
          <a:srcRect/>
          <a:stretch/>
        </p:blipFill>
        <p:spPr>
          <a:xfrm>
            <a:off x="-4969" y="0"/>
            <a:ext cx="9144000" cy="5143500"/>
          </a:xfrm>
          <a:prstGeom prst="rect">
            <a:avLst/>
          </a:prstGeom>
          <a:noFill/>
          <a:ln>
            <a:noFill/>
          </a:ln>
        </p:spPr>
      </p:pic>
      <p:sp>
        <p:nvSpPr>
          <p:cNvPr id="67" name="Google Shape;67;p14"/>
          <p:cNvSpPr txBox="1">
            <a:spLocks noGrp="1"/>
          </p:cNvSpPr>
          <p:nvPr>
            <p:ph type="body" idx="1"/>
          </p:nvPr>
        </p:nvSpPr>
        <p:spPr>
          <a:xfrm>
            <a:off x="685800" y="3416984"/>
            <a:ext cx="5257800" cy="777300"/>
          </a:xfrm>
          <a:prstGeom prst="rect">
            <a:avLst/>
          </a:prstGeom>
          <a:noFill/>
          <a:ln>
            <a:noFill/>
          </a:ln>
        </p:spPr>
        <p:txBody>
          <a:bodyPr spcFirstLastPara="1" wrap="square" lIns="0" tIns="0" rIns="0" bIns="0" anchor="b" anchorCtr="0">
            <a:normAutofit/>
          </a:bodyPr>
          <a:lstStyle>
            <a:lvl1pPr marL="457200" lvl="0" indent="-228600" algn="l" rtl="0">
              <a:spcBef>
                <a:spcPts val="700"/>
              </a:spcBef>
              <a:spcAft>
                <a:spcPts val="0"/>
              </a:spcAft>
              <a:buClr>
                <a:schemeClr val="lt1"/>
              </a:buClr>
              <a:buSzPts val="3300"/>
              <a:buNone/>
              <a:defRPr sz="3300" b="1" i="0">
                <a:solidFill>
                  <a:schemeClr val="lt1"/>
                </a:solidFill>
                <a:latin typeface="Helvetica Neue"/>
                <a:ea typeface="Helvetica Neue"/>
                <a:cs typeface="Helvetica Neue"/>
                <a:sym typeface="Helvetica Neue"/>
              </a:defRPr>
            </a:lvl1pPr>
            <a:lvl2pPr marL="914400" lvl="1" indent="-228600" algn="l" rtl="0">
              <a:spcBef>
                <a:spcPts val="300"/>
              </a:spcBef>
              <a:spcAft>
                <a:spcPts val="0"/>
              </a:spcAft>
              <a:buClr>
                <a:srgbClr val="909090"/>
              </a:buClr>
              <a:buSzPts val="1400"/>
              <a:buNone/>
              <a:defRPr sz="1400">
                <a:solidFill>
                  <a:srgbClr val="909090"/>
                </a:solidFill>
              </a:defRPr>
            </a:lvl2pPr>
            <a:lvl3pPr marL="1371600" lvl="2" indent="-228600" algn="l" rtl="0">
              <a:spcBef>
                <a:spcPts val="200"/>
              </a:spcBef>
              <a:spcAft>
                <a:spcPts val="0"/>
              </a:spcAft>
              <a:buClr>
                <a:srgbClr val="909090"/>
              </a:buClr>
              <a:buSzPts val="1200"/>
              <a:buNone/>
              <a:defRPr sz="1200">
                <a:solidFill>
                  <a:srgbClr val="909090"/>
                </a:solidFill>
              </a:defRPr>
            </a:lvl3pPr>
            <a:lvl4pPr marL="1828800" lvl="3" indent="-228600" algn="l" rtl="0">
              <a:spcBef>
                <a:spcPts val="200"/>
              </a:spcBef>
              <a:spcAft>
                <a:spcPts val="0"/>
              </a:spcAft>
              <a:buClr>
                <a:srgbClr val="909090"/>
              </a:buClr>
              <a:buSzPts val="1100"/>
              <a:buNone/>
              <a:defRPr sz="1100">
                <a:solidFill>
                  <a:srgbClr val="909090"/>
                </a:solidFill>
              </a:defRPr>
            </a:lvl4pPr>
            <a:lvl5pPr marL="2286000" lvl="4" indent="-228600" algn="l" rtl="0">
              <a:spcBef>
                <a:spcPts val="200"/>
              </a:spcBef>
              <a:spcAft>
                <a:spcPts val="0"/>
              </a:spcAft>
              <a:buClr>
                <a:srgbClr val="909090"/>
              </a:buClr>
              <a:buSzPts val="1100"/>
              <a:buNone/>
              <a:defRPr sz="1100">
                <a:solidFill>
                  <a:srgbClr val="909090"/>
                </a:solidFill>
              </a:defRPr>
            </a:lvl5pPr>
            <a:lvl6pPr marL="2743200" lvl="5" indent="-228600" algn="l" rtl="0">
              <a:spcBef>
                <a:spcPts val="200"/>
              </a:spcBef>
              <a:spcAft>
                <a:spcPts val="0"/>
              </a:spcAft>
              <a:buClr>
                <a:srgbClr val="909090"/>
              </a:buClr>
              <a:buSzPts val="1100"/>
              <a:buNone/>
              <a:defRPr sz="1100">
                <a:solidFill>
                  <a:srgbClr val="909090"/>
                </a:solidFill>
              </a:defRPr>
            </a:lvl6pPr>
            <a:lvl7pPr marL="3200400" lvl="6" indent="-228600" algn="l" rtl="0">
              <a:spcBef>
                <a:spcPts val="200"/>
              </a:spcBef>
              <a:spcAft>
                <a:spcPts val="0"/>
              </a:spcAft>
              <a:buClr>
                <a:srgbClr val="909090"/>
              </a:buClr>
              <a:buSzPts val="1100"/>
              <a:buNone/>
              <a:defRPr sz="1100">
                <a:solidFill>
                  <a:srgbClr val="909090"/>
                </a:solidFill>
              </a:defRPr>
            </a:lvl7pPr>
            <a:lvl8pPr marL="3657600" lvl="7" indent="-228600" algn="l" rtl="0">
              <a:spcBef>
                <a:spcPts val="200"/>
              </a:spcBef>
              <a:spcAft>
                <a:spcPts val="0"/>
              </a:spcAft>
              <a:buClr>
                <a:srgbClr val="909090"/>
              </a:buClr>
              <a:buSzPts val="1100"/>
              <a:buNone/>
              <a:defRPr sz="1100">
                <a:solidFill>
                  <a:srgbClr val="909090"/>
                </a:solidFill>
              </a:defRPr>
            </a:lvl8pPr>
            <a:lvl9pPr marL="4114800" lvl="8" indent="-228600" algn="l" rtl="0">
              <a:spcBef>
                <a:spcPts val="200"/>
              </a:spcBef>
              <a:spcAft>
                <a:spcPts val="0"/>
              </a:spcAft>
              <a:buClr>
                <a:srgbClr val="909090"/>
              </a:buClr>
              <a:buSzPts val="1100"/>
              <a:buNone/>
              <a:defRPr sz="1100">
                <a:solidFill>
                  <a:srgbClr val="909090"/>
                </a:solidFill>
              </a:defRPr>
            </a:lvl9pPr>
          </a:lstStyle>
          <a:p>
            <a:endParaRPr/>
          </a:p>
        </p:txBody>
      </p:sp>
      <p:sp>
        <p:nvSpPr>
          <p:cNvPr id="68" name="Google Shape;68;p14"/>
          <p:cNvSpPr txBox="1">
            <a:spLocks noGrp="1"/>
          </p:cNvSpPr>
          <p:nvPr>
            <p:ph type="dt" idx="10"/>
          </p:nvPr>
        </p:nvSpPr>
        <p:spPr>
          <a:xfrm>
            <a:off x="685800" y="4432928"/>
            <a:ext cx="2133600" cy="126300"/>
          </a:xfrm>
          <a:prstGeom prst="rect">
            <a:avLst/>
          </a:prstGeom>
          <a:noFill/>
          <a:ln>
            <a:noFill/>
          </a:ln>
        </p:spPr>
        <p:txBody>
          <a:bodyPr spcFirstLastPara="1" wrap="square" lIns="68575" tIns="34275" rIns="68575" bIns="34275" anchor="ctr" anchorCtr="0">
            <a:noAutofit/>
          </a:bodyPr>
          <a:lstStyle>
            <a:lvl1pPr lvl="0" algn="l" rtl="0">
              <a:spcBef>
                <a:spcPts val="0"/>
              </a:spcBef>
              <a:spcAft>
                <a:spcPts val="0"/>
              </a:spcAft>
              <a:buSzPts val="1100"/>
              <a:buNone/>
              <a:defRPr sz="1100" b="0" i="0">
                <a:solidFill>
                  <a:srgbClr val="92CCDC"/>
                </a:solidFill>
                <a:latin typeface="Helvetica Neue"/>
                <a:ea typeface="Helvetica Neue"/>
                <a:cs typeface="Helvetica Neue"/>
                <a:sym typeface="Helvetica Neue"/>
              </a:defRPr>
            </a:lvl1pPr>
            <a:lvl2pPr lvl="1" algn="l" rtl="0">
              <a:spcBef>
                <a:spcPts val="0"/>
              </a:spcBef>
              <a:spcAft>
                <a:spcPts val="0"/>
              </a:spcAft>
              <a:buSzPts val="1100"/>
              <a:buNone/>
              <a:defRPr sz="1100"/>
            </a:lvl2pPr>
            <a:lvl3pPr lvl="2" algn="l" rtl="0">
              <a:spcBef>
                <a:spcPts val="0"/>
              </a:spcBef>
              <a:spcAft>
                <a:spcPts val="0"/>
              </a:spcAft>
              <a:buSzPts val="1100"/>
              <a:buNone/>
              <a:defRPr sz="1100"/>
            </a:lvl3pPr>
            <a:lvl4pPr lvl="3" algn="l" rtl="0">
              <a:spcBef>
                <a:spcPts val="0"/>
              </a:spcBef>
              <a:spcAft>
                <a:spcPts val="0"/>
              </a:spcAft>
              <a:buSzPts val="1100"/>
              <a:buNone/>
              <a:defRPr sz="1100"/>
            </a:lvl4pPr>
            <a:lvl5pPr lvl="4" algn="l" rtl="0">
              <a:spcBef>
                <a:spcPts val="0"/>
              </a:spcBef>
              <a:spcAft>
                <a:spcPts val="0"/>
              </a:spcAft>
              <a:buSzPts val="1100"/>
              <a:buNone/>
              <a:defRPr sz="1100"/>
            </a:lvl5pPr>
            <a:lvl6pPr lvl="5" algn="l" rtl="0">
              <a:spcBef>
                <a:spcPts val="0"/>
              </a:spcBef>
              <a:spcAft>
                <a:spcPts val="0"/>
              </a:spcAft>
              <a:buSzPts val="1100"/>
              <a:buNone/>
              <a:defRPr sz="1100"/>
            </a:lvl6pPr>
            <a:lvl7pPr lvl="6" algn="l" rtl="0">
              <a:spcBef>
                <a:spcPts val="0"/>
              </a:spcBef>
              <a:spcAft>
                <a:spcPts val="0"/>
              </a:spcAft>
              <a:buSzPts val="1100"/>
              <a:buNone/>
              <a:defRPr sz="1100"/>
            </a:lvl7pPr>
            <a:lvl8pPr lvl="7" algn="l" rtl="0">
              <a:spcBef>
                <a:spcPts val="0"/>
              </a:spcBef>
              <a:spcAft>
                <a:spcPts val="0"/>
              </a:spcAft>
              <a:buSzPts val="1100"/>
              <a:buNone/>
              <a:defRPr sz="1100"/>
            </a:lvl8pPr>
            <a:lvl9pPr lvl="8" algn="l" rtl="0">
              <a:spcBef>
                <a:spcPts val="0"/>
              </a:spcBef>
              <a:spcAft>
                <a:spcPts val="0"/>
              </a:spcAft>
              <a:buSzPts val="1100"/>
              <a:buNone/>
              <a:defRPr sz="1100"/>
            </a:lvl9pPr>
          </a:lstStyle>
          <a:p>
            <a:endParaRPr/>
          </a:p>
        </p:txBody>
      </p:sp>
      <p:pic>
        <p:nvPicPr>
          <p:cNvPr id="69" name="Google Shape;69;p14"/>
          <p:cNvPicPr preferRelativeResize="0"/>
          <p:nvPr/>
        </p:nvPicPr>
        <p:blipFill rotWithShape="1">
          <a:blip r:embed="rId3">
            <a:alphaModFix/>
          </a:blip>
          <a:srcRect/>
          <a:stretch/>
        </p:blipFill>
        <p:spPr>
          <a:xfrm>
            <a:off x="8131865" y="4126878"/>
            <a:ext cx="606027" cy="606027"/>
          </a:xfrm>
          <a:prstGeom prst="rect">
            <a:avLst/>
          </a:prstGeom>
          <a:noFill/>
          <a:ln>
            <a:noFill/>
          </a:ln>
        </p:spPr>
      </p:pic>
      <p:sp>
        <p:nvSpPr>
          <p:cNvPr id="70" name="Google Shape;70;p14"/>
          <p:cNvSpPr txBox="1"/>
          <p:nvPr/>
        </p:nvSpPr>
        <p:spPr>
          <a:xfrm>
            <a:off x="8136007" y="114300"/>
            <a:ext cx="1600200" cy="192300"/>
          </a:xfrm>
          <a:prstGeom prst="rect">
            <a:avLst/>
          </a:prstGeom>
          <a:noFill/>
          <a:ln>
            <a:noFill/>
          </a:ln>
        </p:spPr>
        <p:txBody>
          <a:bodyPr spcFirstLastPara="1" wrap="square" lIns="68575" tIns="34275" rIns="68575" bIns="34275" anchor="t" anchorCtr="0">
            <a:spAutoFit/>
          </a:bodyPr>
          <a:lstStyle/>
          <a:p>
            <a:pPr marL="0" marR="0" lvl="0" indent="0" algn="l" rtl="0">
              <a:spcBef>
                <a:spcPts val="0"/>
              </a:spcBef>
              <a:spcAft>
                <a:spcPts val="0"/>
              </a:spcAft>
              <a:buNone/>
            </a:pPr>
            <a:r>
              <a:rPr lang="en-US" sz="800" b="0" i="1" u="none" strike="noStrike" cap="none">
                <a:solidFill>
                  <a:srgbClr val="A5A5A5"/>
                </a:solidFill>
                <a:latin typeface="Helvetica Neue"/>
                <a:ea typeface="Helvetica Neue"/>
                <a:cs typeface="Helvetica Neue"/>
                <a:sym typeface="Helvetica Neue"/>
              </a:rPr>
              <a:t>UNCLASSIFIED</a:t>
            </a:r>
            <a:endParaRPr sz="800" b="0" i="1">
              <a:solidFill>
                <a:srgbClr val="A5A5A5"/>
              </a:solidFill>
              <a:latin typeface="Helvetica Neue"/>
              <a:ea typeface="Helvetica Neue"/>
              <a:cs typeface="Helvetica Neue"/>
              <a:sym typeface="Helvetica Neue"/>
            </a:endParaRPr>
          </a:p>
        </p:txBody>
      </p:sp>
      <p:sp>
        <p:nvSpPr>
          <p:cNvPr id="71" name="Google Shape;71;p14"/>
          <p:cNvSpPr txBox="1"/>
          <p:nvPr/>
        </p:nvSpPr>
        <p:spPr>
          <a:xfrm>
            <a:off x="685800" y="4644969"/>
            <a:ext cx="1600200" cy="192300"/>
          </a:xfrm>
          <a:prstGeom prst="rect">
            <a:avLst/>
          </a:prstGeom>
          <a:noFill/>
          <a:ln>
            <a:noFill/>
          </a:ln>
        </p:spPr>
        <p:txBody>
          <a:bodyPr spcFirstLastPara="1" wrap="square" lIns="68575" tIns="34275" rIns="68575" bIns="34275" anchor="t" anchorCtr="0">
            <a:spAutoFit/>
          </a:bodyPr>
          <a:lstStyle/>
          <a:p>
            <a:pPr marL="0" marR="0" lvl="0" indent="0" algn="l" rtl="0">
              <a:spcBef>
                <a:spcPts val="0"/>
              </a:spcBef>
              <a:spcAft>
                <a:spcPts val="0"/>
              </a:spcAft>
              <a:buNone/>
            </a:pPr>
            <a:r>
              <a:rPr lang="en-US" sz="800" b="0" i="1" u="none" strike="noStrike">
                <a:solidFill>
                  <a:srgbClr val="A5A5A5"/>
                </a:solidFill>
                <a:latin typeface="Helvetica Neue"/>
                <a:ea typeface="Helvetica Neue"/>
                <a:cs typeface="Helvetica Neue"/>
                <a:sym typeface="Helvetica Neue"/>
              </a:rPr>
              <a:t>UNCLASSIFIED</a:t>
            </a:r>
            <a:endParaRPr sz="800" b="0" i="1">
              <a:solidFill>
                <a:srgbClr val="A5A5A5"/>
              </a:solidFill>
              <a:latin typeface="Helvetica Neue"/>
              <a:ea typeface="Helvetica Neue"/>
              <a:cs typeface="Helvetica Neue"/>
              <a:sym typeface="Helvetica Neue"/>
            </a:endParaRPr>
          </a:p>
        </p:txBody>
      </p:sp>
      <p:pic>
        <p:nvPicPr>
          <p:cNvPr id="72" name="Google Shape;72;p14"/>
          <p:cNvPicPr preferRelativeResize="0"/>
          <p:nvPr/>
        </p:nvPicPr>
        <p:blipFill rotWithShape="1">
          <a:blip r:embed="rId4">
            <a:alphaModFix/>
          </a:blip>
          <a:srcRect b="16548"/>
          <a:stretch/>
        </p:blipFill>
        <p:spPr>
          <a:xfrm>
            <a:off x="8119701" y="3401105"/>
            <a:ext cx="630356" cy="630356"/>
          </a:xfrm>
          <a:prstGeom prst="rect">
            <a:avLst/>
          </a:prstGeom>
          <a:noFill/>
          <a:ln>
            <a:noFill/>
          </a:ln>
        </p:spPr>
      </p:pic>
      <p:pic>
        <p:nvPicPr>
          <p:cNvPr id="73" name="Google Shape;73;p14"/>
          <p:cNvPicPr preferRelativeResize="0"/>
          <p:nvPr/>
        </p:nvPicPr>
        <p:blipFill rotWithShape="1">
          <a:blip r:embed="rId5">
            <a:alphaModFix/>
          </a:blip>
          <a:srcRect/>
          <a:stretch/>
        </p:blipFill>
        <p:spPr>
          <a:xfrm>
            <a:off x="7086600" y="532907"/>
            <a:ext cx="1767065" cy="693781"/>
          </a:xfrm>
          <a:prstGeom prst="rect">
            <a:avLst/>
          </a:prstGeom>
          <a:noFill/>
          <a:ln>
            <a:noFill/>
          </a:ln>
        </p:spPr>
      </p:pic>
      <p:pic>
        <p:nvPicPr>
          <p:cNvPr id="74" name="Google Shape;74;p14" descr="Qr code&#10;&#10;Description automatically generated"/>
          <p:cNvPicPr preferRelativeResize="0"/>
          <p:nvPr/>
        </p:nvPicPr>
        <p:blipFill rotWithShape="1">
          <a:blip r:embed="rId6">
            <a:alphaModFix/>
          </a:blip>
          <a:srcRect l="9105" t="6254" r="8933" b="30502"/>
          <a:stretch/>
        </p:blipFill>
        <p:spPr>
          <a:xfrm>
            <a:off x="673376" y="540326"/>
            <a:ext cx="514350" cy="514350"/>
          </a:xfrm>
          <a:prstGeom prst="rect">
            <a:avLst/>
          </a:prstGeom>
          <a:noFill/>
          <a:ln>
            <a:noFill/>
          </a:ln>
        </p:spPr>
      </p:pic>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1_Title Only">
  <p:cSld name="1_Title Only">
    <p:spTree>
      <p:nvGrpSpPr>
        <p:cNvPr id="1" name="Shape 75"/>
        <p:cNvGrpSpPr/>
        <p:nvPr/>
      </p:nvGrpSpPr>
      <p:grpSpPr>
        <a:xfrm>
          <a:off x="0" y="0"/>
          <a:ext cx="0" cy="0"/>
          <a:chOff x="0" y="0"/>
          <a:chExt cx="0" cy="0"/>
        </a:xfrm>
      </p:grpSpPr>
      <p:pic>
        <p:nvPicPr>
          <p:cNvPr id="76" name="Google Shape;76;p15"/>
          <p:cNvPicPr preferRelativeResize="0"/>
          <p:nvPr/>
        </p:nvPicPr>
        <p:blipFill rotWithShape="1">
          <a:blip r:embed="rId2">
            <a:alphaModFix/>
          </a:blip>
          <a:srcRect/>
          <a:stretch/>
        </p:blipFill>
        <p:spPr>
          <a:xfrm>
            <a:off x="773" y="871"/>
            <a:ext cx="9142454" cy="5142631"/>
          </a:xfrm>
          <a:prstGeom prst="rect">
            <a:avLst/>
          </a:prstGeom>
          <a:noFill/>
          <a:ln>
            <a:noFill/>
          </a:ln>
        </p:spPr>
      </p:pic>
      <p:sp>
        <p:nvSpPr>
          <p:cNvPr id="77" name="Google Shape;77;p15"/>
          <p:cNvSpPr txBox="1"/>
          <p:nvPr/>
        </p:nvSpPr>
        <p:spPr>
          <a:xfrm>
            <a:off x="8136007" y="114300"/>
            <a:ext cx="1600200" cy="192300"/>
          </a:xfrm>
          <a:prstGeom prst="rect">
            <a:avLst/>
          </a:prstGeom>
          <a:noFill/>
          <a:ln>
            <a:noFill/>
          </a:ln>
        </p:spPr>
        <p:txBody>
          <a:bodyPr spcFirstLastPara="1" wrap="square" lIns="68575" tIns="34275" rIns="68575" bIns="34275" anchor="t" anchorCtr="0">
            <a:spAutoFit/>
          </a:bodyPr>
          <a:lstStyle/>
          <a:p>
            <a:pPr marL="0" marR="0" lvl="0" indent="0" algn="l" rtl="0">
              <a:spcBef>
                <a:spcPts val="0"/>
              </a:spcBef>
              <a:spcAft>
                <a:spcPts val="0"/>
              </a:spcAft>
              <a:buNone/>
            </a:pPr>
            <a:r>
              <a:rPr lang="en-US" sz="800" b="0" i="1" u="none" strike="noStrike">
                <a:solidFill>
                  <a:srgbClr val="B2A0C7"/>
                </a:solidFill>
                <a:latin typeface="Helvetica Neue"/>
                <a:ea typeface="Helvetica Neue"/>
                <a:cs typeface="Helvetica Neue"/>
                <a:sym typeface="Helvetica Neue"/>
              </a:rPr>
              <a:t>UNCLASSIFIED</a:t>
            </a:r>
            <a:endParaRPr sz="800" b="0" i="1">
              <a:solidFill>
                <a:srgbClr val="B2A0C7"/>
              </a:solidFill>
              <a:latin typeface="Helvetica Neue"/>
              <a:ea typeface="Helvetica Neue"/>
              <a:cs typeface="Helvetica Neue"/>
              <a:sym typeface="Helvetica Neue"/>
            </a:endParaRPr>
          </a:p>
        </p:txBody>
      </p:sp>
      <p:sp>
        <p:nvSpPr>
          <p:cNvPr id="78" name="Google Shape;78;p15"/>
          <p:cNvSpPr txBox="1">
            <a:spLocks noGrp="1"/>
          </p:cNvSpPr>
          <p:nvPr>
            <p:ph type="dt" idx="10"/>
          </p:nvPr>
        </p:nvSpPr>
        <p:spPr>
          <a:xfrm>
            <a:off x="6800850" y="4800601"/>
            <a:ext cx="1352400" cy="114300"/>
          </a:xfrm>
          <a:prstGeom prst="rect">
            <a:avLst/>
          </a:prstGeom>
          <a:noFill/>
          <a:ln>
            <a:noFill/>
          </a:ln>
        </p:spPr>
        <p:txBody>
          <a:bodyPr spcFirstLastPara="1" wrap="square" lIns="68575" tIns="34275" rIns="68575" bIns="34275" anchor="ctr" anchorCtr="0">
            <a:noAutofit/>
          </a:bodyPr>
          <a:lstStyle>
            <a:lvl1pPr lvl="0" algn="r" rtl="0">
              <a:spcBef>
                <a:spcPts val="0"/>
              </a:spcBef>
              <a:spcAft>
                <a:spcPts val="0"/>
              </a:spcAft>
              <a:buSzPts val="1100"/>
              <a:buNone/>
              <a:defRPr sz="1100" b="0" i="0">
                <a:solidFill>
                  <a:schemeClr val="lt1"/>
                </a:solidFill>
                <a:latin typeface="Helvetica Neue"/>
                <a:ea typeface="Helvetica Neue"/>
                <a:cs typeface="Helvetica Neue"/>
                <a:sym typeface="Helvetica Neue"/>
              </a:defRPr>
            </a:lvl1pPr>
            <a:lvl2pPr lvl="1" algn="l" rtl="0">
              <a:spcBef>
                <a:spcPts val="0"/>
              </a:spcBef>
              <a:spcAft>
                <a:spcPts val="0"/>
              </a:spcAft>
              <a:buSzPts val="1100"/>
              <a:buNone/>
              <a:defRPr sz="1100"/>
            </a:lvl2pPr>
            <a:lvl3pPr lvl="2" algn="l" rtl="0">
              <a:spcBef>
                <a:spcPts val="0"/>
              </a:spcBef>
              <a:spcAft>
                <a:spcPts val="0"/>
              </a:spcAft>
              <a:buSzPts val="1100"/>
              <a:buNone/>
              <a:defRPr sz="1100"/>
            </a:lvl3pPr>
            <a:lvl4pPr lvl="3" algn="l" rtl="0">
              <a:spcBef>
                <a:spcPts val="0"/>
              </a:spcBef>
              <a:spcAft>
                <a:spcPts val="0"/>
              </a:spcAft>
              <a:buSzPts val="1100"/>
              <a:buNone/>
              <a:defRPr sz="1100"/>
            </a:lvl4pPr>
            <a:lvl5pPr lvl="4" algn="l" rtl="0">
              <a:spcBef>
                <a:spcPts val="0"/>
              </a:spcBef>
              <a:spcAft>
                <a:spcPts val="0"/>
              </a:spcAft>
              <a:buSzPts val="1100"/>
              <a:buNone/>
              <a:defRPr sz="1100"/>
            </a:lvl5pPr>
            <a:lvl6pPr lvl="5" algn="l" rtl="0">
              <a:spcBef>
                <a:spcPts val="0"/>
              </a:spcBef>
              <a:spcAft>
                <a:spcPts val="0"/>
              </a:spcAft>
              <a:buSzPts val="1100"/>
              <a:buNone/>
              <a:defRPr sz="1100"/>
            </a:lvl6pPr>
            <a:lvl7pPr lvl="6" algn="l" rtl="0">
              <a:spcBef>
                <a:spcPts val="0"/>
              </a:spcBef>
              <a:spcAft>
                <a:spcPts val="0"/>
              </a:spcAft>
              <a:buSzPts val="1100"/>
              <a:buNone/>
              <a:defRPr sz="1100"/>
            </a:lvl7pPr>
            <a:lvl8pPr lvl="7" algn="l" rtl="0">
              <a:spcBef>
                <a:spcPts val="0"/>
              </a:spcBef>
              <a:spcAft>
                <a:spcPts val="0"/>
              </a:spcAft>
              <a:buSzPts val="1100"/>
              <a:buNone/>
              <a:defRPr sz="1100"/>
            </a:lvl8pPr>
            <a:lvl9pPr lvl="8" algn="l" rtl="0">
              <a:spcBef>
                <a:spcPts val="0"/>
              </a:spcBef>
              <a:spcAft>
                <a:spcPts val="0"/>
              </a:spcAft>
              <a:buSzPts val="1100"/>
              <a:buNone/>
              <a:defRPr sz="1100"/>
            </a:lvl9pPr>
          </a:lstStyle>
          <a:p>
            <a:endParaRPr/>
          </a:p>
        </p:txBody>
      </p:sp>
      <p:sp>
        <p:nvSpPr>
          <p:cNvPr id="79" name="Google Shape;79;p15"/>
          <p:cNvSpPr txBox="1">
            <a:spLocks noGrp="1"/>
          </p:cNvSpPr>
          <p:nvPr>
            <p:ph type="ftr" idx="11"/>
          </p:nvPr>
        </p:nvSpPr>
        <p:spPr>
          <a:xfrm>
            <a:off x="2985466" y="4641056"/>
            <a:ext cx="3173100" cy="273900"/>
          </a:xfrm>
          <a:prstGeom prst="rect">
            <a:avLst/>
          </a:prstGeom>
          <a:noFill/>
          <a:ln>
            <a:noFill/>
          </a:ln>
        </p:spPr>
        <p:txBody>
          <a:bodyPr spcFirstLastPara="1" wrap="square" lIns="68575" tIns="34275" rIns="68575" bIns="34275" anchor="b" anchorCtr="0">
            <a:noAutofit/>
          </a:bodyPr>
          <a:lstStyle>
            <a:lvl1pPr lvl="0" algn="ctr" rtl="0">
              <a:spcBef>
                <a:spcPts val="0"/>
              </a:spcBef>
              <a:spcAft>
                <a:spcPts val="0"/>
              </a:spcAft>
              <a:buSzPts val="1100"/>
              <a:buNone/>
              <a:defRPr sz="1100" b="0" i="0">
                <a:solidFill>
                  <a:schemeClr val="lt1"/>
                </a:solidFill>
                <a:latin typeface="Helvetica Neue"/>
                <a:ea typeface="Helvetica Neue"/>
                <a:cs typeface="Helvetica Neue"/>
                <a:sym typeface="Helvetica Neue"/>
              </a:defRPr>
            </a:lvl1pPr>
            <a:lvl2pPr lvl="1" algn="l" rtl="0">
              <a:spcBef>
                <a:spcPts val="0"/>
              </a:spcBef>
              <a:spcAft>
                <a:spcPts val="0"/>
              </a:spcAft>
              <a:buSzPts val="1100"/>
              <a:buNone/>
              <a:defRPr sz="1100"/>
            </a:lvl2pPr>
            <a:lvl3pPr lvl="2" algn="l" rtl="0">
              <a:spcBef>
                <a:spcPts val="0"/>
              </a:spcBef>
              <a:spcAft>
                <a:spcPts val="0"/>
              </a:spcAft>
              <a:buSzPts val="1100"/>
              <a:buNone/>
              <a:defRPr sz="1100"/>
            </a:lvl3pPr>
            <a:lvl4pPr lvl="3" algn="l" rtl="0">
              <a:spcBef>
                <a:spcPts val="0"/>
              </a:spcBef>
              <a:spcAft>
                <a:spcPts val="0"/>
              </a:spcAft>
              <a:buSzPts val="1100"/>
              <a:buNone/>
              <a:defRPr sz="1100"/>
            </a:lvl4pPr>
            <a:lvl5pPr lvl="4" algn="l" rtl="0">
              <a:spcBef>
                <a:spcPts val="0"/>
              </a:spcBef>
              <a:spcAft>
                <a:spcPts val="0"/>
              </a:spcAft>
              <a:buSzPts val="1100"/>
              <a:buNone/>
              <a:defRPr sz="1100"/>
            </a:lvl5pPr>
            <a:lvl6pPr lvl="5" algn="l" rtl="0">
              <a:spcBef>
                <a:spcPts val="0"/>
              </a:spcBef>
              <a:spcAft>
                <a:spcPts val="0"/>
              </a:spcAft>
              <a:buSzPts val="1100"/>
              <a:buNone/>
              <a:defRPr sz="1100"/>
            </a:lvl6pPr>
            <a:lvl7pPr lvl="6" algn="l" rtl="0">
              <a:spcBef>
                <a:spcPts val="0"/>
              </a:spcBef>
              <a:spcAft>
                <a:spcPts val="0"/>
              </a:spcAft>
              <a:buSzPts val="1100"/>
              <a:buNone/>
              <a:defRPr sz="1100"/>
            </a:lvl7pPr>
            <a:lvl8pPr lvl="7" algn="l" rtl="0">
              <a:spcBef>
                <a:spcPts val="0"/>
              </a:spcBef>
              <a:spcAft>
                <a:spcPts val="0"/>
              </a:spcAft>
              <a:buSzPts val="1100"/>
              <a:buNone/>
              <a:defRPr sz="1100"/>
            </a:lvl8pPr>
            <a:lvl9pPr lvl="8" algn="l" rtl="0">
              <a:spcBef>
                <a:spcPts val="0"/>
              </a:spcBef>
              <a:spcAft>
                <a:spcPts val="0"/>
              </a:spcAft>
              <a:buSzPts val="1100"/>
              <a:buNone/>
              <a:defRPr sz="1100"/>
            </a:lvl9pPr>
          </a:lstStyle>
          <a:p>
            <a:endParaRPr/>
          </a:p>
        </p:txBody>
      </p:sp>
      <p:sp>
        <p:nvSpPr>
          <p:cNvPr id="80" name="Google Shape;80;p15"/>
          <p:cNvSpPr txBox="1">
            <a:spLocks noGrp="1"/>
          </p:cNvSpPr>
          <p:nvPr>
            <p:ph type="sldNum" idx="12"/>
          </p:nvPr>
        </p:nvSpPr>
        <p:spPr>
          <a:xfrm>
            <a:off x="8229600" y="4641056"/>
            <a:ext cx="457200" cy="273900"/>
          </a:xfrm>
          <a:prstGeom prst="rect">
            <a:avLst/>
          </a:prstGeom>
          <a:noFill/>
          <a:ln>
            <a:noFill/>
          </a:ln>
        </p:spPr>
        <p:txBody>
          <a:bodyPr spcFirstLastPara="1" wrap="square" lIns="0" tIns="0" rIns="0" bIns="0" anchor="b" anchorCtr="0">
            <a:noAutofit/>
          </a:bodyPr>
          <a:lstStyle>
            <a:lvl1pPr marL="0" lvl="0" indent="0" algn="r" rtl="0">
              <a:spcBef>
                <a:spcPts val="0"/>
              </a:spcBef>
              <a:buNone/>
              <a:defRPr sz="900" b="0" i="0">
                <a:solidFill>
                  <a:schemeClr val="lt1"/>
                </a:solidFill>
                <a:latin typeface="Helvetica Neue"/>
                <a:ea typeface="Helvetica Neue"/>
                <a:cs typeface="Helvetica Neue"/>
                <a:sym typeface="Helvetica Neue"/>
              </a:defRPr>
            </a:lvl1pPr>
            <a:lvl2pPr marL="0" lvl="1" indent="0" algn="r" rtl="0">
              <a:spcBef>
                <a:spcPts val="0"/>
              </a:spcBef>
              <a:buNone/>
              <a:defRPr sz="900" b="0" i="0">
                <a:solidFill>
                  <a:schemeClr val="lt1"/>
                </a:solidFill>
                <a:latin typeface="Helvetica Neue"/>
                <a:ea typeface="Helvetica Neue"/>
                <a:cs typeface="Helvetica Neue"/>
                <a:sym typeface="Helvetica Neue"/>
              </a:defRPr>
            </a:lvl2pPr>
            <a:lvl3pPr marL="0" lvl="2" indent="0" algn="r" rtl="0">
              <a:spcBef>
                <a:spcPts val="0"/>
              </a:spcBef>
              <a:buNone/>
              <a:defRPr sz="900" b="0" i="0">
                <a:solidFill>
                  <a:schemeClr val="lt1"/>
                </a:solidFill>
                <a:latin typeface="Helvetica Neue"/>
                <a:ea typeface="Helvetica Neue"/>
                <a:cs typeface="Helvetica Neue"/>
                <a:sym typeface="Helvetica Neue"/>
              </a:defRPr>
            </a:lvl3pPr>
            <a:lvl4pPr marL="0" lvl="3" indent="0" algn="r" rtl="0">
              <a:spcBef>
                <a:spcPts val="0"/>
              </a:spcBef>
              <a:buNone/>
              <a:defRPr sz="900" b="0" i="0">
                <a:solidFill>
                  <a:schemeClr val="lt1"/>
                </a:solidFill>
                <a:latin typeface="Helvetica Neue"/>
                <a:ea typeface="Helvetica Neue"/>
                <a:cs typeface="Helvetica Neue"/>
                <a:sym typeface="Helvetica Neue"/>
              </a:defRPr>
            </a:lvl4pPr>
            <a:lvl5pPr marL="0" lvl="4" indent="0" algn="r" rtl="0">
              <a:spcBef>
                <a:spcPts val="0"/>
              </a:spcBef>
              <a:buNone/>
              <a:defRPr sz="900" b="0" i="0">
                <a:solidFill>
                  <a:schemeClr val="lt1"/>
                </a:solidFill>
                <a:latin typeface="Helvetica Neue"/>
                <a:ea typeface="Helvetica Neue"/>
                <a:cs typeface="Helvetica Neue"/>
                <a:sym typeface="Helvetica Neue"/>
              </a:defRPr>
            </a:lvl5pPr>
            <a:lvl6pPr marL="0" lvl="5" indent="0" algn="r" rtl="0">
              <a:spcBef>
                <a:spcPts val="0"/>
              </a:spcBef>
              <a:buNone/>
              <a:defRPr sz="900" b="0" i="0">
                <a:solidFill>
                  <a:schemeClr val="lt1"/>
                </a:solidFill>
                <a:latin typeface="Helvetica Neue"/>
                <a:ea typeface="Helvetica Neue"/>
                <a:cs typeface="Helvetica Neue"/>
                <a:sym typeface="Helvetica Neue"/>
              </a:defRPr>
            </a:lvl6pPr>
            <a:lvl7pPr marL="0" lvl="6" indent="0" algn="r" rtl="0">
              <a:spcBef>
                <a:spcPts val="0"/>
              </a:spcBef>
              <a:buNone/>
              <a:defRPr sz="900" b="0" i="0">
                <a:solidFill>
                  <a:schemeClr val="lt1"/>
                </a:solidFill>
                <a:latin typeface="Helvetica Neue"/>
                <a:ea typeface="Helvetica Neue"/>
                <a:cs typeface="Helvetica Neue"/>
                <a:sym typeface="Helvetica Neue"/>
              </a:defRPr>
            </a:lvl7pPr>
            <a:lvl8pPr marL="0" lvl="7" indent="0" algn="r" rtl="0">
              <a:spcBef>
                <a:spcPts val="0"/>
              </a:spcBef>
              <a:buNone/>
              <a:defRPr sz="900" b="0" i="0">
                <a:solidFill>
                  <a:schemeClr val="lt1"/>
                </a:solidFill>
                <a:latin typeface="Helvetica Neue"/>
                <a:ea typeface="Helvetica Neue"/>
                <a:cs typeface="Helvetica Neue"/>
                <a:sym typeface="Helvetica Neue"/>
              </a:defRPr>
            </a:lvl8pPr>
            <a:lvl9pPr marL="0" lvl="8" indent="0" algn="r" rtl="0">
              <a:spcBef>
                <a:spcPts val="0"/>
              </a:spcBef>
              <a:buNone/>
              <a:defRPr sz="900" b="0" i="0">
                <a:solidFill>
                  <a:schemeClr val="lt1"/>
                </a:solidFill>
                <a:latin typeface="Helvetica Neue"/>
                <a:ea typeface="Helvetica Neue"/>
                <a:cs typeface="Helvetica Neue"/>
                <a:sym typeface="Helvetica Neue"/>
              </a:defRPr>
            </a:lvl9pPr>
          </a:lstStyle>
          <a:p>
            <a:pPr marL="0" lvl="0" indent="0" algn="r" rtl="0">
              <a:spcBef>
                <a:spcPts val="0"/>
              </a:spcBef>
              <a:spcAft>
                <a:spcPts val="0"/>
              </a:spcAft>
              <a:buNone/>
            </a:pPr>
            <a:fld id="{00000000-1234-1234-1234-123412341234}" type="slidenum">
              <a:rPr lang="en-US"/>
              <a:t>‹#›</a:t>
            </a:fld>
            <a:endParaRPr/>
          </a:p>
        </p:txBody>
      </p:sp>
      <p:sp>
        <p:nvSpPr>
          <p:cNvPr id="81" name="Google Shape;81;p15"/>
          <p:cNvSpPr txBox="1"/>
          <p:nvPr/>
        </p:nvSpPr>
        <p:spPr>
          <a:xfrm>
            <a:off x="457200" y="4730234"/>
            <a:ext cx="1600200" cy="192300"/>
          </a:xfrm>
          <a:prstGeom prst="rect">
            <a:avLst/>
          </a:prstGeom>
          <a:noFill/>
          <a:ln>
            <a:noFill/>
          </a:ln>
        </p:spPr>
        <p:txBody>
          <a:bodyPr spcFirstLastPara="1" wrap="square" lIns="68575" tIns="34275" rIns="68575" bIns="34275" anchor="b" anchorCtr="0">
            <a:spAutoFit/>
          </a:bodyPr>
          <a:lstStyle/>
          <a:p>
            <a:pPr marL="0" marR="0" lvl="0" indent="0" algn="l" rtl="0">
              <a:spcBef>
                <a:spcPts val="0"/>
              </a:spcBef>
              <a:spcAft>
                <a:spcPts val="0"/>
              </a:spcAft>
              <a:buNone/>
            </a:pPr>
            <a:r>
              <a:rPr lang="en-US" sz="800" b="0" i="1" u="none" strike="noStrike">
                <a:solidFill>
                  <a:srgbClr val="B2A0C7"/>
                </a:solidFill>
                <a:latin typeface="Helvetica Neue"/>
                <a:ea typeface="Helvetica Neue"/>
                <a:cs typeface="Helvetica Neue"/>
                <a:sym typeface="Helvetica Neue"/>
              </a:rPr>
              <a:t>UNCLASSIFIED</a:t>
            </a:r>
            <a:endParaRPr sz="800" b="0" i="1">
              <a:solidFill>
                <a:srgbClr val="B2A0C7"/>
              </a:solidFill>
              <a:latin typeface="Helvetica Neue"/>
              <a:ea typeface="Helvetica Neue"/>
              <a:cs typeface="Helvetica Neue"/>
              <a:sym typeface="Helvetica Neue"/>
            </a:endParaRPr>
          </a:p>
        </p:txBody>
      </p:sp>
      <p:pic>
        <p:nvPicPr>
          <p:cNvPr id="82" name="Google Shape;82;p15"/>
          <p:cNvPicPr preferRelativeResize="0"/>
          <p:nvPr/>
        </p:nvPicPr>
        <p:blipFill rotWithShape="1">
          <a:blip r:embed="rId3">
            <a:alphaModFix/>
          </a:blip>
          <a:srcRect/>
          <a:stretch/>
        </p:blipFill>
        <p:spPr>
          <a:xfrm>
            <a:off x="7829550" y="378758"/>
            <a:ext cx="1081265" cy="424524"/>
          </a:xfrm>
          <a:prstGeom prst="rect">
            <a:avLst/>
          </a:prstGeom>
          <a:noFill/>
          <a:ln>
            <a:noFill/>
          </a:ln>
        </p:spPr>
      </p:pic>
      <p:sp>
        <p:nvSpPr>
          <p:cNvPr id="83" name="Google Shape;83;p15"/>
          <p:cNvSpPr txBox="1">
            <a:spLocks noGrp="1"/>
          </p:cNvSpPr>
          <p:nvPr>
            <p:ph type="body" idx="1"/>
          </p:nvPr>
        </p:nvSpPr>
        <p:spPr>
          <a:xfrm>
            <a:off x="722313" y="571500"/>
            <a:ext cx="6764400" cy="848400"/>
          </a:xfrm>
          <a:prstGeom prst="rect">
            <a:avLst/>
          </a:prstGeom>
          <a:noFill/>
          <a:ln>
            <a:noFill/>
          </a:ln>
        </p:spPr>
        <p:txBody>
          <a:bodyPr spcFirstLastPara="1" wrap="square" lIns="0" tIns="0" rIns="0" bIns="0" anchor="b" anchorCtr="0">
            <a:normAutofit/>
          </a:bodyPr>
          <a:lstStyle>
            <a:lvl1pPr marL="457200" lvl="0" indent="-228600" algn="l" rtl="0">
              <a:spcBef>
                <a:spcPts val="500"/>
              </a:spcBef>
              <a:spcAft>
                <a:spcPts val="0"/>
              </a:spcAft>
              <a:buClr>
                <a:schemeClr val="lt1"/>
              </a:buClr>
              <a:buSzPts val="2700"/>
              <a:buNone/>
              <a:defRPr sz="2700" b="1" i="0">
                <a:solidFill>
                  <a:schemeClr val="lt1"/>
                </a:solidFill>
                <a:latin typeface="Helvetica Neue"/>
                <a:ea typeface="Helvetica Neue"/>
                <a:cs typeface="Helvetica Neue"/>
                <a:sym typeface="Helvetica Neue"/>
              </a:defRPr>
            </a:lvl1pPr>
            <a:lvl2pPr marL="914400" lvl="1" indent="-228600" algn="l" rtl="0">
              <a:spcBef>
                <a:spcPts val="300"/>
              </a:spcBef>
              <a:spcAft>
                <a:spcPts val="0"/>
              </a:spcAft>
              <a:buClr>
                <a:srgbClr val="909090"/>
              </a:buClr>
              <a:buSzPts val="1400"/>
              <a:buNone/>
              <a:defRPr sz="1400">
                <a:solidFill>
                  <a:srgbClr val="909090"/>
                </a:solidFill>
              </a:defRPr>
            </a:lvl2pPr>
            <a:lvl3pPr marL="1371600" lvl="2" indent="-228600" algn="l" rtl="0">
              <a:spcBef>
                <a:spcPts val="200"/>
              </a:spcBef>
              <a:spcAft>
                <a:spcPts val="0"/>
              </a:spcAft>
              <a:buClr>
                <a:srgbClr val="909090"/>
              </a:buClr>
              <a:buSzPts val="1200"/>
              <a:buNone/>
              <a:defRPr sz="1200">
                <a:solidFill>
                  <a:srgbClr val="909090"/>
                </a:solidFill>
              </a:defRPr>
            </a:lvl3pPr>
            <a:lvl4pPr marL="1828800" lvl="3" indent="-228600" algn="l" rtl="0">
              <a:spcBef>
                <a:spcPts val="200"/>
              </a:spcBef>
              <a:spcAft>
                <a:spcPts val="0"/>
              </a:spcAft>
              <a:buClr>
                <a:srgbClr val="909090"/>
              </a:buClr>
              <a:buSzPts val="1100"/>
              <a:buNone/>
              <a:defRPr sz="1100">
                <a:solidFill>
                  <a:srgbClr val="909090"/>
                </a:solidFill>
              </a:defRPr>
            </a:lvl4pPr>
            <a:lvl5pPr marL="2286000" lvl="4" indent="-228600" algn="l" rtl="0">
              <a:spcBef>
                <a:spcPts val="200"/>
              </a:spcBef>
              <a:spcAft>
                <a:spcPts val="0"/>
              </a:spcAft>
              <a:buClr>
                <a:srgbClr val="909090"/>
              </a:buClr>
              <a:buSzPts val="1100"/>
              <a:buNone/>
              <a:defRPr sz="1100">
                <a:solidFill>
                  <a:srgbClr val="909090"/>
                </a:solidFill>
              </a:defRPr>
            </a:lvl5pPr>
            <a:lvl6pPr marL="2743200" lvl="5" indent="-228600" algn="l" rtl="0">
              <a:spcBef>
                <a:spcPts val="200"/>
              </a:spcBef>
              <a:spcAft>
                <a:spcPts val="0"/>
              </a:spcAft>
              <a:buClr>
                <a:srgbClr val="909090"/>
              </a:buClr>
              <a:buSzPts val="1100"/>
              <a:buNone/>
              <a:defRPr sz="1100">
                <a:solidFill>
                  <a:srgbClr val="909090"/>
                </a:solidFill>
              </a:defRPr>
            </a:lvl6pPr>
            <a:lvl7pPr marL="3200400" lvl="6" indent="-228600" algn="l" rtl="0">
              <a:spcBef>
                <a:spcPts val="200"/>
              </a:spcBef>
              <a:spcAft>
                <a:spcPts val="0"/>
              </a:spcAft>
              <a:buClr>
                <a:srgbClr val="909090"/>
              </a:buClr>
              <a:buSzPts val="1100"/>
              <a:buNone/>
              <a:defRPr sz="1100">
                <a:solidFill>
                  <a:srgbClr val="909090"/>
                </a:solidFill>
              </a:defRPr>
            </a:lvl7pPr>
            <a:lvl8pPr marL="3657600" lvl="7" indent="-228600" algn="l" rtl="0">
              <a:spcBef>
                <a:spcPts val="200"/>
              </a:spcBef>
              <a:spcAft>
                <a:spcPts val="0"/>
              </a:spcAft>
              <a:buClr>
                <a:srgbClr val="909090"/>
              </a:buClr>
              <a:buSzPts val="1100"/>
              <a:buNone/>
              <a:defRPr sz="1100">
                <a:solidFill>
                  <a:srgbClr val="909090"/>
                </a:solidFill>
              </a:defRPr>
            </a:lvl8pPr>
            <a:lvl9pPr marL="4114800" lvl="8" indent="-228600" algn="l" rtl="0">
              <a:spcBef>
                <a:spcPts val="200"/>
              </a:spcBef>
              <a:spcAft>
                <a:spcPts val="0"/>
              </a:spcAft>
              <a:buClr>
                <a:srgbClr val="909090"/>
              </a:buClr>
              <a:buSzPts val="1100"/>
              <a:buNone/>
              <a:defRPr sz="1100">
                <a:solidFill>
                  <a:srgbClr val="909090"/>
                </a:solidFill>
              </a:defRPr>
            </a:lvl9pPr>
          </a:lstStyle>
          <a:p>
            <a:endParaRPr/>
          </a:p>
        </p:txBody>
      </p:sp>
      <p:sp>
        <p:nvSpPr>
          <p:cNvPr id="84" name="Google Shape;84;p15"/>
          <p:cNvSpPr txBox="1">
            <a:spLocks noGrp="1"/>
          </p:cNvSpPr>
          <p:nvPr>
            <p:ph type="body" idx="2"/>
          </p:nvPr>
        </p:nvSpPr>
        <p:spPr>
          <a:xfrm>
            <a:off x="722710" y="1600200"/>
            <a:ext cx="4306500" cy="2686200"/>
          </a:xfrm>
          <a:prstGeom prst="rect">
            <a:avLst/>
          </a:prstGeom>
          <a:noFill/>
          <a:ln>
            <a:noFill/>
          </a:ln>
        </p:spPr>
        <p:txBody>
          <a:bodyPr spcFirstLastPara="1" wrap="square" lIns="68575" tIns="34275" rIns="68575" bIns="34275" anchor="t" anchorCtr="0">
            <a:normAutofit/>
          </a:bodyPr>
          <a:lstStyle>
            <a:lvl1pPr marL="457200" lvl="0" indent="-342900" algn="l" rtl="0">
              <a:spcBef>
                <a:spcPts val="400"/>
              </a:spcBef>
              <a:spcAft>
                <a:spcPts val="0"/>
              </a:spcAft>
              <a:buClr>
                <a:srgbClr val="EAEDED"/>
              </a:buClr>
              <a:buSzPts val="1800"/>
              <a:buChar char="●"/>
              <a:defRPr sz="1100">
                <a:solidFill>
                  <a:srgbClr val="EAEDED"/>
                </a:solidFill>
              </a:defRPr>
            </a:lvl1pPr>
            <a:lvl2pPr marL="914400" lvl="1" indent="-323850" algn="l" rtl="0">
              <a:spcBef>
                <a:spcPts val="300"/>
              </a:spcBef>
              <a:spcAft>
                <a:spcPts val="0"/>
              </a:spcAft>
              <a:buClr>
                <a:srgbClr val="EAEDED"/>
              </a:buClr>
              <a:buSzPts val="1500"/>
              <a:buChar char="○"/>
              <a:defRPr sz="1100">
                <a:solidFill>
                  <a:srgbClr val="EAEDED"/>
                </a:solidFill>
              </a:defRPr>
            </a:lvl2pPr>
            <a:lvl3pPr marL="1371600" lvl="2" indent="-317500" algn="l" rtl="0">
              <a:spcBef>
                <a:spcPts val="300"/>
              </a:spcBef>
              <a:spcAft>
                <a:spcPts val="0"/>
              </a:spcAft>
              <a:buClr>
                <a:srgbClr val="EAEDED"/>
              </a:buClr>
              <a:buSzPts val="1400"/>
              <a:buChar char="■"/>
              <a:defRPr sz="1100">
                <a:solidFill>
                  <a:srgbClr val="EAEDED"/>
                </a:solidFill>
              </a:defRPr>
            </a:lvl3pPr>
            <a:lvl4pPr marL="1828800" lvl="3" indent="-304800" algn="l" rtl="0">
              <a:spcBef>
                <a:spcPts val="200"/>
              </a:spcBef>
              <a:spcAft>
                <a:spcPts val="0"/>
              </a:spcAft>
              <a:buClr>
                <a:srgbClr val="EAEDED"/>
              </a:buClr>
              <a:buSzPts val="1200"/>
              <a:buChar char="●"/>
              <a:defRPr sz="1100">
                <a:solidFill>
                  <a:srgbClr val="EAEDED"/>
                </a:solidFill>
              </a:defRPr>
            </a:lvl4pPr>
            <a:lvl5pPr marL="2286000" lvl="4" indent="-304800" algn="l" rtl="0">
              <a:spcBef>
                <a:spcPts val="200"/>
              </a:spcBef>
              <a:spcAft>
                <a:spcPts val="0"/>
              </a:spcAft>
              <a:buClr>
                <a:srgbClr val="EAEDED"/>
              </a:buClr>
              <a:buSzPts val="1200"/>
              <a:buChar char="○"/>
              <a:defRPr sz="1100">
                <a:solidFill>
                  <a:srgbClr val="EAEDED"/>
                </a:solidFill>
              </a:defRPr>
            </a:lvl5pPr>
            <a:lvl6pPr marL="2743200" lvl="5" indent="-317500" algn="l" rtl="0">
              <a:spcBef>
                <a:spcPts val="300"/>
              </a:spcBef>
              <a:spcAft>
                <a:spcPts val="0"/>
              </a:spcAft>
              <a:buClr>
                <a:schemeClr val="dk1"/>
              </a:buClr>
              <a:buSzPts val="1400"/>
              <a:buChar char="■"/>
              <a:defRPr sz="1100"/>
            </a:lvl6pPr>
            <a:lvl7pPr marL="3200400" lvl="6" indent="-317500" algn="l" rtl="0">
              <a:spcBef>
                <a:spcPts val="300"/>
              </a:spcBef>
              <a:spcAft>
                <a:spcPts val="0"/>
              </a:spcAft>
              <a:buClr>
                <a:schemeClr val="dk1"/>
              </a:buClr>
              <a:buSzPts val="1400"/>
              <a:buChar char="●"/>
              <a:defRPr sz="1100"/>
            </a:lvl7pPr>
            <a:lvl8pPr marL="3657600" lvl="7" indent="-317500" algn="l" rtl="0">
              <a:spcBef>
                <a:spcPts val="300"/>
              </a:spcBef>
              <a:spcAft>
                <a:spcPts val="0"/>
              </a:spcAft>
              <a:buClr>
                <a:schemeClr val="dk1"/>
              </a:buClr>
              <a:buSzPts val="1400"/>
              <a:buChar char="○"/>
              <a:defRPr sz="1100"/>
            </a:lvl8pPr>
            <a:lvl9pPr marL="4114800" lvl="8" indent="-317500" algn="l" rtl="0">
              <a:spcBef>
                <a:spcPts val="300"/>
              </a:spcBef>
              <a:spcAft>
                <a:spcPts val="0"/>
              </a:spcAft>
              <a:buClr>
                <a:schemeClr val="dk1"/>
              </a:buClr>
              <a:buSzPts val="1400"/>
              <a:buChar char="■"/>
              <a:defRPr sz="1100"/>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Custom Layout">
  <p:cSld name="Custom Layout">
    <p:spTree>
      <p:nvGrpSpPr>
        <p:cNvPr id="1" name="Shape 19"/>
        <p:cNvGrpSpPr/>
        <p:nvPr/>
      </p:nvGrpSpPr>
      <p:grpSpPr>
        <a:xfrm>
          <a:off x="0" y="0"/>
          <a:ext cx="0" cy="0"/>
          <a:chOff x="0" y="0"/>
          <a:chExt cx="0" cy="0"/>
        </a:xfrm>
      </p:grpSpPr>
      <p:sp>
        <p:nvSpPr>
          <p:cNvPr id="20" name="Google Shape;20;p3"/>
          <p:cNvSpPr txBox="1">
            <a:spLocks noGrp="1"/>
          </p:cNvSpPr>
          <p:nvPr>
            <p:ph type="body" idx="1"/>
          </p:nvPr>
        </p:nvSpPr>
        <p:spPr>
          <a:xfrm>
            <a:off x="311700" y="1014602"/>
            <a:ext cx="8520600" cy="2634525"/>
          </a:xfrm>
          <a:prstGeom prst="rect">
            <a:avLst/>
          </a:prstGeom>
          <a:noFill/>
          <a:ln>
            <a:noFill/>
          </a:ln>
        </p:spPr>
        <p:txBody>
          <a:bodyPr spcFirstLastPara="1" wrap="square" lIns="91425" tIns="91425" rIns="91425" bIns="91425" anchor="t" anchorCtr="0">
            <a:noAutofit/>
          </a:bodyPr>
          <a:lstStyle>
            <a:lvl1pPr marL="457200" marR="0" lvl="0" indent="-342900" algn="l" rtl="0">
              <a:lnSpc>
                <a:spcPct val="115000"/>
              </a:lnSpc>
              <a:spcBef>
                <a:spcPts val="0"/>
              </a:spcBef>
              <a:spcAft>
                <a:spcPts val="0"/>
              </a:spcAft>
              <a:buClr>
                <a:srgbClr val="3F3F3F"/>
              </a:buClr>
              <a:buSzPts val="1800"/>
              <a:buFont typeface="Arial"/>
              <a:buChar char="●"/>
              <a:defRPr sz="2100" b="0" i="0" u="none" strike="noStrike" cap="none">
                <a:solidFill>
                  <a:srgbClr val="3F3F3F"/>
                </a:solidFill>
                <a:latin typeface="Calibri"/>
                <a:ea typeface="Calibri"/>
                <a:cs typeface="Calibri"/>
                <a:sym typeface="Calibri"/>
              </a:defRPr>
            </a:lvl1pPr>
            <a:lvl2pPr marL="914400" marR="0" lvl="1" indent="-317500" algn="l" rtl="0">
              <a:lnSpc>
                <a:spcPct val="115000"/>
              </a:lnSpc>
              <a:spcBef>
                <a:spcPts val="1200"/>
              </a:spcBef>
              <a:spcAft>
                <a:spcPts val="0"/>
              </a:spcAft>
              <a:buClr>
                <a:schemeClr val="dk1"/>
              </a:buClr>
              <a:buSzPts val="1400"/>
              <a:buFont typeface="Arial"/>
              <a:buChar char="○"/>
              <a:defRPr sz="1800" b="0" i="0" u="none" strike="noStrike" cap="none">
                <a:solidFill>
                  <a:schemeClr val="dk1"/>
                </a:solidFill>
                <a:latin typeface="Calibri"/>
                <a:ea typeface="Calibri"/>
                <a:cs typeface="Calibri"/>
                <a:sym typeface="Calibri"/>
              </a:defRPr>
            </a:lvl2pPr>
            <a:lvl3pPr marL="1371600" marR="0" lvl="2" indent="-317500" algn="l" rtl="0">
              <a:lnSpc>
                <a:spcPct val="115000"/>
              </a:lnSpc>
              <a:spcBef>
                <a:spcPts val="1200"/>
              </a:spcBef>
              <a:spcAft>
                <a:spcPts val="0"/>
              </a:spcAft>
              <a:buClr>
                <a:schemeClr val="dk1"/>
              </a:buClr>
              <a:buSzPts val="1400"/>
              <a:buFont typeface="Arial"/>
              <a:buChar char="■"/>
              <a:defRPr sz="1500" b="0" i="0" u="none" strike="noStrike" cap="none">
                <a:solidFill>
                  <a:schemeClr val="dk1"/>
                </a:solidFill>
                <a:latin typeface="Calibri"/>
                <a:ea typeface="Calibri"/>
                <a:cs typeface="Calibri"/>
                <a:sym typeface="Calibri"/>
              </a:defRPr>
            </a:lvl3pPr>
            <a:lvl4pPr marL="1828800" marR="0" lvl="3" indent="-317500" algn="l" rtl="0">
              <a:lnSpc>
                <a:spcPct val="115000"/>
              </a:lnSpc>
              <a:spcBef>
                <a:spcPts val="1200"/>
              </a:spcBef>
              <a:spcAft>
                <a:spcPts val="0"/>
              </a:spcAft>
              <a:buClr>
                <a:schemeClr val="dk1"/>
              </a:buClr>
              <a:buSzPts val="1400"/>
              <a:buFont typeface="Arial"/>
              <a:buChar char="●"/>
              <a:defRPr sz="1350" b="0" i="0" u="none" strike="noStrike" cap="none">
                <a:solidFill>
                  <a:schemeClr val="dk1"/>
                </a:solidFill>
                <a:latin typeface="Calibri"/>
                <a:ea typeface="Calibri"/>
                <a:cs typeface="Calibri"/>
                <a:sym typeface="Calibri"/>
              </a:defRPr>
            </a:lvl4pPr>
            <a:lvl5pPr marL="2286000" marR="0" lvl="4" indent="-317500" algn="l" rtl="0">
              <a:lnSpc>
                <a:spcPct val="115000"/>
              </a:lnSpc>
              <a:spcBef>
                <a:spcPts val="1200"/>
              </a:spcBef>
              <a:spcAft>
                <a:spcPts val="0"/>
              </a:spcAft>
              <a:buClr>
                <a:schemeClr val="dk1"/>
              </a:buClr>
              <a:buSzPts val="1400"/>
              <a:buFont typeface="Arial"/>
              <a:buChar char="○"/>
              <a:defRPr sz="1350" b="0" i="0" u="none" strike="noStrike" cap="none">
                <a:solidFill>
                  <a:schemeClr val="dk1"/>
                </a:solidFill>
                <a:latin typeface="Calibri"/>
                <a:ea typeface="Calibri"/>
                <a:cs typeface="Calibri"/>
                <a:sym typeface="Calibri"/>
              </a:defRPr>
            </a:lvl5pPr>
            <a:lvl6pPr marL="2743200" marR="0" lvl="5" indent="-317500" algn="l" rtl="0">
              <a:lnSpc>
                <a:spcPct val="115000"/>
              </a:lnSpc>
              <a:spcBef>
                <a:spcPts val="1200"/>
              </a:spcBef>
              <a:spcAft>
                <a:spcPts val="0"/>
              </a:spcAft>
              <a:buClr>
                <a:schemeClr val="dk1"/>
              </a:buClr>
              <a:buSzPts val="1400"/>
              <a:buFont typeface="Arial"/>
              <a:buChar char="■"/>
              <a:defRPr sz="1350" b="0" i="0" u="none" strike="noStrike" cap="none">
                <a:solidFill>
                  <a:schemeClr val="dk1"/>
                </a:solidFill>
                <a:latin typeface="Calibri"/>
                <a:ea typeface="Calibri"/>
                <a:cs typeface="Calibri"/>
                <a:sym typeface="Calibri"/>
              </a:defRPr>
            </a:lvl6pPr>
            <a:lvl7pPr marL="3200400" marR="0" lvl="6" indent="-317500" algn="l" rtl="0">
              <a:lnSpc>
                <a:spcPct val="115000"/>
              </a:lnSpc>
              <a:spcBef>
                <a:spcPts val="1200"/>
              </a:spcBef>
              <a:spcAft>
                <a:spcPts val="0"/>
              </a:spcAft>
              <a:buClr>
                <a:schemeClr val="dk1"/>
              </a:buClr>
              <a:buSzPts val="1400"/>
              <a:buFont typeface="Arial"/>
              <a:buChar char="●"/>
              <a:defRPr sz="1350" b="0" i="0" u="none" strike="noStrike" cap="none">
                <a:solidFill>
                  <a:schemeClr val="dk1"/>
                </a:solidFill>
                <a:latin typeface="Calibri"/>
                <a:ea typeface="Calibri"/>
                <a:cs typeface="Calibri"/>
                <a:sym typeface="Calibri"/>
              </a:defRPr>
            </a:lvl7pPr>
            <a:lvl8pPr marL="3657600" marR="0" lvl="7" indent="-317500" algn="l" rtl="0">
              <a:lnSpc>
                <a:spcPct val="115000"/>
              </a:lnSpc>
              <a:spcBef>
                <a:spcPts val="1200"/>
              </a:spcBef>
              <a:spcAft>
                <a:spcPts val="0"/>
              </a:spcAft>
              <a:buClr>
                <a:schemeClr val="dk1"/>
              </a:buClr>
              <a:buSzPts val="1400"/>
              <a:buFont typeface="Arial"/>
              <a:buChar char="○"/>
              <a:defRPr sz="1350" b="0" i="0" u="none" strike="noStrike" cap="none">
                <a:solidFill>
                  <a:schemeClr val="dk1"/>
                </a:solidFill>
                <a:latin typeface="Calibri"/>
                <a:ea typeface="Calibri"/>
                <a:cs typeface="Calibri"/>
                <a:sym typeface="Calibri"/>
              </a:defRPr>
            </a:lvl8pPr>
            <a:lvl9pPr marL="4114800" marR="0" lvl="8" indent="-317500" algn="l" rtl="0">
              <a:lnSpc>
                <a:spcPct val="115000"/>
              </a:lnSpc>
              <a:spcBef>
                <a:spcPts val="1200"/>
              </a:spcBef>
              <a:spcAft>
                <a:spcPts val="1200"/>
              </a:spcAft>
              <a:buClr>
                <a:schemeClr val="dk1"/>
              </a:buClr>
              <a:buSzPts val="1400"/>
              <a:buFont typeface="Arial"/>
              <a:buChar char="■"/>
              <a:defRPr sz="1350" b="0" i="0" u="none" strike="noStrike" cap="none">
                <a:solidFill>
                  <a:schemeClr val="dk1"/>
                </a:solidFill>
                <a:latin typeface="Calibri"/>
                <a:ea typeface="Calibri"/>
                <a:cs typeface="Calibri"/>
                <a:sym typeface="Calibri"/>
              </a:defRPr>
            </a:lvl9pPr>
          </a:lstStyle>
          <a:p>
            <a:endParaRPr/>
          </a:p>
        </p:txBody>
      </p:sp>
      <p:sp>
        <p:nvSpPr>
          <p:cNvPr id="21" name="Google Shape;21;p3"/>
          <p:cNvSpPr txBox="1">
            <a:spLocks noGrp="1"/>
          </p:cNvSpPr>
          <p:nvPr>
            <p:ph type="title"/>
          </p:nvPr>
        </p:nvSpPr>
        <p:spPr>
          <a:xfrm>
            <a:off x="1218975" y="189731"/>
            <a:ext cx="7534200" cy="572625"/>
          </a:xfrm>
          <a:prstGeom prst="rect">
            <a:avLst/>
          </a:prstGeom>
          <a:noFill/>
          <a:ln>
            <a:noFill/>
          </a:ln>
        </p:spPr>
        <p:txBody>
          <a:bodyPr spcFirstLastPara="1" wrap="square" lIns="91425" tIns="91425" rIns="91425" bIns="91425" anchor="b" anchorCtr="0">
            <a:noAutofit/>
          </a:bodyPr>
          <a:lstStyle>
            <a:lvl1pPr marR="0" lvl="0" algn="l" rtl="0">
              <a:lnSpc>
                <a:spcPct val="90000"/>
              </a:lnSpc>
              <a:spcBef>
                <a:spcPts val="0"/>
              </a:spcBef>
              <a:spcAft>
                <a:spcPts val="0"/>
              </a:spcAft>
              <a:buClr>
                <a:srgbClr val="002665"/>
              </a:buClr>
              <a:buSzPts val="2800"/>
              <a:buFont typeface="Arial"/>
              <a:buNone/>
              <a:defRPr sz="1800" b="1" i="1" u="none" strike="noStrike" cap="none">
                <a:solidFill>
                  <a:srgbClr val="002665"/>
                </a:solidFill>
                <a:latin typeface="Roboto"/>
                <a:ea typeface="Roboto"/>
                <a:cs typeface="Roboto"/>
                <a:sym typeface="Roboto"/>
              </a:defRPr>
            </a:lvl1pPr>
            <a:lvl2pPr marR="0" lvl="1" algn="l" rtl="0">
              <a:lnSpc>
                <a:spcPct val="100000"/>
              </a:lnSpc>
              <a:spcBef>
                <a:spcPts val="0"/>
              </a:spcBef>
              <a:spcAft>
                <a:spcPts val="0"/>
              </a:spcAft>
              <a:buClr>
                <a:srgbClr val="000000"/>
              </a:buClr>
              <a:buSzPts val="2800"/>
              <a:buFont typeface="Arial"/>
              <a:buNone/>
              <a:defRPr sz="135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2800"/>
              <a:buFont typeface="Arial"/>
              <a:buNone/>
              <a:defRPr sz="135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2800"/>
              <a:buFont typeface="Arial"/>
              <a:buNone/>
              <a:defRPr sz="135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2800"/>
              <a:buFont typeface="Arial"/>
              <a:buNone/>
              <a:defRPr sz="135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2800"/>
              <a:buFont typeface="Arial"/>
              <a:buNone/>
              <a:defRPr sz="135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2800"/>
              <a:buFont typeface="Arial"/>
              <a:buNone/>
              <a:defRPr sz="135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2800"/>
              <a:buFont typeface="Arial"/>
              <a:buNone/>
              <a:defRPr sz="135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2800"/>
              <a:buFont typeface="Arial"/>
              <a:buNone/>
              <a:defRPr sz="1350" b="0" i="0" u="none" strike="noStrike" cap="none">
                <a:solidFill>
                  <a:srgbClr val="000000"/>
                </a:solidFill>
                <a:latin typeface="Arial"/>
                <a:ea typeface="Arial"/>
                <a:cs typeface="Arial"/>
                <a:sym typeface="Arial"/>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2"/>
        <p:cNvGrpSpPr/>
        <p:nvPr/>
      </p:nvGrpSpPr>
      <p:grpSpPr>
        <a:xfrm>
          <a:off x="0" y="0"/>
          <a:ext cx="0" cy="0"/>
          <a:chOff x="0" y="0"/>
          <a:chExt cx="0" cy="0"/>
        </a:xfrm>
      </p:grpSpPr>
      <p:sp>
        <p:nvSpPr>
          <p:cNvPr id="23" name="Google Shape;23;p4"/>
          <p:cNvSpPr txBox="1">
            <a:spLocks noGrp="1"/>
          </p:cNvSpPr>
          <p:nvPr>
            <p:ph type="title"/>
          </p:nvPr>
        </p:nvSpPr>
        <p:spPr>
          <a:xfrm>
            <a:off x="457200" y="205978"/>
            <a:ext cx="8229600" cy="857250"/>
          </a:xfrm>
          <a:prstGeom prst="rect">
            <a:avLst/>
          </a:prstGeom>
          <a:noFill/>
          <a:ln>
            <a:noFill/>
          </a:ln>
        </p:spPr>
        <p:txBody>
          <a:bodyPr spcFirstLastPara="1" wrap="square" lIns="91425" tIns="45700" rIns="91425" bIns="45700" anchor="t" anchorCtr="0">
            <a:noAutofit/>
          </a:bodyPr>
          <a:lstStyle>
            <a:lvl1pPr marR="0" lvl="0" algn="r" rtl="0">
              <a:lnSpc>
                <a:spcPct val="100000"/>
              </a:lnSpc>
              <a:spcBef>
                <a:spcPts val="0"/>
              </a:spcBef>
              <a:spcAft>
                <a:spcPts val="0"/>
              </a:spcAft>
              <a:buClr>
                <a:srgbClr val="248C3D"/>
              </a:buClr>
              <a:buSzPts val="1400"/>
              <a:buFont typeface="Arial"/>
              <a:buNone/>
              <a:defRPr sz="2800" b="0" i="0" u="none" strike="noStrike" cap="none">
                <a:solidFill>
                  <a:srgbClr val="248C3D"/>
                </a:solidFill>
                <a:latin typeface="Arial"/>
                <a:ea typeface="Arial"/>
                <a:cs typeface="Arial"/>
                <a:sym typeface="Arial"/>
              </a:defRPr>
            </a:lvl1pPr>
            <a:lvl2pPr marR="0" lvl="1" algn="r" rtl="0">
              <a:lnSpc>
                <a:spcPct val="100000"/>
              </a:lnSpc>
              <a:spcBef>
                <a:spcPts val="0"/>
              </a:spcBef>
              <a:spcAft>
                <a:spcPts val="0"/>
              </a:spcAft>
              <a:buClr>
                <a:srgbClr val="000000"/>
              </a:buClr>
              <a:buSzPts val="1400"/>
              <a:buFont typeface="Arial"/>
              <a:buNone/>
              <a:defRPr sz="2800" b="0" i="0" u="none" strike="noStrike" cap="none">
                <a:solidFill>
                  <a:srgbClr val="005087"/>
                </a:solidFill>
                <a:latin typeface="Arial"/>
                <a:ea typeface="Arial"/>
                <a:cs typeface="Arial"/>
                <a:sym typeface="Arial"/>
              </a:defRPr>
            </a:lvl2pPr>
            <a:lvl3pPr marR="0" lvl="2" algn="r" rtl="0">
              <a:lnSpc>
                <a:spcPct val="100000"/>
              </a:lnSpc>
              <a:spcBef>
                <a:spcPts val="0"/>
              </a:spcBef>
              <a:spcAft>
                <a:spcPts val="0"/>
              </a:spcAft>
              <a:buClr>
                <a:srgbClr val="000000"/>
              </a:buClr>
              <a:buSzPts val="1400"/>
              <a:buFont typeface="Arial"/>
              <a:buNone/>
              <a:defRPr sz="2800" b="0" i="0" u="none" strike="noStrike" cap="none">
                <a:solidFill>
                  <a:srgbClr val="005087"/>
                </a:solidFill>
                <a:latin typeface="Arial"/>
                <a:ea typeface="Arial"/>
                <a:cs typeface="Arial"/>
                <a:sym typeface="Arial"/>
              </a:defRPr>
            </a:lvl3pPr>
            <a:lvl4pPr marR="0" lvl="3" algn="r" rtl="0">
              <a:lnSpc>
                <a:spcPct val="100000"/>
              </a:lnSpc>
              <a:spcBef>
                <a:spcPts val="0"/>
              </a:spcBef>
              <a:spcAft>
                <a:spcPts val="0"/>
              </a:spcAft>
              <a:buClr>
                <a:srgbClr val="000000"/>
              </a:buClr>
              <a:buSzPts val="1400"/>
              <a:buFont typeface="Arial"/>
              <a:buNone/>
              <a:defRPr sz="2800" b="0" i="0" u="none" strike="noStrike" cap="none">
                <a:solidFill>
                  <a:srgbClr val="005087"/>
                </a:solidFill>
                <a:latin typeface="Arial"/>
                <a:ea typeface="Arial"/>
                <a:cs typeface="Arial"/>
                <a:sym typeface="Arial"/>
              </a:defRPr>
            </a:lvl4pPr>
            <a:lvl5pPr marR="0" lvl="4" algn="r" rtl="0">
              <a:lnSpc>
                <a:spcPct val="100000"/>
              </a:lnSpc>
              <a:spcBef>
                <a:spcPts val="0"/>
              </a:spcBef>
              <a:spcAft>
                <a:spcPts val="0"/>
              </a:spcAft>
              <a:buClr>
                <a:srgbClr val="000000"/>
              </a:buClr>
              <a:buSzPts val="1400"/>
              <a:buFont typeface="Arial"/>
              <a:buNone/>
              <a:defRPr sz="2800" b="0" i="0" u="none" strike="noStrike" cap="none">
                <a:solidFill>
                  <a:srgbClr val="005087"/>
                </a:solidFill>
                <a:latin typeface="Arial"/>
                <a:ea typeface="Arial"/>
                <a:cs typeface="Arial"/>
                <a:sym typeface="Arial"/>
              </a:defRPr>
            </a:lvl5pPr>
            <a:lvl6pPr marR="0" lvl="5" algn="r" rtl="0">
              <a:lnSpc>
                <a:spcPct val="100000"/>
              </a:lnSpc>
              <a:spcBef>
                <a:spcPts val="0"/>
              </a:spcBef>
              <a:spcAft>
                <a:spcPts val="0"/>
              </a:spcAft>
              <a:buClr>
                <a:srgbClr val="000000"/>
              </a:buClr>
              <a:buSzPts val="1400"/>
              <a:buFont typeface="Arial"/>
              <a:buNone/>
              <a:defRPr sz="2800" b="0" i="0" u="none" strike="noStrike" cap="none">
                <a:solidFill>
                  <a:srgbClr val="005087"/>
                </a:solidFill>
                <a:latin typeface="Arial"/>
                <a:ea typeface="Arial"/>
                <a:cs typeface="Arial"/>
                <a:sym typeface="Arial"/>
              </a:defRPr>
            </a:lvl6pPr>
            <a:lvl7pPr marR="0" lvl="6" algn="r" rtl="0">
              <a:lnSpc>
                <a:spcPct val="100000"/>
              </a:lnSpc>
              <a:spcBef>
                <a:spcPts val="0"/>
              </a:spcBef>
              <a:spcAft>
                <a:spcPts val="0"/>
              </a:spcAft>
              <a:buClr>
                <a:srgbClr val="000000"/>
              </a:buClr>
              <a:buSzPts val="1400"/>
              <a:buFont typeface="Arial"/>
              <a:buNone/>
              <a:defRPr sz="2800" b="0" i="0" u="none" strike="noStrike" cap="none">
                <a:solidFill>
                  <a:srgbClr val="005087"/>
                </a:solidFill>
                <a:latin typeface="Arial"/>
                <a:ea typeface="Arial"/>
                <a:cs typeface="Arial"/>
                <a:sym typeface="Arial"/>
              </a:defRPr>
            </a:lvl7pPr>
            <a:lvl8pPr marR="0" lvl="7" algn="r" rtl="0">
              <a:lnSpc>
                <a:spcPct val="100000"/>
              </a:lnSpc>
              <a:spcBef>
                <a:spcPts val="0"/>
              </a:spcBef>
              <a:spcAft>
                <a:spcPts val="0"/>
              </a:spcAft>
              <a:buClr>
                <a:srgbClr val="000000"/>
              </a:buClr>
              <a:buSzPts val="1400"/>
              <a:buFont typeface="Arial"/>
              <a:buNone/>
              <a:defRPr sz="2800" b="0" i="0" u="none" strike="noStrike" cap="none">
                <a:solidFill>
                  <a:srgbClr val="005087"/>
                </a:solidFill>
                <a:latin typeface="Arial"/>
                <a:ea typeface="Arial"/>
                <a:cs typeface="Arial"/>
                <a:sym typeface="Arial"/>
              </a:defRPr>
            </a:lvl8pPr>
            <a:lvl9pPr marR="0" lvl="8" algn="r" rtl="0">
              <a:lnSpc>
                <a:spcPct val="100000"/>
              </a:lnSpc>
              <a:spcBef>
                <a:spcPts val="0"/>
              </a:spcBef>
              <a:spcAft>
                <a:spcPts val="0"/>
              </a:spcAft>
              <a:buClr>
                <a:srgbClr val="000000"/>
              </a:buClr>
              <a:buSzPts val="1400"/>
              <a:buFont typeface="Arial"/>
              <a:buNone/>
              <a:defRPr sz="2800" b="0" i="0" u="none" strike="noStrike" cap="none">
                <a:solidFill>
                  <a:srgbClr val="005087"/>
                </a:solidFill>
                <a:latin typeface="Arial"/>
                <a:ea typeface="Arial"/>
                <a:cs typeface="Arial"/>
                <a:sym typeface="Arial"/>
              </a:defRPr>
            </a:lvl9pPr>
          </a:lstStyle>
          <a:p>
            <a:endParaRPr/>
          </a:p>
        </p:txBody>
      </p:sp>
      <p:sp>
        <p:nvSpPr>
          <p:cNvPr id="24" name="Google Shape;24;p4"/>
          <p:cNvSpPr txBox="1">
            <a:spLocks noGrp="1"/>
          </p:cNvSpPr>
          <p:nvPr>
            <p:ph type="body" idx="1"/>
          </p:nvPr>
        </p:nvSpPr>
        <p:spPr>
          <a:xfrm>
            <a:off x="457200" y="1200150"/>
            <a:ext cx="8229600" cy="3394472"/>
          </a:xfrm>
          <a:prstGeom prst="rect">
            <a:avLst/>
          </a:prstGeom>
          <a:noFill/>
          <a:ln>
            <a:noFill/>
          </a:ln>
        </p:spPr>
        <p:txBody>
          <a:bodyPr spcFirstLastPara="1" wrap="square" lIns="91425" tIns="45700" rIns="91425" bIns="45700" anchor="t" anchorCtr="0">
            <a:noAutofit/>
          </a:bodyPr>
          <a:lstStyle>
            <a:lvl1pPr marL="457200" marR="0" lvl="0"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1pPr>
            <a:lvl2pPr marL="914400" marR="0" lvl="1"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2pPr>
            <a:lvl3pPr marL="1371600" marR="0" lvl="2"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3pPr>
            <a:lvl4pPr marL="1828800" marR="0" lvl="3" indent="-228600" algn="l" rtl="0">
              <a:lnSpc>
                <a:spcPct val="100000"/>
              </a:lnSpc>
              <a:spcBef>
                <a:spcPts val="400"/>
              </a:spcBef>
              <a:spcAft>
                <a:spcPts val="0"/>
              </a:spcAft>
              <a:buClr>
                <a:srgbClr val="000000"/>
              </a:buClr>
              <a:buSzPts val="1400"/>
              <a:buFont typeface="Arial"/>
              <a:buNone/>
              <a:defRPr sz="2000" b="0" i="0" u="none" strike="noStrike" cap="none">
                <a:solidFill>
                  <a:schemeClr val="dk1"/>
                </a:solidFill>
                <a:latin typeface="Arial"/>
                <a:ea typeface="Arial"/>
                <a:cs typeface="Arial"/>
                <a:sym typeface="Arial"/>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25" name="Google Shape;25;p4"/>
          <p:cNvSpPr txBox="1">
            <a:spLocks noGrp="1"/>
          </p:cNvSpPr>
          <p:nvPr>
            <p:ph type="sldNum" idx="12"/>
          </p:nvPr>
        </p:nvSpPr>
        <p:spPr>
          <a:xfrm>
            <a:off x="3444240" y="4661297"/>
            <a:ext cx="1828800" cy="321469"/>
          </a:xfrm>
          <a:prstGeom prst="rect">
            <a:avLst/>
          </a:prstGeom>
          <a:noFill/>
          <a:ln>
            <a:noFill/>
          </a:ln>
        </p:spPr>
        <p:txBody>
          <a:bodyPr spcFirstLastPara="1" wrap="square" lIns="0" tIns="0" rIns="0" bIns="0" anchor="ctr" anchorCtr="0">
            <a:noAutofit/>
          </a:bodyPr>
          <a:lstStyle>
            <a:lvl1pPr marL="0" marR="0" lvl="0" indent="0" algn="ctr">
              <a:lnSpc>
                <a:spcPct val="100000"/>
              </a:lnSpc>
              <a:spcBef>
                <a:spcPts val="0"/>
              </a:spcBef>
              <a:spcAft>
                <a:spcPts val="0"/>
              </a:spcAft>
              <a:buSzPts val="1200"/>
              <a:buNone/>
              <a:defRPr sz="1200" b="0" i="0" u="none" strike="noStrike" cap="none">
                <a:solidFill>
                  <a:schemeClr val="lt1"/>
                </a:solidFill>
                <a:latin typeface="Arial"/>
                <a:ea typeface="Arial"/>
                <a:cs typeface="Arial"/>
                <a:sym typeface="Arial"/>
              </a:defRPr>
            </a:lvl1pPr>
            <a:lvl2pPr marL="0" marR="0" lvl="1" indent="0" algn="ctr">
              <a:lnSpc>
                <a:spcPct val="100000"/>
              </a:lnSpc>
              <a:spcBef>
                <a:spcPts val="0"/>
              </a:spcBef>
              <a:spcAft>
                <a:spcPts val="0"/>
              </a:spcAft>
              <a:buSzPts val="1200"/>
              <a:buNone/>
              <a:defRPr sz="1200" b="0" i="0" u="none" strike="noStrike" cap="none">
                <a:solidFill>
                  <a:schemeClr val="lt1"/>
                </a:solidFill>
                <a:latin typeface="Arial"/>
                <a:ea typeface="Arial"/>
                <a:cs typeface="Arial"/>
                <a:sym typeface="Arial"/>
              </a:defRPr>
            </a:lvl2pPr>
            <a:lvl3pPr marL="0" marR="0" lvl="2" indent="0" algn="ctr">
              <a:lnSpc>
                <a:spcPct val="100000"/>
              </a:lnSpc>
              <a:spcBef>
                <a:spcPts val="0"/>
              </a:spcBef>
              <a:spcAft>
                <a:spcPts val="0"/>
              </a:spcAft>
              <a:buSzPts val="1200"/>
              <a:buNone/>
              <a:defRPr sz="1200" b="0" i="0" u="none" strike="noStrike" cap="none">
                <a:solidFill>
                  <a:schemeClr val="lt1"/>
                </a:solidFill>
                <a:latin typeface="Arial"/>
                <a:ea typeface="Arial"/>
                <a:cs typeface="Arial"/>
                <a:sym typeface="Arial"/>
              </a:defRPr>
            </a:lvl3pPr>
            <a:lvl4pPr marL="0" marR="0" lvl="3" indent="0" algn="ctr">
              <a:lnSpc>
                <a:spcPct val="100000"/>
              </a:lnSpc>
              <a:spcBef>
                <a:spcPts val="0"/>
              </a:spcBef>
              <a:spcAft>
                <a:spcPts val="0"/>
              </a:spcAft>
              <a:buSzPts val="1200"/>
              <a:buNone/>
              <a:defRPr sz="1200" b="0" i="0" u="none" strike="noStrike" cap="none">
                <a:solidFill>
                  <a:schemeClr val="lt1"/>
                </a:solidFill>
                <a:latin typeface="Arial"/>
                <a:ea typeface="Arial"/>
                <a:cs typeface="Arial"/>
                <a:sym typeface="Arial"/>
              </a:defRPr>
            </a:lvl4pPr>
            <a:lvl5pPr marL="0" marR="0" lvl="4" indent="0" algn="ctr">
              <a:lnSpc>
                <a:spcPct val="100000"/>
              </a:lnSpc>
              <a:spcBef>
                <a:spcPts val="0"/>
              </a:spcBef>
              <a:spcAft>
                <a:spcPts val="0"/>
              </a:spcAft>
              <a:buSzPts val="1200"/>
              <a:buNone/>
              <a:defRPr sz="1200" b="0" i="0" u="none" strike="noStrike" cap="none">
                <a:solidFill>
                  <a:schemeClr val="lt1"/>
                </a:solidFill>
                <a:latin typeface="Arial"/>
                <a:ea typeface="Arial"/>
                <a:cs typeface="Arial"/>
                <a:sym typeface="Arial"/>
              </a:defRPr>
            </a:lvl5pPr>
            <a:lvl6pPr marL="0" marR="0" lvl="5" indent="0" algn="ctr">
              <a:lnSpc>
                <a:spcPct val="100000"/>
              </a:lnSpc>
              <a:spcBef>
                <a:spcPts val="0"/>
              </a:spcBef>
              <a:spcAft>
                <a:spcPts val="0"/>
              </a:spcAft>
              <a:buSzPts val="1200"/>
              <a:buNone/>
              <a:defRPr sz="1200" b="0" i="0" u="none" strike="noStrike" cap="none">
                <a:solidFill>
                  <a:schemeClr val="lt1"/>
                </a:solidFill>
                <a:latin typeface="Arial"/>
                <a:ea typeface="Arial"/>
                <a:cs typeface="Arial"/>
                <a:sym typeface="Arial"/>
              </a:defRPr>
            </a:lvl6pPr>
            <a:lvl7pPr marL="0" marR="0" lvl="6" indent="0" algn="ctr">
              <a:lnSpc>
                <a:spcPct val="100000"/>
              </a:lnSpc>
              <a:spcBef>
                <a:spcPts val="0"/>
              </a:spcBef>
              <a:spcAft>
                <a:spcPts val="0"/>
              </a:spcAft>
              <a:buSzPts val="1200"/>
              <a:buNone/>
              <a:defRPr sz="1200" b="0" i="0" u="none" strike="noStrike" cap="none">
                <a:solidFill>
                  <a:schemeClr val="lt1"/>
                </a:solidFill>
                <a:latin typeface="Arial"/>
                <a:ea typeface="Arial"/>
                <a:cs typeface="Arial"/>
                <a:sym typeface="Arial"/>
              </a:defRPr>
            </a:lvl7pPr>
            <a:lvl8pPr marL="0" marR="0" lvl="7" indent="0" algn="ctr">
              <a:lnSpc>
                <a:spcPct val="100000"/>
              </a:lnSpc>
              <a:spcBef>
                <a:spcPts val="0"/>
              </a:spcBef>
              <a:spcAft>
                <a:spcPts val="0"/>
              </a:spcAft>
              <a:buSzPts val="1200"/>
              <a:buNone/>
              <a:defRPr sz="1200" b="0" i="0" u="none" strike="noStrike" cap="none">
                <a:solidFill>
                  <a:schemeClr val="lt1"/>
                </a:solidFill>
                <a:latin typeface="Arial"/>
                <a:ea typeface="Arial"/>
                <a:cs typeface="Arial"/>
                <a:sym typeface="Arial"/>
              </a:defRPr>
            </a:lvl8pPr>
            <a:lvl9pPr marL="0" marR="0" lvl="8" indent="0" algn="ctr">
              <a:lnSpc>
                <a:spcPct val="100000"/>
              </a:lnSpc>
              <a:spcBef>
                <a:spcPts val="0"/>
              </a:spcBef>
              <a:spcAft>
                <a:spcPts val="0"/>
              </a:spcAft>
              <a:buSzPts val="1200"/>
              <a:buNone/>
              <a:defRPr sz="1200" b="0" i="0" u="none" strike="noStrike" cap="none">
                <a:solidFill>
                  <a:schemeClr val="lt1"/>
                </a:solidFill>
                <a:latin typeface="Arial"/>
                <a:ea typeface="Arial"/>
                <a:cs typeface="Arial"/>
                <a:sym typeface="Arial"/>
              </a:defRPr>
            </a:lvl9pPr>
          </a:lstStyle>
          <a:p>
            <a:pPr marL="0" lvl="0" indent="0" algn="ctr" rtl="0">
              <a:spcBef>
                <a:spcPts val="0"/>
              </a:spcBef>
              <a:spcAft>
                <a:spcPts val="0"/>
              </a:spcAft>
              <a:buNone/>
            </a:pPr>
            <a:r>
              <a:rPr lang="en-US"/>
              <a:t>2</a:t>
            </a:r>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8"/>
        <p:cNvGrpSpPr/>
        <p:nvPr/>
      </p:nvGrpSpPr>
      <p:grpSpPr>
        <a:xfrm>
          <a:off x="0" y="0"/>
          <a:ext cx="0" cy="0"/>
          <a:chOff x="0" y="0"/>
          <a:chExt cx="0" cy="0"/>
        </a:xfrm>
      </p:grpSpPr>
      <p:sp>
        <p:nvSpPr>
          <p:cNvPr id="29" name="Google Shape;29;p6"/>
          <p:cNvSpPr txBox="1">
            <a:spLocks noGrp="1"/>
          </p:cNvSpPr>
          <p:nvPr>
            <p:ph type="title"/>
          </p:nvPr>
        </p:nvSpPr>
        <p:spPr>
          <a:xfrm>
            <a:off x="722313" y="3305176"/>
            <a:ext cx="7772400" cy="1021556"/>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4000" b="1" i="0" u="none" strike="noStrike" cap="none">
                <a:solidFill>
                  <a:srgbClr val="005087"/>
                </a:solidFill>
                <a:latin typeface="Arial"/>
                <a:ea typeface="Arial"/>
                <a:cs typeface="Arial"/>
                <a:sym typeface="Arial"/>
              </a:defRPr>
            </a:lvl1pPr>
            <a:lvl2pPr marR="0" lvl="1" algn="r" rtl="0">
              <a:lnSpc>
                <a:spcPct val="100000"/>
              </a:lnSpc>
              <a:spcBef>
                <a:spcPts val="0"/>
              </a:spcBef>
              <a:spcAft>
                <a:spcPts val="0"/>
              </a:spcAft>
              <a:buClr>
                <a:srgbClr val="000000"/>
              </a:buClr>
              <a:buSzPts val="1400"/>
              <a:buFont typeface="Arial"/>
              <a:buNone/>
              <a:defRPr sz="2800" b="0" i="0" u="none" strike="noStrike" cap="none">
                <a:solidFill>
                  <a:srgbClr val="005087"/>
                </a:solidFill>
                <a:latin typeface="Arial"/>
                <a:ea typeface="Arial"/>
                <a:cs typeface="Arial"/>
                <a:sym typeface="Arial"/>
              </a:defRPr>
            </a:lvl2pPr>
            <a:lvl3pPr marR="0" lvl="2" algn="r" rtl="0">
              <a:lnSpc>
                <a:spcPct val="100000"/>
              </a:lnSpc>
              <a:spcBef>
                <a:spcPts val="0"/>
              </a:spcBef>
              <a:spcAft>
                <a:spcPts val="0"/>
              </a:spcAft>
              <a:buClr>
                <a:srgbClr val="000000"/>
              </a:buClr>
              <a:buSzPts val="1400"/>
              <a:buFont typeface="Arial"/>
              <a:buNone/>
              <a:defRPr sz="2800" b="0" i="0" u="none" strike="noStrike" cap="none">
                <a:solidFill>
                  <a:srgbClr val="005087"/>
                </a:solidFill>
                <a:latin typeface="Arial"/>
                <a:ea typeface="Arial"/>
                <a:cs typeface="Arial"/>
                <a:sym typeface="Arial"/>
              </a:defRPr>
            </a:lvl3pPr>
            <a:lvl4pPr marR="0" lvl="3" algn="r" rtl="0">
              <a:lnSpc>
                <a:spcPct val="100000"/>
              </a:lnSpc>
              <a:spcBef>
                <a:spcPts val="0"/>
              </a:spcBef>
              <a:spcAft>
                <a:spcPts val="0"/>
              </a:spcAft>
              <a:buClr>
                <a:srgbClr val="000000"/>
              </a:buClr>
              <a:buSzPts val="1400"/>
              <a:buFont typeface="Arial"/>
              <a:buNone/>
              <a:defRPr sz="2800" b="0" i="0" u="none" strike="noStrike" cap="none">
                <a:solidFill>
                  <a:srgbClr val="005087"/>
                </a:solidFill>
                <a:latin typeface="Arial"/>
                <a:ea typeface="Arial"/>
                <a:cs typeface="Arial"/>
                <a:sym typeface="Arial"/>
              </a:defRPr>
            </a:lvl4pPr>
            <a:lvl5pPr marR="0" lvl="4" algn="r" rtl="0">
              <a:lnSpc>
                <a:spcPct val="100000"/>
              </a:lnSpc>
              <a:spcBef>
                <a:spcPts val="0"/>
              </a:spcBef>
              <a:spcAft>
                <a:spcPts val="0"/>
              </a:spcAft>
              <a:buClr>
                <a:srgbClr val="000000"/>
              </a:buClr>
              <a:buSzPts val="1400"/>
              <a:buFont typeface="Arial"/>
              <a:buNone/>
              <a:defRPr sz="2800" b="0" i="0" u="none" strike="noStrike" cap="none">
                <a:solidFill>
                  <a:srgbClr val="005087"/>
                </a:solidFill>
                <a:latin typeface="Arial"/>
                <a:ea typeface="Arial"/>
                <a:cs typeface="Arial"/>
                <a:sym typeface="Arial"/>
              </a:defRPr>
            </a:lvl5pPr>
            <a:lvl6pPr marR="0" lvl="5" algn="r" rtl="0">
              <a:lnSpc>
                <a:spcPct val="100000"/>
              </a:lnSpc>
              <a:spcBef>
                <a:spcPts val="0"/>
              </a:spcBef>
              <a:spcAft>
                <a:spcPts val="0"/>
              </a:spcAft>
              <a:buClr>
                <a:srgbClr val="000000"/>
              </a:buClr>
              <a:buSzPts val="1400"/>
              <a:buFont typeface="Arial"/>
              <a:buNone/>
              <a:defRPr sz="2800" b="0" i="0" u="none" strike="noStrike" cap="none">
                <a:solidFill>
                  <a:srgbClr val="005087"/>
                </a:solidFill>
                <a:latin typeface="Arial"/>
                <a:ea typeface="Arial"/>
                <a:cs typeface="Arial"/>
                <a:sym typeface="Arial"/>
              </a:defRPr>
            </a:lvl6pPr>
            <a:lvl7pPr marR="0" lvl="6" algn="r" rtl="0">
              <a:lnSpc>
                <a:spcPct val="100000"/>
              </a:lnSpc>
              <a:spcBef>
                <a:spcPts val="0"/>
              </a:spcBef>
              <a:spcAft>
                <a:spcPts val="0"/>
              </a:spcAft>
              <a:buClr>
                <a:srgbClr val="000000"/>
              </a:buClr>
              <a:buSzPts val="1400"/>
              <a:buFont typeface="Arial"/>
              <a:buNone/>
              <a:defRPr sz="2800" b="0" i="0" u="none" strike="noStrike" cap="none">
                <a:solidFill>
                  <a:srgbClr val="005087"/>
                </a:solidFill>
                <a:latin typeface="Arial"/>
                <a:ea typeface="Arial"/>
                <a:cs typeface="Arial"/>
                <a:sym typeface="Arial"/>
              </a:defRPr>
            </a:lvl7pPr>
            <a:lvl8pPr marR="0" lvl="7" algn="r" rtl="0">
              <a:lnSpc>
                <a:spcPct val="100000"/>
              </a:lnSpc>
              <a:spcBef>
                <a:spcPts val="0"/>
              </a:spcBef>
              <a:spcAft>
                <a:spcPts val="0"/>
              </a:spcAft>
              <a:buClr>
                <a:srgbClr val="000000"/>
              </a:buClr>
              <a:buSzPts val="1400"/>
              <a:buFont typeface="Arial"/>
              <a:buNone/>
              <a:defRPr sz="2800" b="0" i="0" u="none" strike="noStrike" cap="none">
                <a:solidFill>
                  <a:srgbClr val="005087"/>
                </a:solidFill>
                <a:latin typeface="Arial"/>
                <a:ea typeface="Arial"/>
                <a:cs typeface="Arial"/>
                <a:sym typeface="Arial"/>
              </a:defRPr>
            </a:lvl8pPr>
            <a:lvl9pPr marR="0" lvl="8" algn="r" rtl="0">
              <a:lnSpc>
                <a:spcPct val="100000"/>
              </a:lnSpc>
              <a:spcBef>
                <a:spcPts val="0"/>
              </a:spcBef>
              <a:spcAft>
                <a:spcPts val="0"/>
              </a:spcAft>
              <a:buClr>
                <a:srgbClr val="000000"/>
              </a:buClr>
              <a:buSzPts val="1400"/>
              <a:buFont typeface="Arial"/>
              <a:buNone/>
              <a:defRPr sz="2800" b="0" i="0" u="none" strike="noStrike" cap="none">
                <a:solidFill>
                  <a:srgbClr val="005087"/>
                </a:solidFill>
                <a:latin typeface="Arial"/>
                <a:ea typeface="Arial"/>
                <a:cs typeface="Arial"/>
                <a:sym typeface="Arial"/>
              </a:defRPr>
            </a:lvl9pPr>
          </a:lstStyle>
          <a:p>
            <a:endParaRPr/>
          </a:p>
        </p:txBody>
      </p:sp>
      <p:sp>
        <p:nvSpPr>
          <p:cNvPr id="30" name="Google Shape;30;p6"/>
          <p:cNvSpPr txBox="1">
            <a:spLocks noGrp="1"/>
          </p:cNvSpPr>
          <p:nvPr>
            <p:ph type="body" idx="1"/>
          </p:nvPr>
        </p:nvSpPr>
        <p:spPr>
          <a:xfrm>
            <a:off x="722313" y="2180036"/>
            <a:ext cx="7772400" cy="1125140"/>
          </a:xfrm>
          <a:prstGeom prst="rect">
            <a:avLst/>
          </a:prstGeom>
          <a:noFill/>
          <a:ln>
            <a:noFill/>
          </a:ln>
        </p:spPr>
        <p:txBody>
          <a:bodyPr spcFirstLastPara="1" wrap="square" lIns="91425" tIns="45700" rIns="91425" bIns="45700" anchor="b" anchorCtr="0">
            <a:noAutofit/>
          </a:bodyPr>
          <a:lstStyle>
            <a:lvl1pPr marL="457200" marR="0" lvl="0" indent="-228600" algn="l" rtl="0">
              <a:lnSpc>
                <a:spcPct val="100000"/>
              </a:lnSpc>
              <a:spcBef>
                <a:spcPts val="4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1pPr>
            <a:lvl2pPr marL="914400" marR="0" lvl="1" indent="-228600" algn="l" rtl="0">
              <a:lnSpc>
                <a:spcPct val="100000"/>
              </a:lnSpc>
              <a:spcBef>
                <a:spcPts val="36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2pPr>
            <a:lvl3pPr marL="1371600" marR="0" lvl="2" indent="-228600" algn="l" rtl="0">
              <a:lnSpc>
                <a:spcPct val="100000"/>
              </a:lnSpc>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3pPr>
            <a:lvl4pPr marL="1828800" marR="0" lvl="3" indent="-228600" algn="l" rtl="0">
              <a:lnSpc>
                <a:spcPct val="100000"/>
              </a:lnSpc>
              <a:spcBef>
                <a:spcPts val="28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4pPr>
            <a:lvl5pPr marL="2286000" marR="0" lvl="4" indent="-228600" algn="l" rtl="0">
              <a:lnSpc>
                <a:spcPct val="100000"/>
              </a:lnSpc>
              <a:spcBef>
                <a:spcPts val="28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5pPr>
            <a:lvl6pPr marL="2743200" marR="0" lvl="5" indent="-228600" algn="l" rtl="0">
              <a:lnSpc>
                <a:spcPct val="100000"/>
              </a:lnSpc>
              <a:spcBef>
                <a:spcPts val="28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6pPr>
            <a:lvl7pPr marL="3200400" marR="0" lvl="6" indent="-228600" algn="l" rtl="0">
              <a:lnSpc>
                <a:spcPct val="100000"/>
              </a:lnSpc>
              <a:spcBef>
                <a:spcPts val="28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7pPr>
            <a:lvl8pPr marL="3657600" marR="0" lvl="7" indent="-228600" algn="l" rtl="0">
              <a:lnSpc>
                <a:spcPct val="100000"/>
              </a:lnSpc>
              <a:spcBef>
                <a:spcPts val="28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8pPr>
            <a:lvl9pPr marL="4114800" marR="0" lvl="8" indent="-228600" algn="l" rtl="0">
              <a:lnSpc>
                <a:spcPct val="100000"/>
              </a:lnSpc>
              <a:spcBef>
                <a:spcPts val="28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9pPr>
          </a:lstStyle>
          <a:p>
            <a:endParaRPr/>
          </a:p>
        </p:txBody>
      </p:sp>
      <p:sp>
        <p:nvSpPr>
          <p:cNvPr id="31" name="Google Shape;31;p6"/>
          <p:cNvSpPr txBox="1">
            <a:spLocks noGrp="1"/>
          </p:cNvSpPr>
          <p:nvPr>
            <p:ph type="sldNum" idx="12"/>
          </p:nvPr>
        </p:nvSpPr>
        <p:spPr>
          <a:xfrm>
            <a:off x="6400800" y="4661297"/>
            <a:ext cx="1828800" cy="321469"/>
          </a:xfrm>
          <a:prstGeom prst="rect">
            <a:avLst/>
          </a:prstGeom>
          <a:noFill/>
          <a:ln>
            <a:noFill/>
          </a:ln>
        </p:spPr>
        <p:txBody>
          <a:bodyPr spcFirstLastPara="1" wrap="square" lIns="0" tIns="0" rIns="0" bIns="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9pPr>
          </a:lstStyle>
          <a:p>
            <a:pPr marL="0" lvl="0" indent="0" algn="r" rtl="0">
              <a:spcBef>
                <a:spcPts val="0"/>
              </a:spcBef>
              <a:spcAft>
                <a:spcPts val="0"/>
              </a:spcAft>
              <a:buNone/>
            </a:pPr>
            <a:r>
              <a:rPr lang="en-US"/>
              <a:t>2</a:t>
            </a:r>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32"/>
        <p:cNvGrpSpPr/>
        <p:nvPr/>
      </p:nvGrpSpPr>
      <p:grpSpPr>
        <a:xfrm>
          <a:off x="0" y="0"/>
          <a:ext cx="0" cy="0"/>
          <a:chOff x="0" y="0"/>
          <a:chExt cx="0" cy="0"/>
        </a:xfrm>
      </p:grpSpPr>
      <p:sp>
        <p:nvSpPr>
          <p:cNvPr id="33" name="Google Shape;33;p7"/>
          <p:cNvSpPr txBox="1">
            <a:spLocks noGrp="1"/>
          </p:cNvSpPr>
          <p:nvPr>
            <p:ph type="title"/>
          </p:nvPr>
        </p:nvSpPr>
        <p:spPr>
          <a:xfrm>
            <a:off x="457200" y="205978"/>
            <a:ext cx="8229600" cy="857250"/>
          </a:xfrm>
          <a:prstGeom prst="rect">
            <a:avLst/>
          </a:prstGeom>
          <a:noFill/>
          <a:ln>
            <a:noFill/>
          </a:ln>
        </p:spPr>
        <p:txBody>
          <a:bodyPr spcFirstLastPara="1" wrap="square" lIns="91425" tIns="45700" rIns="91425" bIns="45700" anchor="t" anchorCtr="0">
            <a:noAutofit/>
          </a:bodyPr>
          <a:lstStyle>
            <a:lvl1pPr marR="0" lvl="0" algn="r" rtl="0">
              <a:lnSpc>
                <a:spcPct val="100000"/>
              </a:lnSpc>
              <a:spcBef>
                <a:spcPts val="0"/>
              </a:spcBef>
              <a:spcAft>
                <a:spcPts val="0"/>
              </a:spcAft>
              <a:buClr>
                <a:srgbClr val="000000"/>
              </a:buClr>
              <a:buSzPts val="1400"/>
              <a:buFont typeface="Arial"/>
              <a:buNone/>
              <a:defRPr sz="2800" b="0" i="0" u="none" strike="noStrike" cap="none">
                <a:solidFill>
                  <a:srgbClr val="005087"/>
                </a:solidFill>
                <a:latin typeface="Arial"/>
                <a:ea typeface="Arial"/>
                <a:cs typeface="Arial"/>
                <a:sym typeface="Arial"/>
              </a:defRPr>
            </a:lvl1pPr>
            <a:lvl2pPr marR="0" lvl="1" algn="r" rtl="0">
              <a:lnSpc>
                <a:spcPct val="100000"/>
              </a:lnSpc>
              <a:spcBef>
                <a:spcPts val="0"/>
              </a:spcBef>
              <a:spcAft>
                <a:spcPts val="0"/>
              </a:spcAft>
              <a:buClr>
                <a:srgbClr val="000000"/>
              </a:buClr>
              <a:buSzPts val="1400"/>
              <a:buFont typeface="Arial"/>
              <a:buNone/>
              <a:defRPr sz="2800" b="0" i="0" u="none" strike="noStrike" cap="none">
                <a:solidFill>
                  <a:srgbClr val="005087"/>
                </a:solidFill>
                <a:latin typeface="Arial"/>
                <a:ea typeface="Arial"/>
                <a:cs typeface="Arial"/>
                <a:sym typeface="Arial"/>
              </a:defRPr>
            </a:lvl2pPr>
            <a:lvl3pPr marR="0" lvl="2" algn="r" rtl="0">
              <a:lnSpc>
                <a:spcPct val="100000"/>
              </a:lnSpc>
              <a:spcBef>
                <a:spcPts val="0"/>
              </a:spcBef>
              <a:spcAft>
                <a:spcPts val="0"/>
              </a:spcAft>
              <a:buClr>
                <a:srgbClr val="000000"/>
              </a:buClr>
              <a:buSzPts val="1400"/>
              <a:buFont typeface="Arial"/>
              <a:buNone/>
              <a:defRPr sz="2800" b="0" i="0" u="none" strike="noStrike" cap="none">
                <a:solidFill>
                  <a:srgbClr val="005087"/>
                </a:solidFill>
                <a:latin typeface="Arial"/>
                <a:ea typeface="Arial"/>
                <a:cs typeface="Arial"/>
                <a:sym typeface="Arial"/>
              </a:defRPr>
            </a:lvl3pPr>
            <a:lvl4pPr marR="0" lvl="3" algn="r" rtl="0">
              <a:lnSpc>
                <a:spcPct val="100000"/>
              </a:lnSpc>
              <a:spcBef>
                <a:spcPts val="0"/>
              </a:spcBef>
              <a:spcAft>
                <a:spcPts val="0"/>
              </a:spcAft>
              <a:buClr>
                <a:srgbClr val="000000"/>
              </a:buClr>
              <a:buSzPts val="1400"/>
              <a:buFont typeface="Arial"/>
              <a:buNone/>
              <a:defRPr sz="2800" b="0" i="0" u="none" strike="noStrike" cap="none">
                <a:solidFill>
                  <a:srgbClr val="005087"/>
                </a:solidFill>
                <a:latin typeface="Arial"/>
                <a:ea typeface="Arial"/>
                <a:cs typeface="Arial"/>
                <a:sym typeface="Arial"/>
              </a:defRPr>
            </a:lvl4pPr>
            <a:lvl5pPr marR="0" lvl="4" algn="r" rtl="0">
              <a:lnSpc>
                <a:spcPct val="100000"/>
              </a:lnSpc>
              <a:spcBef>
                <a:spcPts val="0"/>
              </a:spcBef>
              <a:spcAft>
                <a:spcPts val="0"/>
              </a:spcAft>
              <a:buClr>
                <a:srgbClr val="000000"/>
              </a:buClr>
              <a:buSzPts val="1400"/>
              <a:buFont typeface="Arial"/>
              <a:buNone/>
              <a:defRPr sz="2800" b="0" i="0" u="none" strike="noStrike" cap="none">
                <a:solidFill>
                  <a:srgbClr val="005087"/>
                </a:solidFill>
                <a:latin typeface="Arial"/>
                <a:ea typeface="Arial"/>
                <a:cs typeface="Arial"/>
                <a:sym typeface="Arial"/>
              </a:defRPr>
            </a:lvl5pPr>
            <a:lvl6pPr marR="0" lvl="5" algn="r" rtl="0">
              <a:lnSpc>
                <a:spcPct val="100000"/>
              </a:lnSpc>
              <a:spcBef>
                <a:spcPts val="0"/>
              </a:spcBef>
              <a:spcAft>
                <a:spcPts val="0"/>
              </a:spcAft>
              <a:buClr>
                <a:srgbClr val="000000"/>
              </a:buClr>
              <a:buSzPts val="1400"/>
              <a:buFont typeface="Arial"/>
              <a:buNone/>
              <a:defRPr sz="2800" b="0" i="0" u="none" strike="noStrike" cap="none">
                <a:solidFill>
                  <a:srgbClr val="005087"/>
                </a:solidFill>
                <a:latin typeface="Arial"/>
                <a:ea typeface="Arial"/>
                <a:cs typeface="Arial"/>
                <a:sym typeface="Arial"/>
              </a:defRPr>
            </a:lvl6pPr>
            <a:lvl7pPr marR="0" lvl="6" algn="r" rtl="0">
              <a:lnSpc>
                <a:spcPct val="100000"/>
              </a:lnSpc>
              <a:spcBef>
                <a:spcPts val="0"/>
              </a:spcBef>
              <a:spcAft>
                <a:spcPts val="0"/>
              </a:spcAft>
              <a:buClr>
                <a:srgbClr val="000000"/>
              </a:buClr>
              <a:buSzPts val="1400"/>
              <a:buFont typeface="Arial"/>
              <a:buNone/>
              <a:defRPr sz="2800" b="0" i="0" u="none" strike="noStrike" cap="none">
                <a:solidFill>
                  <a:srgbClr val="005087"/>
                </a:solidFill>
                <a:latin typeface="Arial"/>
                <a:ea typeface="Arial"/>
                <a:cs typeface="Arial"/>
                <a:sym typeface="Arial"/>
              </a:defRPr>
            </a:lvl7pPr>
            <a:lvl8pPr marR="0" lvl="7" algn="r" rtl="0">
              <a:lnSpc>
                <a:spcPct val="100000"/>
              </a:lnSpc>
              <a:spcBef>
                <a:spcPts val="0"/>
              </a:spcBef>
              <a:spcAft>
                <a:spcPts val="0"/>
              </a:spcAft>
              <a:buClr>
                <a:srgbClr val="000000"/>
              </a:buClr>
              <a:buSzPts val="1400"/>
              <a:buFont typeface="Arial"/>
              <a:buNone/>
              <a:defRPr sz="2800" b="0" i="0" u="none" strike="noStrike" cap="none">
                <a:solidFill>
                  <a:srgbClr val="005087"/>
                </a:solidFill>
                <a:latin typeface="Arial"/>
                <a:ea typeface="Arial"/>
                <a:cs typeface="Arial"/>
                <a:sym typeface="Arial"/>
              </a:defRPr>
            </a:lvl8pPr>
            <a:lvl9pPr marR="0" lvl="8" algn="r" rtl="0">
              <a:lnSpc>
                <a:spcPct val="100000"/>
              </a:lnSpc>
              <a:spcBef>
                <a:spcPts val="0"/>
              </a:spcBef>
              <a:spcAft>
                <a:spcPts val="0"/>
              </a:spcAft>
              <a:buClr>
                <a:srgbClr val="000000"/>
              </a:buClr>
              <a:buSzPts val="1400"/>
              <a:buFont typeface="Arial"/>
              <a:buNone/>
              <a:defRPr sz="2800" b="0" i="0" u="none" strike="noStrike" cap="none">
                <a:solidFill>
                  <a:srgbClr val="005087"/>
                </a:solidFill>
                <a:latin typeface="Arial"/>
                <a:ea typeface="Arial"/>
                <a:cs typeface="Arial"/>
                <a:sym typeface="Arial"/>
              </a:defRPr>
            </a:lvl9pPr>
          </a:lstStyle>
          <a:p>
            <a:endParaRPr/>
          </a:p>
        </p:txBody>
      </p:sp>
      <p:sp>
        <p:nvSpPr>
          <p:cNvPr id="34" name="Google Shape;34;p7"/>
          <p:cNvSpPr txBox="1">
            <a:spLocks noGrp="1"/>
          </p:cNvSpPr>
          <p:nvPr>
            <p:ph type="body" idx="1"/>
          </p:nvPr>
        </p:nvSpPr>
        <p:spPr>
          <a:xfrm>
            <a:off x="457200" y="1200150"/>
            <a:ext cx="4038600" cy="3394472"/>
          </a:xfrm>
          <a:prstGeom prst="rect">
            <a:avLst/>
          </a:prstGeom>
          <a:noFill/>
          <a:ln>
            <a:noFill/>
          </a:ln>
        </p:spPr>
        <p:txBody>
          <a:bodyPr spcFirstLastPara="1" wrap="square" lIns="91425" tIns="45700" rIns="91425" bIns="45700" anchor="t" anchorCtr="0">
            <a:noAutofit/>
          </a:bodyPr>
          <a:lstStyle>
            <a:lvl1pPr marL="457200" marR="0" lvl="0"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1pPr>
            <a:lvl2pPr marL="914400" marR="0" lvl="1"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2pPr>
            <a:lvl3pPr marL="1371600" marR="0" lvl="2"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3pPr>
            <a:lvl4pPr marL="1828800" marR="0" lvl="3" indent="-228600" algn="l" rtl="0">
              <a:lnSpc>
                <a:spcPct val="100000"/>
              </a:lnSpc>
              <a:spcBef>
                <a:spcPts val="36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4pPr>
            <a:lvl5pPr marL="2286000" marR="0" lvl="4" indent="-342900" algn="l" rtl="0">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L="2743200" marR="0" lvl="5" indent="-342900" algn="l" rtl="0">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35" name="Google Shape;35;p7"/>
          <p:cNvSpPr txBox="1">
            <a:spLocks noGrp="1"/>
          </p:cNvSpPr>
          <p:nvPr>
            <p:ph type="body" idx="2"/>
          </p:nvPr>
        </p:nvSpPr>
        <p:spPr>
          <a:xfrm>
            <a:off x="4648200" y="1200150"/>
            <a:ext cx="4038600" cy="3394472"/>
          </a:xfrm>
          <a:prstGeom prst="rect">
            <a:avLst/>
          </a:prstGeom>
          <a:noFill/>
          <a:ln>
            <a:noFill/>
          </a:ln>
        </p:spPr>
        <p:txBody>
          <a:bodyPr spcFirstLastPara="1" wrap="square" lIns="91425" tIns="45700" rIns="91425" bIns="45700" anchor="t" anchorCtr="0">
            <a:noAutofit/>
          </a:bodyPr>
          <a:lstStyle>
            <a:lvl1pPr marL="457200" marR="0" lvl="0"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1pPr>
            <a:lvl2pPr marL="914400" marR="0" lvl="1"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2pPr>
            <a:lvl3pPr marL="1371600" marR="0" lvl="2"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3pPr>
            <a:lvl4pPr marL="1828800" marR="0" lvl="3" indent="-228600" algn="l" rtl="0">
              <a:lnSpc>
                <a:spcPct val="100000"/>
              </a:lnSpc>
              <a:spcBef>
                <a:spcPts val="36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4pPr>
            <a:lvl5pPr marL="2286000" marR="0" lvl="4" indent="-342900" algn="l" rtl="0">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L="2743200" marR="0" lvl="5" indent="-342900" algn="l" rtl="0">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36" name="Google Shape;36;p7"/>
          <p:cNvSpPr txBox="1">
            <a:spLocks noGrp="1"/>
          </p:cNvSpPr>
          <p:nvPr>
            <p:ph type="sldNum" idx="12"/>
          </p:nvPr>
        </p:nvSpPr>
        <p:spPr>
          <a:xfrm>
            <a:off x="6400800" y="4661297"/>
            <a:ext cx="1828800" cy="321469"/>
          </a:xfrm>
          <a:prstGeom prst="rect">
            <a:avLst/>
          </a:prstGeom>
          <a:noFill/>
          <a:ln>
            <a:noFill/>
          </a:ln>
        </p:spPr>
        <p:txBody>
          <a:bodyPr spcFirstLastPara="1" wrap="square" lIns="0" tIns="0" rIns="0" bIns="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9pPr>
          </a:lstStyle>
          <a:p>
            <a:pPr marL="0" lvl="0" indent="0" algn="r" rtl="0">
              <a:spcBef>
                <a:spcPts val="0"/>
              </a:spcBef>
              <a:spcAft>
                <a:spcPts val="0"/>
              </a:spcAft>
              <a:buNone/>
            </a:pPr>
            <a:r>
              <a:rPr lang="en-US"/>
              <a:t>2</a:t>
            </a:r>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37"/>
        <p:cNvGrpSpPr/>
        <p:nvPr/>
      </p:nvGrpSpPr>
      <p:grpSpPr>
        <a:xfrm>
          <a:off x="0" y="0"/>
          <a:ext cx="0" cy="0"/>
          <a:chOff x="0" y="0"/>
          <a:chExt cx="0" cy="0"/>
        </a:xfrm>
      </p:grpSpPr>
      <p:sp>
        <p:nvSpPr>
          <p:cNvPr id="38" name="Google Shape;38;p8"/>
          <p:cNvSpPr txBox="1">
            <a:spLocks noGrp="1"/>
          </p:cNvSpPr>
          <p:nvPr>
            <p:ph type="title"/>
          </p:nvPr>
        </p:nvSpPr>
        <p:spPr>
          <a:xfrm>
            <a:off x="457200" y="205978"/>
            <a:ext cx="8229600" cy="857250"/>
          </a:xfrm>
          <a:prstGeom prst="rect">
            <a:avLst/>
          </a:prstGeom>
          <a:noFill/>
          <a:ln>
            <a:noFill/>
          </a:ln>
        </p:spPr>
        <p:txBody>
          <a:bodyPr spcFirstLastPara="1" wrap="square" lIns="91425" tIns="45700" rIns="91425" bIns="45700" anchor="t" anchorCtr="0">
            <a:noAutofit/>
          </a:bodyPr>
          <a:lstStyle>
            <a:lvl1pPr marR="0" lvl="0" algn="r" rtl="0">
              <a:lnSpc>
                <a:spcPct val="100000"/>
              </a:lnSpc>
              <a:spcBef>
                <a:spcPts val="0"/>
              </a:spcBef>
              <a:spcAft>
                <a:spcPts val="0"/>
              </a:spcAft>
              <a:buClr>
                <a:srgbClr val="000000"/>
              </a:buClr>
              <a:buSzPts val="1400"/>
              <a:buFont typeface="Arial"/>
              <a:buNone/>
              <a:defRPr sz="2800" b="0" i="0" u="none" strike="noStrike" cap="none">
                <a:solidFill>
                  <a:srgbClr val="005087"/>
                </a:solidFill>
                <a:latin typeface="Arial"/>
                <a:ea typeface="Arial"/>
                <a:cs typeface="Arial"/>
                <a:sym typeface="Arial"/>
              </a:defRPr>
            </a:lvl1pPr>
            <a:lvl2pPr marR="0" lvl="1" algn="r" rtl="0">
              <a:lnSpc>
                <a:spcPct val="100000"/>
              </a:lnSpc>
              <a:spcBef>
                <a:spcPts val="0"/>
              </a:spcBef>
              <a:spcAft>
                <a:spcPts val="0"/>
              </a:spcAft>
              <a:buClr>
                <a:srgbClr val="000000"/>
              </a:buClr>
              <a:buSzPts val="1400"/>
              <a:buFont typeface="Arial"/>
              <a:buNone/>
              <a:defRPr sz="2800" b="0" i="0" u="none" strike="noStrike" cap="none">
                <a:solidFill>
                  <a:srgbClr val="005087"/>
                </a:solidFill>
                <a:latin typeface="Arial"/>
                <a:ea typeface="Arial"/>
                <a:cs typeface="Arial"/>
                <a:sym typeface="Arial"/>
              </a:defRPr>
            </a:lvl2pPr>
            <a:lvl3pPr marR="0" lvl="2" algn="r" rtl="0">
              <a:lnSpc>
                <a:spcPct val="100000"/>
              </a:lnSpc>
              <a:spcBef>
                <a:spcPts val="0"/>
              </a:spcBef>
              <a:spcAft>
                <a:spcPts val="0"/>
              </a:spcAft>
              <a:buClr>
                <a:srgbClr val="000000"/>
              </a:buClr>
              <a:buSzPts val="1400"/>
              <a:buFont typeface="Arial"/>
              <a:buNone/>
              <a:defRPr sz="2800" b="0" i="0" u="none" strike="noStrike" cap="none">
                <a:solidFill>
                  <a:srgbClr val="005087"/>
                </a:solidFill>
                <a:latin typeface="Arial"/>
                <a:ea typeface="Arial"/>
                <a:cs typeface="Arial"/>
                <a:sym typeface="Arial"/>
              </a:defRPr>
            </a:lvl3pPr>
            <a:lvl4pPr marR="0" lvl="3" algn="r" rtl="0">
              <a:lnSpc>
                <a:spcPct val="100000"/>
              </a:lnSpc>
              <a:spcBef>
                <a:spcPts val="0"/>
              </a:spcBef>
              <a:spcAft>
                <a:spcPts val="0"/>
              </a:spcAft>
              <a:buClr>
                <a:srgbClr val="000000"/>
              </a:buClr>
              <a:buSzPts val="1400"/>
              <a:buFont typeface="Arial"/>
              <a:buNone/>
              <a:defRPr sz="2800" b="0" i="0" u="none" strike="noStrike" cap="none">
                <a:solidFill>
                  <a:srgbClr val="005087"/>
                </a:solidFill>
                <a:latin typeface="Arial"/>
                <a:ea typeface="Arial"/>
                <a:cs typeface="Arial"/>
                <a:sym typeface="Arial"/>
              </a:defRPr>
            </a:lvl4pPr>
            <a:lvl5pPr marR="0" lvl="4" algn="r" rtl="0">
              <a:lnSpc>
                <a:spcPct val="100000"/>
              </a:lnSpc>
              <a:spcBef>
                <a:spcPts val="0"/>
              </a:spcBef>
              <a:spcAft>
                <a:spcPts val="0"/>
              </a:spcAft>
              <a:buClr>
                <a:srgbClr val="000000"/>
              </a:buClr>
              <a:buSzPts val="1400"/>
              <a:buFont typeface="Arial"/>
              <a:buNone/>
              <a:defRPr sz="2800" b="0" i="0" u="none" strike="noStrike" cap="none">
                <a:solidFill>
                  <a:srgbClr val="005087"/>
                </a:solidFill>
                <a:latin typeface="Arial"/>
                <a:ea typeface="Arial"/>
                <a:cs typeface="Arial"/>
                <a:sym typeface="Arial"/>
              </a:defRPr>
            </a:lvl5pPr>
            <a:lvl6pPr marR="0" lvl="5" algn="r" rtl="0">
              <a:lnSpc>
                <a:spcPct val="100000"/>
              </a:lnSpc>
              <a:spcBef>
                <a:spcPts val="0"/>
              </a:spcBef>
              <a:spcAft>
                <a:spcPts val="0"/>
              </a:spcAft>
              <a:buClr>
                <a:srgbClr val="000000"/>
              </a:buClr>
              <a:buSzPts val="1400"/>
              <a:buFont typeface="Arial"/>
              <a:buNone/>
              <a:defRPr sz="2800" b="0" i="0" u="none" strike="noStrike" cap="none">
                <a:solidFill>
                  <a:srgbClr val="005087"/>
                </a:solidFill>
                <a:latin typeface="Arial"/>
                <a:ea typeface="Arial"/>
                <a:cs typeface="Arial"/>
                <a:sym typeface="Arial"/>
              </a:defRPr>
            </a:lvl6pPr>
            <a:lvl7pPr marR="0" lvl="6" algn="r" rtl="0">
              <a:lnSpc>
                <a:spcPct val="100000"/>
              </a:lnSpc>
              <a:spcBef>
                <a:spcPts val="0"/>
              </a:spcBef>
              <a:spcAft>
                <a:spcPts val="0"/>
              </a:spcAft>
              <a:buClr>
                <a:srgbClr val="000000"/>
              </a:buClr>
              <a:buSzPts val="1400"/>
              <a:buFont typeface="Arial"/>
              <a:buNone/>
              <a:defRPr sz="2800" b="0" i="0" u="none" strike="noStrike" cap="none">
                <a:solidFill>
                  <a:srgbClr val="005087"/>
                </a:solidFill>
                <a:latin typeface="Arial"/>
                <a:ea typeface="Arial"/>
                <a:cs typeface="Arial"/>
                <a:sym typeface="Arial"/>
              </a:defRPr>
            </a:lvl7pPr>
            <a:lvl8pPr marR="0" lvl="7" algn="r" rtl="0">
              <a:lnSpc>
                <a:spcPct val="100000"/>
              </a:lnSpc>
              <a:spcBef>
                <a:spcPts val="0"/>
              </a:spcBef>
              <a:spcAft>
                <a:spcPts val="0"/>
              </a:spcAft>
              <a:buClr>
                <a:srgbClr val="000000"/>
              </a:buClr>
              <a:buSzPts val="1400"/>
              <a:buFont typeface="Arial"/>
              <a:buNone/>
              <a:defRPr sz="2800" b="0" i="0" u="none" strike="noStrike" cap="none">
                <a:solidFill>
                  <a:srgbClr val="005087"/>
                </a:solidFill>
                <a:latin typeface="Arial"/>
                <a:ea typeface="Arial"/>
                <a:cs typeface="Arial"/>
                <a:sym typeface="Arial"/>
              </a:defRPr>
            </a:lvl8pPr>
            <a:lvl9pPr marR="0" lvl="8" algn="r" rtl="0">
              <a:lnSpc>
                <a:spcPct val="100000"/>
              </a:lnSpc>
              <a:spcBef>
                <a:spcPts val="0"/>
              </a:spcBef>
              <a:spcAft>
                <a:spcPts val="0"/>
              </a:spcAft>
              <a:buClr>
                <a:srgbClr val="000000"/>
              </a:buClr>
              <a:buSzPts val="1400"/>
              <a:buFont typeface="Arial"/>
              <a:buNone/>
              <a:defRPr sz="2800" b="0" i="0" u="none" strike="noStrike" cap="none">
                <a:solidFill>
                  <a:srgbClr val="005087"/>
                </a:solidFill>
                <a:latin typeface="Arial"/>
                <a:ea typeface="Arial"/>
                <a:cs typeface="Arial"/>
                <a:sym typeface="Arial"/>
              </a:defRPr>
            </a:lvl9pPr>
          </a:lstStyle>
          <a:p>
            <a:endParaRPr/>
          </a:p>
        </p:txBody>
      </p:sp>
      <p:sp>
        <p:nvSpPr>
          <p:cNvPr id="39" name="Google Shape;39;p8"/>
          <p:cNvSpPr txBox="1">
            <a:spLocks noGrp="1"/>
          </p:cNvSpPr>
          <p:nvPr>
            <p:ph type="body" idx="1"/>
          </p:nvPr>
        </p:nvSpPr>
        <p:spPr>
          <a:xfrm>
            <a:off x="457200" y="1151335"/>
            <a:ext cx="4040188" cy="479822"/>
          </a:xfrm>
          <a:prstGeom prst="rect">
            <a:avLst/>
          </a:prstGeom>
          <a:noFill/>
          <a:ln>
            <a:noFill/>
          </a:ln>
        </p:spPr>
        <p:txBody>
          <a:bodyPr spcFirstLastPara="1" wrap="square" lIns="91425" tIns="45700" rIns="91425" bIns="45700" anchor="b" anchorCtr="0">
            <a:noAutofit/>
          </a:bodyPr>
          <a:lstStyle>
            <a:lvl1pPr marL="457200" marR="0" lvl="0" indent="-228600" algn="l" rtl="0">
              <a:lnSpc>
                <a:spcPct val="100000"/>
              </a:lnSpc>
              <a:spcBef>
                <a:spcPts val="480"/>
              </a:spcBef>
              <a:spcAft>
                <a:spcPts val="0"/>
              </a:spcAft>
              <a:buClr>
                <a:schemeClr val="dk1"/>
              </a:buClr>
              <a:buSzPts val="2400"/>
              <a:buFont typeface="Arial"/>
              <a:buNone/>
              <a:defRPr sz="2400" b="1" i="0" u="none" strike="noStrike" cap="none">
                <a:solidFill>
                  <a:schemeClr val="dk1"/>
                </a:solidFill>
                <a:latin typeface="Arial"/>
                <a:ea typeface="Arial"/>
                <a:cs typeface="Arial"/>
                <a:sym typeface="Arial"/>
              </a:defRPr>
            </a:lvl1pPr>
            <a:lvl2pPr marL="914400" marR="0" lvl="1" indent="-228600" algn="l" rtl="0">
              <a:lnSpc>
                <a:spcPct val="100000"/>
              </a:lnSpc>
              <a:spcBef>
                <a:spcPts val="400"/>
              </a:spcBef>
              <a:spcAft>
                <a:spcPts val="0"/>
              </a:spcAft>
              <a:buClr>
                <a:schemeClr val="dk1"/>
              </a:buClr>
              <a:buSzPts val="2000"/>
              <a:buFont typeface="Arial"/>
              <a:buNone/>
              <a:defRPr sz="2000" b="1" i="0" u="none" strike="noStrike" cap="none">
                <a:solidFill>
                  <a:schemeClr val="dk1"/>
                </a:solidFill>
                <a:latin typeface="Arial"/>
                <a:ea typeface="Arial"/>
                <a:cs typeface="Arial"/>
                <a:sym typeface="Arial"/>
              </a:defRPr>
            </a:lvl2pPr>
            <a:lvl3pPr marL="1371600" marR="0" lvl="2" indent="-228600" algn="l" rtl="0">
              <a:lnSpc>
                <a:spcPct val="100000"/>
              </a:lnSpc>
              <a:spcBef>
                <a:spcPts val="360"/>
              </a:spcBef>
              <a:spcAft>
                <a:spcPts val="0"/>
              </a:spcAft>
              <a:buClr>
                <a:schemeClr val="dk1"/>
              </a:buClr>
              <a:buSzPts val="1800"/>
              <a:buFont typeface="Arial"/>
              <a:buNone/>
              <a:defRPr sz="1800" b="1" i="0" u="none" strike="noStrike" cap="none">
                <a:solidFill>
                  <a:schemeClr val="dk1"/>
                </a:solidFill>
                <a:latin typeface="Arial"/>
                <a:ea typeface="Arial"/>
                <a:cs typeface="Arial"/>
                <a:sym typeface="Arial"/>
              </a:defRPr>
            </a:lvl3pPr>
            <a:lvl4pPr marL="1828800" marR="0" lvl="3" indent="-228600" algn="l" rtl="0">
              <a:lnSpc>
                <a:spcPct val="100000"/>
              </a:lnSpc>
              <a:spcBef>
                <a:spcPts val="320"/>
              </a:spcBef>
              <a:spcAft>
                <a:spcPts val="0"/>
              </a:spcAft>
              <a:buClr>
                <a:schemeClr val="dk1"/>
              </a:buClr>
              <a:buSzPts val="1600"/>
              <a:buFont typeface="Arial"/>
              <a:buNone/>
              <a:defRPr sz="1600" b="1" i="0" u="none" strike="noStrike" cap="none">
                <a:solidFill>
                  <a:schemeClr val="dk1"/>
                </a:solidFill>
                <a:latin typeface="Arial"/>
                <a:ea typeface="Arial"/>
                <a:cs typeface="Arial"/>
                <a:sym typeface="Arial"/>
              </a:defRPr>
            </a:lvl4pPr>
            <a:lvl5pPr marL="2286000" marR="0" lvl="4" indent="-228600" algn="l" rtl="0">
              <a:lnSpc>
                <a:spcPct val="100000"/>
              </a:lnSpc>
              <a:spcBef>
                <a:spcPts val="320"/>
              </a:spcBef>
              <a:spcAft>
                <a:spcPts val="0"/>
              </a:spcAft>
              <a:buClr>
                <a:schemeClr val="dk1"/>
              </a:buClr>
              <a:buSzPts val="1600"/>
              <a:buFont typeface="Arial"/>
              <a:buNone/>
              <a:defRPr sz="1600" b="1" i="0" u="none" strike="noStrike" cap="none">
                <a:solidFill>
                  <a:schemeClr val="dk1"/>
                </a:solidFill>
                <a:latin typeface="Arial"/>
                <a:ea typeface="Arial"/>
                <a:cs typeface="Arial"/>
                <a:sym typeface="Arial"/>
              </a:defRPr>
            </a:lvl5pPr>
            <a:lvl6pPr marL="2743200" marR="0" lvl="5" indent="-228600" algn="l" rtl="0">
              <a:lnSpc>
                <a:spcPct val="100000"/>
              </a:lnSpc>
              <a:spcBef>
                <a:spcPts val="320"/>
              </a:spcBef>
              <a:spcAft>
                <a:spcPts val="0"/>
              </a:spcAft>
              <a:buClr>
                <a:schemeClr val="dk1"/>
              </a:buClr>
              <a:buSzPts val="1600"/>
              <a:buFont typeface="Arial"/>
              <a:buNone/>
              <a:defRPr sz="1600" b="1" i="0" u="none" strike="noStrike" cap="none">
                <a:solidFill>
                  <a:schemeClr val="dk1"/>
                </a:solidFill>
                <a:latin typeface="Arial"/>
                <a:ea typeface="Arial"/>
                <a:cs typeface="Arial"/>
                <a:sym typeface="Arial"/>
              </a:defRPr>
            </a:lvl6pPr>
            <a:lvl7pPr marL="3200400" marR="0" lvl="6" indent="-228600" algn="l" rtl="0">
              <a:lnSpc>
                <a:spcPct val="100000"/>
              </a:lnSpc>
              <a:spcBef>
                <a:spcPts val="320"/>
              </a:spcBef>
              <a:spcAft>
                <a:spcPts val="0"/>
              </a:spcAft>
              <a:buClr>
                <a:schemeClr val="dk1"/>
              </a:buClr>
              <a:buSzPts val="1600"/>
              <a:buFont typeface="Arial"/>
              <a:buNone/>
              <a:defRPr sz="1600" b="1" i="0" u="none" strike="noStrike" cap="none">
                <a:solidFill>
                  <a:schemeClr val="dk1"/>
                </a:solidFill>
                <a:latin typeface="Arial"/>
                <a:ea typeface="Arial"/>
                <a:cs typeface="Arial"/>
                <a:sym typeface="Arial"/>
              </a:defRPr>
            </a:lvl7pPr>
            <a:lvl8pPr marL="3657600" marR="0" lvl="7" indent="-228600" algn="l" rtl="0">
              <a:lnSpc>
                <a:spcPct val="100000"/>
              </a:lnSpc>
              <a:spcBef>
                <a:spcPts val="320"/>
              </a:spcBef>
              <a:spcAft>
                <a:spcPts val="0"/>
              </a:spcAft>
              <a:buClr>
                <a:schemeClr val="dk1"/>
              </a:buClr>
              <a:buSzPts val="1600"/>
              <a:buFont typeface="Arial"/>
              <a:buNone/>
              <a:defRPr sz="1600" b="1" i="0" u="none" strike="noStrike" cap="none">
                <a:solidFill>
                  <a:schemeClr val="dk1"/>
                </a:solidFill>
                <a:latin typeface="Arial"/>
                <a:ea typeface="Arial"/>
                <a:cs typeface="Arial"/>
                <a:sym typeface="Arial"/>
              </a:defRPr>
            </a:lvl8pPr>
            <a:lvl9pPr marL="4114800" marR="0" lvl="8" indent="-228600" algn="l" rtl="0">
              <a:lnSpc>
                <a:spcPct val="100000"/>
              </a:lnSpc>
              <a:spcBef>
                <a:spcPts val="320"/>
              </a:spcBef>
              <a:spcAft>
                <a:spcPts val="0"/>
              </a:spcAft>
              <a:buClr>
                <a:schemeClr val="dk1"/>
              </a:buClr>
              <a:buSzPts val="1600"/>
              <a:buFont typeface="Arial"/>
              <a:buNone/>
              <a:defRPr sz="1600" b="1" i="0" u="none" strike="noStrike" cap="none">
                <a:solidFill>
                  <a:schemeClr val="dk1"/>
                </a:solidFill>
                <a:latin typeface="Arial"/>
                <a:ea typeface="Arial"/>
                <a:cs typeface="Arial"/>
                <a:sym typeface="Arial"/>
              </a:defRPr>
            </a:lvl9pPr>
          </a:lstStyle>
          <a:p>
            <a:endParaRPr/>
          </a:p>
        </p:txBody>
      </p:sp>
      <p:sp>
        <p:nvSpPr>
          <p:cNvPr id="40" name="Google Shape;40;p8"/>
          <p:cNvSpPr txBox="1">
            <a:spLocks noGrp="1"/>
          </p:cNvSpPr>
          <p:nvPr>
            <p:ph type="body" idx="2"/>
          </p:nvPr>
        </p:nvSpPr>
        <p:spPr>
          <a:xfrm>
            <a:off x="457200" y="1631157"/>
            <a:ext cx="4040188" cy="2963466"/>
          </a:xfrm>
          <a:prstGeom prst="rect">
            <a:avLst/>
          </a:prstGeom>
          <a:noFill/>
          <a:ln>
            <a:noFill/>
          </a:ln>
        </p:spPr>
        <p:txBody>
          <a:bodyPr spcFirstLastPara="1" wrap="square" lIns="91425" tIns="45700" rIns="91425" bIns="45700" anchor="t" anchorCtr="0">
            <a:noAutofit/>
          </a:bodyPr>
          <a:lstStyle>
            <a:lvl1pPr marL="457200" marR="0" lvl="0"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1pPr>
            <a:lvl2pPr marL="914400" marR="0" lvl="1"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2pPr>
            <a:lvl3pPr marL="1371600" marR="0" lvl="2" indent="-342900" algn="l" rtl="0">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3pPr>
            <a:lvl4pPr marL="1828800" marR="0" lvl="3" indent="-228600" algn="l" rtl="0">
              <a:lnSpc>
                <a:spcPct val="100000"/>
              </a:lnSpc>
              <a:spcBef>
                <a:spcPts val="320"/>
              </a:spcBef>
              <a:spcAft>
                <a:spcPts val="0"/>
              </a:spcAft>
              <a:buClr>
                <a:srgbClr val="000000"/>
              </a:buClr>
              <a:buSzPts val="1400"/>
              <a:buFont typeface="Arial"/>
              <a:buNone/>
              <a:defRPr sz="1600" b="0" i="0" u="none" strike="noStrike" cap="none">
                <a:solidFill>
                  <a:schemeClr val="dk1"/>
                </a:solidFill>
                <a:latin typeface="Arial"/>
                <a:ea typeface="Arial"/>
                <a:cs typeface="Arial"/>
                <a:sym typeface="Arial"/>
              </a:defRPr>
            </a:lvl4pPr>
            <a:lvl5pPr marL="2286000" marR="0" lvl="4" indent="-330200" algn="l" rtl="0">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5pPr>
            <a:lvl6pPr marL="2743200" marR="0" lvl="5" indent="-330200" algn="l" rtl="0">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6pPr>
            <a:lvl7pPr marL="3200400" marR="0" lvl="6" indent="-330200" algn="l" rtl="0">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7pPr>
            <a:lvl8pPr marL="3657600" marR="0" lvl="7" indent="-330200" algn="l" rtl="0">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8pPr>
            <a:lvl9pPr marL="4114800" marR="0" lvl="8" indent="-330200" algn="l" rtl="0">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9pPr>
          </a:lstStyle>
          <a:p>
            <a:endParaRPr/>
          </a:p>
        </p:txBody>
      </p:sp>
      <p:sp>
        <p:nvSpPr>
          <p:cNvPr id="41" name="Google Shape;41;p8"/>
          <p:cNvSpPr txBox="1">
            <a:spLocks noGrp="1"/>
          </p:cNvSpPr>
          <p:nvPr>
            <p:ph type="body" idx="3"/>
          </p:nvPr>
        </p:nvSpPr>
        <p:spPr>
          <a:xfrm>
            <a:off x="4645027" y="1151335"/>
            <a:ext cx="4041775" cy="479822"/>
          </a:xfrm>
          <a:prstGeom prst="rect">
            <a:avLst/>
          </a:prstGeom>
          <a:noFill/>
          <a:ln>
            <a:noFill/>
          </a:ln>
        </p:spPr>
        <p:txBody>
          <a:bodyPr spcFirstLastPara="1" wrap="square" lIns="91425" tIns="45700" rIns="91425" bIns="45700" anchor="b" anchorCtr="0">
            <a:noAutofit/>
          </a:bodyPr>
          <a:lstStyle>
            <a:lvl1pPr marL="457200" marR="0" lvl="0" indent="-228600" algn="l" rtl="0">
              <a:lnSpc>
                <a:spcPct val="100000"/>
              </a:lnSpc>
              <a:spcBef>
                <a:spcPts val="480"/>
              </a:spcBef>
              <a:spcAft>
                <a:spcPts val="0"/>
              </a:spcAft>
              <a:buClr>
                <a:schemeClr val="dk1"/>
              </a:buClr>
              <a:buSzPts val="2400"/>
              <a:buFont typeface="Arial"/>
              <a:buNone/>
              <a:defRPr sz="2400" b="1" i="0" u="none" strike="noStrike" cap="none">
                <a:solidFill>
                  <a:schemeClr val="dk1"/>
                </a:solidFill>
                <a:latin typeface="Arial"/>
                <a:ea typeface="Arial"/>
                <a:cs typeface="Arial"/>
                <a:sym typeface="Arial"/>
              </a:defRPr>
            </a:lvl1pPr>
            <a:lvl2pPr marL="914400" marR="0" lvl="1" indent="-228600" algn="l" rtl="0">
              <a:lnSpc>
                <a:spcPct val="100000"/>
              </a:lnSpc>
              <a:spcBef>
                <a:spcPts val="400"/>
              </a:spcBef>
              <a:spcAft>
                <a:spcPts val="0"/>
              </a:spcAft>
              <a:buClr>
                <a:schemeClr val="dk1"/>
              </a:buClr>
              <a:buSzPts val="2000"/>
              <a:buFont typeface="Arial"/>
              <a:buNone/>
              <a:defRPr sz="2000" b="1" i="0" u="none" strike="noStrike" cap="none">
                <a:solidFill>
                  <a:schemeClr val="dk1"/>
                </a:solidFill>
                <a:latin typeface="Arial"/>
                <a:ea typeface="Arial"/>
                <a:cs typeface="Arial"/>
                <a:sym typeface="Arial"/>
              </a:defRPr>
            </a:lvl2pPr>
            <a:lvl3pPr marL="1371600" marR="0" lvl="2" indent="-228600" algn="l" rtl="0">
              <a:lnSpc>
                <a:spcPct val="100000"/>
              </a:lnSpc>
              <a:spcBef>
                <a:spcPts val="360"/>
              </a:spcBef>
              <a:spcAft>
                <a:spcPts val="0"/>
              </a:spcAft>
              <a:buClr>
                <a:schemeClr val="dk1"/>
              </a:buClr>
              <a:buSzPts val="1800"/>
              <a:buFont typeface="Arial"/>
              <a:buNone/>
              <a:defRPr sz="1800" b="1" i="0" u="none" strike="noStrike" cap="none">
                <a:solidFill>
                  <a:schemeClr val="dk1"/>
                </a:solidFill>
                <a:latin typeface="Arial"/>
                <a:ea typeface="Arial"/>
                <a:cs typeface="Arial"/>
                <a:sym typeface="Arial"/>
              </a:defRPr>
            </a:lvl3pPr>
            <a:lvl4pPr marL="1828800" marR="0" lvl="3" indent="-228600" algn="l" rtl="0">
              <a:lnSpc>
                <a:spcPct val="100000"/>
              </a:lnSpc>
              <a:spcBef>
                <a:spcPts val="320"/>
              </a:spcBef>
              <a:spcAft>
                <a:spcPts val="0"/>
              </a:spcAft>
              <a:buClr>
                <a:schemeClr val="dk1"/>
              </a:buClr>
              <a:buSzPts val="1600"/>
              <a:buFont typeface="Arial"/>
              <a:buNone/>
              <a:defRPr sz="1600" b="1" i="0" u="none" strike="noStrike" cap="none">
                <a:solidFill>
                  <a:schemeClr val="dk1"/>
                </a:solidFill>
                <a:latin typeface="Arial"/>
                <a:ea typeface="Arial"/>
                <a:cs typeface="Arial"/>
                <a:sym typeface="Arial"/>
              </a:defRPr>
            </a:lvl4pPr>
            <a:lvl5pPr marL="2286000" marR="0" lvl="4" indent="-228600" algn="l" rtl="0">
              <a:lnSpc>
                <a:spcPct val="100000"/>
              </a:lnSpc>
              <a:spcBef>
                <a:spcPts val="320"/>
              </a:spcBef>
              <a:spcAft>
                <a:spcPts val="0"/>
              </a:spcAft>
              <a:buClr>
                <a:schemeClr val="dk1"/>
              </a:buClr>
              <a:buSzPts val="1600"/>
              <a:buFont typeface="Arial"/>
              <a:buNone/>
              <a:defRPr sz="1600" b="1" i="0" u="none" strike="noStrike" cap="none">
                <a:solidFill>
                  <a:schemeClr val="dk1"/>
                </a:solidFill>
                <a:latin typeface="Arial"/>
                <a:ea typeface="Arial"/>
                <a:cs typeface="Arial"/>
                <a:sym typeface="Arial"/>
              </a:defRPr>
            </a:lvl5pPr>
            <a:lvl6pPr marL="2743200" marR="0" lvl="5" indent="-228600" algn="l" rtl="0">
              <a:lnSpc>
                <a:spcPct val="100000"/>
              </a:lnSpc>
              <a:spcBef>
                <a:spcPts val="320"/>
              </a:spcBef>
              <a:spcAft>
                <a:spcPts val="0"/>
              </a:spcAft>
              <a:buClr>
                <a:schemeClr val="dk1"/>
              </a:buClr>
              <a:buSzPts val="1600"/>
              <a:buFont typeface="Arial"/>
              <a:buNone/>
              <a:defRPr sz="1600" b="1" i="0" u="none" strike="noStrike" cap="none">
                <a:solidFill>
                  <a:schemeClr val="dk1"/>
                </a:solidFill>
                <a:latin typeface="Arial"/>
                <a:ea typeface="Arial"/>
                <a:cs typeface="Arial"/>
                <a:sym typeface="Arial"/>
              </a:defRPr>
            </a:lvl6pPr>
            <a:lvl7pPr marL="3200400" marR="0" lvl="6" indent="-228600" algn="l" rtl="0">
              <a:lnSpc>
                <a:spcPct val="100000"/>
              </a:lnSpc>
              <a:spcBef>
                <a:spcPts val="320"/>
              </a:spcBef>
              <a:spcAft>
                <a:spcPts val="0"/>
              </a:spcAft>
              <a:buClr>
                <a:schemeClr val="dk1"/>
              </a:buClr>
              <a:buSzPts val="1600"/>
              <a:buFont typeface="Arial"/>
              <a:buNone/>
              <a:defRPr sz="1600" b="1" i="0" u="none" strike="noStrike" cap="none">
                <a:solidFill>
                  <a:schemeClr val="dk1"/>
                </a:solidFill>
                <a:latin typeface="Arial"/>
                <a:ea typeface="Arial"/>
                <a:cs typeface="Arial"/>
                <a:sym typeface="Arial"/>
              </a:defRPr>
            </a:lvl7pPr>
            <a:lvl8pPr marL="3657600" marR="0" lvl="7" indent="-228600" algn="l" rtl="0">
              <a:lnSpc>
                <a:spcPct val="100000"/>
              </a:lnSpc>
              <a:spcBef>
                <a:spcPts val="320"/>
              </a:spcBef>
              <a:spcAft>
                <a:spcPts val="0"/>
              </a:spcAft>
              <a:buClr>
                <a:schemeClr val="dk1"/>
              </a:buClr>
              <a:buSzPts val="1600"/>
              <a:buFont typeface="Arial"/>
              <a:buNone/>
              <a:defRPr sz="1600" b="1" i="0" u="none" strike="noStrike" cap="none">
                <a:solidFill>
                  <a:schemeClr val="dk1"/>
                </a:solidFill>
                <a:latin typeface="Arial"/>
                <a:ea typeface="Arial"/>
                <a:cs typeface="Arial"/>
                <a:sym typeface="Arial"/>
              </a:defRPr>
            </a:lvl8pPr>
            <a:lvl9pPr marL="4114800" marR="0" lvl="8" indent="-228600" algn="l" rtl="0">
              <a:lnSpc>
                <a:spcPct val="100000"/>
              </a:lnSpc>
              <a:spcBef>
                <a:spcPts val="320"/>
              </a:spcBef>
              <a:spcAft>
                <a:spcPts val="0"/>
              </a:spcAft>
              <a:buClr>
                <a:schemeClr val="dk1"/>
              </a:buClr>
              <a:buSzPts val="1600"/>
              <a:buFont typeface="Arial"/>
              <a:buNone/>
              <a:defRPr sz="1600" b="1" i="0" u="none" strike="noStrike" cap="none">
                <a:solidFill>
                  <a:schemeClr val="dk1"/>
                </a:solidFill>
                <a:latin typeface="Arial"/>
                <a:ea typeface="Arial"/>
                <a:cs typeface="Arial"/>
                <a:sym typeface="Arial"/>
              </a:defRPr>
            </a:lvl9pPr>
          </a:lstStyle>
          <a:p>
            <a:endParaRPr/>
          </a:p>
        </p:txBody>
      </p:sp>
      <p:sp>
        <p:nvSpPr>
          <p:cNvPr id="42" name="Google Shape;42;p8"/>
          <p:cNvSpPr txBox="1">
            <a:spLocks noGrp="1"/>
          </p:cNvSpPr>
          <p:nvPr>
            <p:ph type="body" idx="4"/>
          </p:nvPr>
        </p:nvSpPr>
        <p:spPr>
          <a:xfrm>
            <a:off x="4645027" y="1631157"/>
            <a:ext cx="4041775" cy="2963466"/>
          </a:xfrm>
          <a:prstGeom prst="rect">
            <a:avLst/>
          </a:prstGeom>
          <a:noFill/>
          <a:ln>
            <a:noFill/>
          </a:ln>
        </p:spPr>
        <p:txBody>
          <a:bodyPr spcFirstLastPara="1" wrap="square" lIns="91425" tIns="45700" rIns="91425" bIns="45700" anchor="t" anchorCtr="0">
            <a:noAutofit/>
          </a:bodyPr>
          <a:lstStyle>
            <a:lvl1pPr marL="457200" marR="0" lvl="0"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1pPr>
            <a:lvl2pPr marL="914400" marR="0" lvl="1"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2pPr>
            <a:lvl3pPr marL="1371600" marR="0" lvl="2" indent="-342900" algn="l" rtl="0">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3pPr>
            <a:lvl4pPr marL="1828800" marR="0" lvl="3" indent="-228600" algn="l" rtl="0">
              <a:lnSpc>
                <a:spcPct val="100000"/>
              </a:lnSpc>
              <a:spcBef>
                <a:spcPts val="320"/>
              </a:spcBef>
              <a:spcAft>
                <a:spcPts val="0"/>
              </a:spcAft>
              <a:buClr>
                <a:srgbClr val="000000"/>
              </a:buClr>
              <a:buSzPts val="1400"/>
              <a:buFont typeface="Arial"/>
              <a:buNone/>
              <a:defRPr sz="1600" b="0" i="0" u="none" strike="noStrike" cap="none">
                <a:solidFill>
                  <a:schemeClr val="dk1"/>
                </a:solidFill>
                <a:latin typeface="Arial"/>
                <a:ea typeface="Arial"/>
                <a:cs typeface="Arial"/>
                <a:sym typeface="Arial"/>
              </a:defRPr>
            </a:lvl4pPr>
            <a:lvl5pPr marL="2286000" marR="0" lvl="4" indent="-330200" algn="l" rtl="0">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5pPr>
            <a:lvl6pPr marL="2743200" marR="0" lvl="5" indent="-330200" algn="l" rtl="0">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6pPr>
            <a:lvl7pPr marL="3200400" marR="0" lvl="6" indent="-330200" algn="l" rtl="0">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7pPr>
            <a:lvl8pPr marL="3657600" marR="0" lvl="7" indent="-330200" algn="l" rtl="0">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8pPr>
            <a:lvl9pPr marL="4114800" marR="0" lvl="8" indent="-330200" algn="l" rtl="0">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9pPr>
          </a:lstStyle>
          <a:p>
            <a:endParaRPr/>
          </a:p>
        </p:txBody>
      </p:sp>
      <p:sp>
        <p:nvSpPr>
          <p:cNvPr id="43" name="Google Shape;43;p8"/>
          <p:cNvSpPr txBox="1">
            <a:spLocks noGrp="1"/>
          </p:cNvSpPr>
          <p:nvPr>
            <p:ph type="sldNum" idx="12"/>
          </p:nvPr>
        </p:nvSpPr>
        <p:spPr>
          <a:xfrm>
            <a:off x="6400800" y="4661297"/>
            <a:ext cx="1828800" cy="321469"/>
          </a:xfrm>
          <a:prstGeom prst="rect">
            <a:avLst/>
          </a:prstGeom>
          <a:noFill/>
          <a:ln>
            <a:noFill/>
          </a:ln>
        </p:spPr>
        <p:txBody>
          <a:bodyPr spcFirstLastPara="1" wrap="square" lIns="0" tIns="0" rIns="0" bIns="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9pPr>
          </a:lstStyle>
          <a:p>
            <a:pPr marL="0" lvl="0" indent="0" algn="r" rtl="0">
              <a:spcBef>
                <a:spcPts val="0"/>
              </a:spcBef>
              <a:spcAft>
                <a:spcPts val="0"/>
              </a:spcAft>
              <a:buNone/>
            </a:pPr>
            <a:r>
              <a:rPr lang="en-US"/>
              <a:t>2</a:t>
            </a:r>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44"/>
        <p:cNvGrpSpPr/>
        <p:nvPr/>
      </p:nvGrpSpPr>
      <p:grpSpPr>
        <a:xfrm>
          <a:off x="0" y="0"/>
          <a:ext cx="0" cy="0"/>
          <a:chOff x="0" y="0"/>
          <a:chExt cx="0" cy="0"/>
        </a:xfrm>
      </p:grpSpPr>
      <p:sp>
        <p:nvSpPr>
          <p:cNvPr id="45" name="Google Shape;45;p9"/>
          <p:cNvSpPr txBox="1">
            <a:spLocks noGrp="1"/>
          </p:cNvSpPr>
          <p:nvPr>
            <p:ph type="title"/>
          </p:nvPr>
        </p:nvSpPr>
        <p:spPr>
          <a:xfrm>
            <a:off x="457200" y="205978"/>
            <a:ext cx="8229600" cy="857250"/>
          </a:xfrm>
          <a:prstGeom prst="rect">
            <a:avLst/>
          </a:prstGeom>
          <a:noFill/>
          <a:ln>
            <a:noFill/>
          </a:ln>
        </p:spPr>
        <p:txBody>
          <a:bodyPr spcFirstLastPara="1" wrap="square" lIns="91425" tIns="45700" rIns="91425" bIns="45700" anchor="t" anchorCtr="0">
            <a:noAutofit/>
          </a:bodyPr>
          <a:lstStyle>
            <a:lvl1pPr marR="0" lvl="0" algn="r" rtl="0">
              <a:lnSpc>
                <a:spcPct val="100000"/>
              </a:lnSpc>
              <a:spcBef>
                <a:spcPts val="0"/>
              </a:spcBef>
              <a:spcAft>
                <a:spcPts val="0"/>
              </a:spcAft>
              <a:buClr>
                <a:srgbClr val="000000"/>
              </a:buClr>
              <a:buSzPts val="1400"/>
              <a:buFont typeface="Arial"/>
              <a:buNone/>
              <a:defRPr sz="2800" b="0" i="0" u="none" strike="noStrike" cap="none">
                <a:solidFill>
                  <a:srgbClr val="005087"/>
                </a:solidFill>
                <a:latin typeface="Arial"/>
                <a:ea typeface="Arial"/>
                <a:cs typeface="Arial"/>
                <a:sym typeface="Arial"/>
              </a:defRPr>
            </a:lvl1pPr>
            <a:lvl2pPr marR="0" lvl="1" algn="r" rtl="0">
              <a:lnSpc>
                <a:spcPct val="100000"/>
              </a:lnSpc>
              <a:spcBef>
                <a:spcPts val="0"/>
              </a:spcBef>
              <a:spcAft>
                <a:spcPts val="0"/>
              </a:spcAft>
              <a:buClr>
                <a:srgbClr val="000000"/>
              </a:buClr>
              <a:buSzPts val="1400"/>
              <a:buFont typeface="Arial"/>
              <a:buNone/>
              <a:defRPr sz="2800" b="0" i="0" u="none" strike="noStrike" cap="none">
                <a:solidFill>
                  <a:srgbClr val="005087"/>
                </a:solidFill>
                <a:latin typeface="Arial"/>
                <a:ea typeface="Arial"/>
                <a:cs typeface="Arial"/>
                <a:sym typeface="Arial"/>
              </a:defRPr>
            </a:lvl2pPr>
            <a:lvl3pPr marR="0" lvl="2" algn="r" rtl="0">
              <a:lnSpc>
                <a:spcPct val="100000"/>
              </a:lnSpc>
              <a:spcBef>
                <a:spcPts val="0"/>
              </a:spcBef>
              <a:spcAft>
                <a:spcPts val="0"/>
              </a:spcAft>
              <a:buClr>
                <a:srgbClr val="000000"/>
              </a:buClr>
              <a:buSzPts val="1400"/>
              <a:buFont typeface="Arial"/>
              <a:buNone/>
              <a:defRPr sz="2800" b="0" i="0" u="none" strike="noStrike" cap="none">
                <a:solidFill>
                  <a:srgbClr val="005087"/>
                </a:solidFill>
                <a:latin typeface="Arial"/>
                <a:ea typeface="Arial"/>
                <a:cs typeface="Arial"/>
                <a:sym typeface="Arial"/>
              </a:defRPr>
            </a:lvl3pPr>
            <a:lvl4pPr marR="0" lvl="3" algn="r" rtl="0">
              <a:lnSpc>
                <a:spcPct val="100000"/>
              </a:lnSpc>
              <a:spcBef>
                <a:spcPts val="0"/>
              </a:spcBef>
              <a:spcAft>
                <a:spcPts val="0"/>
              </a:spcAft>
              <a:buClr>
                <a:srgbClr val="000000"/>
              </a:buClr>
              <a:buSzPts val="1400"/>
              <a:buFont typeface="Arial"/>
              <a:buNone/>
              <a:defRPr sz="2800" b="0" i="0" u="none" strike="noStrike" cap="none">
                <a:solidFill>
                  <a:srgbClr val="005087"/>
                </a:solidFill>
                <a:latin typeface="Arial"/>
                <a:ea typeface="Arial"/>
                <a:cs typeface="Arial"/>
                <a:sym typeface="Arial"/>
              </a:defRPr>
            </a:lvl4pPr>
            <a:lvl5pPr marR="0" lvl="4" algn="r" rtl="0">
              <a:lnSpc>
                <a:spcPct val="100000"/>
              </a:lnSpc>
              <a:spcBef>
                <a:spcPts val="0"/>
              </a:spcBef>
              <a:spcAft>
                <a:spcPts val="0"/>
              </a:spcAft>
              <a:buClr>
                <a:srgbClr val="000000"/>
              </a:buClr>
              <a:buSzPts val="1400"/>
              <a:buFont typeface="Arial"/>
              <a:buNone/>
              <a:defRPr sz="2800" b="0" i="0" u="none" strike="noStrike" cap="none">
                <a:solidFill>
                  <a:srgbClr val="005087"/>
                </a:solidFill>
                <a:latin typeface="Arial"/>
                <a:ea typeface="Arial"/>
                <a:cs typeface="Arial"/>
                <a:sym typeface="Arial"/>
              </a:defRPr>
            </a:lvl5pPr>
            <a:lvl6pPr marR="0" lvl="5" algn="r" rtl="0">
              <a:lnSpc>
                <a:spcPct val="100000"/>
              </a:lnSpc>
              <a:spcBef>
                <a:spcPts val="0"/>
              </a:spcBef>
              <a:spcAft>
                <a:spcPts val="0"/>
              </a:spcAft>
              <a:buClr>
                <a:srgbClr val="000000"/>
              </a:buClr>
              <a:buSzPts val="1400"/>
              <a:buFont typeface="Arial"/>
              <a:buNone/>
              <a:defRPr sz="2800" b="0" i="0" u="none" strike="noStrike" cap="none">
                <a:solidFill>
                  <a:srgbClr val="005087"/>
                </a:solidFill>
                <a:latin typeface="Arial"/>
                <a:ea typeface="Arial"/>
                <a:cs typeface="Arial"/>
                <a:sym typeface="Arial"/>
              </a:defRPr>
            </a:lvl6pPr>
            <a:lvl7pPr marR="0" lvl="6" algn="r" rtl="0">
              <a:lnSpc>
                <a:spcPct val="100000"/>
              </a:lnSpc>
              <a:spcBef>
                <a:spcPts val="0"/>
              </a:spcBef>
              <a:spcAft>
                <a:spcPts val="0"/>
              </a:spcAft>
              <a:buClr>
                <a:srgbClr val="000000"/>
              </a:buClr>
              <a:buSzPts val="1400"/>
              <a:buFont typeface="Arial"/>
              <a:buNone/>
              <a:defRPr sz="2800" b="0" i="0" u="none" strike="noStrike" cap="none">
                <a:solidFill>
                  <a:srgbClr val="005087"/>
                </a:solidFill>
                <a:latin typeface="Arial"/>
                <a:ea typeface="Arial"/>
                <a:cs typeface="Arial"/>
                <a:sym typeface="Arial"/>
              </a:defRPr>
            </a:lvl7pPr>
            <a:lvl8pPr marR="0" lvl="7" algn="r" rtl="0">
              <a:lnSpc>
                <a:spcPct val="100000"/>
              </a:lnSpc>
              <a:spcBef>
                <a:spcPts val="0"/>
              </a:spcBef>
              <a:spcAft>
                <a:spcPts val="0"/>
              </a:spcAft>
              <a:buClr>
                <a:srgbClr val="000000"/>
              </a:buClr>
              <a:buSzPts val="1400"/>
              <a:buFont typeface="Arial"/>
              <a:buNone/>
              <a:defRPr sz="2800" b="0" i="0" u="none" strike="noStrike" cap="none">
                <a:solidFill>
                  <a:srgbClr val="005087"/>
                </a:solidFill>
                <a:latin typeface="Arial"/>
                <a:ea typeface="Arial"/>
                <a:cs typeface="Arial"/>
                <a:sym typeface="Arial"/>
              </a:defRPr>
            </a:lvl8pPr>
            <a:lvl9pPr marR="0" lvl="8" algn="r" rtl="0">
              <a:lnSpc>
                <a:spcPct val="100000"/>
              </a:lnSpc>
              <a:spcBef>
                <a:spcPts val="0"/>
              </a:spcBef>
              <a:spcAft>
                <a:spcPts val="0"/>
              </a:spcAft>
              <a:buClr>
                <a:srgbClr val="000000"/>
              </a:buClr>
              <a:buSzPts val="1400"/>
              <a:buFont typeface="Arial"/>
              <a:buNone/>
              <a:defRPr sz="2800" b="0" i="0" u="none" strike="noStrike" cap="none">
                <a:solidFill>
                  <a:srgbClr val="005087"/>
                </a:solidFill>
                <a:latin typeface="Arial"/>
                <a:ea typeface="Arial"/>
                <a:cs typeface="Arial"/>
                <a:sym typeface="Arial"/>
              </a:defRPr>
            </a:lvl9pPr>
          </a:lstStyle>
          <a:p>
            <a:endParaRPr/>
          </a:p>
        </p:txBody>
      </p:sp>
      <p:sp>
        <p:nvSpPr>
          <p:cNvPr id="46" name="Google Shape;46;p9"/>
          <p:cNvSpPr txBox="1">
            <a:spLocks noGrp="1"/>
          </p:cNvSpPr>
          <p:nvPr>
            <p:ph type="sldNum" idx="12"/>
          </p:nvPr>
        </p:nvSpPr>
        <p:spPr>
          <a:xfrm>
            <a:off x="6400800" y="4661297"/>
            <a:ext cx="1828800" cy="321469"/>
          </a:xfrm>
          <a:prstGeom prst="rect">
            <a:avLst/>
          </a:prstGeom>
          <a:noFill/>
          <a:ln>
            <a:noFill/>
          </a:ln>
        </p:spPr>
        <p:txBody>
          <a:bodyPr spcFirstLastPara="1" wrap="square" lIns="0" tIns="0" rIns="0" bIns="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9pPr>
          </a:lstStyle>
          <a:p>
            <a:pPr marL="0" lvl="0" indent="0" algn="r" rtl="0">
              <a:spcBef>
                <a:spcPts val="0"/>
              </a:spcBef>
              <a:spcAft>
                <a:spcPts val="0"/>
              </a:spcAft>
              <a:buNone/>
            </a:pPr>
            <a:r>
              <a:rPr lang="en-US"/>
              <a:t>2</a:t>
            </a:r>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47"/>
        <p:cNvGrpSpPr/>
        <p:nvPr/>
      </p:nvGrpSpPr>
      <p:grpSpPr>
        <a:xfrm>
          <a:off x="0" y="0"/>
          <a:ext cx="0" cy="0"/>
          <a:chOff x="0" y="0"/>
          <a:chExt cx="0" cy="0"/>
        </a:xfrm>
      </p:grpSpPr>
      <p:sp>
        <p:nvSpPr>
          <p:cNvPr id="48" name="Google Shape;48;p10"/>
          <p:cNvSpPr txBox="1">
            <a:spLocks noGrp="1"/>
          </p:cNvSpPr>
          <p:nvPr>
            <p:ph type="title"/>
          </p:nvPr>
        </p:nvSpPr>
        <p:spPr>
          <a:xfrm>
            <a:off x="457202" y="204787"/>
            <a:ext cx="3008313" cy="871538"/>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Clr>
                <a:srgbClr val="000000"/>
              </a:buClr>
              <a:buSzPts val="1400"/>
              <a:buFont typeface="Arial"/>
              <a:buNone/>
              <a:defRPr sz="2000" b="1" i="0" u="none" strike="noStrike" cap="none">
                <a:solidFill>
                  <a:srgbClr val="005087"/>
                </a:solidFill>
                <a:latin typeface="Arial"/>
                <a:ea typeface="Arial"/>
                <a:cs typeface="Arial"/>
                <a:sym typeface="Arial"/>
              </a:defRPr>
            </a:lvl1pPr>
            <a:lvl2pPr marR="0" lvl="1" algn="r" rtl="0">
              <a:lnSpc>
                <a:spcPct val="100000"/>
              </a:lnSpc>
              <a:spcBef>
                <a:spcPts val="0"/>
              </a:spcBef>
              <a:spcAft>
                <a:spcPts val="0"/>
              </a:spcAft>
              <a:buClr>
                <a:srgbClr val="000000"/>
              </a:buClr>
              <a:buSzPts val="1400"/>
              <a:buFont typeface="Arial"/>
              <a:buNone/>
              <a:defRPr sz="2800" b="0" i="0" u="none" strike="noStrike" cap="none">
                <a:solidFill>
                  <a:srgbClr val="005087"/>
                </a:solidFill>
                <a:latin typeface="Arial"/>
                <a:ea typeface="Arial"/>
                <a:cs typeface="Arial"/>
                <a:sym typeface="Arial"/>
              </a:defRPr>
            </a:lvl2pPr>
            <a:lvl3pPr marR="0" lvl="2" algn="r" rtl="0">
              <a:lnSpc>
                <a:spcPct val="100000"/>
              </a:lnSpc>
              <a:spcBef>
                <a:spcPts val="0"/>
              </a:spcBef>
              <a:spcAft>
                <a:spcPts val="0"/>
              </a:spcAft>
              <a:buClr>
                <a:srgbClr val="000000"/>
              </a:buClr>
              <a:buSzPts val="1400"/>
              <a:buFont typeface="Arial"/>
              <a:buNone/>
              <a:defRPr sz="2800" b="0" i="0" u="none" strike="noStrike" cap="none">
                <a:solidFill>
                  <a:srgbClr val="005087"/>
                </a:solidFill>
                <a:latin typeface="Arial"/>
                <a:ea typeface="Arial"/>
                <a:cs typeface="Arial"/>
                <a:sym typeface="Arial"/>
              </a:defRPr>
            </a:lvl3pPr>
            <a:lvl4pPr marR="0" lvl="3" algn="r" rtl="0">
              <a:lnSpc>
                <a:spcPct val="100000"/>
              </a:lnSpc>
              <a:spcBef>
                <a:spcPts val="0"/>
              </a:spcBef>
              <a:spcAft>
                <a:spcPts val="0"/>
              </a:spcAft>
              <a:buClr>
                <a:srgbClr val="000000"/>
              </a:buClr>
              <a:buSzPts val="1400"/>
              <a:buFont typeface="Arial"/>
              <a:buNone/>
              <a:defRPr sz="2800" b="0" i="0" u="none" strike="noStrike" cap="none">
                <a:solidFill>
                  <a:srgbClr val="005087"/>
                </a:solidFill>
                <a:latin typeface="Arial"/>
                <a:ea typeface="Arial"/>
                <a:cs typeface="Arial"/>
                <a:sym typeface="Arial"/>
              </a:defRPr>
            </a:lvl4pPr>
            <a:lvl5pPr marR="0" lvl="4" algn="r" rtl="0">
              <a:lnSpc>
                <a:spcPct val="100000"/>
              </a:lnSpc>
              <a:spcBef>
                <a:spcPts val="0"/>
              </a:spcBef>
              <a:spcAft>
                <a:spcPts val="0"/>
              </a:spcAft>
              <a:buClr>
                <a:srgbClr val="000000"/>
              </a:buClr>
              <a:buSzPts val="1400"/>
              <a:buFont typeface="Arial"/>
              <a:buNone/>
              <a:defRPr sz="2800" b="0" i="0" u="none" strike="noStrike" cap="none">
                <a:solidFill>
                  <a:srgbClr val="005087"/>
                </a:solidFill>
                <a:latin typeface="Arial"/>
                <a:ea typeface="Arial"/>
                <a:cs typeface="Arial"/>
                <a:sym typeface="Arial"/>
              </a:defRPr>
            </a:lvl5pPr>
            <a:lvl6pPr marR="0" lvl="5" algn="r" rtl="0">
              <a:lnSpc>
                <a:spcPct val="100000"/>
              </a:lnSpc>
              <a:spcBef>
                <a:spcPts val="0"/>
              </a:spcBef>
              <a:spcAft>
                <a:spcPts val="0"/>
              </a:spcAft>
              <a:buClr>
                <a:srgbClr val="000000"/>
              </a:buClr>
              <a:buSzPts val="1400"/>
              <a:buFont typeface="Arial"/>
              <a:buNone/>
              <a:defRPr sz="2800" b="0" i="0" u="none" strike="noStrike" cap="none">
                <a:solidFill>
                  <a:srgbClr val="005087"/>
                </a:solidFill>
                <a:latin typeface="Arial"/>
                <a:ea typeface="Arial"/>
                <a:cs typeface="Arial"/>
                <a:sym typeface="Arial"/>
              </a:defRPr>
            </a:lvl6pPr>
            <a:lvl7pPr marR="0" lvl="6" algn="r" rtl="0">
              <a:lnSpc>
                <a:spcPct val="100000"/>
              </a:lnSpc>
              <a:spcBef>
                <a:spcPts val="0"/>
              </a:spcBef>
              <a:spcAft>
                <a:spcPts val="0"/>
              </a:spcAft>
              <a:buClr>
                <a:srgbClr val="000000"/>
              </a:buClr>
              <a:buSzPts val="1400"/>
              <a:buFont typeface="Arial"/>
              <a:buNone/>
              <a:defRPr sz="2800" b="0" i="0" u="none" strike="noStrike" cap="none">
                <a:solidFill>
                  <a:srgbClr val="005087"/>
                </a:solidFill>
                <a:latin typeface="Arial"/>
                <a:ea typeface="Arial"/>
                <a:cs typeface="Arial"/>
                <a:sym typeface="Arial"/>
              </a:defRPr>
            </a:lvl7pPr>
            <a:lvl8pPr marR="0" lvl="7" algn="r" rtl="0">
              <a:lnSpc>
                <a:spcPct val="100000"/>
              </a:lnSpc>
              <a:spcBef>
                <a:spcPts val="0"/>
              </a:spcBef>
              <a:spcAft>
                <a:spcPts val="0"/>
              </a:spcAft>
              <a:buClr>
                <a:srgbClr val="000000"/>
              </a:buClr>
              <a:buSzPts val="1400"/>
              <a:buFont typeface="Arial"/>
              <a:buNone/>
              <a:defRPr sz="2800" b="0" i="0" u="none" strike="noStrike" cap="none">
                <a:solidFill>
                  <a:srgbClr val="005087"/>
                </a:solidFill>
                <a:latin typeface="Arial"/>
                <a:ea typeface="Arial"/>
                <a:cs typeface="Arial"/>
                <a:sym typeface="Arial"/>
              </a:defRPr>
            </a:lvl8pPr>
            <a:lvl9pPr marR="0" lvl="8" algn="r" rtl="0">
              <a:lnSpc>
                <a:spcPct val="100000"/>
              </a:lnSpc>
              <a:spcBef>
                <a:spcPts val="0"/>
              </a:spcBef>
              <a:spcAft>
                <a:spcPts val="0"/>
              </a:spcAft>
              <a:buClr>
                <a:srgbClr val="000000"/>
              </a:buClr>
              <a:buSzPts val="1400"/>
              <a:buFont typeface="Arial"/>
              <a:buNone/>
              <a:defRPr sz="2800" b="0" i="0" u="none" strike="noStrike" cap="none">
                <a:solidFill>
                  <a:srgbClr val="005087"/>
                </a:solidFill>
                <a:latin typeface="Arial"/>
                <a:ea typeface="Arial"/>
                <a:cs typeface="Arial"/>
                <a:sym typeface="Arial"/>
              </a:defRPr>
            </a:lvl9pPr>
          </a:lstStyle>
          <a:p>
            <a:endParaRPr/>
          </a:p>
        </p:txBody>
      </p:sp>
      <p:sp>
        <p:nvSpPr>
          <p:cNvPr id="49" name="Google Shape;49;p10"/>
          <p:cNvSpPr txBox="1">
            <a:spLocks noGrp="1"/>
          </p:cNvSpPr>
          <p:nvPr>
            <p:ph type="body" idx="1"/>
          </p:nvPr>
        </p:nvSpPr>
        <p:spPr>
          <a:xfrm>
            <a:off x="3575050" y="204788"/>
            <a:ext cx="5111750" cy="4389835"/>
          </a:xfrm>
          <a:prstGeom prst="rect">
            <a:avLst/>
          </a:prstGeom>
          <a:noFill/>
          <a:ln>
            <a:noFill/>
          </a:ln>
        </p:spPr>
        <p:txBody>
          <a:bodyPr spcFirstLastPara="1" wrap="square" lIns="91425" tIns="45700" rIns="91425" bIns="45700" anchor="t" anchorCtr="0">
            <a:noAutofit/>
          </a:bodyPr>
          <a:lstStyle>
            <a:lvl1pPr marL="457200" marR="0" lvl="0" indent="-431800" algn="l" rtl="0">
              <a:lnSpc>
                <a:spcPct val="100000"/>
              </a:lnSpc>
              <a:spcBef>
                <a:spcPts val="640"/>
              </a:spcBef>
              <a:spcAft>
                <a:spcPts val="0"/>
              </a:spcAft>
              <a:buClr>
                <a:schemeClr val="dk1"/>
              </a:buClr>
              <a:buSzPts val="3200"/>
              <a:buFont typeface="Arial"/>
              <a:buChar char="•"/>
              <a:defRPr sz="3200" b="0" i="0" u="none" strike="noStrike" cap="none">
                <a:solidFill>
                  <a:schemeClr val="dk1"/>
                </a:solidFill>
                <a:latin typeface="Arial"/>
                <a:ea typeface="Arial"/>
                <a:cs typeface="Arial"/>
                <a:sym typeface="Arial"/>
              </a:defRPr>
            </a:lvl1pPr>
            <a:lvl2pPr marL="914400" marR="0" lvl="1"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2pPr>
            <a:lvl3pPr marL="1371600" marR="0" lvl="2"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3pPr>
            <a:lvl4pPr marL="1828800" marR="0" lvl="3" indent="-228600" algn="l" rtl="0">
              <a:lnSpc>
                <a:spcPct val="100000"/>
              </a:lnSpc>
              <a:spcBef>
                <a:spcPts val="400"/>
              </a:spcBef>
              <a:spcAft>
                <a:spcPts val="0"/>
              </a:spcAft>
              <a:buClr>
                <a:srgbClr val="000000"/>
              </a:buClr>
              <a:buSzPts val="1400"/>
              <a:buFont typeface="Arial"/>
              <a:buNone/>
              <a:defRPr sz="2000" b="0" i="0" u="none" strike="noStrike" cap="none">
                <a:solidFill>
                  <a:schemeClr val="dk1"/>
                </a:solidFill>
                <a:latin typeface="Arial"/>
                <a:ea typeface="Arial"/>
                <a:cs typeface="Arial"/>
                <a:sym typeface="Arial"/>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50" name="Google Shape;50;p10"/>
          <p:cNvSpPr txBox="1">
            <a:spLocks noGrp="1"/>
          </p:cNvSpPr>
          <p:nvPr>
            <p:ph type="body" idx="2"/>
          </p:nvPr>
        </p:nvSpPr>
        <p:spPr>
          <a:xfrm>
            <a:off x="457202" y="1076326"/>
            <a:ext cx="3008313" cy="3518298"/>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28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1pPr>
            <a:lvl2pPr marL="914400" marR="0" lvl="1" indent="-228600" algn="l" rtl="0">
              <a:lnSpc>
                <a:spcPct val="100000"/>
              </a:lnSpc>
              <a:spcBef>
                <a:spcPts val="240"/>
              </a:spcBef>
              <a:spcAft>
                <a:spcPts val="0"/>
              </a:spcAft>
              <a:buClr>
                <a:schemeClr val="dk1"/>
              </a:buClr>
              <a:buSzPts val="1200"/>
              <a:buFont typeface="Arial"/>
              <a:buNone/>
              <a:defRPr sz="1200" b="0" i="0" u="none" strike="noStrike" cap="none">
                <a:solidFill>
                  <a:schemeClr val="dk1"/>
                </a:solidFill>
                <a:latin typeface="Arial"/>
                <a:ea typeface="Arial"/>
                <a:cs typeface="Arial"/>
                <a:sym typeface="Arial"/>
              </a:defRPr>
            </a:lvl2pPr>
            <a:lvl3pPr marL="1371600" marR="0" lvl="2" indent="-228600" algn="l" rtl="0">
              <a:lnSpc>
                <a:spcPct val="100000"/>
              </a:lnSpc>
              <a:spcBef>
                <a:spcPts val="200"/>
              </a:spcBef>
              <a:spcAft>
                <a:spcPts val="0"/>
              </a:spcAft>
              <a:buClr>
                <a:schemeClr val="dk1"/>
              </a:buClr>
              <a:buSzPts val="1000"/>
              <a:buFont typeface="Arial"/>
              <a:buNone/>
              <a:defRPr sz="1000" b="0" i="0" u="none" strike="noStrike" cap="none">
                <a:solidFill>
                  <a:schemeClr val="dk1"/>
                </a:solidFill>
                <a:latin typeface="Arial"/>
                <a:ea typeface="Arial"/>
                <a:cs typeface="Arial"/>
                <a:sym typeface="Arial"/>
              </a:defRPr>
            </a:lvl3pPr>
            <a:lvl4pPr marL="1828800" marR="0" lvl="3" indent="-228600" algn="l" rtl="0">
              <a:lnSpc>
                <a:spcPct val="100000"/>
              </a:lnSpc>
              <a:spcBef>
                <a:spcPts val="180"/>
              </a:spcBef>
              <a:spcAft>
                <a:spcPts val="0"/>
              </a:spcAft>
              <a:buClr>
                <a:schemeClr val="dk1"/>
              </a:buClr>
              <a:buSzPts val="900"/>
              <a:buFont typeface="Arial"/>
              <a:buNone/>
              <a:defRPr sz="900" b="0" i="0" u="none" strike="noStrike" cap="none">
                <a:solidFill>
                  <a:schemeClr val="dk1"/>
                </a:solidFill>
                <a:latin typeface="Arial"/>
                <a:ea typeface="Arial"/>
                <a:cs typeface="Arial"/>
                <a:sym typeface="Arial"/>
              </a:defRPr>
            </a:lvl4pPr>
            <a:lvl5pPr marL="2286000" marR="0" lvl="4" indent="-228600" algn="l" rtl="0">
              <a:lnSpc>
                <a:spcPct val="100000"/>
              </a:lnSpc>
              <a:spcBef>
                <a:spcPts val="180"/>
              </a:spcBef>
              <a:spcAft>
                <a:spcPts val="0"/>
              </a:spcAft>
              <a:buClr>
                <a:schemeClr val="dk1"/>
              </a:buClr>
              <a:buSzPts val="900"/>
              <a:buFont typeface="Arial"/>
              <a:buNone/>
              <a:defRPr sz="900" b="0" i="0" u="none" strike="noStrike" cap="none">
                <a:solidFill>
                  <a:schemeClr val="dk1"/>
                </a:solidFill>
                <a:latin typeface="Arial"/>
                <a:ea typeface="Arial"/>
                <a:cs typeface="Arial"/>
                <a:sym typeface="Arial"/>
              </a:defRPr>
            </a:lvl5pPr>
            <a:lvl6pPr marL="2743200" marR="0" lvl="5" indent="-228600" algn="l" rtl="0">
              <a:lnSpc>
                <a:spcPct val="100000"/>
              </a:lnSpc>
              <a:spcBef>
                <a:spcPts val="180"/>
              </a:spcBef>
              <a:spcAft>
                <a:spcPts val="0"/>
              </a:spcAft>
              <a:buClr>
                <a:schemeClr val="dk1"/>
              </a:buClr>
              <a:buSzPts val="900"/>
              <a:buFont typeface="Arial"/>
              <a:buNone/>
              <a:defRPr sz="900" b="0" i="0" u="none" strike="noStrike" cap="none">
                <a:solidFill>
                  <a:schemeClr val="dk1"/>
                </a:solidFill>
                <a:latin typeface="Arial"/>
                <a:ea typeface="Arial"/>
                <a:cs typeface="Arial"/>
                <a:sym typeface="Arial"/>
              </a:defRPr>
            </a:lvl6pPr>
            <a:lvl7pPr marL="3200400" marR="0" lvl="6" indent="-228600" algn="l" rtl="0">
              <a:lnSpc>
                <a:spcPct val="100000"/>
              </a:lnSpc>
              <a:spcBef>
                <a:spcPts val="180"/>
              </a:spcBef>
              <a:spcAft>
                <a:spcPts val="0"/>
              </a:spcAft>
              <a:buClr>
                <a:schemeClr val="dk1"/>
              </a:buClr>
              <a:buSzPts val="900"/>
              <a:buFont typeface="Arial"/>
              <a:buNone/>
              <a:defRPr sz="900" b="0" i="0" u="none" strike="noStrike" cap="none">
                <a:solidFill>
                  <a:schemeClr val="dk1"/>
                </a:solidFill>
                <a:latin typeface="Arial"/>
                <a:ea typeface="Arial"/>
                <a:cs typeface="Arial"/>
                <a:sym typeface="Arial"/>
              </a:defRPr>
            </a:lvl7pPr>
            <a:lvl8pPr marL="3657600" marR="0" lvl="7" indent="-228600" algn="l" rtl="0">
              <a:lnSpc>
                <a:spcPct val="100000"/>
              </a:lnSpc>
              <a:spcBef>
                <a:spcPts val="180"/>
              </a:spcBef>
              <a:spcAft>
                <a:spcPts val="0"/>
              </a:spcAft>
              <a:buClr>
                <a:schemeClr val="dk1"/>
              </a:buClr>
              <a:buSzPts val="900"/>
              <a:buFont typeface="Arial"/>
              <a:buNone/>
              <a:defRPr sz="900" b="0" i="0" u="none" strike="noStrike" cap="none">
                <a:solidFill>
                  <a:schemeClr val="dk1"/>
                </a:solidFill>
                <a:latin typeface="Arial"/>
                <a:ea typeface="Arial"/>
                <a:cs typeface="Arial"/>
                <a:sym typeface="Arial"/>
              </a:defRPr>
            </a:lvl8pPr>
            <a:lvl9pPr marL="4114800" marR="0" lvl="8" indent="-228600" algn="l" rtl="0">
              <a:lnSpc>
                <a:spcPct val="100000"/>
              </a:lnSpc>
              <a:spcBef>
                <a:spcPts val="180"/>
              </a:spcBef>
              <a:spcAft>
                <a:spcPts val="0"/>
              </a:spcAft>
              <a:buClr>
                <a:schemeClr val="dk1"/>
              </a:buClr>
              <a:buSzPts val="900"/>
              <a:buFont typeface="Arial"/>
              <a:buNone/>
              <a:defRPr sz="900" b="0" i="0" u="none" strike="noStrike" cap="none">
                <a:solidFill>
                  <a:schemeClr val="dk1"/>
                </a:solidFill>
                <a:latin typeface="Arial"/>
                <a:ea typeface="Arial"/>
                <a:cs typeface="Arial"/>
                <a:sym typeface="Arial"/>
              </a:defRPr>
            </a:lvl9pPr>
          </a:lstStyle>
          <a:p>
            <a:endParaRPr/>
          </a:p>
        </p:txBody>
      </p:sp>
      <p:sp>
        <p:nvSpPr>
          <p:cNvPr id="51" name="Google Shape;51;p10"/>
          <p:cNvSpPr txBox="1">
            <a:spLocks noGrp="1"/>
          </p:cNvSpPr>
          <p:nvPr>
            <p:ph type="sldNum" idx="12"/>
          </p:nvPr>
        </p:nvSpPr>
        <p:spPr>
          <a:xfrm>
            <a:off x="6400800" y="4661297"/>
            <a:ext cx="1828800" cy="321469"/>
          </a:xfrm>
          <a:prstGeom prst="rect">
            <a:avLst/>
          </a:prstGeom>
          <a:noFill/>
          <a:ln>
            <a:noFill/>
          </a:ln>
        </p:spPr>
        <p:txBody>
          <a:bodyPr spcFirstLastPara="1" wrap="square" lIns="0" tIns="0" rIns="0" bIns="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9pPr>
          </a:lstStyle>
          <a:p>
            <a:pPr marL="0" lvl="0" indent="0" algn="r" rtl="0">
              <a:spcBef>
                <a:spcPts val="0"/>
              </a:spcBef>
              <a:spcAft>
                <a:spcPts val="0"/>
              </a:spcAft>
              <a:buNone/>
            </a:pPr>
            <a:r>
              <a:rPr lang="en-US"/>
              <a:t>2</a:t>
            </a:r>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52"/>
        <p:cNvGrpSpPr/>
        <p:nvPr/>
      </p:nvGrpSpPr>
      <p:grpSpPr>
        <a:xfrm>
          <a:off x="0" y="0"/>
          <a:ext cx="0" cy="0"/>
          <a:chOff x="0" y="0"/>
          <a:chExt cx="0" cy="0"/>
        </a:xfrm>
      </p:grpSpPr>
      <p:sp>
        <p:nvSpPr>
          <p:cNvPr id="53" name="Google Shape;53;p11"/>
          <p:cNvSpPr txBox="1">
            <a:spLocks noGrp="1"/>
          </p:cNvSpPr>
          <p:nvPr>
            <p:ph type="title"/>
          </p:nvPr>
        </p:nvSpPr>
        <p:spPr>
          <a:xfrm>
            <a:off x="1792288" y="3600450"/>
            <a:ext cx="5486400" cy="425054"/>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Clr>
                <a:srgbClr val="000000"/>
              </a:buClr>
              <a:buSzPts val="1400"/>
              <a:buFont typeface="Arial"/>
              <a:buNone/>
              <a:defRPr sz="2000" b="1" i="0" u="none" strike="noStrike" cap="none">
                <a:solidFill>
                  <a:srgbClr val="005087"/>
                </a:solidFill>
                <a:latin typeface="Arial"/>
                <a:ea typeface="Arial"/>
                <a:cs typeface="Arial"/>
                <a:sym typeface="Arial"/>
              </a:defRPr>
            </a:lvl1pPr>
            <a:lvl2pPr marR="0" lvl="1" algn="r" rtl="0">
              <a:lnSpc>
                <a:spcPct val="100000"/>
              </a:lnSpc>
              <a:spcBef>
                <a:spcPts val="0"/>
              </a:spcBef>
              <a:spcAft>
                <a:spcPts val="0"/>
              </a:spcAft>
              <a:buClr>
                <a:srgbClr val="000000"/>
              </a:buClr>
              <a:buSzPts val="1400"/>
              <a:buFont typeface="Arial"/>
              <a:buNone/>
              <a:defRPr sz="2800" b="0" i="0" u="none" strike="noStrike" cap="none">
                <a:solidFill>
                  <a:srgbClr val="005087"/>
                </a:solidFill>
                <a:latin typeface="Arial"/>
                <a:ea typeface="Arial"/>
                <a:cs typeface="Arial"/>
                <a:sym typeface="Arial"/>
              </a:defRPr>
            </a:lvl2pPr>
            <a:lvl3pPr marR="0" lvl="2" algn="r" rtl="0">
              <a:lnSpc>
                <a:spcPct val="100000"/>
              </a:lnSpc>
              <a:spcBef>
                <a:spcPts val="0"/>
              </a:spcBef>
              <a:spcAft>
                <a:spcPts val="0"/>
              </a:spcAft>
              <a:buClr>
                <a:srgbClr val="000000"/>
              </a:buClr>
              <a:buSzPts val="1400"/>
              <a:buFont typeface="Arial"/>
              <a:buNone/>
              <a:defRPr sz="2800" b="0" i="0" u="none" strike="noStrike" cap="none">
                <a:solidFill>
                  <a:srgbClr val="005087"/>
                </a:solidFill>
                <a:latin typeface="Arial"/>
                <a:ea typeface="Arial"/>
                <a:cs typeface="Arial"/>
                <a:sym typeface="Arial"/>
              </a:defRPr>
            </a:lvl3pPr>
            <a:lvl4pPr marR="0" lvl="3" algn="r" rtl="0">
              <a:lnSpc>
                <a:spcPct val="100000"/>
              </a:lnSpc>
              <a:spcBef>
                <a:spcPts val="0"/>
              </a:spcBef>
              <a:spcAft>
                <a:spcPts val="0"/>
              </a:spcAft>
              <a:buClr>
                <a:srgbClr val="000000"/>
              </a:buClr>
              <a:buSzPts val="1400"/>
              <a:buFont typeface="Arial"/>
              <a:buNone/>
              <a:defRPr sz="2800" b="0" i="0" u="none" strike="noStrike" cap="none">
                <a:solidFill>
                  <a:srgbClr val="005087"/>
                </a:solidFill>
                <a:latin typeface="Arial"/>
                <a:ea typeface="Arial"/>
                <a:cs typeface="Arial"/>
                <a:sym typeface="Arial"/>
              </a:defRPr>
            </a:lvl4pPr>
            <a:lvl5pPr marR="0" lvl="4" algn="r" rtl="0">
              <a:lnSpc>
                <a:spcPct val="100000"/>
              </a:lnSpc>
              <a:spcBef>
                <a:spcPts val="0"/>
              </a:spcBef>
              <a:spcAft>
                <a:spcPts val="0"/>
              </a:spcAft>
              <a:buClr>
                <a:srgbClr val="000000"/>
              </a:buClr>
              <a:buSzPts val="1400"/>
              <a:buFont typeface="Arial"/>
              <a:buNone/>
              <a:defRPr sz="2800" b="0" i="0" u="none" strike="noStrike" cap="none">
                <a:solidFill>
                  <a:srgbClr val="005087"/>
                </a:solidFill>
                <a:latin typeface="Arial"/>
                <a:ea typeface="Arial"/>
                <a:cs typeface="Arial"/>
                <a:sym typeface="Arial"/>
              </a:defRPr>
            </a:lvl5pPr>
            <a:lvl6pPr marR="0" lvl="5" algn="r" rtl="0">
              <a:lnSpc>
                <a:spcPct val="100000"/>
              </a:lnSpc>
              <a:spcBef>
                <a:spcPts val="0"/>
              </a:spcBef>
              <a:spcAft>
                <a:spcPts val="0"/>
              </a:spcAft>
              <a:buClr>
                <a:srgbClr val="000000"/>
              </a:buClr>
              <a:buSzPts val="1400"/>
              <a:buFont typeface="Arial"/>
              <a:buNone/>
              <a:defRPr sz="2800" b="0" i="0" u="none" strike="noStrike" cap="none">
                <a:solidFill>
                  <a:srgbClr val="005087"/>
                </a:solidFill>
                <a:latin typeface="Arial"/>
                <a:ea typeface="Arial"/>
                <a:cs typeface="Arial"/>
                <a:sym typeface="Arial"/>
              </a:defRPr>
            </a:lvl6pPr>
            <a:lvl7pPr marR="0" lvl="6" algn="r" rtl="0">
              <a:lnSpc>
                <a:spcPct val="100000"/>
              </a:lnSpc>
              <a:spcBef>
                <a:spcPts val="0"/>
              </a:spcBef>
              <a:spcAft>
                <a:spcPts val="0"/>
              </a:spcAft>
              <a:buClr>
                <a:srgbClr val="000000"/>
              </a:buClr>
              <a:buSzPts val="1400"/>
              <a:buFont typeface="Arial"/>
              <a:buNone/>
              <a:defRPr sz="2800" b="0" i="0" u="none" strike="noStrike" cap="none">
                <a:solidFill>
                  <a:srgbClr val="005087"/>
                </a:solidFill>
                <a:latin typeface="Arial"/>
                <a:ea typeface="Arial"/>
                <a:cs typeface="Arial"/>
                <a:sym typeface="Arial"/>
              </a:defRPr>
            </a:lvl7pPr>
            <a:lvl8pPr marR="0" lvl="7" algn="r" rtl="0">
              <a:lnSpc>
                <a:spcPct val="100000"/>
              </a:lnSpc>
              <a:spcBef>
                <a:spcPts val="0"/>
              </a:spcBef>
              <a:spcAft>
                <a:spcPts val="0"/>
              </a:spcAft>
              <a:buClr>
                <a:srgbClr val="000000"/>
              </a:buClr>
              <a:buSzPts val="1400"/>
              <a:buFont typeface="Arial"/>
              <a:buNone/>
              <a:defRPr sz="2800" b="0" i="0" u="none" strike="noStrike" cap="none">
                <a:solidFill>
                  <a:srgbClr val="005087"/>
                </a:solidFill>
                <a:latin typeface="Arial"/>
                <a:ea typeface="Arial"/>
                <a:cs typeface="Arial"/>
                <a:sym typeface="Arial"/>
              </a:defRPr>
            </a:lvl8pPr>
            <a:lvl9pPr marR="0" lvl="8" algn="r" rtl="0">
              <a:lnSpc>
                <a:spcPct val="100000"/>
              </a:lnSpc>
              <a:spcBef>
                <a:spcPts val="0"/>
              </a:spcBef>
              <a:spcAft>
                <a:spcPts val="0"/>
              </a:spcAft>
              <a:buClr>
                <a:srgbClr val="000000"/>
              </a:buClr>
              <a:buSzPts val="1400"/>
              <a:buFont typeface="Arial"/>
              <a:buNone/>
              <a:defRPr sz="2800" b="0" i="0" u="none" strike="noStrike" cap="none">
                <a:solidFill>
                  <a:srgbClr val="005087"/>
                </a:solidFill>
                <a:latin typeface="Arial"/>
                <a:ea typeface="Arial"/>
                <a:cs typeface="Arial"/>
                <a:sym typeface="Arial"/>
              </a:defRPr>
            </a:lvl9pPr>
          </a:lstStyle>
          <a:p>
            <a:endParaRPr/>
          </a:p>
        </p:txBody>
      </p:sp>
      <p:sp>
        <p:nvSpPr>
          <p:cNvPr id="54" name="Google Shape;54;p11"/>
          <p:cNvSpPr>
            <a:spLocks noGrp="1"/>
          </p:cNvSpPr>
          <p:nvPr>
            <p:ph type="pic" idx="2"/>
          </p:nvPr>
        </p:nvSpPr>
        <p:spPr>
          <a:xfrm>
            <a:off x="1792288" y="459581"/>
            <a:ext cx="5486400" cy="3086100"/>
          </a:xfrm>
          <a:prstGeom prst="rect">
            <a:avLst/>
          </a:prstGeom>
          <a:noFill/>
          <a:ln>
            <a:noFill/>
          </a:ln>
        </p:spPr>
      </p:sp>
      <p:sp>
        <p:nvSpPr>
          <p:cNvPr id="55" name="Google Shape;55;p11"/>
          <p:cNvSpPr txBox="1">
            <a:spLocks noGrp="1"/>
          </p:cNvSpPr>
          <p:nvPr>
            <p:ph type="body" idx="1"/>
          </p:nvPr>
        </p:nvSpPr>
        <p:spPr>
          <a:xfrm>
            <a:off x="1792288" y="4025504"/>
            <a:ext cx="5486400" cy="603646"/>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28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1pPr>
            <a:lvl2pPr marL="914400" marR="0" lvl="1" indent="-228600" algn="l" rtl="0">
              <a:lnSpc>
                <a:spcPct val="100000"/>
              </a:lnSpc>
              <a:spcBef>
                <a:spcPts val="240"/>
              </a:spcBef>
              <a:spcAft>
                <a:spcPts val="0"/>
              </a:spcAft>
              <a:buClr>
                <a:schemeClr val="dk1"/>
              </a:buClr>
              <a:buSzPts val="1200"/>
              <a:buFont typeface="Arial"/>
              <a:buNone/>
              <a:defRPr sz="1200" b="0" i="0" u="none" strike="noStrike" cap="none">
                <a:solidFill>
                  <a:schemeClr val="dk1"/>
                </a:solidFill>
                <a:latin typeface="Arial"/>
                <a:ea typeface="Arial"/>
                <a:cs typeface="Arial"/>
                <a:sym typeface="Arial"/>
              </a:defRPr>
            </a:lvl2pPr>
            <a:lvl3pPr marL="1371600" marR="0" lvl="2" indent="-228600" algn="l" rtl="0">
              <a:lnSpc>
                <a:spcPct val="100000"/>
              </a:lnSpc>
              <a:spcBef>
                <a:spcPts val="200"/>
              </a:spcBef>
              <a:spcAft>
                <a:spcPts val="0"/>
              </a:spcAft>
              <a:buClr>
                <a:schemeClr val="dk1"/>
              </a:buClr>
              <a:buSzPts val="1000"/>
              <a:buFont typeface="Arial"/>
              <a:buNone/>
              <a:defRPr sz="1000" b="0" i="0" u="none" strike="noStrike" cap="none">
                <a:solidFill>
                  <a:schemeClr val="dk1"/>
                </a:solidFill>
                <a:latin typeface="Arial"/>
                <a:ea typeface="Arial"/>
                <a:cs typeface="Arial"/>
                <a:sym typeface="Arial"/>
              </a:defRPr>
            </a:lvl3pPr>
            <a:lvl4pPr marL="1828800" marR="0" lvl="3" indent="-228600" algn="l" rtl="0">
              <a:lnSpc>
                <a:spcPct val="100000"/>
              </a:lnSpc>
              <a:spcBef>
                <a:spcPts val="180"/>
              </a:spcBef>
              <a:spcAft>
                <a:spcPts val="0"/>
              </a:spcAft>
              <a:buClr>
                <a:schemeClr val="dk1"/>
              </a:buClr>
              <a:buSzPts val="900"/>
              <a:buFont typeface="Arial"/>
              <a:buNone/>
              <a:defRPr sz="900" b="0" i="0" u="none" strike="noStrike" cap="none">
                <a:solidFill>
                  <a:schemeClr val="dk1"/>
                </a:solidFill>
                <a:latin typeface="Arial"/>
                <a:ea typeface="Arial"/>
                <a:cs typeface="Arial"/>
                <a:sym typeface="Arial"/>
              </a:defRPr>
            </a:lvl4pPr>
            <a:lvl5pPr marL="2286000" marR="0" lvl="4" indent="-228600" algn="l" rtl="0">
              <a:lnSpc>
                <a:spcPct val="100000"/>
              </a:lnSpc>
              <a:spcBef>
                <a:spcPts val="180"/>
              </a:spcBef>
              <a:spcAft>
                <a:spcPts val="0"/>
              </a:spcAft>
              <a:buClr>
                <a:schemeClr val="dk1"/>
              </a:buClr>
              <a:buSzPts val="900"/>
              <a:buFont typeface="Arial"/>
              <a:buNone/>
              <a:defRPr sz="900" b="0" i="0" u="none" strike="noStrike" cap="none">
                <a:solidFill>
                  <a:schemeClr val="dk1"/>
                </a:solidFill>
                <a:latin typeface="Arial"/>
                <a:ea typeface="Arial"/>
                <a:cs typeface="Arial"/>
                <a:sym typeface="Arial"/>
              </a:defRPr>
            </a:lvl5pPr>
            <a:lvl6pPr marL="2743200" marR="0" lvl="5" indent="-228600" algn="l" rtl="0">
              <a:lnSpc>
                <a:spcPct val="100000"/>
              </a:lnSpc>
              <a:spcBef>
                <a:spcPts val="180"/>
              </a:spcBef>
              <a:spcAft>
                <a:spcPts val="0"/>
              </a:spcAft>
              <a:buClr>
                <a:schemeClr val="dk1"/>
              </a:buClr>
              <a:buSzPts val="900"/>
              <a:buFont typeface="Arial"/>
              <a:buNone/>
              <a:defRPr sz="900" b="0" i="0" u="none" strike="noStrike" cap="none">
                <a:solidFill>
                  <a:schemeClr val="dk1"/>
                </a:solidFill>
                <a:latin typeface="Arial"/>
                <a:ea typeface="Arial"/>
                <a:cs typeface="Arial"/>
                <a:sym typeface="Arial"/>
              </a:defRPr>
            </a:lvl6pPr>
            <a:lvl7pPr marL="3200400" marR="0" lvl="6" indent="-228600" algn="l" rtl="0">
              <a:lnSpc>
                <a:spcPct val="100000"/>
              </a:lnSpc>
              <a:spcBef>
                <a:spcPts val="180"/>
              </a:spcBef>
              <a:spcAft>
                <a:spcPts val="0"/>
              </a:spcAft>
              <a:buClr>
                <a:schemeClr val="dk1"/>
              </a:buClr>
              <a:buSzPts val="900"/>
              <a:buFont typeface="Arial"/>
              <a:buNone/>
              <a:defRPr sz="900" b="0" i="0" u="none" strike="noStrike" cap="none">
                <a:solidFill>
                  <a:schemeClr val="dk1"/>
                </a:solidFill>
                <a:latin typeface="Arial"/>
                <a:ea typeface="Arial"/>
                <a:cs typeface="Arial"/>
                <a:sym typeface="Arial"/>
              </a:defRPr>
            </a:lvl7pPr>
            <a:lvl8pPr marL="3657600" marR="0" lvl="7" indent="-228600" algn="l" rtl="0">
              <a:lnSpc>
                <a:spcPct val="100000"/>
              </a:lnSpc>
              <a:spcBef>
                <a:spcPts val="180"/>
              </a:spcBef>
              <a:spcAft>
                <a:spcPts val="0"/>
              </a:spcAft>
              <a:buClr>
                <a:schemeClr val="dk1"/>
              </a:buClr>
              <a:buSzPts val="900"/>
              <a:buFont typeface="Arial"/>
              <a:buNone/>
              <a:defRPr sz="900" b="0" i="0" u="none" strike="noStrike" cap="none">
                <a:solidFill>
                  <a:schemeClr val="dk1"/>
                </a:solidFill>
                <a:latin typeface="Arial"/>
                <a:ea typeface="Arial"/>
                <a:cs typeface="Arial"/>
                <a:sym typeface="Arial"/>
              </a:defRPr>
            </a:lvl8pPr>
            <a:lvl9pPr marL="4114800" marR="0" lvl="8" indent="-228600" algn="l" rtl="0">
              <a:lnSpc>
                <a:spcPct val="100000"/>
              </a:lnSpc>
              <a:spcBef>
                <a:spcPts val="180"/>
              </a:spcBef>
              <a:spcAft>
                <a:spcPts val="0"/>
              </a:spcAft>
              <a:buClr>
                <a:schemeClr val="dk1"/>
              </a:buClr>
              <a:buSzPts val="900"/>
              <a:buFont typeface="Arial"/>
              <a:buNone/>
              <a:defRPr sz="900" b="0" i="0" u="none" strike="noStrike" cap="none">
                <a:solidFill>
                  <a:schemeClr val="dk1"/>
                </a:solidFill>
                <a:latin typeface="Arial"/>
                <a:ea typeface="Arial"/>
                <a:cs typeface="Arial"/>
                <a:sym typeface="Arial"/>
              </a:defRPr>
            </a:lvl9pPr>
          </a:lstStyle>
          <a:p>
            <a:endParaRPr/>
          </a:p>
        </p:txBody>
      </p:sp>
      <p:sp>
        <p:nvSpPr>
          <p:cNvPr id="56" name="Google Shape;56;p11"/>
          <p:cNvSpPr txBox="1">
            <a:spLocks noGrp="1"/>
          </p:cNvSpPr>
          <p:nvPr>
            <p:ph type="sldNum" idx="12"/>
          </p:nvPr>
        </p:nvSpPr>
        <p:spPr>
          <a:xfrm>
            <a:off x="6400800" y="4661297"/>
            <a:ext cx="1828800" cy="321469"/>
          </a:xfrm>
          <a:prstGeom prst="rect">
            <a:avLst/>
          </a:prstGeom>
          <a:noFill/>
          <a:ln>
            <a:noFill/>
          </a:ln>
        </p:spPr>
        <p:txBody>
          <a:bodyPr spcFirstLastPara="1" wrap="square" lIns="0" tIns="0" rIns="0" bIns="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9pPr>
          </a:lstStyle>
          <a:p>
            <a:pPr marL="0" lvl="0" indent="0" algn="r" rtl="0">
              <a:spcBef>
                <a:spcPts val="0"/>
              </a:spcBef>
              <a:spcAft>
                <a:spcPts val="0"/>
              </a:spcAft>
              <a:buNone/>
            </a:pPr>
            <a:r>
              <a:rPr lang="en-US"/>
              <a:t>2</a:t>
            </a:r>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1"/>
          <p:cNvSpPr/>
          <p:nvPr/>
        </p:nvSpPr>
        <p:spPr>
          <a:xfrm>
            <a:off x="3177" y="4500562"/>
            <a:ext cx="9140825" cy="642938"/>
          </a:xfrm>
          <a:prstGeom prst="rect">
            <a:avLst/>
          </a:prstGeom>
          <a:solidFill>
            <a:srgbClr val="FFBA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chemeClr val="dk1"/>
              </a:solidFill>
              <a:latin typeface="Arial"/>
              <a:ea typeface="Arial"/>
              <a:cs typeface="Arial"/>
              <a:sym typeface="Arial"/>
            </a:endParaRPr>
          </a:p>
        </p:txBody>
      </p:sp>
      <p:sp>
        <p:nvSpPr>
          <p:cNvPr id="11" name="Google Shape;11;p1"/>
          <p:cNvSpPr txBox="1">
            <a:spLocks noGrp="1"/>
          </p:cNvSpPr>
          <p:nvPr>
            <p:ph type="sldNum" idx="12"/>
          </p:nvPr>
        </p:nvSpPr>
        <p:spPr>
          <a:xfrm>
            <a:off x="3253740" y="4661297"/>
            <a:ext cx="1828800" cy="321469"/>
          </a:xfrm>
          <a:prstGeom prst="rect">
            <a:avLst/>
          </a:prstGeom>
          <a:noFill/>
          <a:ln>
            <a:noFill/>
          </a:ln>
        </p:spPr>
        <p:txBody>
          <a:bodyPr spcFirstLastPara="1" wrap="square" lIns="0" tIns="0" rIns="0" bIns="0" anchor="ctr" anchorCtr="0">
            <a:noAutofit/>
          </a:bodyPr>
          <a:lstStyle>
            <a:lvl1pPr marL="0" marR="0" lvl="0" indent="0" algn="ctr" rtl="0">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1pPr>
            <a:lvl2pPr marL="0" marR="0" lvl="1" indent="0" algn="ctr" rtl="0">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2pPr>
            <a:lvl3pPr marL="0" marR="0" lvl="2" indent="0" algn="ctr" rtl="0">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3pPr>
            <a:lvl4pPr marL="0" marR="0" lvl="3" indent="0" algn="ctr" rtl="0">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4pPr>
            <a:lvl5pPr marL="0" marR="0" lvl="4" indent="0" algn="ctr" rtl="0">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5pPr>
            <a:lvl6pPr marL="0" marR="0" lvl="5" indent="0" algn="ctr" rtl="0">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6pPr>
            <a:lvl7pPr marL="0" marR="0" lvl="6" indent="0" algn="ctr" rtl="0">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7pPr>
            <a:lvl8pPr marL="0" marR="0" lvl="7" indent="0" algn="ctr" rtl="0">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8pPr>
            <a:lvl9pPr marL="0" marR="0" lvl="8" indent="0" algn="ctr" rtl="0">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9pPr>
          </a:lstStyle>
          <a:p>
            <a:pPr marL="0" lvl="0" indent="0" algn="ctr" rtl="0">
              <a:spcBef>
                <a:spcPts val="0"/>
              </a:spcBef>
              <a:spcAft>
                <a:spcPts val="0"/>
              </a:spcAft>
              <a:buNone/>
            </a:pPr>
            <a:r>
              <a:rPr lang="en-US"/>
              <a:t>2</a:t>
            </a:r>
            <a:endParaRPr sz="1400">
              <a:solidFill>
                <a:srgbClr val="000000"/>
              </a:solidFill>
            </a:endParaRPr>
          </a:p>
        </p:txBody>
      </p:sp>
      <p:sp>
        <p:nvSpPr>
          <p:cNvPr id="12" name="Google Shape;12;p1"/>
          <p:cNvSpPr/>
          <p:nvPr/>
        </p:nvSpPr>
        <p:spPr>
          <a:xfrm>
            <a:off x="0" y="0"/>
            <a:ext cx="9144000" cy="4800600"/>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chemeClr val="dk1"/>
              </a:solidFill>
              <a:latin typeface="Arial"/>
              <a:ea typeface="Arial"/>
              <a:cs typeface="Arial"/>
              <a:sym typeface="Arial"/>
            </a:endParaRPr>
          </a:p>
        </p:txBody>
      </p:sp>
      <p:sp>
        <p:nvSpPr>
          <p:cNvPr id="13" name="Google Shape;13;p1"/>
          <p:cNvSpPr/>
          <p:nvPr/>
        </p:nvSpPr>
        <p:spPr>
          <a:xfrm>
            <a:off x="0" y="0"/>
            <a:ext cx="9144000" cy="4500563"/>
          </a:xfrm>
          <a:prstGeom prst="rect">
            <a:avLst/>
          </a:prstGeom>
          <a:solidFill>
            <a:srgbClr val="F2F2F2"/>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2400"/>
              <a:buFont typeface="Arial"/>
              <a:buNone/>
            </a:pPr>
            <a:endParaRPr sz="2400" b="0" i="0" u="none" strike="noStrike" cap="none">
              <a:solidFill>
                <a:schemeClr val="dk1"/>
              </a:solidFill>
              <a:latin typeface="Arial"/>
              <a:ea typeface="Arial"/>
              <a:cs typeface="Arial"/>
              <a:sym typeface="Arial"/>
            </a:endParaRPr>
          </a:p>
        </p:txBody>
      </p:sp>
      <p:pic>
        <p:nvPicPr>
          <p:cNvPr id="14" name="Google Shape;14;p1"/>
          <p:cNvPicPr preferRelativeResize="0"/>
          <p:nvPr/>
        </p:nvPicPr>
        <p:blipFill>
          <a:blip r:embed="rId15">
            <a:alphaModFix/>
          </a:blip>
          <a:stretch>
            <a:fillRect/>
          </a:stretch>
        </p:blipFill>
        <p:spPr>
          <a:xfrm>
            <a:off x="7974550" y="4528550"/>
            <a:ext cx="1093248" cy="614949"/>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10.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8.xml"/><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hyperlink" Target="mailto:nancy.cleveland@innovate.gatech.edu" TargetMode="External"/><Relationship Id="rId2" Type="http://schemas.openxmlformats.org/officeDocument/2006/relationships/notesSlide" Target="../notesSlides/notesSlide3.xml"/><Relationship Id="rId1" Type="http://schemas.openxmlformats.org/officeDocument/2006/relationships/slideLayout" Target="../slideLayouts/slideLayout13.xml"/><Relationship Id="rId4" Type="http://schemas.openxmlformats.org/officeDocument/2006/relationships/image" Target="../media/image11.png"/></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41.xml"/><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3" Type="http://schemas.openxmlformats.org/officeDocument/2006/relationships/hyperlink" Target="http://www.dol.gov/whd/govcontracts/sca.htm" TargetMode="External"/><Relationship Id="rId7" Type="http://schemas.openxmlformats.org/officeDocument/2006/relationships/hyperlink" Target="https://www.nasa.gov/content/cost-estimating-handbook" TargetMode="External"/><Relationship Id="rId2" Type="http://schemas.openxmlformats.org/officeDocument/2006/relationships/notesSlide" Target="../notesSlides/notesSlide46.xml"/><Relationship Id="rId1" Type="http://schemas.openxmlformats.org/officeDocument/2006/relationships/slideLayout" Target="../slideLayouts/slideLayout3.xml"/><Relationship Id="rId6" Type="http://schemas.openxmlformats.org/officeDocument/2006/relationships/hyperlink" Target="https://buy.gsa.gov/pricing/" TargetMode="External"/><Relationship Id="rId5" Type="http://schemas.openxmlformats.org/officeDocument/2006/relationships/hyperlink" Target="https://www.acq.osd.mil/dpap/dars/dfars/html/current/252215.htm#252.215-7009" TargetMode="External"/><Relationship Id="rId4" Type="http://schemas.openxmlformats.org/officeDocument/2006/relationships/hyperlink" Target="http://www.dol.gov/whd/govcontracts/dbra.htm" TargetMode="Externa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3.xml"/></Relationships>
</file>

<file path=ppt/slides/_rels/slide48.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48.xml"/><Relationship Id="rId1" Type="http://schemas.openxmlformats.org/officeDocument/2006/relationships/slideLayout" Target="../slideLayouts/slideLayout3.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50.xml.rels><?xml version="1.0" encoding="UTF-8" standalone="yes"?>
<Relationships xmlns="http://schemas.openxmlformats.org/package/2006/relationships"><Relationship Id="rId3" Type="http://schemas.openxmlformats.org/officeDocument/2006/relationships/hyperlink" Target="mailto:nancy.Cleveland@innovate.gatech.edu" TargetMode="External"/><Relationship Id="rId2" Type="http://schemas.openxmlformats.org/officeDocument/2006/relationships/notesSlide" Target="../notesSlides/notesSlide50.xml"/><Relationship Id="rId1" Type="http://schemas.openxmlformats.org/officeDocument/2006/relationships/slideLayout" Target="../slideLayouts/slideLayout13.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9"/>
        <p:cNvGrpSpPr/>
        <p:nvPr/>
      </p:nvGrpSpPr>
      <p:grpSpPr>
        <a:xfrm>
          <a:off x="0" y="0"/>
          <a:ext cx="0" cy="0"/>
          <a:chOff x="0" y="0"/>
          <a:chExt cx="0" cy="0"/>
        </a:xfrm>
      </p:grpSpPr>
      <p:sp>
        <p:nvSpPr>
          <p:cNvPr id="90" name="Google Shape;90;p16"/>
          <p:cNvSpPr txBox="1"/>
          <p:nvPr/>
        </p:nvSpPr>
        <p:spPr>
          <a:xfrm>
            <a:off x="1459250" y="687500"/>
            <a:ext cx="7093500" cy="369300"/>
          </a:xfrm>
          <a:prstGeom prst="rect">
            <a:avLst/>
          </a:prstGeom>
          <a:noFill/>
          <a:ln>
            <a:noFill/>
          </a:ln>
        </p:spPr>
        <p:txBody>
          <a:bodyPr spcFirstLastPara="1" wrap="square" lIns="91425" tIns="91425" rIns="0" bIns="91425" anchor="t" anchorCtr="0">
            <a:spAutoFit/>
          </a:bodyPr>
          <a:lstStyle/>
          <a:p>
            <a:pPr marL="0" lvl="0" indent="0" algn="r" rtl="0">
              <a:spcBef>
                <a:spcPts val="0"/>
              </a:spcBef>
              <a:spcAft>
                <a:spcPts val="0"/>
              </a:spcAft>
              <a:buClr>
                <a:schemeClr val="dk1"/>
              </a:buClr>
              <a:buFont typeface="Arial"/>
              <a:buNone/>
            </a:pPr>
            <a:r>
              <a:rPr lang="en-US" sz="1200" b="1">
                <a:solidFill>
                  <a:schemeClr val="lt2"/>
                </a:solidFill>
              </a:rPr>
              <a:t>U.S. General Services Administration</a:t>
            </a:r>
            <a:endParaRPr>
              <a:solidFill>
                <a:schemeClr val="dk1"/>
              </a:solidFill>
            </a:endParaRPr>
          </a:p>
        </p:txBody>
      </p:sp>
      <p:pic>
        <p:nvPicPr>
          <p:cNvPr id="91" name="Google Shape;91;p16" descr="Small Business Works logo"/>
          <p:cNvPicPr preferRelativeResize="0"/>
          <p:nvPr/>
        </p:nvPicPr>
        <p:blipFill>
          <a:blip r:embed="rId3">
            <a:alphaModFix/>
          </a:blip>
          <a:stretch>
            <a:fillRect/>
          </a:stretch>
        </p:blipFill>
        <p:spPr>
          <a:xfrm>
            <a:off x="7242425" y="4100925"/>
            <a:ext cx="1782400" cy="1002600"/>
          </a:xfrm>
          <a:prstGeom prst="rect">
            <a:avLst/>
          </a:prstGeom>
          <a:noFill/>
          <a:ln>
            <a:noFill/>
          </a:ln>
        </p:spPr>
      </p:pic>
      <p:sp>
        <p:nvSpPr>
          <p:cNvPr id="92" name="Google Shape;92;p16"/>
          <p:cNvSpPr txBox="1">
            <a:spLocks noGrp="1"/>
          </p:cNvSpPr>
          <p:nvPr>
            <p:ph type="title" idx="4294967295"/>
          </p:nvPr>
        </p:nvSpPr>
        <p:spPr>
          <a:xfrm>
            <a:off x="2571750" y="2091875"/>
            <a:ext cx="6039000" cy="1631700"/>
          </a:xfrm>
          <a:prstGeom prst="rect">
            <a:avLst/>
          </a:prstGeom>
          <a:noFill/>
          <a:ln>
            <a:noFill/>
            <a:prstDash/>
          </a:ln>
          <a:effectLst/>
        </p:spPr>
        <p:txBody>
          <a:bodyPr rot="0" spcFirstLastPara="1" vertOverflow="overflow" horzOverflow="overflow" vert="horz" wrap="square" lIns="91425" tIns="91425" rIns="0" bIns="91425" numCol="1" spcCol="0" rtlCol="0" fromWordArt="0" anchor="t" anchorCtr="0" forceAA="0" compatLnSpc="1">
            <a:prstTxWarp prst="textNoShape">
              <a:avLst/>
            </a:prstTxWarp>
            <a:spAutoFit/>
          </a:bodyPr>
          <a:lstStyle/>
          <a:p>
            <a:pPr marL="0" marR="0" lvl="0" indent="0" algn="r" defTabSz="914400" rtl="0" eaLnBrk="1" fontAlgn="auto" latinLnBrk="0" hangingPunct="1">
              <a:lnSpc>
                <a:spcPct val="90000"/>
              </a:lnSpc>
              <a:spcBef>
                <a:spcPts val="1900"/>
              </a:spcBef>
              <a:spcAft>
                <a:spcPts val="0"/>
              </a:spcAft>
              <a:buClr>
                <a:srgbClr val="000000"/>
              </a:buClr>
              <a:buSzTx/>
              <a:buFont typeface="Arial"/>
              <a:buNone/>
              <a:tabLst/>
              <a:defRPr/>
            </a:pPr>
            <a:r>
              <a:rPr kumimoji="0" lang="en-US" sz="3500" b="1" i="0" u="none" strike="noStrike" kern="0" cap="none" spc="0" normalizeH="0" baseline="0" noProof="0" dirty="0">
                <a:ln>
                  <a:noFill/>
                </a:ln>
                <a:solidFill>
                  <a:srgbClr val="0059A8"/>
                </a:solidFill>
                <a:effectLst/>
                <a:uLnTx/>
                <a:uFillTx/>
                <a:latin typeface="Arial"/>
                <a:ea typeface="Arial"/>
                <a:cs typeface="Arial"/>
                <a:sym typeface="Arial"/>
              </a:rPr>
              <a:t>Small Business Works 2024</a:t>
            </a:r>
            <a:r>
              <a:rPr kumimoji="0" lang="en-US" sz="3600" b="0" i="0" u="none" strike="noStrike" kern="0" cap="none" spc="0" normalizeH="0" baseline="0" noProof="0" dirty="0">
                <a:ln>
                  <a:noFill/>
                </a:ln>
                <a:solidFill>
                  <a:srgbClr val="0059A8"/>
                </a:solidFill>
                <a:effectLst/>
                <a:uLnTx/>
                <a:uFillTx/>
                <a:latin typeface="Arial"/>
                <a:ea typeface="Arial"/>
                <a:cs typeface="Arial"/>
                <a:sym typeface="Arial"/>
              </a:rPr>
              <a:t> </a:t>
            </a:r>
          </a:p>
          <a:p>
            <a:pPr marL="0" marR="0" lvl="0" indent="0" algn="r" defTabSz="914400" rtl="0" eaLnBrk="1" fontAlgn="auto" latinLnBrk="0" hangingPunct="1">
              <a:lnSpc>
                <a:spcPct val="90000"/>
              </a:lnSpc>
              <a:spcBef>
                <a:spcPts val="1200"/>
              </a:spcBef>
              <a:spcAft>
                <a:spcPts val="0"/>
              </a:spcAft>
              <a:buClr>
                <a:srgbClr val="000000"/>
              </a:buClr>
              <a:buSzTx/>
              <a:buFont typeface="Arial"/>
              <a:buNone/>
              <a:tabLst/>
              <a:defRPr/>
            </a:pPr>
            <a:r>
              <a:rPr kumimoji="0" lang="en-US" sz="2400" b="1" i="0" u="none" strike="noStrike" kern="0" cap="none" spc="0" normalizeH="0" baseline="0" noProof="0" dirty="0">
                <a:ln>
                  <a:noFill/>
                </a:ln>
                <a:solidFill>
                  <a:srgbClr val="595959"/>
                </a:solidFill>
                <a:effectLst/>
                <a:uLnTx/>
                <a:uFillTx/>
                <a:latin typeface="Arial"/>
                <a:ea typeface="Arial"/>
                <a:cs typeface="Arial"/>
                <a:sym typeface="Arial"/>
              </a:rPr>
              <a:t>GSA’s OSDBU A.C.T.S on Maximizing Small Business Opportunities</a:t>
            </a:r>
            <a:endParaRPr kumimoji="0" lang="en-US" sz="1400" b="0" i="0" u="none" strike="noStrike" kern="0" cap="none" spc="0" normalizeH="0" baseline="0" noProof="0" dirty="0">
              <a:ln>
                <a:noFill/>
              </a:ln>
              <a:solidFill>
                <a:srgbClr val="0059A8"/>
              </a:solidFill>
              <a:effectLst/>
              <a:uLnTx/>
              <a:uFillTx/>
              <a:latin typeface="Arial"/>
              <a:ea typeface="Arial"/>
              <a:cs typeface="Arial"/>
              <a:sym typeface="Arial"/>
            </a:endParaRPr>
          </a:p>
        </p:txBody>
      </p:sp>
      <p:pic>
        <p:nvPicPr>
          <p:cNvPr id="93" name="Google Shape;93;p16" descr="GSA Starmark"/>
          <p:cNvPicPr preferRelativeResize="0"/>
          <p:nvPr/>
        </p:nvPicPr>
        <p:blipFill>
          <a:blip r:embed="rId4">
            <a:alphaModFix/>
          </a:blip>
          <a:stretch>
            <a:fillRect/>
          </a:stretch>
        </p:blipFill>
        <p:spPr>
          <a:xfrm>
            <a:off x="739600" y="311500"/>
            <a:ext cx="698675" cy="632650"/>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75"/>
        <p:cNvGrpSpPr/>
        <p:nvPr/>
      </p:nvGrpSpPr>
      <p:grpSpPr>
        <a:xfrm>
          <a:off x="0" y="0"/>
          <a:ext cx="0" cy="0"/>
          <a:chOff x="0" y="0"/>
          <a:chExt cx="0" cy="0"/>
        </a:xfrm>
      </p:grpSpPr>
      <p:sp>
        <p:nvSpPr>
          <p:cNvPr id="176" name="Google Shape;176;p25"/>
          <p:cNvSpPr txBox="1"/>
          <p:nvPr/>
        </p:nvSpPr>
        <p:spPr>
          <a:xfrm>
            <a:off x="199950" y="843900"/>
            <a:ext cx="8744100" cy="3455700"/>
          </a:xfrm>
          <a:prstGeom prst="rect">
            <a:avLst/>
          </a:prstGeom>
          <a:noFill/>
          <a:ln>
            <a:noFill/>
          </a:ln>
        </p:spPr>
        <p:txBody>
          <a:bodyPr spcFirstLastPara="1" wrap="square" lIns="68575" tIns="34275" rIns="68575" bIns="34275" anchor="t" anchorCtr="0">
            <a:spAutoFit/>
          </a:bodyPr>
          <a:lstStyle/>
          <a:p>
            <a:pPr marL="0" marR="0" lvl="0" indent="0" algn="l" rtl="0">
              <a:lnSpc>
                <a:spcPct val="100000"/>
              </a:lnSpc>
              <a:spcBef>
                <a:spcPts val="0"/>
              </a:spcBef>
              <a:spcAft>
                <a:spcPts val="0"/>
              </a:spcAft>
              <a:buNone/>
            </a:pPr>
            <a:r>
              <a:rPr lang="en-US" sz="1500" b="0" i="0" u="none" strike="noStrike" cap="none" dirty="0">
                <a:solidFill>
                  <a:srgbClr val="0000FF"/>
                </a:solidFill>
                <a:latin typeface="Oswald"/>
                <a:ea typeface="Oswald"/>
                <a:cs typeface="Oswald"/>
                <a:sym typeface="Oswald"/>
              </a:rPr>
              <a:t>Solicitation - </a:t>
            </a:r>
            <a:r>
              <a:rPr lang="en-US" sz="1500" b="0" i="0" u="none" strike="noStrike" cap="none" dirty="0">
                <a:solidFill>
                  <a:srgbClr val="000000"/>
                </a:solidFill>
                <a:latin typeface="Oswald"/>
                <a:ea typeface="Oswald"/>
                <a:cs typeface="Oswald"/>
                <a:sym typeface="Oswald"/>
              </a:rPr>
              <a:t>An advertised invitation to submit a bid, a quote, or a proposal to fulfill a requirement of the government. </a:t>
            </a:r>
            <a:endParaRPr sz="1100" dirty="0"/>
          </a:p>
          <a:p>
            <a:pPr marL="596900" marR="0" lvl="1" indent="-247650" algn="l" rtl="0">
              <a:spcBef>
                <a:spcPts val="300"/>
              </a:spcBef>
              <a:spcAft>
                <a:spcPts val="0"/>
              </a:spcAft>
              <a:buClr>
                <a:srgbClr val="0000FF"/>
              </a:buClr>
              <a:buSzPts val="1500"/>
              <a:buFont typeface="Arial"/>
              <a:buChar char="•"/>
            </a:pPr>
            <a:r>
              <a:rPr lang="en-US" sz="1500" b="0" i="0" u="none" strike="noStrike" cap="none" dirty="0">
                <a:solidFill>
                  <a:srgbClr val="0000FF"/>
                </a:solidFill>
                <a:latin typeface="Oswald"/>
                <a:ea typeface="Oswald"/>
                <a:cs typeface="Oswald"/>
                <a:sym typeface="Oswald"/>
              </a:rPr>
              <a:t>Sources Sought </a:t>
            </a:r>
            <a:r>
              <a:rPr lang="en-US" sz="1500" b="0" i="0" u="none" strike="noStrike" cap="none" dirty="0">
                <a:solidFill>
                  <a:srgbClr val="000000"/>
                </a:solidFill>
                <a:latin typeface="Oswald"/>
                <a:ea typeface="Oswald"/>
                <a:cs typeface="Oswald"/>
                <a:sym typeface="Oswald"/>
              </a:rPr>
              <a:t>– </a:t>
            </a:r>
            <a:r>
              <a:rPr lang="en-US" sz="1500" b="0" i="0" u="none" strike="noStrike" cap="none" dirty="0">
                <a:solidFill>
                  <a:schemeClr val="dk1"/>
                </a:solidFill>
                <a:latin typeface="Oswald"/>
                <a:ea typeface="Oswald"/>
                <a:cs typeface="Oswald"/>
                <a:sym typeface="Oswald"/>
              </a:rPr>
              <a:t>Market surveying.  Interested parties submit their capabilities to determine their ability to perform.  </a:t>
            </a:r>
            <a:r>
              <a:rPr lang="en-US" sz="1500" b="0" i="0" u="none" strike="noStrike" cap="none" dirty="0">
                <a:solidFill>
                  <a:srgbClr val="0000FF"/>
                </a:solidFill>
                <a:latin typeface="Oswald"/>
                <a:ea typeface="Oswald"/>
                <a:cs typeface="Oswald"/>
                <a:sym typeface="Oswald"/>
              </a:rPr>
              <a:t>Often used to determine whether a set-aside to small businesses can be justified</a:t>
            </a:r>
            <a:endParaRPr sz="1500" b="0" i="0" u="none" strike="noStrike" cap="none" dirty="0">
              <a:solidFill>
                <a:srgbClr val="000000"/>
              </a:solidFill>
              <a:latin typeface="Oswald"/>
              <a:ea typeface="Oswald"/>
              <a:cs typeface="Oswald"/>
              <a:sym typeface="Oswald"/>
            </a:endParaRPr>
          </a:p>
          <a:p>
            <a:pPr marL="596900" marR="0" lvl="1" indent="-247650" algn="l" rtl="0">
              <a:spcBef>
                <a:spcPts val="0"/>
              </a:spcBef>
              <a:spcAft>
                <a:spcPts val="0"/>
              </a:spcAft>
              <a:buClr>
                <a:srgbClr val="0000FF"/>
              </a:buClr>
              <a:buSzPts val="1500"/>
              <a:buFont typeface="Arial"/>
              <a:buChar char="•"/>
            </a:pPr>
            <a:r>
              <a:rPr lang="en-US" sz="1500" b="0" i="0" u="none" strike="noStrike" cap="none" dirty="0">
                <a:solidFill>
                  <a:srgbClr val="0000FF"/>
                </a:solidFill>
                <a:latin typeface="Oswald"/>
                <a:ea typeface="Oswald"/>
                <a:cs typeface="Oswald"/>
                <a:sym typeface="Oswald"/>
              </a:rPr>
              <a:t>Pre-solicitation</a:t>
            </a:r>
            <a:r>
              <a:rPr lang="en-US" sz="1500" b="0" i="0" u="none" strike="noStrike" cap="none" dirty="0">
                <a:solidFill>
                  <a:srgbClr val="000000"/>
                </a:solidFill>
                <a:latin typeface="Oswald"/>
                <a:ea typeface="Oswald"/>
                <a:cs typeface="Oswald"/>
                <a:sym typeface="Oswald"/>
              </a:rPr>
              <a:t> –Imminent solicitation, not yet ready for a formal bid.  Usually issued at least </a:t>
            </a:r>
            <a:r>
              <a:rPr lang="en-US" sz="1500" b="1" i="0" u="sng" strike="noStrike" cap="none" dirty="0">
                <a:solidFill>
                  <a:srgbClr val="0000FF"/>
                </a:solidFill>
                <a:latin typeface="Oswald"/>
                <a:ea typeface="Oswald"/>
                <a:cs typeface="Oswald"/>
                <a:sym typeface="Oswald"/>
              </a:rPr>
              <a:t>15 days</a:t>
            </a:r>
            <a:r>
              <a:rPr lang="en-US" sz="1500" b="1" i="0" u="none" strike="noStrike" cap="none" dirty="0">
                <a:solidFill>
                  <a:srgbClr val="0000FF"/>
                </a:solidFill>
                <a:latin typeface="Oswald"/>
                <a:ea typeface="Oswald"/>
                <a:cs typeface="Oswald"/>
                <a:sym typeface="Oswald"/>
              </a:rPr>
              <a:t> </a:t>
            </a:r>
            <a:r>
              <a:rPr lang="en-US" sz="1500" b="0" i="0" u="none" strike="noStrike" cap="none" dirty="0">
                <a:solidFill>
                  <a:srgbClr val="000000"/>
                </a:solidFill>
                <a:latin typeface="Oswald"/>
                <a:ea typeface="Oswald"/>
                <a:cs typeface="Oswald"/>
                <a:sym typeface="Oswald"/>
              </a:rPr>
              <a:t>before the Solicitation.  Vendors normally are at liberty to pose questions and offer suggestions and information. </a:t>
            </a:r>
            <a:endParaRPr sz="1500" b="0" i="0" u="none" strike="noStrike" cap="none" dirty="0">
              <a:solidFill>
                <a:srgbClr val="000000"/>
              </a:solidFill>
              <a:latin typeface="Oswald"/>
              <a:ea typeface="Oswald"/>
              <a:cs typeface="Oswald"/>
              <a:sym typeface="Oswald"/>
            </a:endParaRPr>
          </a:p>
          <a:p>
            <a:pPr marL="596900" marR="0" lvl="1" indent="-247650" algn="l" rtl="0">
              <a:spcBef>
                <a:spcPts val="0"/>
              </a:spcBef>
              <a:spcAft>
                <a:spcPts val="0"/>
              </a:spcAft>
              <a:buClr>
                <a:srgbClr val="0000FF"/>
              </a:buClr>
              <a:buSzPts val="1500"/>
              <a:buFont typeface="Arial"/>
              <a:buChar char="•"/>
            </a:pPr>
            <a:r>
              <a:rPr lang="en-US" sz="1500" b="0" i="0" u="none" strike="noStrike" cap="none" dirty="0">
                <a:solidFill>
                  <a:srgbClr val="0000FF"/>
                </a:solidFill>
                <a:latin typeface="Oswald"/>
                <a:ea typeface="Oswald"/>
                <a:cs typeface="Oswald"/>
                <a:sym typeface="Oswald"/>
              </a:rPr>
              <a:t>Combined Synopsis/Solicitation </a:t>
            </a:r>
            <a:r>
              <a:rPr lang="en-US" sz="1500" b="0" i="0" u="none" strike="noStrike" cap="none" dirty="0">
                <a:solidFill>
                  <a:srgbClr val="000000"/>
                </a:solidFill>
                <a:latin typeface="Oswald"/>
                <a:ea typeface="Oswald"/>
                <a:cs typeface="Oswald"/>
                <a:sym typeface="Oswald"/>
              </a:rPr>
              <a:t>– Streamlined award process usually for commercial items, butt can be used for services</a:t>
            </a:r>
            <a:endParaRPr sz="1500" b="0" i="0" u="none" strike="noStrike" cap="none" dirty="0">
              <a:solidFill>
                <a:srgbClr val="000000"/>
              </a:solidFill>
              <a:latin typeface="Oswald"/>
              <a:ea typeface="Oswald"/>
              <a:cs typeface="Oswald"/>
              <a:sym typeface="Oswald"/>
            </a:endParaRPr>
          </a:p>
          <a:p>
            <a:pPr marL="596900" marR="0" lvl="1" indent="-247650" algn="l" rtl="0">
              <a:lnSpc>
                <a:spcPct val="150000"/>
              </a:lnSpc>
              <a:spcBef>
                <a:spcPts val="0"/>
              </a:spcBef>
              <a:spcAft>
                <a:spcPts val="0"/>
              </a:spcAft>
              <a:buClr>
                <a:srgbClr val="0000FF"/>
              </a:buClr>
              <a:buSzPts val="1500"/>
              <a:buFont typeface="Arial"/>
              <a:buChar char="•"/>
            </a:pPr>
            <a:r>
              <a:rPr lang="en-US" sz="1500" b="0" i="0" u="none" strike="noStrike" cap="none" dirty="0">
                <a:solidFill>
                  <a:srgbClr val="0000FF"/>
                </a:solidFill>
                <a:latin typeface="Oswald"/>
                <a:ea typeface="Oswald"/>
                <a:cs typeface="Oswald"/>
                <a:sym typeface="Oswald"/>
              </a:rPr>
              <a:t>Request for Proposal (RFP) </a:t>
            </a:r>
            <a:r>
              <a:rPr lang="en-US" sz="1500" b="0" i="0" u="none" strike="noStrike" cap="none" dirty="0">
                <a:solidFill>
                  <a:srgbClr val="000000"/>
                </a:solidFill>
                <a:latin typeface="Oswald"/>
                <a:ea typeface="Oswald"/>
                <a:cs typeface="Oswald"/>
                <a:sym typeface="Oswald"/>
              </a:rPr>
              <a:t>– Price and non-price factors</a:t>
            </a:r>
            <a:endParaRPr sz="1100" dirty="0"/>
          </a:p>
          <a:p>
            <a:pPr marL="596900" marR="0" lvl="1" indent="-247650" algn="l" rtl="0">
              <a:lnSpc>
                <a:spcPct val="150000"/>
              </a:lnSpc>
              <a:spcBef>
                <a:spcPts val="0"/>
              </a:spcBef>
              <a:spcAft>
                <a:spcPts val="0"/>
              </a:spcAft>
              <a:buClr>
                <a:srgbClr val="0000FF"/>
              </a:buClr>
              <a:buSzPts val="1500"/>
              <a:buFont typeface="Arial"/>
              <a:buChar char="•"/>
            </a:pPr>
            <a:r>
              <a:rPr lang="en-US" sz="1500" b="0" i="0" u="none" strike="noStrike" cap="none" dirty="0">
                <a:solidFill>
                  <a:srgbClr val="0000FF"/>
                </a:solidFill>
                <a:latin typeface="Oswald"/>
                <a:ea typeface="Oswald"/>
                <a:cs typeface="Oswald"/>
                <a:sym typeface="Oswald"/>
              </a:rPr>
              <a:t>Invitation to Bid (IFB) </a:t>
            </a:r>
            <a:r>
              <a:rPr lang="en-US" sz="1500" b="0" i="0" u="none" strike="noStrike" cap="none" dirty="0">
                <a:solidFill>
                  <a:srgbClr val="000000"/>
                </a:solidFill>
                <a:latin typeface="Oswald"/>
                <a:ea typeface="Oswald"/>
                <a:cs typeface="Oswald"/>
                <a:sym typeface="Oswald"/>
              </a:rPr>
              <a:t>– Price and price-related factors</a:t>
            </a:r>
            <a:endParaRPr sz="1100" dirty="0"/>
          </a:p>
          <a:p>
            <a:pPr marL="596900" marR="0" lvl="1" indent="-247650" algn="l" rtl="0">
              <a:spcBef>
                <a:spcPts val="0"/>
              </a:spcBef>
              <a:spcAft>
                <a:spcPts val="0"/>
              </a:spcAft>
              <a:buClr>
                <a:srgbClr val="0000FF"/>
              </a:buClr>
              <a:buSzPts val="1500"/>
              <a:buFont typeface="Arial"/>
              <a:buChar char="•"/>
            </a:pPr>
            <a:r>
              <a:rPr lang="en-US" sz="1500" b="0" i="0" u="none" strike="noStrike" cap="none" dirty="0">
                <a:solidFill>
                  <a:srgbClr val="0000FF"/>
                </a:solidFill>
                <a:latin typeface="Oswald"/>
                <a:ea typeface="Oswald"/>
                <a:cs typeface="Oswald"/>
                <a:sym typeface="Oswald"/>
              </a:rPr>
              <a:t>Request for Quote (RFQ) </a:t>
            </a:r>
            <a:r>
              <a:rPr lang="en-US" sz="1500" b="0" i="0" u="none" strike="noStrike" cap="none" dirty="0">
                <a:solidFill>
                  <a:srgbClr val="000000"/>
                </a:solidFill>
                <a:latin typeface="Oswald"/>
                <a:ea typeface="Oswald"/>
                <a:cs typeface="Oswald"/>
                <a:sym typeface="Oswald"/>
              </a:rPr>
              <a:t>– Standardizes vendor pricing; Requirement is described and buyer looking for pricing and payment standards</a:t>
            </a:r>
            <a:endParaRPr sz="1100" dirty="0"/>
          </a:p>
          <a:p>
            <a:pPr marL="596900" marR="0" lvl="1" indent="-247650" algn="l" rtl="0">
              <a:lnSpc>
                <a:spcPct val="150000"/>
              </a:lnSpc>
              <a:spcBef>
                <a:spcPts val="0"/>
              </a:spcBef>
              <a:spcAft>
                <a:spcPts val="0"/>
              </a:spcAft>
              <a:buClr>
                <a:srgbClr val="0000FF"/>
              </a:buClr>
              <a:buSzPts val="1500"/>
              <a:buFont typeface="Arial"/>
              <a:buChar char="•"/>
            </a:pPr>
            <a:r>
              <a:rPr lang="en-US" sz="1500" b="0" i="0" u="none" strike="noStrike" cap="none" dirty="0">
                <a:solidFill>
                  <a:srgbClr val="0000FF"/>
                </a:solidFill>
                <a:latin typeface="Oswald"/>
                <a:ea typeface="Oswald"/>
                <a:cs typeface="Oswald"/>
                <a:sym typeface="Oswald"/>
              </a:rPr>
              <a:t>Software as a Service (SAAS), Marketing as a Service(MAAS) </a:t>
            </a:r>
            <a:r>
              <a:rPr lang="en-US" sz="1500" b="0" i="0" u="none" strike="noStrike" cap="none" dirty="0">
                <a:solidFill>
                  <a:srgbClr val="000000"/>
                </a:solidFill>
                <a:latin typeface="Oswald"/>
                <a:ea typeface="Oswald"/>
                <a:cs typeface="Oswald"/>
                <a:sym typeface="Oswald"/>
              </a:rPr>
              <a:t>et al.</a:t>
            </a:r>
            <a:endParaRPr sz="1500" b="0" i="0" u="none" strike="noStrike" cap="none" dirty="0">
              <a:solidFill>
                <a:srgbClr val="000000"/>
              </a:solidFill>
              <a:latin typeface="Oswald"/>
              <a:ea typeface="Oswald"/>
              <a:cs typeface="Oswald"/>
              <a:sym typeface="Oswald"/>
            </a:endParaRPr>
          </a:p>
          <a:p>
            <a:pPr marL="596900" marR="0" lvl="1" indent="-247650" algn="l" rtl="0">
              <a:lnSpc>
                <a:spcPct val="150000"/>
              </a:lnSpc>
              <a:spcBef>
                <a:spcPts val="0"/>
              </a:spcBef>
              <a:spcAft>
                <a:spcPts val="0"/>
              </a:spcAft>
              <a:buClr>
                <a:srgbClr val="0000FF"/>
              </a:buClr>
              <a:buSzPts val="1500"/>
              <a:buFont typeface="Arial"/>
              <a:buChar char="•"/>
            </a:pPr>
            <a:r>
              <a:rPr lang="en-US" sz="1500" b="0" i="0" u="none" strike="noStrike" cap="none" dirty="0">
                <a:solidFill>
                  <a:srgbClr val="0000FF"/>
                </a:solidFill>
                <a:latin typeface="Oswald"/>
                <a:ea typeface="Oswald"/>
                <a:cs typeface="Oswald"/>
                <a:sym typeface="Oswald"/>
              </a:rPr>
              <a:t>Special Notices</a:t>
            </a:r>
            <a:endParaRPr sz="1500" b="0" i="0" u="none" strike="noStrike" cap="none" dirty="0">
              <a:solidFill>
                <a:srgbClr val="0000FF"/>
              </a:solidFill>
              <a:latin typeface="Arial"/>
              <a:ea typeface="Arial"/>
              <a:cs typeface="Arial"/>
              <a:sym typeface="Arial"/>
            </a:endParaRPr>
          </a:p>
        </p:txBody>
      </p:sp>
      <p:sp>
        <p:nvSpPr>
          <p:cNvPr id="178" name="Google Shape;178;p25"/>
          <p:cNvSpPr txBox="1">
            <a:spLocks noGrp="1"/>
          </p:cNvSpPr>
          <p:nvPr>
            <p:ph type="ftr" idx="11"/>
          </p:nvPr>
        </p:nvSpPr>
        <p:spPr>
          <a:xfrm>
            <a:off x="2985466" y="4641056"/>
            <a:ext cx="3173100" cy="273900"/>
          </a:xfrm>
          <a:prstGeom prst="rect">
            <a:avLst/>
          </a:prstGeom>
          <a:noFill/>
          <a:ln>
            <a:noFill/>
          </a:ln>
        </p:spPr>
        <p:txBody>
          <a:bodyPr spcFirstLastPara="1" wrap="square" lIns="68575" tIns="34275" rIns="68575" bIns="34275" anchor="b" anchorCtr="0">
            <a:noAutofit/>
          </a:bodyPr>
          <a:lstStyle/>
          <a:p>
            <a:pPr marL="0" lvl="0" indent="0" algn="ctr" rtl="0">
              <a:spcBef>
                <a:spcPts val="0"/>
              </a:spcBef>
              <a:spcAft>
                <a:spcPts val="0"/>
              </a:spcAft>
              <a:buNone/>
            </a:pPr>
            <a:r>
              <a:rPr lang="en-US" sz="1100"/>
              <a:t>GT APEX Accelerator </a:t>
            </a:r>
            <a:endParaRPr sz="1100"/>
          </a:p>
        </p:txBody>
      </p:sp>
      <p:sp>
        <p:nvSpPr>
          <p:cNvPr id="179" name="Google Shape;179;p25"/>
          <p:cNvSpPr txBox="1">
            <a:spLocks noGrp="1"/>
          </p:cNvSpPr>
          <p:nvPr>
            <p:ph type="sldNum" idx="12"/>
          </p:nvPr>
        </p:nvSpPr>
        <p:spPr>
          <a:xfrm>
            <a:off x="2583180" y="3495973"/>
            <a:ext cx="1371600" cy="241200"/>
          </a:xfrm>
          <a:prstGeom prst="rect">
            <a:avLst/>
          </a:prstGeom>
          <a:noFill/>
          <a:ln>
            <a:noFill/>
          </a:ln>
        </p:spPr>
        <p:txBody>
          <a:bodyPr spcFirstLastPara="1" wrap="square" lIns="0" tIns="0" rIns="0" bIns="0" anchor="b" anchorCtr="0">
            <a:noAutofit/>
          </a:bodyPr>
          <a:lstStyle/>
          <a:p>
            <a:pPr marL="0" lvl="0" indent="0" algn="ctr" rtl="0">
              <a:spcBef>
                <a:spcPts val="0"/>
              </a:spcBef>
              <a:spcAft>
                <a:spcPts val="0"/>
              </a:spcAft>
              <a:buClr>
                <a:srgbClr val="000000"/>
              </a:buClr>
              <a:buSzPts val="1200"/>
              <a:buFont typeface="Arial"/>
              <a:buNone/>
            </a:pPr>
            <a:r>
              <a:rPr lang="en-US"/>
              <a:t>2</a:t>
            </a:r>
            <a:endParaRPr/>
          </a:p>
        </p:txBody>
      </p:sp>
      <p:sp>
        <p:nvSpPr>
          <p:cNvPr id="180" name="Google Shape;180;p25"/>
          <p:cNvSpPr txBox="1">
            <a:spLocks noGrp="1"/>
          </p:cNvSpPr>
          <p:nvPr>
            <p:ph type="title" idx="4294967295"/>
          </p:nvPr>
        </p:nvSpPr>
        <p:spPr>
          <a:xfrm>
            <a:off x="400050" y="209468"/>
            <a:ext cx="4867200" cy="577200"/>
          </a:xfrm>
          <a:prstGeom prst="rect">
            <a:avLst/>
          </a:prstGeom>
          <a:noFill/>
          <a:ln>
            <a:noFill/>
            <a:prstDash/>
          </a:ln>
          <a:effectLst/>
        </p:spPr>
        <p:txBody>
          <a:bodyPr rot="0" spcFirstLastPara="1" vertOverflow="overflow" horzOverflow="overflow" vert="horz" wrap="square" lIns="68575" tIns="34275" rIns="68575" bIns="34275"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3300" b="1" i="0" u="none" strike="noStrike" kern="0" cap="none" spc="0" normalizeH="0" baseline="0" noProof="0" dirty="0">
                <a:ln>
                  <a:noFill/>
                </a:ln>
                <a:solidFill>
                  <a:srgbClr val="8F77B6"/>
                </a:solidFill>
                <a:effectLst/>
                <a:uLnTx/>
                <a:uFillTx/>
                <a:latin typeface="Oswald"/>
                <a:ea typeface="Oswald"/>
                <a:cs typeface="Oswald"/>
                <a:sym typeface="Oswald"/>
              </a:rPr>
              <a:t>Solicitation Types</a:t>
            </a:r>
            <a:endParaRPr kumimoji="0" lang="en-US" sz="1400" b="0" i="0" u="none" strike="noStrike" kern="0" cap="none" spc="0" normalizeH="0" baseline="0" noProof="0" dirty="0">
              <a:ln>
                <a:noFill/>
              </a:ln>
              <a:solidFill>
                <a:schemeClr val="dk1"/>
              </a:solidFill>
              <a:effectLst/>
              <a:uLnTx/>
              <a:uFillTx/>
              <a:latin typeface="Calibri"/>
              <a:ea typeface="Calibri"/>
              <a:cs typeface="Calibri"/>
              <a:sym typeface="Calibri"/>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84"/>
        <p:cNvGrpSpPr/>
        <p:nvPr/>
      </p:nvGrpSpPr>
      <p:grpSpPr>
        <a:xfrm>
          <a:off x="0" y="0"/>
          <a:ext cx="0" cy="0"/>
          <a:chOff x="0" y="0"/>
          <a:chExt cx="0" cy="0"/>
        </a:xfrm>
      </p:grpSpPr>
      <p:sp>
        <p:nvSpPr>
          <p:cNvPr id="185" name="Google Shape;185;p26"/>
          <p:cNvSpPr txBox="1">
            <a:spLocks noGrp="1"/>
          </p:cNvSpPr>
          <p:nvPr>
            <p:ph type="title"/>
          </p:nvPr>
        </p:nvSpPr>
        <p:spPr>
          <a:xfrm>
            <a:off x="342900" y="514350"/>
            <a:ext cx="7258200" cy="571500"/>
          </a:xfrm>
          <a:prstGeom prst="rect">
            <a:avLst/>
          </a:prstGeom>
          <a:noFill/>
          <a:ln>
            <a:noFill/>
          </a:ln>
        </p:spPr>
        <p:txBody>
          <a:bodyPr spcFirstLastPara="1" wrap="square" lIns="0" tIns="0" rIns="68575" bIns="0" anchor="b" anchorCtr="0">
            <a:noAutofit/>
          </a:bodyPr>
          <a:lstStyle/>
          <a:p>
            <a:pPr marL="0" lvl="0" indent="0" algn="l" rtl="0">
              <a:spcBef>
                <a:spcPts val="0"/>
              </a:spcBef>
              <a:spcAft>
                <a:spcPts val="0"/>
              </a:spcAft>
              <a:buClr>
                <a:srgbClr val="8F77B6"/>
              </a:buClr>
              <a:buSzPts val="3300"/>
              <a:buFont typeface="Oswald"/>
              <a:buNone/>
            </a:pPr>
            <a:r>
              <a:rPr lang="en-US" sz="3300" b="1">
                <a:latin typeface="Oswald"/>
                <a:ea typeface="Oswald"/>
                <a:cs typeface="Oswald"/>
                <a:sym typeface="Oswald"/>
              </a:rPr>
              <a:t>Special Process for A&amp;E Services</a:t>
            </a:r>
            <a:br>
              <a:rPr lang="en-US" sz="1500" b="1">
                <a:latin typeface="Arial"/>
                <a:ea typeface="Arial"/>
                <a:cs typeface="Arial"/>
                <a:sym typeface="Arial"/>
              </a:rPr>
            </a:br>
            <a:endParaRPr/>
          </a:p>
        </p:txBody>
      </p:sp>
      <p:sp>
        <p:nvSpPr>
          <p:cNvPr id="186" name="Google Shape;186;p26"/>
          <p:cNvSpPr txBox="1">
            <a:spLocks noGrp="1"/>
          </p:cNvSpPr>
          <p:nvPr>
            <p:ph type="body" idx="1"/>
          </p:nvPr>
        </p:nvSpPr>
        <p:spPr>
          <a:xfrm>
            <a:off x="342900" y="900113"/>
            <a:ext cx="6172200" cy="2545800"/>
          </a:xfrm>
          <a:prstGeom prst="rect">
            <a:avLst/>
          </a:prstGeom>
          <a:noFill/>
          <a:ln>
            <a:noFill/>
          </a:ln>
        </p:spPr>
        <p:txBody>
          <a:bodyPr spcFirstLastPara="1" wrap="square" lIns="68575" tIns="34275" rIns="68575" bIns="34275" anchor="t" anchorCtr="0">
            <a:normAutofit fontScale="85000" lnSpcReduction="10000"/>
          </a:bodyPr>
          <a:lstStyle/>
          <a:p>
            <a:pPr marL="0" lvl="0" indent="0" algn="ctr" rtl="0">
              <a:spcBef>
                <a:spcPts val="0"/>
              </a:spcBef>
              <a:spcAft>
                <a:spcPts val="0"/>
              </a:spcAft>
              <a:buClr>
                <a:srgbClr val="0000FF"/>
              </a:buClr>
              <a:buSzPct val="100000"/>
              <a:buNone/>
            </a:pPr>
            <a:r>
              <a:rPr lang="en-US" sz="2400">
                <a:solidFill>
                  <a:srgbClr val="0000FF"/>
                </a:solidFill>
                <a:latin typeface="Oswald"/>
                <a:ea typeface="Oswald"/>
                <a:cs typeface="Oswald"/>
                <a:sym typeface="Oswald"/>
              </a:rPr>
              <a:t>Architectural/Engineering services are solicited differently.</a:t>
            </a:r>
            <a:endParaRPr/>
          </a:p>
          <a:p>
            <a:pPr marL="0" lvl="0" indent="0" algn="l" rtl="0">
              <a:spcBef>
                <a:spcPts val="200"/>
              </a:spcBef>
              <a:spcAft>
                <a:spcPts val="0"/>
              </a:spcAft>
              <a:buClr>
                <a:schemeClr val="dk1"/>
              </a:buClr>
              <a:buSzPct val="100000"/>
              <a:buNone/>
            </a:pPr>
            <a:endParaRPr sz="800">
              <a:solidFill>
                <a:srgbClr val="000000"/>
              </a:solidFill>
              <a:latin typeface="Oswald"/>
              <a:ea typeface="Oswald"/>
              <a:cs typeface="Oswald"/>
              <a:sym typeface="Oswald"/>
            </a:endParaRPr>
          </a:p>
          <a:p>
            <a:pPr marL="431800" lvl="0" indent="-408940" algn="l" rtl="0">
              <a:spcBef>
                <a:spcPts val="500"/>
              </a:spcBef>
              <a:spcAft>
                <a:spcPts val="0"/>
              </a:spcAft>
              <a:buClr>
                <a:srgbClr val="000000"/>
              </a:buClr>
              <a:buSzPct val="100000"/>
              <a:buFont typeface="Arial"/>
              <a:buChar char="•"/>
            </a:pPr>
            <a:r>
              <a:rPr lang="en-US" sz="2400">
                <a:solidFill>
                  <a:srgbClr val="000000"/>
                </a:solidFill>
                <a:latin typeface="Oswald"/>
                <a:ea typeface="Oswald"/>
                <a:cs typeface="Oswald"/>
                <a:sym typeface="Oswald"/>
              </a:rPr>
              <a:t>Multi-stage process:</a:t>
            </a:r>
            <a:endParaRPr/>
          </a:p>
          <a:p>
            <a:pPr marL="1244600" lvl="2" indent="-535940" algn="l" rtl="0">
              <a:spcBef>
                <a:spcPts val="500"/>
              </a:spcBef>
              <a:spcAft>
                <a:spcPts val="0"/>
              </a:spcAft>
              <a:buClr>
                <a:srgbClr val="000000"/>
              </a:buClr>
              <a:buSzPct val="100000"/>
              <a:buFont typeface="Calibri"/>
              <a:buAutoNum type="arabicPeriod"/>
            </a:pPr>
            <a:r>
              <a:rPr lang="en-US" sz="2400">
                <a:solidFill>
                  <a:srgbClr val="000000"/>
                </a:solidFill>
                <a:latin typeface="Oswald"/>
                <a:ea typeface="Oswald"/>
                <a:cs typeface="Oswald"/>
                <a:sym typeface="Oswald"/>
              </a:rPr>
              <a:t>Submit proposals.</a:t>
            </a:r>
            <a:endParaRPr/>
          </a:p>
          <a:p>
            <a:pPr marL="1244600" lvl="2" indent="-535940" algn="l" rtl="0">
              <a:spcBef>
                <a:spcPts val="500"/>
              </a:spcBef>
              <a:spcAft>
                <a:spcPts val="0"/>
              </a:spcAft>
              <a:buClr>
                <a:srgbClr val="000000"/>
              </a:buClr>
              <a:buSzPct val="100000"/>
              <a:buFont typeface="Calibri"/>
              <a:buAutoNum type="arabicPeriod"/>
            </a:pPr>
            <a:r>
              <a:rPr lang="en-US" sz="2400">
                <a:solidFill>
                  <a:srgbClr val="000000"/>
                </a:solidFill>
                <a:latin typeface="Oswald"/>
                <a:ea typeface="Oswald"/>
                <a:cs typeface="Oswald"/>
                <a:sym typeface="Oswald"/>
              </a:rPr>
              <a:t>Gov’t makes “short list” of qualified firms/teams.</a:t>
            </a:r>
            <a:endParaRPr/>
          </a:p>
          <a:p>
            <a:pPr marL="1244600" lvl="2" indent="-535940" algn="l" rtl="0">
              <a:spcBef>
                <a:spcPts val="500"/>
              </a:spcBef>
              <a:spcAft>
                <a:spcPts val="0"/>
              </a:spcAft>
              <a:buClr>
                <a:srgbClr val="000000"/>
              </a:buClr>
              <a:buSzPct val="100000"/>
              <a:buFont typeface="Calibri"/>
              <a:buAutoNum type="arabicPeriod"/>
            </a:pPr>
            <a:r>
              <a:rPr lang="en-US" sz="2400">
                <a:solidFill>
                  <a:srgbClr val="000000"/>
                </a:solidFill>
                <a:latin typeface="Oswald"/>
                <a:ea typeface="Oswald"/>
                <a:cs typeface="Oswald"/>
                <a:sym typeface="Oswald"/>
              </a:rPr>
              <a:t>Firms/teams interviewed, ranked.</a:t>
            </a:r>
            <a:endParaRPr/>
          </a:p>
          <a:p>
            <a:pPr marL="1244600" lvl="2" indent="-535940" algn="l" rtl="0">
              <a:spcBef>
                <a:spcPts val="500"/>
              </a:spcBef>
              <a:spcAft>
                <a:spcPts val="0"/>
              </a:spcAft>
              <a:buClr>
                <a:srgbClr val="000000"/>
              </a:buClr>
              <a:buSzPct val="100000"/>
              <a:buFont typeface="Calibri"/>
              <a:buAutoNum type="arabicPeriod"/>
            </a:pPr>
            <a:r>
              <a:rPr lang="en-US" sz="2400">
                <a:solidFill>
                  <a:srgbClr val="000000"/>
                </a:solidFill>
                <a:latin typeface="Oswald"/>
                <a:ea typeface="Oswald"/>
                <a:cs typeface="Oswald"/>
                <a:sym typeface="Oswald"/>
              </a:rPr>
              <a:t>Price is negotiated with firm with team selected #1.</a:t>
            </a:r>
            <a:endParaRPr>
              <a:latin typeface="Oswald"/>
              <a:ea typeface="Oswald"/>
              <a:cs typeface="Oswald"/>
              <a:sym typeface="Oswald"/>
            </a:endParaRPr>
          </a:p>
        </p:txBody>
      </p:sp>
      <p:sp>
        <p:nvSpPr>
          <p:cNvPr id="188" name="Google Shape;188;p26"/>
          <p:cNvSpPr txBox="1">
            <a:spLocks noGrp="1"/>
          </p:cNvSpPr>
          <p:nvPr>
            <p:ph type="ftr" idx="11"/>
          </p:nvPr>
        </p:nvSpPr>
        <p:spPr>
          <a:xfrm>
            <a:off x="2985466" y="4641056"/>
            <a:ext cx="3173100" cy="273900"/>
          </a:xfrm>
          <a:prstGeom prst="rect">
            <a:avLst/>
          </a:prstGeom>
          <a:noFill/>
          <a:ln>
            <a:noFill/>
          </a:ln>
        </p:spPr>
        <p:txBody>
          <a:bodyPr spcFirstLastPara="1" wrap="square" lIns="68575" tIns="34275" rIns="68575" bIns="34275" anchor="b" anchorCtr="0">
            <a:noAutofit/>
          </a:bodyPr>
          <a:lstStyle/>
          <a:p>
            <a:pPr marL="0" lvl="0" indent="0" algn="ctr" rtl="0">
              <a:spcBef>
                <a:spcPts val="0"/>
              </a:spcBef>
              <a:spcAft>
                <a:spcPts val="0"/>
              </a:spcAft>
              <a:buNone/>
            </a:pPr>
            <a:r>
              <a:rPr lang="en-US" sz="1100"/>
              <a:t>GT APEX Accelerator </a:t>
            </a:r>
            <a:endParaRPr sz="1100"/>
          </a:p>
        </p:txBody>
      </p:sp>
      <p:sp>
        <p:nvSpPr>
          <p:cNvPr id="189" name="Google Shape;189;p26"/>
          <p:cNvSpPr txBox="1">
            <a:spLocks noGrp="1"/>
          </p:cNvSpPr>
          <p:nvPr>
            <p:ph type="sldNum" idx="12"/>
          </p:nvPr>
        </p:nvSpPr>
        <p:spPr>
          <a:xfrm>
            <a:off x="2583180" y="3495973"/>
            <a:ext cx="1371600" cy="241200"/>
          </a:xfrm>
          <a:prstGeom prst="rect">
            <a:avLst/>
          </a:prstGeom>
          <a:noFill/>
          <a:ln>
            <a:noFill/>
          </a:ln>
        </p:spPr>
        <p:txBody>
          <a:bodyPr spcFirstLastPara="1" wrap="square" lIns="0" tIns="0" rIns="0" bIns="0" anchor="b" anchorCtr="0">
            <a:noAutofit/>
          </a:bodyPr>
          <a:lstStyle/>
          <a:p>
            <a:pPr marL="0" lvl="0" indent="0" algn="ctr" rtl="0">
              <a:spcBef>
                <a:spcPts val="0"/>
              </a:spcBef>
              <a:spcAft>
                <a:spcPts val="0"/>
              </a:spcAft>
              <a:buClr>
                <a:srgbClr val="000000"/>
              </a:buClr>
              <a:buSzPts val="1200"/>
              <a:buFont typeface="Arial"/>
              <a:buNone/>
            </a:pPr>
            <a:r>
              <a:rPr lang="en-US"/>
              <a:t>2</a:t>
            </a:r>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93"/>
        <p:cNvGrpSpPr/>
        <p:nvPr/>
      </p:nvGrpSpPr>
      <p:grpSpPr>
        <a:xfrm>
          <a:off x="0" y="0"/>
          <a:ext cx="0" cy="0"/>
          <a:chOff x="0" y="0"/>
          <a:chExt cx="0" cy="0"/>
        </a:xfrm>
      </p:grpSpPr>
      <p:sp>
        <p:nvSpPr>
          <p:cNvPr id="194" name="Google Shape;194;p27"/>
          <p:cNvSpPr txBox="1">
            <a:spLocks noGrp="1"/>
          </p:cNvSpPr>
          <p:nvPr>
            <p:ph type="title"/>
          </p:nvPr>
        </p:nvSpPr>
        <p:spPr>
          <a:xfrm>
            <a:off x="285750" y="421389"/>
            <a:ext cx="7429500" cy="571500"/>
          </a:xfrm>
          <a:prstGeom prst="rect">
            <a:avLst/>
          </a:prstGeom>
          <a:noFill/>
          <a:ln>
            <a:noFill/>
          </a:ln>
        </p:spPr>
        <p:txBody>
          <a:bodyPr spcFirstLastPara="1" wrap="square" lIns="0" tIns="0" rIns="68575" bIns="0" anchor="b" anchorCtr="0">
            <a:noAutofit/>
          </a:bodyPr>
          <a:lstStyle/>
          <a:p>
            <a:pPr marL="0" lvl="0" indent="0" algn="l" rtl="0">
              <a:spcBef>
                <a:spcPts val="0"/>
              </a:spcBef>
              <a:spcAft>
                <a:spcPts val="0"/>
              </a:spcAft>
              <a:buClr>
                <a:srgbClr val="8F77B6"/>
              </a:buClr>
              <a:buSzPts val="3300"/>
              <a:buFont typeface="Oswald"/>
              <a:buNone/>
            </a:pPr>
            <a:r>
              <a:rPr lang="en-US" sz="3300">
                <a:latin typeface="Oswald"/>
                <a:ea typeface="Oswald"/>
                <a:cs typeface="Oswald"/>
                <a:sym typeface="Oswald"/>
              </a:rPr>
              <a:t>Formal Federal Government Contracting Process</a:t>
            </a:r>
            <a:endParaRPr/>
          </a:p>
        </p:txBody>
      </p:sp>
      <p:sp>
        <p:nvSpPr>
          <p:cNvPr id="196" name="Google Shape;196;p27"/>
          <p:cNvSpPr txBox="1">
            <a:spLocks noGrp="1"/>
          </p:cNvSpPr>
          <p:nvPr>
            <p:ph type="ftr" idx="11"/>
          </p:nvPr>
        </p:nvSpPr>
        <p:spPr>
          <a:xfrm>
            <a:off x="2985466" y="4641056"/>
            <a:ext cx="3173100" cy="273900"/>
          </a:xfrm>
          <a:prstGeom prst="rect">
            <a:avLst/>
          </a:prstGeom>
          <a:noFill/>
          <a:ln>
            <a:noFill/>
          </a:ln>
        </p:spPr>
        <p:txBody>
          <a:bodyPr spcFirstLastPara="1" wrap="square" lIns="68575" tIns="34275" rIns="68575" bIns="34275" anchor="b" anchorCtr="0">
            <a:noAutofit/>
          </a:bodyPr>
          <a:lstStyle/>
          <a:p>
            <a:pPr marL="0" lvl="0" indent="0" algn="ctr" rtl="0">
              <a:spcBef>
                <a:spcPts val="0"/>
              </a:spcBef>
              <a:spcAft>
                <a:spcPts val="0"/>
              </a:spcAft>
              <a:buNone/>
            </a:pPr>
            <a:r>
              <a:rPr lang="en-US" sz="1100"/>
              <a:t>GT APEX Accelerator </a:t>
            </a:r>
            <a:endParaRPr sz="1100"/>
          </a:p>
        </p:txBody>
      </p:sp>
      <p:sp>
        <p:nvSpPr>
          <p:cNvPr id="197" name="Google Shape;197;p27"/>
          <p:cNvSpPr txBox="1">
            <a:spLocks noGrp="1"/>
          </p:cNvSpPr>
          <p:nvPr>
            <p:ph type="sldNum" idx="12"/>
          </p:nvPr>
        </p:nvSpPr>
        <p:spPr>
          <a:xfrm>
            <a:off x="2583180" y="3495973"/>
            <a:ext cx="1371600" cy="241200"/>
          </a:xfrm>
          <a:prstGeom prst="rect">
            <a:avLst/>
          </a:prstGeom>
          <a:noFill/>
          <a:ln>
            <a:noFill/>
          </a:ln>
        </p:spPr>
        <p:txBody>
          <a:bodyPr spcFirstLastPara="1" wrap="square" lIns="0" tIns="0" rIns="0" bIns="0" anchor="b" anchorCtr="0">
            <a:noAutofit/>
          </a:bodyPr>
          <a:lstStyle/>
          <a:p>
            <a:pPr marL="0" lvl="0" indent="0" algn="ctr" rtl="0">
              <a:spcBef>
                <a:spcPts val="0"/>
              </a:spcBef>
              <a:spcAft>
                <a:spcPts val="0"/>
              </a:spcAft>
              <a:buClr>
                <a:srgbClr val="000000"/>
              </a:buClr>
              <a:buSzPts val="1200"/>
              <a:buFont typeface="Arial"/>
              <a:buNone/>
            </a:pPr>
            <a:r>
              <a:rPr lang="en-US"/>
              <a:t>2</a:t>
            </a:r>
            <a:endParaRPr/>
          </a:p>
        </p:txBody>
      </p:sp>
      <p:sp>
        <p:nvSpPr>
          <p:cNvPr id="198" name="Google Shape;198;p27" descr="Blue circle around #1 Requirements"/>
          <p:cNvSpPr/>
          <p:nvPr/>
        </p:nvSpPr>
        <p:spPr>
          <a:xfrm>
            <a:off x="1819064" y="1485900"/>
            <a:ext cx="1221581" cy="1204436"/>
          </a:xfrm>
          <a:custGeom>
            <a:avLst/>
            <a:gdLst/>
            <a:ahLst/>
            <a:cxnLst/>
            <a:rect l="l" t="t" r="r" b="b"/>
            <a:pathLst>
              <a:path w="1628775" h="1605914" extrusionOk="0">
                <a:moveTo>
                  <a:pt x="0" y="802767"/>
                </a:moveTo>
                <a:lnTo>
                  <a:pt x="1382" y="755598"/>
                </a:lnTo>
                <a:lnTo>
                  <a:pt x="5477" y="709147"/>
                </a:lnTo>
                <a:lnTo>
                  <a:pt x="12209" y="663489"/>
                </a:lnTo>
                <a:lnTo>
                  <a:pt x="21501" y="618699"/>
                </a:lnTo>
                <a:lnTo>
                  <a:pt x="33278" y="574853"/>
                </a:lnTo>
                <a:lnTo>
                  <a:pt x="47462" y="532026"/>
                </a:lnTo>
                <a:lnTo>
                  <a:pt x="63978" y="490293"/>
                </a:lnTo>
                <a:lnTo>
                  <a:pt x="82749" y="449729"/>
                </a:lnTo>
                <a:lnTo>
                  <a:pt x="103698" y="410411"/>
                </a:lnTo>
                <a:lnTo>
                  <a:pt x="126751" y="372412"/>
                </a:lnTo>
                <a:lnTo>
                  <a:pt x="151829" y="335809"/>
                </a:lnTo>
                <a:lnTo>
                  <a:pt x="178857" y="300676"/>
                </a:lnTo>
                <a:lnTo>
                  <a:pt x="207759" y="267090"/>
                </a:lnTo>
                <a:lnTo>
                  <a:pt x="238458" y="235124"/>
                </a:lnTo>
                <a:lnTo>
                  <a:pt x="270878" y="204855"/>
                </a:lnTo>
                <a:lnTo>
                  <a:pt x="304942" y="176358"/>
                </a:lnTo>
                <a:lnTo>
                  <a:pt x="340574" y="149708"/>
                </a:lnTo>
                <a:lnTo>
                  <a:pt x="377698" y="124980"/>
                </a:lnTo>
                <a:lnTo>
                  <a:pt x="416238" y="102250"/>
                </a:lnTo>
                <a:lnTo>
                  <a:pt x="456116" y="81593"/>
                </a:lnTo>
                <a:lnTo>
                  <a:pt x="497258" y="63085"/>
                </a:lnTo>
                <a:lnTo>
                  <a:pt x="539586" y="46800"/>
                </a:lnTo>
                <a:lnTo>
                  <a:pt x="583024" y="32813"/>
                </a:lnTo>
                <a:lnTo>
                  <a:pt x="627497" y="21201"/>
                </a:lnTo>
                <a:lnTo>
                  <a:pt x="672926" y="12038"/>
                </a:lnTo>
                <a:lnTo>
                  <a:pt x="719237" y="5400"/>
                </a:lnTo>
                <a:lnTo>
                  <a:pt x="766352" y="1362"/>
                </a:lnTo>
                <a:lnTo>
                  <a:pt x="814197" y="0"/>
                </a:lnTo>
                <a:lnTo>
                  <a:pt x="862041" y="1362"/>
                </a:lnTo>
                <a:lnTo>
                  <a:pt x="909156" y="5400"/>
                </a:lnTo>
                <a:lnTo>
                  <a:pt x="955467" y="12038"/>
                </a:lnTo>
                <a:lnTo>
                  <a:pt x="1000896" y="21201"/>
                </a:lnTo>
                <a:lnTo>
                  <a:pt x="1045369" y="32813"/>
                </a:lnTo>
                <a:lnTo>
                  <a:pt x="1088807" y="46800"/>
                </a:lnTo>
                <a:lnTo>
                  <a:pt x="1131135" y="63085"/>
                </a:lnTo>
                <a:lnTo>
                  <a:pt x="1172277" y="81593"/>
                </a:lnTo>
                <a:lnTo>
                  <a:pt x="1212155" y="102250"/>
                </a:lnTo>
                <a:lnTo>
                  <a:pt x="1250695" y="124980"/>
                </a:lnTo>
                <a:lnTo>
                  <a:pt x="1287819" y="149708"/>
                </a:lnTo>
                <a:lnTo>
                  <a:pt x="1323451" y="176358"/>
                </a:lnTo>
                <a:lnTo>
                  <a:pt x="1357515" y="204855"/>
                </a:lnTo>
                <a:lnTo>
                  <a:pt x="1389935" y="235124"/>
                </a:lnTo>
                <a:lnTo>
                  <a:pt x="1420634" y="267090"/>
                </a:lnTo>
                <a:lnTo>
                  <a:pt x="1449536" y="300676"/>
                </a:lnTo>
                <a:lnTo>
                  <a:pt x="1476564" y="335809"/>
                </a:lnTo>
                <a:lnTo>
                  <a:pt x="1501642" y="372412"/>
                </a:lnTo>
                <a:lnTo>
                  <a:pt x="1524695" y="410411"/>
                </a:lnTo>
                <a:lnTo>
                  <a:pt x="1545644" y="449729"/>
                </a:lnTo>
                <a:lnTo>
                  <a:pt x="1564415" y="490293"/>
                </a:lnTo>
                <a:lnTo>
                  <a:pt x="1580931" y="532026"/>
                </a:lnTo>
                <a:lnTo>
                  <a:pt x="1595115" y="574853"/>
                </a:lnTo>
                <a:lnTo>
                  <a:pt x="1606892" y="618699"/>
                </a:lnTo>
                <a:lnTo>
                  <a:pt x="1616184" y="663489"/>
                </a:lnTo>
                <a:lnTo>
                  <a:pt x="1622916" y="709147"/>
                </a:lnTo>
                <a:lnTo>
                  <a:pt x="1627011" y="755598"/>
                </a:lnTo>
                <a:lnTo>
                  <a:pt x="1628393" y="802767"/>
                </a:lnTo>
                <a:lnTo>
                  <a:pt x="1627011" y="849935"/>
                </a:lnTo>
                <a:lnTo>
                  <a:pt x="1622916" y="896386"/>
                </a:lnTo>
                <a:lnTo>
                  <a:pt x="1616184" y="942044"/>
                </a:lnTo>
                <a:lnTo>
                  <a:pt x="1606892" y="986834"/>
                </a:lnTo>
                <a:lnTo>
                  <a:pt x="1595115" y="1030680"/>
                </a:lnTo>
                <a:lnTo>
                  <a:pt x="1580931" y="1073507"/>
                </a:lnTo>
                <a:lnTo>
                  <a:pt x="1564415" y="1115240"/>
                </a:lnTo>
                <a:lnTo>
                  <a:pt x="1545644" y="1155804"/>
                </a:lnTo>
                <a:lnTo>
                  <a:pt x="1524695" y="1195122"/>
                </a:lnTo>
                <a:lnTo>
                  <a:pt x="1501642" y="1233121"/>
                </a:lnTo>
                <a:lnTo>
                  <a:pt x="1476564" y="1269724"/>
                </a:lnTo>
                <a:lnTo>
                  <a:pt x="1449536" y="1304857"/>
                </a:lnTo>
                <a:lnTo>
                  <a:pt x="1420634" y="1338443"/>
                </a:lnTo>
                <a:lnTo>
                  <a:pt x="1389935" y="1370409"/>
                </a:lnTo>
                <a:lnTo>
                  <a:pt x="1357515" y="1400678"/>
                </a:lnTo>
                <a:lnTo>
                  <a:pt x="1323451" y="1429175"/>
                </a:lnTo>
                <a:lnTo>
                  <a:pt x="1287819" y="1455825"/>
                </a:lnTo>
                <a:lnTo>
                  <a:pt x="1250695" y="1480553"/>
                </a:lnTo>
                <a:lnTo>
                  <a:pt x="1212155" y="1503283"/>
                </a:lnTo>
                <a:lnTo>
                  <a:pt x="1172277" y="1523940"/>
                </a:lnTo>
                <a:lnTo>
                  <a:pt x="1131135" y="1542448"/>
                </a:lnTo>
                <a:lnTo>
                  <a:pt x="1088807" y="1558733"/>
                </a:lnTo>
                <a:lnTo>
                  <a:pt x="1045369" y="1572720"/>
                </a:lnTo>
                <a:lnTo>
                  <a:pt x="1000896" y="1584332"/>
                </a:lnTo>
                <a:lnTo>
                  <a:pt x="955467" y="1593495"/>
                </a:lnTo>
                <a:lnTo>
                  <a:pt x="909156" y="1600133"/>
                </a:lnTo>
                <a:lnTo>
                  <a:pt x="862041" y="1604171"/>
                </a:lnTo>
                <a:lnTo>
                  <a:pt x="814197" y="1605534"/>
                </a:lnTo>
                <a:lnTo>
                  <a:pt x="766352" y="1604171"/>
                </a:lnTo>
                <a:lnTo>
                  <a:pt x="719237" y="1600133"/>
                </a:lnTo>
                <a:lnTo>
                  <a:pt x="672926" y="1593495"/>
                </a:lnTo>
                <a:lnTo>
                  <a:pt x="627497" y="1584332"/>
                </a:lnTo>
                <a:lnTo>
                  <a:pt x="583024" y="1572720"/>
                </a:lnTo>
                <a:lnTo>
                  <a:pt x="539586" y="1558733"/>
                </a:lnTo>
                <a:lnTo>
                  <a:pt x="497258" y="1542448"/>
                </a:lnTo>
                <a:lnTo>
                  <a:pt x="456116" y="1523940"/>
                </a:lnTo>
                <a:lnTo>
                  <a:pt x="416238" y="1503283"/>
                </a:lnTo>
                <a:lnTo>
                  <a:pt x="377698" y="1480553"/>
                </a:lnTo>
                <a:lnTo>
                  <a:pt x="340574" y="1455825"/>
                </a:lnTo>
                <a:lnTo>
                  <a:pt x="304942" y="1429175"/>
                </a:lnTo>
                <a:lnTo>
                  <a:pt x="270878" y="1400678"/>
                </a:lnTo>
                <a:lnTo>
                  <a:pt x="238458" y="1370409"/>
                </a:lnTo>
                <a:lnTo>
                  <a:pt x="207759" y="1338443"/>
                </a:lnTo>
                <a:lnTo>
                  <a:pt x="178857" y="1304857"/>
                </a:lnTo>
                <a:lnTo>
                  <a:pt x="151829" y="1269724"/>
                </a:lnTo>
                <a:lnTo>
                  <a:pt x="126751" y="1233121"/>
                </a:lnTo>
                <a:lnTo>
                  <a:pt x="103698" y="1195122"/>
                </a:lnTo>
                <a:lnTo>
                  <a:pt x="82749" y="1155804"/>
                </a:lnTo>
                <a:lnTo>
                  <a:pt x="63978" y="1115240"/>
                </a:lnTo>
                <a:lnTo>
                  <a:pt x="47462" y="1073507"/>
                </a:lnTo>
                <a:lnTo>
                  <a:pt x="33278" y="1030680"/>
                </a:lnTo>
                <a:lnTo>
                  <a:pt x="21501" y="986834"/>
                </a:lnTo>
                <a:lnTo>
                  <a:pt x="12209" y="942044"/>
                </a:lnTo>
                <a:lnTo>
                  <a:pt x="5477" y="896386"/>
                </a:lnTo>
                <a:lnTo>
                  <a:pt x="1382" y="849935"/>
                </a:lnTo>
                <a:lnTo>
                  <a:pt x="0" y="802767"/>
                </a:lnTo>
                <a:close/>
              </a:path>
            </a:pathLst>
          </a:custGeom>
          <a:solidFill>
            <a:srgbClr val="FFFFFF"/>
          </a:solidFill>
          <a:ln w="25400" cap="flat" cmpd="sng">
            <a:solidFill>
              <a:srgbClr val="0000CC"/>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chemeClr val="dk1"/>
              </a:buClr>
              <a:buSzPts val="1300"/>
              <a:buFont typeface="Calibri"/>
              <a:buNone/>
            </a:pPr>
            <a:endParaRPr sz="1300" b="0" i="0" u="none" strike="noStrike" cap="none">
              <a:solidFill>
                <a:srgbClr val="000000"/>
              </a:solidFill>
              <a:latin typeface="Calibri"/>
              <a:ea typeface="Calibri"/>
              <a:cs typeface="Calibri"/>
              <a:sym typeface="Calibri"/>
            </a:endParaRPr>
          </a:p>
        </p:txBody>
      </p:sp>
      <p:sp>
        <p:nvSpPr>
          <p:cNvPr id="199" name="Google Shape;199;p27" descr="Blue circle around #2 Market Research"/>
          <p:cNvSpPr/>
          <p:nvPr/>
        </p:nvSpPr>
        <p:spPr>
          <a:xfrm>
            <a:off x="3304144" y="1462834"/>
            <a:ext cx="1221581" cy="1204435"/>
          </a:xfrm>
          <a:custGeom>
            <a:avLst/>
            <a:gdLst/>
            <a:ahLst/>
            <a:cxnLst/>
            <a:rect l="l" t="t" r="r" b="b"/>
            <a:pathLst>
              <a:path w="1628775" h="1605914" extrusionOk="0">
                <a:moveTo>
                  <a:pt x="0" y="802767"/>
                </a:moveTo>
                <a:lnTo>
                  <a:pt x="1382" y="755598"/>
                </a:lnTo>
                <a:lnTo>
                  <a:pt x="5477" y="709147"/>
                </a:lnTo>
                <a:lnTo>
                  <a:pt x="12209" y="663489"/>
                </a:lnTo>
                <a:lnTo>
                  <a:pt x="21501" y="618699"/>
                </a:lnTo>
                <a:lnTo>
                  <a:pt x="33278" y="574853"/>
                </a:lnTo>
                <a:lnTo>
                  <a:pt x="47462" y="532026"/>
                </a:lnTo>
                <a:lnTo>
                  <a:pt x="63978" y="490293"/>
                </a:lnTo>
                <a:lnTo>
                  <a:pt x="82749" y="449729"/>
                </a:lnTo>
                <a:lnTo>
                  <a:pt x="103698" y="410411"/>
                </a:lnTo>
                <a:lnTo>
                  <a:pt x="126751" y="372412"/>
                </a:lnTo>
                <a:lnTo>
                  <a:pt x="151829" y="335809"/>
                </a:lnTo>
                <a:lnTo>
                  <a:pt x="178857" y="300676"/>
                </a:lnTo>
                <a:lnTo>
                  <a:pt x="207759" y="267090"/>
                </a:lnTo>
                <a:lnTo>
                  <a:pt x="238458" y="235124"/>
                </a:lnTo>
                <a:lnTo>
                  <a:pt x="270878" y="204855"/>
                </a:lnTo>
                <a:lnTo>
                  <a:pt x="304942" y="176358"/>
                </a:lnTo>
                <a:lnTo>
                  <a:pt x="340574" y="149708"/>
                </a:lnTo>
                <a:lnTo>
                  <a:pt x="377698" y="124980"/>
                </a:lnTo>
                <a:lnTo>
                  <a:pt x="416238" y="102250"/>
                </a:lnTo>
                <a:lnTo>
                  <a:pt x="456116" y="81593"/>
                </a:lnTo>
                <a:lnTo>
                  <a:pt x="497258" y="63085"/>
                </a:lnTo>
                <a:lnTo>
                  <a:pt x="539586" y="46800"/>
                </a:lnTo>
                <a:lnTo>
                  <a:pt x="583024" y="32813"/>
                </a:lnTo>
                <a:lnTo>
                  <a:pt x="627497" y="21201"/>
                </a:lnTo>
                <a:lnTo>
                  <a:pt x="672926" y="12038"/>
                </a:lnTo>
                <a:lnTo>
                  <a:pt x="719237" y="5400"/>
                </a:lnTo>
                <a:lnTo>
                  <a:pt x="766352" y="1362"/>
                </a:lnTo>
                <a:lnTo>
                  <a:pt x="814197" y="0"/>
                </a:lnTo>
                <a:lnTo>
                  <a:pt x="862041" y="1362"/>
                </a:lnTo>
                <a:lnTo>
                  <a:pt x="909156" y="5400"/>
                </a:lnTo>
                <a:lnTo>
                  <a:pt x="955467" y="12038"/>
                </a:lnTo>
                <a:lnTo>
                  <a:pt x="1000896" y="21201"/>
                </a:lnTo>
                <a:lnTo>
                  <a:pt x="1045369" y="32813"/>
                </a:lnTo>
                <a:lnTo>
                  <a:pt x="1088807" y="46800"/>
                </a:lnTo>
                <a:lnTo>
                  <a:pt x="1131135" y="63085"/>
                </a:lnTo>
                <a:lnTo>
                  <a:pt x="1172277" y="81593"/>
                </a:lnTo>
                <a:lnTo>
                  <a:pt x="1212155" y="102250"/>
                </a:lnTo>
                <a:lnTo>
                  <a:pt x="1250695" y="124980"/>
                </a:lnTo>
                <a:lnTo>
                  <a:pt x="1287819" y="149708"/>
                </a:lnTo>
                <a:lnTo>
                  <a:pt x="1323451" y="176358"/>
                </a:lnTo>
                <a:lnTo>
                  <a:pt x="1357515" y="204855"/>
                </a:lnTo>
                <a:lnTo>
                  <a:pt x="1389935" y="235124"/>
                </a:lnTo>
                <a:lnTo>
                  <a:pt x="1420634" y="267090"/>
                </a:lnTo>
                <a:lnTo>
                  <a:pt x="1449536" y="300676"/>
                </a:lnTo>
                <a:lnTo>
                  <a:pt x="1476564" y="335809"/>
                </a:lnTo>
                <a:lnTo>
                  <a:pt x="1501642" y="372412"/>
                </a:lnTo>
                <a:lnTo>
                  <a:pt x="1524695" y="410411"/>
                </a:lnTo>
                <a:lnTo>
                  <a:pt x="1545644" y="449729"/>
                </a:lnTo>
                <a:lnTo>
                  <a:pt x="1564415" y="490293"/>
                </a:lnTo>
                <a:lnTo>
                  <a:pt x="1580931" y="532026"/>
                </a:lnTo>
                <a:lnTo>
                  <a:pt x="1595115" y="574853"/>
                </a:lnTo>
                <a:lnTo>
                  <a:pt x="1606892" y="618699"/>
                </a:lnTo>
                <a:lnTo>
                  <a:pt x="1616184" y="663489"/>
                </a:lnTo>
                <a:lnTo>
                  <a:pt x="1622916" y="709147"/>
                </a:lnTo>
                <a:lnTo>
                  <a:pt x="1627011" y="755598"/>
                </a:lnTo>
                <a:lnTo>
                  <a:pt x="1628393" y="802767"/>
                </a:lnTo>
                <a:lnTo>
                  <a:pt x="1627011" y="849935"/>
                </a:lnTo>
                <a:lnTo>
                  <a:pt x="1622916" y="896386"/>
                </a:lnTo>
                <a:lnTo>
                  <a:pt x="1616184" y="942044"/>
                </a:lnTo>
                <a:lnTo>
                  <a:pt x="1606892" y="986834"/>
                </a:lnTo>
                <a:lnTo>
                  <a:pt x="1595115" y="1030680"/>
                </a:lnTo>
                <a:lnTo>
                  <a:pt x="1580931" y="1073507"/>
                </a:lnTo>
                <a:lnTo>
                  <a:pt x="1564415" y="1115240"/>
                </a:lnTo>
                <a:lnTo>
                  <a:pt x="1545644" y="1155804"/>
                </a:lnTo>
                <a:lnTo>
                  <a:pt x="1524695" y="1195122"/>
                </a:lnTo>
                <a:lnTo>
                  <a:pt x="1501642" y="1233121"/>
                </a:lnTo>
                <a:lnTo>
                  <a:pt x="1476564" y="1269724"/>
                </a:lnTo>
                <a:lnTo>
                  <a:pt x="1449536" y="1304857"/>
                </a:lnTo>
                <a:lnTo>
                  <a:pt x="1420634" y="1338443"/>
                </a:lnTo>
                <a:lnTo>
                  <a:pt x="1389935" y="1370409"/>
                </a:lnTo>
                <a:lnTo>
                  <a:pt x="1357515" y="1400678"/>
                </a:lnTo>
                <a:lnTo>
                  <a:pt x="1323451" y="1429175"/>
                </a:lnTo>
                <a:lnTo>
                  <a:pt x="1287819" y="1455825"/>
                </a:lnTo>
                <a:lnTo>
                  <a:pt x="1250695" y="1480553"/>
                </a:lnTo>
                <a:lnTo>
                  <a:pt x="1212155" y="1503283"/>
                </a:lnTo>
                <a:lnTo>
                  <a:pt x="1172277" y="1523940"/>
                </a:lnTo>
                <a:lnTo>
                  <a:pt x="1131135" y="1542448"/>
                </a:lnTo>
                <a:lnTo>
                  <a:pt x="1088807" y="1558733"/>
                </a:lnTo>
                <a:lnTo>
                  <a:pt x="1045369" y="1572720"/>
                </a:lnTo>
                <a:lnTo>
                  <a:pt x="1000896" y="1584332"/>
                </a:lnTo>
                <a:lnTo>
                  <a:pt x="955467" y="1593495"/>
                </a:lnTo>
                <a:lnTo>
                  <a:pt x="909156" y="1600133"/>
                </a:lnTo>
                <a:lnTo>
                  <a:pt x="862041" y="1604171"/>
                </a:lnTo>
                <a:lnTo>
                  <a:pt x="814197" y="1605534"/>
                </a:lnTo>
                <a:lnTo>
                  <a:pt x="766352" y="1604171"/>
                </a:lnTo>
                <a:lnTo>
                  <a:pt x="719237" y="1600133"/>
                </a:lnTo>
                <a:lnTo>
                  <a:pt x="672926" y="1593495"/>
                </a:lnTo>
                <a:lnTo>
                  <a:pt x="627497" y="1584332"/>
                </a:lnTo>
                <a:lnTo>
                  <a:pt x="583024" y="1572720"/>
                </a:lnTo>
                <a:lnTo>
                  <a:pt x="539586" y="1558733"/>
                </a:lnTo>
                <a:lnTo>
                  <a:pt x="497258" y="1542448"/>
                </a:lnTo>
                <a:lnTo>
                  <a:pt x="456116" y="1523940"/>
                </a:lnTo>
                <a:lnTo>
                  <a:pt x="416238" y="1503283"/>
                </a:lnTo>
                <a:lnTo>
                  <a:pt x="377698" y="1480553"/>
                </a:lnTo>
                <a:lnTo>
                  <a:pt x="340574" y="1455825"/>
                </a:lnTo>
                <a:lnTo>
                  <a:pt x="304942" y="1429175"/>
                </a:lnTo>
                <a:lnTo>
                  <a:pt x="270878" y="1400678"/>
                </a:lnTo>
                <a:lnTo>
                  <a:pt x="238458" y="1370409"/>
                </a:lnTo>
                <a:lnTo>
                  <a:pt x="207759" y="1338443"/>
                </a:lnTo>
                <a:lnTo>
                  <a:pt x="178857" y="1304857"/>
                </a:lnTo>
                <a:lnTo>
                  <a:pt x="151829" y="1269724"/>
                </a:lnTo>
                <a:lnTo>
                  <a:pt x="126751" y="1233121"/>
                </a:lnTo>
                <a:lnTo>
                  <a:pt x="103698" y="1195122"/>
                </a:lnTo>
                <a:lnTo>
                  <a:pt x="82749" y="1155804"/>
                </a:lnTo>
                <a:lnTo>
                  <a:pt x="63978" y="1115240"/>
                </a:lnTo>
                <a:lnTo>
                  <a:pt x="47462" y="1073507"/>
                </a:lnTo>
                <a:lnTo>
                  <a:pt x="33278" y="1030680"/>
                </a:lnTo>
                <a:lnTo>
                  <a:pt x="21501" y="986834"/>
                </a:lnTo>
                <a:lnTo>
                  <a:pt x="12209" y="942044"/>
                </a:lnTo>
                <a:lnTo>
                  <a:pt x="5477" y="896386"/>
                </a:lnTo>
                <a:lnTo>
                  <a:pt x="1382" y="849935"/>
                </a:lnTo>
                <a:lnTo>
                  <a:pt x="0" y="802767"/>
                </a:lnTo>
                <a:close/>
              </a:path>
            </a:pathLst>
          </a:custGeom>
          <a:solidFill>
            <a:srgbClr val="FFFFFF"/>
          </a:solidFill>
          <a:ln w="25400" cap="flat" cmpd="sng">
            <a:solidFill>
              <a:srgbClr val="0000CC"/>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chemeClr val="dk1"/>
              </a:buClr>
              <a:buSzPts val="1300"/>
              <a:buFont typeface="Calibri"/>
              <a:buNone/>
            </a:pPr>
            <a:endParaRPr sz="1300" b="0" i="0" u="none" strike="noStrike" cap="none">
              <a:solidFill>
                <a:srgbClr val="000000"/>
              </a:solidFill>
              <a:latin typeface="Calibri"/>
              <a:ea typeface="Calibri"/>
              <a:cs typeface="Calibri"/>
              <a:sym typeface="Calibri"/>
            </a:endParaRPr>
          </a:p>
        </p:txBody>
      </p:sp>
      <p:sp>
        <p:nvSpPr>
          <p:cNvPr id="200" name="Google Shape;200;p27" descr="Blue circle around #3 Solicitation Preparation"/>
          <p:cNvSpPr/>
          <p:nvPr/>
        </p:nvSpPr>
        <p:spPr>
          <a:xfrm>
            <a:off x="4783355" y="1485900"/>
            <a:ext cx="1221581" cy="1204436"/>
          </a:xfrm>
          <a:custGeom>
            <a:avLst/>
            <a:gdLst/>
            <a:ahLst/>
            <a:cxnLst/>
            <a:rect l="l" t="t" r="r" b="b"/>
            <a:pathLst>
              <a:path w="1628775" h="1605914" extrusionOk="0">
                <a:moveTo>
                  <a:pt x="0" y="802767"/>
                </a:moveTo>
                <a:lnTo>
                  <a:pt x="1382" y="755598"/>
                </a:lnTo>
                <a:lnTo>
                  <a:pt x="5477" y="709147"/>
                </a:lnTo>
                <a:lnTo>
                  <a:pt x="12209" y="663489"/>
                </a:lnTo>
                <a:lnTo>
                  <a:pt x="21501" y="618699"/>
                </a:lnTo>
                <a:lnTo>
                  <a:pt x="33278" y="574853"/>
                </a:lnTo>
                <a:lnTo>
                  <a:pt x="47462" y="532026"/>
                </a:lnTo>
                <a:lnTo>
                  <a:pt x="63978" y="490293"/>
                </a:lnTo>
                <a:lnTo>
                  <a:pt x="82749" y="449729"/>
                </a:lnTo>
                <a:lnTo>
                  <a:pt x="103698" y="410411"/>
                </a:lnTo>
                <a:lnTo>
                  <a:pt x="126751" y="372412"/>
                </a:lnTo>
                <a:lnTo>
                  <a:pt x="151829" y="335809"/>
                </a:lnTo>
                <a:lnTo>
                  <a:pt x="178857" y="300676"/>
                </a:lnTo>
                <a:lnTo>
                  <a:pt x="207759" y="267090"/>
                </a:lnTo>
                <a:lnTo>
                  <a:pt x="238458" y="235124"/>
                </a:lnTo>
                <a:lnTo>
                  <a:pt x="270878" y="204855"/>
                </a:lnTo>
                <a:lnTo>
                  <a:pt x="304942" y="176358"/>
                </a:lnTo>
                <a:lnTo>
                  <a:pt x="340574" y="149708"/>
                </a:lnTo>
                <a:lnTo>
                  <a:pt x="377698" y="124980"/>
                </a:lnTo>
                <a:lnTo>
                  <a:pt x="416238" y="102250"/>
                </a:lnTo>
                <a:lnTo>
                  <a:pt x="456116" y="81593"/>
                </a:lnTo>
                <a:lnTo>
                  <a:pt x="497258" y="63085"/>
                </a:lnTo>
                <a:lnTo>
                  <a:pt x="539586" y="46800"/>
                </a:lnTo>
                <a:lnTo>
                  <a:pt x="583024" y="32813"/>
                </a:lnTo>
                <a:lnTo>
                  <a:pt x="627497" y="21201"/>
                </a:lnTo>
                <a:lnTo>
                  <a:pt x="672926" y="12038"/>
                </a:lnTo>
                <a:lnTo>
                  <a:pt x="719237" y="5400"/>
                </a:lnTo>
                <a:lnTo>
                  <a:pt x="766352" y="1362"/>
                </a:lnTo>
                <a:lnTo>
                  <a:pt x="814197" y="0"/>
                </a:lnTo>
                <a:lnTo>
                  <a:pt x="862041" y="1362"/>
                </a:lnTo>
                <a:lnTo>
                  <a:pt x="909156" y="5400"/>
                </a:lnTo>
                <a:lnTo>
                  <a:pt x="955467" y="12038"/>
                </a:lnTo>
                <a:lnTo>
                  <a:pt x="1000896" y="21201"/>
                </a:lnTo>
                <a:lnTo>
                  <a:pt x="1045369" y="32813"/>
                </a:lnTo>
                <a:lnTo>
                  <a:pt x="1088807" y="46800"/>
                </a:lnTo>
                <a:lnTo>
                  <a:pt x="1131135" y="63085"/>
                </a:lnTo>
                <a:lnTo>
                  <a:pt x="1172277" y="81593"/>
                </a:lnTo>
                <a:lnTo>
                  <a:pt x="1212155" y="102250"/>
                </a:lnTo>
                <a:lnTo>
                  <a:pt x="1250695" y="124980"/>
                </a:lnTo>
                <a:lnTo>
                  <a:pt x="1287819" y="149708"/>
                </a:lnTo>
                <a:lnTo>
                  <a:pt x="1323451" y="176358"/>
                </a:lnTo>
                <a:lnTo>
                  <a:pt x="1357515" y="204855"/>
                </a:lnTo>
                <a:lnTo>
                  <a:pt x="1389935" y="235124"/>
                </a:lnTo>
                <a:lnTo>
                  <a:pt x="1420634" y="267090"/>
                </a:lnTo>
                <a:lnTo>
                  <a:pt x="1449536" y="300676"/>
                </a:lnTo>
                <a:lnTo>
                  <a:pt x="1476564" y="335809"/>
                </a:lnTo>
                <a:lnTo>
                  <a:pt x="1501642" y="372412"/>
                </a:lnTo>
                <a:lnTo>
                  <a:pt x="1524695" y="410411"/>
                </a:lnTo>
                <a:lnTo>
                  <a:pt x="1545644" y="449729"/>
                </a:lnTo>
                <a:lnTo>
                  <a:pt x="1564415" y="490293"/>
                </a:lnTo>
                <a:lnTo>
                  <a:pt x="1580931" y="532026"/>
                </a:lnTo>
                <a:lnTo>
                  <a:pt x="1595115" y="574853"/>
                </a:lnTo>
                <a:lnTo>
                  <a:pt x="1606892" y="618699"/>
                </a:lnTo>
                <a:lnTo>
                  <a:pt x="1616184" y="663489"/>
                </a:lnTo>
                <a:lnTo>
                  <a:pt x="1622916" y="709147"/>
                </a:lnTo>
                <a:lnTo>
                  <a:pt x="1627011" y="755598"/>
                </a:lnTo>
                <a:lnTo>
                  <a:pt x="1628393" y="802767"/>
                </a:lnTo>
                <a:lnTo>
                  <a:pt x="1627011" y="849935"/>
                </a:lnTo>
                <a:lnTo>
                  <a:pt x="1622916" y="896386"/>
                </a:lnTo>
                <a:lnTo>
                  <a:pt x="1616184" y="942044"/>
                </a:lnTo>
                <a:lnTo>
                  <a:pt x="1606892" y="986834"/>
                </a:lnTo>
                <a:lnTo>
                  <a:pt x="1595115" y="1030680"/>
                </a:lnTo>
                <a:lnTo>
                  <a:pt x="1580931" y="1073507"/>
                </a:lnTo>
                <a:lnTo>
                  <a:pt x="1564415" y="1115240"/>
                </a:lnTo>
                <a:lnTo>
                  <a:pt x="1545644" y="1155804"/>
                </a:lnTo>
                <a:lnTo>
                  <a:pt x="1524695" y="1195122"/>
                </a:lnTo>
                <a:lnTo>
                  <a:pt x="1501642" y="1233121"/>
                </a:lnTo>
                <a:lnTo>
                  <a:pt x="1476564" y="1269724"/>
                </a:lnTo>
                <a:lnTo>
                  <a:pt x="1449536" y="1304857"/>
                </a:lnTo>
                <a:lnTo>
                  <a:pt x="1420634" y="1338443"/>
                </a:lnTo>
                <a:lnTo>
                  <a:pt x="1389935" y="1370409"/>
                </a:lnTo>
                <a:lnTo>
                  <a:pt x="1357515" y="1400678"/>
                </a:lnTo>
                <a:lnTo>
                  <a:pt x="1323451" y="1429175"/>
                </a:lnTo>
                <a:lnTo>
                  <a:pt x="1287819" y="1455825"/>
                </a:lnTo>
                <a:lnTo>
                  <a:pt x="1250695" y="1480553"/>
                </a:lnTo>
                <a:lnTo>
                  <a:pt x="1212155" y="1503283"/>
                </a:lnTo>
                <a:lnTo>
                  <a:pt x="1172277" y="1523940"/>
                </a:lnTo>
                <a:lnTo>
                  <a:pt x="1131135" y="1542448"/>
                </a:lnTo>
                <a:lnTo>
                  <a:pt x="1088807" y="1558733"/>
                </a:lnTo>
                <a:lnTo>
                  <a:pt x="1045369" y="1572720"/>
                </a:lnTo>
                <a:lnTo>
                  <a:pt x="1000896" y="1584332"/>
                </a:lnTo>
                <a:lnTo>
                  <a:pt x="955467" y="1593495"/>
                </a:lnTo>
                <a:lnTo>
                  <a:pt x="909156" y="1600133"/>
                </a:lnTo>
                <a:lnTo>
                  <a:pt x="862041" y="1604171"/>
                </a:lnTo>
                <a:lnTo>
                  <a:pt x="814197" y="1605534"/>
                </a:lnTo>
                <a:lnTo>
                  <a:pt x="766352" y="1604171"/>
                </a:lnTo>
                <a:lnTo>
                  <a:pt x="719237" y="1600133"/>
                </a:lnTo>
                <a:lnTo>
                  <a:pt x="672926" y="1593495"/>
                </a:lnTo>
                <a:lnTo>
                  <a:pt x="627497" y="1584332"/>
                </a:lnTo>
                <a:lnTo>
                  <a:pt x="583024" y="1572720"/>
                </a:lnTo>
                <a:lnTo>
                  <a:pt x="539586" y="1558733"/>
                </a:lnTo>
                <a:lnTo>
                  <a:pt x="497258" y="1542448"/>
                </a:lnTo>
                <a:lnTo>
                  <a:pt x="456116" y="1523940"/>
                </a:lnTo>
                <a:lnTo>
                  <a:pt x="416238" y="1503283"/>
                </a:lnTo>
                <a:lnTo>
                  <a:pt x="377698" y="1480553"/>
                </a:lnTo>
                <a:lnTo>
                  <a:pt x="340574" y="1455825"/>
                </a:lnTo>
                <a:lnTo>
                  <a:pt x="304942" y="1429175"/>
                </a:lnTo>
                <a:lnTo>
                  <a:pt x="270878" y="1400678"/>
                </a:lnTo>
                <a:lnTo>
                  <a:pt x="238458" y="1370409"/>
                </a:lnTo>
                <a:lnTo>
                  <a:pt x="207759" y="1338443"/>
                </a:lnTo>
                <a:lnTo>
                  <a:pt x="178857" y="1304857"/>
                </a:lnTo>
                <a:lnTo>
                  <a:pt x="151829" y="1269724"/>
                </a:lnTo>
                <a:lnTo>
                  <a:pt x="126751" y="1233121"/>
                </a:lnTo>
                <a:lnTo>
                  <a:pt x="103698" y="1195122"/>
                </a:lnTo>
                <a:lnTo>
                  <a:pt x="82749" y="1155804"/>
                </a:lnTo>
                <a:lnTo>
                  <a:pt x="63978" y="1115240"/>
                </a:lnTo>
                <a:lnTo>
                  <a:pt x="47462" y="1073507"/>
                </a:lnTo>
                <a:lnTo>
                  <a:pt x="33278" y="1030680"/>
                </a:lnTo>
                <a:lnTo>
                  <a:pt x="21501" y="986834"/>
                </a:lnTo>
                <a:lnTo>
                  <a:pt x="12209" y="942044"/>
                </a:lnTo>
                <a:lnTo>
                  <a:pt x="5477" y="896386"/>
                </a:lnTo>
                <a:lnTo>
                  <a:pt x="1382" y="849935"/>
                </a:lnTo>
                <a:lnTo>
                  <a:pt x="0" y="802767"/>
                </a:lnTo>
                <a:close/>
              </a:path>
            </a:pathLst>
          </a:custGeom>
          <a:solidFill>
            <a:srgbClr val="FFFFFF"/>
          </a:solidFill>
          <a:ln w="25400" cap="flat" cmpd="sng">
            <a:solidFill>
              <a:srgbClr val="0000CC"/>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chemeClr val="dk1"/>
              </a:buClr>
              <a:buSzPts val="1300"/>
              <a:buFont typeface="Calibri"/>
              <a:buNone/>
            </a:pPr>
            <a:endParaRPr sz="1300" b="0" i="0" u="none" strike="noStrike" cap="none">
              <a:solidFill>
                <a:srgbClr val="000000"/>
              </a:solidFill>
              <a:latin typeface="Calibri"/>
              <a:ea typeface="Calibri"/>
              <a:cs typeface="Calibri"/>
              <a:sym typeface="Calibri"/>
            </a:endParaRPr>
          </a:p>
        </p:txBody>
      </p:sp>
      <p:sp>
        <p:nvSpPr>
          <p:cNvPr id="201" name="Google Shape;201;p27" descr="Blue circle around #4 Proposal Evaluation"/>
          <p:cNvSpPr/>
          <p:nvPr/>
        </p:nvSpPr>
        <p:spPr>
          <a:xfrm>
            <a:off x="6230461" y="1537233"/>
            <a:ext cx="1221581" cy="1204435"/>
          </a:xfrm>
          <a:custGeom>
            <a:avLst/>
            <a:gdLst/>
            <a:ahLst/>
            <a:cxnLst/>
            <a:rect l="l" t="t" r="r" b="b"/>
            <a:pathLst>
              <a:path w="1628775" h="1605914" extrusionOk="0">
                <a:moveTo>
                  <a:pt x="0" y="802767"/>
                </a:moveTo>
                <a:lnTo>
                  <a:pt x="1382" y="755598"/>
                </a:lnTo>
                <a:lnTo>
                  <a:pt x="5477" y="709147"/>
                </a:lnTo>
                <a:lnTo>
                  <a:pt x="12209" y="663489"/>
                </a:lnTo>
                <a:lnTo>
                  <a:pt x="21501" y="618699"/>
                </a:lnTo>
                <a:lnTo>
                  <a:pt x="33278" y="574853"/>
                </a:lnTo>
                <a:lnTo>
                  <a:pt x="47462" y="532026"/>
                </a:lnTo>
                <a:lnTo>
                  <a:pt x="63978" y="490293"/>
                </a:lnTo>
                <a:lnTo>
                  <a:pt x="82749" y="449729"/>
                </a:lnTo>
                <a:lnTo>
                  <a:pt x="103698" y="410411"/>
                </a:lnTo>
                <a:lnTo>
                  <a:pt x="126751" y="372412"/>
                </a:lnTo>
                <a:lnTo>
                  <a:pt x="151829" y="335809"/>
                </a:lnTo>
                <a:lnTo>
                  <a:pt x="178857" y="300676"/>
                </a:lnTo>
                <a:lnTo>
                  <a:pt x="207759" y="267090"/>
                </a:lnTo>
                <a:lnTo>
                  <a:pt x="238458" y="235124"/>
                </a:lnTo>
                <a:lnTo>
                  <a:pt x="270878" y="204855"/>
                </a:lnTo>
                <a:lnTo>
                  <a:pt x="304942" y="176358"/>
                </a:lnTo>
                <a:lnTo>
                  <a:pt x="340574" y="149708"/>
                </a:lnTo>
                <a:lnTo>
                  <a:pt x="377698" y="124980"/>
                </a:lnTo>
                <a:lnTo>
                  <a:pt x="416238" y="102250"/>
                </a:lnTo>
                <a:lnTo>
                  <a:pt x="456116" y="81593"/>
                </a:lnTo>
                <a:lnTo>
                  <a:pt x="497258" y="63085"/>
                </a:lnTo>
                <a:lnTo>
                  <a:pt x="539586" y="46800"/>
                </a:lnTo>
                <a:lnTo>
                  <a:pt x="583024" y="32813"/>
                </a:lnTo>
                <a:lnTo>
                  <a:pt x="627497" y="21201"/>
                </a:lnTo>
                <a:lnTo>
                  <a:pt x="672926" y="12038"/>
                </a:lnTo>
                <a:lnTo>
                  <a:pt x="719237" y="5400"/>
                </a:lnTo>
                <a:lnTo>
                  <a:pt x="766352" y="1362"/>
                </a:lnTo>
                <a:lnTo>
                  <a:pt x="814197" y="0"/>
                </a:lnTo>
                <a:lnTo>
                  <a:pt x="862041" y="1362"/>
                </a:lnTo>
                <a:lnTo>
                  <a:pt x="909156" y="5400"/>
                </a:lnTo>
                <a:lnTo>
                  <a:pt x="955467" y="12038"/>
                </a:lnTo>
                <a:lnTo>
                  <a:pt x="1000896" y="21201"/>
                </a:lnTo>
                <a:lnTo>
                  <a:pt x="1045369" y="32813"/>
                </a:lnTo>
                <a:lnTo>
                  <a:pt x="1088807" y="46800"/>
                </a:lnTo>
                <a:lnTo>
                  <a:pt x="1131135" y="63085"/>
                </a:lnTo>
                <a:lnTo>
                  <a:pt x="1172277" y="81593"/>
                </a:lnTo>
                <a:lnTo>
                  <a:pt x="1212155" y="102250"/>
                </a:lnTo>
                <a:lnTo>
                  <a:pt x="1250695" y="124980"/>
                </a:lnTo>
                <a:lnTo>
                  <a:pt x="1287819" y="149708"/>
                </a:lnTo>
                <a:lnTo>
                  <a:pt x="1323451" y="176358"/>
                </a:lnTo>
                <a:lnTo>
                  <a:pt x="1357515" y="204855"/>
                </a:lnTo>
                <a:lnTo>
                  <a:pt x="1389935" y="235124"/>
                </a:lnTo>
                <a:lnTo>
                  <a:pt x="1420634" y="267090"/>
                </a:lnTo>
                <a:lnTo>
                  <a:pt x="1449536" y="300676"/>
                </a:lnTo>
                <a:lnTo>
                  <a:pt x="1476564" y="335809"/>
                </a:lnTo>
                <a:lnTo>
                  <a:pt x="1501642" y="372412"/>
                </a:lnTo>
                <a:lnTo>
                  <a:pt x="1524695" y="410411"/>
                </a:lnTo>
                <a:lnTo>
                  <a:pt x="1545644" y="449729"/>
                </a:lnTo>
                <a:lnTo>
                  <a:pt x="1564415" y="490293"/>
                </a:lnTo>
                <a:lnTo>
                  <a:pt x="1580931" y="532026"/>
                </a:lnTo>
                <a:lnTo>
                  <a:pt x="1595115" y="574853"/>
                </a:lnTo>
                <a:lnTo>
                  <a:pt x="1606892" y="618699"/>
                </a:lnTo>
                <a:lnTo>
                  <a:pt x="1616184" y="663489"/>
                </a:lnTo>
                <a:lnTo>
                  <a:pt x="1622916" y="709147"/>
                </a:lnTo>
                <a:lnTo>
                  <a:pt x="1627011" y="755598"/>
                </a:lnTo>
                <a:lnTo>
                  <a:pt x="1628393" y="802767"/>
                </a:lnTo>
                <a:lnTo>
                  <a:pt x="1627011" y="849935"/>
                </a:lnTo>
                <a:lnTo>
                  <a:pt x="1622916" y="896386"/>
                </a:lnTo>
                <a:lnTo>
                  <a:pt x="1616184" y="942044"/>
                </a:lnTo>
                <a:lnTo>
                  <a:pt x="1606892" y="986834"/>
                </a:lnTo>
                <a:lnTo>
                  <a:pt x="1595115" y="1030680"/>
                </a:lnTo>
                <a:lnTo>
                  <a:pt x="1580931" y="1073507"/>
                </a:lnTo>
                <a:lnTo>
                  <a:pt x="1564415" y="1115240"/>
                </a:lnTo>
                <a:lnTo>
                  <a:pt x="1545644" y="1155804"/>
                </a:lnTo>
                <a:lnTo>
                  <a:pt x="1524695" y="1195122"/>
                </a:lnTo>
                <a:lnTo>
                  <a:pt x="1501642" y="1233121"/>
                </a:lnTo>
                <a:lnTo>
                  <a:pt x="1476564" y="1269724"/>
                </a:lnTo>
                <a:lnTo>
                  <a:pt x="1449536" y="1304857"/>
                </a:lnTo>
                <a:lnTo>
                  <a:pt x="1420634" y="1338443"/>
                </a:lnTo>
                <a:lnTo>
                  <a:pt x="1389935" y="1370409"/>
                </a:lnTo>
                <a:lnTo>
                  <a:pt x="1357515" y="1400678"/>
                </a:lnTo>
                <a:lnTo>
                  <a:pt x="1323451" y="1429175"/>
                </a:lnTo>
                <a:lnTo>
                  <a:pt x="1287819" y="1455825"/>
                </a:lnTo>
                <a:lnTo>
                  <a:pt x="1250695" y="1480553"/>
                </a:lnTo>
                <a:lnTo>
                  <a:pt x="1212155" y="1503283"/>
                </a:lnTo>
                <a:lnTo>
                  <a:pt x="1172277" y="1523940"/>
                </a:lnTo>
                <a:lnTo>
                  <a:pt x="1131135" y="1542448"/>
                </a:lnTo>
                <a:lnTo>
                  <a:pt x="1088807" y="1558733"/>
                </a:lnTo>
                <a:lnTo>
                  <a:pt x="1045369" y="1572720"/>
                </a:lnTo>
                <a:lnTo>
                  <a:pt x="1000896" y="1584332"/>
                </a:lnTo>
                <a:lnTo>
                  <a:pt x="955467" y="1593495"/>
                </a:lnTo>
                <a:lnTo>
                  <a:pt x="909156" y="1600133"/>
                </a:lnTo>
                <a:lnTo>
                  <a:pt x="862041" y="1604171"/>
                </a:lnTo>
                <a:lnTo>
                  <a:pt x="814197" y="1605534"/>
                </a:lnTo>
                <a:lnTo>
                  <a:pt x="766352" y="1604171"/>
                </a:lnTo>
                <a:lnTo>
                  <a:pt x="719237" y="1600133"/>
                </a:lnTo>
                <a:lnTo>
                  <a:pt x="672926" y="1593495"/>
                </a:lnTo>
                <a:lnTo>
                  <a:pt x="627497" y="1584332"/>
                </a:lnTo>
                <a:lnTo>
                  <a:pt x="583024" y="1572720"/>
                </a:lnTo>
                <a:lnTo>
                  <a:pt x="539586" y="1558733"/>
                </a:lnTo>
                <a:lnTo>
                  <a:pt x="497258" y="1542448"/>
                </a:lnTo>
                <a:lnTo>
                  <a:pt x="456116" y="1523940"/>
                </a:lnTo>
                <a:lnTo>
                  <a:pt x="416238" y="1503283"/>
                </a:lnTo>
                <a:lnTo>
                  <a:pt x="377698" y="1480553"/>
                </a:lnTo>
                <a:lnTo>
                  <a:pt x="340574" y="1455825"/>
                </a:lnTo>
                <a:lnTo>
                  <a:pt x="304942" y="1429175"/>
                </a:lnTo>
                <a:lnTo>
                  <a:pt x="270878" y="1400678"/>
                </a:lnTo>
                <a:lnTo>
                  <a:pt x="238458" y="1370409"/>
                </a:lnTo>
                <a:lnTo>
                  <a:pt x="207759" y="1338443"/>
                </a:lnTo>
                <a:lnTo>
                  <a:pt x="178857" y="1304857"/>
                </a:lnTo>
                <a:lnTo>
                  <a:pt x="151829" y="1269724"/>
                </a:lnTo>
                <a:lnTo>
                  <a:pt x="126751" y="1233121"/>
                </a:lnTo>
                <a:lnTo>
                  <a:pt x="103698" y="1195122"/>
                </a:lnTo>
                <a:lnTo>
                  <a:pt x="82749" y="1155804"/>
                </a:lnTo>
                <a:lnTo>
                  <a:pt x="63978" y="1115240"/>
                </a:lnTo>
                <a:lnTo>
                  <a:pt x="47462" y="1073507"/>
                </a:lnTo>
                <a:lnTo>
                  <a:pt x="33278" y="1030680"/>
                </a:lnTo>
                <a:lnTo>
                  <a:pt x="21501" y="986834"/>
                </a:lnTo>
                <a:lnTo>
                  <a:pt x="12209" y="942044"/>
                </a:lnTo>
                <a:lnTo>
                  <a:pt x="5477" y="896386"/>
                </a:lnTo>
                <a:lnTo>
                  <a:pt x="1382" y="849935"/>
                </a:lnTo>
                <a:lnTo>
                  <a:pt x="0" y="802767"/>
                </a:lnTo>
                <a:close/>
              </a:path>
            </a:pathLst>
          </a:custGeom>
          <a:solidFill>
            <a:srgbClr val="FFFFFF"/>
          </a:solidFill>
          <a:ln w="25400" cap="flat" cmpd="sng">
            <a:solidFill>
              <a:srgbClr val="0000CC"/>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chemeClr val="dk1"/>
              </a:buClr>
              <a:buSzPts val="1300"/>
              <a:buFont typeface="Calibri"/>
              <a:buNone/>
            </a:pPr>
            <a:endParaRPr sz="1300" b="0" i="0" u="none" strike="noStrike" cap="none">
              <a:solidFill>
                <a:srgbClr val="000000"/>
              </a:solidFill>
              <a:latin typeface="Calibri"/>
              <a:ea typeface="Calibri"/>
              <a:cs typeface="Calibri"/>
              <a:sym typeface="Calibri"/>
            </a:endParaRPr>
          </a:p>
        </p:txBody>
      </p:sp>
      <p:sp>
        <p:nvSpPr>
          <p:cNvPr id="202" name="Google Shape;202;p27" descr="Blue circle around #7 Closeout"/>
          <p:cNvSpPr/>
          <p:nvPr/>
        </p:nvSpPr>
        <p:spPr>
          <a:xfrm>
            <a:off x="5547902" y="2659957"/>
            <a:ext cx="1221581" cy="1204436"/>
          </a:xfrm>
          <a:custGeom>
            <a:avLst/>
            <a:gdLst/>
            <a:ahLst/>
            <a:cxnLst/>
            <a:rect l="l" t="t" r="r" b="b"/>
            <a:pathLst>
              <a:path w="1628775" h="1605914" extrusionOk="0">
                <a:moveTo>
                  <a:pt x="0" y="802767"/>
                </a:moveTo>
                <a:lnTo>
                  <a:pt x="1382" y="755598"/>
                </a:lnTo>
                <a:lnTo>
                  <a:pt x="5477" y="709147"/>
                </a:lnTo>
                <a:lnTo>
                  <a:pt x="12209" y="663489"/>
                </a:lnTo>
                <a:lnTo>
                  <a:pt x="21501" y="618699"/>
                </a:lnTo>
                <a:lnTo>
                  <a:pt x="33278" y="574853"/>
                </a:lnTo>
                <a:lnTo>
                  <a:pt x="47462" y="532026"/>
                </a:lnTo>
                <a:lnTo>
                  <a:pt x="63978" y="490293"/>
                </a:lnTo>
                <a:lnTo>
                  <a:pt x="82749" y="449729"/>
                </a:lnTo>
                <a:lnTo>
                  <a:pt x="103698" y="410411"/>
                </a:lnTo>
                <a:lnTo>
                  <a:pt x="126751" y="372412"/>
                </a:lnTo>
                <a:lnTo>
                  <a:pt x="151829" y="335809"/>
                </a:lnTo>
                <a:lnTo>
                  <a:pt x="178857" y="300676"/>
                </a:lnTo>
                <a:lnTo>
                  <a:pt x="207759" y="267090"/>
                </a:lnTo>
                <a:lnTo>
                  <a:pt x="238458" y="235124"/>
                </a:lnTo>
                <a:lnTo>
                  <a:pt x="270878" y="204855"/>
                </a:lnTo>
                <a:lnTo>
                  <a:pt x="304942" y="176358"/>
                </a:lnTo>
                <a:lnTo>
                  <a:pt x="340574" y="149708"/>
                </a:lnTo>
                <a:lnTo>
                  <a:pt x="377698" y="124980"/>
                </a:lnTo>
                <a:lnTo>
                  <a:pt x="416238" y="102250"/>
                </a:lnTo>
                <a:lnTo>
                  <a:pt x="456116" y="81593"/>
                </a:lnTo>
                <a:lnTo>
                  <a:pt x="497258" y="63085"/>
                </a:lnTo>
                <a:lnTo>
                  <a:pt x="539586" y="46800"/>
                </a:lnTo>
                <a:lnTo>
                  <a:pt x="583024" y="32813"/>
                </a:lnTo>
                <a:lnTo>
                  <a:pt x="627497" y="21201"/>
                </a:lnTo>
                <a:lnTo>
                  <a:pt x="672926" y="12038"/>
                </a:lnTo>
                <a:lnTo>
                  <a:pt x="719237" y="5400"/>
                </a:lnTo>
                <a:lnTo>
                  <a:pt x="766352" y="1362"/>
                </a:lnTo>
                <a:lnTo>
                  <a:pt x="814197" y="0"/>
                </a:lnTo>
                <a:lnTo>
                  <a:pt x="862041" y="1362"/>
                </a:lnTo>
                <a:lnTo>
                  <a:pt x="909156" y="5400"/>
                </a:lnTo>
                <a:lnTo>
                  <a:pt x="955467" y="12038"/>
                </a:lnTo>
                <a:lnTo>
                  <a:pt x="1000896" y="21201"/>
                </a:lnTo>
                <a:lnTo>
                  <a:pt x="1045369" y="32813"/>
                </a:lnTo>
                <a:lnTo>
                  <a:pt x="1088807" y="46800"/>
                </a:lnTo>
                <a:lnTo>
                  <a:pt x="1131135" y="63085"/>
                </a:lnTo>
                <a:lnTo>
                  <a:pt x="1172277" y="81593"/>
                </a:lnTo>
                <a:lnTo>
                  <a:pt x="1212155" y="102250"/>
                </a:lnTo>
                <a:lnTo>
                  <a:pt x="1250695" y="124980"/>
                </a:lnTo>
                <a:lnTo>
                  <a:pt x="1287819" y="149708"/>
                </a:lnTo>
                <a:lnTo>
                  <a:pt x="1323451" y="176358"/>
                </a:lnTo>
                <a:lnTo>
                  <a:pt x="1357515" y="204855"/>
                </a:lnTo>
                <a:lnTo>
                  <a:pt x="1389935" y="235124"/>
                </a:lnTo>
                <a:lnTo>
                  <a:pt x="1420634" y="267090"/>
                </a:lnTo>
                <a:lnTo>
                  <a:pt x="1449536" y="300676"/>
                </a:lnTo>
                <a:lnTo>
                  <a:pt x="1476564" y="335809"/>
                </a:lnTo>
                <a:lnTo>
                  <a:pt x="1501642" y="372412"/>
                </a:lnTo>
                <a:lnTo>
                  <a:pt x="1524695" y="410411"/>
                </a:lnTo>
                <a:lnTo>
                  <a:pt x="1545644" y="449729"/>
                </a:lnTo>
                <a:lnTo>
                  <a:pt x="1564415" y="490293"/>
                </a:lnTo>
                <a:lnTo>
                  <a:pt x="1580931" y="532026"/>
                </a:lnTo>
                <a:lnTo>
                  <a:pt x="1595115" y="574853"/>
                </a:lnTo>
                <a:lnTo>
                  <a:pt x="1606892" y="618699"/>
                </a:lnTo>
                <a:lnTo>
                  <a:pt x="1616184" y="663489"/>
                </a:lnTo>
                <a:lnTo>
                  <a:pt x="1622916" y="709147"/>
                </a:lnTo>
                <a:lnTo>
                  <a:pt x="1627011" y="755598"/>
                </a:lnTo>
                <a:lnTo>
                  <a:pt x="1628393" y="802767"/>
                </a:lnTo>
                <a:lnTo>
                  <a:pt x="1627011" y="849935"/>
                </a:lnTo>
                <a:lnTo>
                  <a:pt x="1622916" y="896386"/>
                </a:lnTo>
                <a:lnTo>
                  <a:pt x="1616184" y="942044"/>
                </a:lnTo>
                <a:lnTo>
                  <a:pt x="1606892" y="986834"/>
                </a:lnTo>
                <a:lnTo>
                  <a:pt x="1595115" y="1030680"/>
                </a:lnTo>
                <a:lnTo>
                  <a:pt x="1580931" y="1073507"/>
                </a:lnTo>
                <a:lnTo>
                  <a:pt x="1564415" y="1115240"/>
                </a:lnTo>
                <a:lnTo>
                  <a:pt x="1545644" y="1155804"/>
                </a:lnTo>
                <a:lnTo>
                  <a:pt x="1524695" y="1195122"/>
                </a:lnTo>
                <a:lnTo>
                  <a:pt x="1501642" y="1233121"/>
                </a:lnTo>
                <a:lnTo>
                  <a:pt x="1476564" y="1269724"/>
                </a:lnTo>
                <a:lnTo>
                  <a:pt x="1449536" y="1304857"/>
                </a:lnTo>
                <a:lnTo>
                  <a:pt x="1420634" y="1338443"/>
                </a:lnTo>
                <a:lnTo>
                  <a:pt x="1389935" y="1370409"/>
                </a:lnTo>
                <a:lnTo>
                  <a:pt x="1357515" y="1400678"/>
                </a:lnTo>
                <a:lnTo>
                  <a:pt x="1323451" y="1429175"/>
                </a:lnTo>
                <a:lnTo>
                  <a:pt x="1287819" y="1455825"/>
                </a:lnTo>
                <a:lnTo>
                  <a:pt x="1250695" y="1480553"/>
                </a:lnTo>
                <a:lnTo>
                  <a:pt x="1212155" y="1503283"/>
                </a:lnTo>
                <a:lnTo>
                  <a:pt x="1172277" y="1523940"/>
                </a:lnTo>
                <a:lnTo>
                  <a:pt x="1131135" y="1542448"/>
                </a:lnTo>
                <a:lnTo>
                  <a:pt x="1088807" y="1558733"/>
                </a:lnTo>
                <a:lnTo>
                  <a:pt x="1045369" y="1572720"/>
                </a:lnTo>
                <a:lnTo>
                  <a:pt x="1000896" y="1584332"/>
                </a:lnTo>
                <a:lnTo>
                  <a:pt x="955467" y="1593495"/>
                </a:lnTo>
                <a:lnTo>
                  <a:pt x="909156" y="1600133"/>
                </a:lnTo>
                <a:lnTo>
                  <a:pt x="862041" y="1604171"/>
                </a:lnTo>
                <a:lnTo>
                  <a:pt x="814197" y="1605534"/>
                </a:lnTo>
                <a:lnTo>
                  <a:pt x="766352" y="1604171"/>
                </a:lnTo>
                <a:lnTo>
                  <a:pt x="719237" y="1600133"/>
                </a:lnTo>
                <a:lnTo>
                  <a:pt x="672926" y="1593495"/>
                </a:lnTo>
                <a:lnTo>
                  <a:pt x="627497" y="1584332"/>
                </a:lnTo>
                <a:lnTo>
                  <a:pt x="583024" y="1572720"/>
                </a:lnTo>
                <a:lnTo>
                  <a:pt x="539586" y="1558733"/>
                </a:lnTo>
                <a:lnTo>
                  <a:pt x="497258" y="1542448"/>
                </a:lnTo>
                <a:lnTo>
                  <a:pt x="456116" y="1523940"/>
                </a:lnTo>
                <a:lnTo>
                  <a:pt x="416238" y="1503283"/>
                </a:lnTo>
                <a:lnTo>
                  <a:pt x="377698" y="1480553"/>
                </a:lnTo>
                <a:lnTo>
                  <a:pt x="340574" y="1455825"/>
                </a:lnTo>
                <a:lnTo>
                  <a:pt x="304942" y="1429175"/>
                </a:lnTo>
                <a:lnTo>
                  <a:pt x="270878" y="1400678"/>
                </a:lnTo>
                <a:lnTo>
                  <a:pt x="238458" y="1370409"/>
                </a:lnTo>
                <a:lnTo>
                  <a:pt x="207759" y="1338443"/>
                </a:lnTo>
                <a:lnTo>
                  <a:pt x="178857" y="1304857"/>
                </a:lnTo>
                <a:lnTo>
                  <a:pt x="151829" y="1269724"/>
                </a:lnTo>
                <a:lnTo>
                  <a:pt x="126751" y="1233121"/>
                </a:lnTo>
                <a:lnTo>
                  <a:pt x="103698" y="1195122"/>
                </a:lnTo>
                <a:lnTo>
                  <a:pt x="82749" y="1155804"/>
                </a:lnTo>
                <a:lnTo>
                  <a:pt x="63978" y="1115240"/>
                </a:lnTo>
                <a:lnTo>
                  <a:pt x="47462" y="1073507"/>
                </a:lnTo>
                <a:lnTo>
                  <a:pt x="33278" y="1030680"/>
                </a:lnTo>
                <a:lnTo>
                  <a:pt x="21501" y="986834"/>
                </a:lnTo>
                <a:lnTo>
                  <a:pt x="12209" y="942044"/>
                </a:lnTo>
                <a:lnTo>
                  <a:pt x="5477" y="896386"/>
                </a:lnTo>
                <a:lnTo>
                  <a:pt x="1382" y="849935"/>
                </a:lnTo>
                <a:lnTo>
                  <a:pt x="0" y="802767"/>
                </a:lnTo>
                <a:close/>
              </a:path>
            </a:pathLst>
          </a:custGeom>
          <a:solidFill>
            <a:srgbClr val="FFFFFF"/>
          </a:solidFill>
          <a:ln w="25400" cap="flat" cmpd="sng">
            <a:solidFill>
              <a:srgbClr val="0000CC"/>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chemeClr val="dk1"/>
              </a:buClr>
              <a:buSzPts val="1300"/>
              <a:buFont typeface="Calibri"/>
              <a:buNone/>
            </a:pPr>
            <a:endParaRPr sz="1300" b="0" i="0" u="none" strike="noStrike" cap="none">
              <a:solidFill>
                <a:srgbClr val="000000"/>
              </a:solidFill>
              <a:latin typeface="Calibri"/>
              <a:ea typeface="Calibri"/>
              <a:cs typeface="Calibri"/>
              <a:sym typeface="Calibri"/>
            </a:endParaRPr>
          </a:p>
        </p:txBody>
      </p:sp>
      <p:sp>
        <p:nvSpPr>
          <p:cNvPr id="203" name="Google Shape;203;p27" descr="Blue circle around #5 Award"/>
          <p:cNvSpPr/>
          <p:nvPr/>
        </p:nvSpPr>
        <p:spPr>
          <a:xfrm>
            <a:off x="2580051" y="2713952"/>
            <a:ext cx="1221581" cy="1204435"/>
          </a:xfrm>
          <a:custGeom>
            <a:avLst/>
            <a:gdLst/>
            <a:ahLst/>
            <a:cxnLst/>
            <a:rect l="l" t="t" r="r" b="b"/>
            <a:pathLst>
              <a:path w="1628775" h="1605914" extrusionOk="0">
                <a:moveTo>
                  <a:pt x="0" y="802767"/>
                </a:moveTo>
                <a:lnTo>
                  <a:pt x="1382" y="755598"/>
                </a:lnTo>
                <a:lnTo>
                  <a:pt x="5477" y="709147"/>
                </a:lnTo>
                <a:lnTo>
                  <a:pt x="12209" y="663489"/>
                </a:lnTo>
                <a:lnTo>
                  <a:pt x="21501" y="618699"/>
                </a:lnTo>
                <a:lnTo>
                  <a:pt x="33278" y="574853"/>
                </a:lnTo>
                <a:lnTo>
                  <a:pt x="47462" y="532026"/>
                </a:lnTo>
                <a:lnTo>
                  <a:pt x="63978" y="490293"/>
                </a:lnTo>
                <a:lnTo>
                  <a:pt x="82749" y="449729"/>
                </a:lnTo>
                <a:lnTo>
                  <a:pt x="103698" y="410411"/>
                </a:lnTo>
                <a:lnTo>
                  <a:pt x="126751" y="372412"/>
                </a:lnTo>
                <a:lnTo>
                  <a:pt x="151829" y="335809"/>
                </a:lnTo>
                <a:lnTo>
                  <a:pt x="178857" y="300676"/>
                </a:lnTo>
                <a:lnTo>
                  <a:pt x="207759" y="267090"/>
                </a:lnTo>
                <a:lnTo>
                  <a:pt x="238458" y="235124"/>
                </a:lnTo>
                <a:lnTo>
                  <a:pt x="270878" y="204855"/>
                </a:lnTo>
                <a:lnTo>
                  <a:pt x="304942" y="176358"/>
                </a:lnTo>
                <a:lnTo>
                  <a:pt x="340574" y="149708"/>
                </a:lnTo>
                <a:lnTo>
                  <a:pt x="377698" y="124980"/>
                </a:lnTo>
                <a:lnTo>
                  <a:pt x="416238" y="102250"/>
                </a:lnTo>
                <a:lnTo>
                  <a:pt x="456116" y="81593"/>
                </a:lnTo>
                <a:lnTo>
                  <a:pt x="497258" y="63085"/>
                </a:lnTo>
                <a:lnTo>
                  <a:pt x="539586" y="46800"/>
                </a:lnTo>
                <a:lnTo>
                  <a:pt x="583024" y="32813"/>
                </a:lnTo>
                <a:lnTo>
                  <a:pt x="627497" y="21201"/>
                </a:lnTo>
                <a:lnTo>
                  <a:pt x="672926" y="12038"/>
                </a:lnTo>
                <a:lnTo>
                  <a:pt x="719237" y="5400"/>
                </a:lnTo>
                <a:lnTo>
                  <a:pt x="766352" y="1362"/>
                </a:lnTo>
                <a:lnTo>
                  <a:pt x="814197" y="0"/>
                </a:lnTo>
                <a:lnTo>
                  <a:pt x="862041" y="1362"/>
                </a:lnTo>
                <a:lnTo>
                  <a:pt x="909156" y="5400"/>
                </a:lnTo>
                <a:lnTo>
                  <a:pt x="955467" y="12038"/>
                </a:lnTo>
                <a:lnTo>
                  <a:pt x="1000896" y="21201"/>
                </a:lnTo>
                <a:lnTo>
                  <a:pt x="1045369" y="32813"/>
                </a:lnTo>
                <a:lnTo>
                  <a:pt x="1088807" y="46800"/>
                </a:lnTo>
                <a:lnTo>
                  <a:pt x="1131135" y="63085"/>
                </a:lnTo>
                <a:lnTo>
                  <a:pt x="1172277" y="81593"/>
                </a:lnTo>
                <a:lnTo>
                  <a:pt x="1212155" y="102250"/>
                </a:lnTo>
                <a:lnTo>
                  <a:pt x="1250695" y="124980"/>
                </a:lnTo>
                <a:lnTo>
                  <a:pt x="1287819" y="149708"/>
                </a:lnTo>
                <a:lnTo>
                  <a:pt x="1323451" y="176358"/>
                </a:lnTo>
                <a:lnTo>
                  <a:pt x="1357515" y="204855"/>
                </a:lnTo>
                <a:lnTo>
                  <a:pt x="1389935" y="235124"/>
                </a:lnTo>
                <a:lnTo>
                  <a:pt x="1420634" y="267090"/>
                </a:lnTo>
                <a:lnTo>
                  <a:pt x="1449536" y="300676"/>
                </a:lnTo>
                <a:lnTo>
                  <a:pt x="1476564" y="335809"/>
                </a:lnTo>
                <a:lnTo>
                  <a:pt x="1501642" y="372412"/>
                </a:lnTo>
                <a:lnTo>
                  <a:pt x="1524695" y="410411"/>
                </a:lnTo>
                <a:lnTo>
                  <a:pt x="1545644" y="449729"/>
                </a:lnTo>
                <a:lnTo>
                  <a:pt x="1564415" y="490293"/>
                </a:lnTo>
                <a:lnTo>
                  <a:pt x="1580931" y="532026"/>
                </a:lnTo>
                <a:lnTo>
                  <a:pt x="1595115" y="574853"/>
                </a:lnTo>
                <a:lnTo>
                  <a:pt x="1606892" y="618699"/>
                </a:lnTo>
                <a:lnTo>
                  <a:pt x="1616184" y="663489"/>
                </a:lnTo>
                <a:lnTo>
                  <a:pt x="1622916" y="709147"/>
                </a:lnTo>
                <a:lnTo>
                  <a:pt x="1627011" y="755598"/>
                </a:lnTo>
                <a:lnTo>
                  <a:pt x="1628393" y="802767"/>
                </a:lnTo>
                <a:lnTo>
                  <a:pt x="1627011" y="849935"/>
                </a:lnTo>
                <a:lnTo>
                  <a:pt x="1622916" y="896386"/>
                </a:lnTo>
                <a:lnTo>
                  <a:pt x="1616184" y="942044"/>
                </a:lnTo>
                <a:lnTo>
                  <a:pt x="1606892" y="986834"/>
                </a:lnTo>
                <a:lnTo>
                  <a:pt x="1595115" y="1030680"/>
                </a:lnTo>
                <a:lnTo>
                  <a:pt x="1580931" y="1073507"/>
                </a:lnTo>
                <a:lnTo>
                  <a:pt x="1564415" y="1115240"/>
                </a:lnTo>
                <a:lnTo>
                  <a:pt x="1545644" y="1155804"/>
                </a:lnTo>
                <a:lnTo>
                  <a:pt x="1524695" y="1195122"/>
                </a:lnTo>
                <a:lnTo>
                  <a:pt x="1501642" y="1233121"/>
                </a:lnTo>
                <a:lnTo>
                  <a:pt x="1476564" y="1269724"/>
                </a:lnTo>
                <a:lnTo>
                  <a:pt x="1449536" y="1304857"/>
                </a:lnTo>
                <a:lnTo>
                  <a:pt x="1420634" y="1338443"/>
                </a:lnTo>
                <a:lnTo>
                  <a:pt x="1389935" y="1370409"/>
                </a:lnTo>
                <a:lnTo>
                  <a:pt x="1357515" y="1400678"/>
                </a:lnTo>
                <a:lnTo>
                  <a:pt x="1323451" y="1429175"/>
                </a:lnTo>
                <a:lnTo>
                  <a:pt x="1287819" y="1455825"/>
                </a:lnTo>
                <a:lnTo>
                  <a:pt x="1250695" y="1480553"/>
                </a:lnTo>
                <a:lnTo>
                  <a:pt x="1212155" y="1503283"/>
                </a:lnTo>
                <a:lnTo>
                  <a:pt x="1172277" y="1523940"/>
                </a:lnTo>
                <a:lnTo>
                  <a:pt x="1131135" y="1542448"/>
                </a:lnTo>
                <a:lnTo>
                  <a:pt x="1088807" y="1558733"/>
                </a:lnTo>
                <a:lnTo>
                  <a:pt x="1045369" y="1572720"/>
                </a:lnTo>
                <a:lnTo>
                  <a:pt x="1000896" y="1584332"/>
                </a:lnTo>
                <a:lnTo>
                  <a:pt x="955467" y="1593495"/>
                </a:lnTo>
                <a:lnTo>
                  <a:pt x="909156" y="1600133"/>
                </a:lnTo>
                <a:lnTo>
                  <a:pt x="862041" y="1604171"/>
                </a:lnTo>
                <a:lnTo>
                  <a:pt x="814197" y="1605534"/>
                </a:lnTo>
                <a:lnTo>
                  <a:pt x="766352" y="1604171"/>
                </a:lnTo>
                <a:lnTo>
                  <a:pt x="719237" y="1600133"/>
                </a:lnTo>
                <a:lnTo>
                  <a:pt x="672926" y="1593495"/>
                </a:lnTo>
                <a:lnTo>
                  <a:pt x="627497" y="1584332"/>
                </a:lnTo>
                <a:lnTo>
                  <a:pt x="583024" y="1572720"/>
                </a:lnTo>
                <a:lnTo>
                  <a:pt x="539586" y="1558733"/>
                </a:lnTo>
                <a:lnTo>
                  <a:pt x="497258" y="1542448"/>
                </a:lnTo>
                <a:lnTo>
                  <a:pt x="456116" y="1523940"/>
                </a:lnTo>
                <a:lnTo>
                  <a:pt x="416238" y="1503283"/>
                </a:lnTo>
                <a:lnTo>
                  <a:pt x="377698" y="1480553"/>
                </a:lnTo>
                <a:lnTo>
                  <a:pt x="340574" y="1455825"/>
                </a:lnTo>
                <a:lnTo>
                  <a:pt x="304942" y="1429175"/>
                </a:lnTo>
                <a:lnTo>
                  <a:pt x="270878" y="1400678"/>
                </a:lnTo>
                <a:lnTo>
                  <a:pt x="238458" y="1370409"/>
                </a:lnTo>
                <a:lnTo>
                  <a:pt x="207759" y="1338443"/>
                </a:lnTo>
                <a:lnTo>
                  <a:pt x="178857" y="1304857"/>
                </a:lnTo>
                <a:lnTo>
                  <a:pt x="151829" y="1269724"/>
                </a:lnTo>
                <a:lnTo>
                  <a:pt x="126751" y="1233121"/>
                </a:lnTo>
                <a:lnTo>
                  <a:pt x="103698" y="1195122"/>
                </a:lnTo>
                <a:lnTo>
                  <a:pt x="82749" y="1155804"/>
                </a:lnTo>
                <a:lnTo>
                  <a:pt x="63978" y="1115240"/>
                </a:lnTo>
                <a:lnTo>
                  <a:pt x="47462" y="1073507"/>
                </a:lnTo>
                <a:lnTo>
                  <a:pt x="33278" y="1030680"/>
                </a:lnTo>
                <a:lnTo>
                  <a:pt x="21501" y="986834"/>
                </a:lnTo>
                <a:lnTo>
                  <a:pt x="12209" y="942044"/>
                </a:lnTo>
                <a:lnTo>
                  <a:pt x="5477" y="896386"/>
                </a:lnTo>
                <a:lnTo>
                  <a:pt x="1382" y="849935"/>
                </a:lnTo>
                <a:lnTo>
                  <a:pt x="0" y="802767"/>
                </a:lnTo>
                <a:close/>
              </a:path>
            </a:pathLst>
          </a:custGeom>
          <a:solidFill>
            <a:srgbClr val="FFFFFF"/>
          </a:solidFill>
          <a:ln w="25400" cap="flat" cmpd="sng">
            <a:solidFill>
              <a:srgbClr val="0000CC"/>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chemeClr val="dk1"/>
              </a:buClr>
              <a:buSzPts val="1300"/>
              <a:buFont typeface="Calibri"/>
              <a:buNone/>
            </a:pPr>
            <a:endParaRPr sz="1300" b="0" i="0" u="none" strike="noStrike" cap="none">
              <a:solidFill>
                <a:srgbClr val="000000"/>
              </a:solidFill>
              <a:latin typeface="Calibri"/>
              <a:ea typeface="Calibri"/>
              <a:cs typeface="Calibri"/>
              <a:sym typeface="Calibri"/>
            </a:endParaRPr>
          </a:p>
        </p:txBody>
      </p:sp>
      <p:sp>
        <p:nvSpPr>
          <p:cNvPr id="204" name="Google Shape;204;p27" descr="Blue circle around #6 Administration"/>
          <p:cNvSpPr/>
          <p:nvPr/>
        </p:nvSpPr>
        <p:spPr>
          <a:xfrm>
            <a:off x="4045379" y="2680646"/>
            <a:ext cx="1221581" cy="1204435"/>
          </a:xfrm>
          <a:custGeom>
            <a:avLst/>
            <a:gdLst/>
            <a:ahLst/>
            <a:cxnLst/>
            <a:rect l="l" t="t" r="r" b="b"/>
            <a:pathLst>
              <a:path w="1628775" h="1605914" extrusionOk="0">
                <a:moveTo>
                  <a:pt x="0" y="802767"/>
                </a:moveTo>
                <a:lnTo>
                  <a:pt x="1382" y="755598"/>
                </a:lnTo>
                <a:lnTo>
                  <a:pt x="5477" y="709147"/>
                </a:lnTo>
                <a:lnTo>
                  <a:pt x="12209" y="663489"/>
                </a:lnTo>
                <a:lnTo>
                  <a:pt x="21501" y="618699"/>
                </a:lnTo>
                <a:lnTo>
                  <a:pt x="33278" y="574853"/>
                </a:lnTo>
                <a:lnTo>
                  <a:pt x="47462" y="532026"/>
                </a:lnTo>
                <a:lnTo>
                  <a:pt x="63978" y="490293"/>
                </a:lnTo>
                <a:lnTo>
                  <a:pt x="82749" y="449729"/>
                </a:lnTo>
                <a:lnTo>
                  <a:pt x="103698" y="410411"/>
                </a:lnTo>
                <a:lnTo>
                  <a:pt x="126751" y="372412"/>
                </a:lnTo>
                <a:lnTo>
                  <a:pt x="151829" y="335809"/>
                </a:lnTo>
                <a:lnTo>
                  <a:pt x="178857" y="300676"/>
                </a:lnTo>
                <a:lnTo>
                  <a:pt x="207759" y="267090"/>
                </a:lnTo>
                <a:lnTo>
                  <a:pt x="238458" y="235124"/>
                </a:lnTo>
                <a:lnTo>
                  <a:pt x="270878" y="204855"/>
                </a:lnTo>
                <a:lnTo>
                  <a:pt x="304942" y="176358"/>
                </a:lnTo>
                <a:lnTo>
                  <a:pt x="340574" y="149708"/>
                </a:lnTo>
                <a:lnTo>
                  <a:pt x="377698" y="124980"/>
                </a:lnTo>
                <a:lnTo>
                  <a:pt x="416238" y="102250"/>
                </a:lnTo>
                <a:lnTo>
                  <a:pt x="456116" y="81593"/>
                </a:lnTo>
                <a:lnTo>
                  <a:pt x="497258" y="63085"/>
                </a:lnTo>
                <a:lnTo>
                  <a:pt x="539586" y="46800"/>
                </a:lnTo>
                <a:lnTo>
                  <a:pt x="583024" y="32813"/>
                </a:lnTo>
                <a:lnTo>
                  <a:pt x="627497" y="21201"/>
                </a:lnTo>
                <a:lnTo>
                  <a:pt x="672926" y="12038"/>
                </a:lnTo>
                <a:lnTo>
                  <a:pt x="719237" y="5400"/>
                </a:lnTo>
                <a:lnTo>
                  <a:pt x="766352" y="1362"/>
                </a:lnTo>
                <a:lnTo>
                  <a:pt x="814197" y="0"/>
                </a:lnTo>
                <a:lnTo>
                  <a:pt x="862041" y="1362"/>
                </a:lnTo>
                <a:lnTo>
                  <a:pt x="909156" y="5400"/>
                </a:lnTo>
                <a:lnTo>
                  <a:pt x="955467" y="12038"/>
                </a:lnTo>
                <a:lnTo>
                  <a:pt x="1000896" y="21201"/>
                </a:lnTo>
                <a:lnTo>
                  <a:pt x="1045369" y="32813"/>
                </a:lnTo>
                <a:lnTo>
                  <a:pt x="1088807" y="46800"/>
                </a:lnTo>
                <a:lnTo>
                  <a:pt x="1131135" y="63085"/>
                </a:lnTo>
                <a:lnTo>
                  <a:pt x="1172277" y="81593"/>
                </a:lnTo>
                <a:lnTo>
                  <a:pt x="1212155" y="102250"/>
                </a:lnTo>
                <a:lnTo>
                  <a:pt x="1250695" y="124980"/>
                </a:lnTo>
                <a:lnTo>
                  <a:pt x="1287819" y="149708"/>
                </a:lnTo>
                <a:lnTo>
                  <a:pt x="1323451" y="176358"/>
                </a:lnTo>
                <a:lnTo>
                  <a:pt x="1357515" y="204855"/>
                </a:lnTo>
                <a:lnTo>
                  <a:pt x="1389935" y="235124"/>
                </a:lnTo>
                <a:lnTo>
                  <a:pt x="1420634" y="267090"/>
                </a:lnTo>
                <a:lnTo>
                  <a:pt x="1449536" y="300676"/>
                </a:lnTo>
                <a:lnTo>
                  <a:pt x="1476564" y="335809"/>
                </a:lnTo>
                <a:lnTo>
                  <a:pt x="1501642" y="372412"/>
                </a:lnTo>
                <a:lnTo>
                  <a:pt x="1524695" y="410411"/>
                </a:lnTo>
                <a:lnTo>
                  <a:pt x="1545644" y="449729"/>
                </a:lnTo>
                <a:lnTo>
                  <a:pt x="1564415" y="490293"/>
                </a:lnTo>
                <a:lnTo>
                  <a:pt x="1580931" y="532026"/>
                </a:lnTo>
                <a:lnTo>
                  <a:pt x="1595115" y="574853"/>
                </a:lnTo>
                <a:lnTo>
                  <a:pt x="1606892" y="618699"/>
                </a:lnTo>
                <a:lnTo>
                  <a:pt x="1616184" y="663489"/>
                </a:lnTo>
                <a:lnTo>
                  <a:pt x="1622916" y="709147"/>
                </a:lnTo>
                <a:lnTo>
                  <a:pt x="1627011" y="755598"/>
                </a:lnTo>
                <a:lnTo>
                  <a:pt x="1628393" y="802767"/>
                </a:lnTo>
                <a:lnTo>
                  <a:pt x="1627011" y="849935"/>
                </a:lnTo>
                <a:lnTo>
                  <a:pt x="1622916" y="896386"/>
                </a:lnTo>
                <a:lnTo>
                  <a:pt x="1616184" y="942044"/>
                </a:lnTo>
                <a:lnTo>
                  <a:pt x="1606892" y="986834"/>
                </a:lnTo>
                <a:lnTo>
                  <a:pt x="1595115" y="1030680"/>
                </a:lnTo>
                <a:lnTo>
                  <a:pt x="1580931" y="1073507"/>
                </a:lnTo>
                <a:lnTo>
                  <a:pt x="1564415" y="1115240"/>
                </a:lnTo>
                <a:lnTo>
                  <a:pt x="1545644" y="1155804"/>
                </a:lnTo>
                <a:lnTo>
                  <a:pt x="1524695" y="1195122"/>
                </a:lnTo>
                <a:lnTo>
                  <a:pt x="1501642" y="1233121"/>
                </a:lnTo>
                <a:lnTo>
                  <a:pt x="1476564" y="1269724"/>
                </a:lnTo>
                <a:lnTo>
                  <a:pt x="1449536" y="1304857"/>
                </a:lnTo>
                <a:lnTo>
                  <a:pt x="1420634" y="1338443"/>
                </a:lnTo>
                <a:lnTo>
                  <a:pt x="1389935" y="1370409"/>
                </a:lnTo>
                <a:lnTo>
                  <a:pt x="1357515" y="1400678"/>
                </a:lnTo>
                <a:lnTo>
                  <a:pt x="1323451" y="1429175"/>
                </a:lnTo>
                <a:lnTo>
                  <a:pt x="1287819" y="1455825"/>
                </a:lnTo>
                <a:lnTo>
                  <a:pt x="1250695" y="1480553"/>
                </a:lnTo>
                <a:lnTo>
                  <a:pt x="1212155" y="1503283"/>
                </a:lnTo>
                <a:lnTo>
                  <a:pt x="1172277" y="1523940"/>
                </a:lnTo>
                <a:lnTo>
                  <a:pt x="1131135" y="1542448"/>
                </a:lnTo>
                <a:lnTo>
                  <a:pt x="1088807" y="1558733"/>
                </a:lnTo>
                <a:lnTo>
                  <a:pt x="1045369" y="1572720"/>
                </a:lnTo>
                <a:lnTo>
                  <a:pt x="1000896" y="1584332"/>
                </a:lnTo>
                <a:lnTo>
                  <a:pt x="955467" y="1593495"/>
                </a:lnTo>
                <a:lnTo>
                  <a:pt x="909156" y="1600133"/>
                </a:lnTo>
                <a:lnTo>
                  <a:pt x="862041" y="1604171"/>
                </a:lnTo>
                <a:lnTo>
                  <a:pt x="814197" y="1605534"/>
                </a:lnTo>
                <a:lnTo>
                  <a:pt x="766352" y="1604171"/>
                </a:lnTo>
                <a:lnTo>
                  <a:pt x="719237" y="1600133"/>
                </a:lnTo>
                <a:lnTo>
                  <a:pt x="672926" y="1593495"/>
                </a:lnTo>
                <a:lnTo>
                  <a:pt x="627497" y="1584332"/>
                </a:lnTo>
                <a:lnTo>
                  <a:pt x="583024" y="1572720"/>
                </a:lnTo>
                <a:lnTo>
                  <a:pt x="539586" y="1558733"/>
                </a:lnTo>
                <a:lnTo>
                  <a:pt x="497258" y="1542448"/>
                </a:lnTo>
                <a:lnTo>
                  <a:pt x="456116" y="1523940"/>
                </a:lnTo>
                <a:lnTo>
                  <a:pt x="416238" y="1503283"/>
                </a:lnTo>
                <a:lnTo>
                  <a:pt x="377698" y="1480553"/>
                </a:lnTo>
                <a:lnTo>
                  <a:pt x="340574" y="1455825"/>
                </a:lnTo>
                <a:lnTo>
                  <a:pt x="304942" y="1429175"/>
                </a:lnTo>
                <a:lnTo>
                  <a:pt x="270878" y="1400678"/>
                </a:lnTo>
                <a:lnTo>
                  <a:pt x="238458" y="1370409"/>
                </a:lnTo>
                <a:lnTo>
                  <a:pt x="207759" y="1338443"/>
                </a:lnTo>
                <a:lnTo>
                  <a:pt x="178857" y="1304857"/>
                </a:lnTo>
                <a:lnTo>
                  <a:pt x="151829" y="1269724"/>
                </a:lnTo>
                <a:lnTo>
                  <a:pt x="126751" y="1233121"/>
                </a:lnTo>
                <a:lnTo>
                  <a:pt x="103698" y="1195122"/>
                </a:lnTo>
                <a:lnTo>
                  <a:pt x="82749" y="1155804"/>
                </a:lnTo>
                <a:lnTo>
                  <a:pt x="63978" y="1115240"/>
                </a:lnTo>
                <a:lnTo>
                  <a:pt x="47462" y="1073507"/>
                </a:lnTo>
                <a:lnTo>
                  <a:pt x="33278" y="1030680"/>
                </a:lnTo>
                <a:lnTo>
                  <a:pt x="21501" y="986834"/>
                </a:lnTo>
                <a:lnTo>
                  <a:pt x="12209" y="942044"/>
                </a:lnTo>
                <a:lnTo>
                  <a:pt x="5477" y="896386"/>
                </a:lnTo>
                <a:lnTo>
                  <a:pt x="1382" y="849935"/>
                </a:lnTo>
                <a:lnTo>
                  <a:pt x="0" y="802767"/>
                </a:lnTo>
                <a:close/>
              </a:path>
            </a:pathLst>
          </a:custGeom>
          <a:solidFill>
            <a:srgbClr val="FFFFFF"/>
          </a:solidFill>
          <a:ln w="25400" cap="flat" cmpd="sng">
            <a:solidFill>
              <a:srgbClr val="0000CC"/>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chemeClr val="dk1"/>
              </a:buClr>
              <a:buSzPts val="1300"/>
              <a:buFont typeface="Calibri"/>
              <a:buNone/>
            </a:pPr>
            <a:endParaRPr sz="1300" b="0" i="0" u="none" strike="noStrike" cap="none">
              <a:solidFill>
                <a:srgbClr val="000000"/>
              </a:solidFill>
              <a:latin typeface="Calibri"/>
              <a:ea typeface="Calibri"/>
              <a:cs typeface="Calibri"/>
              <a:sym typeface="Calibri"/>
            </a:endParaRPr>
          </a:p>
        </p:txBody>
      </p:sp>
      <p:sp>
        <p:nvSpPr>
          <p:cNvPr id="205" name="Google Shape;205;p27"/>
          <p:cNvSpPr txBox="1"/>
          <p:nvPr/>
        </p:nvSpPr>
        <p:spPr>
          <a:xfrm>
            <a:off x="2038692" y="1835306"/>
            <a:ext cx="852900" cy="563700"/>
          </a:xfrm>
          <a:prstGeom prst="rect">
            <a:avLst/>
          </a:prstGeom>
          <a:noFill/>
          <a:ln>
            <a:noFill/>
          </a:ln>
        </p:spPr>
        <p:txBody>
          <a:bodyPr spcFirstLastPara="1" wrap="square" lIns="0" tIns="9500" rIns="0" bIns="0" anchor="t" anchorCtr="0">
            <a:spAutoFit/>
          </a:bodyPr>
          <a:lstStyle/>
          <a:p>
            <a:pPr marL="12700" marR="0" lvl="0" indent="0" algn="l" rtl="0">
              <a:spcBef>
                <a:spcPts val="0"/>
              </a:spcBef>
              <a:spcAft>
                <a:spcPts val="0"/>
              </a:spcAft>
              <a:buNone/>
            </a:pPr>
            <a:r>
              <a:rPr lang="en-US" sz="1200" b="1">
                <a:solidFill>
                  <a:srgbClr val="000000"/>
                </a:solidFill>
                <a:latin typeface="Arial Narrow"/>
                <a:ea typeface="Arial Narrow"/>
                <a:cs typeface="Arial Narrow"/>
                <a:sym typeface="Arial Narrow"/>
              </a:rPr>
              <a:t>1. Requirements</a:t>
            </a:r>
            <a:endParaRPr sz="1200">
              <a:solidFill>
                <a:srgbClr val="000000"/>
              </a:solidFill>
              <a:latin typeface="Arial Narrow"/>
              <a:ea typeface="Arial Narrow"/>
              <a:cs typeface="Arial Narrow"/>
              <a:sym typeface="Arial Narrow"/>
            </a:endParaRPr>
          </a:p>
        </p:txBody>
      </p:sp>
      <p:sp>
        <p:nvSpPr>
          <p:cNvPr id="206" name="Google Shape;206;p27"/>
          <p:cNvSpPr txBox="1"/>
          <p:nvPr/>
        </p:nvSpPr>
        <p:spPr>
          <a:xfrm>
            <a:off x="3640034" y="1824942"/>
            <a:ext cx="582900" cy="813900"/>
          </a:xfrm>
          <a:prstGeom prst="rect">
            <a:avLst/>
          </a:prstGeom>
          <a:noFill/>
          <a:ln>
            <a:noFill/>
          </a:ln>
        </p:spPr>
        <p:txBody>
          <a:bodyPr spcFirstLastPara="1" wrap="square" lIns="0" tIns="10000" rIns="0" bIns="0" anchor="t" anchorCtr="0">
            <a:spAutoFit/>
          </a:bodyPr>
          <a:lstStyle/>
          <a:p>
            <a:pPr marL="88900" marR="0" lvl="0" indent="0" algn="l" rtl="0">
              <a:lnSpc>
                <a:spcPct val="111750"/>
              </a:lnSpc>
              <a:spcBef>
                <a:spcPts val="0"/>
              </a:spcBef>
              <a:spcAft>
                <a:spcPts val="0"/>
              </a:spcAft>
              <a:buNone/>
            </a:pPr>
            <a:r>
              <a:rPr lang="en-US" sz="1200" b="1">
                <a:solidFill>
                  <a:schemeClr val="dk1"/>
                </a:solidFill>
                <a:latin typeface="Arial Narrow"/>
                <a:ea typeface="Arial Narrow"/>
                <a:cs typeface="Arial Narrow"/>
                <a:sym typeface="Arial Narrow"/>
              </a:rPr>
              <a:t>2. Market</a:t>
            </a:r>
            <a:endParaRPr sz="1200">
              <a:solidFill>
                <a:schemeClr val="dk1"/>
              </a:solidFill>
              <a:latin typeface="Arial Narrow"/>
              <a:ea typeface="Arial Narrow"/>
              <a:cs typeface="Arial Narrow"/>
              <a:sym typeface="Arial Narrow"/>
            </a:endParaRPr>
          </a:p>
          <a:p>
            <a:pPr marL="12700" marR="0" lvl="0" indent="0" algn="l" rtl="0">
              <a:lnSpc>
                <a:spcPct val="111750"/>
              </a:lnSpc>
              <a:spcBef>
                <a:spcPts val="0"/>
              </a:spcBef>
              <a:spcAft>
                <a:spcPts val="0"/>
              </a:spcAft>
              <a:buNone/>
            </a:pPr>
            <a:r>
              <a:rPr lang="en-US" sz="1200" b="1">
                <a:solidFill>
                  <a:schemeClr val="dk1"/>
                </a:solidFill>
                <a:latin typeface="Arial Narrow"/>
                <a:ea typeface="Arial Narrow"/>
                <a:cs typeface="Arial Narrow"/>
                <a:sym typeface="Arial Narrow"/>
              </a:rPr>
              <a:t>Research</a:t>
            </a:r>
            <a:endParaRPr sz="1200">
              <a:solidFill>
                <a:schemeClr val="dk1"/>
              </a:solidFill>
              <a:latin typeface="Arial Narrow"/>
              <a:ea typeface="Arial Narrow"/>
              <a:cs typeface="Arial Narrow"/>
              <a:sym typeface="Arial Narrow"/>
            </a:endParaRPr>
          </a:p>
        </p:txBody>
      </p:sp>
      <p:sp>
        <p:nvSpPr>
          <p:cNvPr id="207" name="Google Shape;207;p27"/>
          <p:cNvSpPr txBox="1"/>
          <p:nvPr/>
        </p:nvSpPr>
        <p:spPr>
          <a:xfrm>
            <a:off x="5075445" y="1835306"/>
            <a:ext cx="714600" cy="987300"/>
          </a:xfrm>
          <a:prstGeom prst="rect">
            <a:avLst/>
          </a:prstGeom>
          <a:noFill/>
          <a:ln>
            <a:noFill/>
          </a:ln>
        </p:spPr>
        <p:txBody>
          <a:bodyPr spcFirstLastPara="1" wrap="square" lIns="0" tIns="35700" rIns="0" bIns="0" anchor="t" anchorCtr="0">
            <a:spAutoFit/>
          </a:bodyPr>
          <a:lstStyle/>
          <a:p>
            <a:pPr marL="12700" marR="0" lvl="0" indent="12700" algn="l" rtl="0">
              <a:lnSpc>
                <a:spcPct val="103750"/>
              </a:lnSpc>
              <a:spcBef>
                <a:spcPts val="0"/>
              </a:spcBef>
              <a:spcAft>
                <a:spcPts val="0"/>
              </a:spcAft>
              <a:buNone/>
            </a:pPr>
            <a:r>
              <a:rPr lang="en-US" sz="1200" b="1" dirty="0">
                <a:solidFill>
                  <a:schemeClr val="dk1"/>
                </a:solidFill>
                <a:latin typeface="Arial Narrow"/>
                <a:ea typeface="Arial Narrow"/>
                <a:cs typeface="Arial Narrow"/>
                <a:sym typeface="Arial Narrow"/>
              </a:rPr>
              <a:t>3. Solicitation  Preparation</a:t>
            </a:r>
            <a:endParaRPr sz="1200" dirty="0">
              <a:solidFill>
                <a:schemeClr val="dk1"/>
              </a:solidFill>
              <a:latin typeface="Arial Narrow"/>
              <a:ea typeface="Arial Narrow"/>
              <a:cs typeface="Arial Narrow"/>
              <a:sym typeface="Arial Narrow"/>
            </a:endParaRPr>
          </a:p>
        </p:txBody>
      </p:sp>
      <p:sp>
        <p:nvSpPr>
          <p:cNvPr id="208" name="Google Shape;208;p27"/>
          <p:cNvSpPr txBox="1"/>
          <p:nvPr/>
        </p:nvSpPr>
        <p:spPr>
          <a:xfrm>
            <a:off x="2991185" y="3121730"/>
            <a:ext cx="399000" cy="576600"/>
          </a:xfrm>
          <a:prstGeom prst="rect">
            <a:avLst/>
          </a:prstGeom>
          <a:noFill/>
          <a:ln>
            <a:noFill/>
          </a:ln>
        </p:spPr>
        <p:txBody>
          <a:bodyPr spcFirstLastPara="1" wrap="square" lIns="0" tIns="9500" rIns="0" bIns="0" anchor="t" anchorCtr="0">
            <a:spAutoFit/>
          </a:bodyPr>
          <a:lstStyle/>
          <a:p>
            <a:pPr marL="12700" marR="0" lvl="0" indent="0" algn="l" rtl="0">
              <a:spcBef>
                <a:spcPts val="0"/>
              </a:spcBef>
              <a:spcAft>
                <a:spcPts val="0"/>
              </a:spcAft>
              <a:buNone/>
            </a:pPr>
            <a:r>
              <a:rPr lang="en-US" sz="1200" b="1">
                <a:solidFill>
                  <a:schemeClr val="dk1"/>
                </a:solidFill>
                <a:latin typeface="Arial Narrow"/>
                <a:ea typeface="Arial Narrow"/>
                <a:cs typeface="Arial Narrow"/>
                <a:sym typeface="Arial Narrow"/>
              </a:rPr>
              <a:t>5.</a:t>
            </a:r>
            <a:endParaRPr sz="1100"/>
          </a:p>
          <a:p>
            <a:pPr marL="12700" marR="0" lvl="0" indent="0" algn="l" rtl="0">
              <a:spcBef>
                <a:spcPts val="100"/>
              </a:spcBef>
              <a:spcAft>
                <a:spcPts val="0"/>
              </a:spcAft>
              <a:buNone/>
            </a:pPr>
            <a:r>
              <a:rPr lang="en-US" sz="1200" b="1">
                <a:solidFill>
                  <a:schemeClr val="dk1"/>
                </a:solidFill>
                <a:latin typeface="Arial Narrow"/>
                <a:ea typeface="Arial Narrow"/>
                <a:cs typeface="Arial Narrow"/>
                <a:sym typeface="Arial Narrow"/>
              </a:rPr>
              <a:t>Award</a:t>
            </a:r>
            <a:endParaRPr sz="1200">
              <a:solidFill>
                <a:schemeClr val="dk1"/>
              </a:solidFill>
              <a:latin typeface="Arial Narrow"/>
              <a:ea typeface="Arial Narrow"/>
              <a:cs typeface="Arial Narrow"/>
              <a:sym typeface="Arial Narrow"/>
            </a:endParaRPr>
          </a:p>
        </p:txBody>
      </p:sp>
      <p:sp>
        <p:nvSpPr>
          <p:cNvPr id="209" name="Google Shape;209;p27"/>
          <p:cNvSpPr txBox="1"/>
          <p:nvPr/>
        </p:nvSpPr>
        <p:spPr>
          <a:xfrm>
            <a:off x="4212449" y="3089607"/>
            <a:ext cx="902400" cy="563700"/>
          </a:xfrm>
          <a:prstGeom prst="rect">
            <a:avLst/>
          </a:prstGeom>
          <a:noFill/>
          <a:ln>
            <a:noFill/>
          </a:ln>
        </p:spPr>
        <p:txBody>
          <a:bodyPr spcFirstLastPara="1" wrap="square" lIns="0" tIns="9500" rIns="0" bIns="0" anchor="t" anchorCtr="0">
            <a:spAutoFit/>
          </a:bodyPr>
          <a:lstStyle/>
          <a:p>
            <a:pPr marL="12700" marR="0" lvl="0" indent="0" algn="l" rtl="0">
              <a:spcBef>
                <a:spcPts val="0"/>
              </a:spcBef>
              <a:spcAft>
                <a:spcPts val="0"/>
              </a:spcAft>
              <a:buNone/>
            </a:pPr>
            <a:r>
              <a:rPr lang="en-US" sz="1200" b="1">
                <a:solidFill>
                  <a:schemeClr val="dk1"/>
                </a:solidFill>
                <a:latin typeface="Arial Narrow"/>
                <a:ea typeface="Arial Narrow"/>
                <a:cs typeface="Arial Narrow"/>
                <a:sym typeface="Arial Narrow"/>
              </a:rPr>
              <a:t>6. Administration</a:t>
            </a:r>
            <a:endParaRPr sz="1200">
              <a:solidFill>
                <a:schemeClr val="dk1"/>
              </a:solidFill>
              <a:latin typeface="Arial Narrow"/>
              <a:ea typeface="Arial Narrow"/>
              <a:cs typeface="Arial Narrow"/>
              <a:sym typeface="Arial Narrow"/>
            </a:endParaRPr>
          </a:p>
        </p:txBody>
      </p:sp>
      <p:sp>
        <p:nvSpPr>
          <p:cNvPr id="210" name="Google Shape;210;p27"/>
          <p:cNvSpPr txBox="1"/>
          <p:nvPr/>
        </p:nvSpPr>
        <p:spPr>
          <a:xfrm>
            <a:off x="5874017" y="3075398"/>
            <a:ext cx="555000" cy="563700"/>
          </a:xfrm>
          <a:prstGeom prst="rect">
            <a:avLst/>
          </a:prstGeom>
          <a:noFill/>
          <a:ln>
            <a:noFill/>
          </a:ln>
        </p:spPr>
        <p:txBody>
          <a:bodyPr spcFirstLastPara="1" wrap="square" lIns="0" tIns="9500" rIns="0" bIns="0" anchor="t" anchorCtr="0">
            <a:spAutoFit/>
          </a:bodyPr>
          <a:lstStyle/>
          <a:p>
            <a:pPr marL="12700" marR="0" lvl="0" indent="0" algn="l" rtl="0">
              <a:spcBef>
                <a:spcPts val="0"/>
              </a:spcBef>
              <a:spcAft>
                <a:spcPts val="0"/>
              </a:spcAft>
              <a:buNone/>
            </a:pPr>
            <a:r>
              <a:rPr lang="en-US" sz="1200" b="1">
                <a:solidFill>
                  <a:schemeClr val="dk1"/>
                </a:solidFill>
                <a:latin typeface="Arial Narrow"/>
                <a:ea typeface="Arial Narrow"/>
                <a:cs typeface="Arial Narrow"/>
                <a:sym typeface="Arial Narrow"/>
              </a:rPr>
              <a:t>7. Closeout</a:t>
            </a:r>
            <a:endParaRPr sz="1200">
              <a:solidFill>
                <a:schemeClr val="dk1"/>
              </a:solidFill>
              <a:latin typeface="Arial Narrow"/>
              <a:ea typeface="Arial Narrow"/>
              <a:cs typeface="Arial Narrow"/>
              <a:sym typeface="Arial Narrow"/>
            </a:endParaRPr>
          </a:p>
        </p:txBody>
      </p:sp>
      <p:sp>
        <p:nvSpPr>
          <p:cNvPr id="211" name="Google Shape;211;p27"/>
          <p:cNvSpPr txBox="1"/>
          <p:nvPr/>
        </p:nvSpPr>
        <p:spPr>
          <a:xfrm>
            <a:off x="6488383" y="1892354"/>
            <a:ext cx="652200" cy="1020000"/>
          </a:xfrm>
          <a:prstGeom prst="rect">
            <a:avLst/>
          </a:prstGeom>
          <a:noFill/>
          <a:ln>
            <a:noFill/>
          </a:ln>
        </p:spPr>
        <p:txBody>
          <a:bodyPr spcFirstLastPara="1" wrap="square" lIns="0" tIns="9500" rIns="0" bIns="0" anchor="t" anchorCtr="0">
            <a:spAutoFit/>
          </a:bodyPr>
          <a:lstStyle/>
          <a:p>
            <a:pPr marL="63500" marR="0" lvl="0" indent="0" algn="l" rtl="0">
              <a:lnSpc>
                <a:spcPct val="111750"/>
              </a:lnSpc>
              <a:spcBef>
                <a:spcPts val="0"/>
              </a:spcBef>
              <a:spcAft>
                <a:spcPts val="0"/>
              </a:spcAft>
              <a:buNone/>
            </a:pPr>
            <a:r>
              <a:rPr lang="en-US" sz="1200" b="1">
                <a:solidFill>
                  <a:schemeClr val="dk1"/>
                </a:solidFill>
                <a:latin typeface="Arial Narrow"/>
                <a:ea typeface="Arial Narrow"/>
                <a:cs typeface="Arial Narrow"/>
                <a:sym typeface="Arial Narrow"/>
              </a:rPr>
              <a:t>4. Proposal</a:t>
            </a:r>
            <a:endParaRPr sz="1200">
              <a:solidFill>
                <a:schemeClr val="dk1"/>
              </a:solidFill>
              <a:latin typeface="Arial Narrow"/>
              <a:ea typeface="Arial Narrow"/>
              <a:cs typeface="Arial Narrow"/>
              <a:sym typeface="Arial Narrow"/>
            </a:endParaRPr>
          </a:p>
          <a:p>
            <a:pPr marL="12700" marR="0" lvl="0" indent="0" algn="l" rtl="0">
              <a:lnSpc>
                <a:spcPct val="111750"/>
              </a:lnSpc>
              <a:spcBef>
                <a:spcPts val="0"/>
              </a:spcBef>
              <a:spcAft>
                <a:spcPts val="0"/>
              </a:spcAft>
              <a:buNone/>
            </a:pPr>
            <a:r>
              <a:rPr lang="en-US" sz="1200" b="1">
                <a:solidFill>
                  <a:schemeClr val="dk1"/>
                </a:solidFill>
                <a:latin typeface="Arial Narrow"/>
                <a:ea typeface="Arial Narrow"/>
                <a:cs typeface="Arial Narrow"/>
                <a:sym typeface="Arial Narrow"/>
              </a:rPr>
              <a:t>Evaluation</a:t>
            </a:r>
            <a:endParaRPr sz="1200">
              <a:solidFill>
                <a:schemeClr val="dk1"/>
              </a:solidFill>
              <a:latin typeface="Arial Narrow"/>
              <a:ea typeface="Arial Narrow"/>
              <a:cs typeface="Arial Narrow"/>
              <a:sym typeface="Arial Narrow"/>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15"/>
        <p:cNvGrpSpPr/>
        <p:nvPr/>
      </p:nvGrpSpPr>
      <p:grpSpPr>
        <a:xfrm>
          <a:off x="0" y="0"/>
          <a:ext cx="0" cy="0"/>
          <a:chOff x="0" y="0"/>
          <a:chExt cx="0" cy="0"/>
        </a:xfrm>
      </p:grpSpPr>
      <p:sp>
        <p:nvSpPr>
          <p:cNvPr id="216" name="Google Shape;216;p28"/>
          <p:cNvSpPr txBox="1">
            <a:spLocks noGrp="1"/>
          </p:cNvSpPr>
          <p:nvPr>
            <p:ph type="title"/>
          </p:nvPr>
        </p:nvSpPr>
        <p:spPr>
          <a:xfrm>
            <a:off x="342900" y="154484"/>
            <a:ext cx="6172200" cy="643200"/>
          </a:xfrm>
          <a:prstGeom prst="rect">
            <a:avLst/>
          </a:prstGeom>
          <a:noFill/>
          <a:ln>
            <a:noFill/>
          </a:ln>
        </p:spPr>
        <p:txBody>
          <a:bodyPr spcFirstLastPara="1" wrap="square" lIns="0" tIns="0" rIns="68575" bIns="0" anchor="b" anchorCtr="0">
            <a:noAutofit/>
          </a:bodyPr>
          <a:lstStyle/>
          <a:p>
            <a:pPr marL="0" lvl="0" indent="0" algn="l" rtl="0">
              <a:spcBef>
                <a:spcPts val="0"/>
              </a:spcBef>
              <a:spcAft>
                <a:spcPts val="0"/>
              </a:spcAft>
              <a:buClr>
                <a:srgbClr val="8F77B6"/>
              </a:buClr>
              <a:buSzPts val="3300"/>
              <a:buFont typeface="Oswald"/>
              <a:buNone/>
            </a:pPr>
            <a:r>
              <a:rPr lang="en-US" sz="3300">
                <a:latin typeface="Oswald"/>
                <a:ea typeface="Oswald"/>
                <a:cs typeface="Oswald"/>
                <a:sym typeface="Oswald"/>
              </a:rPr>
              <a:t>Due Diligence: </a:t>
            </a:r>
            <a:r>
              <a:rPr lang="en-US" sz="3300" b="1" i="0" u="none" strike="noStrike" cap="none">
                <a:solidFill>
                  <a:srgbClr val="8F77B6"/>
                </a:solidFill>
                <a:latin typeface="Oswald"/>
                <a:ea typeface="Oswald"/>
                <a:cs typeface="Oswald"/>
                <a:sym typeface="Oswald"/>
              </a:rPr>
              <a:t>Pre-acquisitions</a:t>
            </a:r>
            <a:endParaRPr/>
          </a:p>
        </p:txBody>
      </p:sp>
      <p:sp>
        <p:nvSpPr>
          <p:cNvPr id="218" name="Google Shape;218;p28"/>
          <p:cNvSpPr txBox="1">
            <a:spLocks noGrp="1"/>
          </p:cNvSpPr>
          <p:nvPr>
            <p:ph type="ftr" idx="11"/>
          </p:nvPr>
        </p:nvSpPr>
        <p:spPr>
          <a:xfrm>
            <a:off x="2985466" y="4641056"/>
            <a:ext cx="3173100" cy="273900"/>
          </a:xfrm>
          <a:prstGeom prst="rect">
            <a:avLst/>
          </a:prstGeom>
          <a:noFill/>
          <a:ln>
            <a:noFill/>
          </a:ln>
        </p:spPr>
        <p:txBody>
          <a:bodyPr spcFirstLastPara="1" wrap="square" lIns="68575" tIns="34275" rIns="68575" bIns="34275" anchor="b" anchorCtr="0">
            <a:noAutofit/>
          </a:bodyPr>
          <a:lstStyle/>
          <a:p>
            <a:pPr marL="0" lvl="0" indent="0" algn="ctr" rtl="0">
              <a:spcBef>
                <a:spcPts val="0"/>
              </a:spcBef>
              <a:spcAft>
                <a:spcPts val="0"/>
              </a:spcAft>
              <a:buNone/>
            </a:pPr>
            <a:r>
              <a:rPr lang="en-US" sz="1100"/>
              <a:t>GT APEX Accelerator </a:t>
            </a:r>
            <a:endParaRPr sz="1100"/>
          </a:p>
        </p:txBody>
      </p:sp>
      <p:sp>
        <p:nvSpPr>
          <p:cNvPr id="219" name="Google Shape;219;p28"/>
          <p:cNvSpPr txBox="1">
            <a:spLocks noGrp="1"/>
          </p:cNvSpPr>
          <p:nvPr>
            <p:ph type="sldNum" idx="12"/>
          </p:nvPr>
        </p:nvSpPr>
        <p:spPr>
          <a:xfrm>
            <a:off x="2583180" y="3495973"/>
            <a:ext cx="1371600" cy="241200"/>
          </a:xfrm>
          <a:prstGeom prst="rect">
            <a:avLst/>
          </a:prstGeom>
          <a:noFill/>
          <a:ln>
            <a:noFill/>
          </a:ln>
        </p:spPr>
        <p:txBody>
          <a:bodyPr spcFirstLastPara="1" wrap="square" lIns="0" tIns="0" rIns="0" bIns="0" anchor="b" anchorCtr="0">
            <a:noAutofit/>
          </a:bodyPr>
          <a:lstStyle/>
          <a:p>
            <a:pPr marL="0" lvl="0" indent="0" algn="ctr" rtl="0">
              <a:spcBef>
                <a:spcPts val="0"/>
              </a:spcBef>
              <a:spcAft>
                <a:spcPts val="0"/>
              </a:spcAft>
              <a:buClr>
                <a:srgbClr val="000000"/>
              </a:buClr>
              <a:buSzPts val="1200"/>
              <a:buFont typeface="Arial"/>
              <a:buNone/>
            </a:pPr>
            <a:r>
              <a:rPr lang="en-US"/>
              <a:t>2</a:t>
            </a:r>
            <a:endParaRPr/>
          </a:p>
        </p:txBody>
      </p:sp>
      <p:graphicFrame>
        <p:nvGraphicFramePr>
          <p:cNvPr id="220" name="Google Shape;220;p28"/>
          <p:cNvGraphicFramePr/>
          <p:nvPr>
            <p:extLst>
              <p:ext uri="{D42A27DB-BD31-4B8C-83A1-F6EECF244321}">
                <p14:modId xmlns:p14="http://schemas.microsoft.com/office/powerpoint/2010/main" val="1756004462"/>
              </p:ext>
            </p:extLst>
          </p:nvPr>
        </p:nvGraphicFramePr>
        <p:xfrm>
          <a:off x="169513" y="872470"/>
          <a:ext cx="8572525" cy="3398560"/>
        </p:xfrm>
        <a:graphic>
          <a:graphicData uri="http://schemas.openxmlformats.org/drawingml/2006/table">
            <a:tbl>
              <a:tblPr firstRow="1" bandRow="1">
                <a:noFill/>
                <a:tableStyleId>{0C6BBDFA-4F99-465B-B4EE-A87EBD63F7D2}</a:tableStyleId>
              </a:tblPr>
              <a:tblGrid>
                <a:gridCol w="2960300">
                  <a:extLst>
                    <a:ext uri="{9D8B030D-6E8A-4147-A177-3AD203B41FA5}">
                      <a16:colId xmlns:a16="http://schemas.microsoft.com/office/drawing/2014/main" val="20000"/>
                    </a:ext>
                  </a:extLst>
                </a:gridCol>
                <a:gridCol w="2754725">
                  <a:extLst>
                    <a:ext uri="{9D8B030D-6E8A-4147-A177-3AD203B41FA5}">
                      <a16:colId xmlns:a16="http://schemas.microsoft.com/office/drawing/2014/main" val="20001"/>
                    </a:ext>
                  </a:extLst>
                </a:gridCol>
                <a:gridCol w="2857500">
                  <a:extLst>
                    <a:ext uri="{9D8B030D-6E8A-4147-A177-3AD203B41FA5}">
                      <a16:colId xmlns:a16="http://schemas.microsoft.com/office/drawing/2014/main" val="20002"/>
                    </a:ext>
                  </a:extLst>
                </a:gridCol>
              </a:tblGrid>
              <a:tr h="345825">
                <a:tc>
                  <a:txBody>
                    <a:bodyPr/>
                    <a:lstStyle/>
                    <a:p>
                      <a:pPr marL="0" marR="0" lvl="0" indent="0" algn="ctr" rtl="0">
                        <a:spcBef>
                          <a:spcPts val="0"/>
                        </a:spcBef>
                        <a:spcAft>
                          <a:spcPts val="0"/>
                        </a:spcAft>
                        <a:buNone/>
                      </a:pPr>
                      <a:r>
                        <a:rPr lang="en-US" sz="2700">
                          <a:solidFill>
                            <a:schemeClr val="lt1"/>
                          </a:solidFill>
                          <a:latin typeface="Oswald"/>
                          <a:ea typeface="Oswald"/>
                          <a:cs typeface="Oswald"/>
                          <a:sym typeface="Oswald"/>
                        </a:rPr>
                        <a:t>Pre-Acquisitions</a:t>
                      </a:r>
                      <a:endParaRPr sz="1100"/>
                    </a:p>
                  </a:txBody>
                  <a:tcPr marL="68600" marR="68600" marT="34300" marB="34300">
                    <a:lnR w="12700" cap="flat" cmpd="sng">
                      <a:solidFill>
                        <a:schemeClr val="dk1"/>
                      </a:solidFill>
                      <a:prstDash val="solid"/>
                      <a:round/>
                      <a:headEnd type="none" w="sm" len="sm"/>
                      <a:tailEnd type="none" w="sm" len="sm"/>
                    </a:lnR>
                    <a:solidFill>
                      <a:srgbClr val="0000FF"/>
                    </a:solidFill>
                  </a:tcPr>
                </a:tc>
                <a:tc>
                  <a:txBody>
                    <a:bodyPr/>
                    <a:lstStyle/>
                    <a:p>
                      <a:pPr marL="0" marR="0" lvl="0" indent="0" algn="ctr" rtl="0">
                        <a:spcBef>
                          <a:spcPts val="0"/>
                        </a:spcBef>
                        <a:spcAft>
                          <a:spcPts val="0"/>
                        </a:spcAft>
                        <a:buNone/>
                      </a:pPr>
                      <a:r>
                        <a:rPr lang="en-US" sz="2700">
                          <a:solidFill>
                            <a:schemeClr val="lt1"/>
                          </a:solidFill>
                          <a:latin typeface="Oswald"/>
                          <a:ea typeface="Oswald"/>
                          <a:cs typeface="Oswald"/>
                          <a:sym typeface="Oswald"/>
                        </a:rPr>
                        <a:t>Market Research</a:t>
                      </a:r>
                      <a:endParaRPr sz="1100"/>
                    </a:p>
                  </a:txBody>
                  <a:tcPr marL="68600" marR="68600" marT="34300" marB="34300">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solidFill>
                      <a:srgbClr val="0000FF"/>
                    </a:solidFill>
                  </a:tcPr>
                </a:tc>
                <a:tc>
                  <a:txBody>
                    <a:bodyPr/>
                    <a:lstStyle/>
                    <a:p>
                      <a:pPr marL="0" marR="0" lvl="0" indent="0" algn="ctr" rtl="0">
                        <a:spcBef>
                          <a:spcPts val="0"/>
                        </a:spcBef>
                        <a:spcAft>
                          <a:spcPts val="0"/>
                        </a:spcAft>
                        <a:buNone/>
                      </a:pPr>
                      <a:r>
                        <a:rPr lang="en-US" sz="2700">
                          <a:solidFill>
                            <a:schemeClr val="lt1"/>
                          </a:solidFill>
                          <a:latin typeface="Oswald"/>
                          <a:ea typeface="Oswald"/>
                          <a:cs typeface="Oswald"/>
                          <a:sym typeface="Oswald"/>
                        </a:rPr>
                        <a:t>Post Awards</a:t>
                      </a:r>
                      <a:endParaRPr sz="1100"/>
                    </a:p>
                  </a:txBody>
                  <a:tcPr marL="68600" marR="68600" marT="34300" marB="34300">
                    <a:lnL w="12700" cap="flat" cmpd="sng">
                      <a:solidFill>
                        <a:schemeClr val="dk1"/>
                      </a:solidFill>
                      <a:prstDash val="solid"/>
                      <a:round/>
                      <a:headEnd type="none" w="sm" len="sm"/>
                      <a:tailEnd type="none" w="sm" len="sm"/>
                    </a:lnL>
                    <a:solidFill>
                      <a:srgbClr val="0000FF"/>
                    </a:solidFill>
                  </a:tcPr>
                </a:tc>
                <a:extLst>
                  <a:ext uri="{0D108BD9-81ED-4DB2-BD59-A6C34878D82A}">
                    <a16:rowId xmlns:a16="http://schemas.microsoft.com/office/drawing/2014/main" val="10000"/>
                  </a:ext>
                </a:extLst>
              </a:tr>
              <a:tr h="1984100">
                <a:tc>
                  <a:txBody>
                    <a:bodyPr/>
                    <a:lstStyle/>
                    <a:p>
                      <a:pPr marL="0" marR="0" lvl="0" indent="0" algn="l" rtl="0">
                        <a:spcBef>
                          <a:spcPts val="0"/>
                        </a:spcBef>
                        <a:spcAft>
                          <a:spcPts val="0"/>
                        </a:spcAft>
                        <a:buClr>
                          <a:srgbClr val="0000FF"/>
                        </a:buClr>
                        <a:buSzPts val="1800"/>
                        <a:buFont typeface="Oswald"/>
                        <a:buNone/>
                      </a:pPr>
                      <a:r>
                        <a:rPr lang="en-US" sz="1800" dirty="0">
                          <a:solidFill>
                            <a:srgbClr val="0000FF"/>
                          </a:solidFill>
                          <a:latin typeface="Oswald"/>
                          <a:ea typeface="Oswald"/>
                          <a:cs typeface="Oswald"/>
                          <a:sym typeface="Oswald"/>
                        </a:rPr>
                        <a:t>Agency Forecasts </a:t>
                      </a:r>
                      <a:endParaRPr sz="1100" dirty="0"/>
                    </a:p>
                    <a:p>
                      <a:pPr marL="0" marR="0" lvl="0" indent="0" algn="l" rtl="0">
                        <a:spcBef>
                          <a:spcPts val="0"/>
                        </a:spcBef>
                        <a:spcAft>
                          <a:spcPts val="0"/>
                        </a:spcAft>
                        <a:buClr>
                          <a:schemeClr val="dk1"/>
                        </a:buClr>
                        <a:buSzPts val="800"/>
                        <a:buFont typeface="Calibri"/>
                        <a:buNone/>
                      </a:pPr>
                      <a:endParaRPr sz="800" dirty="0">
                        <a:solidFill>
                          <a:srgbClr val="0000FF"/>
                        </a:solidFill>
                        <a:latin typeface="Oswald"/>
                        <a:ea typeface="Oswald"/>
                        <a:cs typeface="Oswald"/>
                        <a:sym typeface="Oswald"/>
                      </a:endParaRPr>
                    </a:p>
                    <a:p>
                      <a:pPr marL="0" marR="0" lvl="0" indent="0" algn="l" rtl="0">
                        <a:spcBef>
                          <a:spcPts val="0"/>
                        </a:spcBef>
                        <a:spcAft>
                          <a:spcPts val="0"/>
                        </a:spcAft>
                        <a:buClr>
                          <a:srgbClr val="0000FF"/>
                        </a:buClr>
                        <a:buSzPts val="1800"/>
                        <a:buFont typeface="Oswald"/>
                        <a:buNone/>
                      </a:pPr>
                      <a:r>
                        <a:rPr lang="en-US" sz="1800" dirty="0">
                          <a:solidFill>
                            <a:srgbClr val="0000FF"/>
                          </a:solidFill>
                          <a:latin typeface="Oswald"/>
                          <a:ea typeface="Oswald"/>
                          <a:cs typeface="Oswald"/>
                          <a:sym typeface="Oswald"/>
                        </a:rPr>
                        <a:t>Sources Sought/RFI </a:t>
                      </a:r>
                      <a:r>
                        <a:rPr lang="en-US" sz="1800" dirty="0">
                          <a:latin typeface="Oswald"/>
                          <a:ea typeface="Oswald"/>
                          <a:cs typeface="Oswald"/>
                          <a:sym typeface="Oswald"/>
                        </a:rPr>
                        <a:t>– </a:t>
                      </a:r>
                      <a:r>
                        <a:rPr lang="en-US" sz="1800" dirty="0">
                          <a:solidFill>
                            <a:srgbClr val="0000FF"/>
                          </a:solidFill>
                          <a:latin typeface="Oswald"/>
                          <a:ea typeface="Oswald"/>
                          <a:cs typeface="Oswald"/>
                          <a:sym typeface="Oswald"/>
                        </a:rPr>
                        <a:t>Influencing the acquisition</a:t>
                      </a:r>
                      <a:endParaRPr sz="1100" dirty="0"/>
                    </a:p>
                    <a:p>
                      <a:pPr marL="0" marR="0" lvl="0" indent="0" algn="l" rtl="0">
                        <a:spcBef>
                          <a:spcPts val="0"/>
                        </a:spcBef>
                        <a:spcAft>
                          <a:spcPts val="0"/>
                        </a:spcAft>
                        <a:buClr>
                          <a:schemeClr val="dk1"/>
                        </a:buClr>
                        <a:buSzPts val="800"/>
                        <a:buFont typeface="Calibri"/>
                        <a:buNone/>
                      </a:pPr>
                      <a:endParaRPr sz="800" dirty="0">
                        <a:latin typeface="Oswald"/>
                        <a:ea typeface="Oswald"/>
                        <a:cs typeface="Oswald"/>
                        <a:sym typeface="Oswald"/>
                      </a:endParaRPr>
                    </a:p>
                    <a:p>
                      <a:pPr marL="0" marR="0" lvl="0" indent="0" algn="l" rtl="0">
                        <a:spcBef>
                          <a:spcPts val="0"/>
                        </a:spcBef>
                        <a:spcAft>
                          <a:spcPts val="0"/>
                        </a:spcAft>
                        <a:buClr>
                          <a:srgbClr val="0000FF"/>
                        </a:buClr>
                        <a:buSzPts val="1800"/>
                        <a:buFont typeface="Oswald"/>
                        <a:buNone/>
                      </a:pPr>
                      <a:r>
                        <a:rPr lang="en-US" sz="1800" dirty="0">
                          <a:solidFill>
                            <a:srgbClr val="0000FF"/>
                          </a:solidFill>
                          <a:latin typeface="Oswald"/>
                          <a:ea typeface="Oswald"/>
                          <a:cs typeface="Oswald"/>
                          <a:sym typeface="Oswald"/>
                        </a:rPr>
                        <a:t>Contracting Officials/Buyers, Program Managers, Users, OSBPs </a:t>
                      </a:r>
                      <a:endParaRPr sz="1100" dirty="0"/>
                    </a:p>
                    <a:p>
                      <a:pPr marL="0" marR="0" lvl="0" indent="0" algn="l" rtl="0">
                        <a:spcBef>
                          <a:spcPts val="0"/>
                        </a:spcBef>
                        <a:spcAft>
                          <a:spcPts val="0"/>
                        </a:spcAft>
                        <a:buClr>
                          <a:schemeClr val="dk1"/>
                        </a:buClr>
                        <a:buSzPts val="800"/>
                        <a:buFont typeface="Calibri"/>
                        <a:buNone/>
                      </a:pPr>
                      <a:endParaRPr sz="800" dirty="0">
                        <a:latin typeface="Oswald"/>
                        <a:ea typeface="Oswald"/>
                        <a:cs typeface="Oswald"/>
                        <a:sym typeface="Oswald"/>
                      </a:endParaRPr>
                    </a:p>
                    <a:p>
                      <a:pPr marL="0" marR="0" lvl="0" indent="0" algn="l" rtl="0">
                        <a:spcBef>
                          <a:spcPts val="0"/>
                        </a:spcBef>
                        <a:spcAft>
                          <a:spcPts val="0"/>
                        </a:spcAft>
                        <a:buClr>
                          <a:srgbClr val="0000FF"/>
                        </a:buClr>
                        <a:buSzPts val="1800"/>
                        <a:buFont typeface="Oswald"/>
                        <a:buNone/>
                      </a:pPr>
                      <a:r>
                        <a:rPr lang="en-US" sz="1800" dirty="0">
                          <a:solidFill>
                            <a:srgbClr val="0000FF"/>
                          </a:solidFill>
                          <a:latin typeface="Oswald"/>
                          <a:ea typeface="Oswald"/>
                          <a:cs typeface="Oswald"/>
                          <a:sym typeface="Oswald"/>
                        </a:rPr>
                        <a:t>Current Contract Holders, Previous Awardees, Teaming Partners </a:t>
                      </a:r>
                      <a:endParaRPr sz="1400" dirty="0"/>
                    </a:p>
                  </a:txBody>
                  <a:tcPr marL="68600" marR="68600" marT="34300" marB="34300">
                    <a:lnR w="12700" cap="flat" cmpd="sng">
                      <a:solidFill>
                        <a:schemeClr val="dk1"/>
                      </a:solidFill>
                      <a:prstDash val="solid"/>
                      <a:round/>
                      <a:headEnd type="none" w="sm" len="sm"/>
                      <a:tailEnd type="none" w="sm" len="sm"/>
                    </a:lnR>
                  </a:tcPr>
                </a:tc>
                <a:tc>
                  <a:txBody>
                    <a:bodyPr/>
                    <a:lstStyle/>
                    <a:p>
                      <a:pPr marL="0" marR="0" lvl="0" indent="0" algn="l" rtl="0">
                        <a:spcBef>
                          <a:spcPts val="0"/>
                        </a:spcBef>
                        <a:spcAft>
                          <a:spcPts val="0"/>
                        </a:spcAft>
                        <a:buNone/>
                      </a:pPr>
                      <a:r>
                        <a:rPr lang="en-US" sz="1800">
                          <a:solidFill>
                            <a:srgbClr val="0000FF"/>
                          </a:solidFill>
                          <a:latin typeface="Oswald"/>
                          <a:ea typeface="Oswald"/>
                          <a:cs typeface="Oswald"/>
                          <a:sym typeface="Oswald"/>
                        </a:rPr>
                        <a:t>Areas to influence for a competitive advantage include:</a:t>
                      </a:r>
                      <a:endParaRPr sz="1100"/>
                    </a:p>
                    <a:p>
                      <a:pPr marL="0" marR="0" lvl="0" indent="0" algn="l" rtl="0">
                        <a:spcBef>
                          <a:spcPts val="0"/>
                        </a:spcBef>
                        <a:spcAft>
                          <a:spcPts val="0"/>
                        </a:spcAft>
                        <a:buClr>
                          <a:schemeClr val="dk1"/>
                        </a:buClr>
                        <a:buSzPts val="800"/>
                        <a:buFont typeface="Calibri"/>
                        <a:buNone/>
                      </a:pPr>
                      <a:endParaRPr sz="800">
                        <a:solidFill>
                          <a:srgbClr val="0000FF"/>
                        </a:solidFill>
                        <a:latin typeface="Oswald"/>
                        <a:ea typeface="Oswald"/>
                        <a:cs typeface="Oswald"/>
                        <a:sym typeface="Oswald"/>
                      </a:endParaRPr>
                    </a:p>
                    <a:p>
                      <a:pPr marL="0" marR="0" lvl="0" indent="0" algn="l" rtl="0">
                        <a:spcBef>
                          <a:spcPts val="0"/>
                        </a:spcBef>
                        <a:spcAft>
                          <a:spcPts val="0"/>
                        </a:spcAft>
                        <a:buClr>
                          <a:srgbClr val="0000FF"/>
                        </a:buClr>
                        <a:buSzPts val="1800"/>
                        <a:buFont typeface="Oswald"/>
                        <a:buNone/>
                      </a:pPr>
                      <a:r>
                        <a:rPr lang="en-US" sz="1800">
                          <a:solidFill>
                            <a:srgbClr val="0000FF"/>
                          </a:solidFill>
                          <a:latin typeface="Oswald"/>
                          <a:ea typeface="Oswald"/>
                          <a:cs typeface="Oswald"/>
                          <a:sym typeface="Oswald"/>
                        </a:rPr>
                        <a:t>Technical Scope</a:t>
                      </a:r>
                      <a:r>
                        <a:rPr lang="en-US" sz="1800">
                          <a:latin typeface="Oswald"/>
                          <a:ea typeface="Oswald"/>
                          <a:cs typeface="Oswald"/>
                          <a:sym typeface="Oswald"/>
                        </a:rPr>
                        <a:t> </a:t>
                      </a:r>
                      <a:endParaRPr sz="1100"/>
                    </a:p>
                    <a:p>
                      <a:pPr marL="0" marR="0" lvl="0" indent="0" algn="l" rtl="0">
                        <a:spcBef>
                          <a:spcPts val="0"/>
                        </a:spcBef>
                        <a:spcAft>
                          <a:spcPts val="0"/>
                        </a:spcAft>
                        <a:buClr>
                          <a:schemeClr val="dk1"/>
                        </a:buClr>
                        <a:buSzPts val="800"/>
                        <a:buFont typeface="Calibri"/>
                        <a:buNone/>
                      </a:pPr>
                      <a:endParaRPr sz="800">
                        <a:solidFill>
                          <a:srgbClr val="0000FF"/>
                        </a:solidFill>
                        <a:latin typeface="Oswald"/>
                        <a:ea typeface="Oswald"/>
                        <a:cs typeface="Oswald"/>
                        <a:sym typeface="Oswald"/>
                      </a:endParaRPr>
                    </a:p>
                    <a:p>
                      <a:pPr marL="0" marR="0" lvl="0" indent="0" algn="l" rtl="0">
                        <a:spcBef>
                          <a:spcPts val="0"/>
                        </a:spcBef>
                        <a:spcAft>
                          <a:spcPts val="0"/>
                        </a:spcAft>
                        <a:buClr>
                          <a:srgbClr val="0000FF"/>
                        </a:buClr>
                        <a:buSzPts val="1800"/>
                        <a:buFont typeface="Oswald"/>
                        <a:buNone/>
                      </a:pPr>
                      <a:r>
                        <a:rPr lang="en-US" sz="1800">
                          <a:solidFill>
                            <a:srgbClr val="0000FF"/>
                          </a:solidFill>
                          <a:latin typeface="Oswald"/>
                          <a:ea typeface="Oswald"/>
                          <a:cs typeface="Oswald"/>
                          <a:sym typeface="Oswald"/>
                        </a:rPr>
                        <a:t>Specifications</a:t>
                      </a:r>
                      <a:endParaRPr sz="1100"/>
                    </a:p>
                    <a:p>
                      <a:pPr marL="0" marR="0" lvl="0" indent="0" algn="l" rtl="0">
                        <a:spcBef>
                          <a:spcPts val="0"/>
                        </a:spcBef>
                        <a:spcAft>
                          <a:spcPts val="0"/>
                        </a:spcAft>
                        <a:buClr>
                          <a:schemeClr val="dk1"/>
                        </a:buClr>
                        <a:buSzPts val="800"/>
                        <a:buFont typeface="Calibri"/>
                        <a:buNone/>
                      </a:pPr>
                      <a:endParaRPr sz="800">
                        <a:solidFill>
                          <a:srgbClr val="0000FF"/>
                        </a:solidFill>
                        <a:latin typeface="Oswald"/>
                        <a:ea typeface="Oswald"/>
                        <a:cs typeface="Oswald"/>
                        <a:sym typeface="Oswald"/>
                      </a:endParaRPr>
                    </a:p>
                    <a:p>
                      <a:pPr marL="0" marR="0" lvl="0" indent="0" algn="l" rtl="0">
                        <a:spcBef>
                          <a:spcPts val="0"/>
                        </a:spcBef>
                        <a:spcAft>
                          <a:spcPts val="0"/>
                        </a:spcAft>
                        <a:buClr>
                          <a:srgbClr val="0000FF"/>
                        </a:buClr>
                        <a:buSzPts val="1800"/>
                        <a:buFont typeface="Oswald"/>
                        <a:buNone/>
                      </a:pPr>
                      <a:r>
                        <a:rPr lang="en-US" sz="1800">
                          <a:solidFill>
                            <a:srgbClr val="0000FF"/>
                          </a:solidFill>
                          <a:latin typeface="Oswald"/>
                          <a:ea typeface="Oswald"/>
                          <a:cs typeface="Oswald"/>
                          <a:sym typeface="Oswald"/>
                        </a:rPr>
                        <a:t>Contract Type</a:t>
                      </a:r>
                      <a:endParaRPr sz="1100"/>
                    </a:p>
                    <a:p>
                      <a:pPr marL="0" marR="0" lvl="0" indent="0" algn="l" rtl="0">
                        <a:spcBef>
                          <a:spcPts val="0"/>
                        </a:spcBef>
                        <a:spcAft>
                          <a:spcPts val="0"/>
                        </a:spcAft>
                        <a:buClr>
                          <a:schemeClr val="dk1"/>
                        </a:buClr>
                        <a:buSzPts val="800"/>
                        <a:buFont typeface="Calibri"/>
                        <a:buNone/>
                      </a:pPr>
                      <a:endParaRPr sz="800">
                        <a:latin typeface="Oswald"/>
                        <a:ea typeface="Oswald"/>
                        <a:cs typeface="Oswald"/>
                        <a:sym typeface="Oswald"/>
                      </a:endParaRPr>
                    </a:p>
                    <a:p>
                      <a:pPr marL="0" marR="0" lvl="0" indent="0" algn="l" rtl="0">
                        <a:spcBef>
                          <a:spcPts val="0"/>
                        </a:spcBef>
                        <a:spcAft>
                          <a:spcPts val="0"/>
                        </a:spcAft>
                        <a:buClr>
                          <a:srgbClr val="0000FF"/>
                        </a:buClr>
                        <a:buSzPts val="1800"/>
                        <a:buFont typeface="Oswald"/>
                        <a:buNone/>
                      </a:pPr>
                      <a:r>
                        <a:rPr lang="en-US" sz="1800">
                          <a:solidFill>
                            <a:srgbClr val="0000FF"/>
                          </a:solidFill>
                          <a:latin typeface="Oswald"/>
                          <a:ea typeface="Oswald"/>
                          <a:cs typeface="Oswald"/>
                          <a:sym typeface="Oswald"/>
                        </a:rPr>
                        <a:t>Small Business Requirement</a:t>
                      </a:r>
                      <a:endParaRPr sz="1100"/>
                    </a:p>
                    <a:p>
                      <a:pPr marL="0" marR="0" lvl="0" indent="0" algn="l" rtl="0">
                        <a:spcBef>
                          <a:spcPts val="0"/>
                        </a:spcBef>
                        <a:spcAft>
                          <a:spcPts val="0"/>
                        </a:spcAft>
                        <a:buClr>
                          <a:schemeClr val="dk1"/>
                        </a:buClr>
                        <a:buSzPts val="800"/>
                        <a:buFont typeface="Calibri"/>
                        <a:buNone/>
                      </a:pPr>
                      <a:endParaRPr sz="800">
                        <a:solidFill>
                          <a:srgbClr val="0000FF"/>
                        </a:solidFill>
                        <a:latin typeface="Oswald"/>
                        <a:ea typeface="Oswald"/>
                        <a:cs typeface="Oswald"/>
                        <a:sym typeface="Oswald"/>
                      </a:endParaRPr>
                    </a:p>
                    <a:p>
                      <a:pPr marL="0" marR="0" lvl="0" indent="0" algn="l" rtl="0">
                        <a:spcBef>
                          <a:spcPts val="0"/>
                        </a:spcBef>
                        <a:spcAft>
                          <a:spcPts val="0"/>
                        </a:spcAft>
                        <a:buClr>
                          <a:srgbClr val="0000FF"/>
                        </a:buClr>
                        <a:buSzPts val="1800"/>
                        <a:buFont typeface="Oswald"/>
                        <a:buNone/>
                      </a:pPr>
                      <a:r>
                        <a:rPr lang="en-US" sz="1800">
                          <a:solidFill>
                            <a:srgbClr val="0000FF"/>
                          </a:solidFill>
                          <a:latin typeface="Oswald"/>
                          <a:ea typeface="Oswald"/>
                          <a:cs typeface="Oswald"/>
                          <a:sym typeface="Oswald"/>
                        </a:rPr>
                        <a:t>Pricing </a:t>
                      </a:r>
                      <a:endParaRPr sz="1800"/>
                    </a:p>
                  </a:txBody>
                  <a:tcPr marL="68600" marR="68600" marT="34300" marB="34300">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tcPr>
                </a:tc>
                <a:tc>
                  <a:txBody>
                    <a:bodyPr/>
                    <a:lstStyle/>
                    <a:p>
                      <a:pPr marL="0" marR="0" lvl="0" indent="0" algn="l" rtl="0">
                        <a:lnSpc>
                          <a:spcPct val="100000"/>
                        </a:lnSpc>
                        <a:spcBef>
                          <a:spcPts val="0"/>
                        </a:spcBef>
                        <a:spcAft>
                          <a:spcPts val="0"/>
                        </a:spcAft>
                        <a:buClr>
                          <a:srgbClr val="0000FF"/>
                        </a:buClr>
                        <a:buSzPts val="1800"/>
                        <a:buFont typeface="Oswald"/>
                        <a:buNone/>
                      </a:pPr>
                      <a:r>
                        <a:rPr lang="en-US" sz="1800" dirty="0">
                          <a:solidFill>
                            <a:srgbClr val="0000FF"/>
                          </a:solidFill>
                          <a:latin typeface="Oswald"/>
                          <a:ea typeface="Oswald"/>
                          <a:cs typeface="Oswald"/>
                          <a:sym typeface="Oswald"/>
                        </a:rPr>
                        <a:t>Federal Procurement Data System</a:t>
                      </a:r>
                      <a:endParaRPr sz="1100" dirty="0"/>
                    </a:p>
                    <a:p>
                      <a:pPr marL="0" marR="0" lvl="0" indent="0" algn="l" rtl="0">
                        <a:lnSpc>
                          <a:spcPct val="100000"/>
                        </a:lnSpc>
                        <a:spcBef>
                          <a:spcPts val="0"/>
                        </a:spcBef>
                        <a:spcAft>
                          <a:spcPts val="0"/>
                        </a:spcAft>
                        <a:buClr>
                          <a:schemeClr val="dk1"/>
                        </a:buClr>
                        <a:buSzPts val="800"/>
                        <a:buFont typeface="Calibri"/>
                        <a:buNone/>
                      </a:pPr>
                      <a:endParaRPr sz="800" dirty="0">
                        <a:solidFill>
                          <a:srgbClr val="0000FF"/>
                        </a:solidFill>
                        <a:latin typeface="Oswald"/>
                        <a:ea typeface="Oswald"/>
                        <a:cs typeface="Oswald"/>
                        <a:sym typeface="Oswald"/>
                      </a:endParaRPr>
                    </a:p>
                    <a:p>
                      <a:pPr marL="0" marR="0" lvl="0" indent="0" algn="l" rtl="0">
                        <a:lnSpc>
                          <a:spcPct val="100000"/>
                        </a:lnSpc>
                        <a:spcBef>
                          <a:spcPts val="0"/>
                        </a:spcBef>
                        <a:spcAft>
                          <a:spcPts val="0"/>
                        </a:spcAft>
                        <a:buClr>
                          <a:srgbClr val="0000FF"/>
                        </a:buClr>
                        <a:buSzPts val="1800"/>
                        <a:buFont typeface="Oswald"/>
                        <a:buNone/>
                      </a:pPr>
                      <a:r>
                        <a:rPr lang="en-US" sz="1800" dirty="0" err="1">
                          <a:solidFill>
                            <a:srgbClr val="0000FF"/>
                          </a:solidFill>
                          <a:latin typeface="Oswald"/>
                          <a:ea typeface="Oswald"/>
                          <a:cs typeface="Oswald"/>
                          <a:sym typeface="Oswald"/>
                        </a:rPr>
                        <a:t>iSearch</a:t>
                      </a:r>
                      <a:r>
                        <a:rPr lang="en-US" sz="1800" dirty="0">
                          <a:solidFill>
                            <a:srgbClr val="0000FF"/>
                          </a:solidFill>
                          <a:latin typeface="Oswald"/>
                          <a:ea typeface="Oswald"/>
                          <a:cs typeface="Oswald"/>
                          <a:sym typeface="Oswald"/>
                        </a:rPr>
                        <a:t> for current and previous awards </a:t>
                      </a:r>
                      <a:endParaRPr sz="1100" dirty="0"/>
                    </a:p>
                    <a:p>
                      <a:pPr marL="0" marR="0" lvl="0" indent="0" algn="l" rtl="0">
                        <a:lnSpc>
                          <a:spcPct val="150000"/>
                        </a:lnSpc>
                        <a:spcBef>
                          <a:spcPts val="0"/>
                        </a:spcBef>
                        <a:spcAft>
                          <a:spcPts val="0"/>
                        </a:spcAft>
                        <a:buClr>
                          <a:srgbClr val="0000FF"/>
                        </a:buClr>
                        <a:buSzPts val="1800"/>
                        <a:buFont typeface="Oswald"/>
                        <a:buNone/>
                      </a:pPr>
                      <a:r>
                        <a:rPr lang="en-US" sz="1800" dirty="0" err="1">
                          <a:solidFill>
                            <a:srgbClr val="0000FF"/>
                          </a:solidFill>
                          <a:latin typeface="Oswald"/>
                          <a:ea typeface="Oswald"/>
                          <a:cs typeface="Oswald"/>
                          <a:sym typeface="Oswald"/>
                        </a:rPr>
                        <a:t>USASpending</a:t>
                      </a:r>
                      <a:endParaRPr sz="1800" dirty="0">
                        <a:solidFill>
                          <a:srgbClr val="0000FF"/>
                        </a:solidFill>
                        <a:latin typeface="Oswald"/>
                        <a:ea typeface="Oswald"/>
                        <a:cs typeface="Oswald"/>
                        <a:sym typeface="Oswald"/>
                      </a:endParaRPr>
                    </a:p>
                    <a:p>
                      <a:pPr marL="0" marR="0" lvl="0" indent="0" algn="l" rtl="0">
                        <a:lnSpc>
                          <a:spcPct val="150000"/>
                        </a:lnSpc>
                        <a:spcBef>
                          <a:spcPts val="0"/>
                        </a:spcBef>
                        <a:spcAft>
                          <a:spcPts val="0"/>
                        </a:spcAft>
                        <a:buClr>
                          <a:srgbClr val="0000FF"/>
                        </a:buClr>
                        <a:buSzPts val="1800"/>
                        <a:buFont typeface="Oswald"/>
                        <a:buNone/>
                      </a:pPr>
                      <a:r>
                        <a:rPr lang="en-US" sz="1800" dirty="0">
                          <a:solidFill>
                            <a:srgbClr val="0000FF"/>
                          </a:solidFill>
                          <a:latin typeface="Oswald"/>
                          <a:ea typeface="Oswald"/>
                          <a:cs typeface="Oswald"/>
                          <a:sym typeface="Oswald"/>
                        </a:rPr>
                        <a:t>Agencies’ Websites</a:t>
                      </a:r>
                      <a:endParaRPr sz="1100" dirty="0"/>
                    </a:p>
                    <a:p>
                      <a:pPr marL="0" marR="0" lvl="0" indent="0" algn="l" rtl="0">
                        <a:lnSpc>
                          <a:spcPct val="150000"/>
                        </a:lnSpc>
                        <a:spcBef>
                          <a:spcPts val="0"/>
                        </a:spcBef>
                        <a:spcAft>
                          <a:spcPts val="0"/>
                        </a:spcAft>
                        <a:buClr>
                          <a:srgbClr val="0000FF"/>
                        </a:buClr>
                        <a:buSzPts val="1800"/>
                        <a:buFont typeface="Oswald"/>
                        <a:buNone/>
                      </a:pPr>
                      <a:r>
                        <a:rPr lang="en-US" sz="1800" dirty="0">
                          <a:solidFill>
                            <a:srgbClr val="0000FF"/>
                          </a:solidFill>
                          <a:latin typeface="Oswald"/>
                          <a:ea typeface="Oswald"/>
                          <a:cs typeface="Oswald"/>
                          <a:sym typeface="Oswald"/>
                        </a:rPr>
                        <a:t>Subcontracting References</a:t>
                      </a:r>
                      <a:endParaRPr sz="1100" dirty="0"/>
                    </a:p>
                    <a:p>
                      <a:pPr marL="0" marR="0" lvl="0" indent="0" algn="l" rtl="0">
                        <a:spcBef>
                          <a:spcPts val="0"/>
                        </a:spcBef>
                        <a:spcAft>
                          <a:spcPts val="0"/>
                        </a:spcAft>
                        <a:buClr>
                          <a:schemeClr val="dk1"/>
                        </a:buClr>
                        <a:buSzPts val="800"/>
                        <a:buFont typeface="Calibri"/>
                        <a:buNone/>
                      </a:pPr>
                      <a:endParaRPr sz="800" dirty="0">
                        <a:solidFill>
                          <a:srgbClr val="0000FF"/>
                        </a:solidFill>
                        <a:latin typeface="Oswald"/>
                        <a:ea typeface="Oswald"/>
                        <a:cs typeface="Oswald"/>
                        <a:sym typeface="Oswald"/>
                      </a:endParaRPr>
                    </a:p>
                    <a:p>
                      <a:pPr marL="0" marR="0" lvl="0" indent="0" algn="l" rtl="0">
                        <a:spcBef>
                          <a:spcPts val="0"/>
                        </a:spcBef>
                        <a:spcAft>
                          <a:spcPts val="0"/>
                        </a:spcAft>
                        <a:buClr>
                          <a:srgbClr val="0000FF"/>
                        </a:buClr>
                        <a:buSzPts val="1800"/>
                        <a:buFont typeface="Oswald"/>
                        <a:buNone/>
                      </a:pPr>
                      <a:r>
                        <a:rPr lang="en-US" sz="1800" dirty="0">
                          <a:solidFill>
                            <a:srgbClr val="0000FF"/>
                          </a:solidFill>
                          <a:latin typeface="Oswald"/>
                          <a:ea typeface="Oswald"/>
                          <a:cs typeface="Oswald"/>
                          <a:sym typeface="Oswald"/>
                        </a:rPr>
                        <a:t>State and Local Opportunities </a:t>
                      </a:r>
                      <a:endParaRPr sz="1400" dirty="0"/>
                    </a:p>
                  </a:txBody>
                  <a:tcPr marL="68600" marR="68600" marT="34300" marB="34300">
                    <a:lnL w="12700" cap="flat" cmpd="sng">
                      <a:solidFill>
                        <a:schemeClr val="dk1"/>
                      </a:solidFill>
                      <a:prstDash val="solid"/>
                      <a:round/>
                      <a:headEnd type="none" w="sm" len="sm"/>
                      <a:tailEnd type="none" w="sm" len="sm"/>
                    </a:lnL>
                  </a:tcPr>
                </a:tc>
                <a:extLst>
                  <a:ext uri="{0D108BD9-81ED-4DB2-BD59-A6C34878D82A}">
                    <a16:rowId xmlns:a16="http://schemas.microsoft.com/office/drawing/2014/main" val="10001"/>
                  </a:ext>
                </a:extLst>
              </a:tr>
            </a:tbl>
          </a:graphicData>
        </a:graphic>
      </p:graphicFrame>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24"/>
        <p:cNvGrpSpPr/>
        <p:nvPr/>
      </p:nvGrpSpPr>
      <p:grpSpPr>
        <a:xfrm>
          <a:off x="0" y="0"/>
          <a:ext cx="0" cy="0"/>
          <a:chOff x="0" y="0"/>
          <a:chExt cx="0" cy="0"/>
        </a:xfrm>
      </p:grpSpPr>
      <p:sp>
        <p:nvSpPr>
          <p:cNvPr id="225" name="Google Shape;225;p29"/>
          <p:cNvSpPr txBox="1">
            <a:spLocks noGrp="1"/>
          </p:cNvSpPr>
          <p:nvPr>
            <p:ph type="title"/>
          </p:nvPr>
        </p:nvSpPr>
        <p:spPr>
          <a:xfrm>
            <a:off x="342900" y="457200"/>
            <a:ext cx="7258200" cy="365700"/>
          </a:xfrm>
          <a:prstGeom prst="rect">
            <a:avLst/>
          </a:prstGeom>
          <a:noFill/>
          <a:ln>
            <a:noFill/>
          </a:ln>
        </p:spPr>
        <p:txBody>
          <a:bodyPr spcFirstLastPara="1" wrap="square" lIns="0" tIns="0" rIns="68575" bIns="0" anchor="b" anchorCtr="0">
            <a:noAutofit/>
          </a:bodyPr>
          <a:lstStyle/>
          <a:p>
            <a:pPr marL="0" lvl="0" indent="0" algn="l" rtl="0">
              <a:spcBef>
                <a:spcPts val="0"/>
              </a:spcBef>
              <a:spcAft>
                <a:spcPts val="0"/>
              </a:spcAft>
              <a:buClr>
                <a:srgbClr val="8F77B6"/>
              </a:buClr>
              <a:buSzPts val="3300"/>
              <a:buFont typeface="Oswald"/>
              <a:buNone/>
            </a:pPr>
            <a:r>
              <a:rPr lang="en-US" sz="3300" b="1">
                <a:solidFill>
                  <a:srgbClr val="8F77B6"/>
                </a:solidFill>
                <a:latin typeface="Oswald"/>
                <a:ea typeface="Oswald"/>
                <a:cs typeface="Oswald"/>
                <a:sym typeface="Oswald"/>
              </a:rPr>
              <a:t>Due Diligence: Ghosting</a:t>
            </a:r>
            <a:endParaRPr sz="3300"/>
          </a:p>
        </p:txBody>
      </p:sp>
      <p:sp>
        <p:nvSpPr>
          <p:cNvPr id="226" name="Google Shape;226;p29"/>
          <p:cNvSpPr txBox="1">
            <a:spLocks noGrp="1"/>
          </p:cNvSpPr>
          <p:nvPr>
            <p:ph type="body" idx="1"/>
          </p:nvPr>
        </p:nvSpPr>
        <p:spPr>
          <a:xfrm>
            <a:off x="0" y="954956"/>
            <a:ext cx="9144000" cy="3394500"/>
          </a:xfrm>
          <a:prstGeom prst="rect">
            <a:avLst/>
          </a:prstGeom>
          <a:noFill/>
          <a:ln>
            <a:noFill/>
          </a:ln>
        </p:spPr>
        <p:txBody>
          <a:bodyPr spcFirstLastPara="1" wrap="square" lIns="68575" tIns="34275" rIns="68575" bIns="34275" anchor="t" anchorCtr="0">
            <a:noAutofit/>
          </a:bodyPr>
          <a:lstStyle/>
          <a:p>
            <a:pPr marL="254000" lvl="0" indent="-254000" algn="l" rtl="0">
              <a:spcBef>
                <a:spcPts val="0"/>
              </a:spcBef>
              <a:spcAft>
                <a:spcPts val="0"/>
              </a:spcAft>
              <a:buClr>
                <a:srgbClr val="0000FF"/>
              </a:buClr>
              <a:buSzPts val="1800"/>
              <a:buChar char="•"/>
            </a:pPr>
            <a:r>
              <a:rPr lang="en-US" sz="1600" b="1" dirty="0">
                <a:solidFill>
                  <a:srgbClr val="0000FF"/>
                </a:solidFill>
                <a:latin typeface="Oswald"/>
                <a:ea typeface="Oswald"/>
                <a:cs typeface="Oswald"/>
                <a:sym typeface="Oswald"/>
              </a:rPr>
              <a:t>Prospective Procurements, Sources Sought, Request for Information</a:t>
            </a:r>
            <a:r>
              <a:rPr lang="en-US" sz="1600" b="1" dirty="0">
                <a:latin typeface="Oswald"/>
                <a:ea typeface="Oswald"/>
                <a:cs typeface="Oswald"/>
                <a:sym typeface="Oswald"/>
              </a:rPr>
              <a:t>.  </a:t>
            </a:r>
            <a:r>
              <a:rPr lang="en-US" sz="1600" dirty="0">
                <a:latin typeface="Oswald"/>
                <a:ea typeface="Oswald"/>
                <a:cs typeface="Oswald"/>
                <a:sym typeface="Oswald"/>
              </a:rPr>
              <a:t>Your discussions with COs/KOs, Program Managers, Small Business Specialists, User Department Heads </a:t>
            </a:r>
            <a:r>
              <a:rPr lang="en-US" sz="1600" u="sng" dirty="0">
                <a:solidFill>
                  <a:srgbClr val="0000FF"/>
                </a:solidFill>
                <a:latin typeface="Oswald"/>
                <a:ea typeface="Oswald"/>
                <a:cs typeface="Oswald"/>
                <a:sym typeface="Oswald"/>
              </a:rPr>
              <a:t>pre-advertised</a:t>
            </a:r>
            <a:r>
              <a:rPr lang="en-US" sz="1600" dirty="0">
                <a:solidFill>
                  <a:srgbClr val="0000FF"/>
                </a:solidFill>
                <a:latin typeface="Oswald"/>
                <a:ea typeface="Oswald"/>
                <a:cs typeface="Oswald"/>
                <a:sym typeface="Oswald"/>
              </a:rPr>
              <a:t> </a:t>
            </a:r>
            <a:r>
              <a:rPr lang="en-US" sz="1600" dirty="0">
                <a:latin typeface="Oswald"/>
                <a:ea typeface="Oswald"/>
                <a:cs typeface="Oswald"/>
                <a:sym typeface="Oswald"/>
              </a:rPr>
              <a:t>procurements, forecast opportunities, etc. to gain business intelligence that may help the writer (</a:t>
            </a:r>
            <a:r>
              <a:rPr lang="en-US" sz="1600" b="1" dirty="0">
                <a:solidFill>
                  <a:srgbClr val="0000FF"/>
                </a:solidFill>
                <a:latin typeface="Oswald"/>
                <a:ea typeface="Oswald"/>
                <a:cs typeface="Oswald"/>
                <a:sym typeface="Oswald"/>
              </a:rPr>
              <a:t>government buyer</a:t>
            </a:r>
            <a:r>
              <a:rPr lang="en-US" sz="1600" dirty="0">
                <a:latin typeface="Oswald"/>
                <a:ea typeface="Oswald"/>
                <a:cs typeface="Oswald"/>
                <a:sym typeface="Oswald"/>
              </a:rPr>
              <a:t>) include or eliminate verbiage that could strengthen your prospects above the competition.  This could be areas such as security clearances, contract vehicle selection, past performance, certifications, etc.</a:t>
            </a:r>
            <a:endParaRPr sz="1600" dirty="0"/>
          </a:p>
          <a:p>
            <a:pPr marL="0" lvl="0" indent="0" algn="l" rtl="0">
              <a:spcBef>
                <a:spcPts val="200"/>
              </a:spcBef>
              <a:spcAft>
                <a:spcPts val="0"/>
              </a:spcAft>
              <a:buClr>
                <a:schemeClr val="dk1"/>
              </a:buClr>
              <a:buSzPts val="800"/>
              <a:buNone/>
            </a:pPr>
            <a:endParaRPr sz="1600" b="1" u="sng" dirty="0">
              <a:latin typeface="Oswald"/>
              <a:ea typeface="Oswald"/>
              <a:cs typeface="Oswald"/>
              <a:sym typeface="Oswald"/>
            </a:endParaRPr>
          </a:p>
          <a:p>
            <a:pPr marL="254000" lvl="0" indent="-254000" algn="l" rtl="0">
              <a:spcBef>
                <a:spcPts val="400"/>
              </a:spcBef>
              <a:spcAft>
                <a:spcPts val="0"/>
              </a:spcAft>
              <a:buClr>
                <a:srgbClr val="0000FF"/>
              </a:buClr>
              <a:buSzPts val="1800"/>
              <a:buChar char="•"/>
            </a:pPr>
            <a:r>
              <a:rPr lang="en-US" sz="1600" b="1" u="sng" dirty="0">
                <a:solidFill>
                  <a:srgbClr val="0000FF"/>
                </a:solidFill>
                <a:latin typeface="Oswald"/>
                <a:ea typeface="Oswald"/>
                <a:cs typeface="Oswald"/>
                <a:sym typeface="Oswald"/>
              </a:rPr>
              <a:t>Y</a:t>
            </a:r>
            <a:r>
              <a:rPr lang="en-US" sz="1600" b="1" i="0" u="sng" dirty="0">
                <a:solidFill>
                  <a:srgbClr val="0000FF"/>
                </a:solidFill>
                <a:latin typeface="Oswald"/>
                <a:ea typeface="Oswald"/>
                <a:cs typeface="Oswald"/>
                <a:sym typeface="Oswald"/>
              </a:rPr>
              <a:t>our </a:t>
            </a:r>
            <a:r>
              <a:rPr lang="en-US" sz="1600" b="1" u="sng" dirty="0">
                <a:solidFill>
                  <a:srgbClr val="0000FF"/>
                </a:solidFill>
                <a:latin typeface="Oswald"/>
                <a:ea typeface="Oswald"/>
                <a:cs typeface="Oswald"/>
                <a:sym typeface="Oswald"/>
              </a:rPr>
              <a:t>C</a:t>
            </a:r>
            <a:r>
              <a:rPr lang="en-US" sz="1600" b="1" i="0" u="sng" dirty="0">
                <a:solidFill>
                  <a:srgbClr val="0000FF"/>
                </a:solidFill>
                <a:latin typeface="Oswald"/>
                <a:ea typeface="Oswald"/>
                <a:cs typeface="Oswald"/>
                <a:sym typeface="Oswald"/>
              </a:rPr>
              <a:t>ompetition</a:t>
            </a:r>
            <a:r>
              <a:rPr lang="en-US" sz="1600" b="0" i="0" dirty="0">
                <a:latin typeface="Oswald"/>
                <a:ea typeface="Oswald"/>
                <a:cs typeface="Oswald"/>
                <a:sym typeface="Oswald"/>
              </a:rPr>
              <a:t>. Ghosting is a proposal writing strategy where you highlight a competitor’s weakness or downplay their strengths without naming them. This occurs when you are in the process of developing your proposal in response to a Request for Proposal (RFP) or similar solicitation.</a:t>
            </a:r>
            <a:endParaRPr sz="1600" dirty="0"/>
          </a:p>
          <a:p>
            <a:pPr marL="254000" lvl="0" indent="-203200" algn="l" rtl="0">
              <a:spcBef>
                <a:spcPts val="200"/>
              </a:spcBef>
              <a:spcAft>
                <a:spcPts val="0"/>
              </a:spcAft>
              <a:buClr>
                <a:schemeClr val="dk1"/>
              </a:buClr>
              <a:buSzPts val="800"/>
              <a:buNone/>
            </a:pPr>
            <a:endParaRPr sz="1600" dirty="0">
              <a:latin typeface="Oswald"/>
              <a:ea typeface="Oswald"/>
              <a:cs typeface="Oswald"/>
              <a:sym typeface="Oswald"/>
            </a:endParaRPr>
          </a:p>
          <a:p>
            <a:pPr marL="254000" lvl="0" indent="-254000" algn="l" rtl="0">
              <a:spcBef>
                <a:spcPts val="400"/>
              </a:spcBef>
              <a:spcAft>
                <a:spcPts val="0"/>
              </a:spcAft>
              <a:buClr>
                <a:srgbClr val="0000FF"/>
              </a:buClr>
              <a:buSzPts val="1800"/>
              <a:buChar char="•"/>
            </a:pPr>
            <a:r>
              <a:rPr lang="en-US" sz="1600" b="1" i="0" u="sng" dirty="0">
                <a:solidFill>
                  <a:srgbClr val="0000FF"/>
                </a:solidFill>
                <a:latin typeface="Oswald"/>
                <a:ea typeface="Oswald"/>
                <a:cs typeface="Oswald"/>
                <a:sym typeface="Oswald"/>
              </a:rPr>
              <a:t>Proposa</a:t>
            </a:r>
            <a:r>
              <a:rPr lang="en-US" sz="1600" b="1" u="sng" dirty="0">
                <a:solidFill>
                  <a:srgbClr val="0000FF"/>
                </a:solidFill>
                <a:latin typeface="Oswald"/>
                <a:ea typeface="Oswald"/>
                <a:cs typeface="Oswald"/>
                <a:sym typeface="Oswald"/>
              </a:rPr>
              <a:t>l Writing</a:t>
            </a:r>
            <a:r>
              <a:rPr lang="en-US" sz="1600" dirty="0">
                <a:solidFill>
                  <a:srgbClr val="6600CC"/>
                </a:solidFill>
                <a:latin typeface="Oswald"/>
                <a:ea typeface="Oswald"/>
                <a:cs typeface="Oswald"/>
                <a:sym typeface="Oswald"/>
              </a:rPr>
              <a:t>. </a:t>
            </a:r>
            <a:r>
              <a:rPr lang="en-US" sz="1600" dirty="0">
                <a:latin typeface="Oswald"/>
                <a:ea typeface="Oswald"/>
                <a:cs typeface="Oswald"/>
                <a:sym typeface="Oswald"/>
              </a:rPr>
              <a:t>Your proposal response should include verbiage that diminishes the strong points of a potential competitor, examines weaknesses and/or marketing strategies of those businesses to promote your greater strengths and differentiators.   Ref: SB Strategy &amp; Small Business Performance</a:t>
            </a:r>
            <a:endParaRPr sz="1600" dirty="0"/>
          </a:p>
        </p:txBody>
      </p:sp>
      <p:sp>
        <p:nvSpPr>
          <p:cNvPr id="227" name="Google Shape;227;p29"/>
          <p:cNvSpPr txBox="1">
            <a:spLocks noGrp="1"/>
          </p:cNvSpPr>
          <p:nvPr>
            <p:ph type="sldNum" idx="12"/>
          </p:nvPr>
        </p:nvSpPr>
        <p:spPr>
          <a:xfrm>
            <a:off x="2583180" y="3495973"/>
            <a:ext cx="1371600" cy="241200"/>
          </a:xfrm>
          <a:prstGeom prst="rect">
            <a:avLst/>
          </a:prstGeom>
          <a:noFill/>
          <a:ln>
            <a:noFill/>
          </a:ln>
        </p:spPr>
        <p:txBody>
          <a:bodyPr spcFirstLastPara="1" wrap="square" lIns="0" tIns="0" rIns="0" bIns="0" anchor="b" anchorCtr="0">
            <a:noAutofit/>
          </a:bodyPr>
          <a:lstStyle/>
          <a:p>
            <a:pPr marL="0" lvl="0" indent="0" algn="ctr" rtl="0">
              <a:spcBef>
                <a:spcPts val="0"/>
              </a:spcBef>
              <a:spcAft>
                <a:spcPts val="0"/>
              </a:spcAft>
              <a:buClr>
                <a:srgbClr val="000000"/>
              </a:buClr>
              <a:buSzPts val="1200"/>
              <a:buFont typeface="Arial"/>
              <a:buNone/>
            </a:pPr>
            <a:r>
              <a:rPr lang="en-US"/>
              <a:t>2</a:t>
            </a:r>
            <a:endParaRPr/>
          </a:p>
        </p:txBody>
      </p:sp>
      <p:sp>
        <p:nvSpPr>
          <p:cNvPr id="229" name="Google Shape;229;p29"/>
          <p:cNvSpPr txBox="1">
            <a:spLocks noGrp="1"/>
          </p:cNvSpPr>
          <p:nvPr>
            <p:ph type="ftr" idx="11"/>
          </p:nvPr>
        </p:nvSpPr>
        <p:spPr>
          <a:xfrm>
            <a:off x="2985466" y="4641056"/>
            <a:ext cx="3173100" cy="273900"/>
          </a:xfrm>
          <a:prstGeom prst="rect">
            <a:avLst/>
          </a:prstGeom>
          <a:noFill/>
          <a:ln>
            <a:noFill/>
          </a:ln>
        </p:spPr>
        <p:txBody>
          <a:bodyPr spcFirstLastPara="1" wrap="square" lIns="68575" tIns="34275" rIns="68575" bIns="34275" anchor="b" anchorCtr="0">
            <a:noAutofit/>
          </a:bodyPr>
          <a:lstStyle/>
          <a:p>
            <a:pPr marL="0" lvl="0" indent="0" algn="ctr" rtl="0">
              <a:spcBef>
                <a:spcPts val="0"/>
              </a:spcBef>
              <a:spcAft>
                <a:spcPts val="0"/>
              </a:spcAft>
              <a:buNone/>
            </a:pPr>
            <a:r>
              <a:rPr lang="en-US" sz="1100"/>
              <a:t>GT APEX Accelerator </a:t>
            </a:r>
            <a:endParaRPr sz="110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33"/>
        <p:cNvGrpSpPr/>
        <p:nvPr/>
      </p:nvGrpSpPr>
      <p:grpSpPr>
        <a:xfrm>
          <a:off x="0" y="0"/>
          <a:ext cx="0" cy="0"/>
          <a:chOff x="0" y="0"/>
          <a:chExt cx="0" cy="0"/>
        </a:xfrm>
      </p:grpSpPr>
      <p:sp>
        <p:nvSpPr>
          <p:cNvPr id="234" name="Google Shape;234;p30"/>
          <p:cNvSpPr txBox="1">
            <a:spLocks noGrp="1"/>
          </p:cNvSpPr>
          <p:nvPr>
            <p:ph type="title"/>
          </p:nvPr>
        </p:nvSpPr>
        <p:spPr>
          <a:xfrm>
            <a:off x="457200" y="292269"/>
            <a:ext cx="7258200" cy="507900"/>
          </a:xfrm>
          <a:prstGeom prst="rect">
            <a:avLst/>
          </a:prstGeom>
          <a:noFill/>
          <a:ln>
            <a:noFill/>
          </a:ln>
        </p:spPr>
        <p:txBody>
          <a:bodyPr spcFirstLastPara="1" wrap="square" lIns="0" tIns="0" rIns="68575" bIns="0" anchor="b" anchorCtr="0">
            <a:spAutoFit/>
          </a:bodyPr>
          <a:lstStyle/>
          <a:p>
            <a:pPr marL="0" lvl="0" indent="0" algn="l" rtl="0">
              <a:spcBef>
                <a:spcPts val="0"/>
              </a:spcBef>
              <a:spcAft>
                <a:spcPts val="0"/>
              </a:spcAft>
              <a:buClr>
                <a:srgbClr val="8F77B6"/>
              </a:buClr>
              <a:buSzPts val="3300"/>
              <a:buFont typeface="Oswald"/>
              <a:buNone/>
            </a:pPr>
            <a:r>
              <a:rPr lang="en-US" sz="3300" b="1" i="0" u="none" strike="noStrike" cap="none">
                <a:solidFill>
                  <a:srgbClr val="8F77B6"/>
                </a:solidFill>
                <a:latin typeface="Oswald"/>
                <a:ea typeface="Oswald"/>
                <a:cs typeface="Oswald"/>
                <a:sym typeface="Oswald"/>
              </a:rPr>
              <a:t>Decoding the Solicitation</a:t>
            </a:r>
            <a:endParaRPr sz="800" b="1">
              <a:solidFill>
                <a:srgbClr val="000000"/>
              </a:solidFill>
              <a:latin typeface="Arial"/>
              <a:ea typeface="Arial"/>
              <a:cs typeface="Arial"/>
              <a:sym typeface="Arial"/>
            </a:endParaRPr>
          </a:p>
        </p:txBody>
      </p:sp>
      <p:sp>
        <p:nvSpPr>
          <p:cNvPr id="235" name="Google Shape;235;p30"/>
          <p:cNvSpPr txBox="1"/>
          <p:nvPr/>
        </p:nvSpPr>
        <p:spPr>
          <a:xfrm>
            <a:off x="2137350" y="903349"/>
            <a:ext cx="4869300" cy="484800"/>
          </a:xfrm>
          <a:prstGeom prst="rect">
            <a:avLst/>
          </a:prstGeom>
          <a:noFill/>
          <a:ln>
            <a:noFill/>
          </a:ln>
        </p:spPr>
        <p:txBody>
          <a:bodyPr spcFirstLastPara="1" wrap="square" lIns="68575" tIns="34275" rIns="68575" bIns="34275" anchor="t" anchorCtr="0">
            <a:spAutoFit/>
          </a:bodyPr>
          <a:lstStyle/>
          <a:p>
            <a:pPr marL="0" marR="0" lvl="0" indent="0" algn="ctr" rtl="0">
              <a:spcBef>
                <a:spcPts val="0"/>
              </a:spcBef>
              <a:spcAft>
                <a:spcPts val="0"/>
              </a:spcAft>
              <a:buNone/>
            </a:pPr>
            <a:r>
              <a:rPr lang="en-US" sz="2700" b="1" i="0" u="none" strike="noStrike" cap="none" dirty="0">
                <a:solidFill>
                  <a:srgbClr val="0000FF"/>
                </a:solidFill>
                <a:latin typeface="Oswald"/>
                <a:ea typeface="Oswald"/>
                <a:cs typeface="Oswald"/>
                <a:sym typeface="Oswald"/>
              </a:rPr>
              <a:t>Contract Types &amp; Risks</a:t>
            </a:r>
            <a:endParaRPr sz="2700" dirty="0">
              <a:solidFill>
                <a:srgbClr val="0000FF"/>
              </a:solidFill>
              <a:latin typeface="Calibri"/>
              <a:ea typeface="Calibri"/>
              <a:cs typeface="Calibri"/>
              <a:sym typeface="Calibri"/>
            </a:endParaRPr>
          </a:p>
        </p:txBody>
      </p:sp>
      <p:sp>
        <p:nvSpPr>
          <p:cNvPr id="237" name="Google Shape;237;p30"/>
          <p:cNvSpPr txBox="1">
            <a:spLocks noGrp="1"/>
          </p:cNvSpPr>
          <p:nvPr>
            <p:ph type="ftr" idx="11"/>
          </p:nvPr>
        </p:nvSpPr>
        <p:spPr>
          <a:xfrm>
            <a:off x="2985466" y="4641056"/>
            <a:ext cx="3173100" cy="273900"/>
          </a:xfrm>
          <a:prstGeom prst="rect">
            <a:avLst/>
          </a:prstGeom>
          <a:noFill/>
          <a:ln>
            <a:noFill/>
          </a:ln>
        </p:spPr>
        <p:txBody>
          <a:bodyPr spcFirstLastPara="1" wrap="square" lIns="68575" tIns="34275" rIns="68575" bIns="34275" anchor="b" anchorCtr="0">
            <a:noAutofit/>
          </a:bodyPr>
          <a:lstStyle/>
          <a:p>
            <a:pPr marL="0" lvl="0" indent="0" algn="ctr" rtl="0">
              <a:spcBef>
                <a:spcPts val="0"/>
              </a:spcBef>
              <a:spcAft>
                <a:spcPts val="0"/>
              </a:spcAft>
              <a:buNone/>
            </a:pPr>
            <a:r>
              <a:rPr lang="en-US" sz="1100"/>
              <a:t>GT APEX Accelerator </a:t>
            </a:r>
            <a:endParaRPr sz="1100"/>
          </a:p>
        </p:txBody>
      </p:sp>
      <p:sp>
        <p:nvSpPr>
          <p:cNvPr id="238" name="Google Shape;238;p30"/>
          <p:cNvSpPr txBox="1">
            <a:spLocks noGrp="1"/>
          </p:cNvSpPr>
          <p:nvPr>
            <p:ph type="sldNum" idx="12"/>
          </p:nvPr>
        </p:nvSpPr>
        <p:spPr>
          <a:xfrm>
            <a:off x="2583180" y="3495973"/>
            <a:ext cx="1371600" cy="241200"/>
          </a:xfrm>
          <a:prstGeom prst="rect">
            <a:avLst/>
          </a:prstGeom>
          <a:noFill/>
          <a:ln>
            <a:noFill/>
          </a:ln>
        </p:spPr>
        <p:txBody>
          <a:bodyPr spcFirstLastPara="1" wrap="square" lIns="0" tIns="0" rIns="0" bIns="0" anchor="b" anchorCtr="0">
            <a:noAutofit/>
          </a:bodyPr>
          <a:lstStyle/>
          <a:p>
            <a:pPr marL="0" lvl="0" indent="0" algn="ctr" rtl="0">
              <a:spcBef>
                <a:spcPts val="0"/>
              </a:spcBef>
              <a:spcAft>
                <a:spcPts val="0"/>
              </a:spcAft>
              <a:buClr>
                <a:srgbClr val="000000"/>
              </a:buClr>
              <a:buSzPts val="1200"/>
              <a:buFont typeface="Arial"/>
              <a:buNone/>
            </a:pPr>
            <a:r>
              <a:rPr lang="en-US"/>
              <a:t>2</a:t>
            </a:r>
            <a:endParaRPr/>
          </a:p>
        </p:txBody>
      </p:sp>
      <p:graphicFrame>
        <p:nvGraphicFramePr>
          <p:cNvPr id="239" name="Google Shape;239;p30"/>
          <p:cNvGraphicFramePr/>
          <p:nvPr>
            <p:extLst>
              <p:ext uri="{D42A27DB-BD31-4B8C-83A1-F6EECF244321}">
                <p14:modId xmlns:p14="http://schemas.microsoft.com/office/powerpoint/2010/main" val="2143696587"/>
              </p:ext>
            </p:extLst>
          </p:nvPr>
        </p:nvGraphicFramePr>
        <p:xfrm>
          <a:off x="376225" y="1323541"/>
          <a:ext cx="8391550" cy="1279870"/>
        </p:xfrm>
        <a:graphic>
          <a:graphicData uri="http://schemas.openxmlformats.org/drawingml/2006/table">
            <a:tbl>
              <a:tblPr firstRow="1" bandRow="1">
                <a:noFill/>
                <a:tableStyleId>{0C6BBDFA-4F99-465B-B4EE-A87EBD63F7D2}</a:tableStyleId>
              </a:tblPr>
              <a:tblGrid>
                <a:gridCol w="4195775">
                  <a:extLst>
                    <a:ext uri="{9D8B030D-6E8A-4147-A177-3AD203B41FA5}">
                      <a16:colId xmlns:a16="http://schemas.microsoft.com/office/drawing/2014/main" val="20000"/>
                    </a:ext>
                  </a:extLst>
                </a:gridCol>
                <a:gridCol w="4195775">
                  <a:extLst>
                    <a:ext uri="{9D8B030D-6E8A-4147-A177-3AD203B41FA5}">
                      <a16:colId xmlns:a16="http://schemas.microsoft.com/office/drawing/2014/main" val="20001"/>
                    </a:ext>
                  </a:extLst>
                </a:gridCol>
              </a:tblGrid>
              <a:tr h="292800">
                <a:tc>
                  <a:txBody>
                    <a:bodyPr/>
                    <a:lstStyle/>
                    <a:p>
                      <a:pPr marL="0" marR="0" lvl="0" indent="0" algn="ctr" rtl="0">
                        <a:spcBef>
                          <a:spcPts val="0"/>
                        </a:spcBef>
                        <a:spcAft>
                          <a:spcPts val="0"/>
                        </a:spcAft>
                        <a:buNone/>
                      </a:pPr>
                      <a:r>
                        <a:rPr lang="en-US" sz="1800">
                          <a:solidFill>
                            <a:schemeClr val="lt1"/>
                          </a:solidFill>
                        </a:rPr>
                        <a:t>Fixed Price</a:t>
                      </a:r>
                      <a:endParaRPr sz="1100"/>
                    </a:p>
                  </a:txBody>
                  <a:tcPr marL="68600" marR="68600" marT="34300" marB="34300">
                    <a:solidFill>
                      <a:srgbClr val="0000FF"/>
                    </a:solidFill>
                  </a:tcPr>
                </a:tc>
                <a:tc>
                  <a:txBody>
                    <a:bodyPr/>
                    <a:lstStyle/>
                    <a:p>
                      <a:pPr marL="0" marR="0" lvl="0" indent="0" algn="ctr" rtl="0">
                        <a:spcBef>
                          <a:spcPts val="0"/>
                        </a:spcBef>
                        <a:spcAft>
                          <a:spcPts val="0"/>
                        </a:spcAft>
                        <a:buNone/>
                      </a:pPr>
                      <a:r>
                        <a:rPr lang="en-US" sz="1800">
                          <a:solidFill>
                            <a:schemeClr val="lt1"/>
                          </a:solidFill>
                        </a:rPr>
                        <a:t>Cost</a:t>
                      </a:r>
                      <a:endParaRPr sz="1100"/>
                    </a:p>
                  </a:txBody>
                  <a:tcPr marL="68600" marR="68600" marT="34300" marB="34300">
                    <a:solidFill>
                      <a:srgbClr val="0000FF"/>
                    </a:solidFill>
                  </a:tcPr>
                </a:tc>
                <a:extLst>
                  <a:ext uri="{0D108BD9-81ED-4DB2-BD59-A6C34878D82A}">
                    <a16:rowId xmlns:a16="http://schemas.microsoft.com/office/drawing/2014/main" val="10000"/>
                  </a:ext>
                </a:extLst>
              </a:tr>
              <a:tr h="936950">
                <a:tc>
                  <a:txBody>
                    <a:bodyPr/>
                    <a:lstStyle/>
                    <a:p>
                      <a:pPr marL="0" marR="0" lvl="0" indent="0" algn="l" rtl="0">
                        <a:lnSpc>
                          <a:spcPct val="100000"/>
                        </a:lnSpc>
                        <a:spcBef>
                          <a:spcPts val="0"/>
                        </a:spcBef>
                        <a:spcAft>
                          <a:spcPts val="0"/>
                        </a:spcAft>
                        <a:buClr>
                          <a:srgbClr val="000000"/>
                        </a:buClr>
                        <a:buSzPts val="1800"/>
                        <a:buFont typeface="Oswald"/>
                        <a:buNone/>
                      </a:pPr>
                      <a:r>
                        <a:rPr lang="en-US" sz="1800" dirty="0">
                          <a:solidFill>
                            <a:srgbClr val="000000"/>
                          </a:solidFill>
                          <a:latin typeface="Oswald"/>
                          <a:ea typeface="Oswald"/>
                          <a:cs typeface="Oswald"/>
                          <a:sym typeface="Oswald"/>
                        </a:rPr>
                        <a:t>Most common; government prefers</a:t>
                      </a:r>
                      <a:endParaRPr sz="1100" dirty="0"/>
                    </a:p>
                    <a:p>
                      <a:pPr marL="0" marR="0" lvl="0" indent="0" algn="l" rtl="0">
                        <a:spcBef>
                          <a:spcPts val="0"/>
                        </a:spcBef>
                        <a:spcAft>
                          <a:spcPts val="0"/>
                        </a:spcAft>
                        <a:buNone/>
                      </a:pPr>
                      <a:endParaRPr sz="1400" dirty="0"/>
                    </a:p>
                  </a:txBody>
                  <a:tcPr marL="68600" marR="68600" marT="34300" marB="34300"/>
                </a:tc>
                <a:tc>
                  <a:txBody>
                    <a:bodyPr/>
                    <a:lstStyle/>
                    <a:p>
                      <a:pPr marL="0" marR="0" lvl="0" indent="0" algn="l" rtl="0">
                        <a:spcBef>
                          <a:spcPts val="0"/>
                        </a:spcBef>
                        <a:spcAft>
                          <a:spcPts val="0"/>
                        </a:spcAft>
                        <a:buClr>
                          <a:srgbClr val="000000"/>
                        </a:buClr>
                        <a:buSzPts val="1800"/>
                        <a:buFont typeface="Oswald"/>
                        <a:buNone/>
                      </a:pPr>
                      <a:r>
                        <a:rPr lang="en-US" sz="1800" dirty="0">
                          <a:solidFill>
                            <a:srgbClr val="000000"/>
                          </a:solidFill>
                          <a:latin typeface="Oswald"/>
                          <a:ea typeface="Oswald"/>
                          <a:cs typeface="Oswald"/>
                          <a:sym typeface="Oswald"/>
                        </a:rPr>
                        <a:t>Used only when cost can’t be fixed</a:t>
                      </a:r>
                      <a:endParaRPr sz="1100" dirty="0"/>
                    </a:p>
                    <a:p>
                      <a:pPr marL="0" marR="0" lvl="0" indent="0" algn="l" rtl="0">
                        <a:spcBef>
                          <a:spcPts val="0"/>
                        </a:spcBef>
                        <a:spcAft>
                          <a:spcPts val="0"/>
                        </a:spcAft>
                        <a:buClr>
                          <a:schemeClr val="dk1"/>
                        </a:buClr>
                        <a:buSzPts val="1800"/>
                        <a:buFont typeface="Oswald"/>
                        <a:buNone/>
                      </a:pPr>
                      <a:r>
                        <a:rPr lang="en-US" sz="1800" dirty="0">
                          <a:latin typeface="Oswald"/>
                          <a:ea typeface="Oswald"/>
                          <a:cs typeface="Oswald"/>
                          <a:sym typeface="Oswald"/>
                        </a:rPr>
                        <a:t>Examples</a:t>
                      </a:r>
                      <a:r>
                        <a:rPr lang="en-US" sz="1800" dirty="0">
                          <a:solidFill>
                            <a:srgbClr val="000000"/>
                          </a:solidFill>
                          <a:latin typeface="Oswald"/>
                          <a:ea typeface="Oswald"/>
                          <a:cs typeface="Oswald"/>
                          <a:sym typeface="Oswald"/>
                        </a:rPr>
                        <a:t>: Cost Reimbursement, Incentive Fee, Time &amp; Material </a:t>
                      </a:r>
                      <a:endParaRPr sz="1400" dirty="0"/>
                    </a:p>
                  </a:txBody>
                  <a:tcPr marL="68600" marR="68600" marT="34300" marB="34300"/>
                </a:tc>
                <a:extLst>
                  <a:ext uri="{0D108BD9-81ED-4DB2-BD59-A6C34878D82A}">
                    <a16:rowId xmlns:a16="http://schemas.microsoft.com/office/drawing/2014/main" val="10001"/>
                  </a:ext>
                </a:extLst>
              </a:tr>
            </a:tbl>
          </a:graphicData>
        </a:graphic>
      </p:graphicFrame>
      <p:pic>
        <p:nvPicPr>
          <p:cNvPr id="240" name="Google Shape;240;p30" descr="Graphic showing seller's and buyer's high and low risks"/>
          <p:cNvPicPr preferRelativeResize="0"/>
          <p:nvPr/>
        </p:nvPicPr>
        <p:blipFill rotWithShape="1">
          <a:blip r:embed="rId3">
            <a:alphaModFix/>
          </a:blip>
          <a:srcRect/>
          <a:stretch/>
        </p:blipFill>
        <p:spPr>
          <a:xfrm>
            <a:off x="2137350" y="2670268"/>
            <a:ext cx="4725363" cy="1674052"/>
          </a:xfrm>
          <a:prstGeom prst="rect">
            <a:avLst/>
          </a:prstGeom>
          <a:noFill/>
          <a:ln w="53975" cap="flat" cmpd="sng">
            <a:solidFill>
              <a:srgbClr val="7149A5"/>
            </a:solidFill>
            <a:prstDash val="solid"/>
            <a:round/>
            <a:headEnd type="none" w="sm" len="sm"/>
            <a:tailEnd type="none" w="sm" len="sm"/>
          </a:ln>
          <a:effectLst>
            <a:outerShdw blurRad="292100" dist="139700" dir="2700000" algn="tl" rotWithShape="0">
              <a:srgbClr val="333333">
                <a:alpha val="64709"/>
              </a:srgbClr>
            </a:outerShdw>
          </a:effectLst>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44"/>
        <p:cNvGrpSpPr/>
        <p:nvPr/>
      </p:nvGrpSpPr>
      <p:grpSpPr>
        <a:xfrm>
          <a:off x="0" y="0"/>
          <a:ext cx="0" cy="0"/>
          <a:chOff x="0" y="0"/>
          <a:chExt cx="0" cy="0"/>
        </a:xfrm>
      </p:grpSpPr>
      <p:sp>
        <p:nvSpPr>
          <p:cNvPr id="245" name="Google Shape;245;p31"/>
          <p:cNvSpPr txBox="1">
            <a:spLocks noGrp="1"/>
          </p:cNvSpPr>
          <p:nvPr>
            <p:ph type="title"/>
          </p:nvPr>
        </p:nvSpPr>
        <p:spPr>
          <a:xfrm>
            <a:off x="285750" y="330993"/>
            <a:ext cx="8228400" cy="571500"/>
          </a:xfrm>
          <a:prstGeom prst="rect">
            <a:avLst/>
          </a:prstGeom>
          <a:noFill/>
          <a:ln>
            <a:noFill/>
          </a:ln>
        </p:spPr>
        <p:txBody>
          <a:bodyPr spcFirstLastPara="1" wrap="square" lIns="0" tIns="0" rIns="68575" bIns="0" anchor="b" anchorCtr="0">
            <a:noAutofit/>
          </a:bodyPr>
          <a:lstStyle/>
          <a:p>
            <a:pPr marL="0" lvl="0" indent="0" algn="l" rtl="0">
              <a:spcBef>
                <a:spcPts val="0"/>
              </a:spcBef>
              <a:spcAft>
                <a:spcPts val="0"/>
              </a:spcAft>
              <a:buClr>
                <a:srgbClr val="8F77B6"/>
              </a:buClr>
              <a:buSzPts val="3300"/>
              <a:buFont typeface="Oswald"/>
              <a:buNone/>
            </a:pPr>
            <a:r>
              <a:rPr lang="en-US" sz="3300" b="1">
                <a:solidFill>
                  <a:srgbClr val="8F77B6"/>
                </a:solidFill>
                <a:latin typeface="Oswald"/>
                <a:ea typeface="Oswald"/>
                <a:cs typeface="Oswald"/>
                <a:sym typeface="Oswald"/>
              </a:rPr>
              <a:t>Decoding the Solicitation</a:t>
            </a:r>
            <a:endParaRPr/>
          </a:p>
        </p:txBody>
      </p:sp>
      <p:sp>
        <p:nvSpPr>
          <p:cNvPr id="246" name="Google Shape;246;p31"/>
          <p:cNvSpPr txBox="1"/>
          <p:nvPr/>
        </p:nvSpPr>
        <p:spPr>
          <a:xfrm>
            <a:off x="459343" y="1085850"/>
            <a:ext cx="8227500" cy="484800"/>
          </a:xfrm>
          <a:prstGeom prst="rect">
            <a:avLst/>
          </a:prstGeom>
          <a:noFill/>
          <a:ln>
            <a:noFill/>
          </a:ln>
        </p:spPr>
        <p:txBody>
          <a:bodyPr spcFirstLastPara="1" wrap="square" lIns="68575" tIns="34275" rIns="68575" bIns="34275" anchor="t" anchorCtr="0">
            <a:spAutoFit/>
          </a:bodyPr>
          <a:lstStyle/>
          <a:p>
            <a:pPr marL="0" marR="0" lvl="0" indent="0" algn="ctr" rtl="0">
              <a:spcBef>
                <a:spcPts val="0"/>
              </a:spcBef>
              <a:spcAft>
                <a:spcPts val="0"/>
              </a:spcAft>
              <a:buNone/>
            </a:pPr>
            <a:r>
              <a:rPr lang="en-US" sz="2700" b="1">
                <a:solidFill>
                  <a:srgbClr val="0000FF"/>
                </a:solidFill>
                <a:latin typeface="Oswald"/>
                <a:ea typeface="Oswald"/>
                <a:cs typeface="Oswald"/>
                <a:sym typeface="Oswald"/>
              </a:rPr>
              <a:t>Difference between Bids and Proposals </a:t>
            </a:r>
            <a:endParaRPr sz="2700" b="1" i="1">
              <a:solidFill>
                <a:srgbClr val="0000FF"/>
              </a:solidFill>
              <a:latin typeface="Arial"/>
              <a:ea typeface="Arial"/>
              <a:cs typeface="Arial"/>
              <a:sym typeface="Arial"/>
            </a:endParaRPr>
          </a:p>
        </p:txBody>
      </p:sp>
      <p:graphicFrame>
        <p:nvGraphicFramePr>
          <p:cNvPr id="247" name="Google Shape;247;p31"/>
          <p:cNvGraphicFramePr/>
          <p:nvPr/>
        </p:nvGraphicFramePr>
        <p:xfrm>
          <a:off x="514350" y="1706811"/>
          <a:ext cx="8143875" cy="2350865"/>
        </p:xfrm>
        <a:graphic>
          <a:graphicData uri="http://schemas.openxmlformats.org/drawingml/2006/table">
            <a:tbl>
              <a:tblPr firstRow="1" bandRow="1">
                <a:noFill/>
                <a:tableStyleId>{0C6BBDFA-4F99-465B-B4EE-A87EBD63F7D2}</a:tableStyleId>
              </a:tblPr>
              <a:tblGrid>
                <a:gridCol w="4001050">
                  <a:extLst>
                    <a:ext uri="{9D8B030D-6E8A-4147-A177-3AD203B41FA5}">
                      <a16:colId xmlns:a16="http://schemas.microsoft.com/office/drawing/2014/main" val="20000"/>
                    </a:ext>
                  </a:extLst>
                </a:gridCol>
                <a:gridCol w="4142825">
                  <a:extLst>
                    <a:ext uri="{9D8B030D-6E8A-4147-A177-3AD203B41FA5}">
                      <a16:colId xmlns:a16="http://schemas.microsoft.com/office/drawing/2014/main" val="20001"/>
                    </a:ext>
                  </a:extLst>
                </a:gridCol>
              </a:tblGrid>
              <a:tr h="362025">
                <a:tc>
                  <a:txBody>
                    <a:bodyPr/>
                    <a:lstStyle/>
                    <a:p>
                      <a:pPr marL="0" marR="0" lvl="0" indent="0" algn="ctr" rtl="0">
                        <a:spcBef>
                          <a:spcPts val="0"/>
                        </a:spcBef>
                        <a:spcAft>
                          <a:spcPts val="0"/>
                        </a:spcAft>
                        <a:buNone/>
                      </a:pPr>
                      <a:r>
                        <a:rPr lang="en-US" sz="1800">
                          <a:solidFill>
                            <a:srgbClr val="0000FF"/>
                          </a:solidFill>
                          <a:latin typeface="Oswald"/>
                          <a:ea typeface="Oswald"/>
                          <a:cs typeface="Oswald"/>
                          <a:sym typeface="Oswald"/>
                        </a:rPr>
                        <a:t>BIDS</a:t>
                      </a:r>
                      <a:endParaRPr sz="1100"/>
                    </a:p>
                  </a:txBody>
                  <a:tcPr marL="68600" marR="68600" marT="34300" marB="34300">
                    <a:lnR w="12700" cap="flat" cmpd="sng">
                      <a:solidFill>
                        <a:schemeClr val="dk1"/>
                      </a:solidFill>
                      <a:prstDash val="solid"/>
                      <a:round/>
                      <a:headEnd type="none" w="sm" len="sm"/>
                      <a:tailEnd type="none" w="sm" len="sm"/>
                    </a:lnR>
                    <a:solidFill>
                      <a:schemeClr val="lt1"/>
                    </a:solidFill>
                  </a:tcPr>
                </a:tc>
                <a:tc>
                  <a:txBody>
                    <a:bodyPr/>
                    <a:lstStyle/>
                    <a:p>
                      <a:pPr marL="0" marR="0" lvl="0" indent="0" algn="ctr" rtl="0">
                        <a:spcBef>
                          <a:spcPts val="0"/>
                        </a:spcBef>
                        <a:spcAft>
                          <a:spcPts val="0"/>
                        </a:spcAft>
                        <a:buNone/>
                      </a:pPr>
                      <a:r>
                        <a:rPr lang="en-US" sz="1800">
                          <a:solidFill>
                            <a:srgbClr val="0000FF"/>
                          </a:solidFill>
                          <a:latin typeface="Oswald"/>
                          <a:ea typeface="Oswald"/>
                          <a:cs typeface="Oswald"/>
                          <a:sym typeface="Oswald"/>
                        </a:rPr>
                        <a:t>PROPOSALS</a:t>
                      </a:r>
                      <a:endParaRPr sz="1100"/>
                    </a:p>
                  </a:txBody>
                  <a:tcPr marL="68600" marR="68600" marT="34300" marB="34300">
                    <a:lnL w="12700" cap="flat" cmpd="sng">
                      <a:solidFill>
                        <a:schemeClr val="dk1"/>
                      </a:solidFill>
                      <a:prstDash val="solid"/>
                      <a:round/>
                      <a:headEnd type="none" w="sm" len="sm"/>
                      <a:tailEnd type="none" w="sm" len="sm"/>
                    </a:lnL>
                    <a:solidFill>
                      <a:schemeClr val="lt1"/>
                    </a:solidFill>
                  </a:tcPr>
                </a:tc>
                <a:extLst>
                  <a:ext uri="{0D108BD9-81ED-4DB2-BD59-A6C34878D82A}">
                    <a16:rowId xmlns:a16="http://schemas.microsoft.com/office/drawing/2014/main" val="10000"/>
                  </a:ext>
                </a:extLst>
              </a:tr>
              <a:tr h="362025">
                <a:tc>
                  <a:txBody>
                    <a:bodyPr/>
                    <a:lstStyle/>
                    <a:p>
                      <a:pPr marL="0" marR="0" lvl="0" indent="0" algn="l" rtl="0">
                        <a:spcBef>
                          <a:spcPts val="0"/>
                        </a:spcBef>
                        <a:spcAft>
                          <a:spcPts val="0"/>
                        </a:spcAft>
                        <a:buNone/>
                      </a:pPr>
                      <a:r>
                        <a:rPr lang="en-US" sz="1800" b="0">
                          <a:latin typeface="Oswald"/>
                          <a:ea typeface="Oswald"/>
                          <a:cs typeface="Oswald"/>
                          <a:sym typeface="Oswald"/>
                        </a:rPr>
                        <a:t>Bids are submitted in response to Invitation for Bids (IFBs).</a:t>
                      </a:r>
                      <a:endParaRPr sz="1100"/>
                    </a:p>
                    <a:p>
                      <a:pPr marL="0" marR="0" lvl="0" indent="0" algn="l" rtl="0">
                        <a:spcBef>
                          <a:spcPts val="0"/>
                        </a:spcBef>
                        <a:spcAft>
                          <a:spcPts val="0"/>
                        </a:spcAft>
                        <a:buNone/>
                      </a:pPr>
                      <a:endParaRPr sz="1800" b="0">
                        <a:latin typeface="Oswald"/>
                        <a:ea typeface="Oswald"/>
                        <a:cs typeface="Oswald"/>
                        <a:sym typeface="Oswald"/>
                      </a:endParaRPr>
                    </a:p>
                    <a:p>
                      <a:pPr marL="0" marR="0" lvl="0" indent="0" algn="l" rtl="0">
                        <a:spcBef>
                          <a:spcPts val="0"/>
                        </a:spcBef>
                        <a:spcAft>
                          <a:spcPts val="0"/>
                        </a:spcAft>
                        <a:buNone/>
                      </a:pPr>
                      <a:r>
                        <a:rPr lang="en-US" sz="1800" b="0">
                          <a:latin typeface="Oswald"/>
                          <a:ea typeface="Oswald"/>
                          <a:cs typeface="Oswald"/>
                          <a:sym typeface="Oswald"/>
                        </a:rPr>
                        <a:t>Awards are made based on </a:t>
                      </a:r>
                      <a:r>
                        <a:rPr lang="en-US" sz="1800" b="0">
                          <a:solidFill>
                            <a:srgbClr val="0000FF"/>
                          </a:solidFill>
                          <a:latin typeface="Oswald"/>
                          <a:ea typeface="Oswald"/>
                          <a:cs typeface="Oswald"/>
                          <a:sym typeface="Oswald"/>
                        </a:rPr>
                        <a:t>price and price-related factors.</a:t>
                      </a:r>
                      <a:endParaRPr sz="1100"/>
                    </a:p>
                    <a:p>
                      <a:pPr marL="0" marR="0" lvl="0" indent="0" algn="l" rtl="0">
                        <a:spcBef>
                          <a:spcPts val="0"/>
                        </a:spcBef>
                        <a:spcAft>
                          <a:spcPts val="0"/>
                        </a:spcAft>
                        <a:buNone/>
                      </a:pPr>
                      <a:endParaRPr sz="1800">
                        <a:latin typeface="Arial"/>
                        <a:ea typeface="Arial"/>
                        <a:cs typeface="Arial"/>
                        <a:sym typeface="Arial"/>
                      </a:endParaRPr>
                    </a:p>
                    <a:p>
                      <a:pPr marL="0" marR="0" lvl="0" indent="0" algn="l" rtl="0">
                        <a:spcBef>
                          <a:spcPts val="0"/>
                        </a:spcBef>
                        <a:spcAft>
                          <a:spcPts val="0"/>
                        </a:spcAft>
                        <a:buNone/>
                      </a:pPr>
                      <a:endParaRPr sz="1800">
                        <a:latin typeface="Arial"/>
                        <a:ea typeface="Arial"/>
                        <a:cs typeface="Arial"/>
                        <a:sym typeface="Arial"/>
                      </a:endParaRPr>
                    </a:p>
                  </a:txBody>
                  <a:tcPr marL="68600" marR="68600" marT="34300" marB="34300">
                    <a:lnR w="12700" cap="flat" cmpd="sng">
                      <a:solidFill>
                        <a:schemeClr val="dk1"/>
                      </a:solidFill>
                      <a:prstDash val="solid"/>
                      <a:round/>
                      <a:headEnd type="none" w="sm" len="sm"/>
                      <a:tailEnd type="none" w="sm" len="sm"/>
                    </a:lnR>
                    <a:solidFill>
                      <a:schemeClr val="lt1"/>
                    </a:solidFill>
                  </a:tcPr>
                </a:tc>
                <a:tc>
                  <a:txBody>
                    <a:bodyPr/>
                    <a:lstStyle/>
                    <a:p>
                      <a:pPr marL="0" marR="0" lvl="0" indent="0" algn="l" rtl="0">
                        <a:spcBef>
                          <a:spcPts val="0"/>
                        </a:spcBef>
                        <a:spcAft>
                          <a:spcPts val="0"/>
                        </a:spcAft>
                        <a:buNone/>
                      </a:pPr>
                      <a:r>
                        <a:rPr lang="en-US" sz="1800" b="0">
                          <a:latin typeface="Oswald"/>
                          <a:ea typeface="Oswald"/>
                          <a:cs typeface="Oswald"/>
                          <a:sym typeface="Oswald"/>
                        </a:rPr>
                        <a:t>Proposals are submitted in response to Requests for Proposals (RFPs).</a:t>
                      </a:r>
                      <a:endParaRPr sz="1100"/>
                    </a:p>
                    <a:p>
                      <a:pPr marL="0" marR="0" lvl="0" indent="0" algn="l" rtl="0">
                        <a:spcBef>
                          <a:spcPts val="0"/>
                        </a:spcBef>
                        <a:spcAft>
                          <a:spcPts val="0"/>
                        </a:spcAft>
                        <a:buNone/>
                      </a:pPr>
                      <a:endParaRPr sz="1800" b="0">
                        <a:latin typeface="Oswald"/>
                        <a:ea typeface="Oswald"/>
                        <a:cs typeface="Oswald"/>
                        <a:sym typeface="Oswald"/>
                      </a:endParaRPr>
                    </a:p>
                    <a:p>
                      <a:pPr marL="0" marR="0" lvl="0" indent="0" algn="l" rtl="0">
                        <a:spcBef>
                          <a:spcPts val="0"/>
                        </a:spcBef>
                        <a:spcAft>
                          <a:spcPts val="0"/>
                        </a:spcAft>
                        <a:buNone/>
                      </a:pPr>
                      <a:r>
                        <a:rPr lang="en-US" sz="1800" b="0">
                          <a:latin typeface="Oswald"/>
                          <a:ea typeface="Oswald"/>
                          <a:cs typeface="Oswald"/>
                          <a:sym typeface="Oswald"/>
                        </a:rPr>
                        <a:t>Awards are made based on </a:t>
                      </a:r>
                      <a:r>
                        <a:rPr lang="en-US" sz="1800" b="0">
                          <a:solidFill>
                            <a:srgbClr val="0000FF"/>
                          </a:solidFill>
                          <a:latin typeface="Oswald"/>
                          <a:ea typeface="Oswald"/>
                          <a:cs typeface="Oswald"/>
                          <a:sym typeface="Oswald"/>
                        </a:rPr>
                        <a:t>price and non-price factors.</a:t>
                      </a:r>
                      <a:r>
                        <a:rPr lang="en-US" sz="1800" b="0">
                          <a:latin typeface="Oswald"/>
                          <a:ea typeface="Oswald"/>
                          <a:cs typeface="Oswald"/>
                          <a:sym typeface="Oswald"/>
                        </a:rPr>
                        <a:t>  Quality is most frequently considered. </a:t>
                      </a:r>
                      <a:endParaRPr sz="1100"/>
                    </a:p>
                  </a:txBody>
                  <a:tcPr marL="68600" marR="68600" marT="34300" marB="34300">
                    <a:lnL w="12700" cap="flat" cmpd="sng">
                      <a:solidFill>
                        <a:schemeClr val="dk1"/>
                      </a:solidFill>
                      <a:prstDash val="solid"/>
                      <a:round/>
                      <a:headEnd type="none" w="sm" len="sm"/>
                      <a:tailEnd type="none" w="sm" len="sm"/>
                    </a:lnL>
                    <a:solidFill>
                      <a:schemeClr val="lt1"/>
                    </a:solidFill>
                  </a:tcPr>
                </a:tc>
                <a:extLst>
                  <a:ext uri="{0D108BD9-81ED-4DB2-BD59-A6C34878D82A}">
                    <a16:rowId xmlns:a16="http://schemas.microsoft.com/office/drawing/2014/main" val="10001"/>
                  </a:ext>
                </a:extLst>
              </a:tr>
            </a:tbl>
          </a:graphicData>
        </a:graphic>
      </p:graphicFrame>
      <p:sp>
        <p:nvSpPr>
          <p:cNvPr id="249" name="Google Shape;249;p31"/>
          <p:cNvSpPr txBox="1">
            <a:spLocks noGrp="1"/>
          </p:cNvSpPr>
          <p:nvPr>
            <p:ph type="ftr" idx="11"/>
          </p:nvPr>
        </p:nvSpPr>
        <p:spPr>
          <a:xfrm>
            <a:off x="2985466" y="4641056"/>
            <a:ext cx="3173100" cy="273900"/>
          </a:xfrm>
          <a:prstGeom prst="rect">
            <a:avLst/>
          </a:prstGeom>
          <a:noFill/>
          <a:ln>
            <a:noFill/>
          </a:ln>
        </p:spPr>
        <p:txBody>
          <a:bodyPr spcFirstLastPara="1" wrap="square" lIns="68575" tIns="34275" rIns="68575" bIns="34275" anchor="b" anchorCtr="0">
            <a:noAutofit/>
          </a:bodyPr>
          <a:lstStyle/>
          <a:p>
            <a:pPr marL="0" lvl="0" indent="0" algn="ctr" rtl="0">
              <a:spcBef>
                <a:spcPts val="0"/>
              </a:spcBef>
              <a:spcAft>
                <a:spcPts val="0"/>
              </a:spcAft>
              <a:buNone/>
            </a:pPr>
            <a:r>
              <a:rPr lang="en-US" sz="1100"/>
              <a:t>GT APEX Accelerator </a:t>
            </a:r>
            <a:endParaRPr sz="1100"/>
          </a:p>
        </p:txBody>
      </p:sp>
      <p:sp>
        <p:nvSpPr>
          <p:cNvPr id="250" name="Google Shape;250;p31"/>
          <p:cNvSpPr txBox="1">
            <a:spLocks noGrp="1"/>
          </p:cNvSpPr>
          <p:nvPr>
            <p:ph type="sldNum" idx="12"/>
          </p:nvPr>
        </p:nvSpPr>
        <p:spPr>
          <a:xfrm>
            <a:off x="2583180" y="3495973"/>
            <a:ext cx="1371600" cy="241200"/>
          </a:xfrm>
          <a:prstGeom prst="rect">
            <a:avLst/>
          </a:prstGeom>
          <a:noFill/>
          <a:ln>
            <a:noFill/>
          </a:ln>
        </p:spPr>
        <p:txBody>
          <a:bodyPr spcFirstLastPara="1" wrap="square" lIns="0" tIns="0" rIns="0" bIns="0" anchor="b" anchorCtr="0">
            <a:noAutofit/>
          </a:bodyPr>
          <a:lstStyle/>
          <a:p>
            <a:pPr marL="0" lvl="0" indent="0" algn="ctr" rtl="0">
              <a:spcBef>
                <a:spcPts val="0"/>
              </a:spcBef>
              <a:spcAft>
                <a:spcPts val="0"/>
              </a:spcAft>
              <a:buClr>
                <a:srgbClr val="000000"/>
              </a:buClr>
              <a:buSzPts val="1200"/>
              <a:buFont typeface="Arial"/>
              <a:buNone/>
            </a:pPr>
            <a:r>
              <a:rPr lang="en-US"/>
              <a:t>2</a:t>
            </a:r>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54"/>
        <p:cNvGrpSpPr/>
        <p:nvPr/>
      </p:nvGrpSpPr>
      <p:grpSpPr>
        <a:xfrm>
          <a:off x="0" y="0"/>
          <a:ext cx="0" cy="0"/>
          <a:chOff x="0" y="0"/>
          <a:chExt cx="0" cy="0"/>
        </a:xfrm>
      </p:grpSpPr>
      <p:sp>
        <p:nvSpPr>
          <p:cNvPr id="255" name="Google Shape;255;p32"/>
          <p:cNvSpPr txBox="1"/>
          <p:nvPr/>
        </p:nvSpPr>
        <p:spPr>
          <a:xfrm>
            <a:off x="1371600" y="1077238"/>
            <a:ext cx="5823600" cy="443400"/>
          </a:xfrm>
          <a:prstGeom prst="rect">
            <a:avLst/>
          </a:prstGeom>
          <a:noFill/>
          <a:ln w="9525" cap="flat" cmpd="sng">
            <a:solidFill>
              <a:schemeClr val="lt2"/>
            </a:solidFill>
            <a:prstDash val="solid"/>
            <a:round/>
            <a:headEnd type="none" w="sm" len="sm"/>
            <a:tailEnd type="none" w="sm" len="sm"/>
          </a:ln>
        </p:spPr>
        <p:txBody>
          <a:bodyPr spcFirstLastPara="1" wrap="square" lIns="68575" tIns="34275" rIns="68575" bIns="34275" anchor="t" anchorCtr="0">
            <a:spAutoFit/>
          </a:bodyPr>
          <a:lstStyle/>
          <a:p>
            <a:pPr marL="0" marR="0" lvl="0" indent="0" algn="ctr" rtl="0">
              <a:lnSpc>
                <a:spcPct val="90000"/>
              </a:lnSpc>
              <a:spcBef>
                <a:spcPts val="0"/>
              </a:spcBef>
              <a:spcAft>
                <a:spcPts val="0"/>
              </a:spcAft>
              <a:buClr>
                <a:srgbClr val="0000FF"/>
              </a:buClr>
              <a:buSzPts val="2700"/>
              <a:buFont typeface="Arial"/>
              <a:buNone/>
            </a:pPr>
            <a:r>
              <a:rPr lang="en-US" sz="2700" b="1" i="0" u="none" strike="noStrike" cap="none">
                <a:solidFill>
                  <a:srgbClr val="0000FF"/>
                </a:solidFill>
                <a:latin typeface="Oswald"/>
                <a:ea typeface="Oswald"/>
                <a:cs typeface="Oswald"/>
                <a:sym typeface="Oswald"/>
              </a:rPr>
              <a:t>FEDERAL UNIFORM CONTRACT FORMAT</a:t>
            </a:r>
            <a:endParaRPr sz="2700" b="1" i="0" u="none" strike="noStrike" cap="none">
              <a:solidFill>
                <a:srgbClr val="0000FF"/>
              </a:solidFill>
              <a:latin typeface="Oswald"/>
              <a:ea typeface="Oswald"/>
              <a:cs typeface="Oswald"/>
              <a:sym typeface="Oswald"/>
            </a:endParaRPr>
          </a:p>
        </p:txBody>
      </p:sp>
      <p:sp>
        <p:nvSpPr>
          <p:cNvPr id="256" name="Google Shape;256;p32"/>
          <p:cNvSpPr txBox="1"/>
          <p:nvPr/>
        </p:nvSpPr>
        <p:spPr>
          <a:xfrm>
            <a:off x="685800" y="1733731"/>
            <a:ext cx="7772400" cy="715800"/>
          </a:xfrm>
          <a:prstGeom prst="rect">
            <a:avLst/>
          </a:prstGeom>
          <a:noFill/>
          <a:ln>
            <a:noFill/>
          </a:ln>
        </p:spPr>
        <p:txBody>
          <a:bodyPr spcFirstLastPara="1" wrap="square" lIns="68575" tIns="34275" rIns="68575" bIns="34275" anchor="t" anchorCtr="0">
            <a:spAutoFit/>
          </a:bodyPr>
          <a:lstStyle/>
          <a:p>
            <a:pPr marL="342900" marR="0" lvl="0" indent="-336550" algn="l" rtl="0">
              <a:spcBef>
                <a:spcPts val="0"/>
              </a:spcBef>
              <a:spcAft>
                <a:spcPts val="0"/>
              </a:spcAft>
              <a:buClr>
                <a:schemeClr val="dk1"/>
              </a:buClr>
              <a:buSzPts val="2100"/>
              <a:buFont typeface="Arial"/>
              <a:buChar char="•"/>
            </a:pPr>
            <a:r>
              <a:rPr lang="en-US" sz="2100">
                <a:solidFill>
                  <a:schemeClr val="dk1"/>
                </a:solidFill>
                <a:latin typeface="Oswald"/>
                <a:ea typeface="Oswald"/>
                <a:cs typeface="Oswald"/>
                <a:sym typeface="Oswald"/>
              </a:rPr>
              <a:t>Every RFP and IFB, the government tells you the exact work you’ll be doing, how to organize the proposal, and how it will be scored and awarded. </a:t>
            </a:r>
            <a:endParaRPr sz="1100"/>
          </a:p>
        </p:txBody>
      </p:sp>
      <p:sp>
        <p:nvSpPr>
          <p:cNvPr id="257" name="Google Shape;257;p32"/>
          <p:cNvSpPr/>
          <p:nvPr/>
        </p:nvSpPr>
        <p:spPr>
          <a:xfrm>
            <a:off x="685800" y="2386699"/>
            <a:ext cx="7772400" cy="1973700"/>
          </a:xfrm>
          <a:prstGeom prst="rect">
            <a:avLst/>
          </a:prstGeom>
          <a:solidFill>
            <a:schemeClr val="lt1"/>
          </a:solidFill>
          <a:ln>
            <a:noFill/>
          </a:ln>
        </p:spPr>
        <p:txBody>
          <a:bodyPr spcFirstLastPara="1" wrap="square" lIns="68575" tIns="34275" rIns="68575" bIns="34275" anchor="t" anchorCtr="0">
            <a:noAutofit/>
          </a:bodyPr>
          <a:lstStyle/>
          <a:p>
            <a:pPr marL="342900" marR="0" lvl="0" indent="-349250" algn="l" rtl="0">
              <a:lnSpc>
                <a:spcPct val="150000"/>
              </a:lnSpc>
              <a:spcBef>
                <a:spcPts val="0"/>
              </a:spcBef>
              <a:spcAft>
                <a:spcPts val="0"/>
              </a:spcAft>
              <a:buClr>
                <a:schemeClr val="dk1"/>
              </a:buClr>
              <a:buSzPts val="2300"/>
              <a:buFont typeface="Arial"/>
              <a:buChar char="•"/>
            </a:pPr>
            <a:r>
              <a:rPr lang="en-US" sz="2300">
                <a:solidFill>
                  <a:schemeClr val="dk1"/>
                </a:solidFill>
                <a:latin typeface="Oswald"/>
                <a:ea typeface="Oswald"/>
                <a:cs typeface="Oswald"/>
                <a:sym typeface="Oswald"/>
              </a:rPr>
              <a:t>Follow the RFP to develop your Response.  </a:t>
            </a:r>
            <a:endParaRPr sz="1100"/>
          </a:p>
          <a:p>
            <a:pPr marL="342900" marR="0" lvl="0" indent="-349250" algn="l" rtl="0">
              <a:spcBef>
                <a:spcPts val="0"/>
              </a:spcBef>
              <a:spcAft>
                <a:spcPts val="0"/>
              </a:spcAft>
              <a:buClr>
                <a:schemeClr val="dk1"/>
              </a:buClr>
              <a:buSzPts val="2300"/>
              <a:buFont typeface="Arial"/>
              <a:buChar char="•"/>
            </a:pPr>
            <a:r>
              <a:rPr lang="en-US" sz="2300">
                <a:solidFill>
                  <a:schemeClr val="dk1"/>
                </a:solidFill>
                <a:latin typeface="Oswald"/>
                <a:ea typeface="Oswald"/>
                <a:cs typeface="Oswald"/>
                <a:sym typeface="Oswald"/>
              </a:rPr>
              <a:t>The Government is telling </a:t>
            </a:r>
            <a:r>
              <a:rPr lang="en-US" sz="2300">
                <a:solidFill>
                  <a:srgbClr val="2113DD"/>
                </a:solidFill>
                <a:latin typeface="Oswald"/>
                <a:ea typeface="Oswald"/>
                <a:cs typeface="Oswald"/>
                <a:sym typeface="Oswald"/>
              </a:rPr>
              <a:t>what </a:t>
            </a:r>
            <a:r>
              <a:rPr lang="en-US" sz="2300" u="sng">
                <a:solidFill>
                  <a:srgbClr val="2113DD"/>
                </a:solidFill>
                <a:latin typeface="Oswald"/>
                <a:ea typeface="Oswald"/>
                <a:cs typeface="Oswald"/>
                <a:sym typeface="Oswald"/>
              </a:rPr>
              <a:t>their needs </a:t>
            </a:r>
            <a:r>
              <a:rPr lang="en-US" sz="2300">
                <a:solidFill>
                  <a:srgbClr val="2113DD"/>
                </a:solidFill>
                <a:latin typeface="Oswald"/>
                <a:ea typeface="Oswald"/>
                <a:cs typeface="Oswald"/>
                <a:sym typeface="Oswald"/>
              </a:rPr>
              <a:t>are </a:t>
            </a:r>
            <a:r>
              <a:rPr lang="en-US" sz="2300">
                <a:solidFill>
                  <a:schemeClr val="dk1"/>
                </a:solidFill>
                <a:latin typeface="Oswald"/>
                <a:ea typeface="Oswald"/>
                <a:cs typeface="Oswald"/>
                <a:sym typeface="Oswald"/>
              </a:rPr>
              <a:t>– </a:t>
            </a:r>
            <a:r>
              <a:rPr lang="en-US" sz="2300" u="sng">
                <a:solidFill>
                  <a:srgbClr val="FF0000"/>
                </a:solidFill>
                <a:latin typeface="Oswald"/>
                <a:ea typeface="Oswald"/>
                <a:cs typeface="Oswald"/>
                <a:sym typeface="Oswald"/>
              </a:rPr>
              <a:t>not</a:t>
            </a:r>
            <a:r>
              <a:rPr lang="en-US" sz="2300" u="sng">
                <a:solidFill>
                  <a:schemeClr val="dk1"/>
                </a:solidFill>
                <a:latin typeface="Oswald"/>
                <a:ea typeface="Oswald"/>
                <a:cs typeface="Oswald"/>
                <a:sym typeface="Oswald"/>
              </a:rPr>
              <a:t> </a:t>
            </a:r>
            <a:r>
              <a:rPr lang="en-US" sz="2300" u="sng">
                <a:solidFill>
                  <a:srgbClr val="FF0000"/>
                </a:solidFill>
                <a:latin typeface="Oswald"/>
                <a:ea typeface="Oswald"/>
                <a:cs typeface="Oswald"/>
                <a:sym typeface="Oswald"/>
              </a:rPr>
              <a:t>what you envision they are or should be</a:t>
            </a:r>
            <a:r>
              <a:rPr lang="en-US" sz="2300">
                <a:solidFill>
                  <a:srgbClr val="FF0000"/>
                </a:solidFill>
                <a:latin typeface="Oswald"/>
                <a:ea typeface="Oswald"/>
                <a:cs typeface="Oswald"/>
                <a:sym typeface="Oswald"/>
              </a:rPr>
              <a:t> </a:t>
            </a:r>
            <a:r>
              <a:rPr lang="en-US" sz="2300">
                <a:solidFill>
                  <a:schemeClr val="dk1"/>
                </a:solidFill>
                <a:latin typeface="Oswald"/>
                <a:ea typeface="Oswald"/>
                <a:cs typeface="Oswald"/>
                <a:sym typeface="Oswald"/>
              </a:rPr>
              <a:t>– and more importantly, </a:t>
            </a:r>
            <a:r>
              <a:rPr lang="en-US" sz="2300" u="sng">
                <a:solidFill>
                  <a:srgbClr val="2113DD"/>
                </a:solidFill>
                <a:latin typeface="Oswald"/>
                <a:ea typeface="Oswald"/>
                <a:cs typeface="Oswald"/>
                <a:sym typeface="Oswald"/>
              </a:rPr>
              <a:t>how</a:t>
            </a:r>
            <a:r>
              <a:rPr lang="en-US" sz="2300" i="1">
                <a:solidFill>
                  <a:srgbClr val="2113DD"/>
                </a:solidFill>
                <a:latin typeface="Oswald"/>
                <a:ea typeface="Oswald"/>
                <a:cs typeface="Oswald"/>
                <a:sym typeface="Oswald"/>
              </a:rPr>
              <a:t> </a:t>
            </a:r>
            <a:r>
              <a:rPr lang="en-US" sz="2300">
                <a:solidFill>
                  <a:srgbClr val="2113DD"/>
                </a:solidFill>
                <a:latin typeface="Oswald"/>
                <a:ea typeface="Oswald"/>
                <a:cs typeface="Oswald"/>
                <a:sym typeface="Oswald"/>
              </a:rPr>
              <a:t>will you satisfy those needs</a:t>
            </a:r>
            <a:r>
              <a:rPr lang="en-US" sz="2300">
                <a:solidFill>
                  <a:schemeClr val="dk1"/>
                </a:solidFill>
                <a:latin typeface="Oswald"/>
                <a:ea typeface="Oswald"/>
                <a:cs typeface="Oswald"/>
                <a:sym typeface="Oswald"/>
              </a:rPr>
              <a:t>. </a:t>
            </a:r>
            <a:endParaRPr sz="1100"/>
          </a:p>
          <a:p>
            <a:pPr marL="342900" marR="0" lvl="0" indent="-203200" algn="l" rtl="0">
              <a:spcBef>
                <a:spcPts val="0"/>
              </a:spcBef>
              <a:spcAft>
                <a:spcPts val="0"/>
              </a:spcAft>
              <a:buClr>
                <a:schemeClr val="dk1"/>
              </a:buClr>
              <a:buSzPts val="2300"/>
              <a:buFont typeface="Arial"/>
              <a:buNone/>
            </a:pPr>
            <a:endParaRPr sz="2300">
              <a:solidFill>
                <a:schemeClr val="dk1"/>
              </a:solidFill>
              <a:latin typeface="Arial"/>
              <a:ea typeface="Arial"/>
              <a:cs typeface="Arial"/>
              <a:sym typeface="Arial"/>
            </a:endParaRPr>
          </a:p>
        </p:txBody>
      </p:sp>
      <p:sp>
        <p:nvSpPr>
          <p:cNvPr id="258" name="Google Shape;258;p32"/>
          <p:cNvSpPr txBox="1">
            <a:spLocks noGrp="1"/>
          </p:cNvSpPr>
          <p:nvPr>
            <p:ph type="title" idx="4294967295"/>
          </p:nvPr>
        </p:nvSpPr>
        <p:spPr>
          <a:xfrm>
            <a:off x="571500" y="171450"/>
            <a:ext cx="4869300" cy="577200"/>
          </a:xfrm>
          <a:prstGeom prst="rect">
            <a:avLst/>
          </a:prstGeom>
          <a:noFill/>
          <a:ln>
            <a:noFill/>
            <a:prstDash/>
          </a:ln>
          <a:effectLst/>
        </p:spPr>
        <p:txBody>
          <a:bodyPr rot="0" spcFirstLastPara="1" vertOverflow="overflow" horzOverflow="overflow" vert="horz" wrap="square" lIns="68575" tIns="34275" rIns="68575" bIns="34275"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3300" b="1" i="0" u="none" strike="noStrike" kern="0" cap="none" spc="0" normalizeH="0" baseline="0" noProof="0" dirty="0">
                <a:ln>
                  <a:noFill/>
                </a:ln>
                <a:solidFill>
                  <a:srgbClr val="8F77B6"/>
                </a:solidFill>
                <a:effectLst/>
                <a:uLnTx/>
                <a:uFillTx/>
                <a:latin typeface="Oswald"/>
                <a:ea typeface="Oswald"/>
                <a:cs typeface="Oswald"/>
                <a:sym typeface="Oswald"/>
              </a:rPr>
              <a:t>Decoding the Solicitation</a:t>
            </a:r>
            <a:endParaRPr kumimoji="0" lang="en-US" sz="1400" b="0" i="0" u="none" strike="noStrike" kern="0" cap="none" spc="0" normalizeH="0" baseline="0" noProof="0" dirty="0">
              <a:ln>
                <a:noFill/>
              </a:ln>
              <a:solidFill>
                <a:schemeClr val="dk1"/>
              </a:solidFill>
              <a:effectLst/>
              <a:uLnTx/>
              <a:uFillTx/>
              <a:latin typeface="Calibri"/>
              <a:ea typeface="Calibri"/>
              <a:cs typeface="Calibri"/>
              <a:sym typeface="Calibri"/>
            </a:endParaRPr>
          </a:p>
        </p:txBody>
      </p:sp>
      <p:sp>
        <p:nvSpPr>
          <p:cNvPr id="260" name="Google Shape;260;p32"/>
          <p:cNvSpPr txBox="1">
            <a:spLocks noGrp="1"/>
          </p:cNvSpPr>
          <p:nvPr>
            <p:ph type="ftr" idx="11"/>
          </p:nvPr>
        </p:nvSpPr>
        <p:spPr>
          <a:xfrm>
            <a:off x="2985466" y="4641056"/>
            <a:ext cx="3173100" cy="273900"/>
          </a:xfrm>
          <a:prstGeom prst="rect">
            <a:avLst/>
          </a:prstGeom>
          <a:noFill/>
          <a:ln>
            <a:noFill/>
          </a:ln>
        </p:spPr>
        <p:txBody>
          <a:bodyPr spcFirstLastPara="1" wrap="square" lIns="68575" tIns="34275" rIns="68575" bIns="34275" anchor="b" anchorCtr="0">
            <a:noAutofit/>
          </a:bodyPr>
          <a:lstStyle/>
          <a:p>
            <a:pPr marL="0" lvl="0" indent="0" algn="ctr" rtl="0">
              <a:spcBef>
                <a:spcPts val="0"/>
              </a:spcBef>
              <a:spcAft>
                <a:spcPts val="0"/>
              </a:spcAft>
              <a:buNone/>
            </a:pPr>
            <a:r>
              <a:rPr lang="en-US" sz="1100"/>
              <a:t>GT APEX Accelerator </a:t>
            </a:r>
            <a:endParaRPr sz="1100"/>
          </a:p>
        </p:txBody>
      </p:sp>
      <p:sp>
        <p:nvSpPr>
          <p:cNvPr id="261" name="Google Shape;261;p32"/>
          <p:cNvSpPr txBox="1">
            <a:spLocks noGrp="1"/>
          </p:cNvSpPr>
          <p:nvPr>
            <p:ph type="sldNum" idx="12"/>
          </p:nvPr>
        </p:nvSpPr>
        <p:spPr>
          <a:xfrm>
            <a:off x="2583180" y="3495973"/>
            <a:ext cx="1371600" cy="241200"/>
          </a:xfrm>
          <a:prstGeom prst="rect">
            <a:avLst/>
          </a:prstGeom>
          <a:noFill/>
          <a:ln>
            <a:noFill/>
          </a:ln>
        </p:spPr>
        <p:txBody>
          <a:bodyPr spcFirstLastPara="1" wrap="square" lIns="0" tIns="0" rIns="0" bIns="0" anchor="b" anchorCtr="0">
            <a:noAutofit/>
          </a:bodyPr>
          <a:lstStyle/>
          <a:p>
            <a:pPr marL="0" lvl="0" indent="0" algn="ctr" rtl="0">
              <a:spcBef>
                <a:spcPts val="0"/>
              </a:spcBef>
              <a:spcAft>
                <a:spcPts val="0"/>
              </a:spcAft>
              <a:buClr>
                <a:srgbClr val="000000"/>
              </a:buClr>
              <a:buSzPts val="1200"/>
              <a:buFont typeface="Arial"/>
              <a:buNone/>
            </a:pPr>
            <a:r>
              <a:rPr lang="en-US"/>
              <a:t>2</a:t>
            </a:r>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65"/>
        <p:cNvGrpSpPr/>
        <p:nvPr/>
      </p:nvGrpSpPr>
      <p:grpSpPr>
        <a:xfrm>
          <a:off x="0" y="0"/>
          <a:ext cx="0" cy="0"/>
          <a:chOff x="0" y="0"/>
          <a:chExt cx="0" cy="0"/>
        </a:xfrm>
      </p:grpSpPr>
      <p:sp>
        <p:nvSpPr>
          <p:cNvPr id="266" name="Google Shape;266;p33"/>
          <p:cNvSpPr txBox="1"/>
          <p:nvPr/>
        </p:nvSpPr>
        <p:spPr>
          <a:xfrm>
            <a:off x="2843866" y="894141"/>
            <a:ext cx="3314700" cy="290819"/>
          </a:xfrm>
          <a:prstGeom prst="rect">
            <a:avLst/>
          </a:prstGeom>
          <a:noFill/>
          <a:ln>
            <a:noFill/>
          </a:ln>
        </p:spPr>
        <p:txBody>
          <a:bodyPr spcFirstLastPara="1" wrap="square" lIns="68575" tIns="34275" rIns="68575" bIns="34275" anchor="t" anchorCtr="0">
            <a:spAutoFit/>
          </a:bodyPr>
          <a:lstStyle/>
          <a:p>
            <a:pPr marL="0" marR="0" lvl="0" indent="0" algn="l" rtl="0">
              <a:lnSpc>
                <a:spcPct val="90000"/>
              </a:lnSpc>
              <a:spcBef>
                <a:spcPts val="0"/>
              </a:spcBef>
              <a:spcAft>
                <a:spcPts val="0"/>
              </a:spcAft>
              <a:buClr>
                <a:srgbClr val="000000"/>
              </a:buClr>
              <a:buSzPts val="1800"/>
              <a:buFont typeface="Arial"/>
              <a:buNone/>
            </a:pPr>
            <a:r>
              <a:rPr lang="en-US" sz="1600" b="1" i="0" u="none" strike="noStrike" cap="none" dirty="0">
                <a:solidFill>
                  <a:srgbClr val="000000"/>
                </a:solidFill>
                <a:latin typeface="Oswald"/>
                <a:ea typeface="Oswald"/>
                <a:cs typeface="Oswald"/>
                <a:sym typeface="Oswald"/>
              </a:rPr>
              <a:t>Federal Uniform Contract Format</a:t>
            </a:r>
            <a:endParaRPr sz="1600" b="0" i="0" u="none" strike="noStrike" cap="none" dirty="0">
              <a:solidFill>
                <a:srgbClr val="000000"/>
              </a:solidFill>
              <a:latin typeface="Oswald"/>
              <a:ea typeface="Oswald"/>
              <a:cs typeface="Oswald"/>
              <a:sym typeface="Oswald"/>
            </a:endParaRPr>
          </a:p>
        </p:txBody>
      </p:sp>
      <p:sp>
        <p:nvSpPr>
          <p:cNvPr id="267" name="Google Shape;267;p33"/>
          <p:cNvSpPr txBox="1">
            <a:spLocks noGrp="1"/>
          </p:cNvSpPr>
          <p:nvPr>
            <p:ph type="title" idx="4294967295"/>
          </p:nvPr>
        </p:nvSpPr>
        <p:spPr>
          <a:xfrm>
            <a:off x="409216" y="361188"/>
            <a:ext cx="4700112" cy="577051"/>
          </a:xfrm>
          <a:prstGeom prst="rect">
            <a:avLst/>
          </a:prstGeom>
          <a:noFill/>
          <a:ln>
            <a:noFill/>
            <a:prstDash/>
          </a:ln>
          <a:effectLst/>
        </p:spPr>
        <p:txBody>
          <a:bodyPr rot="0" spcFirstLastPara="1" vertOverflow="overflow" horzOverflow="overflow" vert="horz" wrap="square" lIns="68575" tIns="34275" rIns="68575" bIns="34275"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3300" b="1" i="0" u="none" strike="noStrike" kern="0" cap="none" spc="0" normalizeH="0" baseline="0" noProof="0" dirty="0">
                <a:ln>
                  <a:noFill/>
                </a:ln>
                <a:solidFill>
                  <a:srgbClr val="8F77B6"/>
                </a:solidFill>
                <a:effectLst/>
                <a:uLnTx/>
                <a:uFillTx/>
                <a:latin typeface="Oswald"/>
                <a:ea typeface="Oswald"/>
                <a:cs typeface="Oswald"/>
                <a:sym typeface="Oswald"/>
              </a:rPr>
              <a:t>Decoding the Solicitation</a:t>
            </a:r>
            <a:endParaRPr kumimoji="0" lang="en-US" sz="1400" b="0" i="0" u="none" strike="noStrike" kern="0" cap="none" spc="0" normalizeH="0" baseline="0" noProof="0" dirty="0">
              <a:ln>
                <a:noFill/>
              </a:ln>
              <a:solidFill>
                <a:schemeClr val="dk1"/>
              </a:solidFill>
              <a:effectLst/>
              <a:uLnTx/>
              <a:uFillTx/>
              <a:latin typeface="Calibri"/>
              <a:ea typeface="Calibri"/>
              <a:cs typeface="Calibri"/>
              <a:sym typeface="Calibri"/>
            </a:endParaRPr>
          </a:p>
        </p:txBody>
      </p:sp>
      <p:sp>
        <p:nvSpPr>
          <p:cNvPr id="268" name="Google Shape;268;p33"/>
          <p:cNvSpPr txBox="1"/>
          <p:nvPr/>
        </p:nvSpPr>
        <p:spPr>
          <a:xfrm>
            <a:off x="0" y="1173662"/>
            <a:ext cx="8342722" cy="3208540"/>
          </a:xfrm>
          <a:prstGeom prst="rect">
            <a:avLst/>
          </a:prstGeom>
          <a:noFill/>
          <a:ln>
            <a:noFill/>
          </a:ln>
        </p:spPr>
        <p:txBody>
          <a:bodyPr spcFirstLastPara="1" wrap="square" lIns="68575" tIns="34275" rIns="68575" bIns="34275" anchor="t" anchorCtr="0">
            <a:spAutoFit/>
          </a:bodyPr>
          <a:lstStyle/>
          <a:p>
            <a:pPr marL="0" marR="0" lvl="0" indent="0" algn="ctr" rtl="0">
              <a:spcBef>
                <a:spcPts val="0"/>
              </a:spcBef>
              <a:spcAft>
                <a:spcPts val="0"/>
              </a:spcAft>
              <a:buNone/>
            </a:pPr>
            <a:r>
              <a:rPr lang="en-US" sz="1200" b="1" dirty="0">
                <a:solidFill>
                  <a:schemeClr val="dk1"/>
                </a:solidFill>
                <a:latin typeface="Oswald"/>
                <a:ea typeface="Oswald"/>
                <a:cs typeface="Oswald"/>
                <a:sym typeface="Oswald"/>
              </a:rPr>
              <a:t>Part 1 – The Schedule</a:t>
            </a:r>
            <a:endParaRPr sz="1100" dirty="0"/>
          </a:p>
          <a:p>
            <a:pPr marL="0" marR="0" lvl="0" indent="0" algn="l" rtl="0">
              <a:spcBef>
                <a:spcPts val="0"/>
              </a:spcBef>
              <a:spcAft>
                <a:spcPts val="0"/>
              </a:spcAft>
              <a:buNone/>
            </a:pPr>
            <a:r>
              <a:rPr lang="en-US" sz="1200" dirty="0">
                <a:solidFill>
                  <a:schemeClr val="dk1"/>
                </a:solidFill>
                <a:latin typeface="Oswald"/>
                <a:ea typeface="Oswald"/>
                <a:cs typeface="Oswald"/>
                <a:sym typeface="Oswald"/>
              </a:rPr>
              <a:t>Section A. Standard Form 18, 33, 30, 1449, etc. </a:t>
            </a:r>
            <a:endParaRPr sz="1200" dirty="0"/>
          </a:p>
          <a:p>
            <a:pPr marL="0" marR="0" lvl="0" indent="0" algn="l" rtl="0">
              <a:spcBef>
                <a:spcPts val="0"/>
              </a:spcBef>
              <a:spcAft>
                <a:spcPts val="0"/>
              </a:spcAft>
              <a:buNone/>
            </a:pPr>
            <a:r>
              <a:rPr lang="en-US" sz="1200" dirty="0">
                <a:solidFill>
                  <a:schemeClr val="dk1"/>
                </a:solidFill>
                <a:latin typeface="Oswald"/>
                <a:ea typeface="Oswald"/>
                <a:cs typeface="Oswald"/>
                <a:sym typeface="Oswald"/>
              </a:rPr>
              <a:t>Section B. Supplies or Services and Prices/Costs </a:t>
            </a:r>
            <a:endParaRPr sz="1200" dirty="0"/>
          </a:p>
          <a:p>
            <a:pPr marL="0" marR="0" lvl="0" indent="0" algn="l" rtl="0">
              <a:spcBef>
                <a:spcPts val="0"/>
              </a:spcBef>
              <a:spcAft>
                <a:spcPts val="0"/>
              </a:spcAft>
              <a:buNone/>
            </a:pPr>
            <a:r>
              <a:rPr lang="en-US" sz="1200" b="1" dirty="0">
                <a:solidFill>
                  <a:srgbClr val="0000FF"/>
                </a:solidFill>
                <a:latin typeface="Oswald"/>
                <a:ea typeface="Oswald"/>
                <a:cs typeface="Oswald"/>
                <a:sym typeface="Oswald"/>
              </a:rPr>
              <a:t>Section C. Statement of Work (SOW) or Performance Work Statement (PWS)</a:t>
            </a:r>
            <a:endParaRPr sz="1200" dirty="0"/>
          </a:p>
          <a:p>
            <a:pPr marL="0" marR="0" lvl="0" indent="0" algn="l" rtl="0">
              <a:spcBef>
                <a:spcPts val="0"/>
              </a:spcBef>
              <a:spcAft>
                <a:spcPts val="0"/>
              </a:spcAft>
              <a:buNone/>
            </a:pPr>
            <a:r>
              <a:rPr lang="en-US" sz="1200" dirty="0">
                <a:solidFill>
                  <a:schemeClr val="dk1"/>
                </a:solidFill>
                <a:latin typeface="Oswald"/>
                <a:ea typeface="Oswald"/>
                <a:cs typeface="Oswald"/>
                <a:sym typeface="Oswald"/>
              </a:rPr>
              <a:t>Section D. Packaging and Marking</a:t>
            </a:r>
            <a:endParaRPr sz="1200" dirty="0"/>
          </a:p>
          <a:p>
            <a:pPr marL="0" marR="0" lvl="0" indent="0" algn="l" rtl="0">
              <a:spcBef>
                <a:spcPts val="0"/>
              </a:spcBef>
              <a:spcAft>
                <a:spcPts val="0"/>
              </a:spcAft>
              <a:buNone/>
            </a:pPr>
            <a:r>
              <a:rPr lang="en-US" sz="1200" dirty="0">
                <a:solidFill>
                  <a:schemeClr val="dk1"/>
                </a:solidFill>
                <a:latin typeface="Oswald"/>
                <a:ea typeface="Oswald"/>
                <a:cs typeface="Oswald"/>
                <a:sym typeface="Oswald"/>
              </a:rPr>
              <a:t>Section E  Inspection and Acceptance</a:t>
            </a:r>
            <a:endParaRPr sz="1200" dirty="0"/>
          </a:p>
          <a:p>
            <a:pPr marL="0" marR="0" lvl="0" indent="0" algn="l" rtl="0">
              <a:spcBef>
                <a:spcPts val="0"/>
              </a:spcBef>
              <a:spcAft>
                <a:spcPts val="0"/>
              </a:spcAft>
              <a:buNone/>
            </a:pPr>
            <a:r>
              <a:rPr lang="en-US" sz="1200" dirty="0">
                <a:solidFill>
                  <a:schemeClr val="dk1"/>
                </a:solidFill>
                <a:latin typeface="Oswald"/>
                <a:ea typeface="Oswald"/>
                <a:cs typeface="Oswald"/>
                <a:sym typeface="Oswald"/>
              </a:rPr>
              <a:t>Section F  Deliveries or Performance</a:t>
            </a:r>
            <a:endParaRPr sz="1200" dirty="0"/>
          </a:p>
          <a:p>
            <a:pPr marL="0" marR="0" lvl="0" indent="0" algn="l" rtl="0">
              <a:spcBef>
                <a:spcPts val="0"/>
              </a:spcBef>
              <a:spcAft>
                <a:spcPts val="0"/>
              </a:spcAft>
              <a:buNone/>
            </a:pPr>
            <a:r>
              <a:rPr lang="en-US" sz="1200" dirty="0">
                <a:solidFill>
                  <a:schemeClr val="dk1"/>
                </a:solidFill>
                <a:latin typeface="Oswald"/>
                <a:ea typeface="Oswald"/>
                <a:cs typeface="Oswald"/>
                <a:sym typeface="Oswald"/>
              </a:rPr>
              <a:t>Section G Contract Administration Data</a:t>
            </a:r>
            <a:endParaRPr sz="1200" dirty="0"/>
          </a:p>
          <a:p>
            <a:pPr marL="0" marR="0" lvl="0" indent="0" algn="l" rtl="0">
              <a:spcBef>
                <a:spcPts val="0"/>
              </a:spcBef>
              <a:spcAft>
                <a:spcPts val="0"/>
              </a:spcAft>
              <a:buNone/>
            </a:pPr>
            <a:r>
              <a:rPr lang="en-US" sz="1200" dirty="0">
                <a:solidFill>
                  <a:schemeClr val="dk1"/>
                </a:solidFill>
                <a:latin typeface="Oswald"/>
                <a:ea typeface="Oswald"/>
                <a:cs typeface="Oswald"/>
                <a:sym typeface="Oswald"/>
              </a:rPr>
              <a:t>Section H Special Contract Requirements</a:t>
            </a:r>
            <a:endParaRPr sz="1200" dirty="0"/>
          </a:p>
          <a:p>
            <a:pPr marL="0" marR="0" lvl="0" indent="0" algn="ctr" rtl="0">
              <a:spcBef>
                <a:spcPts val="0"/>
              </a:spcBef>
              <a:spcAft>
                <a:spcPts val="0"/>
              </a:spcAft>
              <a:buNone/>
            </a:pPr>
            <a:r>
              <a:rPr lang="en-US" sz="1200" b="1" dirty="0">
                <a:solidFill>
                  <a:schemeClr val="dk1"/>
                </a:solidFill>
                <a:latin typeface="Oswald"/>
                <a:ea typeface="Oswald"/>
                <a:cs typeface="Oswald"/>
                <a:sym typeface="Oswald"/>
              </a:rPr>
              <a:t>Part II – Contract Clauses </a:t>
            </a:r>
            <a:endParaRPr sz="1200" dirty="0"/>
          </a:p>
          <a:p>
            <a:pPr marL="0" marR="0" lvl="0" indent="0" algn="l" rtl="0">
              <a:spcBef>
                <a:spcPts val="0"/>
              </a:spcBef>
              <a:spcAft>
                <a:spcPts val="0"/>
              </a:spcAft>
              <a:buNone/>
            </a:pPr>
            <a:r>
              <a:rPr lang="en-US" sz="1200" dirty="0">
                <a:solidFill>
                  <a:schemeClr val="dk1"/>
                </a:solidFill>
                <a:latin typeface="Oswald"/>
                <a:ea typeface="Oswald"/>
                <a:cs typeface="Oswald"/>
                <a:sym typeface="Oswald"/>
              </a:rPr>
              <a:t>Section I.  Contract Clauses</a:t>
            </a:r>
            <a:endParaRPr sz="1200" dirty="0"/>
          </a:p>
          <a:p>
            <a:pPr marL="0" marR="0" lvl="0" indent="0" algn="ctr" rtl="0">
              <a:spcBef>
                <a:spcPts val="0"/>
              </a:spcBef>
              <a:spcAft>
                <a:spcPts val="0"/>
              </a:spcAft>
              <a:buNone/>
            </a:pPr>
            <a:r>
              <a:rPr lang="en-US" sz="1200" b="1" dirty="0">
                <a:solidFill>
                  <a:schemeClr val="dk1"/>
                </a:solidFill>
                <a:latin typeface="Oswald"/>
                <a:ea typeface="Oswald"/>
                <a:cs typeface="Oswald"/>
                <a:sym typeface="Oswald"/>
              </a:rPr>
              <a:t>Part III – List of Documents, Exhibits and Other Attachments</a:t>
            </a:r>
            <a:endParaRPr sz="1200" dirty="0"/>
          </a:p>
          <a:p>
            <a:pPr marL="0" marR="0" lvl="0" indent="0" algn="l" rtl="0">
              <a:spcBef>
                <a:spcPts val="0"/>
              </a:spcBef>
              <a:spcAft>
                <a:spcPts val="0"/>
              </a:spcAft>
              <a:buNone/>
            </a:pPr>
            <a:r>
              <a:rPr lang="en-US" sz="1200" dirty="0">
                <a:solidFill>
                  <a:schemeClr val="dk1"/>
                </a:solidFill>
                <a:latin typeface="Oswald"/>
                <a:ea typeface="Oswald"/>
                <a:cs typeface="Oswald"/>
                <a:sym typeface="Oswald"/>
              </a:rPr>
              <a:t>Section J. List of Attachments</a:t>
            </a:r>
            <a:endParaRPr sz="1200" dirty="0"/>
          </a:p>
          <a:p>
            <a:pPr marL="0" marR="0" lvl="0" indent="0" algn="ctr" rtl="0">
              <a:spcBef>
                <a:spcPts val="0"/>
              </a:spcBef>
              <a:spcAft>
                <a:spcPts val="0"/>
              </a:spcAft>
              <a:buNone/>
            </a:pPr>
            <a:r>
              <a:rPr lang="en-US" sz="1200" b="1" dirty="0">
                <a:solidFill>
                  <a:schemeClr val="dk1"/>
                </a:solidFill>
                <a:latin typeface="Oswald"/>
                <a:ea typeface="Oswald"/>
                <a:cs typeface="Oswald"/>
                <a:sym typeface="Oswald"/>
              </a:rPr>
              <a:t>Part IV – Representations and Instructions</a:t>
            </a:r>
            <a:endParaRPr sz="1200" dirty="0"/>
          </a:p>
          <a:p>
            <a:pPr marL="0" marR="0" lvl="0" indent="0" algn="l" rtl="0">
              <a:spcBef>
                <a:spcPts val="0"/>
              </a:spcBef>
              <a:spcAft>
                <a:spcPts val="0"/>
              </a:spcAft>
              <a:buNone/>
            </a:pPr>
            <a:r>
              <a:rPr lang="en-US" sz="1200" dirty="0">
                <a:solidFill>
                  <a:schemeClr val="dk1"/>
                </a:solidFill>
                <a:latin typeface="Oswald"/>
                <a:ea typeface="Oswald"/>
                <a:cs typeface="Oswald"/>
                <a:sym typeface="Oswald"/>
              </a:rPr>
              <a:t>Section K. Representation and Certifications and Other Statements of Offerors</a:t>
            </a:r>
            <a:endParaRPr sz="1200" dirty="0"/>
          </a:p>
          <a:p>
            <a:pPr marL="0" marR="0" lvl="0" indent="0" algn="l" rtl="0">
              <a:spcBef>
                <a:spcPts val="0"/>
              </a:spcBef>
              <a:spcAft>
                <a:spcPts val="0"/>
              </a:spcAft>
              <a:buNone/>
            </a:pPr>
            <a:r>
              <a:rPr lang="en-US" sz="1200" b="1" dirty="0">
                <a:solidFill>
                  <a:srgbClr val="0000FF"/>
                </a:solidFill>
                <a:latin typeface="Oswald"/>
                <a:ea typeface="Oswald"/>
                <a:cs typeface="Oswald"/>
                <a:sym typeface="Oswald"/>
              </a:rPr>
              <a:t>Section L. Instructions to Offerors</a:t>
            </a:r>
            <a:endParaRPr sz="1200" dirty="0"/>
          </a:p>
          <a:p>
            <a:pPr marL="0" marR="0" lvl="0" indent="0" algn="l" rtl="0">
              <a:spcBef>
                <a:spcPts val="0"/>
              </a:spcBef>
              <a:spcAft>
                <a:spcPts val="0"/>
              </a:spcAft>
              <a:buNone/>
            </a:pPr>
            <a:r>
              <a:rPr lang="en-US" sz="1200" b="1" dirty="0">
                <a:solidFill>
                  <a:srgbClr val="0000FF"/>
                </a:solidFill>
                <a:latin typeface="Oswald"/>
                <a:ea typeface="Oswald"/>
                <a:cs typeface="Oswald"/>
                <a:sym typeface="Oswald"/>
              </a:rPr>
              <a:t>Section M. Evaluation Criteria for Contract Award </a:t>
            </a:r>
            <a:endParaRPr sz="1200" dirty="0"/>
          </a:p>
        </p:txBody>
      </p:sp>
      <p:sp>
        <p:nvSpPr>
          <p:cNvPr id="270" name="Google Shape;270;p33"/>
          <p:cNvSpPr txBox="1">
            <a:spLocks noGrp="1"/>
          </p:cNvSpPr>
          <p:nvPr>
            <p:ph type="ftr" idx="11"/>
          </p:nvPr>
        </p:nvSpPr>
        <p:spPr>
          <a:xfrm>
            <a:off x="2985466" y="4641056"/>
            <a:ext cx="3173100" cy="273900"/>
          </a:xfrm>
          <a:prstGeom prst="rect">
            <a:avLst/>
          </a:prstGeom>
          <a:noFill/>
          <a:ln>
            <a:noFill/>
          </a:ln>
        </p:spPr>
        <p:txBody>
          <a:bodyPr spcFirstLastPara="1" wrap="square" lIns="68575" tIns="34275" rIns="68575" bIns="34275" anchor="b" anchorCtr="0">
            <a:noAutofit/>
          </a:bodyPr>
          <a:lstStyle/>
          <a:p>
            <a:pPr marL="0" lvl="0" indent="0" algn="ctr" rtl="0">
              <a:spcBef>
                <a:spcPts val="0"/>
              </a:spcBef>
              <a:spcAft>
                <a:spcPts val="0"/>
              </a:spcAft>
              <a:buNone/>
            </a:pPr>
            <a:r>
              <a:rPr lang="en-US" sz="1100"/>
              <a:t>GT APEX Accelerator </a:t>
            </a:r>
            <a:endParaRPr sz="1100"/>
          </a:p>
        </p:txBody>
      </p:sp>
      <p:sp>
        <p:nvSpPr>
          <p:cNvPr id="271" name="Google Shape;271;p33"/>
          <p:cNvSpPr txBox="1">
            <a:spLocks noGrp="1"/>
          </p:cNvSpPr>
          <p:nvPr>
            <p:ph type="sldNum" idx="12"/>
          </p:nvPr>
        </p:nvSpPr>
        <p:spPr>
          <a:xfrm>
            <a:off x="2583180" y="3495973"/>
            <a:ext cx="1371600" cy="241200"/>
          </a:xfrm>
          <a:prstGeom prst="rect">
            <a:avLst/>
          </a:prstGeom>
          <a:noFill/>
          <a:ln>
            <a:noFill/>
          </a:ln>
        </p:spPr>
        <p:txBody>
          <a:bodyPr spcFirstLastPara="1" wrap="square" lIns="0" tIns="0" rIns="0" bIns="0" anchor="b" anchorCtr="0">
            <a:noAutofit/>
          </a:bodyPr>
          <a:lstStyle/>
          <a:p>
            <a:pPr marL="0" lvl="0" indent="0" algn="ctr" rtl="0">
              <a:spcBef>
                <a:spcPts val="0"/>
              </a:spcBef>
              <a:spcAft>
                <a:spcPts val="0"/>
              </a:spcAft>
              <a:buClr>
                <a:srgbClr val="000000"/>
              </a:buClr>
              <a:buSzPts val="1200"/>
              <a:buFont typeface="Arial"/>
              <a:buNone/>
            </a:pPr>
            <a:r>
              <a:rPr lang="en-US"/>
              <a:t>2</a:t>
            </a:r>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75"/>
        <p:cNvGrpSpPr/>
        <p:nvPr/>
      </p:nvGrpSpPr>
      <p:grpSpPr>
        <a:xfrm>
          <a:off x="0" y="0"/>
          <a:ext cx="0" cy="0"/>
          <a:chOff x="0" y="0"/>
          <a:chExt cx="0" cy="0"/>
        </a:xfrm>
      </p:grpSpPr>
      <p:sp>
        <p:nvSpPr>
          <p:cNvPr id="276" name="Google Shape;276;p34"/>
          <p:cNvSpPr txBox="1">
            <a:spLocks noGrp="1"/>
          </p:cNvSpPr>
          <p:nvPr>
            <p:ph type="title"/>
          </p:nvPr>
        </p:nvSpPr>
        <p:spPr>
          <a:xfrm>
            <a:off x="342900" y="154484"/>
            <a:ext cx="6172200" cy="643200"/>
          </a:xfrm>
          <a:prstGeom prst="rect">
            <a:avLst/>
          </a:prstGeom>
          <a:noFill/>
          <a:ln>
            <a:noFill/>
          </a:ln>
        </p:spPr>
        <p:txBody>
          <a:bodyPr spcFirstLastPara="1" wrap="square" lIns="0" tIns="0" rIns="68575" bIns="0" anchor="b" anchorCtr="0">
            <a:noAutofit/>
          </a:bodyPr>
          <a:lstStyle/>
          <a:p>
            <a:pPr marL="0" lvl="0" indent="0" algn="l" rtl="0">
              <a:spcBef>
                <a:spcPts val="0"/>
              </a:spcBef>
              <a:spcAft>
                <a:spcPts val="0"/>
              </a:spcAft>
              <a:buClr>
                <a:srgbClr val="8F77B6"/>
              </a:buClr>
              <a:buSzPts val="3300"/>
              <a:buFont typeface="Oswald"/>
              <a:buNone/>
            </a:pPr>
            <a:r>
              <a:rPr lang="en-US" sz="3300" b="1" i="0" u="none" strike="noStrike" cap="none">
                <a:solidFill>
                  <a:srgbClr val="8F77B6"/>
                </a:solidFill>
                <a:latin typeface="Oswald"/>
                <a:ea typeface="Oswald"/>
                <a:cs typeface="Oswald"/>
                <a:sym typeface="Oswald"/>
              </a:rPr>
              <a:t>Decoding the Solicitation</a:t>
            </a:r>
            <a:endParaRPr/>
          </a:p>
        </p:txBody>
      </p:sp>
      <p:sp>
        <p:nvSpPr>
          <p:cNvPr id="277" name="Google Shape;277;p34"/>
          <p:cNvSpPr txBox="1"/>
          <p:nvPr/>
        </p:nvSpPr>
        <p:spPr>
          <a:xfrm>
            <a:off x="1714500" y="1143000"/>
            <a:ext cx="4869300" cy="808200"/>
          </a:xfrm>
          <a:prstGeom prst="rect">
            <a:avLst/>
          </a:prstGeom>
          <a:noFill/>
          <a:ln>
            <a:noFill/>
          </a:ln>
        </p:spPr>
        <p:txBody>
          <a:bodyPr spcFirstLastPara="1" wrap="square" lIns="68575" tIns="34275" rIns="68575" bIns="34275" anchor="t" anchorCtr="0">
            <a:spAutoFit/>
          </a:bodyPr>
          <a:lstStyle/>
          <a:p>
            <a:pPr marL="342900" marR="0" lvl="1" indent="0" algn="ctr" rtl="0">
              <a:lnSpc>
                <a:spcPct val="100000"/>
              </a:lnSpc>
              <a:spcBef>
                <a:spcPts val="0"/>
              </a:spcBef>
              <a:spcAft>
                <a:spcPts val="0"/>
              </a:spcAft>
              <a:buClr>
                <a:schemeClr val="dk1"/>
              </a:buClr>
              <a:buSzPts val="2400"/>
              <a:buFont typeface="Oswald"/>
              <a:buNone/>
            </a:pPr>
            <a:r>
              <a:rPr lang="en-US" sz="2400" b="0" i="0" u="none" strike="noStrike" cap="none">
                <a:solidFill>
                  <a:schemeClr val="dk1"/>
                </a:solidFill>
                <a:latin typeface="Oswald"/>
                <a:ea typeface="Oswald"/>
                <a:cs typeface="Oswald"/>
                <a:sym typeface="Oswald"/>
              </a:rPr>
              <a:t>Getting Ready to Respond to an </a:t>
            </a:r>
            <a:r>
              <a:rPr lang="en-US" sz="2400" b="1" i="0" u="sng" strike="noStrike" cap="none">
                <a:solidFill>
                  <a:srgbClr val="0000FF"/>
                </a:solidFill>
                <a:latin typeface="Oswald"/>
                <a:ea typeface="Oswald"/>
                <a:cs typeface="Oswald"/>
                <a:sym typeface="Oswald"/>
              </a:rPr>
              <a:t>Invitation to Bid</a:t>
            </a:r>
            <a:endParaRPr sz="1100"/>
          </a:p>
        </p:txBody>
      </p:sp>
      <p:sp>
        <p:nvSpPr>
          <p:cNvPr id="278" name="Google Shape;278;p34" descr="Rectanble around the word So"/>
          <p:cNvSpPr/>
          <p:nvPr/>
        </p:nvSpPr>
        <p:spPr>
          <a:xfrm>
            <a:off x="1657350" y="2114550"/>
            <a:ext cx="1442400" cy="1600200"/>
          </a:xfrm>
          <a:prstGeom prst="rect">
            <a:avLst/>
          </a:prstGeom>
          <a:noFill/>
          <a:ln w="25400" cap="flat" cmpd="sng">
            <a:solidFill>
              <a:srgbClr val="395E89"/>
            </a:solidFill>
            <a:prstDash val="solid"/>
            <a:round/>
            <a:headEnd type="none" w="sm" len="sm"/>
            <a:tailEnd type="none" w="sm" len="sm"/>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279" name="Google Shape;279;p34">
            <a:extLst>
              <a:ext uri="{C183D7F6-B498-43B3-948B-1728B52AA6E4}">
                <adec:decorative xmlns:adec="http://schemas.microsoft.com/office/drawing/2017/decorative" val="1"/>
              </a:ext>
            </a:extLst>
          </p:cNvPr>
          <p:cNvSpPr/>
          <p:nvPr/>
        </p:nvSpPr>
        <p:spPr>
          <a:xfrm>
            <a:off x="5437326" y="2114550"/>
            <a:ext cx="1442400" cy="1600200"/>
          </a:xfrm>
          <a:prstGeom prst="rect">
            <a:avLst/>
          </a:prstGeom>
          <a:noFill/>
          <a:ln w="25400" cap="flat" cmpd="sng">
            <a:solidFill>
              <a:srgbClr val="395E89"/>
            </a:solidFill>
            <a:prstDash val="solid"/>
            <a:round/>
            <a:headEnd type="none" w="sm" len="sm"/>
            <a:tailEnd type="none" w="sm" len="sm"/>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280" name="Google Shape;280;p34"/>
          <p:cNvSpPr txBox="1"/>
          <p:nvPr/>
        </p:nvSpPr>
        <p:spPr>
          <a:xfrm>
            <a:off x="1771650" y="2571750"/>
            <a:ext cx="1257300" cy="392400"/>
          </a:xfrm>
          <a:prstGeom prst="rect">
            <a:avLst/>
          </a:prstGeom>
          <a:noFill/>
          <a:ln>
            <a:noFill/>
          </a:ln>
        </p:spPr>
        <p:txBody>
          <a:bodyPr spcFirstLastPara="1" wrap="square" lIns="68575" tIns="34275" rIns="68575" bIns="34275" anchor="t" anchorCtr="0">
            <a:spAutoFit/>
          </a:bodyPr>
          <a:lstStyle/>
          <a:p>
            <a:pPr marL="0" marR="0" lvl="0" indent="0" algn="l" rtl="0">
              <a:spcBef>
                <a:spcPts val="0"/>
              </a:spcBef>
              <a:spcAft>
                <a:spcPts val="0"/>
              </a:spcAft>
              <a:buNone/>
            </a:pPr>
            <a:r>
              <a:rPr lang="en-US" sz="2100">
                <a:solidFill>
                  <a:schemeClr val="dk1"/>
                </a:solidFill>
                <a:latin typeface="Oswald"/>
                <a:ea typeface="Oswald"/>
                <a:cs typeface="Oswald"/>
                <a:sym typeface="Oswald"/>
              </a:rPr>
              <a:t>Solicitation </a:t>
            </a:r>
            <a:endParaRPr sz="1100"/>
          </a:p>
        </p:txBody>
      </p:sp>
      <p:sp>
        <p:nvSpPr>
          <p:cNvPr id="281" name="Google Shape;281;p34"/>
          <p:cNvSpPr txBox="1"/>
          <p:nvPr/>
        </p:nvSpPr>
        <p:spPr>
          <a:xfrm>
            <a:off x="5715000" y="2614659"/>
            <a:ext cx="868800" cy="392400"/>
          </a:xfrm>
          <a:prstGeom prst="rect">
            <a:avLst/>
          </a:prstGeom>
          <a:noFill/>
          <a:ln>
            <a:noFill/>
          </a:ln>
        </p:spPr>
        <p:txBody>
          <a:bodyPr spcFirstLastPara="1" wrap="square" lIns="68575" tIns="34275" rIns="68575" bIns="34275" anchor="t" anchorCtr="0">
            <a:spAutoFit/>
          </a:bodyPr>
          <a:lstStyle/>
          <a:p>
            <a:pPr marL="0" marR="0" lvl="0" indent="0" algn="ctr" rtl="0">
              <a:spcBef>
                <a:spcPts val="0"/>
              </a:spcBef>
              <a:spcAft>
                <a:spcPts val="0"/>
              </a:spcAft>
              <a:buNone/>
            </a:pPr>
            <a:r>
              <a:rPr lang="en-US" sz="2100">
                <a:solidFill>
                  <a:schemeClr val="dk1"/>
                </a:solidFill>
                <a:latin typeface="Oswald"/>
                <a:ea typeface="Oswald"/>
                <a:cs typeface="Oswald"/>
                <a:sym typeface="Oswald"/>
              </a:rPr>
              <a:t>Bid</a:t>
            </a:r>
            <a:endParaRPr sz="1100"/>
          </a:p>
        </p:txBody>
      </p:sp>
      <p:pic>
        <p:nvPicPr>
          <p:cNvPr id="282" name="Google Shape;282;p34" descr="A picture containing text, dark&#10;&#10;Description automatically generated"/>
          <p:cNvPicPr preferRelativeResize="0"/>
          <p:nvPr/>
        </p:nvPicPr>
        <p:blipFill rotWithShape="1">
          <a:blip r:embed="rId3">
            <a:alphaModFix/>
          </a:blip>
          <a:srcRect/>
          <a:stretch/>
        </p:blipFill>
        <p:spPr>
          <a:xfrm>
            <a:off x="3099766" y="2196554"/>
            <a:ext cx="2337560" cy="1293689"/>
          </a:xfrm>
          <a:prstGeom prst="rect">
            <a:avLst/>
          </a:prstGeom>
          <a:noFill/>
          <a:ln>
            <a:noFill/>
          </a:ln>
        </p:spPr>
      </p:pic>
      <p:sp>
        <p:nvSpPr>
          <p:cNvPr id="284" name="Google Shape;284;p34"/>
          <p:cNvSpPr txBox="1">
            <a:spLocks noGrp="1"/>
          </p:cNvSpPr>
          <p:nvPr>
            <p:ph type="ftr" idx="11"/>
          </p:nvPr>
        </p:nvSpPr>
        <p:spPr>
          <a:xfrm>
            <a:off x="2985466" y="4641056"/>
            <a:ext cx="3173100" cy="273900"/>
          </a:xfrm>
          <a:prstGeom prst="rect">
            <a:avLst/>
          </a:prstGeom>
          <a:noFill/>
          <a:ln>
            <a:noFill/>
          </a:ln>
        </p:spPr>
        <p:txBody>
          <a:bodyPr spcFirstLastPara="1" wrap="square" lIns="68575" tIns="34275" rIns="68575" bIns="34275" anchor="b" anchorCtr="0">
            <a:noAutofit/>
          </a:bodyPr>
          <a:lstStyle/>
          <a:p>
            <a:pPr marL="0" lvl="0" indent="0" algn="ctr" rtl="0">
              <a:spcBef>
                <a:spcPts val="0"/>
              </a:spcBef>
              <a:spcAft>
                <a:spcPts val="0"/>
              </a:spcAft>
              <a:buNone/>
            </a:pPr>
            <a:r>
              <a:rPr lang="en-US" sz="1100"/>
              <a:t>GT APEX Accelerator </a:t>
            </a:r>
            <a:endParaRPr sz="1100"/>
          </a:p>
        </p:txBody>
      </p:sp>
      <p:sp>
        <p:nvSpPr>
          <p:cNvPr id="285" name="Google Shape;285;p34"/>
          <p:cNvSpPr txBox="1">
            <a:spLocks noGrp="1"/>
          </p:cNvSpPr>
          <p:nvPr>
            <p:ph type="sldNum" idx="12"/>
          </p:nvPr>
        </p:nvSpPr>
        <p:spPr>
          <a:xfrm>
            <a:off x="2583180" y="3495973"/>
            <a:ext cx="1371600" cy="241200"/>
          </a:xfrm>
          <a:prstGeom prst="rect">
            <a:avLst/>
          </a:prstGeom>
          <a:noFill/>
          <a:ln>
            <a:noFill/>
          </a:ln>
        </p:spPr>
        <p:txBody>
          <a:bodyPr spcFirstLastPara="1" wrap="square" lIns="0" tIns="0" rIns="0" bIns="0" anchor="b" anchorCtr="0">
            <a:noAutofit/>
          </a:bodyPr>
          <a:lstStyle/>
          <a:p>
            <a:pPr marL="0" lvl="0" indent="0" algn="ctr" rtl="0">
              <a:spcBef>
                <a:spcPts val="0"/>
              </a:spcBef>
              <a:spcAft>
                <a:spcPts val="0"/>
              </a:spcAft>
              <a:buClr>
                <a:srgbClr val="000000"/>
              </a:buClr>
              <a:buSzPts val="1200"/>
              <a:buFont typeface="Arial"/>
              <a:buNone/>
            </a:pPr>
            <a:r>
              <a:rPr lang="en-US"/>
              <a:t>2</a:t>
            </a:r>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97"/>
        <p:cNvGrpSpPr/>
        <p:nvPr/>
      </p:nvGrpSpPr>
      <p:grpSpPr>
        <a:xfrm>
          <a:off x="0" y="0"/>
          <a:ext cx="0" cy="0"/>
          <a:chOff x="0" y="0"/>
          <a:chExt cx="0" cy="0"/>
        </a:xfrm>
      </p:grpSpPr>
      <p:sp>
        <p:nvSpPr>
          <p:cNvPr id="99" name="Google Shape;99;p17"/>
          <p:cNvSpPr txBox="1">
            <a:spLocks noGrp="1"/>
          </p:cNvSpPr>
          <p:nvPr>
            <p:ph type="body" idx="1"/>
          </p:nvPr>
        </p:nvSpPr>
        <p:spPr>
          <a:xfrm>
            <a:off x="171450" y="2171700"/>
            <a:ext cx="6400800" cy="1554600"/>
          </a:xfrm>
          <a:prstGeom prst="rect">
            <a:avLst/>
          </a:prstGeom>
          <a:noFill/>
          <a:ln>
            <a:noFill/>
          </a:ln>
        </p:spPr>
        <p:txBody>
          <a:bodyPr spcFirstLastPara="1" wrap="square" lIns="0" tIns="0" rIns="0" bIns="0" anchor="b" anchorCtr="0">
            <a:normAutofit fontScale="92500"/>
          </a:bodyPr>
          <a:lstStyle/>
          <a:p>
            <a:pPr marL="88900" lvl="0" indent="-88900" algn="l" rtl="0">
              <a:lnSpc>
                <a:spcPct val="90000"/>
              </a:lnSpc>
              <a:spcBef>
                <a:spcPts val="0"/>
              </a:spcBef>
              <a:spcAft>
                <a:spcPts val="0"/>
              </a:spcAft>
              <a:buClr>
                <a:srgbClr val="6A6A6A"/>
              </a:buClr>
              <a:buSzPts val="3300"/>
              <a:buFont typeface="Arimo"/>
              <a:buNone/>
            </a:pPr>
            <a:r>
              <a:rPr lang="en-US" b="1" i="0">
                <a:solidFill>
                  <a:srgbClr val="6A6A6A"/>
                </a:solidFill>
                <a:latin typeface="Arimo"/>
                <a:ea typeface="Arimo"/>
                <a:cs typeface="Arimo"/>
                <a:sym typeface="Arimo"/>
              </a:rPr>
              <a:t> </a:t>
            </a:r>
            <a:r>
              <a:rPr lang="en-US" b="1" i="0">
                <a:solidFill>
                  <a:srgbClr val="EAEDED"/>
                </a:solidFill>
                <a:latin typeface="Arimo"/>
                <a:ea typeface="Arimo"/>
                <a:cs typeface="Arimo"/>
                <a:sym typeface="Arimo"/>
              </a:rPr>
              <a:t>GSA Small Business Works 2024</a:t>
            </a:r>
            <a:endParaRPr/>
          </a:p>
          <a:p>
            <a:pPr marL="88900" lvl="0" indent="-88900" algn="l" rtl="0">
              <a:lnSpc>
                <a:spcPct val="90000"/>
              </a:lnSpc>
              <a:spcBef>
                <a:spcPts val="700"/>
              </a:spcBef>
              <a:spcAft>
                <a:spcPts val="0"/>
              </a:spcAft>
              <a:buClr>
                <a:srgbClr val="EAEDED"/>
              </a:buClr>
              <a:buSzPts val="3300"/>
              <a:buFont typeface="Arimo"/>
              <a:buNone/>
            </a:pPr>
            <a:r>
              <a:rPr lang="en-US" b="1" i="0">
                <a:solidFill>
                  <a:srgbClr val="EAEDED"/>
                </a:solidFill>
                <a:latin typeface="Arimo"/>
                <a:ea typeface="Arimo"/>
                <a:cs typeface="Arimo"/>
                <a:sym typeface="Arimo"/>
              </a:rPr>
              <a:t> </a:t>
            </a:r>
            <a:r>
              <a:rPr lang="en-US" sz="3000" b="0" i="0">
                <a:solidFill>
                  <a:srgbClr val="EAEDED"/>
                </a:solidFill>
                <a:latin typeface="Oswald"/>
                <a:ea typeface="Oswald"/>
                <a:cs typeface="Oswald"/>
                <a:sym typeface="Oswald"/>
              </a:rPr>
              <a:t>Tips for Writing Competitive Bids and  Proposals  </a:t>
            </a:r>
            <a:r>
              <a:rPr lang="en-US" sz="1700" b="0" i="0">
                <a:solidFill>
                  <a:srgbClr val="EAEDED"/>
                </a:solidFill>
                <a:latin typeface="Oswald"/>
                <a:ea typeface="Oswald"/>
                <a:cs typeface="Oswald"/>
                <a:sym typeface="Oswald"/>
              </a:rPr>
              <a:t>2024</a:t>
            </a:r>
            <a:endParaRPr sz="1700" b="0">
              <a:solidFill>
                <a:srgbClr val="EAEDED"/>
              </a:solidFill>
              <a:latin typeface="Oswald"/>
              <a:ea typeface="Oswald"/>
              <a:cs typeface="Oswald"/>
              <a:sym typeface="Oswald"/>
            </a:endParaRPr>
          </a:p>
        </p:txBody>
      </p:sp>
      <p:sp>
        <p:nvSpPr>
          <p:cNvPr id="100" name="Google Shape;100;p17"/>
          <p:cNvSpPr txBox="1">
            <a:spLocks noGrp="1"/>
          </p:cNvSpPr>
          <p:nvPr>
            <p:ph type="title" idx="4294967295"/>
          </p:nvPr>
        </p:nvSpPr>
        <p:spPr>
          <a:xfrm>
            <a:off x="171450" y="1371600"/>
            <a:ext cx="5772000" cy="623400"/>
          </a:xfrm>
          <a:prstGeom prst="rect">
            <a:avLst/>
          </a:prstGeom>
          <a:noFill/>
          <a:ln>
            <a:noFill/>
            <a:prstDash/>
          </a:ln>
          <a:effectLst/>
        </p:spPr>
        <p:txBody>
          <a:bodyPr rot="0" spcFirstLastPara="1" vertOverflow="overflow" horzOverflow="overflow" vert="horz" wrap="square" lIns="68575" tIns="34275" rIns="68575" bIns="34275"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3600" b="1" i="0" u="none" strike="noStrike" kern="0" cap="none" spc="0" normalizeH="0" baseline="0" noProof="0" dirty="0">
                <a:ln>
                  <a:noFill/>
                </a:ln>
                <a:solidFill>
                  <a:schemeClr val="dk1"/>
                </a:solidFill>
                <a:effectLst/>
                <a:uLnTx/>
                <a:uFillTx/>
                <a:latin typeface="Oswald"/>
                <a:ea typeface="Oswald"/>
                <a:cs typeface="Oswald"/>
                <a:sym typeface="Oswald"/>
              </a:rPr>
              <a:t>GT APEX Accelerator</a:t>
            </a:r>
            <a:endParaRPr kumimoji="0" lang="en-US" sz="1100" b="0" i="0" u="none" strike="noStrike" kern="0" cap="none" spc="0" normalizeH="0" baseline="0" noProof="0" dirty="0">
              <a:ln>
                <a:noFill/>
              </a:ln>
              <a:solidFill>
                <a:srgbClr val="000000"/>
              </a:solidFill>
              <a:effectLst/>
              <a:uLnTx/>
              <a:uFillTx/>
              <a:latin typeface="Arial"/>
              <a:ea typeface="Arial"/>
              <a:cs typeface="Arial"/>
              <a:sym typeface="Arial"/>
            </a:endParaRPr>
          </a:p>
        </p:txBody>
      </p:sp>
      <p:sp>
        <p:nvSpPr>
          <p:cNvPr id="101" name="Google Shape;101;p17"/>
          <p:cNvSpPr txBox="1"/>
          <p:nvPr/>
        </p:nvSpPr>
        <p:spPr>
          <a:xfrm>
            <a:off x="285750" y="4171950"/>
            <a:ext cx="5257800" cy="500100"/>
          </a:xfrm>
          <a:prstGeom prst="rect">
            <a:avLst/>
          </a:prstGeom>
          <a:noFill/>
          <a:ln>
            <a:noFill/>
          </a:ln>
        </p:spPr>
        <p:txBody>
          <a:bodyPr spcFirstLastPara="1" wrap="square" lIns="68575" tIns="34275" rIns="68575" bIns="34275" anchor="t" anchorCtr="0">
            <a:spAutoFit/>
          </a:bodyPr>
          <a:lstStyle/>
          <a:p>
            <a:pPr marL="0" marR="0" lvl="0" indent="0" algn="l" rtl="0">
              <a:spcBef>
                <a:spcPts val="0"/>
              </a:spcBef>
              <a:spcAft>
                <a:spcPts val="0"/>
              </a:spcAft>
              <a:buNone/>
            </a:pPr>
            <a:r>
              <a:rPr lang="en-US" sz="1400" i="1">
                <a:solidFill>
                  <a:srgbClr val="856BAD"/>
                </a:solidFill>
                <a:latin typeface="Oswald"/>
                <a:ea typeface="Oswald"/>
                <a:cs typeface="Oswald"/>
                <a:sym typeface="Oswald"/>
              </a:rPr>
              <a:t>“</a:t>
            </a:r>
            <a:r>
              <a:rPr lang="en-US" sz="1400" i="1">
                <a:solidFill>
                  <a:srgbClr val="EAEDED"/>
                </a:solidFill>
                <a:latin typeface="Oswald"/>
                <a:ea typeface="Oswald"/>
                <a:cs typeface="Oswald"/>
                <a:sym typeface="Oswald"/>
              </a:rPr>
              <a:t>This APEX Accelerator is funded in part through a cooperative agreement with the Department of Defense.”</a:t>
            </a:r>
            <a:endParaRPr sz="1400">
              <a:solidFill>
                <a:srgbClr val="EAEDED"/>
              </a:solidFill>
              <a:latin typeface="Calibri"/>
              <a:ea typeface="Calibri"/>
              <a:cs typeface="Calibri"/>
              <a:sym typeface="Calibri"/>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89"/>
        <p:cNvGrpSpPr/>
        <p:nvPr/>
      </p:nvGrpSpPr>
      <p:grpSpPr>
        <a:xfrm>
          <a:off x="0" y="0"/>
          <a:ext cx="0" cy="0"/>
          <a:chOff x="0" y="0"/>
          <a:chExt cx="0" cy="0"/>
        </a:xfrm>
      </p:grpSpPr>
      <p:sp>
        <p:nvSpPr>
          <p:cNvPr id="290" name="Google Shape;290;p35"/>
          <p:cNvSpPr txBox="1">
            <a:spLocks noGrp="1"/>
          </p:cNvSpPr>
          <p:nvPr>
            <p:ph type="title"/>
          </p:nvPr>
        </p:nvSpPr>
        <p:spPr>
          <a:xfrm>
            <a:off x="342900" y="154484"/>
            <a:ext cx="6172200" cy="643200"/>
          </a:xfrm>
          <a:prstGeom prst="rect">
            <a:avLst/>
          </a:prstGeom>
          <a:noFill/>
          <a:ln>
            <a:noFill/>
          </a:ln>
        </p:spPr>
        <p:txBody>
          <a:bodyPr spcFirstLastPara="1" wrap="square" lIns="0" tIns="0" rIns="68575" bIns="0" anchor="b" anchorCtr="0">
            <a:noAutofit/>
          </a:bodyPr>
          <a:lstStyle/>
          <a:p>
            <a:pPr marL="0" lvl="0" indent="0" algn="l" rtl="0">
              <a:spcBef>
                <a:spcPts val="0"/>
              </a:spcBef>
              <a:spcAft>
                <a:spcPts val="0"/>
              </a:spcAft>
              <a:buClr>
                <a:srgbClr val="8F77B6"/>
              </a:buClr>
              <a:buSzPts val="3300"/>
              <a:buFont typeface="Oswald"/>
              <a:buNone/>
            </a:pPr>
            <a:r>
              <a:rPr lang="en-US" sz="3300" b="1" i="0" u="none" strike="noStrike" cap="none">
                <a:solidFill>
                  <a:srgbClr val="8F77B6"/>
                </a:solidFill>
                <a:latin typeface="Oswald"/>
                <a:ea typeface="Oswald"/>
                <a:cs typeface="Oswald"/>
                <a:sym typeface="Oswald"/>
              </a:rPr>
              <a:t>Decoding the Solicitation</a:t>
            </a:r>
            <a:endParaRPr/>
          </a:p>
        </p:txBody>
      </p:sp>
      <p:grpSp>
        <p:nvGrpSpPr>
          <p:cNvPr id="291" name="Google Shape;291;p35" descr="Buyer's request, Bid, Award"/>
          <p:cNvGrpSpPr/>
          <p:nvPr/>
        </p:nvGrpSpPr>
        <p:grpSpPr>
          <a:xfrm>
            <a:off x="1206500" y="1028700"/>
            <a:ext cx="6280229" cy="742950"/>
            <a:chOff x="0" y="0"/>
            <a:chExt cx="8373638" cy="990600"/>
          </a:xfrm>
        </p:grpSpPr>
        <p:sp>
          <p:nvSpPr>
            <p:cNvPr id="292" name="Google Shape;292;p35"/>
            <p:cNvSpPr/>
            <p:nvPr/>
          </p:nvSpPr>
          <p:spPr>
            <a:xfrm>
              <a:off x="0" y="0"/>
              <a:ext cx="2988900" cy="990600"/>
            </a:xfrm>
            <a:prstGeom prst="chevron">
              <a:avLst>
                <a:gd name="adj" fmla="val 50000"/>
              </a:avLst>
            </a:prstGeom>
            <a:solidFill>
              <a:schemeClr val="lt1"/>
            </a:solidFill>
            <a:ln w="25400" cap="flat" cmpd="sng">
              <a:solidFill>
                <a:srgbClr val="7149A5"/>
              </a:solidFill>
              <a:prstDash val="solid"/>
              <a:round/>
              <a:headEnd type="none" w="sm" len="sm"/>
              <a:tailEnd type="none" w="sm" len="sm"/>
            </a:ln>
          </p:spPr>
          <p:txBody>
            <a:bodyPr spcFirstLastPara="1" wrap="square" lIns="68575" tIns="68575" rIns="68575" bIns="68575" anchor="ctr" anchorCtr="0">
              <a:noAutofit/>
            </a:bodyPr>
            <a:lstStyle/>
            <a:p>
              <a:pPr marL="0" lvl="0" indent="0" algn="l" rtl="0">
                <a:spcBef>
                  <a:spcPts val="0"/>
                </a:spcBef>
                <a:spcAft>
                  <a:spcPts val="0"/>
                </a:spcAft>
                <a:buNone/>
              </a:pPr>
              <a:endParaRPr/>
            </a:p>
          </p:txBody>
        </p:sp>
        <p:sp>
          <p:nvSpPr>
            <p:cNvPr id="293" name="Google Shape;293;p35"/>
            <p:cNvSpPr txBox="1"/>
            <p:nvPr/>
          </p:nvSpPr>
          <p:spPr>
            <a:xfrm>
              <a:off x="495300" y="0"/>
              <a:ext cx="1998300" cy="990600"/>
            </a:xfrm>
            <a:prstGeom prst="rect">
              <a:avLst/>
            </a:prstGeom>
            <a:noFill/>
            <a:ln>
              <a:noFill/>
            </a:ln>
          </p:spPr>
          <p:txBody>
            <a:bodyPr spcFirstLastPara="1" wrap="square" lIns="84000" tIns="28000" rIns="28000" bIns="28000" anchor="ctr" anchorCtr="0">
              <a:noAutofit/>
            </a:bodyPr>
            <a:lstStyle/>
            <a:p>
              <a:pPr marL="0" marR="0" lvl="0" indent="0" algn="ctr" rtl="0">
                <a:lnSpc>
                  <a:spcPct val="90000"/>
                </a:lnSpc>
                <a:spcBef>
                  <a:spcPts val="0"/>
                </a:spcBef>
                <a:spcAft>
                  <a:spcPts val="0"/>
                </a:spcAft>
                <a:buClr>
                  <a:srgbClr val="0000FF"/>
                </a:buClr>
                <a:buSzPts val="2100"/>
                <a:buFont typeface="Oswald"/>
                <a:buNone/>
              </a:pPr>
              <a:r>
                <a:rPr lang="en-US" sz="2100" b="1">
                  <a:solidFill>
                    <a:srgbClr val="0000FF"/>
                  </a:solidFill>
                  <a:latin typeface="Oswald"/>
                  <a:ea typeface="Oswald"/>
                  <a:cs typeface="Oswald"/>
                  <a:sym typeface="Oswald"/>
                </a:rPr>
                <a:t>Buyer’s Request</a:t>
              </a:r>
              <a:endParaRPr sz="1100"/>
            </a:p>
          </p:txBody>
        </p:sp>
        <p:sp>
          <p:nvSpPr>
            <p:cNvPr id="294" name="Google Shape;294;p35"/>
            <p:cNvSpPr/>
            <p:nvPr/>
          </p:nvSpPr>
          <p:spPr>
            <a:xfrm>
              <a:off x="2739926" y="0"/>
              <a:ext cx="2988900" cy="990600"/>
            </a:xfrm>
            <a:prstGeom prst="chevron">
              <a:avLst>
                <a:gd name="adj" fmla="val 50000"/>
              </a:avLst>
            </a:prstGeom>
            <a:solidFill>
              <a:schemeClr val="lt1"/>
            </a:solidFill>
            <a:ln w="25400" cap="flat" cmpd="sng">
              <a:solidFill>
                <a:srgbClr val="7149A5"/>
              </a:solidFill>
              <a:prstDash val="solid"/>
              <a:round/>
              <a:headEnd type="none" w="sm" len="sm"/>
              <a:tailEnd type="none" w="sm" len="sm"/>
            </a:ln>
          </p:spPr>
          <p:txBody>
            <a:bodyPr spcFirstLastPara="1" wrap="square" lIns="68575" tIns="68575" rIns="68575" bIns="68575" anchor="ctr" anchorCtr="0">
              <a:noAutofit/>
            </a:bodyPr>
            <a:lstStyle/>
            <a:p>
              <a:pPr marL="0" lvl="0" indent="0" algn="l" rtl="0">
                <a:spcBef>
                  <a:spcPts val="0"/>
                </a:spcBef>
                <a:spcAft>
                  <a:spcPts val="0"/>
                </a:spcAft>
                <a:buNone/>
              </a:pPr>
              <a:endParaRPr/>
            </a:p>
          </p:txBody>
        </p:sp>
        <p:sp>
          <p:nvSpPr>
            <p:cNvPr id="295" name="Google Shape;295;p35"/>
            <p:cNvSpPr txBox="1"/>
            <p:nvPr/>
          </p:nvSpPr>
          <p:spPr>
            <a:xfrm>
              <a:off x="3235226" y="0"/>
              <a:ext cx="1998300" cy="990600"/>
            </a:xfrm>
            <a:prstGeom prst="rect">
              <a:avLst/>
            </a:prstGeom>
            <a:noFill/>
            <a:ln>
              <a:noFill/>
            </a:ln>
          </p:spPr>
          <p:txBody>
            <a:bodyPr spcFirstLastPara="1" wrap="square" lIns="96000" tIns="32000" rIns="32000" bIns="32000" anchor="ctr" anchorCtr="0">
              <a:noAutofit/>
            </a:bodyPr>
            <a:lstStyle/>
            <a:p>
              <a:pPr marL="0" marR="0" lvl="0" indent="0" algn="ctr" rtl="0">
                <a:lnSpc>
                  <a:spcPct val="90000"/>
                </a:lnSpc>
                <a:spcBef>
                  <a:spcPts val="0"/>
                </a:spcBef>
                <a:spcAft>
                  <a:spcPts val="0"/>
                </a:spcAft>
                <a:buClr>
                  <a:srgbClr val="0000FF"/>
                </a:buClr>
                <a:buSzPts val="2400"/>
                <a:buFont typeface="Oswald"/>
                <a:buNone/>
              </a:pPr>
              <a:r>
                <a:rPr lang="en-US" sz="2400" b="1">
                  <a:solidFill>
                    <a:srgbClr val="0000FF"/>
                  </a:solidFill>
                  <a:latin typeface="Oswald"/>
                  <a:ea typeface="Oswald"/>
                  <a:cs typeface="Oswald"/>
                  <a:sym typeface="Oswald"/>
                </a:rPr>
                <a:t>Bid</a:t>
              </a:r>
              <a:endParaRPr sz="1100"/>
            </a:p>
          </p:txBody>
        </p:sp>
        <p:sp>
          <p:nvSpPr>
            <p:cNvPr id="296" name="Google Shape;296;p35"/>
            <p:cNvSpPr/>
            <p:nvPr/>
          </p:nvSpPr>
          <p:spPr>
            <a:xfrm>
              <a:off x="5384738" y="0"/>
              <a:ext cx="2988900" cy="990600"/>
            </a:xfrm>
            <a:prstGeom prst="chevron">
              <a:avLst>
                <a:gd name="adj" fmla="val 50000"/>
              </a:avLst>
            </a:prstGeom>
            <a:solidFill>
              <a:schemeClr val="lt1"/>
            </a:solidFill>
            <a:ln w="25400" cap="flat" cmpd="sng">
              <a:solidFill>
                <a:srgbClr val="7149A5"/>
              </a:solidFill>
              <a:prstDash val="solid"/>
              <a:round/>
              <a:headEnd type="none" w="sm" len="sm"/>
              <a:tailEnd type="none" w="sm" len="sm"/>
            </a:ln>
          </p:spPr>
          <p:txBody>
            <a:bodyPr spcFirstLastPara="1" wrap="square" lIns="68575" tIns="68575" rIns="68575" bIns="68575" anchor="ctr" anchorCtr="0">
              <a:noAutofit/>
            </a:bodyPr>
            <a:lstStyle/>
            <a:p>
              <a:pPr marL="0" lvl="0" indent="0" algn="l" rtl="0">
                <a:spcBef>
                  <a:spcPts val="0"/>
                </a:spcBef>
                <a:spcAft>
                  <a:spcPts val="0"/>
                </a:spcAft>
                <a:buNone/>
              </a:pPr>
              <a:endParaRPr/>
            </a:p>
          </p:txBody>
        </p:sp>
        <p:sp>
          <p:nvSpPr>
            <p:cNvPr id="297" name="Google Shape;297;p35"/>
            <p:cNvSpPr txBox="1"/>
            <p:nvPr/>
          </p:nvSpPr>
          <p:spPr>
            <a:xfrm>
              <a:off x="5880038" y="0"/>
              <a:ext cx="1998300" cy="990600"/>
            </a:xfrm>
            <a:prstGeom prst="rect">
              <a:avLst/>
            </a:prstGeom>
            <a:noFill/>
            <a:ln>
              <a:noFill/>
            </a:ln>
          </p:spPr>
          <p:txBody>
            <a:bodyPr spcFirstLastPara="1" wrap="square" lIns="96000" tIns="32000" rIns="32000" bIns="32000" anchor="ctr" anchorCtr="0">
              <a:noAutofit/>
            </a:bodyPr>
            <a:lstStyle/>
            <a:p>
              <a:pPr marL="0" marR="0" lvl="0" indent="0" algn="ctr" rtl="0">
                <a:lnSpc>
                  <a:spcPct val="90000"/>
                </a:lnSpc>
                <a:spcBef>
                  <a:spcPts val="0"/>
                </a:spcBef>
                <a:spcAft>
                  <a:spcPts val="0"/>
                </a:spcAft>
                <a:buClr>
                  <a:srgbClr val="0000FF"/>
                </a:buClr>
                <a:buSzPts val="2400"/>
                <a:buFont typeface="Oswald"/>
                <a:buNone/>
              </a:pPr>
              <a:r>
                <a:rPr lang="en-US" sz="2400" b="1">
                  <a:solidFill>
                    <a:srgbClr val="0000FF"/>
                  </a:solidFill>
                  <a:latin typeface="Oswald"/>
                  <a:ea typeface="Oswald"/>
                  <a:cs typeface="Oswald"/>
                  <a:sym typeface="Oswald"/>
                </a:rPr>
                <a:t>Award</a:t>
              </a:r>
              <a:endParaRPr sz="1100"/>
            </a:p>
          </p:txBody>
        </p:sp>
      </p:grpSp>
      <p:sp>
        <p:nvSpPr>
          <p:cNvPr id="298" name="Google Shape;298;p35"/>
          <p:cNvSpPr txBox="1"/>
          <p:nvPr/>
        </p:nvSpPr>
        <p:spPr>
          <a:xfrm>
            <a:off x="28575" y="1885950"/>
            <a:ext cx="9087000" cy="2812200"/>
          </a:xfrm>
          <a:prstGeom prst="rect">
            <a:avLst/>
          </a:prstGeom>
          <a:solidFill>
            <a:schemeClr val="lt1"/>
          </a:solidFill>
          <a:ln>
            <a:noFill/>
          </a:ln>
        </p:spPr>
        <p:txBody>
          <a:bodyPr spcFirstLastPara="1" wrap="square" lIns="68575" tIns="34275" rIns="68575" bIns="34275" anchor="t" anchorCtr="0">
            <a:noAutofit/>
          </a:bodyPr>
          <a:lstStyle/>
          <a:p>
            <a:pPr marL="254000" marR="0" lvl="0" indent="-254000" algn="l" rtl="0">
              <a:spcBef>
                <a:spcPts val="0"/>
              </a:spcBef>
              <a:spcAft>
                <a:spcPts val="0"/>
              </a:spcAft>
              <a:buClr>
                <a:schemeClr val="dk1"/>
              </a:buClr>
              <a:buSzPts val="1800"/>
              <a:buFont typeface="Arial"/>
              <a:buChar char="•"/>
            </a:pPr>
            <a:r>
              <a:rPr lang="en-US" sz="1600" dirty="0">
                <a:solidFill>
                  <a:schemeClr val="dk1"/>
                </a:solidFill>
                <a:latin typeface="Oswald"/>
                <a:ea typeface="Oswald"/>
                <a:cs typeface="Oswald"/>
                <a:sym typeface="Oswald"/>
              </a:rPr>
              <a:t>State the customer’s needs and requirements as </a:t>
            </a:r>
            <a:r>
              <a:rPr lang="en-US" sz="1600" dirty="0">
                <a:solidFill>
                  <a:srgbClr val="0000FF"/>
                </a:solidFill>
                <a:latin typeface="Oswald"/>
                <a:ea typeface="Oswald"/>
                <a:cs typeface="Oswald"/>
                <a:sym typeface="Oswald"/>
              </a:rPr>
              <a:t>you understand them. </a:t>
            </a:r>
            <a:r>
              <a:rPr lang="en-US" sz="1600" dirty="0">
                <a:solidFill>
                  <a:srgbClr val="FF0000"/>
                </a:solidFill>
                <a:latin typeface="Oswald"/>
                <a:ea typeface="Oswald"/>
                <a:cs typeface="Oswald"/>
                <a:sym typeface="Oswald"/>
              </a:rPr>
              <a:t> </a:t>
            </a:r>
            <a:r>
              <a:rPr lang="en-US" sz="1600" dirty="0">
                <a:solidFill>
                  <a:schemeClr val="dk1"/>
                </a:solidFill>
                <a:latin typeface="Oswald"/>
                <a:ea typeface="Oswald"/>
                <a:cs typeface="Oswald"/>
                <a:sym typeface="Oswald"/>
              </a:rPr>
              <a:t>Avoid restating the government’s need verbatim.  Now is the time:</a:t>
            </a:r>
            <a:endParaRPr sz="1600" dirty="0"/>
          </a:p>
          <a:p>
            <a:pPr marL="558800" marR="0" lvl="1" indent="-177800" algn="l" rtl="0">
              <a:spcBef>
                <a:spcPts val="1400"/>
              </a:spcBef>
              <a:spcAft>
                <a:spcPts val="0"/>
              </a:spcAft>
              <a:buClr>
                <a:srgbClr val="000000"/>
              </a:buClr>
              <a:buSzPts val="1800"/>
              <a:buFont typeface="Arial"/>
              <a:buChar char="•"/>
            </a:pPr>
            <a:r>
              <a:rPr lang="en-US" sz="1600" b="0" i="0" u="none" strike="noStrike" cap="none" dirty="0">
                <a:solidFill>
                  <a:schemeClr val="dk1"/>
                </a:solidFill>
                <a:latin typeface="Oswald"/>
                <a:ea typeface="Oswald"/>
                <a:cs typeface="Oswald"/>
                <a:sym typeface="Oswald"/>
              </a:rPr>
              <a:t>To </a:t>
            </a:r>
            <a:r>
              <a:rPr lang="en-US" sz="1600" b="0" i="0" u="none" strike="noStrike" cap="none" dirty="0">
                <a:solidFill>
                  <a:srgbClr val="000000"/>
                </a:solidFill>
                <a:latin typeface="Oswald"/>
                <a:ea typeface="Oswald"/>
                <a:cs typeface="Oswald"/>
                <a:sym typeface="Oswald"/>
              </a:rPr>
              <a:t>list the products or services your company provides that will help the customer achieve their objectives.</a:t>
            </a:r>
            <a:endParaRPr sz="1600" dirty="0"/>
          </a:p>
          <a:p>
            <a:pPr marL="558800" marR="0" lvl="1" indent="-177800" algn="l" rtl="0">
              <a:spcBef>
                <a:spcPts val="1400"/>
              </a:spcBef>
              <a:spcAft>
                <a:spcPts val="0"/>
              </a:spcAft>
              <a:buClr>
                <a:srgbClr val="000000"/>
              </a:buClr>
              <a:buSzPts val="1800"/>
              <a:buFont typeface="Arial"/>
              <a:buChar char="•"/>
            </a:pPr>
            <a:r>
              <a:rPr lang="en-US" sz="1600" b="0" i="0" u="none" strike="noStrike" cap="none" dirty="0">
                <a:solidFill>
                  <a:srgbClr val="0000FF"/>
                </a:solidFill>
                <a:latin typeface="Oswald"/>
                <a:ea typeface="Oswald"/>
                <a:cs typeface="Oswald"/>
                <a:sym typeface="Oswald"/>
              </a:rPr>
              <a:t>Compare costs of your product or service with one or more competitors.</a:t>
            </a:r>
            <a:endParaRPr sz="1600" dirty="0"/>
          </a:p>
          <a:p>
            <a:pPr marL="558800" marR="0" lvl="1" indent="-177800" algn="l" rtl="0">
              <a:spcBef>
                <a:spcPts val="1400"/>
              </a:spcBef>
              <a:spcAft>
                <a:spcPts val="0"/>
              </a:spcAft>
              <a:buClr>
                <a:srgbClr val="000000"/>
              </a:buClr>
              <a:buSzPts val="1800"/>
              <a:buFont typeface="Arial"/>
              <a:buChar char="•"/>
            </a:pPr>
            <a:r>
              <a:rPr lang="en-US" sz="1600" b="0" i="0" u="none" strike="noStrike" cap="none" dirty="0">
                <a:solidFill>
                  <a:srgbClr val="000000"/>
                </a:solidFill>
                <a:latin typeface="Oswald"/>
                <a:ea typeface="Oswald"/>
                <a:cs typeface="Oswald"/>
                <a:sym typeface="Oswald"/>
              </a:rPr>
              <a:t>Submit your quote to incl. price-related factors; i.e., shipping &amp; handling you want to be paid from the customer. This will be a firm-fixed price for common items.</a:t>
            </a:r>
            <a:endParaRPr sz="1600" dirty="0"/>
          </a:p>
          <a:p>
            <a:pPr marL="254000" marR="0" lvl="0" indent="-254000" algn="l" rtl="0">
              <a:spcBef>
                <a:spcPts val="400"/>
              </a:spcBef>
              <a:spcAft>
                <a:spcPts val="0"/>
              </a:spcAft>
              <a:buClr>
                <a:srgbClr val="000000"/>
              </a:buClr>
              <a:buSzPts val="1800"/>
              <a:buFont typeface="Arial"/>
              <a:buChar char="•"/>
            </a:pPr>
            <a:r>
              <a:rPr lang="en-US" sz="1600" dirty="0">
                <a:solidFill>
                  <a:srgbClr val="000000"/>
                </a:solidFill>
                <a:latin typeface="Oswald"/>
                <a:ea typeface="Oswald"/>
                <a:cs typeface="Oswald"/>
                <a:sym typeface="Oswald"/>
              </a:rPr>
              <a:t> If award is </a:t>
            </a:r>
            <a:r>
              <a:rPr lang="en-US" sz="1600" u="sng" dirty="0">
                <a:solidFill>
                  <a:srgbClr val="0000FF"/>
                </a:solidFill>
                <a:latin typeface="Oswald"/>
                <a:ea typeface="Oswald"/>
                <a:cs typeface="Oswald"/>
                <a:sym typeface="Oswald"/>
              </a:rPr>
              <a:t>won</a:t>
            </a:r>
            <a:r>
              <a:rPr lang="en-US" sz="1600" dirty="0">
                <a:solidFill>
                  <a:srgbClr val="0000FF"/>
                </a:solidFill>
                <a:latin typeface="Oswald"/>
                <a:ea typeface="Oswald"/>
                <a:cs typeface="Oswald"/>
                <a:sym typeface="Oswald"/>
              </a:rPr>
              <a:t>, </a:t>
            </a:r>
            <a:r>
              <a:rPr lang="en-US" sz="1600" u="sng" dirty="0">
                <a:solidFill>
                  <a:srgbClr val="0000FF"/>
                </a:solidFill>
                <a:latin typeface="Oswald"/>
                <a:ea typeface="Oswald"/>
                <a:cs typeface="Oswald"/>
                <a:sym typeface="Oswald"/>
              </a:rPr>
              <a:t>deliver</a:t>
            </a:r>
            <a:r>
              <a:rPr lang="en-US" sz="1600" dirty="0">
                <a:solidFill>
                  <a:srgbClr val="000000"/>
                </a:solidFill>
                <a:latin typeface="Oswald"/>
                <a:ea typeface="Oswald"/>
                <a:cs typeface="Oswald"/>
                <a:sym typeface="Oswald"/>
              </a:rPr>
              <a:t>.  If award is </a:t>
            </a:r>
            <a:r>
              <a:rPr lang="en-US" sz="1600" u="sng" dirty="0">
                <a:solidFill>
                  <a:srgbClr val="0000FF"/>
                </a:solidFill>
                <a:latin typeface="Oswald"/>
                <a:ea typeface="Oswald"/>
                <a:cs typeface="Oswald"/>
                <a:sym typeface="Oswald"/>
              </a:rPr>
              <a:t>not won</a:t>
            </a:r>
            <a:r>
              <a:rPr lang="en-US" sz="1600" dirty="0">
                <a:solidFill>
                  <a:srgbClr val="0000FF"/>
                </a:solidFill>
                <a:latin typeface="Oswald"/>
                <a:ea typeface="Oswald"/>
                <a:cs typeface="Oswald"/>
                <a:sym typeface="Oswald"/>
              </a:rPr>
              <a:t>, request a “</a:t>
            </a:r>
            <a:r>
              <a:rPr lang="en-US" sz="1600" u="sng" dirty="0">
                <a:solidFill>
                  <a:srgbClr val="0000FF"/>
                </a:solidFill>
                <a:latin typeface="Oswald"/>
                <a:ea typeface="Oswald"/>
                <a:cs typeface="Oswald"/>
                <a:sym typeface="Oswald"/>
              </a:rPr>
              <a:t>debriefing</a:t>
            </a:r>
            <a:r>
              <a:rPr lang="en-US" sz="1600" dirty="0">
                <a:solidFill>
                  <a:srgbClr val="000000"/>
                </a:solidFill>
                <a:latin typeface="Oswald"/>
                <a:ea typeface="Oswald"/>
                <a:cs typeface="Oswald"/>
                <a:sym typeface="Oswald"/>
              </a:rPr>
              <a:t>” if applicable. </a:t>
            </a:r>
            <a:endParaRPr sz="1600" dirty="0">
              <a:solidFill>
                <a:schemeClr val="dk1"/>
              </a:solidFill>
              <a:latin typeface="Arial"/>
              <a:ea typeface="Arial"/>
              <a:cs typeface="Arial"/>
              <a:sym typeface="Arial"/>
            </a:endParaRPr>
          </a:p>
        </p:txBody>
      </p:sp>
      <p:sp>
        <p:nvSpPr>
          <p:cNvPr id="300" name="Google Shape;300;p35"/>
          <p:cNvSpPr txBox="1">
            <a:spLocks noGrp="1"/>
          </p:cNvSpPr>
          <p:nvPr>
            <p:ph type="ftr" idx="11"/>
          </p:nvPr>
        </p:nvSpPr>
        <p:spPr>
          <a:xfrm>
            <a:off x="2985466" y="4641056"/>
            <a:ext cx="3173100" cy="273900"/>
          </a:xfrm>
          <a:prstGeom prst="rect">
            <a:avLst/>
          </a:prstGeom>
          <a:noFill/>
          <a:ln>
            <a:noFill/>
          </a:ln>
        </p:spPr>
        <p:txBody>
          <a:bodyPr spcFirstLastPara="1" wrap="square" lIns="68575" tIns="34275" rIns="68575" bIns="34275" anchor="b" anchorCtr="0">
            <a:noAutofit/>
          </a:bodyPr>
          <a:lstStyle/>
          <a:p>
            <a:pPr marL="0" lvl="0" indent="0" algn="ctr" rtl="0">
              <a:spcBef>
                <a:spcPts val="0"/>
              </a:spcBef>
              <a:spcAft>
                <a:spcPts val="0"/>
              </a:spcAft>
              <a:buNone/>
            </a:pPr>
            <a:r>
              <a:rPr lang="en-US" sz="1100"/>
              <a:t>GT APEX Accelerator </a:t>
            </a:r>
            <a:endParaRPr sz="1100"/>
          </a:p>
        </p:txBody>
      </p:sp>
      <p:sp>
        <p:nvSpPr>
          <p:cNvPr id="301" name="Google Shape;301;p35"/>
          <p:cNvSpPr txBox="1">
            <a:spLocks noGrp="1"/>
          </p:cNvSpPr>
          <p:nvPr>
            <p:ph type="sldNum" idx="12"/>
          </p:nvPr>
        </p:nvSpPr>
        <p:spPr>
          <a:xfrm>
            <a:off x="2583180" y="3495973"/>
            <a:ext cx="1371600" cy="241200"/>
          </a:xfrm>
          <a:prstGeom prst="rect">
            <a:avLst/>
          </a:prstGeom>
          <a:noFill/>
          <a:ln>
            <a:noFill/>
          </a:ln>
        </p:spPr>
        <p:txBody>
          <a:bodyPr spcFirstLastPara="1" wrap="square" lIns="0" tIns="0" rIns="0" bIns="0" anchor="b" anchorCtr="0">
            <a:noAutofit/>
          </a:bodyPr>
          <a:lstStyle/>
          <a:p>
            <a:pPr marL="0" lvl="0" indent="0" algn="ctr" rtl="0">
              <a:spcBef>
                <a:spcPts val="0"/>
              </a:spcBef>
              <a:spcAft>
                <a:spcPts val="0"/>
              </a:spcAft>
              <a:buClr>
                <a:srgbClr val="000000"/>
              </a:buClr>
              <a:buSzPts val="1200"/>
              <a:buFont typeface="Arial"/>
              <a:buNone/>
            </a:pPr>
            <a:r>
              <a:rPr lang="en-US"/>
              <a:t>2</a:t>
            </a:r>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305"/>
        <p:cNvGrpSpPr/>
        <p:nvPr/>
      </p:nvGrpSpPr>
      <p:grpSpPr>
        <a:xfrm>
          <a:off x="0" y="0"/>
          <a:ext cx="0" cy="0"/>
          <a:chOff x="0" y="0"/>
          <a:chExt cx="0" cy="0"/>
        </a:xfrm>
      </p:grpSpPr>
      <p:sp>
        <p:nvSpPr>
          <p:cNvPr id="306" name="Google Shape;306;p36"/>
          <p:cNvSpPr txBox="1">
            <a:spLocks noGrp="1"/>
          </p:cNvSpPr>
          <p:nvPr>
            <p:ph type="title"/>
          </p:nvPr>
        </p:nvSpPr>
        <p:spPr>
          <a:xfrm>
            <a:off x="342900" y="154484"/>
            <a:ext cx="6172200" cy="643200"/>
          </a:xfrm>
          <a:prstGeom prst="rect">
            <a:avLst/>
          </a:prstGeom>
          <a:noFill/>
          <a:ln>
            <a:noFill/>
          </a:ln>
        </p:spPr>
        <p:txBody>
          <a:bodyPr spcFirstLastPara="1" wrap="square" lIns="0" tIns="0" rIns="68575" bIns="0" anchor="b" anchorCtr="0">
            <a:noAutofit/>
          </a:bodyPr>
          <a:lstStyle/>
          <a:p>
            <a:pPr marL="0" lvl="0" indent="0" algn="l" rtl="0">
              <a:spcBef>
                <a:spcPts val="0"/>
              </a:spcBef>
              <a:spcAft>
                <a:spcPts val="0"/>
              </a:spcAft>
              <a:buClr>
                <a:srgbClr val="8F77B6"/>
              </a:buClr>
              <a:buSzPts val="3300"/>
              <a:buFont typeface="Oswald"/>
              <a:buNone/>
            </a:pPr>
            <a:r>
              <a:rPr lang="en-US" sz="3300" b="1" i="0" u="none" strike="noStrike" cap="none">
                <a:solidFill>
                  <a:srgbClr val="8F77B6"/>
                </a:solidFill>
                <a:latin typeface="Oswald"/>
                <a:ea typeface="Oswald"/>
                <a:cs typeface="Oswald"/>
                <a:sym typeface="Oswald"/>
              </a:rPr>
              <a:t>Decoding the Solicitation</a:t>
            </a:r>
            <a:endParaRPr/>
          </a:p>
        </p:txBody>
      </p:sp>
      <p:sp>
        <p:nvSpPr>
          <p:cNvPr id="307" name="Google Shape;307;p36"/>
          <p:cNvSpPr txBox="1"/>
          <p:nvPr/>
        </p:nvSpPr>
        <p:spPr>
          <a:xfrm>
            <a:off x="1714500" y="1143000"/>
            <a:ext cx="4869300" cy="808200"/>
          </a:xfrm>
          <a:prstGeom prst="rect">
            <a:avLst/>
          </a:prstGeom>
          <a:noFill/>
          <a:ln>
            <a:noFill/>
          </a:ln>
        </p:spPr>
        <p:txBody>
          <a:bodyPr spcFirstLastPara="1" wrap="square" lIns="68575" tIns="34275" rIns="68575" bIns="34275" anchor="t" anchorCtr="0">
            <a:spAutoFit/>
          </a:bodyPr>
          <a:lstStyle/>
          <a:p>
            <a:pPr marL="342900" marR="0" lvl="1" indent="0" algn="ctr" rtl="0">
              <a:lnSpc>
                <a:spcPct val="100000"/>
              </a:lnSpc>
              <a:spcBef>
                <a:spcPts val="0"/>
              </a:spcBef>
              <a:spcAft>
                <a:spcPts val="0"/>
              </a:spcAft>
              <a:buClr>
                <a:schemeClr val="dk1"/>
              </a:buClr>
              <a:buSzPts val="2400"/>
              <a:buFont typeface="Oswald"/>
              <a:buNone/>
            </a:pPr>
            <a:r>
              <a:rPr lang="en-US" sz="2400" b="0" i="0" u="none" strike="noStrike" cap="none">
                <a:solidFill>
                  <a:schemeClr val="dk1"/>
                </a:solidFill>
                <a:latin typeface="Oswald"/>
                <a:ea typeface="Oswald"/>
                <a:cs typeface="Oswald"/>
                <a:sym typeface="Oswald"/>
              </a:rPr>
              <a:t>Getting Ready to Respond to a </a:t>
            </a:r>
            <a:r>
              <a:rPr lang="en-US" sz="2400" b="1" i="0" u="sng" strike="noStrike" cap="none">
                <a:solidFill>
                  <a:srgbClr val="0000FF"/>
                </a:solidFill>
                <a:latin typeface="Oswald"/>
                <a:ea typeface="Oswald"/>
                <a:cs typeface="Oswald"/>
                <a:sym typeface="Oswald"/>
              </a:rPr>
              <a:t>Request for Proposal</a:t>
            </a:r>
            <a:endParaRPr sz="1100"/>
          </a:p>
        </p:txBody>
      </p:sp>
      <p:sp>
        <p:nvSpPr>
          <p:cNvPr id="308" name="Google Shape;308;p36">
            <a:extLst>
              <a:ext uri="{C183D7F6-B498-43B3-948B-1728B52AA6E4}">
                <adec:decorative xmlns:adec="http://schemas.microsoft.com/office/drawing/2017/decorative" val="1"/>
              </a:ext>
            </a:extLst>
          </p:cNvPr>
          <p:cNvSpPr/>
          <p:nvPr/>
        </p:nvSpPr>
        <p:spPr>
          <a:xfrm>
            <a:off x="1679092" y="2368960"/>
            <a:ext cx="1442400" cy="1600200"/>
          </a:xfrm>
          <a:prstGeom prst="rect">
            <a:avLst/>
          </a:prstGeom>
          <a:noFill/>
          <a:ln w="25400" cap="flat" cmpd="sng">
            <a:solidFill>
              <a:srgbClr val="395E89"/>
            </a:solidFill>
            <a:prstDash val="solid"/>
            <a:round/>
            <a:headEnd type="none" w="sm" len="sm"/>
            <a:tailEnd type="none" w="sm" len="sm"/>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309" name="Google Shape;309;p36"/>
          <p:cNvSpPr txBox="1"/>
          <p:nvPr/>
        </p:nvSpPr>
        <p:spPr>
          <a:xfrm>
            <a:off x="1771650" y="2964165"/>
            <a:ext cx="1257300" cy="392400"/>
          </a:xfrm>
          <a:prstGeom prst="rect">
            <a:avLst/>
          </a:prstGeom>
          <a:noFill/>
          <a:ln>
            <a:noFill/>
          </a:ln>
        </p:spPr>
        <p:txBody>
          <a:bodyPr spcFirstLastPara="1" wrap="square" lIns="68575" tIns="34275" rIns="68575" bIns="34275" anchor="t" anchorCtr="0">
            <a:spAutoFit/>
          </a:bodyPr>
          <a:lstStyle/>
          <a:p>
            <a:pPr marL="0" marR="0" lvl="0" indent="0" algn="l" rtl="0">
              <a:spcBef>
                <a:spcPts val="0"/>
              </a:spcBef>
              <a:spcAft>
                <a:spcPts val="0"/>
              </a:spcAft>
              <a:buNone/>
            </a:pPr>
            <a:r>
              <a:rPr lang="en-US" sz="2100">
                <a:solidFill>
                  <a:schemeClr val="dk1"/>
                </a:solidFill>
                <a:latin typeface="Oswald"/>
                <a:ea typeface="Oswald"/>
                <a:cs typeface="Oswald"/>
                <a:sym typeface="Oswald"/>
              </a:rPr>
              <a:t>Solicitation </a:t>
            </a:r>
            <a:endParaRPr sz="1100"/>
          </a:p>
        </p:txBody>
      </p:sp>
      <p:sp>
        <p:nvSpPr>
          <p:cNvPr id="310" name="Google Shape;310;p36">
            <a:extLst>
              <a:ext uri="{C183D7F6-B498-43B3-948B-1728B52AA6E4}">
                <adec:decorative xmlns:adec="http://schemas.microsoft.com/office/drawing/2017/decorative" val="1"/>
              </a:ext>
            </a:extLst>
          </p:cNvPr>
          <p:cNvSpPr/>
          <p:nvPr/>
        </p:nvSpPr>
        <p:spPr>
          <a:xfrm>
            <a:off x="5543331" y="2413205"/>
            <a:ext cx="1442400" cy="1600200"/>
          </a:xfrm>
          <a:prstGeom prst="rect">
            <a:avLst/>
          </a:prstGeom>
          <a:noFill/>
          <a:ln w="25400" cap="flat" cmpd="sng">
            <a:solidFill>
              <a:srgbClr val="395E89"/>
            </a:solidFill>
            <a:prstDash val="solid"/>
            <a:round/>
            <a:headEnd type="none" w="sm" len="sm"/>
            <a:tailEnd type="none" w="sm" len="sm"/>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311" name="Google Shape;311;p36"/>
          <p:cNvSpPr txBox="1"/>
          <p:nvPr/>
        </p:nvSpPr>
        <p:spPr>
          <a:xfrm>
            <a:off x="5657850" y="2941781"/>
            <a:ext cx="1086000" cy="392400"/>
          </a:xfrm>
          <a:prstGeom prst="rect">
            <a:avLst/>
          </a:prstGeom>
          <a:noFill/>
          <a:ln>
            <a:noFill/>
          </a:ln>
        </p:spPr>
        <p:txBody>
          <a:bodyPr spcFirstLastPara="1" wrap="square" lIns="68575" tIns="34275" rIns="68575" bIns="34275" anchor="t" anchorCtr="0">
            <a:spAutoFit/>
          </a:bodyPr>
          <a:lstStyle/>
          <a:p>
            <a:pPr marL="0" marR="0" lvl="0" indent="0" algn="ctr" rtl="0">
              <a:spcBef>
                <a:spcPts val="0"/>
              </a:spcBef>
              <a:spcAft>
                <a:spcPts val="0"/>
              </a:spcAft>
              <a:buNone/>
            </a:pPr>
            <a:r>
              <a:rPr lang="en-US" sz="2100">
                <a:solidFill>
                  <a:schemeClr val="dk1"/>
                </a:solidFill>
                <a:latin typeface="Oswald"/>
                <a:ea typeface="Oswald"/>
                <a:cs typeface="Oswald"/>
                <a:sym typeface="Oswald"/>
              </a:rPr>
              <a:t>Proposal</a:t>
            </a:r>
            <a:endParaRPr sz="1100"/>
          </a:p>
        </p:txBody>
      </p:sp>
      <p:pic>
        <p:nvPicPr>
          <p:cNvPr id="312" name="Google Shape;312;p36" descr="A picture containing text, dark&#10;&#10;Description automatically generated"/>
          <p:cNvPicPr preferRelativeResize="0"/>
          <p:nvPr/>
        </p:nvPicPr>
        <p:blipFill rotWithShape="1">
          <a:blip r:embed="rId3">
            <a:alphaModFix/>
          </a:blip>
          <a:srcRect/>
          <a:stretch/>
        </p:blipFill>
        <p:spPr>
          <a:xfrm>
            <a:off x="3163640" y="2545743"/>
            <a:ext cx="2337560" cy="1293689"/>
          </a:xfrm>
          <a:prstGeom prst="rect">
            <a:avLst/>
          </a:prstGeom>
          <a:noFill/>
          <a:ln>
            <a:noFill/>
          </a:ln>
        </p:spPr>
      </p:pic>
      <p:sp>
        <p:nvSpPr>
          <p:cNvPr id="314" name="Google Shape;314;p36"/>
          <p:cNvSpPr txBox="1">
            <a:spLocks noGrp="1"/>
          </p:cNvSpPr>
          <p:nvPr>
            <p:ph type="ftr" idx="11"/>
          </p:nvPr>
        </p:nvSpPr>
        <p:spPr>
          <a:xfrm>
            <a:off x="2985466" y="4641056"/>
            <a:ext cx="3173100" cy="273900"/>
          </a:xfrm>
          <a:prstGeom prst="rect">
            <a:avLst/>
          </a:prstGeom>
          <a:noFill/>
          <a:ln>
            <a:noFill/>
          </a:ln>
        </p:spPr>
        <p:txBody>
          <a:bodyPr spcFirstLastPara="1" wrap="square" lIns="68575" tIns="34275" rIns="68575" bIns="34275" anchor="b" anchorCtr="0">
            <a:noAutofit/>
          </a:bodyPr>
          <a:lstStyle/>
          <a:p>
            <a:pPr marL="0" lvl="0" indent="0" algn="ctr" rtl="0">
              <a:spcBef>
                <a:spcPts val="0"/>
              </a:spcBef>
              <a:spcAft>
                <a:spcPts val="0"/>
              </a:spcAft>
              <a:buNone/>
            </a:pPr>
            <a:r>
              <a:rPr lang="en-US" sz="1100"/>
              <a:t>GT APEX Accelerator </a:t>
            </a:r>
            <a:endParaRPr sz="1100"/>
          </a:p>
        </p:txBody>
      </p:sp>
      <p:sp>
        <p:nvSpPr>
          <p:cNvPr id="315" name="Google Shape;315;p36"/>
          <p:cNvSpPr txBox="1">
            <a:spLocks noGrp="1"/>
          </p:cNvSpPr>
          <p:nvPr>
            <p:ph type="sldNum" idx="12"/>
          </p:nvPr>
        </p:nvSpPr>
        <p:spPr>
          <a:xfrm>
            <a:off x="2583180" y="3495973"/>
            <a:ext cx="1371600" cy="241200"/>
          </a:xfrm>
          <a:prstGeom prst="rect">
            <a:avLst/>
          </a:prstGeom>
          <a:noFill/>
          <a:ln>
            <a:noFill/>
          </a:ln>
        </p:spPr>
        <p:txBody>
          <a:bodyPr spcFirstLastPara="1" wrap="square" lIns="0" tIns="0" rIns="0" bIns="0" anchor="b" anchorCtr="0">
            <a:noAutofit/>
          </a:bodyPr>
          <a:lstStyle/>
          <a:p>
            <a:pPr marL="0" lvl="0" indent="0" algn="ctr" rtl="0">
              <a:spcBef>
                <a:spcPts val="0"/>
              </a:spcBef>
              <a:spcAft>
                <a:spcPts val="0"/>
              </a:spcAft>
              <a:buClr>
                <a:srgbClr val="000000"/>
              </a:buClr>
              <a:buSzPts val="1200"/>
              <a:buFont typeface="Arial"/>
              <a:buNone/>
            </a:pPr>
            <a:r>
              <a:rPr lang="en-US"/>
              <a:t>2</a:t>
            </a:r>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320"/>
        <p:cNvGrpSpPr/>
        <p:nvPr/>
      </p:nvGrpSpPr>
      <p:grpSpPr>
        <a:xfrm>
          <a:off x="0" y="0"/>
          <a:ext cx="0" cy="0"/>
          <a:chOff x="0" y="0"/>
          <a:chExt cx="0" cy="0"/>
        </a:xfrm>
      </p:grpSpPr>
      <p:sp>
        <p:nvSpPr>
          <p:cNvPr id="321" name="Google Shape;321;p37"/>
          <p:cNvSpPr txBox="1"/>
          <p:nvPr/>
        </p:nvSpPr>
        <p:spPr>
          <a:xfrm>
            <a:off x="285750" y="968794"/>
            <a:ext cx="8458200" cy="376996"/>
          </a:xfrm>
          <a:prstGeom prst="rect">
            <a:avLst/>
          </a:prstGeom>
          <a:noFill/>
          <a:ln>
            <a:noFill/>
          </a:ln>
        </p:spPr>
        <p:txBody>
          <a:bodyPr spcFirstLastPara="1" wrap="square" lIns="68575" tIns="34275" rIns="68575" bIns="34275" anchor="t" anchorCtr="0">
            <a:spAutoFit/>
          </a:bodyPr>
          <a:lstStyle/>
          <a:p>
            <a:pPr marL="0" marR="0" lvl="0" indent="0" algn="ctr" rtl="0">
              <a:lnSpc>
                <a:spcPct val="100000"/>
              </a:lnSpc>
              <a:spcBef>
                <a:spcPts val="0"/>
              </a:spcBef>
              <a:spcAft>
                <a:spcPts val="0"/>
              </a:spcAft>
              <a:buClr>
                <a:srgbClr val="000000"/>
              </a:buClr>
              <a:buSzPts val="2100"/>
              <a:buFont typeface="Oswald"/>
              <a:buNone/>
            </a:pPr>
            <a:r>
              <a:rPr lang="en-US" sz="2000" i="0" u="none" strike="noStrike" cap="none" dirty="0">
                <a:solidFill>
                  <a:srgbClr val="000000"/>
                </a:solidFill>
                <a:latin typeface="Oswald"/>
                <a:ea typeface="Oswald"/>
                <a:cs typeface="Oswald"/>
                <a:sym typeface="Oswald"/>
              </a:rPr>
              <a:t>Understanding the Relationship between the Solicitation and Your Proposal</a:t>
            </a:r>
            <a:endParaRPr sz="2000" dirty="0"/>
          </a:p>
        </p:txBody>
      </p:sp>
      <p:sp>
        <p:nvSpPr>
          <p:cNvPr id="322" name="Google Shape;322;p37"/>
          <p:cNvSpPr txBox="1">
            <a:spLocks noGrp="1"/>
          </p:cNvSpPr>
          <p:nvPr>
            <p:ph type="title" idx="4294967295"/>
          </p:nvPr>
        </p:nvSpPr>
        <p:spPr>
          <a:xfrm>
            <a:off x="457200" y="342900"/>
            <a:ext cx="4869300" cy="577200"/>
          </a:xfrm>
          <a:prstGeom prst="rect">
            <a:avLst/>
          </a:prstGeom>
          <a:noFill/>
          <a:ln>
            <a:noFill/>
            <a:prstDash/>
          </a:ln>
          <a:effectLst/>
        </p:spPr>
        <p:txBody>
          <a:bodyPr rot="0" spcFirstLastPara="1" vertOverflow="overflow" horzOverflow="overflow" vert="horz" wrap="square" lIns="68575" tIns="34275" rIns="68575" bIns="34275"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3300" b="1" i="0" u="none" strike="noStrike" kern="0" cap="none" spc="0" normalizeH="0" baseline="0" noProof="0" dirty="0">
                <a:ln>
                  <a:noFill/>
                </a:ln>
                <a:solidFill>
                  <a:srgbClr val="8F77B6"/>
                </a:solidFill>
                <a:effectLst/>
                <a:uLnTx/>
                <a:uFillTx/>
                <a:latin typeface="Oswald"/>
                <a:ea typeface="Oswald"/>
                <a:cs typeface="Oswald"/>
                <a:sym typeface="Oswald"/>
              </a:rPr>
              <a:t>Decoding the Solicitation</a:t>
            </a:r>
            <a:endParaRPr kumimoji="0" lang="en-US" sz="1400" b="0" i="0" u="none" strike="noStrike" kern="0" cap="none" spc="0" normalizeH="0" baseline="0" noProof="0" dirty="0">
              <a:ln>
                <a:noFill/>
              </a:ln>
              <a:solidFill>
                <a:schemeClr val="dk1"/>
              </a:solidFill>
              <a:effectLst/>
              <a:uLnTx/>
              <a:uFillTx/>
              <a:latin typeface="Calibri"/>
              <a:ea typeface="Calibri"/>
              <a:cs typeface="Calibri"/>
              <a:sym typeface="Calibri"/>
            </a:endParaRPr>
          </a:p>
        </p:txBody>
      </p:sp>
      <p:sp>
        <p:nvSpPr>
          <p:cNvPr id="323" name="Google Shape;323;p37"/>
          <p:cNvSpPr txBox="1"/>
          <p:nvPr/>
        </p:nvSpPr>
        <p:spPr>
          <a:xfrm>
            <a:off x="1479223" y="1448744"/>
            <a:ext cx="2310600" cy="346200"/>
          </a:xfrm>
          <a:prstGeom prst="rect">
            <a:avLst/>
          </a:prstGeom>
          <a:noFill/>
          <a:ln>
            <a:noFill/>
          </a:ln>
        </p:spPr>
        <p:txBody>
          <a:bodyPr spcFirstLastPara="1" wrap="square" lIns="68575" tIns="34275" rIns="68575" bIns="34275" anchor="t" anchorCtr="0">
            <a:spAutoFit/>
          </a:bodyPr>
          <a:lstStyle/>
          <a:p>
            <a:pPr marL="0" marR="0" lvl="0" indent="0" algn="ctr" rtl="0">
              <a:spcBef>
                <a:spcPts val="0"/>
              </a:spcBef>
              <a:spcAft>
                <a:spcPts val="0"/>
              </a:spcAft>
              <a:buNone/>
            </a:pPr>
            <a:r>
              <a:rPr lang="en-US" sz="1800" b="1" dirty="0">
                <a:solidFill>
                  <a:srgbClr val="0000FF"/>
                </a:solidFill>
                <a:latin typeface="Oswald"/>
                <a:ea typeface="Oswald"/>
                <a:cs typeface="Oswald"/>
                <a:sym typeface="Oswald"/>
              </a:rPr>
              <a:t>You Must Know This</a:t>
            </a:r>
            <a:endParaRPr sz="1100" dirty="0"/>
          </a:p>
        </p:txBody>
      </p:sp>
      <p:sp>
        <p:nvSpPr>
          <p:cNvPr id="324" name="Google Shape;324;p37"/>
          <p:cNvSpPr txBox="1"/>
          <p:nvPr/>
        </p:nvSpPr>
        <p:spPr>
          <a:xfrm>
            <a:off x="1539423" y="1849234"/>
            <a:ext cx="2267400" cy="346200"/>
          </a:xfrm>
          <a:prstGeom prst="rect">
            <a:avLst/>
          </a:prstGeom>
          <a:noFill/>
          <a:ln>
            <a:noFill/>
          </a:ln>
        </p:spPr>
        <p:txBody>
          <a:bodyPr spcFirstLastPara="1" wrap="square" lIns="68575" tIns="34275" rIns="68575" bIns="34275" anchor="t" anchorCtr="0">
            <a:spAutoFit/>
          </a:bodyPr>
          <a:lstStyle/>
          <a:p>
            <a:pPr marL="0" marR="0" lvl="0" indent="0" algn="ctr" rtl="0">
              <a:spcBef>
                <a:spcPts val="0"/>
              </a:spcBef>
              <a:spcAft>
                <a:spcPts val="0"/>
              </a:spcAft>
              <a:buNone/>
            </a:pPr>
            <a:r>
              <a:rPr lang="en-US" sz="1800">
                <a:solidFill>
                  <a:schemeClr val="dk1"/>
                </a:solidFill>
                <a:latin typeface="Oswald"/>
                <a:ea typeface="Oswald"/>
                <a:cs typeface="Oswald"/>
                <a:sym typeface="Oswald"/>
              </a:rPr>
              <a:t>Government Solicitation</a:t>
            </a:r>
            <a:endParaRPr sz="1100"/>
          </a:p>
        </p:txBody>
      </p:sp>
      <p:grpSp>
        <p:nvGrpSpPr>
          <p:cNvPr id="325" name="Google Shape;325;p37">
            <a:extLst>
              <a:ext uri="{C183D7F6-B498-43B3-948B-1728B52AA6E4}">
                <adec:decorative xmlns:adec="http://schemas.microsoft.com/office/drawing/2017/decorative" val="1"/>
              </a:ext>
            </a:extLst>
          </p:cNvPr>
          <p:cNvGrpSpPr/>
          <p:nvPr/>
        </p:nvGrpSpPr>
        <p:grpSpPr>
          <a:xfrm>
            <a:off x="465767" y="2321412"/>
            <a:ext cx="3651505" cy="2190825"/>
            <a:chOff x="0" y="54515"/>
            <a:chExt cx="4868673" cy="2921100"/>
          </a:xfrm>
        </p:grpSpPr>
        <p:sp>
          <p:nvSpPr>
            <p:cNvPr id="326" name="Google Shape;326;p37"/>
            <p:cNvSpPr/>
            <p:nvPr/>
          </p:nvSpPr>
          <p:spPr>
            <a:xfrm>
              <a:off x="0" y="54515"/>
              <a:ext cx="2921100" cy="2921100"/>
            </a:xfrm>
            <a:prstGeom prst="pie">
              <a:avLst>
                <a:gd name="adj1" fmla="val 5400000"/>
                <a:gd name="adj2" fmla="val 16200000"/>
              </a:avLst>
            </a:prstGeom>
            <a:solidFill>
              <a:srgbClr val="0000FF"/>
            </a:solidFill>
            <a:ln w="25400" cap="flat" cmpd="sng">
              <a:solidFill>
                <a:schemeClr val="lt1"/>
              </a:solidFill>
              <a:prstDash val="solid"/>
              <a:round/>
              <a:headEnd type="none" w="sm" len="sm"/>
              <a:tailEnd type="none" w="sm" len="sm"/>
            </a:ln>
          </p:spPr>
          <p:txBody>
            <a:bodyPr spcFirstLastPara="1" wrap="square" lIns="68575" tIns="68575" rIns="68575" bIns="68575" anchor="ctr" anchorCtr="0">
              <a:noAutofit/>
            </a:bodyPr>
            <a:lstStyle/>
            <a:p>
              <a:pPr marL="0" lvl="0" indent="0" algn="l" rtl="0">
                <a:spcBef>
                  <a:spcPts val="0"/>
                </a:spcBef>
                <a:spcAft>
                  <a:spcPts val="0"/>
                </a:spcAft>
                <a:buNone/>
              </a:pPr>
              <a:endParaRPr/>
            </a:p>
          </p:txBody>
        </p:sp>
        <p:sp>
          <p:nvSpPr>
            <p:cNvPr id="327" name="Google Shape;327;p37"/>
            <p:cNvSpPr/>
            <p:nvPr/>
          </p:nvSpPr>
          <p:spPr>
            <a:xfrm>
              <a:off x="1460618" y="54515"/>
              <a:ext cx="3408000" cy="2921100"/>
            </a:xfrm>
            <a:prstGeom prst="rect">
              <a:avLst/>
            </a:prstGeom>
            <a:solidFill>
              <a:schemeClr val="lt1">
                <a:alpha val="89800"/>
              </a:schemeClr>
            </a:solidFill>
            <a:ln w="25400" cap="flat" cmpd="sng">
              <a:solidFill>
                <a:schemeClr val="accent4"/>
              </a:solidFill>
              <a:prstDash val="solid"/>
              <a:round/>
              <a:headEnd type="none" w="sm" len="sm"/>
              <a:tailEnd type="none" w="sm" len="sm"/>
            </a:ln>
          </p:spPr>
          <p:txBody>
            <a:bodyPr spcFirstLastPara="1" wrap="square" lIns="68575" tIns="68575" rIns="68575" bIns="68575" anchor="ctr" anchorCtr="0">
              <a:noAutofit/>
            </a:bodyPr>
            <a:lstStyle/>
            <a:p>
              <a:pPr marL="0" lvl="0" indent="0" algn="l" rtl="0">
                <a:spcBef>
                  <a:spcPts val="0"/>
                </a:spcBef>
                <a:spcAft>
                  <a:spcPts val="0"/>
                </a:spcAft>
                <a:buNone/>
              </a:pPr>
              <a:endParaRPr/>
            </a:p>
          </p:txBody>
        </p:sp>
        <p:sp>
          <p:nvSpPr>
            <p:cNvPr id="328" name="Google Shape;328;p37"/>
            <p:cNvSpPr txBox="1"/>
            <p:nvPr/>
          </p:nvSpPr>
          <p:spPr>
            <a:xfrm>
              <a:off x="1460618" y="54515"/>
              <a:ext cx="1704000" cy="876300"/>
            </a:xfrm>
            <a:prstGeom prst="rect">
              <a:avLst/>
            </a:prstGeom>
            <a:noFill/>
            <a:ln>
              <a:noFill/>
            </a:ln>
          </p:spPr>
          <p:txBody>
            <a:bodyPr spcFirstLastPara="1" wrap="square" lIns="51425" tIns="51425" rIns="51425" bIns="51425" anchor="ctr" anchorCtr="0">
              <a:noAutofit/>
            </a:bodyPr>
            <a:lstStyle/>
            <a:p>
              <a:pPr marL="0" marR="0" lvl="0" indent="0" algn="ctr" rtl="0">
                <a:lnSpc>
                  <a:spcPct val="90000"/>
                </a:lnSpc>
                <a:spcBef>
                  <a:spcPts val="0"/>
                </a:spcBef>
                <a:spcAft>
                  <a:spcPts val="0"/>
                </a:spcAft>
                <a:buClr>
                  <a:schemeClr val="dk1"/>
                </a:buClr>
                <a:buSzPts val="1400"/>
                <a:buFont typeface="Calibri"/>
                <a:buNone/>
              </a:pPr>
              <a:endParaRPr sz="1400">
                <a:solidFill>
                  <a:schemeClr val="dk1"/>
                </a:solidFill>
                <a:latin typeface="Oswald"/>
                <a:ea typeface="Oswald"/>
                <a:cs typeface="Oswald"/>
                <a:sym typeface="Oswald"/>
              </a:endParaRPr>
            </a:p>
          </p:txBody>
        </p:sp>
        <p:sp>
          <p:nvSpPr>
            <p:cNvPr id="329" name="Google Shape;329;p37"/>
            <p:cNvSpPr/>
            <p:nvPr/>
          </p:nvSpPr>
          <p:spPr>
            <a:xfrm>
              <a:off x="511217" y="930888"/>
              <a:ext cx="1898700" cy="1898700"/>
            </a:xfrm>
            <a:prstGeom prst="pie">
              <a:avLst>
                <a:gd name="adj1" fmla="val 5400000"/>
                <a:gd name="adj2" fmla="val 16200000"/>
              </a:avLst>
            </a:prstGeom>
            <a:solidFill>
              <a:srgbClr val="0000FF"/>
            </a:solidFill>
            <a:ln w="25400" cap="flat" cmpd="sng">
              <a:solidFill>
                <a:schemeClr val="lt1"/>
              </a:solidFill>
              <a:prstDash val="solid"/>
              <a:round/>
              <a:headEnd type="none" w="sm" len="sm"/>
              <a:tailEnd type="none" w="sm" len="sm"/>
            </a:ln>
          </p:spPr>
          <p:txBody>
            <a:bodyPr spcFirstLastPara="1" wrap="square" lIns="68575" tIns="68575" rIns="68575" bIns="68575" anchor="ctr" anchorCtr="0">
              <a:noAutofit/>
            </a:bodyPr>
            <a:lstStyle/>
            <a:p>
              <a:pPr marL="0" lvl="0" indent="0" algn="l" rtl="0">
                <a:spcBef>
                  <a:spcPts val="0"/>
                </a:spcBef>
                <a:spcAft>
                  <a:spcPts val="0"/>
                </a:spcAft>
                <a:buNone/>
              </a:pPr>
              <a:endParaRPr/>
            </a:p>
          </p:txBody>
        </p:sp>
        <p:sp>
          <p:nvSpPr>
            <p:cNvPr id="330" name="Google Shape;330;p37"/>
            <p:cNvSpPr/>
            <p:nvPr/>
          </p:nvSpPr>
          <p:spPr>
            <a:xfrm>
              <a:off x="1460618" y="813788"/>
              <a:ext cx="3408000" cy="2133000"/>
            </a:xfrm>
            <a:prstGeom prst="rect">
              <a:avLst/>
            </a:prstGeom>
            <a:solidFill>
              <a:schemeClr val="lt1">
                <a:alpha val="89800"/>
              </a:schemeClr>
            </a:solidFill>
            <a:ln w="25400" cap="flat" cmpd="sng">
              <a:solidFill>
                <a:srgbClr val="5665B3"/>
              </a:solidFill>
              <a:prstDash val="solid"/>
              <a:round/>
              <a:headEnd type="none" w="sm" len="sm"/>
              <a:tailEnd type="none" w="sm" len="sm"/>
            </a:ln>
          </p:spPr>
          <p:txBody>
            <a:bodyPr spcFirstLastPara="1" wrap="square" lIns="68575" tIns="68575" rIns="68575" bIns="68575" anchor="ctr" anchorCtr="0">
              <a:noAutofit/>
            </a:bodyPr>
            <a:lstStyle/>
            <a:p>
              <a:pPr marL="0" lvl="0" indent="0" algn="l" rtl="0">
                <a:spcBef>
                  <a:spcPts val="0"/>
                </a:spcBef>
                <a:spcAft>
                  <a:spcPts val="0"/>
                </a:spcAft>
                <a:buNone/>
              </a:pPr>
              <a:endParaRPr/>
            </a:p>
          </p:txBody>
        </p:sp>
        <p:sp>
          <p:nvSpPr>
            <p:cNvPr id="331" name="Google Shape;331;p37"/>
            <p:cNvSpPr txBox="1"/>
            <p:nvPr/>
          </p:nvSpPr>
          <p:spPr>
            <a:xfrm>
              <a:off x="1460618" y="813788"/>
              <a:ext cx="1704000" cy="984600"/>
            </a:xfrm>
            <a:prstGeom prst="rect">
              <a:avLst/>
            </a:prstGeom>
            <a:noFill/>
            <a:ln>
              <a:noFill/>
            </a:ln>
          </p:spPr>
          <p:txBody>
            <a:bodyPr spcFirstLastPara="1" wrap="square" lIns="57150" tIns="57150" rIns="57150" bIns="57150" anchor="ctr" anchorCtr="0">
              <a:noAutofit/>
            </a:bodyPr>
            <a:lstStyle/>
            <a:p>
              <a:pPr marL="0" marR="0" lvl="0" indent="0" algn="ctr" rtl="0">
                <a:lnSpc>
                  <a:spcPct val="90000"/>
                </a:lnSpc>
                <a:spcBef>
                  <a:spcPts val="0"/>
                </a:spcBef>
                <a:spcAft>
                  <a:spcPts val="0"/>
                </a:spcAft>
                <a:buClr>
                  <a:schemeClr val="dk1"/>
                </a:buClr>
                <a:buSzPts val="1500"/>
                <a:buFont typeface="Oswald"/>
                <a:buNone/>
              </a:pPr>
              <a:r>
                <a:rPr lang="en-US" sz="1500" b="1">
                  <a:solidFill>
                    <a:schemeClr val="dk1"/>
                  </a:solidFill>
                  <a:latin typeface="Oswald"/>
                  <a:ea typeface="Oswald"/>
                  <a:cs typeface="Oswald"/>
                  <a:sym typeface="Oswald"/>
                </a:rPr>
                <a:t>Section L</a:t>
              </a:r>
              <a:endParaRPr sz="1100"/>
            </a:p>
          </p:txBody>
        </p:sp>
        <p:sp>
          <p:nvSpPr>
            <p:cNvPr id="332" name="Google Shape;332;p37"/>
            <p:cNvSpPr/>
            <p:nvPr/>
          </p:nvSpPr>
          <p:spPr>
            <a:xfrm>
              <a:off x="1022433" y="1807258"/>
              <a:ext cx="876300" cy="876300"/>
            </a:xfrm>
            <a:prstGeom prst="pie">
              <a:avLst>
                <a:gd name="adj1" fmla="val 5400000"/>
                <a:gd name="adj2" fmla="val 16200000"/>
              </a:avLst>
            </a:prstGeom>
            <a:solidFill>
              <a:srgbClr val="0000FF"/>
            </a:solidFill>
            <a:ln w="25400" cap="flat" cmpd="sng">
              <a:solidFill>
                <a:schemeClr val="lt1"/>
              </a:solidFill>
              <a:prstDash val="solid"/>
              <a:round/>
              <a:headEnd type="none" w="sm" len="sm"/>
              <a:tailEnd type="none" w="sm" len="sm"/>
            </a:ln>
          </p:spPr>
          <p:txBody>
            <a:bodyPr spcFirstLastPara="1" wrap="square" lIns="68575" tIns="68575" rIns="68575" bIns="68575" anchor="ctr" anchorCtr="0">
              <a:noAutofit/>
            </a:bodyPr>
            <a:lstStyle/>
            <a:p>
              <a:pPr marL="0" lvl="0" indent="0" algn="l" rtl="0">
                <a:spcBef>
                  <a:spcPts val="0"/>
                </a:spcBef>
                <a:spcAft>
                  <a:spcPts val="0"/>
                </a:spcAft>
                <a:buNone/>
              </a:pPr>
              <a:endParaRPr/>
            </a:p>
          </p:txBody>
        </p:sp>
        <p:sp>
          <p:nvSpPr>
            <p:cNvPr id="333" name="Google Shape;333;p37"/>
            <p:cNvSpPr/>
            <p:nvPr/>
          </p:nvSpPr>
          <p:spPr>
            <a:xfrm>
              <a:off x="1460618" y="1807258"/>
              <a:ext cx="3408000" cy="876300"/>
            </a:xfrm>
            <a:prstGeom prst="rect">
              <a:avLst/>
            </a:prstGeom>
            <a:solidFill>
              <a:schemeClr val="lt1">
                <a:alpha val="89800"/>
              </a:schemeClr>
            </a:solidFill>
            <a:ln w="25400" cap="flat" cmpd="sng">
              <a:solidFill>
                <a:srgbClr val="4AA9C5"/>
              </a:solidFill>
              <a:prstDash val="solid"/>
              <a:round/>
              <a:headEnd type="none" w="sm" len="sm"/>
              <a:tailEnd type="none" w="sm" len="sm"/>
            </a:ln>
          </p:spPr>
          <p:txBody>
            <a:bodyPr spcFirstLastPara="1" wrap="square" lIns="68575" tIns="68575" rIns="68575" bIns="68575" anchor="ctr" anchorCtr="0">
              <a:noAutofit/>
            </a:bodyPr>
            <a:lstStyle/>
            <a:p>
              <a:pPr marL="0" lvl="0" indent="0" algn="l" rtl="0">
                <a:spcBef>
                  <a:spcPts val="0"/>
                </a:spcBef>
                <a:spcAft>
                  <a:spcPts val="0"/>
                </a:spcAft>
                <a:buNone/>
              </a:pPr>
              <a:endParaRPr/>
            </a:p>
          </p:txBody>
        </p:sp>
        <p:sp>
          <p:nvSpPr>
            <p:cNvPr id="334" name="Google Shape;334;p37"/>
            <p:cNvSpPr txBox="1"/>
            <p:nvPr/>
          </p:nvSpPr>
          <p:spPr>
            <a:xfrm>
              <a:off x="1460618" y="1807258"/>
              <a:ext cx="1704000" cy="876300"/>
            </a:xfrm>
            <a:prstGeom prst="rect">
              <a:avLst/>
            </a:prstGeom>
            <a:noFill/>
            <a:ln>
              <a:noFill/>
            </a:ln>
          </p:spPr>
          <p:txBody>
            <a:bodyPr spcFirstLastPara="1" wrap="square" lIns="57150" tIns="57150" rIns="57150" bIns="57150" anchor="ctr" anchorCtr="0">
              <a:noAutofit/>
            </a:bodyPr>
            <a:lstStyle/>
            <a:p>
              <a:pPr marL="0" marR="0" lvl="0" indent="0" algn="ctr" rtl="0">
                <a:lnSpc>
                  <a:spcPct val="90000"/>
                </a:lnSpc>
                <a:spcBef>
                  <a:spcPts val="0"/>
                </a:spcBef>
                <a:spcAft>
                  <a:spcPts val="0"/>
                </a:spcAft>
                <a:buClr>
                  <a:schemeClr val="dk1"/>
                </a:buClr>
                <a:buSzPts val="1500"/>
                <a:buFont typeface="Oswald"/>
                <a:buNone/>
              </a:pPr>
              <a:r>
                <a:rPr lang="en-US" sz="1500" b="1">
                  <a:solidFill>
                    <a:schemeClr val="dk1"/>
                  </a:solidFill>
                  <a:latin typeface="Oswald"/>
                  <a:ea typeface="Oswald"/>
                  <a:cs typeface="Oswald"/>
                  <a:sym typeface="Oswald"/>
                </a:rPr>
                <a:t>Section M</a:t>
              </a:r>
              <a:endParaRPr sz="1100"/>
            </a:p>
          </p:txBody>
        </p:sp>
        <p:sp>
          <p:nvSpPr>
            <p:cNvPr id="335" name="Google Shape;335;p37"/>
            <p:cNvSpPr/>
            <p:nvPr/>
          </p:nvSpPr>
          <p:spPr>
            <a:xfrm>
              <a:off x="3164673" y="54515"/>
              <a:ext cx="1704000" cy="876300"/>
            </a:xfrm>
            <a:prstGeom prst="rect">
              <a:avLst/>
            </a:prstGeom>
            <a:noFill/>
            <a:ln>
              <a:noFill/>
            </a:ln>
          </p:spPr>
          <p:txBody>
            <a:bodyPr spcFirstLastPara="1" wrap="square" lIns="68575" tIns="68575" rIns="68575" bIns="68575" anchor="ctr" anchorCtr="0">
              <a:noAutofit/>
            </a:bodyPr>
            <a:lstStyle/>
            <a:p>
              <a:pPr marL="0" lvl="0" indent="0" algn="l" rtl="0">
                <a:spcBef>
                  <a:spcPts val="0"/>
                </a:spcBef>
                <a:spcAft>
                  <a:spcPts val="0"/>
                </a:spcAft>
                <a:buNone/>
              </a:pPr>
              <a:endParaRPr/>
            </a:p>
          </p:txBody>
        </p:sp>
        <p:sp>
          <p:nvSpPr>
            <p:cNvPr id="336" name="Google Shape;336;p37"/>
            <p:cNvSpPr txBox="1"/>
            <p:nvPr/>
          </p:nvSpPr>
          <p:spPr>
            <a:xfrm>
              <a:off x="3164673" y="54515"/>
              <a:ext cx="1704000" cy="876300"/>
            </a:xfrm>
            <a:prstGeom prst="rect">
              <a:avLst/>
            </a:prstGeom>
            <a:noFill/>
            <a:ln>
              <a:noFill/>
            </a:ln>
          </p:spPr>
          <p:txBody>
            <a:bodyPr spcFirstLastPara="1" wrap="square" lIns="185750" tIns="185750" rIns="185750" bIns="185750" anchor="ctr" anchorCtr="0">
              <a:noAutofit/>
            </a:bodyPr>
            <a:lstStyle/>
            <a:p>
              <a:pPr marL="127000" marR="0" lvl="1" indent="-127000" algn="l" rtl="0">
                <a:lnSpc>
                  <a:spcPct val="90000"/>
                </a:lnSpc>
                <a:spcBef>
                  <a:spcPts val="0"/>
                </a:spcBef>
                <a:spcAft>
                  <a:spcPts val="0"/>
                </a:spcAft>
                <a:buClr>
                  <a:schemeClr val="dk1"/>
                </a:buClr>
                <a:buSzPts val="1400"/>
                <a:buFont typeface="Oswald"/>
                <a:buChar char="•"/>
              </a:pPr>
              <a:r>
                <a:rPr lang="en-US" sz="1400" b="0" i="0" u="none" strike="noStrike" cap="none">
                  <a:solidFill>
                    <a:schemeClr val="dk1"/>
                  </a:solidFill>
                  <a:latin typeface="Oswald"/>
                  <a:ea typeface="Oswald"/>
                  <a:cs typeface="Oswald"/>
                  <a:sym typeface="Oswald"/>
                </a:rPr>
                <a:t>SOW</a:t>
              </a:r>
              <a:endParaRPr sz="1100"/>
            </a:p>
            <a:p>
              <a:pPr marL="127000" marR="0" lvl="1" indent="-127000" algn="l" rtl="0">
                <a:lnSpc>
                  <a:spcPct val="90000"/>
                </a:lnSpc>
                <a:spcBef>
                  <a:spcPts val="200"/>
                </a:spcBef>
                <a:spcAft>
                  <a:spcPts val="0"/>
                </a:spcAft>
                <a:buClr>
                  <a:schemeClr val="dk1"/>
                </a:buClr>
                <a:buSzPts val="1400"/>
                <a:buFont typeface="Oswald"/>
                <a:buChar char="•"/>
              </a:pPr>
              <a:r>
                <a:rPr lang="en-US" sz="1400" b="0" i="0" u="none" strike="noStrike" cap="none">
                  <a:solidFill>
                    <a:schemeClr val="dk1"/>
                  </a:solidFill>
                  <a:latin typeface="Oswald"/>
                  <a:ea typeface="Oswald"/>
                  <a:cs typeface="Oswald"/>
                  <a:sym typeface="Oswald"/>
                </a:rPr>
                <a:t>PWS</a:t>
              </a:r>
              <a:endParaRPr sz="1100"/>
            </a:p>
          </p:txBody>
        </p:sp>
        <p:sp>
          <p:nvSpPr>
            <p:cNvPr id="337" name="Google Shape;337;p37"/>
            <p:cNvSpPr/>
            <p:nvPr/>
          </p:nvSpPr>
          <p:spPr>
            <a:xfrm>
              <a:off x="3164673" y="720787"/>
              <a:ext cx="1704000" cy="1033800"/>
            </a:xfrm>
            <a:prstGeom prst="rect">
              <a:avLst/>
            </a:prstGeom>
            <a:noFill/>
            <a:ln>
              <a:noFill/>
            </a:ln>
          </p:spPr>
          <p:txBody>
            <a:bodyPr spcFirstLastPara="1" wrap="square" lIns="68575" tIns="68575" rIns="68575" bIns="68575" anchor="ctr" anchorCtr="0">
              <a:noAutofit/>
            </a:bodyPr>
            <a:lstStyle/>
            <a:p>
              <a:pPr marL="0" lvl="0" indent="0" algn="l" rtl="0">
                <a:spcBef>
                  <a:spcPts val="0"/>
                </a:spcBef>
                <a:spcAft>
                  <a:spcPts val="0"/>
                </a:spcAft>
                <a:buNone/>
              </a:pPr>
              <a:endParaRPr/>
            </a:p>
          </p:txBody>
        </p:sp>
        <p:sp>
          <p:nvSpPr>
            <p:cNvPr id="338" name="Google Shape;338;p37"/>
            <p:cNvSpPr txBox="1"/>
            <p:nvPr/>
          </p:nvSpPr>
          <p:spPr>
            <a:xfrm>
              <a:off x="3164673" y="720787"/>
              <a:ext cx="1704000" cy="1033800"/>
            </a:xfrm>
            <a:prstGeom prst="rect">
              <a:avLst/>
            </a:prstGeom>
            <a:noFill/>
            <a:ln>
              <a:noFill/>
            </a:ln>
          </p:spPr>
          <p:txBody>
            <a:bodyPr spcFirstLastPara="1" wrap="square" lIns="185750" tIns="185750" rIns="185750" bIns="185750" anchor="ctr" anchorCtr="0">
              <a:noAutofit/>
            </a:bodyPr>
            <a:lstStyle/>
            <a:p>
              <a:pPr marL="127000" marR="0" lvl="1" indent="-127000" algn="l" rtl="0">
                <a:lnSpc>
                  <a:spcPct val="90000"/>
                </a:lnSpc>
                <a:spcBef>
                  <a:spcPts val="0"/>
                </a:spcBef>
                <a:spcAft>
                  <a:spcPts val="0"/>
                </a:spcAft>
                <a:buClr>
                  <a:schemeClr val="dk1"/>
                </a:buClr>
                <a:buSzPts val="1400"/>
                <a:buFont typeface="Oswald"/>
                <a:buChar char="•"/>
              </a:pPr>
              <a:r>
                <a:rPr lang="en-US" sz="1400" b="0" i="0" u="none" strike="noStrike" cap="none">
                  <a:solidFill>
                    <a:schemeClr val="dk1"/>
                  </a:solidFill>
                  <a:latin typeface="Oswald"/>
                  <a:ea typeface="Oswald"/>
                  <a:cs typeface="Oswald"/>
                  <a:sym typeface="Oswald"/>
                </a:rPr>
                <a:t>Instructions to Offerors</a:t>
              </a:r>
              <a:endParaRPr sz="1100"/>
            </a:p>
          </p:txBody>
        </p:sp>
        <p:sp>
          <p:nvSpPr>
            <p:cNvPr id="339" name="Google Shape;339;p37"/>
            <p:cNvSpPr/>
            <p:nvPr/>
          </p:nvSpPr>
          <p:spPr>
            <a:xfrm>
              <a:off x="3164673" y="1711746"/>
              <a:ext cx="1704000" cy="1067400"/>
            </a:xfrm>
            <a:prstGeom prst="rect">
              <a:avLst/>
            </a:prstGeom>
            <a:noFill/>
            <a:ln>
              <a:noFill/>
            </a:ln>
          </p:spPr>
          <p:txBody>
            <a:bodyPr spcFirstLastPara="1" wrap="square" lIns="68575" tIns="68575" rIns="68575" bIns="68575" anchor="ctr" anchorCtr="0">
              <a:noAutofit/>
            </a:bodyPr>
            <a:lstStyle/>
            <a:p>
              <a:pPr marL="0" lvl="0" indent="0" algn="l" rtl="0">
                <a:spcBef>
                  <a:spcPts val="0"/>
                </a:spcBef>
                <a:spcAft>
                  <a:spcPts val="0"/>
                </a:spcAft>
                <a:buNone/>
              </a:pPr>
              <a:endParaRPr/>
            </a:p>
          </p:txBody>
        </p:sp>
        <p:sp>
          <p:nvSpPr>
            <p:cNvPr id="340" name="Google Shape;340;p37"/>
            <p:cNvSpPr txBox="1"/>
            <p:nvPr/>
          </p:nvSpPr>
          <p:spPr>
            <a:xfrm>
              <a:off x="3164673" y="1711746"/>
              <a:ext cx="1704000" cy="1067400"/>
            </a:xfrm>
            <a:prstGeom prst="rect">
              <a:avLst/>
            </a:prstGeom>
            <a:noFill/>
            <a:ln>
              <a:noFill/>
            </a:ln>
          </p:spPr>
          <p:txBody>
            <a:bodyPr spcFirstLastPara="1" wrap="square" lIns="185750" tIns="185750" rIns="185750" bIns="185750" anchor="ctr" anchorCtr="0">
              <a:noAutofit/>
            </a:bodyPr>
            <a:lstStyle/>
            <a:p>
              <a:pPr marL="127000" marR="0" lvl="1" indent="-127000" algn="l" rtl="0">
                <a:lnSpc>
                  <a:spcPct val="90000"/>
                </a:lnSpc>
                <a:spcBef>
                  <a:spcPts val="0"/>
                </a:spcBef>
                <a:spcAft>
                  <a:spcPts val="0"/>
                </a:spcAft>
                <a:buClr>
                  <a:schemeClr val="dk1"/>
                </a:buClr>
                <a:buSzPts val="1400"/>
                <a:buFont typeface="Oswald"/>
                <a:buChar char="•"/>
              </a:pPr>
              <a:r>
                <a:rPr lang="en-US" sz="1400" b="0" i="0" u="none" strike="noStrike" cap="none">
                  <a:solidFill>
                    <a:schemeClr val="dk1"/>
                  </a:solidFill>
                  <a:latin typeface="Oswald"/>
                  <a:ea typeface="Oswald"/>
                  <a:cs typeface="Oswald"/>
                  <a:sym typeface="Oswald"/>
                </a:rPr>
                <a:t>Evaluation Factors</a:t>
              </a:r>
              <a:endParaRPr sz="1100"/>
            </a:p>
          </p:txBody>
        </p:sp>
      </p:grpSp>
      <p:sp>
        <p:nvSpPr>
          <p:cNvPr id="341" name="Google Shape;341;p37"/>
          <p:cNvSpPr txBox="1"/>
          <p:nvPr/>
        </p:nvSpPr>
        <p:spPr>
          <a:xfrm>
            <a:off x="5802248" y="1486496"/>
            <a:ext cx="2297100" cy="346200"/>
          </a:xfrm>
          <a:prstGeom prst="rect">
            <a:avLst/>
          </a:prstGeom>
          <a:noFill/>
          <a:ln>
            <a:noFill/>
          </a:ln>
        </p:spPr>
        <p:txBody>
          <a:bodyPr spcFirstLastPara="1" wrap="square" lIns="68575" tIns="34275" rIns="68575" bIns="34275" anchor="t" anchorCtr="0">
            <a:spAutoFit/>
          </a:bodyPr>
          <a:lstStyle/>
          <a:p>
            <a:pPr marL="0" marR="0" lvl="0" indent="0" algn="ctr" rtl="0">
              <a:spcBef>
                <a:spcPts val="0"/>
              </a:spcBef>
              <a:spcAft>
                <a:spcPts val="0"/>
              </a:spcAft>
              <a:buNone/>
            </a:pPr>
            <a:r>
              <a:rPr lang="en-US" sz="1800" b="1">
                <a:solidFill>
                  <a:srgbClr val="0000FF"/>
                </a:solidFill>
                <a:latin typeface="Oswald"/>
                <a:ea typeface="Oswald"/>
                <a:cs typeface="Oswald"/>
                <a:sym typeface="Oswald"/>
              </a:rPr>
              <a:t>To Understand This</a:t>
            </a:r>
            <a:endParaRPr sz="1100"/>
          </a:p>
        </p:txBody>
      </p:sp>
      <p:sp>
        <p:nvSpPr>
          <p:cNvPr id="342" name="Google Shape;342;p37"/>
          <p:cNvSpPr txBox="1"/>
          <p:nvPr/>
        </p:nvSpPr>
        <p:spPr>
          <a:xfrm>
            <a:off x="4514850" y="1865145"/>
            <a:ext cx="4869300" cy="346200"/>
          </a:xfrm>
          <a:prstGeom prst="rect">
            <a:avLst/>
          </a:prstGeom>
          <a:noFill/>
          <a:ln>
            <a:noFill/>
          </a:ln>
        </p:spPr>
        <p:txBody>
          <a:bodyPr spcFirstLastPara="1" wrap="square" lIns="68575" tIns="34275" rIns="68575" bIns="34275" anchor="t" anchorCtr="0">
            <a:spAutoFit/>
          </a:bodyPr>
          <a:lstStyle/>
          <a:p>
            <a:pPr marL="0" marR="0" lvl="0" indent="0" algn="ctr" rtl="0">
              <a:lnSpc>
                <a:spcPct val="100000"/>
              </a:lnSpc>
              <a:spcBef>
                <a:spcPts val="0"/>
              </a:spcBef>
              <a:spcAft>
                <a:spcPts val="0"/>
              </a:spcAft>
              <a:buClr>
                <a:srgbClr val="000000"/>
              </a:buClr>
              <a:buSzPts val="1800"/>
              <a:buFont typeface="Oswald"/>
              <a:buNone/>
            </a:pPr>
            <a:r>
              <a:rPr lang="en-US" sz="1800" b="0" i="0" u="none" strike="noStrike" cap="none">
                <a:solidFill>
                  <a:srgbClr val="000000"/>
                </a:solidFill>
                <a:latin typeface="Oswald"/>
                <a:ea typeface="Oswald"/>
                <a:cs typeface="Oswald"/>
                <a:sym typeface="Oswald"/>
              </a:rPr>
              <a:t>Contractor Proposal</a:t>
            </a:r>
            <a:endParaRPr sz="1100"/>
          </a:p>
        </p:txBody>
      </p:sp>
      <p:sp>
        <p:nvSpPr>
          <p:cNvPr id="343" name="Google Shape;343;p37"/>
          <p:cNvSpPr txBox="1"/>
          <p:nvPr/>
        </p:nvSpPr>
        <p:spPr>
          <a:xfrm>
            <a:off x="6074706" y="2531825"/>
            <a:ext cx="2036400" cy="1770000"/>
          </a:xfrm>
          <a:prstGeom prst="rect">
            <a:avLst/>
          </a:prstGeom>
          <a:noFill/>
          <a:ln>
            <a:noFill/>
          </a:ln>
        </p:spPr>
        <p:txBody>
          <a:bodyPr spcFirstLastPara="1" wrap="square" lIns="68575" tIns="34275" rIns="68575" bIns="34275" anchor="t" anchorCtr="0">
            <a:spAutoFit/>
          </a:bodyPr>
          <a:lstStyle/>
          <a:p>
            <a:pPr marL="0" marR="0" lvl="0" indent="-120650" algn="l" rtl="0">
              <a:lnSpc>
                <a:spcPct val="150000"/>
              </a:lnSpc>
              <a:spcBef>
                <a:spcPts val="0"/>
              </a:spcBef>
              <a:spcAft>
                <a:spcPts val="0"/>
              </a:spcAft>
              <a:buClr>
                <a:srgbClr val="000000"/>
              </a:buClr>
              <a:buSzPts val="1900"/>
              <a:buFont typeface="Noto Sans Symbols"/>
              <a:buChar char="✔"/>
            </a:pPr>
            <a:r>
              <a:rPr lang="en-US" sz="1900" b="1" i="0" u="none" strike="noStrike" cap="none">
                <a:solidFill>
                  <a:srgbClr val="000000"/>
                </a:solidFill>
                <a:latin typeface="Oswald"/>
                <a:ea typeface="Oswald"/>
                <a:cs typeface="Oswald"/>
                <a:sym typeface="Oswald"/>
              </a:rPr>
              <a:t>Technical</a:t>
            </a:r>
            <a:endParaRPr sz="1100"/>
          </a:p>
          <a:p>
            <a:pPr marL="0" marR="0" lvl="0" indent="0" algn="l" rtl="0">
              <a:lnSpc>
                <a:spcPct val="150000"/>
              </a:lnSpc>
              <a:spcBef>
                <a:spcPts val="0"/>
              </a:spcBef>
              <a:spcAft>
                <a:spcPts val="0"/>
              </a:spcAft>
              <a:buNone/>
            </a:pPr>
            <a:endParaRPr sz="1000" b="1" i="0" u="none" strike="noStrike" cap="none">
              <a:solidFill>
                <a:srgbClr val="000000"/>
              </a:solidFill>
              <a:latin typeface="Oswald"/>
              <a:ea typeface="Oswald"/>
              <a:cs typeface="Oswald"/>
              <a:sym typeface="Oswald"/>
            </a:endParaRPr>
          </a:p>
          <a:p>
            <a:pPr marL="177800" marR="0" lvl="0" indent="-184150" algn="l" rtl="0">
              <a:lnSpc>
                <a:spcPct val="100000"/>
              </a:lnSpc>
              <a:spcBef>
                <a:spcPts val="0"/>
              </a:spcBef>
              <a:spcAft>
                <a:spcPts val="0"/>
              </a:spcAft>
              <a:buClr>
                <a:srgbClr val="000000"/>
              </a:buClr>
              <a:buSzPts val="1900"/>
              <a:buFont typeface="Noto Sans Symbols"/>
              <a:buChar char="✔"/>
            </a:pPr>
            <a:r>
              <a:rPr lang="en-US" sz="1900" b="1" i="0" u="none" strike="noStrike" cap="none">
                <a:solidFill>
                  <a:srgbClr val="000000"/>
                </a:solidFill>
                <a:latin typeface="Oswald"/>
                <a:ea typeface="Oswald"/>
                <a:cs typeface="Oswald"/>
                <a:sym typeface="Oswald"/>
              </a:rPr>
              <a:t>Past Performance</a:t>
            </a:r>
            <a:endParaRPr sz="1100"/>
          </a:p>
          <a:p>
            <a:pPr marL="0" marR="0" lvl="0" indent="0" algn="l" rtl="0">
              <a:lnSpc>
                <a:spcPct val="100000"/>
              </a:lnSpc>
              <a:spcBef>
                <a:spcPts val="0"/>
              </a:spcBef>
              <a:spcAft>
                <a:spcPts val="0"/>
              </a:spcAft>
              <a:buNone/>
            </a:pPr>
            <a:endParaRPr sz="1000" b="1" i="0" u="none" strike="noStrike" cap="none">
              <a:solidFill>
                <a:srgbClr val="000000"/>
              </a:solidFill>
              <a:latin typeface="Oswald"/>
              <a:ea typeface="Oswald"/>
              <a:cs typeface="Oswald"/>
              <a:sym typeface="Oswald"/>
            </a:endParaRPr>
          </a:p>
          <a:p>
            <a:pPr marL="0" marR="0" lvl="0" indent="-120650" algn="l" rtl="0">
              <a:lnSpc>
                <a:spcPct val="150000"/>
              </a:lnSpc>
              <a:spcBef>
                <a:spcPts val="0"/>
              </a:spcBef>
              <a:spcAft>
                <a:spcPts val="0"/>
              </a:spcAft>
              <a:buClr>
                <a:srgbClr val="000000"/>
              </a:buClr>
              <a:buSzPts val="1900"/>
              <a:buFont typeface="Noto Sans Symbols"/>
              <a:buChar char="✔"/>
            </a:pPr>
            <a:r>
              <a:rPr lang="en-US" sz="1900" b="1" i="0" u="none" strike="noStrike" cap="none">
                <a:solidFill>
                  <a:srgbClr val="000000"/>
                </a:solidFill>
                <a:latin typeface="Oswald"/>
                <a:ea typeface="Oswald"/>
                <a:cs typeface="Oswald"/>
                <a:sym typeface="Oswald"/>
              </a:rPr>
              <a:t>Price</a:t>
            </a:r>
            <a:endParaRPr sz="1100"/>
          </a:p>
        </p:txBody>
      </p:sp>
      <p:sp>
        <p:nvSpPr>
          <p:cNvPr id="344" name="Google Shape;344;p37"/>
          <p:cNvSpPr txBox="1"/>
          <p:nvPr/>
        </p:nvSpPr>
        <p:spPr>
          <a:xfrm>
            <a:off x="4400550" y="2637420"/>
            <a:ext cx="1674300" cy="346200"/>
          </a:xfrm>
          <a:prstGeom prst="rect">
            <a:avLst/>
          </a:prstGeom>
          <a:noFill/>
          <a:ln>
            <a:noFill/>
          </a:ln>
        </p:spPr>
        <p:txBody>
          <a:bodyPr spcFirstLastPara="1" wrap="square" lIns="68575" tIns="34275" rIns="68575" bIns="34275" anchor="t" anchorCtr="0">
            <a:spAutoFit/>
          </a:bodyPr>
          <a:lstStyle/>
          <a:p>
            <a:pPr marL="0" marR="0" lvl="0" indent="0" algn="l" rtl="0">
              <a:lnSpc>
                <a:spcPct val="100000"/>
              </a:lnSpc>
              <a:spcBef>
                <a:spcPts val="0"/>
              </a:spcBef>
              <a:spcAft>
                <a:spcPts val="0"/>
              </a:spcAft>
              <a:buClr>
                <a:srgbClr val="0000FF"/>
              </a:buClr>
              <a:buSzPts val="1800"/>
              <a:buFont typeface="Oswald"/>
              <a:buNone/>
            </a:pPr>
            <a:r>
              <a:rPr lang="en-US" sz="1800" b="1" u="none" strike="noStrike" cap="none">
                <a:solidFill>
                  <a:srgbClr val="0000FF"/>
                </a:solidFill>
                <a:latin typeface="Oswald"/>
                <a:ea typeface="Oswald"/>
                <a:cs typeface="Oswald"/>
                <a:sym typeface="Oswald"/>
              </a:rPr>
              <a:t>Requirement</a:t>
            </a:r>
            <a:endParaRPr sz="1100"/>
          </a:p>
        </p:txBody>
      </p:sp>
      <p:sp>
        <p:nvSpPr>
          <p:cNvPr id="345" name="Google Shape;345;p37"/>
          <p:cNvSpPr txBox="1"/>
          <p:nvPr/>
        </p:nvSpPr>
        <p:spPr>
          <a:xfrm>
            <a:off x="4400550" y="3386075"/>
            <a:ext cx="1107600" cy="346200"/>
          </a:xfrm>
          <a:prstGeom prst="rect">
            <a:avLst/>
          </a:prstGeom>
          <a:noFill/>
          <a:ln>
            <a:noFill/>
          </a:ln>
        </p:spPr>
        <p:txBody>
          <a:bodyPr spcFirstLastPara="1" wrap="square" lIns="68575" tIns="34275" rIns="68575" bIns="34275" anchor="t" anchorCtr="0">
            <a:spAutoFit/>
          </a:bodyPr>
          <a:lstStyle/>
          <a:p>
            <a:pPr marL="0" marR="0" lvl="0" indent="0" algn="ctr" rtl="0">
              <a:spcBef>
                <a:spcPts val="0"/>
              </a:spcBef>
              <a:spcAft>
                <a:spcPts val="0"/>
              </a:spcAft>
              <a:buNone/>
            </a:pPr>
            <a:r>
              <a:rPr lang="en-US" sz="1800" b="1">
                <a:solidFill>
                  <a:srgbClr val="0000FF"/>
                </a:solidFill>
                <a:latin typeface="Oswald"/>
                <a:ea typeface="Oswald"/>
                <a:cs typeface="Oswald"/>
                <a:sym typeface="Oswald"/>
              </a:rPr>
              <a:t>Format</a:t>
            </a:r>
            <a:endParaRPr sz="1100"/>
          </a:p>
        </p:txBody>
      </p:sp>
      <p:sp>
        <p:nvSpPr>
          <p:cNvPr id="346" name="Google Shape;346;p37"/>
          <p:cNvSpPr txBox="1"/>
          <p:nvPr/>
        </p:nvSpPr>
        <p:spPr>
          <a:xfrm>
            <a:off x="4192304" y="4116342"/>
            <a:ext cx="1710000" cy="346200"/>
          </a:xfrm>
          <a:prstGeom prst="rect">
            <a:avLst/>
          </a:prstGeom>
          <a:noFill/>
          <a:ln>
            <a:noFill/>
          </a:ln>
        </p:spPr>
        <p:txBody>
          <a:bodyPr spcFirstLastPara="1" wrap="square" lIns="68575" tIns="34275" rIns="68575" bIns="34275" anchor="t" anchorCtr="0">
            <a:spAutoFit/>
          </a:bodyPr>
          <a:lstStyle/>
          <a:p>
            <a:pPr marL="0" marR="0" lvl="0" indent="0" algn="ctr" rtl="0">
              <a:spcBef>
                <a:spcPts val="0"/>
              </a:spcBef>
              <a:spcAft>
                <a:spcPts val="0"/>
              </a:spcAft>
              <a:buNone/>
            </a:pPr>
            <a:r>
              <a:rPr lang="en-US" sz="1800" b="1">
                <a:solidFill>
                  <a:srgbClr val="0000FF"/>
                </a:solidFill>
                <a:latin typeface="Oswald"/>
                <a:ea typeface="Oswald"/>
                <a:cs typeface="Oswald"/>
                <a:sym typeface="Oswald"/>
              </a:rPr>
              <a:t>Degree</a:t>
            </a:r>
            <a:r>
              <a:rPr lang="en-US" sz="1800" b="1" i="1">
                <a:solidFill>
                  <a:srgbClr val="0000FF"/>
                </a:solidFill>
                <a:latin typeface="Oswald"/>
                <a:ea typeface="Oswald"/>
                <a:cs typeface="Oswald"/>
                <a:sym typeface="Oswald"/>
              </a:rPr>
              <a:t> </a:t>
            </a:r>
            <a:r>
              <a:rPr lang="en-US" sz="1800" b="1">
                <a:solidFill>
                  <a:srgbClr val="0000FF"/>
                </a:solidFill>
                <a:latin typeface="Oswald"/>
                <a:ea typeface="Oswald"/>
                <a:cs typeface="Oswald"/>
                <a:sym typeface="Oswald"/>
              </a:rPr>
              <a:t>of Value</a:t>
            </a:r>
            <a:endParaRPr sz="1100"/>
          </a:p>
        </p:txBody>
      </p:sp>
      <p:sp>
        <p:nvSpPr>
          <p:cNvPr id="347" name="Google Shape;347;p37"/>
          <p:cNvSpPr txBox="1"/>
          <p:nvPr/>
        </p:nvSpPr>
        <p:spPr>
          <a:xfrm>
            <a:off x="1768623" y="2612764"/>
            <a:ext cx="1028700" cy="300000"/>
          </a:xfrm>
          <a:prstGeom prst="rect">
            <a:avLst/>
          </a:prstGeom>
          <a:noFill/>
          <a:ln>
            <a:noFill/>
          </a:ln>
        </p:spPr>
        <p:txBody>
          <a:bodyPr spcFirstLastPara="1" wrap="square" lIns="68575" tIns="34275" rIns="68575" bIns="34275" anchor="t" anchorCtr="0">
            <a:spAutoFit/>
          </a:bodyPr>
          <a:lstStyle/>
          <a:p>
            <a:pPr marL="0" marR="0" lvl="0" indent="0" algn="l" rtl="0">
              <a:spcBef>
                <a:spcPts val="0"/>
              </a:spcBef>
              <a:spcAft>
                <a:spcPts val="0"/>
              </a:spcAft>
              <a:buNone/>
            </a:pPr>
            <a:r>
              <a:rPr lang="en-US" sz="1500" b="1">
                <a:solidFill>
                  <a:schemeClr val="dk1"/>
                </a:solidFill>
                <a:latin typeface="Oswald"/>
                <a:ea typeface="Oswald"/>
                <a:cs typeface="Oswald"/>
                <a:sym typeface="Oswald"/>
              </a:rPr>
              <a:t>Section C</a:t>
            </a:r>
            <a:endParaRPr sz="1100"/>
          </a:p>
        </p:txBody>
      </p:sp>
      <p:sp>
        <p:nvSpPr>
          <p:cNvPr id="349" name="Google Shape;349;p37"/>
          <p:cNvSpPr txBox="1">
            <a:spLocks noGrp="1"/>
          </p:cNvSpPr>
          <p:nvPr>
            <p:ph type="ftr" idx="11"/>
          </p:nvPr>
        </p:nvSpPr>
        <p:spPr>
          <a:xfrm>
            <a:off x="2985466" y="4641056"/>
            <a:ext cx="3173100" cy="273900"/>
          </a:xfrm>
          <a:prstGeom prst="rect">
            <a:avLst/>
          </a:prstGeom>
          <a:noFill/>
          <a:ln>
            <a:noFill/>
          </a:ln>
        </p:spPr>
        <p:txBody>
          <a:bodyPr spcFirstLastPara="1" wrap="square" lIns="68575" tIns="34275" rIns="68575" bIns="34275" anchor="b" anchorCtr="0">
            <a:noAutofit/>
          </a:bodyPr>
          <a:lstStyle/>
          <a:p>
            <a:pPr marL="0" lvl="0" indent="0" algn="ctr" rtl="0">
              <a:spcBef>
                <a:spcPts val="0"/>
              </a:spcBef>
              <a:spcAft>
                <a:spcPts val="0"/>
              </a:spcAft>
              <a:buNone/>
            </a:pPr>
            <a:r>
              <a:rPr lang="en-US" sz="1100"/>
              <a:t>GT APEX Accelerator </a:t>
            </a:r>
            <a:endParaRPr sz="1100"/>
          </a:p>
        </p:txBody>
      </p:sp>
      <p:sp>
        <p:nvSpPr>
          <p:cNvPr id="350" name="Google Shape;350;p37"/>
          <p:cNvSpPr txBox="1">
            <a:spLocks noGrp="1"/>
          </p:cNvSpPr>
          <p:nvPr>
            <p:ph type="sldNum" idx="12"/>
          </p:nvPr>
        </p:nvSpPr>
        <p:spPr>
          <a:xfrm>
            <a:off x="2583180" y="3495973"/>
            <a:ext cx="1371600" cy="241200"/>
          </a:xfrm>
          <a:prstGeom prst="rect">
            <a:avLst/>
          </a:prstGeom>
          <a:noFill/>
          <a:ln>
            <a:noFill/>
          </a:ln>
        </p:spPr>
        <p:txBody>
          <a:bodyPr spcFirstLastPara="1" wrap="square" lIns="0" tIns="0" rIns="0" bIns="0" anchor="b" anchorCtr="0">
            <a:noAutofit/>
          </a:bodyPr>
          <a:lstStyle/>
          <a:p>
            <a:pPr marL="0" lvl="0" indent="0" algn="ctr" rtl="0">
              <a:spcBef>
                <a:spcPts val="0"/>
              </a:spcBef>
              <a:spcAft>
                <a:spcPts val="0"/>
              </a:spcAft>
              <a:buClr>
                <a:srgbClr val="000000"/>
              </a:buClr>
              <a:buSzPts val="1200"/>
              <a:buFont typeface="Arial"/>
              <a:buNone/>
            </a:pPr>
            <a:r>
              <a:rPr lang="en-US"/>
              <a:t>2</a:t>
            </a:r>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354"/>
        <p:cNvGrpSpPr/>
        <p:nvPr/>
      </p:nvGrpSpPr>
      <p:grpSpPr>
        <a:xfrm>
          <a:off x="0" y="0"/>
          <a:ext cx="0" cy="0"/>
          <a:chOff x="0" y="0"/>
          <a:chExt cx="0" cy="0"/>
        </a:xfrm>
      </p:grpSpPr>
      <p:sp>
        <p:nvSpPr>
          <p:cNvPr id="355" name="Google Shape;355;p38"/>
          <p:cNvSpPr txBox="1">
            <a:spLocks noGrp="1"/>
          </p:cNvSpPr>
          <p:nvPr>
            <p:ph type="title"/>
          </p:nvPr>
        </p:nvSpPr>
        <p:spPr>
          <a:xfrm>
            <a:off x="342900" y="154484"/>
            <a:ext cx="6172200" cy="643200"/>
          </a:xfrm>
          <a:prstGeom prst="rect">
            <a:avLst/>
          </a:prstGeom>
          <a:noFill/>
          <a:ln>
            <a:noFill/>
          </a:ln>
        </p:spPr>
        <p:txBody>
          <a:bodyPr spcFirstLastPara="1" wrap="square" lIns="0" tIns="0" rIns="68575" bIns="0" anchor="b" anchorCtr="0">
            <a:noAutofit/>
          </a:bodyPr>
          <a:lstStyle/>
          <a:p>
            <a:pPr marL="0" lvl="0" indent="0" algn="l" rtl="0">
              <a:spcBef>
                <a:spcPts val="0"/>
              </a:spcBef>
              <a:spcAft>
                <a:spcPts val="0"/>
              </a:spcAft>
              <a:buClr>
                <a:srgbClr val="8F77B6"/>
              </a:buClr>
              <a:buSzPts val="3300"/>
              <a:buFont typeface="Oswald"/>
              <a:buNone/>
            </a:pPr>
            <a:r>
              <a:rPr lang="en-US" sz="3300" b="1" i="0" u="none" strike="noStrike" cap="none">
                <a:solidFill>
                  <a:srgbClr val="8F77B6"/>
                </a:solidFill>
                <a:latin typeface="Oswald"/>
                <a:ea typeface="Oswald"/>
                <a:cs typeface="Oswald"/>
                <a:sym typeface="Oswald"/>
              </a:rPr>
              <a:t>Decoding the Solicitation</a:t>
            </a:r>
            <a:endParaRPr/>
          </a:p>
        </p:txBody>
      </p:sp>
      <p:sp>
        <p:nvSpPr>
          <p:cNvPr id="356" name="Google Shape;356;p38"/>
          <p:cNvSpPr txBox="1"/>
          <p:nvPr/>
        </p:nvSpPr>
        <p:spPr>
          <a:xfrm>
            <a:off x="800100" y="1713198"/>
            <a:ext cx="7886700" cy="2685900"/>
          </a:xfrm>
          <a:prstGeom prst="rect">
            <a:avLst/>
          </a:prstGeom>
          <a:solidFill>
            <a:schemeClr val="lt1"/>
          </a:solidFill>
          <a:ln>
            <a:noFill/>
          </a:ln>
        </p:spPr>
        <p:txBody>
          <a:bodyPr spcFirstLastPara="1" wrap="square" lIns="68575" tIns="34275" rIns="68575" bIns="34275" anchor="t" anchorCtr="0">
            <a:spAutoFit/>
          </a:bodyPr>
          <a:lstStyle/>
          <a:p>
            <a:pPr marL="342900" marR="0" lvl="0" indent="-349250" algn="l" rtl="0">
              <a:lnSpc>
                <a:spcPct val="100000"/>
              </a:lnSpc>
              <a:spcBef>
                <a:spcPts val="0"/>
              </a:spcBef>
              <a:spcAft>
                <a:spcPts val="0"/>
              </a:spcAft>
              <a:buClr>
                <a:srgbClr val="FF0000"/>
              </a:buClr>
              <a:buSzPts val="2300"/>
              <a:buFont typeface="Arial"/>
              <a:buChar char="•"/>
            </a:pPr>
            <a:r>
              <a:rPr lang="en-US" sz="2300" b="1" i="0" u="none" strike="noStrike" cap="none">
                <a:solidFill>
                  <a:srgbClr val="FF0000"/>
                </a:solidFill>
                <a:latin typeface="Oswald"/>
                <a:ea typeface="Oswald"/>
                <a:cs typeface="Oswald"/>
                <a:sym typeface="Oswald"/>
              </a:rPr>
              <a:t>Read</a:t>
            </a:r>
            <a:r>
              <a:rPr lang="en-US" sz="2300" b="0" i="0" u="none" strike="noStrike" cap="none">
                <a:solidFill>
                  <a:srgbClr val="000000"/>
                </a:solidFill>
                <a:latin typeface="Oswald"/>
                <a:ea typeface="Oswald"/>
                <a:cs typeface="Oswald"/>
                <a:sym typeface="Oswald"/>
              </a:rPr>
              <a:t> and </a:t>
            </a:r>
            <a:r>
              <a:rPr lang="en-US" sz="2300" b="1" i="0" u="none" strike="noStrike" cap="none">
                <a:solidFill>
                  <a:srgbClr val="FF0000"/>
                </a:solidFill>
                <a:latin typeface="Oswald"/>
                <a:ea typeface="Oswald"/>
                <a:cs typeface="Oswald"/>
                <a:sym typeface="Oswald"/>
              </a:rPr>
              <a:t>re-read</a:t>
            </a:r>
            <a:r>
              <a:rPr lang="en-US" sz="2300" b="0" i="0" u="none" strike="noStrike" cap="none">
                <a:solidFill>
                  <a:srgbClr val="000000"/>
                </a:solidFill>
                <a:latin typeface="Oswald"/>
                <a:ea typeface="Oswald"/>
                <a:cs typeface="Oswald"/>
                <a:sym typeface="Oswald"/>
              </a:rPr>
              <a:t> it!</a:t>
            </a:r>
            <a:endParaRPr sz="1100"/>
          </a:p>
          <a:p>
            <a:pPr marL="342900" marR="0" lvl="0" indent="-349250" algn="l" rtl="0">
              <a:lnSpc>
                <a:spcPct val="100000"/>
              </a:lnSpc>
              <a:spcBef>
                <a:spcPts val="0"/>
              </a:spcBef>
              <a:spcAft>
                <a:spcPts val="0"/>
              </a:spcAft>
              <a:buClr>
                <a:srgbClr val="FF0000"/>
              </a:buClr>
              <a:buSzPts val="2300"/>
              <a:buFont typeface="Arial"/>
              <a:buChar char="•"/>
            </a:pPr>
            <a:r>
              <a:rPr lang="en-US" sz="2300" b="1" i="0" u="none" strike="noStrike" cap="none">
                <a:solidFill>
                  <a:srgbClr val="FF0000"/>
                </a:solidFill>
                <a:latin typeface="Oswald"/>
                <a:ea typeface="Oswald"/>
                <a:cs typeface="Oswald"/>
                <a:sym typeface="Oswald"/>
              </a:rPr>
              <a:t>Read</a:t>
            </a:r>
            <a:r>
              <a:rPr lang="en-US" sz="2300" b="0" i="0" u="none" strike="noStrike" cap="none">
                <a:solidFill>
                  <a:srgbClr val="C00000"/>
                </a:solidFill>
                <a:latin typeface="Oswald"/>
                <a:ea typeface="Oswald"/>
                <a:cs typeface="Oswald"/>
                <a:sym typeface="Oswald"/>
              </a:rPr>
              <a:t> </a:t>
            </a:r>
            <a:r>
              <a:rPr lang="en-US" sz="2300" b="0" i="0" u="none" strike="noStrike" cap="none">
                <a:solidFill>
                  <a:srgbClr val="000000"/>
                </a:solidFill>
                <a:latin typeface="Oswald"/>
                <a:ea typeface="Oswald"/>
                <a:cs typeface="Oswald"/>
                <a:sym typeface="Oswald"/>
              </a:rPr>
              <a:t>reference to the FAR and related Supplements</a:t>
            </a:r>
            <a:endParaRPr sz="1100"/>
          </a:p>
          <a:p>
            <a:pPr marL="342900" marR="0" lvl="0" indent="-349250" algn="l" rtl="0">
              <a:lnSpc>
                <a:spcPct val="100000"/>
              </a:lnSpc>
              <a:spcBef>
                <a:spcPts val="0"/>
              </a:spcBef>
              <a:spcAft>
                <a:spcPts val="0"/>
              </a:spcAft>
              <a:buClr>
                <a:srgbClr val="000000"/>
              </a:buClr>
              <a:buSzPts val="2300"/>
              <a:buFont typeface="Arial"/>
              <a:buChar char="•"/>
            </a:pPr>
            <a:r>
              <a:rPr lang="en-US" sz="2300" b="0" i="0" u="none" strike="noStrike" cap="none">
                <a:solidFill>
                  <a:srgbClr val="000000"/>
                </a:solidFill>
                <a:latin typeface="Oswald"/>
                <a:ea typeface="Oswald"/>
                <a:cs typeface="Oswald"/>
                <a:sym typeface="Oswald"/>
              </a:rPr>
              <a:t>Assume nothing</a:t>
            </a:r>
            <a:endParaRPr sz="1100"/>
          </a:p>
          <a:p>
            <a:pPr marL="342900" marR="0" lvl="0" indent="-349250" algn="l" rtl="0">
              <a:lnSpc>
                <a:spcPct val="100000"/>
              </a:lnSpc>
              <a:spcBef>
                <a:spcPts val="0"/>
              </a:spcBef>
              <a:spcAft>
                <a:spcPts val="0"/>
              </a:spcAft>
              <a:buClr>
                <a:srgbClr val="000000"/>
              </a:buClr>
              <a:buSzPts val="2300"/>
              <a:buFont typeface="Arial"/>
              <a:buChar char="•"/>
            </a:pPr>
            <a:r>
              <a:rPr lang="en-US" sz="2300" b="0" i="0" u="none" strike="noStrike" cap="none">
                <a:solidFill>
                  <a:srgbClr val="000000"/>
                </a:solidFill>
                <a:latin typeface="Oswald"/>
                <a:ea typeface="Oswald"/>
                <a:cs typeface="Oswald"/>
                <a:sym typeface="Oswald"/>
              </a:rPr>
              <a:t>Understand everything</a:t>
            </a:r>
            <a:endParaRPr sz="1100"/>
          </a:p>
          <a:p>
            <a:pPr marL="342900" marR="0" lvl="0" indent="-349250" algn="l" rtl="0">
              <a:lnSpc>
                <a:spcPct val="100000"/>
              </a:lnSpc>
              <a:spcBef>
                <a:spcPts val="0"/>
              </a:spcBef>
              <a:spcAft>
                <a:spcPts val="0"/>
              </a:spcAft>
              <a:buClr>
                <a:srgbClr val="000000"/>
              </a:buClr>
              <a:buSzPts val="2300"/>
              <a:buFont typeface="Arial"/>
              <a:buChar char="•"/>
            </a:pPr>
            <a:r>
              <a:rPr lang="en-US" sz="2300" b="0" i="0" u="none" strike="noStrike" cap="none">
                <a:solidFill>
                  <a:srgbClr val="000000"/>
                </a:solidFill>
                <a:latin typeface="Oswald"/>
                <a:ea typeface="Oswald"/>
                <a:cs typeface="Oswald"/>
                <a:sym typeface="Oswald"/>
              </a:rPr>
              <a:t>If given the opportunity, submit questions within time-frame allotted</a:t>
            </a:r>
            <a:endParaRPr sz="1100"/>
          </a:p>
          <a:p>
            <a:pPr marL="342900" marR="0" lvl="0" indent="-349250" algn="l" rtl="0">
              <a:lnSpc>
                <a:spcPct val="100000"/>
              </a:lnSpc>
              <a:spcBef>
                <a:spcPts val="0"/>
              </a:spcBef>
              <a:spcAft>
                <a:spcPts val="0"/>
              </a:spcAft>
              <a:buClr>
                <a:srgbClr val="000000"/>
              </a:buClr>
              <a:buSzPts val="2300"/>
              <a:buFont typeface="Arial"/>
              <a:buChar char="•"/>
            </a:pPr>
            <a:r>
              <a:rPr lang="en-US" sz="2300" b="0" i="0" u="none" strike="noStrike" cap="none">
                <a:solidFill>
                  <a:srgbClr val="000000"/>
                </a:solidFill>
                <a:latin typeface="Oswald"/>
                <a:ea typeface="Oswald"/>
                <a:cs typeface="Oswald"/>
                <a:sym typeface="Oswald"/>
              </a:rPr>
              <a:t>Order any specs and standards immediately</a:t>
            </a:r>
            <a:endParaRPr sz="2400" b="0" i="0" u="none" strike="noStrike" cap="none">
              <a:solidFill>
                <a:srgbClr val="000000"/>
              </a:solidFill>
              <a:latin typeface="Oswald"/>
              <a:ea typeface="Oswald"/>
              <a:cs typeface="Oswald"/>
              <a:sym typeface="Oswald"/>
            </a:endParaRPr>
          </a:p>
          <a:p>
            <a:pPr marL="0" marR="0" lvl="0" indent="0" algn="l" rtl="0">
              <a:lnSpc>
                <a:spcPct val="100000"/>
              </a:lnSpc>
              <a:spcBef>
                <a:spcPts val="0"/>
              </a:spcBef>
              <a:spcAft>
                <a:spcPts val="0"/>
              </a:spcAft>
              <a:buClr>
                <a:schemeClr val="dk1"/>
              </a:buClr>
              <a:buSzPts val="800"/>
              <a:buFont typeface="Calibri"/>
              <a:buNone/>
            </a:pPr>
            <a:endParaRPr sz="800" b="0" i="0" u="none" strike="noStrike" cap="none">
              <a:solidFill>
                <a:srgbClr val="000000"/>
              </a:solidFill>
              <a:latin typeface="Oswald"/>
              <a:ea typeface="Oswald"/>
              <a:cs typeface="Oswald"/>
              <a:sym typeface="Oswald"/>
            </a:endParaRPr>
          </a:p>
          <a:p>
            <a:pPr marL="0" marR="0" lvl="0" indent="0" algn="l" rtl="0">
              <a:lnSpc>
                <a:spcPct val="100000"/>
              </a:lnSpc>
              <a:spcBef>
                <a:spcPts val="0"/>
              </a:spcBef>
              <a:spcAft>
                <a:spcPts val="0"/>
              </a:spcAft>
              <a:buClr>
                <a:srgbClr val="2113DD"/>
              </a:buClr>
              <a:buSzPts val="2000"/>
              <a:buFont typeface="Oswald"/>
              <a:buNone/>
            </a:pPr>
            <a:r>
              <a:rPr lang="en-US" sz="2000" b="1" u="sng" strike="noStrike" cap="none">
                <a:solidFill>
                  <a:srgbClr val="2113DD"/>
                </a:solidFill>
                <a:latin typeface="Oswald"/>
                <a:ea typeface="Oswald"/>
                <a:cs typeface="Oswald"/>
                <a:sym typeface="Oswald"/>
              </a:rPr>
              <a:t>Bonus</a:t>
            </a:r>
            <a:r>
              <a:rPr lang="en-US" sz="2000" b="1" u="none" strike="noStrike" cap="none">
                <a:solidFill>
                  <a:srgbClr val="2113DD"/>
                </a:solidFill>
                <a:latin typeface="Oswald"/>
                <a:ea typeface="Oswald"/>
                <a:cs typeface="Oswald"/>
                <a:sym typeface="Oswald"/>
              </a:rPr>
              <a:t>:  </a:t>
            </a:r>
            <a:r>
              <a:rPr lang="en-US" sz="2400" b="0" i="0" u="none" strike="noStrike" cap="none">
                <a:solidFill>
                  <a:srgbClr val="000000"/>
                </a:solidFill>
                <a:latin typeface="Oswald"/>
                <a:ea typeface="Oswald"/>
                <a:cs typeface="Oswald"/>
                <a:sym typeface="Oswald"/>
              </a:rPr>
              <a:t>Be aware of the </a:t>
            </a:r>
            <a:r>
              <a:rPr lang="en-US" sz="2400" b="0" i="0" u="sng" strike="noStrike" cap="none">
                <a:solidFill>
                  <a:schemeClr val="dk1"/>
                </a:solidFill>
                <a:latin typeface="Oswald"/>
                <a:ea typeface="Oswald"/>
                <a:cs typeface="Oswald"/>
                <a:sym typeface="Oswald"/>
              </a:rPr>
              <a:t>type</a:t>
            </a:r>
            <a:r>
              <a:rPr lang="en-US" sz="2400" b="0" i="0" u="sng" strike="noStrike" cap="none">
                <a:solidFill>
                  <a:srgbClr val="000000"/>
                </a:solidFill>
                <a:latin typeface="Oswald"/>
                <a:ea typeface="Oswald"/>
                <a:cs typeface="Oswald"/>
                <a:sym typeface="Oswald"/>
              </a:rPr>
              <a:t> of solicitation and contract type</a:t>
            </a:r>
            <a:endParaRPr sz="2400" b="0" i="1" u="sng" strike="noStrike" cap="none">
              <a:solidFill>
                <a:srgbClr val="000000"/>
              </a:solidFill>
              <a:latin typeface="Arial"/>
              <a:ea typeface="Arial"/>
              <a:cs typeface="Arial"/>
              <a:sym typeface="Arial"/>
            </a:endParaRPr>
          </a:p>
        </p:txBody>
      </p:sp>
      <p:sp>
        <p:nvSpPr>
          <p:cNvPr id="357" name="Google Shape;357;p38"/>
          <p:cNvSpPr txBox="1"/>
          <p:nvPr/>
        </p:nvSpPr>
        <p:spPr>
          <a:xfrm>
            <a:off x="2114550" y="1028700"/>
            <a:ext cx="5463600" cy="443400"/>
          </a:xfrm>
          <a:prstGeom prst="rect">
            <a:avLst/>
          </a:prstGeom>
          <a:noFill/>
          <a:ln>
            <a:noFill/>
          </a:ln>
        </p:spPr>
        <p:txBody>
          <a:bodyPr spcFirstLastPara="1" wrap="square" lIns="68575" tIns="34275" rIns="68575" bIns="34275" anchor="t" anchorCtr="0">
            <a:spAutoFit/>
          </a:bodyPr>
          <a:lstStyle/>
          <a:p>
            <a:pPr marL="0" marR="0" lvl="0" indent="0" algn="l" rtl="0">
              <a:lnSpc>
                <a:spcPct val="90000"/>
              </a:lnSpc>
              <a:spcBef>
                <a:spcPts val="0"/>
              </a:spcBef>
              <a:spcAft>
                <a:spcPts val="0"/>
              </a:spcAft>
              <a:buClr>
                <a:srgbClr val="0000FF"/>
              </a:buClr>
              <a:buSzPts val="2700"/>
              <a:buFont typeface="Arial"/>
              <a:buNone/>
            </a:pPr>
            <a:r>
              <a:rPr lang="en-US" sz="2700" b="1" i="0" u="none" strike="noStrike" cap="none">
                <a:solidFill>
                  <a:srgbClr val="0000FF"/>
                </a:solidFill>
                <a:latin typeface="Oswald"/>
                <a:ea typeface="Oswald"/>
                <a:cs typeface="Oswald"/>
                <a:sym typeface="Oswald"/>
              </a:rPr>
              <a:t>Responding to a Request for Proposal</a:t>
            </a:r>
            <a:endParaRPr sz="2700" b="1" i="0" u="none" strike="noStrike" cap="none">
              <a:solidFill>
                <a:srgbClr val="0000FF"/>
              </a:solidFill>
              <a:latin typeface="Oswald"/>
              <a:ea typeface="Oswald"/>
              <a:cs typeface="Oswald"/>
              <a:sym typeface="Oswald"/>
            </a:endParaRPr>
          </a:p>
        </p:txBody>
      </p:sp>
      <p:sp>
        <p:nvSpPr>
          <p:cNvPr id="359" name="Google Shape;359;p38"/>
          <p:cNvSpPr txBox="1">
            <a:spLocks noGrp="1"/>
          </p:cNvSpPr>
          <p:nvPr>
            <p:ph type="ftr" idx="11"/>
          </p:nvPr>
        </p:nvSpPr>
        <p:spPr>
          <a:xfrm>
            <a:off x="2985466" y="4641056"/>
            <a:ext cx="3173100" cy="273900"/>
          </a:xfrm>
          <a:prstGeom prst="rect">
            <a:avLst/>
          </a:prstGeom>
          <a:noFill/>
          <a:ln>
            <a:noFill/>
          </a:ln>
        </p:spPr>
        <p:txBody>
          <a:bodyPr spcFirstLastPara="1" wrap="square" lIns="68575" tIns="34275" rIns="68575" bIns="34275" anchor="b" anchorCtr="0">
            <a:noAutofit/>
          </a:bodyPr>
          <a:lstStyle/>
          <a:p>
            <a:pPr marL="0" lvl="0" indent="0" algn="ctr" rtl="0">
              <a:spcBef>
                <a:spcPts val="0"/>
              </a:spcBef>
              <a:spcAft>
                <a:spcPts val="0"/>
              </a:spcAft>
              <a:buNone/>
            </a:pPr>
            <a:r>
              <a:rPr lang="en-US" sz="1100"/>
              <a:t>GT APEX Accelerator </a:t>
            </a:r>
            <a:endParaRPr sz="1100"/>
          </a:p>
        </p:txBody>
      </p:sp>
      <p:sp>
        <p:nvSpPr>
          <p:cNvPr id="360" name="Google Shape;360;p38"/>
          <p:cNvSpPr txBox="1">
            <a:spLocks noGrp="1"/>
          </p:cNvSpPr>
          <p:nvPr>
            <p:ph type="sldNum" idx="12"/>
          </p:nvPr>
        </p:nvSpPr>
        <p:spPr>
          <a:xfrm>
            <a:off x="2583180" y="3495973"/>
            <a:ext cx="1371600" cy="241200"/>
          </a:xfrm>
          <a:prstGeom prst="rect">
            <a:avLst/>
          </a:prstGeom>
          <a:noFill/>
          <a:ln>
            <a:noFill/>
          </a:ln>
        </p:spPr>
        <p:txBody>
          <a:bodyPr spcFirstLastPara="1" wrap="square" lIns="0" tIns="0" rIns="0" bIns="0" anchor="b" anchorCtr="0">
            <a:noAutofit/>
          </a:bodyPr>
          <a:lstStyle/>
          <a:p>
            <a:pPr marL="0" lvl="0" indent="0" algn="ctr" rtl="0">
              <a:spcBef>
                <a:spcPts val="0"/>
              </a:spcBef>
              <a:spcAft>
                <a:spcPts val="0"/>
              </a:spcAft>
              <a:buClr>
                <a:srgbClr val="000000"/>
              </a:buClr>
              <a:buSzPts val="1200"/>
              <a:buFont typeface="Arial"/>
              <a:buNone/>
            </a:pPr>
            <a:r>
              <a:rPr lang="en-US"/>
              <a:t>2</a:t>
            </a:r>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364"/>
        <p:cNvGrpSpPr/>
        <p:nvPr/>
      </p:nvGrpSpPr>
      <p:grpSpPr>
        <a:xfrm>
          <a:off x="0" y="0"/>
          <a:ext cx="0" cy="0"/>
          <a:chOff x="0" y="0"/>
          <a:chExt cx="0" cy="0"/>
        </a:xfrm>
      </p:grpSpPr>
      <p:sp>
        <p:nvSpPr>
          <p:cNvPr id="365" name="Google Shape;365;p39"/>
          <p:cNvSpPr txBox="1">
            <a:spLocks noGrp="1"/>
          </p:cNvSpPr>
          <p:nvPr>
            <p:ph type="title" idx="4294967295"/>
          </p:nvPr>
        </p:nvSpPr>
        <p:spPr>
          <a:xfrm>
            <a:off x="285750" y="311313"/>
            <a:ext cx="4868400" cy="577200"/>
          </a:xfrm>
          <a:prstGeom prst="rect">
            <a:avLst/>
          </a:prstGeom>
          <a:noFill/>
          <a:ln>
            <a:noFill/>
            <a:prstDash/>
          </a:ln>
          <a:effectLst/>
        </p:spPr>
        <p:txBody>
          <a:bodyPr rot="0" spcFirstLastPara="1" vertOverflow="overflow" horzOverflow="overflow" vert="horz" wrap="square" lIns="68575" tIns="34275" rIns="68575" bIns="34275"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
                <a:srgbClr val="8F77B6"/>
              </a:buClr>
              <a:buSzPts val="3300"/>
              <a:buFont typeface="Oswald"/>
              <a:buNone/>
              <a:tabLst/>
              <a:defRPr/>
            </a:pPr>
            <a:r>
              <a:rPr kumimoji="0" lang="en-US" sz="3300" b="1" i="0" u="none" strike="noStrike" kern="0" cap="none" spc="0" normalizeH="0" baseline="0" noProof="0" dirty="0">
                <a:ln>
                  <a:noFill/>
                </a:ln>
                <a:solidFill>
                  <a:srgbClr val="8F77B6"/>
                </a:solidFill>
                <a:effectLst/>
                <a:uLnTx/>
                <a:uFillTx/>
                <a:latin typeface="Oswald"/>
                <a:ea typeface="Oswald"/>
                <a:cs typeface="Oswald"/>
                <a:sym typeface="Oswald"/>
              </a:rPr>
              <a:t>Decoding the Solicitation</a:t>
            </a:r>
            <a:endParaRPr kumimoji="0" lang="en-US" sz="1400" b="0" i="0" u="none" strike="noStrike" kern="0" cap="none" spc="0" normalizeH="0" baseline="0" noProof="0" dirty="0">
              <a:ln>
                <a:noFill/>
              </a:ln>
              <a:solidFill>
                <a:srgbClr val="3F3F3F"/>
              </a:solidFill>
              <a:effectLst/>
              <a:uLnTx/>
              <a:uFillTx/>
              <a:latin typeface="Calibri"/>
              <a:ea typeface="Calibri"/>
              <a:cs typeface="Calibri"/>
              <a:sym typeface="Calibri"/>
            </a:endParaRPr>
          </a:p>
        </p:txBody>
      </p:sp>
      <p:sp>
        <p:nvSpPr>
          <p:cNvPr id="366" name="Google Shape;366;p39"/>
          <p:cNvSpPr txBox="1"/>
          <p:nvPr/>
        </p:nvSpPr>
        <p:spPr>
          <a:xfrm>
            <a:off x="1600200" y="1232666"/>
            <a:ext cx="5782800" cy="808200"/>
          </a:xfrm>
          <a:prstGeom prst="rect">
            <a:avLst/>
          </a:prstGeom>
          <a:noFill/>
          <a:ln>
            <a:noFill/>
          </a:ln>
        </p:spPr>
        <p:txBody>
          <a:bodyPr spcFirstLastPara="1" wrap="square" lIns="68575" tIns="34275" rIns="68575" bIns="34275" anchor="t" anchorCtr="0">
            <a:spAutoFit/>
          </a:bodyPr>
          <a:lstStyle/>
          <a:p>
            <a:pPr marL="0" marR="0" lvl="0" indent="0" algn="ctr" rtl="0">
              <a:lnSpc>
                <a:spcPct val="100000"/>
              </a:lnSpc>
              <a:spcBef>
                <a:spcPts val="0"/>
              </a:spcBef>
              <a:spcAft>
                <a:spcPts val="0"/>
              </a:spcAft>
              <a:buClr>
                <a:srgbClr val="0000FF"/>
              </a:buClr>
              <a:buSzPts val="2400"/>
              <a:buFont typeface="Oswald"/>
              <a:buNone/>
            </a:pPr>
            <a:r>
              <a:rPr lang="en-US" sz="2400" b="1" i="0" u="none" strike="noStrike" cap="none">
                <a:solidFill>
                  <a:srgbClr val="0000FF"/>
                </a:solidFill>
                <a:latin typeface="Oswald"/>
                <a:ea typeface="Oswald"/>
                <a:cs typeface="Oswald"/>
                <a:sym typeface="Oswald"/>
              </a:rPr>
              <a:t>Digest the Statement of Work (SOW)</a:t>
            </a:r>
            <a:endParaRPr sz="1100"/>
          </a:p>
          <a:p>
            <a:pPr marL="0" marR="0" lvl="0" indent="0" algn="ctr" rtl="0">
              <a:lnSpc>
                <a:spcPct val="100000"/>
              </a:lnSpc>
              <a:spcBef>
                <a:spcPts val="0"/>
              </a:spcBef>
              <a:spcAft>
                <a:spcPts val="0"/>
              </a:spcAft>
              <a:buClr>
                <a:srgbClr val="0000FF"/>
              </a:buClr>
              <a:buSzPts val="2400"/>
              <a:buFont typeface="Oswald"/>
              <a:buNone/>
            </a:pPr>
            <a:r>
              <a:rPr lang="en-US" sz="2400" b="1">
                <a:solidFill>
                  <a:srgbClr val="0000FF"/>
                </a:solidFill>
                <a:latin typeface="Oswald"/>
                <a:ea typeface="Oswald"/>
                <a:cs typeface="Oswald"/>
                <a:sym typeface="Oswald"/>
              </a:rPr>
              <a:t>Section C</a:t>
            </a:r>
            <a:endParaRPr sz="2400" b="1" i="0" u="none" strike="noStrike" cap="none">
              <a:solidFill>
                <a:srgbClr val="0000FF"/>
              </a:solidFill>
              <a:latin typeface="Oswald"/>
              <a:ea typeface="Oswald"/>
              <a:cs typeface="Oswald"/>
              <a:sym typeface="Oswald"/>
            </a:endParaRPr>
          </a:p>
        </p:txBody>
      </p:sp>
      <p:sp>
        <p:nvSpPr>
          <p:cNvPr id="367" name="Google Shape;367;p39"/>
          <p:cNvSpPr txBox="1"/>
          <p:nvPr/>
        </p:nvSpPr>
        <p:spPr>
          <a:xfrm>
            <a:off x="600878" y="2114550"/>
            <a:ext cx="7942200" cy="2008800"/>
          </a:xfrm>
          <a:prstGeom prst="rect">
            <a:avLst/>
          </a:prstGeom>
          <a:noFill/>
          <a:ln>
            <a:noFill/>
          </a:ln>
        </p:spPr>
        <p:txBody>
          <a:bodyPr spcFirstLastPara="1" wrap="square" lIns="68575" tIns="34275" rIns="68575" bIns="34275" anchor="t" anchorCtr="0">
            <a:spAutoFit/>
          </a:bodyPr>
          <a:lstStyle/>
          <a:p>
            <a:pPr marL="342900" marR="0" lvl="0" indent="-336550" algn="l" rtl="0">
              <a:lnSpc>
                <a:spcPct val="150000"/>
              </a:lnSpc>
              <a:spcBef>
                <a:spcPts val="0"/>
              </a:spcBef>
              <a:spcAft>
                <a:spcPts val="0"/>
              </a:spcAft>
              <a:buClr>
                <a:srgbClr val="000000"/>
              </a:buClr>
              <a:buSzPts val="2100"/>
              <a:buFont typeface="Arial"/>
              <a:buChar char="•"/>
            </a:pPr>
            <a:r>
              <a:rPr lang="en-US" sz="2100">
                <a:solidFill>
                  <a:srgbClr val="000000"/>
                </a:solidFill>
                <a:latin typeface="Oswald"/>
                <a:ea typeface="Oswald"/>
                <a:cs typeface="Oswald"/>
                <a:sym typeface="Oswald"/>
              </a:rPr>
              <a:t>Make sure you can perform </a:t>
            </a:r>
            <a:r>
              <a:rPr lang="en-US" sz="2100" u="sng">
                <a:solidFill>
                  <a:srgbClr val="000000"/>
                </a:solidFill>
                <a:latin typeface="Oswald"/>
                <a:ea typeface="Oswald"/>
                <a:cs typeface="Oswald"/>
                <a:sym typeface="Oswald"/>
              </a:rPr>
              <a:t>all</a:t>
            </a:r>
            <a:r>
              <a:rPr lang="en-US" sz="2100">
                <a:solidFill>
                  <a:srgbClr val="000000"/>
                </a:solidFill>
                <a:latin typeface="Oswald"/>
                <a:ea typeface="Oswald"/>
                <a:cs typeface="Oswald"/>
                <a:sym typeface="Oswald"/>
              </a:rPr>
              <a:t> the work. If not, call in others who can assist.</a:t>
            </a:r>
            <a:endParaRPr sz="1100"/>
          </a:p>
          <a:p>
            <a:pPr marL="254000" marR="0" lvl="0" indent="-247650" algn="l" rtl="0">
              <a:spcBef>
                <a:spcPts val="0"/>
              </a:spcBef>
              <a:spcAft>
                <a:spcPts val="0"/>
              </a:spcAft>
              <a:buClr>
                <a:srgbClr val="000000"/>
              </a:buClr>
              <a:buSzPts val="2100"/>
              <a:buFont typeface="Arial"/>
              <a:buChar char="•"/>
            </a:pPr>
            <a:r>
              <a:rPr lang="en-US" sz="2100">
                <a:solidFill>
                  <a:srgbClr val="000000"/>
                </a:solidFill>
                <a:latin typeface="Oswald"/>
                <a:ea typeface="Oswald"/>
                <a:cs typeface="Oswald"/>
                <a:sym typeface="Oswald"/>
              </a:rPr>
              <a:t> Begin to articulate </a:t>
            </a:r>
            <a:r>
              <a:rPr lang="en-US" sz="2100" u="sng">
                <a:solidFill>
                  <a:srgbClr val="000000"/>
                </a:solidFill>
                <a:latin typeface="Oswald"/>
                <a:ea typeface="Oswald"/>
                <a:cs typeface="Oswald"/>
                <a:sym typeface="Oswald"/>
              </a:rPr>
              <a:t>why you should be awarded the contract </a:t>
            </a:r>
            <a:r>
              <a:rPr lang="en-US" sz="2100">
                <a:solidFill>
                  <a:srgbClr val="000000"/>
                </a:solidFill>
                <a:latin typeface="Oswald"/>
                <a:ea typeface="Oswald"/>
                <a:cs typeface="Oswald"/>
                <a:sym typeface="Oswald"/>
              </a:rPr>
              <a:t>– avoid 	because of your small business cert(s).</a:t>
            </a:r>
            <a:endParaRPr sz="1100"/>
          </a:p>
          <a:p>
            <a:pPr marL="342900" marR="0" lvl="0" indent="-336550" algn="l" rtl="0">
              <a:lnSpc>
                <a:spcPct val="150000"/>
              </a:lnSpc>
              <a:spcBef>
                <a:spcPts val="0"/>
              </a:spcBef>
              <a:spcAft>
                <a:spcPts val="0"/>
              </a:spcAft>
              <a:buClr>
                <a:srgbClr val="000000"/>
              </a:buClr>
              <a:buSzPts val="2100"/>
              <a:buFont typeface="Arial"/>
              <a:buChar char="•"/>
            </a:pPr>
            <a:r>
              <a:rPr lang="en-US" sz="2100">
                <a:solidFill>
                  <a:srgbClr val="000000"/>
                </a:solidFill>
                <a:latin typeface="Oswald"/>
                <a:ea typeface="Oswald"/>
                <a:cs typeface="Oswald"/>
                <a:sym typeface="Oswald"/>
              </a:rPr>
              <a:t>Plan to incorporate this thinking into your proposal.</a:t>
            </a:r>
            <a:endParaRPr sz="1100"/>
          </a:p>
          <a:p>
            <a:pPr marL="342900" marR="0" lvl="0" indent="-336550" algn="l" rtl="0">
              <a:lnSpc>
                <a:spcPct val="150000"/>
              </a:lnSpc>
              <a:spcBef>
                <a:spcPts val="0"/>
              </a:spcBef>
              <a:spcAft>
                <a:spcPts val="0"/>
              </a:spcAft>
              <a:buClr>
                <a:srgbClr val="000000"/>
              </a:buClr>
              <a:buSzPts val="2100"/>
              <a:buFont typeface="Arial"/>
              <a:buChar char="•"/>
            </a:pPr>
            <a:r>
              <a:rPr lang="en-US" sz="2100">
                <a:solidFill>
                  <a:srgbClr val="000000"/>
                </a:solidFill>
                <a:latin typeface="Oswald"/>
                <a:ea typeface="Oswald"/>
                <a:cs typeface="Oswald"/>
                <a:sym typeface="Oswald"/>
              </a:rPr>
              <a:t>Be </a:t>
            </a:r>
            <a:r>
              <a:rPr lang="en-US" sz="2100" u="sng">
                <a:solidFill>
                  <a:srgbClr val="000000"/>
                </a:solidFill>
                <a:latin typeface="Oswald"/>
                <a:ea typeface="Oswald"/>
                <a:cs typeface="Oswald"/>
                <a:sym typeface="Oswald"/>
              </a:rPr>
              <a:t>prepared to </a:t>
            </a:r>
            <a:r>
              <a:rPr lang="en-US" sz="2100" b="1" u="sng">
                <a:solidFill>
                  <a:srgbClr val="0000FF"/>
                </a:solidFill>
                <a:latin typeface="Oswald"/>
                <a:ea typeface="Oswald"/>
                <a:cs typeface="Oswald"/>
                <a:sym typeface="Oswald"/>
              </a:rPr>
              <a:t>rate yourself objectively </a:t>
            </a:r>
            <a:r>
              <a:rPr lang="en-US" sz="2100">
                <a:solidFill>
                  <a:srgbClr val="000000"/>
                </a:solidFill>
                <a:latin typeface="Oswald"/>
                <a:ea typeface="Oswald"/>
                <a:cs typeface="Oswald"/>
                <a:sym typeface="Oswald"/>
              </a:rPr>
              <a:t>against any evaluation criteria. </a:t>
            </a:r>
            <a:endParaRPr sz="2100" b="1">
              <a:solidFill>
                <a:srgbClr val="000000"/>
              </a:solidFill>
              <a:latin typeface="Oswald"/>
              <a:ea typeface="Oswald"/>
              <a:cs typeface="Oswald"/>
              <a:sym typeface="Oswald"/>
            </a:endParaRPr>
          </a:p>
        </p:txBody>
      </p:sp>
      <p:sp>
        <p:nvSpPr>
          <p:cNvPr id="369" name="Google Shape;369;p39"/>
          <p:cNvSpPr txBox="1">
            <a:spLocks noGrp="1"/>
          </p:cNvSpPr>
          <p:nvPr>
            <p:ph type="ftr" idx="11"/>
          </p:nvPr>
        </p:nvSpPr>
        <p:spPr>
          <a:xfrm>
            <a:off x="2985466" y="4641056"/>
            <a:ext cx="3173100" cy="273900"/>
          </a:xfrm>
          <a:prstGeom prst="rect">
            <a:avLst/>
          </a:prstGeom>
          <a:noFill/>
          <a:ln>
            <a:noFill/>
          </a:ln>
        </p:spPr>
        <p:txBody>
          <a:bodyPr spcFirstLastPara="1" wrap="square" lIns="68575" tIns="34275" rIns="68575" bIns="34275" anchor="b" anchorCtr="0">
            <a:noAutofit/>
          </a:bodyPr>
          <a:lstStyle/>
          <a:p>
            <a:pPr marL="0" lvl="0" indent="0" algn="ctr" rtl="0">
              <a:spcBef>
                <a:spcPts val="0"/>
              </a:spcBef>
              <a:spcAft>
                <a:spcPts val="0"/>
              </a:spcAft>
              <a:buNone/>
            </a:pPr>
            <a:r>
              <a:rPr lang="en-US" sz="1100"/>
              <a:t>GT APEX Accelerator </a:t>
            </a:r>
            <a:endParaRPr sz="1100"/>
          </a:p>
        </p:txBody>
      </p:sp>
      <p:sp>
        <p:nvSpPr>
          <p:cNvPr id="370" name="Google Shape;370;p39"/>
          <p:cNvSpPr txBox="1">
            <a:spLocks noGrp="1"/>
          </p:cNvSpPr>
          <p:nvPr>
            <p:ph type="sldNum" idx="12"/>
          </p:nvPr>
        </p:nvSpPr>
        <p:spPr>
          <a:xfrm>
            <a:off x="2583180" y="3495973"/>
            <a:ext cx="1371600" cy="241200"/>
          </a:xfrm>
          <a:prstGeom prst="rect">
            <a:avLst/>
          </a:prstGeom>
          <a:noFill/>
          <a:ln>
            <a:noFill/>
          </a:ln>
        </p:spPr>
        <p:txBody>
          <a:bodyPr spcFirstLastPara="1" wrap="square" lIns="0" tIns="0" rIns="0" bIns="0" anchor="b" anchorCtr="0">
            <a:noAutofit/>
          </a:bodyPr>
          <a:lstStyle/>
          <a:p>
            <a:pPr marL="0" lvl="0" indent="0" algn="ctr" rtl="0">
              <a:spcBef>
                <a:spcPts val="0"/>
              </a:spcBef>
              <a:spcAft>
                <a:spcPts val="0"/>
              </a:spcAft>
              <a:buClr>
                <a:srgbClr val="000000"/>
              </a:buClr>
              <a:buSzPts val="1200"/>
              <a:buFont typeface="Arial"/>
              <a:buNone/>
            </a:pPr>
            <a:r>
              <a:rPr lang="en-US"/>
              <a:t>2</a:t>
            </a:r>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374"/>
        <p:cNvGrpSpPr/>
        <p:nvPr/>
      </p:nvGrpSpPr>
      <p:grpSpPr>
        <a:xfrm>
          <a:off x="0" y="0"/>
          <a:ext cx="0" cy="0"/>
          <a:chOff x="0" y="0"/>
          <a:chExt cx="0" cy="0"/>
        </a:xfrm>
      </p:grpSpPr>
      <p:sp>
        <p:nvSpPr>
          <p:cNvPr id="375" name="Google Shape;375;p40"/>
          <p:cNvSpPr txBox="1">
            <a:spLocks noGrp="1"/>
          </p:cNvSpPr>
          <p:nvPr>
            <p:ph type="title" idx="4294967295"/>
          </p:nvPr>
        </p:nvSpPr>
        <p:spPr>
          <a:xfrm>
            <a:off x="171450" y="342900"/>
            <a:ext cx="5772000" cy="577200"/>
          </a:xfrm>
          <a:prstGeom prst="rect">
            <a:avLst/>
          </a:prstGeom>
          <a:noFill/>
          <a:ln>
            <a:noFill/>
            <a:prstDash/>
          </a:ln>
          <a:effectLst/>
        </p:spPr>
        <p:txBody>
          <a:bodyPr rot="0" spcFirstLastPara="1" vertOverflow="overflow" horzOverflow="overflow" vert="horz" wrap="square" lIns="68575" tIns="34275" rIns="68575" bIns="34275"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
                <a:srgbClr val="8F77B6"/>
              </a:buClr>
              <a:buSzPts val="3300"/>
              <a:buFont typeface="Oswald"/>
              <a:buNone/>
              <a:tabLst/>
              <a:defRPr/>
            </a:pPr>
            <a:r>
              <a:rPr kumimoji="0" lang="en-US" sz="3300" b="1" i="0" u="none" strike="noStrike" kern="0" cap="none" spc="0" normalizeH="0" baseline="0" noProof="0" dirty="0">
                <a:ln>
                  <a:noFill/>
                </a:ln>
                <a:solidFill>
                  <a:srgbClr val="8F77B6"/>
                </a:solidFill>
                <a:effectLst/>
                <a:uLnTx/>
                <a:uFillTx/>
                <a:latin typeface="Oswald"/>
                <a:ea typeface="Oswald"/>
                <a:cs typeface="Oswald"/>
                <a:sym typeface="Oswald"/>
              </a:rPr>
              <a:t> Decoding the Solicitation </a:t>
            </a:r>
            <a:endParaRPr kumimoji="0" lang="en-US" sz="1400" b="0" i="0" u="none" strike="noStrike" kern="0" cap="none" spc="0" normalizeH="0" baseline="0" noProof="0" dirty="0">
              <a:ln>
                <a:noFill/>
              </a:ln>
              <a:solidFill>
                <a:srgbClr val="3F3F3F"/>
              </a:solidFill>
              <a:effectLst/>
              <a:uLnTx/>
              <a:uFillTx/>
              <a:latin typeface="Calibri"/>
              <a:ea typeface="Calibri"/>
              <a:cs typeface="Calibri"/>
              <a:sym typeface="Calibri"/>
            </a:endParaRPr>
          </a:p>
        </p:txBody>
      </p:sp>
      <p:sp>
        <p:nvSpPr>
          <p:cNvPr id="376" name="Google Shape;376;p40"/>
          <p:cNvSpPr txBox="1"/>
          <p:nvPr/>
        </p:nvSpPr>
        <p:spPr>
          <a:xfrm>
            <a:off x="2228850" y="1085850"/>
            <a:ext cx="5600700" cy="443400"/>
          </a:xfrm>
          <a:prstGeom prst="rect">
            <a:avLst/>
          </a:prstGeom>
          <a:noFill/>
          <a:ln>
            <a:noFill/>
          </a:ln>
        </p:spPr>
        <p:txBody>
          <a:bodyPr spcFirstLastPara="1" wrap="square" lIns="68575" tIns="34275" rIns="68575" bIns="34275" anchor="t" anchorCtr="0">
            <a:spAutoFit/>
          </a:bodyPr>
          <a:lstStyle/>
          <a:p>
            <a:pPr marL="0" marR="0" lvl="0" indent="0" algn="l" rtl="0">
              <a:lnSpc>
                <a:spcPct val="90000"/>
              </a:lnSpc>
              <a:spcBef>
                <a:spcPts val="0"/>
              </a:spcBef>
              <a:spcAft>
                <a:spcPts val="0"/>
              </a:spcAft>
              <a:buClr>
                <a:srgbClr val="0000FF"/>
              </a:buClr>
              <a:buSzPts val="2700"/>
              <a:buFont typeface="Arial"/>
              <a:buNone/>
            </a:pPr>
            <a:r>
              <a:rPr lang="en-US" sz="2700" b="1" i="0" u="none" strike="noStrike" cap="none">
                <a:solidFill>
                  <a:srgbClr val="0000FF"/>
                </a:solidFill>
                <a:latin typeface="Oswald"/>
                <a:ea typeface="Oswald"/>
                <a:cs typeface="Oswald"/>
                <a:sym typeface="Oswald"/>
              </a:rPr>
              <a:t>Understand the Terms and Conditions</a:t>
            </a:r>
            <a:endParaRPr sz="1100"/>
          </a:p>
        </p:txBody>
      </p:sp>
      <p:sp>
        <p:nvSpPr>
          <p:cNvPr id="377" name="Google Shape;377;p40"/>
          <p:cNvSpPr txBox="1"/>
          <p:nvPr/>
        </p:nvSpPr>
        <p:spPr>
          <a:xfrm>
            <a:off x="228600" y="1694917"/>
            <a:ext cx="8686800" cy="2170200"/>
          </a:xfrm>
          <a:prstGeom prst="rect">
            <a:avLst/>
          </a:prstGeom>
          <a:noFill/>
          <a:ln>
            <a:noFill/>
          </a:ln>
        </p:spPr>
        <p:txBody>
          <a:bodyPr spcFirstLastPara="1" wrap="square" lIns="68575" tIns="34275" rIns="68575" bIns="34275" anchor="t" anchorCtr="0">
            <a:spAutoFit/>
          </a:bodyPr>
          <a:lstStyle/>
          <a:p>
            <a:pPr marL="342900" marR="0" lvl="0" indent="-336550" algn="l" rtl="0">
              <a:lnSpc>
                <a:spcPct val="150000"/>
              </a:lnSpc>
              <a:spcBef>
                <a:spcPts val="0"/>
              </a:spcBef>
              <a:spcAft>
                <a:spcPts val="0"/>
              </a:spcAft>
              <a:buClr>
                <a:srgbClr val="000000"/>
              </a:buClr>
              <a:buSzPts val="2100"/>
              <a:buFont typeface="Arial"/>
              <a:buChar char="•"/>
            </a:pPr>
            <a:r>
              <a:rPr lang="en-US" sz="2100" b="0" i="0" u="none" strike="noStrike" cap="none">
                <a:solidFill>
                  <a:srgbClr val="000000"/>
                </a:solidFill>
                <a:latin typeface="Oswald"/>
                <a:ea typeface="Oswald"/>
                <a:cs typeface="Oswald"/>
                <a:sym typeface="Oswald"/>
              </a:rPr>
              <a:t>Often called the “boilerplate.”</a:t>
            </a:r>
            <a:endParaRPr sz="1100"/>
          </a:p>
          <a:p>
            <a:pPr marL="342900" marR="0" lvl="0" indent="-336550" algn="l" rtl="0">
              <a:lnSpc>
                <a:spcPct val="150000"/>
              </a:lnSpc>
              <a:spcBef>
                <a:spcPts val="0"/>
              </a:spcBef>
              <a:spcAft>
                <a:spcPts val="0"/>
              </a:spcAft>
              <a:buClr>
                <a:srgbClr val="000000"/>
              </a:buClr>
              <a:buSzPts val="2100"/>
              <a:buFont typeface="Arial"/>
              <a:buChar char="•"/>
            </a:pPr>
            <a:r>
              <a:rPr lang="en-US" sz="2100" b="0" i="0" u="none" strike="noStrike" cap="none">
                <a:solidFill>
                  <a:srgbClr val="000000"/>
                </a:solidFill>
                <a:latin typeface="Oswald"/>
                <a:ea typeface="Oswald"/>
                <a:cs typeface="Oswald"/>
                <a:sym typeface="Oswald"/>
              </a:rPr>
              <a:t>Don’t discount their importance.</a:t>
            </a:r>
            <a:endParaRPr sz="1100"/>
          </a:p>
          <a:p>
            <a:pPr marL="342900" marR="0" lvl="0" indent="-336550" algn="l" rtl="0">
              <a:spcBef>
                <a:spcPts val="0"/>
              </a:spcBef>
              <a:spcAft>
                <a:spcPts val="0"/>
              </a:spcAft>
              <a:buClr>
                <a:srgbClr val="0000FF"/>
              </a:buClr>
              <a:buSzPts val="2100"/>
              <a:buFont typeface="Arial"/>
              <a:buChar char="•"/>
            </a:pPr>
            <a:r>
              <a:rPr lang="en-US" sz="2100" b="1" i="0" u="none" strike="noStrike" cap="none">
                <a:solidFill>
                  <a:srgbClr val="0000FF"/>
                </a:solidFill>
                <a:latin typeface="Oswald"/>
                <a:ea typeface="Oswald"/>
                <a:cs typeface="Oswald"/>
                <a:sym typeface="Oswald"/>
              </a:rPr>
              <a:t>No shortcuts </a:t>
            </a:r>
            <a:r>
              <a:rPr lang="en-US" sz="2100" b="0" i="0" u="none" strike="noStrike" cap="none">
                <a:solidFill>
                  <a:srgbClr val="000000"/>
                </a:solidFill>
                <a:latin typeface="Oswald"/>
                <a:ea typeface="Oswald"/>
                <a:cs typeface="Oswald"/>
                <a:sym typeface="Oswald"/>
              </a:rPr>
              <a:t>– read the T’s &amp; C’s at least once. </a:t>
            </a:r>
            <a:r>
              <a:rPr lang="en-US" sz="2100" b="1" i="0" u="none" strike="noStrike" cap="none">
                <a:solidFill>
                  <a:srgbClr val="0000FF"/>
                </a:solidFill>
                <a:latin typeface="Oswald"/>
                <a:ea typeface="Oswald"/>
                <a:cs typeface="Oswald"/>
                <a:sym typeface="Oswald"/>
              </a:rPr>
              <a:t>(FAR and related Supplements)</a:t>
            </a:r>
            <a:endParaRPr sz="1100"/>
          </a:p>
          <a:p>
            <a:pPr marL="342900" marR="0" lvl="0" indent="-336550" algn="l" rtl="0">
              <a:lnSpc>
                <a:spcPct val="150000"/>
              </a:lnSpc>
              <a:spcBef>
                <a:spcPts val="0"/>
              </a:spcBef>
              <a:spcAft>
                <a:spcPts val="0"/>
              </a:spcAft>
              <a:buClr>
                <a:srgbClr val="000000"/>
              </a:buClr>
              <a:buSzPts val="2100"/>
              <a:buFont typeface="Arial"/>
              <a:buChar char="•"/>
            </a:pPr>
            <a:r>
              <a:rPr lang="en-US" sz="2100" b="0" i="0" u="none" strike="noStrike" cap="none">
                <a:solidFill>
                  <a:srgbClr val="000000"/>
                </a:solidFill>
                <a:latin typeface="Oswald"/>
                <a:ea typeface="Oswald"/>
                <a:cs typeface="Oswald"/>
                <a:sym typeface="Oswald"/>
              </a:rPr>
              <a:t>Research anything you’re not sure of.</a:t>
            </a:r>
            <a:endParaRPr sz="1100"/>
          </a:p>
          <a:p>
            <a:pPr marL="342900" marR="0" lvl="0" indent="-336550" algn="l" rtl="0">
              <a:lnSpc>
                <a:spcPct val="150000"/>
              </a:lnSpc>
              <a:spcBef>
                <a:spcPts val="0"/>
              </a:spcBef>
              <a:spcAft>
                <a:spcPts val="0"/>
              </a:spcAft>
              <a:buClr>
                <a:srgbClr val="000000"/>
              </a:buClr>
              <a:buSzPts val="2100"/>
              <a:buFont typeface="Arial"/>
              <a:buChar char="•"/>
            </a:pPr>
            <a:r>
              <a:rPr lang="en-US" sz="2100" b="0" i="0" u="none" strike="noStrike" cap="none">
                <a:solidFill>
                  <a:srgbClr val="000000"/>
                </a:solidFill>
                <a:latin typeface="Oswald"/>
                <a:ea typeface="Oswald"/>
                <a:cs typeface="Oswald"/>
                <a:sym typeface="Oswald"/>
              </a:rPr>
              <a:t>The government </a:t>
            </a:r>
            <a:r>
              <a:rPr lang="en-US" sz="2100" b="1" u="sng" strike="noStrike" cap="none">
                <a:solidFill>
                  <a:srgbClr val="0000FF"/>
                </a:solidFill>
                <a:latin typeface="Oswald"/>
                <a:ea typeface="Oswald"/>
                <a:cs typeface="Oswald"/>
                <a:sym typeface="Oswald"/>
              </a:rPr>
              <a:t>Expects YOU to Understand</a:t>
            </a:r>
            <a:r>
              <a:rPr lang="en-US" sz="2100" b="1" u="none" strike="noStrike" cap="none">
                <a:solidFill>
                  <a:srgbClr val="0000FF"/>
                </a:solidFill>
                <a:latin typeface="Oswald"/>
                <a:ea typeface="Oswald"/>
                <a:cs typeface="Oswald"/>
                <a:sym typeface="Oswald"/>
              </a:rPr>
              <a:t> </a:t>
            </a:r>
            <a:r>
              <a:rPr lang="en-US" sz="2100" b="0" i="0" u="none" strike="noStrike" cap="none">
                <a:solidFill>
                  <a:srgbClr val="000000"/>
                </a:solidFill>
                <a:latin typeface="Oswald"/>
                <a:ea typeface="Oswald"/>
                <a:cs typeface="Oswald"/>
                <a:sym typeface="Oswald"/>
              </a:rPr>
              <a:t>all the T’s &amp; C’s. </a:t>
            </a:r>
            <a:endParaRPr sz="2100" b="1" i="0" u="none" strike="noStrike" cap="none">
              <a:solidFill>
                <a:srgbClr val="000000"/>
              </a:solidFill>
              <a:latin typeface="Oswald"/>
              <a:ea typeface="Oswald"/>
              <a:cs typeface="Oswald"/>
              <a:sym typeface="Oswald"/>
            </a:endParaRPr>
          </a:p>
        </p:txBody>
      </p:sp>
      <p:sp>
        <p:nvSpPr>
          <p:cNvPr id="379" name="Google Shape;379;p40"/>
          <p:cNvSpPr txBox="1">
            <a:spLocks noGrp="1"/>
          </p:cNvSpPr>
          <p:nvPr>
            <p:ph type="ftr" idx="11"/>
          </p:nvPr>
        </p:nvSpPr>
        <p:spPr>
          <a:xfrm>
            <a:off x="2985466" y="4641056"/>
            <a:ext cx="3173100" cy="273900"/>
          </a:xfrm>
          <a:prstGeom prst="rect">
            <a:avLst/>
          </a:prstGeom>
          <a:noFill/>
          <a:ln>
            <a:noFill/>
          </a:ln>
        </p:spPr>
        <p:txBody>
          <a:bodyPr spcFirstLastPara="1" wrap="square" lIns="68575" tIns="34275" rIns="68575" bIns="34275" anchor="b" anchorCtr="0">
            <a:noAutofit/>
          </a:bodyPr>
          <a:lstStyle/>
          <a:p>
            <a:pPr marL="0" lvl="0" indent="0" algn="ctr" rtl="0">
              <a:spcBef>
                <a:spcPts val="0"/>
              </a:spcBef>
              <a:spcAft>
                <a:spcPts val="0"/>
              </a:spcAft>
              <a:buNone/>
            </a:pPr>
            <a:r>
              <a:rPr lang="en-US" sz="1100"/>
              <a:t>GT APEX Accelerator </a:t>
            </a:r>
            <a:endParaRPr sz="1100"/>
          </a:p>
        </p:txBody>
      </p:sp>
      <p:sp>
        <p:nvSpPr>
          <p:cNvPr id="380" name="Google Shape;380;p40"/>
          <p:cNvSpPr txBox="1">
            <a:spLocks noGrp="1"/>
          </p:cNvSpPr>
          <p:nvPr>
            <p:ph type="sldNum" idx="12"/>
          </p:nvPr>
        </p:nvSpPr>
        <p:spPr>
          <a:xfrm>
            <a:off x="2583180" y="3495973"/>
            <a:ext cx="1371600" cy="241200"/>
          </a:xfrm>
          <a:prstGeom prst="rect">
            <a:avLst/>
          </a:prstGeom>
          <a:noFill/>
          <a:ln>
            <a:noFill/>
          </a:ln>
        </p:spPr>
        <p:txBody>
          <a:bodyPr spcFirstLastPara="1" wrap="square" lIns="0" tIns="0" rIns="0" bIns="0" anchor="b" anchorCtr="0">
            <a:noAutofit/>
          </a:bodyPr>
          <a:lstStyle/>
          <a:p>
            <a:pPr marL="0" lvl="0" indent="0" algn="ctr" rtl="0">
              <a:spcBef>
                <a:spcPts val="0"/>
              </a:spcBef>
              <a:spcAft>
                <a:spcPts val="0"/>
              </a:spcAft>
              <a:buClr>
                <a:srgbClr val="000000"/>
              </a:buClr>
              <a:buSzPts val="1200"/>
              <a:buFont typeface="Arial"/>
              <a:buNone/>
            </a:pPr>
            <a:r>
              <a:rPr lang="en-US"/>
              <a:t>2</a:t>
            </a:r>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384"/>
        <p:cNvGrpSpPr/>
        <p:nvPr/>
      </p:nvGrpSpPr>
      <p:grpSpPr>
        <a:xfrm>
          <a:off x="0" y="0"/>
          <a:ext cx="0" cy="0"/>
          <a:chOff x="0" y="0"/>
          <a:chExt cx="0" cy="0"/>
        </a:xfrm>
      </p:grpSpPr>
      <p:sp>
        <p:nvSpPr>
          <p:cNvPr id="385" name="Google Shape;385;p41"/>
          <p:cNvSpPr txBox="1"/>
          <p:nvPr/>
        </p:nvSpPr>
        <p:spPr>
          <a:xfrm>
            <a:off x="2171700" y="1085850"/>
            <a:ext cx="5200800" cy="429300"/>
          </a:xfrm>
          <a:prstGeom prst="rect">
            <a:avLst/>
          </a:prstGeom>
          <a:noFill/>
          <a:ln>
            <a:noFill/>
          </a:ln>
        </p:spPr>
        <p:txBody>
          <a:bodyPr spcFirstLastPara="1" wrap="square" lIns="68575" tIns="34275" rIns="68575" bIns="34275" anchor="t" anchorCtr="0">
            <a:spAutoFit/>
          </a:bodyPr>
          <a:lstStyle/>
          <a:p>
            <a:pPr marL="0" marR="0" lvl="0" indent="0" algn="l" rtl="0">
              <a:lnSpc>
                <a:spcPct val="90000"/>
              </a:lnSpc>
              <a:spcBef>
                <a:spcPts val="0"/>
              </a:spcBef>
              <a:spcAft>
                <a:spcPts val="0"/>
              </a:spcAft>
              <a:buClr>
                <a:srgbClr val="0000FF"/>
              </a:buClr>
              <a:buSzPts val="2600"/>
              <a:buFont typeface="Arial"/>
              <a:buNone/>
            </a:pPr>
            <a:r>
              <a:rPr lang="en-US" sz="2600" b="1" i="0" u="none" strike="noStrike" cap="none">
                <a:solidFill>
                  <a:srgbClr val="0000FF"/>
                </a:solidFill>
                <a:latin typeface="Oswald"/>
                <a:ea typeface="Oswald"/>
                <a:cs typeface="Oswald"/>
                <a:sym typeface="Oswald"/>
              </a:rPr>
              <a:t>Abide by the Communications Rules</a:t>
            </a:r>
            <a:endParaRPr sz="2600" b="0" i="0" u="none" strike="noStrike" cap="none">
              <a:solidFill>
                <a:srgbClr val="0000FF"/>
              </a:solidFill>
              <a:latin typeface="Oswald"/>
              <a:ea typeface="Oswald"/>
              <a:cs typeface="Oswald"/>
              <a:sym typeface="Oswald"/>
            </a:endParaRPr>
          </a:p>
        </p:txBody>
      </p:sp>
      <p:sp>
        <p:nvSpPr>
          <p:cNvPr id="386" name="Google Shape;386;p41"/>
          <p:cNvSpPr txBox="1"/>
          <p:nvPr/>
        </p:nvSpPr>
        <p:spPr>
          <a:xfrm>
            <a:off x="85725" y="1783022"/>
            <a:ext cx="8972700" cy="2424300"/>
          </a:xfrm>
          <a:prstGeom prst="rect">
            <a:avLst/>
          </a:prstGeom>
          <a:noFill/>
          <a:ln>
            <a:noFill/>
          </a:ln>
        </p:spPr>
        <p:txBody>
          <a:bodyPr spcFirstLastPara="1" wrap="square" lIns="68575" tIns="34275" rIns="68575" bIns="34275" anchor="t" anchorCtr="0">
            <a:spAutoFit/>
          </a:bodyPr>
          <a:lstStyle/>
          <a:p>
            <a:pPr marL="342900" marR="0" lvl="0" indent="-342900" algn="l" rtl="0">
              <a:lnSpc>
                <a:spcPct val="150000"/>
              </a:lnSpc>
              <a:spcBef>
                <a:spcPts val="0"/>
              </a:spcBef>
              <a:spcAft>
                <a:spcPts val="0"/>
              </a:spcAft>
              <a:buClr>
                <a:srgbClr val="0000FF"/>
              </a:buClr>
              <a:buSzPts val="1800"/>
              <a:buFont typeface="Arial"/>
              <a:buChar char="•"/>
            </a:pPr>
            <a:r>
              <a:rPr lang="en-US" sz="1800" b="1" i="0" u="sng" strike="noStrike" cap="none">
                <a:solidFill>
                  <a:srgbClr val="0000FF"/>
                </a:solidFill>
                <a:latin typeface="Oswald"/>
                <a:ea typeface="Oswald"/>
                <a:cs typeface="Oswald"/>
                <a:sym typeface="Oswald"/>
              </a:rPr>
              <a:t>Early</a:t>
            </a:r>
            <a:r>
              <a:rPr lang="en-US" sz="1800" b="0" i="0" u="none" strike="noStrike" cap="none">
                <a:solidFill>
                  <a:srgbClr val="000000"/>
                </a:solidFill>
                <a:latin typeface="Oswald"/>
                <a:ea typeface="Oswald"/>
                <a:cs typeface="Oswald"/>
                <a:sym typeface="Oswald"/>
              </a:rPr>
              <a:t> in solicitation process, two-way communication is common</a:t>
            </a:r>
            <a:endParaRPr sz="1100"/>
          </a:p>
          <a:p>
            <a:pPr marL="342900" marR="0" lvl="0" indent="-342900" algn="l" rtl="0">
              <a:lnSpc>
                <a:spcPct val="100000"/>
              </a:lnSpc>
              <a:spcBef>
                <a:spcPts val="0"/>
              </a:spcBef>
              <a:spcAft>
                <a:spcPts val="0"/>
              </a:spcAft>
              <a:buClr>
                <a:srgbClr val="000000"/>
              </a:buClr>
              <a:buSzPts val="1800"/>
              <a:buFont typeface="Arial"/>
              <a:buChar char="•"/>
            </a:pPr>
            <a:r>
              <a:rPr lang="en-US" sz="1800" b="0" i="0" u="none" strike="noStrike" cap="none">
                <a:solidFill>
                  <a:srgbClr val="000000"/>
                </a:solidFill>
                <a:latin typeface="Oswald"/>
                <a:ea typeface="Oswald"/>
                <a:cs typeface="Oswald"/>
                <a:sym typeface="Oswald"/>
              </a:rPr>
              <a:t>Use </a:t>
            </a:r>
            <a:r>
              <a:rPr lang="en-US" sz="1800" b="1" i="0" u="sng" strike="noStrike" cap="none">
                <a:solidFill>
                  <a:srgbClr val="0000FF"/>
                </a:solidFill>
                <a:latin typeface="Oswald"/>
                <a:ea typeface="Oswald"/>
                <a:cs typeface="Oswald"/>
                <a:sym typeface="Oswald"/>
              </a:rPr>
              <a:t>Q&amp;A period</a:t>
            </a:r>
            <a:r>
              <a:rPr lang="en-US" sz="1800" b="1" i="0" strike="noStrike" cap="none">
                <a:solidFill>
                  <a:srgbClr val="0000FF"/>
                </a:solidFill>
                <a:latin typeface="Oswald"/>
                <a:ea typeface="Oswald"/>
                <a:cs typeface="Oswald"/>
                <a:sym typeface="Oswald"/>
              </a:rPr>
              <a:t> </a:t>
            </a:r>
            <a:r>
              <a:rPr lang="en-US" sz="1800" b="0" i="0" u="none" strike="noStrike" cap="none">
                <a:solidFill>
                  <a:srgbClr val="000000"/>
                </a:solidFill>
                <a:latin typeface="Oswald"/>
                <a:ea typeface="Oswald"/>
                <a:cs typeface="Oswald"/>
                <a:sym typeface="Oswald"/>
              </a:rPr>
              <a:t>to get clarification re: vague portions of the solicitation (instructions, scope of work)</a:t>
            </a:r>
            <a:endParaRPr sz="1100"/>
          </a:p>
          <a:p>
            <a:pPr marL="342900" marR="0" lvl="0" indent="-228600" algn="l" rtl="0">
              <a:lnSpc>
                <a:spcPct val="100000"/>
              </a:lnSpc>
              <a:spcBef>
                <a:spcPts val="0"/>
              </a:spcBef>
              <a:spcAft>
                <a:spcPts val="0"/>
              </a:spcAft>
              <a:buClr>
                <a:schemeClr val="dk1"/>
              </a:buClr>
              <a:buSzPts val="1800"/>
              <a:buFont typeface="Arial"/>
              <a:buNone/>
            </a:pPr>
            <a:endParaRPr sz="1800" b="0" i="0" u="none" strike="noStrike" cap="none">
              <a:solidFill>
                <a:srgbClr val="000000"/>
              </a:solidFill>
              <a:latin typeface="Oswald"/>
              <a:ea typeface="Oswald"/>
              <a:cs typeface="Oswald"/>
              <a:sym typeface="Oswald"/>
            </a:endParaRPr>
          </a:p>
          <a:p>
            <a:pPr marL="342900" marR="0" lvl="0" indent="-342900" algn="l" rtl="0">
              <a:lnSpc>
                <a:spcPct val="100000"/>
              </a:lnSpc>
              <a:spcBef>
                <a:spcPts val="0"/>
              </a:spcBef>
              <a:spcAft>
                <a:spcPts val="0"/>
              </a:spcAft>
              <a:buClr>
                <a:srgbClr val="0000FF"/>
              </a:buClr>
              <a:buSzPts val="1800"/>
              <a:buFont typeface="Arial"/>
              <a:buChar char="•"/>
            </a:pPr>
            <a:r>
              <a:rPr lang="en-US" sz="1800" b="1" i="0" u="sng" strike="noStrike" cap="none">
                <a:solidFill>
                  <a:srgbClr val="0000FF"/>
                </a:solidFill>
                <a:latin typeface="Oswald"/>
                <a:ea typeface="Oswald"/>
                <a:cs typeface="Oswald"/>
                <a:sym typeface="Oswald"/>
              </a:rPr>
              <a:t>After Q&amp;A period</a:t>
            </a:r>
            <a:r>
              <a:rPr lang="en-US" sz="1800" b="0" i="0" u="none" strike="noStrike" cap="none">
                <a:solidFill>
                  <a:srgbClr val="000000"/>
                </a:solidFill>
                <a:latin typeface="Oswald"/>
                <a:ea typeface="Oswald"/>
                <a:cs typeface="Oswald"/>
                <a:sym typeface="Oswald"/>
              </a:rPr>
              <a:t>, communication with officials may be curtailed, even prohibited</a:t>
            </a:r>
            <a:endParaRPr sz="1100"/>
          </a:p>
          <a:p>
            <a:pPr marL="342900" marR="0" lvl="0" indent="-342900" algn="l" rtl="0">
              <a:lnSpc>
                <a:spcPct val="150000"/>
              </a:lnSpc>
              <a:spcBef>
                <a:spcPts val="0"/>
              </a:spcBef>
              <a:spcAft>
                <a:spcPts val="0"/>
              </a:spcAft>
              <a:buClr>
                <a:srgbClr val="0000FF"/>
              </a:buClr>
              <a:buSzPts val="1800"/>
              <a:buFont typeface="Arial"/>
              <a:buChar char="•"/>
            </a:pPr>
            <a:r>
              <a:rPr lang="en-US" sz="1800" b="1" i="0" u="sng" strike="noStrike" cap="none">
                <a:solidFill>
                  <a:srgbClr val="0000FF"/>
                </a:solidFill>
                <a:latin typeface="Oswald"/>
                <a:ea typeface="Oswald"/>
                <a:cs typeface="Oswald"/>
                <a:sym typeface="Oswald"/>
              </a:rPr>
              <a:t>Post-proposal submittal</a:t>
            </a:r>
            <a:r>
              <a:rPr lang="en-US" sz="1800" b="0" i="0" u="none" strike="noStrike" cap="none">
                <a:solidFill>
                  <a:srgbClr val="000000"/>
                </a:solidFill>
                <a:latin typeface="Oswald"/>
                <a:ea typeface="Oswald"/>
                <a:cs typeface="Oswald"/>
                <a:sym typeface="Oswald"/>
              </a:rPr>
              <a:t>, communication may be limited</a:t>
            </a:r>
            <a:endParaRPr sz="1100"/>
          </a:p>
          <a:p>
            <a:pPr marL="342900" marR="0" lvl="0" indent="-342900" algn="l" rtl="0">
              <a:lnSpc>
                <a:spcPct val="150000"/>
              </a:lnSpc>
              <a:spcBef>
                <a:spcPts val="0"/>
              </a:spcBef>
              <a:spcAft>
                <a:spcPts val="0"/>
              </a:spcAft>
              <a:buClr>
                <a:srgbClr val="000000"/>
              </a:buClr>
              <a:buSzPts val="1800"/>
              <a:buFont typeface="Arial"/>
              <a:buChar char="•"/>
            </a:pPr>
            <a:r>
              <a:rPr lang="en-US" sz="1800" b="0" i="0" u="none" strike="noStrike" cap="none">
                <a:solidFill>
                  <a:srgbClr val="000000"/>
                </a:solidFill>
                <a:latin typeface="Oswald"/>
                <a:ea typeface="Oswald"/>
                <a:cs typeface="Oswald"/>
                <a:sym typeface="Oswald"/>
              </a:rPr>
              <a:t>Familiarize yourself with exact rules</a:t>
            </a:r>
            <a:endParaRPr sz="1100"/>
          </a:p>
          <a:p>
            <a:pPr marL="342900" marR="0" lvl="0" indent="-342900" algn="l" rtl="0">
              <a:lnSpc>
                <a:spcPct val="100000"/>
              </a:lnSpc>
              <a:spcBef>
                <a:spcPts val="0"/>
              </a:spcBef>
              <a:spcAft>
                <a:spcPts val="0"/>
              </a:spcAft>
              <a:buClr>
                <a:srgbClr val="0000FF"/>
              </a:buClr>
              <a:buSzPts val="1800"/>
              <a:buFont typeface="Arial"/>
              <a:buChar char="•"/>
            </a:pPr>
            <a:r>
              <a:rPr lang="en-US" sz="1800" b="1" i="0" u="none" strike="noStrike" cap="none">
                <a:solidFill>
                  <a:srgbClr val="0000FF"/>
                </a:solidFill>
                <a:latin typeface="Oswald"/>
                <a:ea typeface="Oswald"/>
                <a:cs typeface="Oswald"/>
                <a:sym typeface="Oswald"/>
              </a:rPr>
              <a:t>Do not </a:t>
            </a:r>
            <a:r>
              <a:rPr lang="en-US" sz="1800" b="0" i="0" u="none" strike="noStrike" cap="none">
                <a:solidFill>
                  <a:srgbClr val="000000"/>
                </a:solidFill>
                <a:latin typeface="Oswald"/>
                <a:ea typeface="Oswald"/>
                <a:cs typeface="Oswald"/>
                <a:sym typeface="Oswald"/>
              </a:rPr>
              <a:t>email CO/KO asking when they will make award! Anticipated date should be in the solicitation.</a:t>
            </a:r>
            <a:endParaRPr sz="1800" b="0" i="0" u="none" strike="noStrike" cap="none">
              <a:solidFill>
                <a:srgbClr val="000000"/>
              </a:solidFill>
              <a:latin typeface="Oswald"/>
              <a:ea typeface="Oswald"/>
              <a:cs typeface="Oswald"/>
              <a:sym typeface="Oswald"/>
            </a:endParaRPr>
          </a:p>
        </p:txBody>
      </p:sp>
      <p:sp>
        <p:nvSpPr>
          <p:cNvPr id="387" name="Google Shape;387;p41"/>
          <p:cNvSpPr txBox="1">
            <a:spLocks noGrp="1"/>
          </p:cNvSpPr>
          <p:nvPr>
            <p:ph type="title"/>
          </p:nvPr>
        </p:nvSpPr>
        <p:spPr>
          <a:xfrm>
            <a:off x="342900" y="154484"/>
            <a:ext cx="6172200" cy="643200"/>
          </a:xfrm>
          <a:prstGeom prst="rect">
            <a:avLst/>
          </a:prstGeom>
          <a:noFill/>
          <a:ln>
            <a:noFill/>
          </a:ln>
        </p:spPr>
        <p:txBody>
          <a:bodyPr spcFirstLastPara="1" wrap="square" lIns="0" tIns="0" rIns="68575" bIns="0" anchor="b" anchorCtr="0">
            <a:noAutofit/>
          </a:bodyPr>
          <a:lstStyle/>
          <a:p>
            <a:pPr marL="0" lvl="0" indent="0" algn="l" rtl="0">
              <a:spcBef>
                <a:spcPts val="0"/>
              </a:spcBef>
              <a:spcAft>
                <a:spcPts val="0"/>
              </a:spcAft>
              <a:buClr>
                <a:srgbClr val="8F77B6"/>
              </a:buClr>
              <a:buSzPts val="3300"/>
              <a:buFont typeface="Oswald"/>
              <a:buNone/>
            </a:pPr>
            <a:r>
              <a:rPr lang="en-US" sz="3300" b="1" i="0" u="none" strike="noStrike" cap="none">
                <a:solidFill>
                  <a:srgbClr val="8F77B6"/>
                </a:solidFill>
                <a:latin typeface="Oswald"/>
                <a:ea typeface="Oswald"/>
                <a:cs typeface="Oswald"/>
                <a:sym typeface="Oswald"/>
              </a:rPr>
              <a:t>Decoding the Solicitation</a:t>
            </a:r>
            <a:endParaRPr/>
          </a:p>
        </p:txBody>
      </p:sp>
      <p:sp>
        <p:nvSpPr>
          <p:cNvPr id="389" name="Google Shape;389;p41"/>
          <p:cNvSpPr txBox="1">
            <a:spLocks noGrp="1"/>
          </p:cNvSpPr>
          <p:nvPr>
            <p:ph type="ftr" idx="11"/>
          </p:nvPr>
        </p:nvSpPr>
        <p:spPr>
          <a:xfrm>
            <a:off x="2985466" y="4641056"/>
            <a:ext cx="3173100" cy="273900"/>
          </a:xfrm>
          <a:prstGeom prst="rect">
            <a:avLst/>
          </a:prstGeom>
          <a:noFill/>
          <a:ln>
            <a:noFill/>
          </a:ln>
        </p:spPr>
        <p:txBody>
          <a:bodyPr spcFirstLastPara="1" wrap="square" lIns="68575" tIns="34275" rIns="68575" bIns="34275" anchor="b" anchorCtr="0">
            <a:noAutofit/>
          </a:bodyPr>
          <a:lstStyle/>
          <a:p>
            <a:pPr marL="0" lvl="0" indent="0" algn="ctr" rtl="0">
              <a:spcBef>
                <a:spcPts val="0"/>
              </a:spcBef>
              <a:spcAft>
                <a:spcPts val="0"/>
              </a:spcAft>
              <a:buNone/>
            </a:pPr>
            <a:r>
              <a:rPr lang="en-US" sz="1100"/>
              <a:t>GT APEX Accelerator </a:t>
            </a:r>
            <a:endParaRPr sz="1100"/>
          </a:p>
        </p:txBody>
      </p:sp>
      <p:sp>
        <p:nvSpPr>
          <p:cNvPr id="390" name="Google Shape;390;p41"/>
          <p:cNvSpPr txBox="1">
            <a:spLocks noGrp="1"/>
          </p:cNvSpPr>
          <p:nvPr>
            <p:ph type="sldNum" idx="12"/>
          </p:nvPr>
        </p:nvSpPr>
        <p:spPr>
          <a:xfrm>
            <a:off x="2583180" y="3495973"/>
            <a:ext cx="1371600" cy="241200"/>
          </a:xfrm>
          <a:prstGeom prst="rect">
            <a:avLst/>
          </a:prstGeom>
          <a:noFill/>
          <a:ln>
            <a:noFill/>
          </a:ln>
        </p:spPr>
        <p:txBody>
          <a:bodyPr spcFirstLastPara="1" wrap="square" lIns="0" tIns="0" rIns="0" bIns="0" anchor="b" anchorCtr="0">
            <a:noAutofit/>
          </a:bodyPr>
          <a:lstStyle/>
          <a:p>
            <a:pPr marL="0" lvl="0" indent="0" algn="ctr" rtl="0">
              <a:spcBef>
                <a:spcPts val="0"/>
              </a:spcBef>
              <a:spcAft>
                <a:spcPts val="0"/>
              </a:spcAft>
              <a:buClr>
                <a:srgbClr val="000000"/>
              </a:buClr>
              <a:buSzPts val="1200"/>
              <a:buFont typeface="Arial"/>
              <a:buNone/>
            </a:pPr>
            <a:r>
              <a:rPr lang="en-US"/>
              <a:t>2</a:t>
            </a:r>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394"/>
        <p:cNvGrpSpPr/>
        <p:nvPr/>
      </p:nvGrpSpPr>
      <p:grpSpPr>
        <a:xfrm>
          <a:off x="0" y="0"/>
          <a:ext cx="0" cy="0"/>
          <a:chOff x="0" y="0"/>
          <a:chExt cx="0" cy="0"/>
        </a:xfrm>
      </p:grpSpPr>
      <p:sp>
        <p:nvSpPr>
          <p:cNvPr id="395" name="Google Shape;395;p42"/>
          <p:cNvSpPr txBox="1">
            <a:spLocks noGrp="1"/>
          </p:cNvSpPr>
          <p:nvPr>
            <p:ph type="title"/>
          </p:nvPr>
        </p:nvSpPr>
        <p:spPr>
          <a:xfrm>
            <a:off x="342900" y="154484"/>
            <a:ext cx="6172200" cy="643200"/>
          </a:xfrm>
          <a:prstGeom prst="rect">
            <a:avLst/>
          </a:prstGeom>
          <a:noFill/>
          <a:ln>
            <a:noFill/>
          </a:ln>
        </p:spPr>
        <p:txBody>
          <a:bodyPr spcFirstLastPara="1" wrap="square" lIns="0" tIns="0" rIns="68575" bIns="0" anchor="b" anchorCtr="0">
            <a:noAutofit/>
          </a:bodyPr>
          <a:lstStyle/>
          <a:p>
            <a:pPr marL="0" lvl="0" indent="0" algn="l" rtl="0">
              <a:spcBef>
                <a:spcPts val="0"/>
              </a:spcBef>
              <a:spcAft>
                <a:spcPts val="0"/>
              </a:spcAft>
              <a:buClr>
                <a:srgbClr val="8F77B6"/>
              </a:buClr>
              <a:buSzPts val="3300"/>
              <a:buFont typeface="Oswald"/>
              <a:buNone/>
            </a:pPr>
            <a:r>
              <a:rPr lang="en-US" sz="3300" b="1" i="0" u="none" strike="noStrike" cap="none">
                <a:solidFill>
                  <a:srgbClr val="8F77B6"/>
                </a:solidFill>
                <a:latin typeface="Oswald"/>
                <a:ea typeface="Oswald"/>
                <a:cs typeface="Oswald"/>
                <a:sym typeface="Oswald"/>
              </a:rPr>
              <a:t>Decoding the Solicitation</a:t>
            </a:r>
            <a:endParaRPr/>
          </a:p>
        </p:txBody>
      </p:sp>
      <p:sp>
        <p:nvSpPr>
          <p:cNvPr id="396" name="Google Shape;396;p42"/>
          <p:cNvSpPr txBox="1"/>
          <p:nvPr/>
        </p:nvSpPr>
        <p:spPr>
          <a:xfrm>
            <a:off x="1885950" y="1003243"/>
            <a:ext cx="6286500" cy="401700"/>
          </a:xfrm>
          <a:prstGeom prst="rect">
            <a:avLst/>
          </a:prstGeom>
          <a:noFill/>
          <a:ln>
            <a:noFill/>
          </a:ln>
        </p:spPr>
        <p:txBody>
          <a:bodyPr spcFirstLastPara="1" wrap="square" lIns="68575" tIns="34275" rIns="68575" bIns="34275" anchor="t" anchorCtr="0">
            <a:spAutoFit/>
          </a:bodyPr>
          <a:lstStyle/>
          <a:p>
            <a:pPr marL="0" marR="0" lvl="0" indent="0" algn="l" rtl="0">
              <a:lnSpc>
                <a:spcPct val="90000"/>
              </a:lnSpc>
              <a:spcBef>
                <a:spcPts val="0"/>
              </a:spcBef>
              <a:spcAft>
                <a:spcPts val="0"/>
              </a:spcAft>
              <a:buClr>
                <a:srgbClr val="0000FF"/>
              </a:buClr>
              <a:buSzPts val="2400"/>
              <a:buFont typeface="Arial"/>
              <a:buNone/>
            </a:pPr>
            <a:r>
              <a:rPr lang="en-US" sz="2400" b="1" i="0" u="none" strike="noStrike" cap="none">
                <a:solidFill>
                  <a:srgbClr val="0000FF"/>
                </a:solidFill>
                <a:latin typeface="Oswald"/>
                <a:ea typeface="Oswald"/>
                <a:cs typeface="Oswald"/>
                <a:sym typeface="Oswald"/>
              </a:rPr>
              <a:t>Before Responding to a Request for Proposal</a:t>
            </a:r>
            <a:endParaRPr sz="2400" b="0" i="0" u="none" strike="noStrike" cap="none">
              <a:solidFill>
                <a:srgbClr val="0000FF"/>
              </a:solidFill>
              <a:latin typeface="Oswald"/>
              <a:ea typeface="Oswald"/>
              <a:cs typeface="Oswald"/>
              <a:sym typeface="Oswald"/>
            </a:endParaRPr>
          </a:p>
        </p:txBody>
      </p:sp>
      <p:sp>
        <p:nvSpPr>
          <p:cNvPr id="397" name="Google Shape;397;p42"/>
          <p:cNvSpPr txBox="1"/>
          <p:nvPr/>
        </p:nvSpPr>
        <p:spPr>
          <a:xfrm>
            <a:off x="91257" y="1404943"/>
            <a:ext cx="8801100" cy="3060808"/>
          </a:xfrm>
          <a:prstGeom prst="rect">
            <a:avLst/>
          </a:prstGeom>
          <a:solidFill>
            <a:schemeClr val="lt1"/>
          </a:solidFill>
          <a:ln>
            <a:noFill/>
          </a:ln>
        </p:spPr>
        <p:txBody>
          <a:bodyPr spcFirstLastPara="1" wrap="square" lIns="68575" tIns="34275" rIns="68575" bIns="34275" anchor="t" anchorCtr="0">
            <a:spAutoFit/>
          </a:bodyPr>
          <a:lstStyle/>
          <a:p>
            <a:pPr marL="0" marR="0" lvl="0" indent="0" algn="l" rtl="0">
              <a:lnSpc>
                <a:spcPct val="90000"/>
              </a:lnSpc>
              <a:spcBef>
                <a:spcPts val="0"/>
              </a:spcBef>
              <a:spcAft>
                <a:spcPts val="0"/>
              </a:spcAft>
              <a:buNone/>
            </a:pPr>
            <a:r>
              <a:rPr lang="en-US" sz="1800" i="0" u="none" strike="noStrike" cap="none" dirty="0">
                <a:solidFill>
                  <a:srgbClr val="FF0000"/>
                </a:solidFill>
                <a:latin typeface="Oswald"/>
                <a:ea typeface="Oswald"/>
                <a:cs typeface="Oswald"/>
                <a:sym typeface="Oswald"/>
              </a:rPr>
              <a:t>READ and RE-READ </a:t>
            </a:r>
            <a:r>
              <a:rPr lang="en-US" sz="1800" i="0" u="none" strike="noStrike" cap="none" dirty="0">
                <a:solidFill>
                  <a:srgbClr val="000000"/>
                </a:solidFill>
                <a:latin typeface="Oswald"/>
                <a:ea typeface="Oswald"/>
                <a:cs typeface="Oswald"/>
                <a:sym typeface="Oswald"/>
              </a:rPr>
              <a:t>and summarize in your own words what the customer’s needs and requirements as you understand them.</a:t>
            </a:r>
            <a:endParaRPr sz="1800" dirty="0"/>
          </a:p>
          <a:p>
            <a:pPr marL="723900" marR="0" lvl="1" indent="-387350" algn="l" rtl="0">
              <a:lnSpc>
                <a:spcPct val="100000"/>
              </a:lnSpc>
              <a:spcBef>
                <a:spcPts val="0"/>
              </a:spcBef>
              <a:spcAft>
                <a:spcPts val="0"/>
              </a:spcAft>
              <a:buClr>
                <a:srgbClr val="000000"/>
              </a:buClr>
              <a:buSzPts val="1900"/>
              <a:buFont typeface="Calibri"/>
              <a:buAutoNum type="alphaLcPeriod"/>
            </a:pPr>
            <a:r>
              <a:rPr lang="en-US" sz="1800" b="0" i="0" u="none" strike="noStrike" cap="none" dirty="0">
                <a:solidFill>
                  <a:srgbClr val="000000"/>
                </a:solidFill>
                <a:latin typeface="Oswald"/>
                <a:ea typeface="Oswald"/>
                <a:cs typeface="Oswald"/>
                <a:sym typeface="Oswald"/>
              </a:rPr>
              <a:t>Identify the </a:t>
            </a:r>
            <a:r>
              <a:rPr lang="en-US" sz="1800" b="0" i="0" u="none" strike="noStrike" cap="none" dirty="0">
                <a:solidFill>
                  <a:srgbClr val="0000FF"/>
                </a:solidFill>
                <a:latin typeface="Oswald"/>
                <a:ea typeface="Oswald"/>
                <a:cs typeface="Oswald"/>
                <a:sym typeface="Oswald"/>
              </a:rPr>
              <a:t>“Must,” “Will,” and “Shall” </a:t>
            </a:r>
            <a:r>
              <a:rPr lang="en-US" sz="1800" b="0" i="0" u="none" strike="noStrike" cap="none" dirty="0">
                <a:solidFill>
                  <a:srgbClr val="000000"/>
                </a:solidFill>
                <a:latin typeface="Oswald"/>
                <a:ea typeface="Oswald"/>
                <a:cs typeface="Oswald"/>
                <a:sym typeface="Oswald"/>
              </a:rPr>
              <a:t>actions contractors must fulfill</a:t>
            </a:r>
            <a:endParaRPr sz="1800" dirty="0"/>
          </a:p>
          <a:p>
            <a:pPr marL="723900" marR="0" lvl="1" indent="-387350" algn="l" rtl="0">
              <a:lnSpc>
                <a:spcPct val="100000"/>
              </a:lnSpc>
              <a:spcBef>
                <a:spcPts val="0"/>
              </a:spcBef>
              <a:spcAft>
                <a:spcPts val="0"/>
              </a:spcAft>
              <a:buClr>
                <a:srgbClr val="000000"/>
              </a:buClr>
              <a:buSzPts val="1900"/>
              <a:buFont typeface="Calibri"/>
              <a:buAutoNum type="alphaLcPeriod"/>
            </a:pPr>
            <a:r>
              <a:rPr lang="en-US" sz="1800" b="0" i="0" u="none" strike="noStrike" cap="none" dirty="0">
                <a:solidFill>
                  <a:srgbClr val="000000"/>
                </a:solidFill>
                <a:latin typeface="Oswald"/>
                <a:ea typeface="Oswald"/>
                <a:cs typeface="Oswald"/>
                <a:sym typeface="Oswald"/>
              </a:rPr>
              <a:t>Participate in pre-proposal conferences</a:t>
            </a:r>
            <a:endParaRPr sz="1800" dirty="0"/>
          </a:p>
          <a:p>
            <a:pPr marL="723900" marR="0" lvl="1" indent="-387350" algn="l" rtl="0">
              <a:lnSpc>
                <a:spcPct val="100000"/>
              </a:lnSpc>
              <a:spcBef>
                <a:spcPts val="0"/>
              </a:spcBef>
              <a:spcAft>
                <a:spcPts val="0"/>
              </a:spcAft>
              <a:buClr>
                <a:srgbClr val="000000"/>
              </a:buClr>
              <a:buSzPts val="1900"/>
              <a:buFont typeface="Calibri"/>
              <a:buAutoNum type="alphaLcPeriod"/>
            </a:pPr>
            <a:r>
              <a:rPr lang="en-US" sz="1800" b="0" i="0" u="none" strike="noStrike" cap="none" dirty="0">
                <a:solidFill>
                  <a:srgbClr val="000000"/>
                </a:solidFill>
                <a:latin typeface="Oswald"/>
                <a:ea typeface="Oswald"/>
                <a:cs typeface="Oswald"/>
                <a:sym typeface="Oswald"/>
              </a:rPr>
              <a:t>Submit and/or </a:t>
            </a:r>
            <a:r>
              <a:rPr lang="en-US" sz="1800" b="0" i="0" u="none" strike="noStrike" cap="none" dirty="0">
                <a:solidFill>
                  <a:srgbClr val="0000FF"/>
                </a:solidFill>
                <a:latin typeface="Oswald"/>
                <a:ea typeface="Oswald"/>
                <a:cs typeface="Oswald"/>
                <a:sym typeface="Oswald"/>
              </a:rPr>
              <a:t>read, re-read </a:t>
            </a:r>
            <a:r>
              <a:rPr lang="en-US" sz="1800" b="0" i="0" u="none" strike="noStrike" cap="none" dirty="0">
                <a:solidFill>
                  <a:srgbClr val="000000"/>
                </a:solidFill>
                <a:latin typeface="Oswald"/>
                <a:ea typeface="Oswald"/>
                <a:cs typeface="Oswald"/>
                <a:sym typeface="Oswald"/>
              </a:rPr>
              <a:t>answers to the Qs &amp; As within the requisite time frame</a:t>
            </a:r>
            <a:endParaRPr sz="1800" dirty="0"/>
          </a:p>
          <a:p>
            <a:pPr marL="723900" marR="0" lvl="1" indent="-387350" algn="l" rtl="0">
              <a:lnSpc>
                <a:spcPct val="100000"/>
              </a:lnSpc>
              <a:spcBef>
                <a:spcPts val="0"/>
              </a:spcBef>
              <a:spcAft>
                <a:spcPts val="0"/>
              </a:spcAft>
              <a:buClr>
                <a:srgbClr val="000000"/>
              </a:buClr>
              <a:buSzPts val="1900"/>
              <a:buFont typeface="Calibri"/>
              <a:buAutoNum type="alphaLcPeriod"/>
            </a:pPr>
            <a:r>
              <a:rPr lang="en-US" sz="1800" b="0" i="0" u="none" strike="noStrike" cap="none" dirty="0">
                <a:solidFill>
                  <a:srgbClr val="000000"/>
                </a:solidFill>
                <a:latin typeface="Oswald"/>
                <a:ea typeface="Oswald"/>
                <a:cs typeface="Oswald"/>
                <a:sym typeface="Oswald"/>
              </a:rPr>
              <a:t>Envision how you can be a solution expert</a:t>
            </a:r>
            <a:endParaRPr sz="1800" dirty="0"/>
          </a:p>
          <a:p>
            <a:pPr marL="723900" marR="0" lvl="1" indent="-387350" algn="l" rtl="0">
              <a:lnSpc>
                <a:spcPct val="100000"/>
              </a:lnSpc>
              <a:spcBef>
                <a:spcPts val="0"/>
              </a:spcBef>
              <a:spcAft>
                <a:spcPts val="0"/>
              </a:spcAft>
              <a:buClr>
                <a:srgbClr val="000000"/>
              </a:buClr>
              <a:buSzPts val="1900"/>
              <a:buFont typeface="Calibri"/>
              <a:buAutoNum type="alphaLcPeriod"/>
            </a:pPr>
            <a:r>
              <a:rPr lang="en-US" sz="1800" b="0" i="0" u="none" strike="noStrike" cap="none" dirty="0">
                <a:solidFill>
                  <a:srgbClr val="000000"/>
                </a:solidFill>
                <a:latin typeface="Oswald"/>
                <a:ea typeface="Oswald"/>
                <a:cs typeface="Oswald"/>
                <a:sym typeface="Oswald"/>
              </a:rPr>
              <a:t>Offer ideas for RFP development/influence the solicitation esp. when responding to a Sources Sought</a:t>
            </a:r>
            <a:endParaRPr sz="1800" dirty="0"/>
          </a:p>
          <a:p>
            <a:pPr marL="723900" marR="0" lvl="1" indent="-387350" algn="l" rtl="0">
              <a:lnSpc>
                <a:spcPct val="100000"/>
              </a:lnSpc>
              <a:spcBef>
                <a:spcPts val="0"/>
              </a:spcBef>
              <a:spcAft>
                <a:spcPts val="0"/>
              </a:spcAft>
              <a:buClr>
                <a:srgbClr val="000000"/>
              </a:buClr>
              <a:buSzPts val="1900"/>
              <a:buFont typeface="Calibri"/>
              <a:buAutoNum type="alphaLcPeriod"/>
            </a:pPr>
            <a:r>
              <a:rPr lang="en-US" sz="1800" b="0" i="0" u="none" strike="noStrike" cap="none" dirty="0">
                <a:solidFill>
                  <a:srgbClr val="000000"/>
                </a:solidFill>
                <a:latin typeface="Oswald"/>
                <a:ea typeface="Oswald"/>
                <a:cs typeface="Oswald"/>
                <a:sym typeface="Oswald"/>
              </a:rPr>
              <a:t>Anticipate what will be called for</a:t>
            </a:r>
            <a:endParaRPr sz="1800" dirty="0"/>
          </a:p>
          <a:p>
            <a:pPr marL="723900" marR="0" lvl="1" indent="-387350" algn="l" rtl="0">
              <a:lnSpc>
                <a:spcPct val="100000"/>
              </a:lnSpc>
              <a:spcBef>
                <a:spcPts val="0"/>
              </a:spcBef>
              <a:spcAft>
                <a:spcPts val="0"/>
              </a:spcAft>
              <a:buClr>
                <a:srgbClr val="000000"/>
              </a:buClr>
              <a:buSzPts val="1900"/>
              <a:buFont typeface="Calibri"/>
              <a:buAutoNum type="alphaLcPeriod"/>
            </a:pPr>
            <a:r>
              <a:rPr lang="en-US" sz="1800" b="0" i="0" u="none" strike="noStrike" cap="none" dirty="0">
                <a:solidFill>
                  <a:srgbClr val="000000"/>
                </a:solidFill>
                <a:latin typeface="Oswald"/>
                <a:ea typeface="Oswald"/>
                <a:cs typeface="Oswald"/>
                <a:sym typeface="Oswald"/>
              </a:rPr>
              <a:t>Identify resources needed</a:t>
            </a:r>
            <a:endParaRPr sz="1800" dirty="0"/>
          </a:p>
          <a:p>
            <a:pPr marL="723900" marR="0" lvl="1" indent="-387350" algn="l" rtl="0">
              <a:lnSpc>
                <a:spcPct val="100000"/>
              </a:lnSpc>
              <a:spcBef>
                <a:spcPts val="0"/>
              </a:spcBef>
              <a:spcAft>
                <a:spcPts val="0"/>
              </a:spcAft>
              <a:buClr>
                <a:srgbClr val="000000"/>
              </a:buClr>
              <a:buSzPts val="1900"/>
              <a:buFont typeface="Calibri"/>
              <a:buAutoNum type="alphaLcPeriod"/>
            </a:pPr>
            <a:r>
              <a:rPr lang="en-US" sz="1800" b="0" i="0" u="none" strike="noStrike" cap="none" dirty="0">
                <a:solidFill>
                  <a:srgbClr val="000000"/>
                </a:solidFill>
                <a:latin typeface="Oswald"/>
                <a:ea typeface="Oswald"/>
                <a:cs typeface="Oswald"/>
                <a:sym typeface="Oswald"/>
              </a:rPr>
              <a:t>Form a team, if necessary </a:t>
            </a:r>
            <a:endParaRPr sz="1800" b="0" i="0" u="none" strike="noStrike" cap="none" dirty="0">
              <a:solidFill>
                <a:srgbClr val="000000"/>
              </a:solidFill>
              <a:latin typeface="Oswald"/>
              <a:ea typeface="Oswald"/>
              <a:cs typeface="Oswald"/>
              <a:sym typeface="Oswald"/>
            </a:endParaRPr>
          </a:p>
        </p:txBody>
      </p:sp>
      <p:sp>
        <p:nvSpPr>
          <p:cNvPr id="399" name="Google Shape;399;p42"/>
          <p:cNvSpPr txBox="1">
            <a:spLocks noGrp="1"/>
          </p:cNvSpPr>
          <p:nvPr>
            <p:ph type="ftr" idx="11"/>
          </p:nvPr>
        </p:nvSpPr>
        <p:spPr>
          <a:xfrm>
            <a:off x="2985466" y="4641056"/>
            <a:ext cx="3173100" cy="273900"/>
          </a:xfrm>
          <a:prstGeom prst="rect">
            <a:avLst/>
          </a:prstGeom>
          <a:noFill/>
          <a:ln>
            <a:noFill/>
          </a:ln>
        </p:spPr>
        <p:txBody>
          <a:bodyPr spcFirstLastPara="1" wrap="square" lIns="68575" tIns="34275" rIns="68575" bIns="34275" anchor="b" anchorCtr="0">
            <a:noAutofit/>
          </a:bodyPr>
          <a:lstStyle/>
          <a:p>
            <a:pPr marL="0" lvl="0" indent="0" algn="ctr" rtl="0">
              <a:spcBef>
                <a:spcPts val="0"/>
              </a:spcBef>
              <a:spcAft>
                <a:spcPts val="0"/>
              </a:spcAft>
              <a:buNone/>
            </a:pPr>
            <a:r>
              <a:rPr lang="en-US" sz="1100"/>
              <a:t>GT APEX Accelerator </a:t>
            </a:r>
            <a:endParaRPr sz="1100"/>
          </a:p>
        </p:txBody>
      </p:sp>
      <p:sp>
        <p:nvSpPr>
          <p:cNvPr id="400" name="Google Shape;400;p42"/>
          <p:cNvSpPr txBox="1">
            <a:spLocks noGrp="1"/>
          </p:cNvSpPr>
          <p:nvPr>
            <p:ph type="sldNum" idx="12"/>
          </p:nvPr>
        </p:nvSpPr>
        <p:spPr>
          <a:xfrm>
            <a:off x="2583180" y="3495973"/>
            <a:ext cx="1371600" cy="241200"/>
          </a:xfrm>
          <a:prstGeom prst="rect">
            <a:avLst/>
          </a:prstGeom>
          <a:noFill/>
          <a:ln>
            <a:noFill/>
          </a:ln>
        </p:spPr>
        <p:txBody>
          <a:bodyPr spcFirstLastPara="1" wrap="square" lIns="0" tIns="0" rIns="0" bIns="0" anchor="b" anchorCtr="0">
            <a:noAutofit/>
          </a:bodyPr>
          <a:lstStyle/>
          <a:p>
            <a:pPr marL="0" lvl="0" indent="0" algn="ctr" rtl="0">
              <a:spcBef>
                <a:spcPts val="0"/>
              </a:spcBef>
              <a:spcAft>
                <a:spcPts val="0"/>
              </a:spcAft>
              <a:buClr>
                <a:srgbClr val="000000"/>
              </a:buClr>
              <a:buSzPts val="1200"/>
              <a:buFont typeface="Arial"/>
              <a:buNone/>
            </a:pPr>
            <a:r>
              <a:rPr lang="en-US"/>
              <a:t>2</a:t>
            </a:r>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404"/>
        <p:cNvGrpSpPr/>
        <p:nvPr/>
      </p:nvGrpSpPr>
      <p:grpSpPr>
        <a:xfrm>
          <a:off x="0" y="0"/>
          <a:ext cx="0" cy="0"/>
          <a:chOff x="0" y="0"/>
          <a:chExt cx="0" cy="0"/>
        </a:xfrm>
      </p:grpSpPr>
      <p:pic>
        <p:nvPicPr>
          <p:cNvPr id="405" name="Google Shape;405;p43">
            <a:extLst>
              <a:ext uri="{C183D7F6-B498-43B3-948B-1728B52AA6E4}">
                <adec:decorative xmlns:adec="http://schemas.microsoft.com/office/drawing/2017/decorative" val="1"/>
              </a:ext>
            </a:extLst>
          </p:cNvPr>
          <p:cNvPicPr preferRelativeResize="0"/>
          <p:nvPr/>
        </p:nvPicPr>
        <p:blipFill rotWithShape="1">
          <a:blip r:embed="rId3">
            <a:alphaModFix/>
          </a:blip>
          <a:srcRect/>
          <a:stretch/>
        </p:blipFill>
        <p:spPr>
          <a:xfrm>
            <a:off x="850003" y="937620"/>
            <a:ext cx="6743702" cy="3502405"/>
          </a:xfrm>
          <a:prstGeom prst="rect">
            <a:avLst/>
          </a:prstGeom>
          <a:noFill/>
          <a:ln>
            <a:noFill/>
          </a:ln>
        </p:spPr>
      </p:pic>
      <p:sp>
        <p:nvSpPr>
          <p:cNvPr id="406" name="Google Shape;406;p43"/>
          <p:cNvSpPr txBox="1">
            <a:spLocks noGrp="1"/>
          </p:cNvSpPr>
          <p:nvPr>
            <p:ph type="title"/>
          </p:nvPr>
        </p:nvSpPr>
        <p:spPr>
          <a:xfrm>
            <a:off x="335505" y="285750"/>
            <a:ext cx="7258200" cy="571500"/>
          </a:xfrm>
          <a:prstGeom prst="rect">
            <a:avLst/>
          </a:prstGeom>
          <a:noFill/>
          <a:ln>
            <a:noFill/>
          </a:ln>
        </p:spPr>
        <p:txBody>
          <a:bodyPr spcFirstLastPara="1" wrap="square" lIns="0" tIns="0" rIns="68575" bIns="0" anchor="b" anchorCtr="0">
            <a:noAutofit/>
          </a:bodyPr>
          <a:lstStyle/>
          <a:p>
            <a:pPr marL="0" lvl="0" indent="0" algn="l" rtl="0">
              <a:spcBef>
                <a:spcPts val="0"/>
              </a:spcBef>
              <a:spcAft>
                <a:spcPts val="0"/>
              </a:spcAft>
              <a:buClr>
                <a:srgbClr val="8F77B6"/>
              </a:buClr>
              <a:buSzPts val="3300"/>
              <a:buFont typeface="Oswald"/>
              <a:buNone/>
            </a:pPr>
            <a:r>
              <a:rPr lang="en-US" sz="3300" b="1" i="0" u="none" strike="noStrike" cap="none" dirty="0">
                <a:solidFill>
                  <a:srgbClr val="8F77B6"/>
                </a:solidFill>
                <a:latin typeface="Oswald"/>
                <a:ea typeface="Oswald"/>
                <a:cs typeface="Oswald"/>
                <a:sym typeface="Oswald"/>
              </a:rPr>
              <a:t>Decoding the Solicitation</a:t>
            </a:r>
            <a:endParaRPr dirty="0"/>
          </a:p>
        </p:txBody>
      </p:sp>
      <p:sp>
        <p:nvSpPr>
          <p:cNvPr id="408" name="Google Shape;408;p43"/>
          <p:cNvSpPr txBox="1">
            <a:spLocks noGrp="1"/>
          </p:cNvSpPr>
          <p:nvPr>
            <p:ph type="ftr" idx="11"/>
          </p:nvPr>
        </p:nvSpPr>
        <p:spPr>
          <a:xfrm>
            <a:off x="2985466" y="4641056"/>
            <a:ext cx="3173100" cy="273900"/>
          </a:xfrm>
          <a:prstGeom prst="rect">
            <a:avLst/>
          </a:prstGeom>
          <a:noFill/>
          <a:ln>
            <a:noFill/>
          </a:ln>
        </p:spPr>
        <p:txBody>
          <a:bodyPr spcFirstLastPara="1" wrap="square" lIns="68575" tIns="34275" rIns="68575" bIns="34275" anchor="b" anchorCtr="0">
            <a:noAutofit/>
          </a:bodyPr>
          <a:lstStyle/>
          <a:p>
            <a:pPr marL="0" lvl="0" indent="0" algn="ctr" rtl="0">
              <a:spcBef>
                <a:spcPts val="0"/>
              </a:spcBef>
              <a:spcAft>
                <a:spcPts val="0"/>
              </a:spcAft>
              <a:buNone/>
            </a:pPr>
            <a:r>
              <a:rPr lang="en-US" sz="1100"/>
              <a:t>GT APEX Accelerator </a:t>
            </a:r>
            <a:endParaRPr sz="1100"/>
          </a:p>
        </p:txBody>
      </p:sp>
      <p:sp>
        <p:nvSpPr>
          <p:cNvPr id="409" name="Google Shape;409;p43"/>
          <p:cNvSpPr txBox="1">
            <a:spLocks noGrp="1"/>
          </p:cNvSpPr>
          <p:nvPr>
            <p:ph type="sldNum" idx="12"/>
          </p:nvPr>
        </p:nvSpPr>
        <p:spPr>
          <a:xfrm>
            <a:off x="2583180" y="3495973"/>
            <a:ext cx="1371600" cy="241200"/>
          </a:xfrm>
          <a:prstGeom prst="rect">
            <a:avLst/>
          </a:prstGeom>
          <a:noFill/>
          <a:ln>
            <a:noFill/>
          </a:ln>
        </p:spPr>
        <p:txBody>
          <a:bodyPr spcFirstLastPara="1" wrap="square" lIns="0" tIns="0" rIns="0" bIns="0" anchor="b" anchorCtr="0">
            <a:noAutofit/>
          </a:bodyPr>
          <a:lstStyle/>
          <a:p>
            <a:pPr marL="0" lvl="0" indent="0" algn="ctr" rtl="0">
              <a:spcBef>
                <a:spcPts val="0"/>
              </a:spcBef>
              <a:spcAft>
                <a:spcPts val="0"/>
              </a:spcAft>
              <a:buClr>
                <a:srgbClr val="000000"/>
              </a:buClr>
              <a:buSzPts val="1200"/>
              <a:buFont typeface="Arial"/>
              <a:buNone/>
            </a:pPr>
            <a:r>
              <a:rPr lang="en-US"/>
              <a:t>2</a:t>
            </a:r>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413"/>
        <p:cNvGrpSpPr/>
        <p:nvPr/>
      </p:nvGrpSpPr>
      <p:grpSpPr>
        <a:xfrm>
          <a:off x="0" y="0"/>
          <a:ext cx="0" cy="0"/>
          <a:chOff x="0" y="0"/>
          <a:chExt cx="0" cy="0"/>
        </a:xfrm>
      </p:grpSpPr>
      <p:sp>
        <p:nvSpPr>
          <p:cNvPr id="414" name="Google Shape;414;p44"/>
          <p:cNvSpPr txBox="1"/>
          <p:nvPr/>
        </p:nvSpPr>
        <p:spPr>
          <a:xfrm>
            <a:off x="2137809" y="1085850"/>
            <a:ext cx="4868400" cy="443400"/>
          </a:xfrm>
          <a:prstGeom prst="rect">
            <a:avLst/>
          </a:prstGeom>
          <a:noFill/>
          <a:ln>
            <a:noFill/>
          </a:ln>
        </p:spPr>
        <p:txBody>
          <a:bodyPr spcFirstLastPara="1" wrap="square" lIns="68575" tIns="34275" rIns="68575" bIns="34275" anchor="t" anchorCtr="0">
            <a:spAutoFit/>
          </a:bodyPr>
          <a:lstStyle/>
          <a:p>
            <a:pPr marL="0" marR="0" lvl="0" indent="0" algn="l" rtl="0">
              <a:lnSpc>
                <a:spcPct val="90000"/>
              </a:lnSpc>
              <a:spcBef>
                <a:spcPts val="0"/>
              </a:spcBef>
              <a:spcAft>
                <a:spcPts val="0"/>
              </a:spcAft>
              <a:buClr>
                <a:srgbClr val="0000FF"/>
              </a:buClr>
              <a:buSzPts val="2700"/>
              <a:buFont typeface="Arial"/>
              <a:buNone/>
            </a:pPr>
            <a:r>
              <a:rPr lang="en-US" sz="2700" b="1" i="0" u="none" strike="noStrike" cap="none">
                <a:solidFill>
                  <a:srgbClr val="0000FF"/>
                </a:solidFill>
                <a:latin typeface="Oswald"/>
                <a:ea typeface="Oswald"/>
                <a:cs typeface="Oswald"/>
                <a:sym typeface="Oswald"/>
              </a:rPr>
              <a:t>Anticipate What will be Called </a:t>
            </a:r>
            <a:r>
              <a:rPr lang="en-US" sz="2700" b="1">
                <a:solidFill>
                  <a:srgbClr val="0000FF"/>
                </a:solidFill>
                <a:latin typeface="Oswald"/>
                <a:ea typeface="Oswald"/>
                <a:cs typeface="Oswald"/>
                <a:sym typeface="Oswald"/>
              </a:rPr>
              <a:t>F</a:t>
            </a:r>
            <a:r>
              <a:rPr lang="en-US" sz="2700" b="1" i="0" u="none" strike="noStrike" cap="none">
                <a:solidFill>
                  <a:srgbClr val="0000FF"/>
                </a:solidFill>
                <a:latin typeface="Oswald"/>
                <a:ea typeface="Oswald"/>
                <a:cs typeface="Oswald"/>
                <a:sym typeface="Oswald"/>
              </a:rPr>
              <a:t>or</a:t>
            </a:r>
            <a:endParaRPr sz="2700" b="0" i="0" u="none" strike="noStrike" cap="none">
              <a:solidFill>
                <a:srgbClr val="0000FF"/>
              </a:solidFill>
              <a:latin typeface="Oswald"/>
              <a:ea typeface="Oswald"/>
              <a:cs typeface="Oswald"/>
              <a:sym typeface="Oswald"/>
            </a:endParaRPr>
          </a:p>
        </p:txBody>
      </p:sp>
      <p:sp>
        <p:nvSpPr>
          <p:cNvPr id="415" name="Google Shape;415;p44"/>
          <p:cNvSpPr txBox="1">
            <a:spLocks noGrp="1"/>
          </p:cNvSpPr>
          <p:nvPr>
            <p:ph type="title" idx="4294967295"/>
          </p:nvPr>
        </p:nvSpPr>
        <p:spPr>
          <a:xfrm>
            <a:off x="285750" y="400050"/>
            <a:ext cx="5772000" cy="577200"/>
          </a:xfrm>
          <a:prstGeom prst="rect">
            <a:avLst/>
          </a:prstGeom>
          <a:noFill/>
          <a:ln>
            <a:noFill/>
            <a:prstDash/>
          </a:ln>
          <a:effectLst/>
        </p:spPr>
        <p:txBody>
          <a:bodyPr rot="0" spcFirstLastPara="1" vertOverflow="overflow" horzOverflow="overflow" vert="horz" wrap="square" lIns="68575" tIns="34275" rIns="68575" bIns="34275"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3300" b="1" i="0" u="none" strike="noStrike" kern="0" cap="none" spc="0" normalizeH="0" baseline="0" noProof="0" dirty="0">
                <a:ln>
                  <a:noFill/>
                </a:ln>
                <a:solidFill>
                  <a:srgbClr val="8F77B6"/>
                </a:solidFill>
                <a:effectLst/>
                <a:uLnTx/>
                <a:uFillTx/>
                <a:latin typeface="Oswald"/>
                <a:ea typeface="Oswald"/>
                <a:cs typeface="Oswald"/>
                <a:sym typeface="Oswald"/>
              </a:rPr>
              <a:t>Decoding the Solicitation </a:t>
            </a:r>
            <a:endParaRPr kumimoji="0" lang="en-US" sz="1400" b="0" i="0" u="none" strike="noStrike" kern="0" cap="none" spc="0" normalizeH="0" baseline="0" noProof="0" dirty="0">
              <a:ln>
                <a:noFill/>
              </a:ln>
              <a:solidFill>
                <a:schemeClr val="dk1"/>
              </a:solidFill>
              <a:effectLst/>
              <a:uLnTx/>
              <a:uFillTx/>
              <a:latin typeface="Calibri"/>
              <a:ea typeface="Calibri"/>
              <a:cs typeface="Calibri"/>
              <a:sym typeface="Calibri"/>
            </a:endParaRPr>
          </a:p>
        </p:txBody>
      </p:sp>
      <p:sp>
        <p:nvSpPr>
          <p:cNvPr id="416" name="Google Shape;416;p44"/>
          <p:cNvSpPr txBox="1"/>
          <p:nvPr/>
        </p:nvSpPr>
        <p:spPr>
          <a:xfrm>
            <a:off x="971550" y="1714500"/>
            <a:ext cx="8001000" cy="2655300"/>
          </a:xfrm>
          <a:prstGeom prst="rect">
            <a:avLst/>
          </a:prstGeom>
          <a:noFill/>
          <a:ln>
            <a:noFill/>
          </a:ln>
        </p:spPr>
        <p:txBody>
          <a:bodyPr spcFirstLastPara="1" wrap="square" lIns="68575" tIns="34275" rIns="68575" bIns="34275" anchor="t" anchorCtr="0">
            <a:spAutoFit/>
          </a:bodyPr>
          <a:lstStyle/>
          <a:p>
            <a:pPr marL="342900" marR="0" lvl="0" indent="-342900" algn="l" rtl="0">
              <a:lnSpc>
                <a:spcPct val="100000"/>
              </a:lnSpc>
              <a:spcBef>
                <a:spcPts val="0"/>
              </a:spcBef>
              <a:spcAft>
                <a:spcPts val="0"/>
              </a:spcAft>
              <a:buClr>
                <a:srgbClr val="000000"/>
              </a:buClr>
              <a:buSzPts val="2400"/>
              <a:buFont typeface="Arial"/>
              <a:buChar char="•"/>
            </a:pPr>
            <a:r>
              <a:rPr lang="en-US" sz="2400" b="0" i="0" u="none" strike="noStrike" cap="none">
                <a:solidFill>
                  <a:srgbClr val="000000"/>
                </a:solidFill>
                <a:latin typeface="Oswald"/>
                <a:ea typeface="Oswald"/>
                <a:cs typeface="Oswald"/>
                <a:sym typeface="Oswald"/>
              </a:rPr>
              <a:t>Work performed of similar size and scope. (</a:t>
            </a:r>
            <a:r>
              <a:rPr lang="en-US" sz="2400" b="0" i="0" u="none" strike="noStrike" cap="none">
                <a:solidFill>
                  <a:srgbClr val="0000FF"/>
                </a:solidFill>
                <a:latin typeface="Oswald"/>
                <a:ea typeface="Oswald"/>
                <a:cs typeface="Oswald"/>
                <a:sym typeface="Oswald"/>
              </a:rPr>
              <a:t>Past Performance</a:t>
            </a:r>
            <a:r>
              <a:rPr lang="en-US" sz="2400" b="0" i="0" u="none" strike="noStrike" cap="none">
                <a:solidFill>
                  <a:srgbClr val="000000"/>
                </a:solidFill>
                <a:latin typeface="Oswald"/>
                <a:ea typeface="Oswald"/>
                <a:cs typeface="Oswald"/>
                <a:sym typeface="Oswald"/>
              </a:rPr>
              <a:t>)</a:t>
            </a:r>
            <a:endParaRPr sz="1100"/>
          </a:p>
          <a:p>
            <a:pPr marL="342900" marR="0" lvl="0" indent="-342900" algn="l" rtl="0">
              <a:lnSpc>
                <a:spcPct val="100000"/>
              </a:lnSpc>
              <a:spcBef>
                <a:spcPts val="0"/>
              </a:spcBef>
              <a:spcAft>
                <a:spcPts val="0"/>
              </a:spcAft>
              <a:buClr>
                <a:srgbClr val="000000"/>
              </a:buClr>
              <a:buSzPts val="2400"/>
              <a:buFont typeface="Arial"/>
              <a:buChar char="•"/>
            </a:pPr>
            <a:r>
              <a:rPr lang="en-US" sz="2400" b="0" i="0" u="none" strike="noStrike" cap="none">
                <a:solidFill>
                  <a:srgbClr val="000000"/>
                </a:solidFill>
                <a:latin typeface="Oswald"/>
                <a:ea typeface="Oswald"/>
                <a:cs typeface="Oswald"/>
                <a:sym typeface="Oswald"/>
              </a:rPr>
              <a:t>References</a:t>
            </a:r>
            <a:endParaRPr sz="1100"/>
          </a:p>
          <a:p>
            <a:pPr marL="342900" marR="0" lvl="0" indent="-342900" algn="l" rtl="0">
              <a:lnSpc>
                <a:spcPct val="100000"/>
              </a:lnSpc>
              <a:spcBef>
                <a:spcPts val="0"/>
              </a:spcBef>
              <a:spcAft>
                <a:spcPts val="0"/>
              </a:spcAft>
              <a:buClr>
                <a:srgbClr val="000000"/>
              </a:buClr>
              <a:buSzPts val="2400"/>
              <a:buFont typeface="Arial"/>
              <a:buChar char="•"/>
            </a:pPr>
            <a:r>
              <a:rPr lang="en-US" sz="2400" b="0" i="0" u="none" strike="noStrike" cap="none">
                <a:solidFill>
                  <a:srgbClr val="000000"/>
                </a:solidFill>
                <a:latin typeface="Oswald"/>
                <a:ea typeface="Oswald"/>
                <a:cs typeface="Oswald"/>
                <a:sym typeface="Oswald"/>
              </a:rPr>
              <a:t>Evidence of financial capacity</a:t>
            </a:r>
            <a:endParaRPr sz="1100"/>
          </a:p>
          <a:p>
            <a:pPr marL="342900" marR="0" lvl="0" indent="-342900" algn="l" rtl="0">
              <a:lnSpc>
                <a:spcPct val="100000"/>
              </a:lnSpc>
              <a:spcBef>
                <a:spcPts val="0"/>
              </a:spcBef>
              <a:spcAft>
                <a:spcPts val="0"/>
              </a:spcAft>
              <a:buClr>
                <a:srgbClr val="000000"/>
              </a:buClr>
              <a:buSzPts val="2400"/>
              <a:buFont typeface="Arial"/>
              <a:buChar char="•"/>
            </a:pPr>
            <a:r>
              <a:rPr lang="en-US" sz="2400" b="0" i="0" u="none" strike="noStrike" cap="none">
                <a:solidFill>
                  <a:srgbClr val="000000"/>
                </a:solidFill>
                <a:latin typeface="Oswald"/>
                <a:ea typeface="Oswald"/>
                <a:cs typeface="Oswald"/>
                <a:sym typeface="Oswald"/>
              </a:rPr>
              <a:t>Resumes of principals</a:t>
            </a:r>
            <a:endParaRPr sz="1100"/>
          </a:p>
          <a:p>
            <a:pPr marL="342900" marR="0" lvl="0" indent="-342900" algn="l" rtl="0">
              <a:lnSpc>
                <a:spcPct val="100000"/>
              </a:lnSpc>
              <a:spcBef>
                <a:spcPts val="0"/>
              </a:spcBef>
              <a:spcAft>
                <a:spcPts val="0"/>
              </a:spcAft>
              <a:buClr>
                <a:srgbClr val="000000"/>
              </a:buClr>
              <a:buSzPts val="2400"/>
              <a:buFont typeface="Arial"/>
              <a:buChar char="•"/>
            </a:pPr>
            <a:r>
              <a:rPr lang="en-US" sz="2400" b="0" i="0" u="none" strike="noStrike" cap="none">
                <a:solidFill>
                  <a:srgbClr val="000000"/>
                </a:solidFill>
                <a:latin typeface="Oswald"/>
                <a:ea typeface="Oswald"/>
                <a:cs typeface="Oswald"/>
                <a:sym typeface="Oswald"/>
              </a:rPr>
              <a:t>Qualifications of team members</a:t>
            </a:r>
            <a:endParaRPr sz="1100"/>
          </a:p>
          <a:p>
            <a:pPr marL="342900" marR="0" lvl="0" indent="-342900" algn="l" rtl="0">
              <a:lnSpc>
                <a:spcPct val="100000"/>
              </a:lnSpc>
              <a:spcBef>
                <a:spcPts val="0"/>
              </a:spcBef>
              <a:spcAft>
                <a:spcPts val="0"/>
              </a:spcAft>
              <a:buClr>
                <a:srgbClr val="000000"/>
              </a:buClr>
              <a:buSzPts val="2400"/>
              <a:buFont typeface="Arial"/>
              <a:buChar char="•"/>
            </a:pPr>
            <a:r>
              <a:rPr lang="en-US" sz="2400" b="0" i="0" u="none" strike="noStrike" cap="none">
                <a:solidFill>
                  <a:srgbClr val="000000"/>
                </a:solidFill>
                <a:latin typeface="Oswald"/>
                <a:ea typeface="Oswald"/>
                <a:cs typeface="Oswald"/>
                <a:sym typeface="Oswald"/>
              </a:rPr>
              <a:t>Vendor registrations</a:t>
            </a:r>
            <a:endParaRPr sz="1100"/>
          </a:p>
          <a:p>
            <a:pPr marL="342900" marR="0" lvl="0" indent="-342900" algn="l" rtl="0">
              <a:lnSpc>
                <a:spcPct val="100000"/>
              </a:lnSpc>
              <a:spcBef>
                <a:spcPts val="0"/>
              </a:spcBef>
              <a:spcAft>
                <a:spcPts val="0"/>
              </a:spcAft>
              <a:buClr>
                <a:srgbClr val="000000"/>
              </a:buClr>
              <a:buSzPts val="2400"/>
              <a:buFont typeface="Arial"/>
              <a:buChar char="•"/>
            </a:pPr>
            <a:r>
              <a:rPr lang="en-US" sz="2400" b="0" i="0" u="none" strike="noStrike" cap="none">
                <a:solidFill>
                  <a:srgbClr val="000000"/>
                </a:solidFill>
                <a:latin typeface="Oswald"/>
                <a:ea typeface="Oswald"/>
                <a:cs typeface="Oswald"/>
                <a:sym typeface="Oswald"/>
              </a:rPr>
              <a:t>Certifications, representations and pre-approvals</a:t>
            </a:r>
            <a:endParaRPr sz="1100"/>
          </a:p>
        </p:txBody>
      </p:sp>
      <p:sp>
        <p:nvSpPr>
          <p:cNvPr id="418" name="Google Shape;418;p44"/>
          <p:cNvSpPr txBox="1">
            <a:spLocks noGrp="1"/>
          </p:cNvSpPr>
          <p:nvPr>
            <p:ph type="ftr" idx="11"/>
          </p:nvPr>
        </p:nvSpPr>
        <p:spPr>
          <a:xfrm>
            <a:off x="2985466" y="4641056"/>
            <a:ext cx="3173100" cy="273900"/>
          </a:xfrm>
          <a:prstGeom prst="rect">
            <a:avLst/>
          </a:prstGeom>
          <a:noFill/>
          <a:ln>
            <a:noFill/>
          </a:ln>
        </p:spPr>
        <p:txBody>
          <a:bodyPr spcFirstLastPara="1" wrap="square" lIns="68575" tIns="34275" rIns="68575" bIns="34275" anchor="b" anchorCtr="0">
            <a:noAutofit/>
          </a:bodyPr>
          <a:lstStyle/>
          <a:p>
            <a:pPr marL="0" lvl="0" indent="0" algn="ctr" rtl="0">
              <a:spcBef>
                <a:spcPts val="0"/>
              </a:spcBef>
              <a:spcAft>
                <a:spcPts val="0"/>
              </a:spcAft>
              <a:buNone/>
            </a:pPr>
            <a:r>
              <a:rPr lang="en-US" sz="1100"/>
              <a:t>GT APEX Accelerator </a:t>
            </a:r>
            <a:endParaRPr sz="1100"/>
          </a:p>
        </p:txBody>
      </p:sp>
      <p:sp>
        <p:nvSpPr>
          <p:cNvPr id="419" name="Google Shape;419;p44"/>
          <p:cNvSpPr txBox="1">
            <a:spLocks noGrp="1"/>
          </p:cNvSpPr>
          <p:nvPr>
            <p:ph type="sldNum" idx="12"/>
          </p:nvPr>
        </p:nvSpPr>
        <p:spPr>
          <a:xfrm>
            <a:off x="2583180" y="3495973"/>
            <a:ext cx="1371600" cy="241200"/>
          </a:xfrm>
          <a:prstGeom prst="rect">
            <a:avLst/>
          </a:prstGeom>
          <a:noFill/>
          <a:ln>
            <a:noFill/>
          </a:ln>
        </p:spPr>
        <p:txBody>
          <a:bodyPr spcFirstLastPara="1" wrap="square" lIns="0" tIns="0" rIns="0" bIns="0" anchor="b" anchorCtr="0">
            <a:noAutofit/>
          </a:bodyPr>
          <a:lstStyle/>
          <a:p>
            <a:pPr marL="0" lvl="0" indent="0" algn="ctr" rtl="0">
              <a:spcBef>
                <a:spcPts val="0"/>
              </a:spcBef>
              <a:spcAft>
                <a:spcPts val="0"/>
              </a:spcAft>
              <a:buClr>
                <a:srgbClr val="000000"/>
              </a:buClr>
              <a:buSzPts val="1200"/>
              <a:buFont typeface="Arial"/>
              <a:buNone/>
            </a:pPr>
            <a:r>
              <a:rPr lang="en-US"/>
              <a:t>2</a:t>
            </a:r>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05"/>
        <p:cNvGrpSpPr/>
        <p:nvPr/>
      </p:nvGrpSpPr>
      <p:grpSpPr>
        <a:xfrm>
          <a:off x="0" y="0"/>
          <a:ext cx="0" cy="0"/>
          <a:chOff x="0" y="0"/>
          <a:chExt cx="0" cy="0"/>
        </a:xfrm>
      </p:grpSpPr>
      <p:sp>
        <p:nvSpPr>
          <p:cNvPr id="106" name="Google Shape;106;p18"/>
          <p:cNvSpPr txBox="1">
            <a:spLocks noGrp="1"/>
          </p:cNvSpPr>
          <p:nvPr>
            <p:ph type="title" idx="4294967295"/>
          </p:nvPr>
        </p:nvSpPr>
        <p:spPr>
          <a:xfrm>
            <a:off x="722710" y="551046"/>
            <a:ext cx="6764400" cy="1028700"/>
          </a:xfrm>
          <a:prstGeom prst="rect">
            <a:avLst/>
          </a:prstGeom>
          <a:noFill/>
          <a:ln>
            <a:noFill/>
            <a:prstDash/>
          </a:ln>
          <a:effectLst/>
        </p:spPr>
        <p:txBody>
          <a:bodyPr rot="0" spcFirstLastPara="1" vertOverflow="overflow" horzOverflow="overflow" vert="horz" wrap="square" lIns="0" tIns="0" rIns="0" bIns="0" numCol="1" spcCol="0" rtlCol="0" fromWordArt="0" anchor="b" anchorCtr="0" forceAA="0" compatLnSpc="1">
            <a:prstTxWarp prst="textNoShape">
              <a:avLst/>
            </a:prstTxWarp>
            <a:normAutofit/>
          </a:bodyPr>
          <a:lstStyle/>
          <a:p>
            <a:pPr marL="0" marR="0" lvl="0" indent="0" algn="ctr" defTabSz="914400" rtl="0" eaLnBrk="1" fontAlgn="auto" latinLnBrk="0" hangingPunct="1">
              <a:lnSpc>
                <a:spcPct val="100000"/>
              </a:lnSpc>
              <a:spcBef>
                <a:spcPts val="0"/>
              </a:spcBef>
              <a:spcAft>
                <a:spcPts val="0"/>
              </a:spcAft>
              <a:buClr>
                <a:schemeClr val="lt1"/>
              </a:buClr>
              <a:buSzPts val="2700"/>
              <a:buFont typeface="Arial"/>
              <a:buNone/>
              <a:tabLst/>
              <a:defRPr/>
            </a:pPr>
            <a:r>
              <a:rPr kumimoji="0" lang="en-US" sz="2700" b="1" i="0" u="none" strike="noStrike" kern="0" cap="none" spc="0" normalizeH="0" baseline="0" noProof="0" dirty="0">
                <a:ln>
                  <a:noFill/>
                </a:ln>
                <a:solidFill>
                  <a:schemeClr val="lt1"/>
                </a:solidFill>
                <a:effectLst/>
                <a:uLnTx/>
                <a:uFillTx/>
                <a:latin typeface="Oswald"/>
                <a:ea typeface="Oswald"/>
                <a:cs typeface="Oswald"/>
                <a:sym typeface="Oswald"/>
              </a:rPr>
              <a:t>Today’s GA Tech APEX Accelerator Instructor</a:t>
            </a:r>
            <a:br>
              <a:rPr kumimoji="0" lang="en-US" sz="2700" b="1" i="0" u="none" strike="noStrike" kern="0" cap="none" spc="0" normalizeH="0" baseline="0" noProof="0" dirty="0">
                <a:ln>
                  <a:noFill/>
                </a:ln>
                <a:solidFill>
                  <a:schemeClr val="lt1"/>
                </a:solidFill>
                <a:effectLst/>
                <a:uLnTx/>
                <a:uFillTx/>
                <a:latin typeface="Oswald"/>
                <a:ea typeface="Oswald"/>
                <a:cs typeface="Oswald"/>
                <a:sym typeface="Oswald"/>
              </a:rPr>
            </a:br>
            <a:endParaRPr kumimoji="0" lang="en-US" sz="2700" b="1" i="0" u="none" strike="noStrike" kern="0" cap="none" spc="0" normalizeH="0" baseline="0" noProof="0" dirty="0">
              <a:ln>
                <a:noFill/>
              </a:ln>
              <a:solidFill>
                <a:schemeClr val="lt1"/>
              </a:solidFill>
              <a:effectLst/>
              <a:uLnTx/>
              <a:uFillTx/>
              <a:latin typeface="Oswald"/>
              <a:ea typeface="Oswald"/>
              <a:cs typeface="Oswald"/>
              <a:sym typeface="Oswald"/>
            </a:endParaRPr>
          </a:p>
        </p:txBody>
      </p:sp>
      <p:sp>
        <p:nvSpPr>
          <p:cNvPr id="107" name="Google Shape;107;p18"/>
          <p:cNvSpPr txBox="1">
            <a:spLocks noGrp="1"/>
          </p:cNvSpPr>
          <p:nvPr>
            <p:ph type="body" idx="2"/>
          </p:nvPr>
        </p:nvSpPr>
        <p:spPr>
          <a:xfrm>
            <a:off x="628650" y="1428750"/>
            <a:ext cx="4189800" cy="2686200"/>
          </a:xfrm>
          <a:prstGeom prst="rect">
            <a:avLst/>
          </a:prstGeom>
          <a:noFill/>
          <a:ln>
            <a:noFill/>
          </a:ln>
        </p:spPr>
        <p:txBody>
          <a:bodyPr spcFirstLastPara="1" wrap="square" lIns="68575" tIns="34275" rIns="68575" bIns="34275" anchor="t" anchorCtr="0">
            <a:normAutofit/>
          </a:bodyPr>
          <a:lstStyle/>
          <a:p>
            <a:pPr marL="254000" lvl="0" indent="-139700" algn="l" rtl="0">
              <a:spcBef>
                <a:spcPts val="0"/>
              </a:spcBef>
              <a:spcAft>
                <a:spcPts val="0"/>
              </a:spcAft>
              <a:buClr>
                <a:srgbClr val="EAEDED"/>
              </a:buClr>
              <a:buSzPct val="163636"/>
              <a:buNone/>
            </a:pPr>
            <a:endParaRPr>
              <a:latin typeface="Lato"/>
              <a:ea typeface="Lato"/>
              <a:cs typeface="Lato"/>
              <a:sym typeface="Lato"/>
            </a:endParaRPr>
          </a:p>
          <a:p>
            <a:pPr marL="0" lvl="0" indent="0" algn="l" rtl="0">
              <a:spcBef>
                <a:spcPts val="400"/>
              </a:spcBef>
              <a:spcAft>
                <a:spcPts val="0"/>
              </a:spcAft>
              <a:buClr>
                <a:srgbClr val="EAEDED"/>
              </a:buClr>
              <a:buSzPct val="163636"/>
              <a:buNone/>
            </a:pPr>
            <a:endParaRPr>
              <a:latin typeface="Lato"/>
              <a:ea typeface="Lato"/>
              <a:cs typeface="Lato"/>
              <a:sym typeface="Lato"/>
            </a:endParaRPr>
          </a:p>
          <a:p>
            <a:pPr marL="0" lvl="0" indent="0" algn="l" rtl="0">
              <a:spcBef>
                <a:spcPts val="400"/>
              </a:spcBef>
              <a:spcAft>
                <a:spcPts val="0"/>
              </a:spcAft>
              <a:buClr>
                <a:srgbClr val="EAEDED"/>
              </a:buClr>
              <a:buSzPct val="163636"/>
              <a:buNone/>
            </a:pPr>
            <a:endParaRPr>
              <a:latin typeface="Lato"/>
              <a:ea typeface="Lato"/>
              <a:cs typeface="Lato"/>
              <a:sym typeface="Lato"/>
            </a:endParaRPr>
          </a:p>
          <a:p>
            <a:pPr marL="0" lvl="0" indent="0" algn="l" rtl="0">
              <a:spcBef>
                <a:spcPts val="400"/>
              </a:spcBef>
              <a:spcAft>
                <a:spcPts val="0"/>
              </a:spcAft>
              <a:buClr>
                <a:srgbClr val="EAEDED"/>
              </a:buClr>
              <a:buSzPct val="163636"/>
              <a:buNone/>
            </a:pPr>
            <a:endParaRPr>
              <a:latin typeface="Lato"/>
              <a:ea typeface="Lato"/>
              <a:cs typeface="Lato"/>
              <a:sym typeface="Lato"/>
            </a:endParaRPr>
          </a:p>
          <a:p>
            <a:pPr marL="0" lvl="0" indent="0" algn="r" rtl="0">
              <a:spcBef>
                <a:spcPts val="400"/>
              </a:spcBef>
              <a:spcAft>
                <a:spcPts val="0"/>
              </a:spcAft>
              <a:buClr>
                <a:srgbClr val="EAEDED"/>
              </a:buClr>
              <a:buSzPct val="100000"/>
              <a:buNone/>
            </a:pPr>
            <a:r>
              <a:rPr lang="en-US" sz="2000">
                <a:latin typeface="Oswald"/>
                <a:ea typeface="Oswald"/>
                <a:cs typeface="Oswald"/>
                <a:sym typeface="Oswald"/>
              </a:rPr>
              <a:t>Nancy C Cleveland, CPP</a:t>
            </a:r>
            <a:endParaRPr/>
          </a:p>
          <a:p>
            <a:pPr marL="0" lvl="0" indent="0" algn="r" rtl="0">
              <a:spcBef>
                <a:spcPts val="400"/>
              </a:spcBef>
              <a:spcAft>
                <a:spcPts val="0"/>
              </a:spcAft>
              <a:buClr>
                <a:srgbClr val="EAEDED"/>
              </a:buClr>
              <a:buSzPct val="100000"/>
              <a:buNone/>
            </a:pPr>
            <a:r>
              <a:rPr lang="en-US" sz="2000">
                <a:latin typeface="Oswald"/>
                <a:ea typeface="Oswald"/>
                <a:cs typeface="Oswald"/>
                <a:sym typeface="Oswald"/>
              </a:rPr>
              <a:t>Program Manager </a:t>
            </a:r>
            <a:endParaRPr/>
          </a:p>
          <a:p>
            <a:pPr marL="0" lvl="0" indent="0" algn="r" rtl="0">
              <a:spcBef>
                <a:spcPts val="400"/>
              </a:spcBef>
              <a:spcAft>
                <a:spcPts val="0"/>
              </a:spcAft>
              <a:buClr>
                <a:srgbClr val="EAEDED"/>
              </a:buClr>
              <a:buSzPct val="100000"/>
              <a:buNone/>
            </a:pPr>
            <a:r>
              <a:rPr lang="en-US" sz="2000">
                <a:latin typeface="Oswald"/>
                <a:ea typeface="Oswald"/>
                <a:cs typeface="Oswald"/>
                <a:sym typeface="Oswald"/>
              </a:rPr>
              <a:t>Ga Tech APEX Accelerator-Statewide</a:t>
            </a:r>
            <a:endParaRPr/>
          </a:p>
          <a:p>
            <a:pPr marL="0" lvl="0" indent="0" algn="r" rtl="0">
              <a:spcBef>
                <a:spcPts val="400"/>
              </a:spcBef>
              <a:spcAft>
                <a:spcPts val="0"/>
              </a:spcAft>
              <a:buClr>
                <a:srgbClr val="0070C0"/>
              </a:buClr>
              <a:buSzPct val="100000"/>
              <a:buNone/>
            </a:pPr>
            <a:r>
              <a:rPr lang="en-US" sz="2000" u="sng">
                <a:solidFill>
                  <a:schemeClr val="hlink"/>
                </a:solidFill>
                <a:latin typeface="Oswald"/>
                <a:ea typeface="Oswald"/>
                <a:cs typeface="Oswald"/>
                <a:sym typeface="Oswald"/>
                <a:hlinkClick r:id="rId3"/>
              </a:rPr>
              <a:t>nancy.cleveland@innovate.gatech.edu</a:t>
            </a:r>
            <a:r>
              <a:rPr lang="en-US" sz="2000">
                <a:solidFill>
                  <a:schemeClr val="lt1"/>
                </a:solidFill>
                <a:latin typeface="Oswald"/>
                <a:ea typeface="Oswald"/>
                <a:cs typeface="Oswald"/>
                <a:sym typeface="Oswald"/>
              </a:rPr>
              <a:t> </a:t>
            </a:r>
            <a:endParaRPr/>
          </a:p>
          <a:p>
            <a:pPr marL="254000" lvl="0" indent="-139700" algn="l" rtl="0">
              <a:spcBef>
                <a:spcPts val="400"/>
              </a:spcBef>
              <a:spcAft>
                <a:spcPts val="0"/>
              </a:spcAft>
              <a:buClr>
                <a:srgbClr val="EAEDED"/>
              </a:buClr>
              <a:buSzPct val="163636"/>
              <a:buNone/>
            </a:pPr>
            <a:endParaRPr>
              <a:latin typeface="Lato"/>
              <a:ea typeface="Lato"/>
              <a:cs typeface="Lato"/>
              <a:sym typeface="Lato"/>
            </a:endParaRPr>
          </a:p>
          <a:p>
            <a:pPr marL="254000" lvl="0" indent="-139700" algn="l" rtl="0">
              <a:spcBef>
                <a:spcPts val="400"/>
              </a:spcBef>
              <a:spcAft>
                <a:spcPts val="0"/>
              </a:spcAft>
              <a:buClr>
                <a:srgbClr val="EAEDED"/>
              </a:buClr>
              <a:buSzPct val="163636"/>
              <a:buNone/>
            </a:pPr>
            <a:endParaRPr>
              <a:latin typeface="Lato"/>
              <a:ea typeface="Lato"/>
              <a:cs typeface="Lato"/>
              <a:sym typeface="Lato"/>
            </a:endParaRPr>
          </a:p>
          <a:p>
            <a:pPr marL="254000" lvl="0" indent="-139700" algn="l" rtl="0">
              <a:spcBef>
                <a:spcPts val="400"/>
              </a:spcBef>
              <a:spcAft>
                <a:spcPts val="0"/>
              </a:spcAft>
              <a:buClr>
                <a:srgbClr val="EAEDED"/>
              </a:buClr>
              <a:buSzPct val="163636"/>
              <a:buNone/>
            </a:pPr>
            <a:endParaRPr>
              <a:latin typeface="Lato"/>
              <a:ea typeface="Lato"/>
              <a:cs typeface="Lato"/>
              <a:sym typeface="Lato"/>
            </a:endParaRPr>
          </a:p>
          <a:p>
            <a:pPr marL="254000" lvl="0" indent="-139700" algn="l" rtl="0">
              <a:spcBef>
                <a:spcPts val="400"/>
              </a:spcBef>
              <a:spcAft>
                <a:spcPts val="0"/>
              </a:spcAft>
              <a:buClr>
                <a:srgbClr val="EAEDED"/>
              </a:buClr>
              <a:buSzPct val="163636"/>
              <a:buNone/>
            </a:pPr>
            <a:endParaRPr>
              <a:latin typeface="Lato"/>
              <a:ea typeface="Lato"/>
              <a:cs typeface="Lato"/>
              <a:sym typeface="Lato"/>
            </a:endParaRPr>
          </a:p>
          <a:p>
            <a:pPr marL="0" lvl="0" indent="0" algn="ctr" rtl="0">
              <a:spcBef>
                <a:spcPts val="400"/>
              </a:spcBef>
              <a:spcAft>
                <a:spcPts val="0"/>
              </a:spcAft>
              <a:buClr>
                <a:srgbClr val="EAEDED"/>
              </a:buClr>
              <a:buSzPct val="163636"/>
              <a:buNone/>
            </a:pPr>
            <a:endParaRPr>
              <a:latin typeface="Lato"/>
              <a:ea typeface="Lato"/>
              <a:cs typeface="Lato"/>
              <a:sym typeface="Lato"/>
            </a:endParaRPr>
          </a:p>
        </p:txBody>
      </p:sp>
      <p:pic>
        <p:nvPicPr>
          <p:cNvPr id="108" name="Google Shape;108;p18" descr="Headshot of Nancy C. Cleveland"/>
          <p:cNvPicPr preferRelativeResize="0"/>
          <p:nvPr/>
        </p:nvPicPr>
        <p:blipFill rotWithShape="1">
          <a:blip r:embed="rId4">
            <a:alphaModFix/>
          </a:blip>
          <a:srcRect b="19008"/>
          <a:stretch/>
        </p:blipFill>
        <p:spPr>
          <a:xfrm>
            <a:off x="1371600" y="1932873"/>
            <a:ext cx="959174" cy="1257300"/>
          </a:xfrm>
          <a:prstGeom prst="rect">
            <a:avLst/>
          </a:prstGeom>
          <a:noFill/>
          <a:ln>
            <a:noFill/>
          </a:ln>
        </p:spPr>
      </p:pic>
      <p:sp>
        <p:nvSpPr>
          <p:cNvPr id="109" name="Google Shape;109;p18"/>
          <p:cNvSpPr txBox="1">
            <a:spLocks noGrp="1"/>
          </p:cNvSpPr>
          <p:nvPr>
            <p:ph type="dt" idx="10"/>
          </p:nvPr>
        </p:nvSpPr>
        <p:spPr>
          <a:xfrm>
            <a:off x="6800850" y="4800601"/>
            <a:ext cx="1352400" cy="114300"/>
          </a:xfrm>
          <a:prstGeom prst="rect">
            <a:avLst/>
          </a:prstGeom>
          <a:noFill/>
          <a:ln>
            <a:noFill/>
          </a:ln>
        </p:spPr>
        <p:txBody>
          <a:bodyPr spcFirstLastPara="1" wrap="square" lIns="68575" tIns="34275" rIns="68575" bIns="34275" anchor="ctr" anchorCtr="0">
            <a:noAutofit/>
          </a:bodyPr>
          <a:lstStyle/>
          <a:p>
            <a:pPr marL="0" lvl="0" indent="0" algn="r" rtl="0">
              <a:spcBef>
                <a:spcPts val="0"/>
              </a:spcBef>
              <a:spcAft>
                <a:spcPts val="0"/>
              </a:spcAft>
              <a:buNone/>
            </a:pPr>
            <a:r>
              <a:rPr lang="en-US"/>
              <a:t>4/26/2024</a:t>
            </a:r>
            <a:endParaRPr/>
          </a:p>
        </p:txBody>
      </p:sp>
      <p:sp>
        <p:nvSpPr>
          <p:cNvPr id="110" name="Google Shape;110;p18"/>
          <p:cNvSpPr txBox="1">
            <a:spLocks noGrp="1"/>
          </p:cNvSpPr>
          <p:nvPr>
            <p:ph type="ftr" idx="11"/>
          </p:nvPr>
        </p:nvSpPr>
        <p:spPr>
          <a:xfrm>
            <a:off x="2985466" y="4641056"/>
            <a:ext cx="3173100" cy="273900"/>
          </a:xfrm>
          <a:prstGeom prst="rect">
            <a:avLst/>
          </a:prstGeom>
          <a:noFill/>
          <a:ln>
            <a:noFill/>
          </a:ln>
        </p:spPr>
        <p:txBody>
          <a:bodyPr spcFirstLastPara="1" wrap="square" lIns="68575" tIns="34275" rIns="68575" bIns="34275" anchor="b" anchorCtr="0">
            <a:noAutofit/>
          </a:bodyPr>
          <a:lstStyle/>
          <a:p>
            <a:pPr marL="0" lvl="0" indent="0" algn="ctr" rtl="0">
              <a:spcBef>
                <a:spcPts val="0"/>
              </a:spcBef>
              <a:spcAft>
                <a:spcPts val="0"/>
              </a:spcAft>
              <a:buNone/>
            </a:pPr>
            <a:r>
              <a:rPr lang="en-US"/>
              <a:t>GT APEX Accelerator </a:t>
            </a:r>
            <a:endParaRPr/>
          </a:p>
        </p:txBody>
      </p:sp>
      <p:sp>
        <p:nvSpPr>
          <p:cNvPr id="111" name="Google Shape;111;p18"/>
          <p:cNvSpPr txBox="1">
            <a:spLocks noGrp="1"/>
          </p:cNvSpPr>
          <p:nvPr>
            <p:ph type="sldNum" idx="12"/>
          </p:nvPr>
        </p:nvSpPr>
        <p:spPr>
          <a:xfrm>
            <a:off x="8229600" y="4641056"/>
            <a:ext cx="457200" cy="273900"/>
          </a:xfrm>
          <a:prstGeom prst="rect">
            <a:avLst/>
          </a:prstGeom>
          <a:noFill/>
          <a:ln>
            <a:noFill/>
          </a:ln>
        </p:spPr>
        <p:txBody>
          <a:bodyPr spcFirstLastPara="1" wrap="square" lIns="0" tIns="0" rIns="0" bIns="0" anchor="b" anchorCtr="0">
            <a:noAutofit/>
          </a:bodyPr>
          <a:lstStyle/>
          <a:p>
            <a:pPr marL="0" lvl="0" indent="0" algn="r" rtl="0">
              <a:spcBef>
                <a:spcPts val="0"/>
              </a:spcBef>
              <a:spcAft>
                <a:spcPts val="0"/>
              </a:spcAft>
              <a:buNone/>
            </a:pPr>
            <a:fld id="{00000000-1234-1234-1234-123412341234}" type="slidenum">
              <a:rPr lang="en-US"/>
              <a:t>3</a:t>
            </a:fld>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424"/>
        <p:cNvGrpSpPr/>
        <p:nvPr/>
      </p:nvGrpSpPr>
      <p:grpSpPr>
        <a:xfrm>
          <a:off x="0" y="0"/>
          <a:ext cx="0" cy="0"/>
          <a:chOff x="0" y="0"/>
          <a:chExt cx="0" cy="0"/>
        </a:xfrm>
      </p:grpSpPr>
      <p:sp>
        <p:nvSpPr>
          <p:cNvPr id="425" name="Google Shape;425;p45"/>
          <p:cNvSpPr txBox="1"/>
          <p:nvPr/>
        </p:nvSpPr>
        <p:spPr>
          <a:xfrm>
            <a:off x="2228850" y="1075465"/>
            <a:ext cx="4114800" cy="443400"/>
          </a:xfrm>
          <a:prstGeom prst="rect">
            <a:avLst/>
          </a:prstGeom>
          <a:noFill/>
          <a:ln>
            <a:noFill/>
          </a:ln>
        </p:spPr>
        <p:txBody>
          <a:bodyPr spcFirstLastPara="1" wrap="square" lIns="68575" tIns="34275" rIns="68575" bIns="34275" anchor="t" anchorCtr="0">
            <a:spAutoFit/>
          </a:bodyPr>
          <a:lstStyle/>
          <a:p>
            <a:pPr marL="0" marR="0" lvl="0" indent="0" algn="l" rtl="0">
              <a:lnSpc>
                <a:spcPct val="90000"/>
              </a:lnSpc>
              <a:spcBef>
                <a:spcPts val="0"/>
              </a:spcBef>
              <a:spcAft>
                <a:spcPts val="0"/>
              </a:spcAft>
              <a:buClr>
                <a:srgbClr val="0000FF"/>
              </a:buClr>
              <a:buSzPts val="2700"/>
              <a:buFont typeface="Arial"/>
              <a:buNone/>
            </a:pPr>
            <a:r>
              <a:rPr lang="en-US" sz="2700" b="1" i="0" u="none" strike="noStrike" cap="none">
                <a:solidFill>
                  <a:srgbClr val="0000FF"/>
                </a:solidFill>
                <a:latin typeface="Oswald"/>
                <a:ea typeface="Oswald"/>
                <a:cs typeface="Oswald"/>
                <a:sym typeface="Oswald"/>
              </a:rPr>
              <a:t>Determine Your Potential</a:t>
            </a:r>
            <a:endParaRPr sz="2700" b="0" i="0" u="none" strike="noStrike" cap="none">
              <a:solidFill>
                <a:srgbClr val="0000FF"/>
              </a:solidFill>
              <a:latin typeface="Oswald"/>
              <a:ea typeface="Oswald"/>
              <a:cs typeface="Oswald"/>
              <a:sym typeface="Oswald"/>
            </a:endParaRPr>
          </a:p>
        </p:txBody>
      </p:sp>
      <p:sp>
        <p:nvSpPr>
          <p:cNvPr id="426" name="Google Shape;426;p45"/>
          <p:cNvSpPr txBox="1">
            <a:spLocks noGrp="1"/>
          </p:cNvSpPr>
          <p:nvPr>
            <p:ph type="title" idx="4294967295"/>
          </p:nvPr>
        </p:nvSpPr>
        <p:spPr>
          <a:xfrm>
            <a:off x="342900" y="342900"/>
            <a:ext cx="4869300" cy="577200"/>
          </a:xfrm>
          <a:prstGeom prst="rect">
            <a:avLst/>
          </a:prstGeom>
          <a:noFill/>
          <a:ln>
            <a:noFill/>
            <a:prstDash/>
          </a:ln>
          <a:effectLst/>
        </p:spPr>
        <p:txBody>
          <a:bodyPr rot="0" spcFirstLastPara="1" vertOverflow="overflow" horzOverflow="overflow" vert="horz" wrap="square" lIns="68575" tIns="34275" rIns="68575" bIns="34275"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3300" b="1" i="0" u="none" strike="noStrike" kern="0" cap="none" spc="0" normalizeH="0" baseline="0" noProof="0" dirty="0">
                <a:ln>
                  <a:noFill/>
                </a:ln>
                <a:solidFill>
                  <a:srgbClr val="8F77B6"/>
                </a:solidFill>
                <a:effectLst/>
                <a:uLnTx/>
                <a:uFillTx/>
                <a:latin typeface="Oswald"/>
                <a:ea typeface="Oswald"/>
                <a:cs typeface="Oswald"/>
                <a:sym typeface="Oswald"/>
              </a:rPr>
              <a:t>Decoding the Solicitation</a:t>
            </a:r>
            <a:endParaRPr kumimoji="0" lang="en-US" sz="1400" b="0" i="0" u="none" strike="noStrike" kern="0" cap="none" spc="0" normalizeH="0" baseline="0" noProof="0" dirty="0">
              <a:ln>
                <a:noFill/>
              </a:ln>
              <a:solidFill>
                <a:schemeClr val="dk1"/>
              </a:solidFill>
              <a:effectLst/>
              <a:uLnTx/>
              <a:uFillTx/>
              <a:latin typeface="Calibri"/>
              <a:ea typeface="Calibri"/>
              <a:cs typeface="Calibri"/>
              <a:sym typeface="Calibri"/>
            </a:endParaRPr>
          </a:p>
        </p:txBody>
      </p:sp>
      <p:sp>
        <p:nvSpPr>
          <p:cNvPr id="427" name="Google Shape;427;p45"/>
          <p:cNvSpPr txBox="1"/>
          <p:nvPr/>
        </p:nvSpPr>
        <p:spPr>
          <a:xfrm>
            <a:off x="1143000" y="1483232"/>
            <a:ext cx="6743700" cy="2963100"/>
          </a:xfrm>
          <a:prstGeom prst="rect">
            <a:avLst/>
          </a:prstGeom>
          <a:noFill/>
          <a:ln>
            <a:noFill/>
          </a:ln>
        </p:spPr>
        <p:txBody>
          <a:bodyPr spcFirstLastPara="1" wrap="square" lIns="68575" tIns="34275" rIns="68575" bIns="34275" anchor="t" anchorCtr="0">
            <a:spAutoFit/>
          </a:bodyPr>
          <a:lstStyle/>
          <a:p>
            <a:pPr marL="342900" marR="0" lvl="0" indent="-342900" algn="l" rtl="0">
              <a:spcBef>
                <a:spcPts val="0"/>
              </a:spcBef>
              <a:spcAft>
                <a:spcPts val="0"/>
              </a:spcAft>
              <a:buClr>
                <a:srgbClr val="000000"/>
              </a:buClr>
              <a:buSzPts val="2400"/>
              <a:buFont typeface="Arial"/>
              <a:buChar char="•"/>
            </a:pPr>
            <a:r>
              <a:rPr lang="en-US" sz="2400">
                <a:solidFill>
                  <a:srgbClr val="000000"/>
                </a:solidFill>
                <a:latin typeface="Oswald"/>
                <a:ea typeface="Oswald"/>
                <a:cs typeface="Oswald"/>
                <a:sym typeface="Oswald"/>
              </a:rPr>
              <a:t>Is the opportunity consistent with your business plan?</a:t>
            </a:r>
            <a:endParaRPr sz="1100"/>
          </a:p>
          <a:p>
            <a:pPr marL="342900" marR="0" lvl="0" indent="-342900" algn="l" rtl="0">
              <a:spcBef>
                <a:spcPts val="0"/>
              </a:spcBef>
              <a:spcAft>
                <a:spcPts val="0"/>
              </a:spcAft>
              <a:buClr>
                <a:srgbClr val="000000"/>
              </a:buClr>
              <a:buSzPts val="2400"/>
              <a:buFont typeface="Arial"/>
              <a:buChar char="•"/>
            </a:pPr>
            <a:r>
              <a:rPr lang="en-US" sz="2400">
                <a:solidFill>
                  <a:srgbClr val="000000"/>
                </a:solidFill>
                <a:latin typeface="Oswald"/>
                <a:ea typeface="Oswald"/>
                <a:cs typeface="Oswald"/>
                <a:sym typeface="Oswald"/>
              </a:rPr>
              <a:t>Do you have adequate capacity, equipment and personnel? </a:t>
            </a:r>
            <a:endParaRPr sz="1100"/>
          </a:p>
          <a:p>
            <a:pPr marL="342900" marR="0" lvl="0" indent="-342900" algn="l" rtl="0">
              <a:spcBef>
                <a:spcPts val="0"/>
              </a:spcBef>
              <a:spcAft>
                <a:spcPts val="0"/>
              </a:spcAft>
              <a:buClr>
                <a:srgbClr val="000000"/>
              </a:buClr>
              <a:buSzPts val="2400"/>
              <a:buFont typeface="Arial"/>
              <a:buChar char="•"/>
            </a:pPr>
            <a:r>
              <a:rPr lang="en-US" sz="2400">
                <a:solidFill>
                  <a:srgbClr val="000000"/>
                </a:solidFill>
                <a:latin typeface="Oswald"/>
                <a:ea typeface="Oswald"/>
                <a:cs typeface="Oswald"/>
                <a:sym typeface="Oswald"/>
              </a:rPr>
              <a:t>Do you have (or can you acquire) sufficient experience?</a:t>
            </a:r>
            <a:endParaRPr sz="1100"/>
          </a:p>
          <a:p>
            <a:pPr marL="342900" marR="0" lvl="0" indent="-342900" algn="l" rtl="0">
              <a:spcBef>
                <a:spcPts val="0"/>
              </a:spcBef>
              <a:spcAft>
                <a:spcPts val="0"/>
              </a:spcAft>
              <a:buClr>
                <a:srgbClr val="000000"/>
              </a:buClr>
              <a:buSzPts val="2400"/>
              <a:buFont typeface="Arial"/>
              <a:buChar char="•"/>
            </a:pPr>
            <a:r>
              <a:rPr lang="en-US" sz="2400">
                <a:solidFill>
                  <a:srgbClr val="000000"/>
                </a:solidFill>
                <a:latin typeface="Oswald"/>
                <a:ea typeface="Oswald"/>
                <a:cs typeface="Oswald"/>
                <a:sym typeface="Oswald"/>
              </a:rPr>
              <a:t>Can you beat the competition?</a:t>
            </a:r>
            <a:endParaRPr sz="1100"/>
          </a:p>
          <a:p>
            <a:pPr marL="342900" marR="0" lvl="0" indent="-342900" algn="l" rtl="0">
              <a:spcBef>
                <a:spcPts val="0"/>
              </a:spcBef>
              <a:spcAft>
                <a:spcPts val="0"/>
              </a:spcAft>
              <a:buClr>
                <a:srgbClr val="000000"/>
              </a:buClr>
              <a:buSzPts val="2400"/>
              <a:buFont typeface="Arial"/>
              <a:buChar char="•"/>
            </a:pPr>
            <a:r>
              <a:rPr lang="en-US" sz="2400">
                <a:solidFill>
                  <a:srgbClr val="000000"/>
                </a:solidFill>
                <a:latin typeface="Oswald"/>
                <a:ea typeface="Oswald"/>
                <a:cs typeface="Oswald"/>
                <a:sym typeface="Oswald"/>
              </a:rPr>
              <a:t>Is the risk manageable?</a:t>
            </a:r>
            <a:endParaRPr sz="1100"/>
          </a:p>
          <a:p>
            <a:pPr marL="342900" marR="0" lvl="0" indent="-342900" algn="l" rtl="0">
              <a:spcBef>
                <a:spcPts val="0"/>
              </a:spcBef>
              <a:spcAft>
                <a:spcPts val="0"/>
              </a:spcAft>
              <a:buClr>
                <a:srgbClr val="000000"/>
              </a:buClr>
              <a:buSzPts val="2400"/>
              <a:buFont typeface="Arial"/>
              <a:buChar char="•"/>
            </a:pPr>
            <a:r>
              <a:rPr lang="en-US" sz="2400">
                <a:solidFill>
                  <a:srgbClr val="000000"/>
                </a:solidFill>
                <a:latin typeface="Oswald"/>
                <a:ea typeface="Oswald"/>
                <a:cs typeface="Oswald"/>
                <a:sym typeface="Oswald"/>
              </a:rPr>
              <a:t>Can you make money?</a:t>
            </a:r>
            <a:endParaRPr sz="1100"/>
          </a:p>
          <a:p>
            <a:pPr marL="342900" marR="0" lvl="0" indent="-342900" algn="l" rtl="0">
              <a:lnSpc>
                <a:spcPct val="150000"/>
              </a:lnSpc>
              <a:spcBef>
                <a:spcPts val="0"/>
              </a:spcBef>
              <a:spcAft>
                <a:spcPts val="0"/>
              </a:spcAft>
              <a:buClr>
                <a:srgbClr val="0000FF"/>
              </a:buClr>
              <a:buSzPts val="2000"/>
              <a:buFont typeface="Arial"/>
              <a:buChar char="•"/>
            </a:pPr>
            <a:r>
              <a:rPr lang="en-US" sz="2000" b="1">
                <a:solidFill>
                  <a:srgbClr val="0000FF"/>
                </a:solidFill>
                <a:latin typeface="Oswald"/>
                <a:ea typeface="Oswald"/>
                <a:cs typeface="Oswald"/>
                <a:sym typeface="Oswald"/>
              </a:rPr>
              <a:t>Make a “Go / No-Go” decision  </a:t>
            </a:r>
            <a:r>
              <a:rPr lang="en-US" sz="2000">
                <a:solidFill>
                  <a:srgbClr val="000000"/>
                </a:solidFill>
                <a:latin typeface="Oswald"/>
                <a:ea typeface="Oswald"/>
                <a:cs typeface="Oswald"/>
                <a:sym typeface="Oswald"/>
              </a:rPr>
              <a:t>… </a:t>
            </a:r>
            <a:r>
              <a:rPr lang="en-US" sz="2000">
                <a:solidFill>
                  <a:srgbClr val="2113DD"/>
                </a:solidFill>
                <a:latin typeface="Oswald"/>
                <a:ea typeface="Oswald"/>
                <a:cs typeface="Oswald"/>
                <a:sym typeface="Oswald"/>
              </a:rPr>
              <a:t>tool on next slide </a:t>
            </a:r>
            <a:endParaRPr sz="2000" b="1">
              <a:solidFill>
                <a:srgbClr val="2113DD"/>
              </a:solidFill>
              <a:latin typeface="Oswald"/>
              <a:ea typeface="Oswald"/>
              <a:cs typeface="Oswald"/>
              <a:sym typeface="Oswald"/>
            </a:endParaRPr>
          </a:p>
        </p:txBody>
      </p:sp>
      <p:sp>
        <p:nvSpPr>
          <p:cNvPr id="429" name="Google Shape;429;p45"/>
          <p:cNvSpPr txBox="1">
            <a:spLocks noGrp="1"/>
          </p:cNvSpPr>
          <p:nvPr>
            <p:ph type="ftr" idx="11"/>
          </p:nvPr>
        </p:nvSpPr>
        <p:spPr>
          <a:xfrm>
            <a:off x="2985466" y="4641056"/>
            <a:ext cx="3173100" cy="273900"/>
          </a:xfrm>
          <a:prstGeom prst="rect">
            <a:avLst/>
          </a:prstGeom>
          <a:noFill/>
          <a:ln>
            <a:noFill/>
          </a:ln>
        </p:spPr>
        <p:txBody>
          <a:bodyPr spcFirstLastPara="1" wrap="square" lIns="68575" tIns="34275" rIns="68575" bIns="34275" anchor="b" anchorCtr="0">
            <a:noAutofit/>
          </a:bodyPr>
          <a:lstStyle/>
          <a:p>
            <a:pPr marL="0" lvl="0" indent="0" algn="ctr" rtl="0">
              <a:spcBef>
                <a:spcPts val="0"/>
              </a:spcBef>
              <a:spcAft>
                <a:spcPts val="0"/>
              </a:spcAft>
              <a:buNone/>
            </a:pPr>
            <a:r>
              <a:rPr lang="en-US" sz="1100"/>
              <a:t>GT APEX Accelerator </a:t>
            </a:r>
            <a:endParaRPr sz="1100"/>
          </a:p>
        </p:txBody>
      </p:sp>
      <p:sp>
        <p:nvSpPr>
          <p:cNvPr id="430" name="Google Shape;430;p45"/>
          <p:cNvSpPr txBox="1">
            <a:spLocks noGrp="1"/>
          </p:cNvSpPr>
          <p:nvPr>
            <p:ph type="sldNum" idx="12"/>
          </p:nvPr>
        </p:nvSpPr>
        <p:spPr>
          <a:xfrm>
            <a:off x="2583180" y="3495973"/>
            <a:ext cx="1371600" cy="241200"/>
          </a:xfrm>
          <a:prstGeom prst="rect">
            <a:avLst/>
          </a:prstGeom>
          <a:noFill/>
          <a:ln>
            <a:noFill/>
          </a:ln>
        </p:spPr>
        <p:txBody>
          <a:bodyPr spcFirstLastPara="1" wrap="square" lIns="0" tIns="0" rIns="0" bIns="0" anchor="b" anchorCtr="0">
            <a:noAutofit/>
          </a:bodyPr>
          <a:lstStyle/>
          <a:p>
            <a:pPr marL="0" lvl="0" indent="0" algn="ctr" rtl="0">
              <a:spcBef>
                <a:spcPts val="0"/>
              </a:spcBef>
              <a:spcAft>
                <a:spcPts val="0"/>
              </a:spcAft>
              <a:buClr>
                <a:srgbClr val="000000"/>
              </a:buClr>
              <a:buSzPts val="1200"/>
              <a:buFont typeface="Arial"/>
              <a:buNone/>
            </a:pPr>
            <a:r>
              <a:rPr lang="en-US"/>
              <a:t>2</a:t>
            </a:r>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435"/>
        <p:cNvGrpSpPr/>
        <p:nvPr/>
      </p:nvGrpSpPr>
      <p:grpSpPr>
        <a:xfrm>
          <a:off x="0" y="0"/>
          <a:ext cx="0" cy="0"/>
          <a:chOff x="0" y="0"/>
          <a:chExt cx="0" cy="0"/>
        </a:xfrm>
      </p:grpSpPr>
      <p:graphicFrame>
        <p:nvGraphicFramePr>
          <p:cNvPr id="437" name="Google Shape;437;p46"/>
          <p:cNvGraphicFramePr/>
          <p:nvPr>
            <p:extLst>
              <p:ext uri="{D42A27DB-BD31-4B8C-83A1-F6EECF244321}">
                <p14:modId xmlns:p14="http://schemas.microsoft.com/office/powerpoint/2010/main" val="3092269846"/>
              </p:ext>
            </p:extLst>
          </p:nvPr>
        </p:nvGraphicFramePr>
        <p:xfrm>
          <a:off x="0" y="731032"/>
          <a:ext cx="9143999" cy="3933004"/>
        </p:xfrm>
        <a:graphic>
          <a:graphicData uri="http://schemas.openxmlformats.org/drawingml/2006/table">
            <a:tbl>
              <a:tblPr firstRow="1">
                <a:noFill/>
                <a:tableStyleId>{66133F96-3681-4C10-8F21-ABD09C3BA22E}</a:tableStyleId>
              </a:tblPr>
              <a:tblGrid>
                <a:gridCol w="2168741">
                  <a:extLst>
                    <a:ext uri="{9D8B030D-6E8A-4147-A177-3AD203B41FA5}">
                      <a16:colId xmlns:a16="http://schemas.microsoft.com/office/drawing/2014/main" val="20000"/>
                    </a:ext>
                  </a:extLst>
                </a:gridCol>
                <a:gridCol w="613511">
                  <a:extLst>
                    <a:ext uri="{9D8B030D-6E8A-4147-A177-3AD203B41FA5}">
                      <a16:colId xmlns:a16="http://schemas.microsoft.com/office/drawing/2014/main" val="20001"/>
                    </a:ext>
                  </a:extLst>
                </a:gridCol>
                <a:gridCol w="406245">
                  <a:extLst>
                    <a:ext uri="{9D8B030D-6E8A-4147-A177-3AD203B41FA5}">
                      <a16:colId xmlns:a16="http://schemas.microsoft.com/office/drawing/2014/main" val="20002"/>
                    </a:ext>
                  </a:extLst>
                </a:gridCol>
                <a:gridCol w="467552">
                  <a:extLst>
                    <a:ext uri="{9D8B030D-6E8A-4147-A177-3AD203B41FA5}">
                      <a16:colId xmlns:a16="http://schemas.microsoft.com/office/drawing/2014/main" val="20003"/>
                    </a:ext>
                  </a:extLst>
                </a:gridCol>
                <a:gridCol w="153933">
                  <a:extLst>
                    <a:ext uri="{9D8B030D-6E8A-4147-A177-3AD203B41FA5}">
                      <a16:colId xmlns:a16="http://schemas.microsoft.com/office/drawing/2014/main" val="20004"/>
                    </a:ext>
                  </a:extLst>
                </a:gridCol>
                <a:gridCol w="252284">
                  <a:extLst>
                    <a:ext uri="{9D8B030D-6E8A-4147-A177-3AD203B41FA5}">
                      <a16:colId xmlns:a16="http://schemas.microsoft.com/office/drawing/2014/main" val="20005"/>
                    </a:ext>
                  </a:extLst>
                </a:gridCol>
                <a:gridCol w="406245">
                  <a:extLst>
                    <a:ext uri="{9D8B030D-6E8A-4147-A177-3AD203B41FA5}">
                      <a16:colId xmlns:a16="http://schemas.microsoft.com/office/drawing/2014/main" val="20006"/>
                    </a:ext>
                  </a:extLst>
                </a:gridCol>
                <a:gridCol w="865456">
                  <a:extLst>
                    <a:ext uri="{9D8B030D-6E8A-4147-A177-3AD203B41FA5}">
                      <a16:colId xmlns:a16="http://schemas.microsoft.com/office/drawing/2014/main" val="20007"/>
                    </a:ext>
                  </a:extLst>
                </a:gridCol>
                <a:gridCol w="234481">
                  <a:extLst>
                    <a:ext uri="{9D8B030D-6E8A-4147-A177-3AD203B41FA5}">
                      <a16:colId xmlns:a16="http://schemas.microsoft.com/office/drawing/2014/main" val="20008"/>
                    </a:ext>
                  </a:extLst>
                </a:gridCol>
                <a:gridCol w="448336">
                  <a:extLst>
                    <a:ext uri="{9D8B030D-6E8A-4147-A177-3AD203B41FA5}">
                      <a16:colId xmlns:a16="http://schemas.microsoft.com/office/drawing/2014/main" val="20009"/>
                    </a:ext>
                  </a:extLst>
                </a:gridCol>
                <a:gridCol w="406245">
                  <a:extLst>
                    <a:ext uri="{9D8B030D-6E8A-4147-A177-3AD203B41FA5}">
                      <a16:colId xmlns:a16="http://schemas.microsoft.com/office/drawing/2014/main" val="20010"/>
                    </a:ext>
                  </a:extLst>
                </a:gridCol>
                <a:gridCol w="406245">
                  <a:extLst>
                    <a:ext uri="{9D8B030D-6E8A-4147-A177-3AD203B41FA5}">
                      <a16:colId xmlns:a16="http://schemas.microsoft.com/office/drawing/2014/main" val="20011"/>
                    </a:ext>
                  </a:extLst>
                </a:gridCol>
                <a:gridCol w="732124">
                  <a:extLst>
                    <a:ext uri="{9D8B030D-6E8A-4147-A177-3AD203B41FA5}">
                      <a16:colId xmlns:a16="http://schemas.microsoft.com/office/drawing/2014/main" val="20012"/>
                    </a:ext>
                  </a:extLst>
                </a:gridCol>
                <a:gridCol w="823811">
                  <a:extLst>
                    <a:ext uri="{9D8B030D-6E8A-4147-A177-3AD203B41FA5}">
                      <a16:colId xmlns:a16="http://schemas.microsoft.com/office/drawing/2014/main" val="20013"/>
                    </a:ext>
                  </a:extLst>
                </a:gridCol>
                <a:gridCol w="758790">
                  <a:extLst>
                    <a:ext uri="{9D8B030D-6E8A-4147-A177-3AD203B41FA5}">
                      <a16:colId xmlns:a16="http://schemas.microsoft.com/office/drawing/2014/main" val="20014"/>
                    </a:ext>
                  </a:extLst>
                </a:gridCol>
              </a:tblGrid>
              <a:tr h="170105">
                <a:tc gridSpan="15">
                  <a:txBody>
                    <a:bodyPr/>
                    <a:lstStyle/>
                    <a:p>
                      <a:pPr marL="0" marR="0" lvl="0" indent="0" algn="ctr" rtl="0">
                        <a:spcBef>
                          <a:spcPts val="0"/>
                        </a:spcBef>
                        <a:spcAft>
                          <a:spcPts val="0"/>
                        </a:spcAft>
                        <a:buNone/>
                      </a:pPr>
                      <a:r>
                        <a:rPr lang="en-US" sz="800" b="1" i="0" u="none" strike="noStrike" dirty="0">
                          <a:solidFill>
                            <a:srgbClr val="0000FF"/>
                          </a:solidFill>
                          <a:latin typeface="Oswald"/>
                          <a:ea typeface="Oswald"/>
                          <a:cs typeface="Oswald"/>
                          <a:sym typeface="Oswald"/>
                        </a:rPr>
                        <a:t>Go/No-Go Decision Tool</a:t>
                      </a:r>
                      <a:endParaRPr sz="800" dirty="0"/>
                    </a:p>
                  </a:txBody>
                  <a:tcPr marL="1625" marR="1625" marT="1625"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chemeClr val="lt1"/>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122657">
                <a:tc gridSpan="4">
                  <a:txBody>
                    <a:bodyPr/>
                    <a:lstStyle/>
                    <a:p>
                      <a:pPr marL="0" marR="0" lvl="0" indent="0" algn="l" rtl="0">
                        <a:spcBef>
                          <a:spcPts val="0"/>
                        </a:spcBef>
                        <a:spcAft>
                          <a:spcPts val="0"/>
                        </a:spcAft>
                        <a:buNone/>
                      </a:pPr>
                      <a:r>
                        <a:rPr lang="en-US" sz="800" b="1" i="0" u="none" strike="noStrike">
                          <a:solidFill>
                            <a:srgbClr val="0000FF"/>
                          </a:solidFill>
                          <a:latin typeface="Arial"/>
                          <a:ea typeface="Arial"/>
                          <a:cs typeface="Arial"/>
                          <a:sym typeface="Arial"/>
                        </a:rPr>
                        <a:t>Proposal/Project Manager            ___________________</a:t>
                      </a:r>
                      <a:endParaRPr sz="800"/>
                    </a:p>
                  </a:txBody>
                  <a:tcPr marL="1625" marR="1625" marT="1625"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chemeClr val="lt1"/>
                    </a:solidFill>
                  </a:tcPr>
                </a:tc>
                <a:tc hMerge="1">
                  <a:txBody>
                    <a:bodyPr/>
                    <a:lstStyle/>
                    <a:p>
                      <a:endParaRPr lang="en-US"/>
                    </a:p>
                  </a:txBody>
                  <a:tcPr/>
                </a:tc>
                <a:tc hMerge="1">
                  <a:txBody>
                    <a:bodyPr/>
                    <a:lstStyle/>
                    <a:p>
                      <a:endParaRPr lang="en-US"/>
                    </a:p>
                  </a:txBody>
                  <a:tcPr/>
                </a:tc>
                <a:tc hMerge="1">
                  <a:txBody>
                    <a:bodyPr/>
                    <a:lstStyle/>
                    <a:p>
                      <a:endParaRPr lang="en-US"/>
                    </a:p>
                  </a:txBody>
                  <a:tcPr/>
                </a:tc>
                <a:tc gridSpan="2">
                  <a:txBody>
                    <a:bodyPr/>
                    <a:lstStyle/>
                    <a:p>
                      <a:pPr marL="0" marR="0" lvl="0" indent="0" algn="l" rtl="0">
                        <a:spcBef>
                          <a:spcPts val="0"/>
                        </a:spcBef>
                        <a:spcAft>
                          <a:spcPts val="0"/>
                        </a:spcAft>
                        <a:buNone/>
                      </a:pPr>
                      <a:endParaRPr sz="800" b="0" i="0" u="none" strike="noStrike">
                        <a:latin typeface="Arial"/>
                        <a:ea typeface="Arial"/>
                        <a:cs typeface="Arial"/>
                        <a:sym typeface="Arial"/>
                      </a:endParaRPr>
                    </a:p>
                  </a:txBody>
                  <a:tcPr marL="1625" marR="1625" marT="1625"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chemeClr val="lt1"/>
                    </a:solidFill>
                  </a:tcPr>
                </a:tc>
                <a:tc hMerge="1">
                  <a:txBody>
                    <a:bodyPr/>
                    <a:lstStyle/>
                    <a:p>
                      <a:endParaRPr lang="en-US"/>
                    </a:p>
                  </a:txBody>
                  <a:tcPr/>
                </a:tc>
                <a:tc>
                  <a:txBody>
                    <a:bodyPr/>
                    <a:lstStyle/>
                    <a:p>
                      <a:pPr marL="0" marR="0" lvl="0" indent="0" algn="l" rtl="0">
                        <a:spcBef>
                          <a:spcPts val="0"/>
                        </a:spcBef>
                        <a:spcAft>
                          <a:spcPts val="0"/>
                        </a:spcAft>
                        <a:buNone/>
                      </a:pPr>
                      <a:endParaRPr sz="800" b="0" i="0" u="none" strike="noStrike">
                        <a:latin typeface="Arial"/>
                        <a:ea typeface="Arial"/>
                        <a:cs typeface="Arial"/>
                        <a:sym typeface="Arial"/>
                      </a:endParaRPr>
                    </a:p>
                  </a:txBody>
                  <a:tcPr marL="1625" marR="1625" marT="1625"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chemeClr val="lt1"/>
                    </a:solidFill>
                  </a:tcPr>
                </a:tc>
                <a:tc>
                  <a:txBody>
                    <a:bodyPr/>
                    <a:lstStyle/>
                    <a:p>
                      <a:pPr marL="0" marR="0" lvl="0" indent="0" algn="l" rtl="0">
                        <a:spcBef>
                          <a:spcPts val="0"/>
                        </a:spcBef>
                        <a:spcAft>
                          <a:spcPts val="0"/>
                        </a:spcAft>
                        <a:buNone/>
                      </a:pPr>
                      <a:endParaRPr sz="800" b="0" i="0" u="none" strike="noStrike">
                        <a:solidFill>
                          <a:srgbClr val="0000FF"/>
                        </a:solidFill>
                        <a:latin typeface="Arial"/>
                        <a:ea typeface="Arial"/>
                        <a:cs typeface="Arial"/>
                        <a:sym typeface="Arial"/>
                      </a:endParaRPr>
                    </a:p>
                  </a:txBody>
                  <a:tcPr marL="1625" marR="1625" marT="1625"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chemeClr val="lt1"/>
                    </a:solidFill>
                  </a:tcPr>
                </a:tc>
                <a:tc gridSpan="7">
                  <a:txBody>
                    <a:bodyPr/>
                    <a:lstStyle/>
                    <a:p>
                      <a:pPr marL="0" marR="0" lvl="0" indent="0" algn="l" rtl="0">
                        <a:spcBef>
                          <a:spcPts val="0"/>
                        </a:spcBef>
                        <a:spcAft>
                          <a:spcPts val="0"/>
                        </a:spcAft>
                        <a:buNone/>
                      </a:pPr>
                      <a:r>
                        <a:rPr lang="en-US" sz="800" b="1" i="0" u="none" strike="noStrike">
                          <a:solidFill>
                            <a:srgbClr val="0000FF"/>
                          </a:solidFill>
                          <a:latin typeface="Arial"/>
                          <a:ea typeface="Arial"/>
                          <a:cs typeface="Arial"/>
                          <a:sym typeface="Arial"/>
                        </a:rPr>
                        <a:t>Name of Agency                                ____________________</a:t>
                      </a:r>
                      <a:endParaRPr sz="800"/>
                    </a:p>
                  </a:txBody>
                  <a:tcPr marL="1625" marR="1625" marT="1625"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chemeClr val="lt1"/>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1"/>
                  </a:ext>
                </a:extLst>
              </a:tr>
              <a:tr h="122657">
                <a:tc gridSpan="4">
                  <a:txBody>
                    <a:bodyPr/>
                    <a:lstStyle/>
                    <a:p>
                      <a:pPr marL="0" marR="0" lvl="0" indent="0" algn="l" rtl="0">
                        <a:spcBef>
                          <a:spcPts val="0"/>
                        </a:spcBef>
                        <a:spcAft>
                          <a:spcPts val="0"/>
                        </a:spcAft>
                        <a:buNone/>
                      </a:pPr>
                      <a:r>
                        <a:rPr lang="en-US" sz="800" b="1" i="0" u="none" strike="noStrike">
                          <a:solidFill>
                            <a:srgbClr val="0000FF"/>
                          </a:solidFill>
                          <a:latin typeface="Arial"/>
                          <a:ea typeface="Arial"/>
                          <a:cs typeface="Arial"/>
                          <a:sym typeface="Arial"/>
                        </a:rPr>
                        <a:t>Office Location                           ___________________</a:t>
                      </a:r>
                      <a:endParaRPr sz="800"/>
                    </a:p>
                  </a:txBody>
                  <a:tcPr marL="1625" marR="1625" marT="1625"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chemeClr val="lt1"/>
                    </a:solidFill>
                  </a:tcPr>
                </a:tc>
                <a:tc hMerge="1">
                  <a:txBody>
                    <a:bodyPr/>
                    <a:lstStyle/>
                    <a:p>
                      <a:endParaRPr lang="en-US"/>
                    </a:p>
                  </a:txBody>
                  <a:tcPr/>
                </a:tc>
                <a:tc hMerge="1">
                  <a:txBody>
                    <a:bodyPr/>
                    <a:lstStyle/>
                    <a:p>
                      <a:endParaRPr lang="en-US"/>
                    </a:p>
                  </a:txBody>
                  <a:tcPr/>
                </a:tc>
                <a:tc hMerge="1">
                  <a:txBody>
                    <a:bodyPr/>
                    <a:lstStyle/>
                    <a:p>
                      <a:endParaRPr lang="en-US"/>
                    </a:p>
                  </a:txBody>
                  <a:tcPr/>
                </a:tc>
                <a:tc gridSpan="2">
                  <a:txBody>
                    <a:bodyPr/>
                    <a:lstStyle/>
                    <a:p>
                      <a:pPr marL="0" marR="0" lvl="0" indent="0" algn="l" rtl="0">
                        <a:spcBef>
                          <a:spcPts val="0"/>
                        </a:spcBef>
                        <a:spcAft>
                          <a:spcPts val="0"/>
                        </a:spcAft>
                        <a:buNone/>
                      </a:pPr>
                      <a:endParaRPr sz="800" b="0" i="0" u="none" strike="noStrike">
                        <a:latin typeface="Arial"/>
                        <a:ea typeface="Arial"/>
                        <a:cs typeface="Arial"/>
                        <a:sym typeface="Arial"/>
                      </a:endParaRPr>
                    </a:p>
                  </a:txBody>
                  <a:tcPr marL="1625" marR="1625" marT="1625"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chemeClr val="lt1"/>
                    </a:solidFill>
                  </a:tcPr>
                </a:tc>
                <a:tc hMerge="1">
                  <a:txBody>
                    <a:bodyPr/>
                    <a:lstStyle/>
                    <a:p>
                      <a:endParaRPr lang="en-US"/>
                    </a:p>
                  </a:txBody>
                  <a:tcPr/>
                </a:tc>
                <a:tc>
                  <a:txBody>
                    <a:bodyPr/>
                    <a:lstStyle/>
                    <a:p>
                      <a:pPr marL="0" marR="0" lvl="0" indent="0" algn="l" rtl="0">
                        <a:spcBef>
                          <a:spcPts val="0"/>
                        </a:spcBef>
                        <a:spcAft>
                          <a:spcPts val="0"/>
                        </a:spcAft>
                        <a:buNone/>
                      </a:pPr>
                      <a:endParaRPr sz="800" b="0" i="0" u="none" strike="noStrike">
                        <a:latin typeface="Arial"/>
                        <a:ea typeface="Arial"/>
                        <a:cs typeface="Arial"/>
                        <a:sym typeface="Arial"/>
                      </a:endParaRPr>
                    </a:p>
                  </a:txBody>
                  <a:tcPr marL="1625" marR="1625" marT="1625"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chemeClr val="lt1"/>
                    </a:solidFill>
                  </a:tcPr>
                </a:tc>
                <a:tc>
                  <a:txBody>
                    <a:bodyPr/>
                    <a:lstStyle/>
                    <a:p>
                      <a:pPr marL="0" marR="0" lvl="0" indent="0" algn="l" rtl="0">
                        <a:spcBef>
                          <a:spcPts val="0"/>
                        </a:spcBef>
                        <a:spcAft>
                          <a:spcPts val="0"/>
                        </a:spcAft>
                        <a:buNone/>
                      </a:pPr>
                      <a:endParaRPr sz="800" b="0" i="0" u="none" strike="noStrike">
                        <a:solidFill>
                          <a:srgbClr val="0000FF"/>
                        </a:solidFill>
                        <a:latin typeface="Arial"/>
                        <a:ea typeface="Arial"/>
                        <a:cs typeface="Arial"/>
                        <a:sym typeface="Arial"/>
                      </a:endParaRPr>
                    </a:p>
                  </a:txBody>
                  <a:tcPr marL="1625" marR="1625" marT="1625"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chemeClr val="lt1"/>
                    </a:solidFill>
                  </a:tcPr>
                </a:tc>
                <a:tc gridSpan="7">
                  <a:txBody>
                    <a:bodyPr/>
                    <a:lstStyle/>
                    <a:p>
                      <a:pPr marL="0" marR="0" lvl="0" indent="0" algn="l" rtl="0">
                        <a:spcBef>
                          <a:spcPts val="0"/>
                        </a:spcBef>
                        <a:spcAft>
                          <a:spcPts val="0"/>
                        </a:spcAft>
                        <a:buNone/>
                      </a:pPr>
                      <a:r>
                        <a:rPr lang="en-US" sz="800" b="1" i="0" u="none" strike="noStrike">
                          <a:solidFill>
                            <a:srgbClr val="0000FF"/>
                          </a:solidFill>
                          <a:latin typeface="Arial"/>
                          <a:ea typeface="Arial"/>
                          <a:cs typeface="Arial"/>
                          <a:sym typeface="Arial"/>
                        </a:rPr>
                        <a:t>Solicitation #                                     ____________________</a:t>
                      </a:r>
                      <a:endParaRPr sz="800"/>
                    </a:p>
                  </a:txBody>
                  <a:tcPr marL="1625" marR="1625" marT="1625"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chemeClr val="lt1"/>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2"/>
                  </a:ext>
                </a:extLst>
              </a:tr>
              <a:tr h="128678">
                <a:tc gridSpan="4">
                  <a:txBody>
                    <a:bodyPr/>
                    <a:lstStyle/>
                    <a:p>
                      <a:pPr marL="0" marR="0" lvl="0" indent="0" algn="l" rtl="0">
                        <a:spcBef>
                          <a:spcPts val="0"/>
                        </a:spcBef>
                        <a:spcAft>
                          <a:spcPts val="0"/>
                        </a:spcAft>
                        <a:buNone/>
                      </a:pPr>
                      <a:r>
                        <a:rPr lang="en-US" sz="800" b="1" i="0" u="none" strike="noStrike">
                          <a:solidFill>
                            <a:srgbClr val="0000FF"/>
                          </a:solidFill>
                          <a:latin typeface="Arial"/>
                          <a:ea typeface="Arial"/>
                          <a:cs typeface="Arial"/>
                          <a:sym typeface="Arial"/>
                        </a:rPr>
                        <a:t>Business Unit                             ___________________</a:t>
                      </a:r>
                      <a:endParaRPr sz="800"/>
                    </a:p>
                  </a:txBody>
                  <a:tcPr marL="1625" marR="1625" marT="1625"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chemeClr val="lt1"/>
                    </a:solidFill>
                  </a:tcPr>
                </a:tc>
                <a:tc hMerge="1">
                  <a:txBody>
                    <a:bodyPr/>
                    <a:lstStyle/>
                    <a:p>
                      <a:endParaRPr lang="en-US"/>
                    </a:p>
                  </a:txBody>
                  <a:tcPr/>
                </a:tc>
                <a:tc hMerge="1">
                  <a:txBody>
                    <a:bodyPr/>
                    <a:lstStyle/>
                    <a:p>
                      <a:endParaRPr lang="en-US"/>
                    </a:p>
                  </a:txBody>
                  <a:tcPr/>
                </a:tc>
                <a:tc hMerge="1">
                  <a:txBody>
                    <a:bodyPr/>
                    <a:lstStyle/>
                    <a:p>
                      <a:endParaRPr lang="en-US"/>
                    </a:p>
                  </a:txBody>
                  <a:tcPr/>
                </a:tc>
                <a:tc gridSpan="2">
                  <a:txBody>
                    <a:bodyPr/>
                    <a:lstStyle/>
                    <a:p>
                      <a:pPr marL="0" marR="0" lvl="0" indent="0" algn="l" rtl="0">
                        <a:spcBef>
                          <a:spcPts val="0"/>
                        </a:spcBef>
                        <a:spcAft>
                          <a:spcPts val="0"/>
                        </a:spcAft>
                        <a:buNone/>
                      </a:pPr>
                      <a:endParaRPr sz="800" b="0" i="0" u="none" strike="noStrike">
                        <a:latin typeface="Arial"/>
                        <a:ea typeface="Arial"/>
                        <a:cs typeface="Arial"/>
                        <a:sym typeface="Arial"/>
                      </a:endParaRPr>
                    </a:p>
                  </a:txBody>
                  <a:tcPr marL="1625" marR="1625" marT="1625"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chemeClr val="lt1"/>
                    </a:solidFill>
                  </a:tcPr>
                </a:tc>
                <a:tc hMerge="1">
                  <a:txBody>
                    <a:bodyPr/>
                    <a:lstStyle/>
                    <a:p>
                      <a:endParaRPr lang="en-US"/>
                    </a:p>
                  </a:txBody>
                  <a:tcPr/>
                </a:tc>
                <a:tc>
                  <a:txBody>
                    <a:bodyPr/>
                    <a:lstStyle/>
                    <a:p>
                      <a:pPr marL="0" marR="0" lvl="0" indent="0" algn="l" rtl="0">
                        <a:spcBef>
                          <a:spcPts val="0"/>
                        </a:spcBef>
                        <a:spcAft>
                          <a:spcPts val="0"/>
                        </a:spcAft>
                        <a:buNone/>
                      </a:pPr>
                      <a:endParaRPr sz="800" b="0" i="0" u="none" strike="noStrike">
                        <a:latin typeface="Arial"/>
                        <a:ea typeface="Arial"/>
                        <a:cs typeface="Arial"/>
                        <a:sym typeface="Arial"/>
                      </a:endParaRPr>
                    </a:p>
                  </a:txBody>
                  <a:tcPr marL="1625" marR="1625" marT="1625"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chemeClr val="lt1"/>
                    </a:solidFill>
                  </a:tcPr>
                </a:tc>
                <a:tc>
                  <a:txBody>
                    <a:bodyPr/>
                    <a:lstStyle/>
                    <a:p>
                      <a:pPr marL="0" marR="0" lvl="0" indent="0" algn="l" rtl="0">
                        <a:spcBef>
                          <a:spcPts val="0"/>
                        </a:spcBef>
                        <a:spcAft>
                          <a:spcPts val="0"/>
                        </a:spcAft>
                        <a:buNone/>
                      </a:pPr>
                      <a:endParaRPr sz="800" b="0" i="0" u="none" strike="noStrike">
                        <a:solidFill>
                          <a:srgbClr val="0000FF"/>
                        </a:solidFill>
                        <a:latin typeface="Arial"/>
                        <a:ea typeface="Arial"/>
                        <a:cs typeface="Arial"/>
                        <a:sym typeface="Arial"/>
                      </a:endParaRPr>
                    </a:p>
                  </a:txBody>
                  <a:tcPr marL="1625" marR="1625" marT="1625"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chemeClr val="lt1"/>
                    </a:solidFill>
                  </a:tcPr>
                </a:tc>
                <a:tc gridSpan="7">
                  <a:txBody>
                    <a:bodyPr/>
                    <a:lstStyle/>
                    <a:p>
                      <a:pPr marL="0" marR="0" lvl="0" indent="0" algn="l" rtl="0">
                        <a:spcBef>
                          <a:spcPts val="0"/>
                        </a:spcBef>
                        <a:spcAft>
                          <a:spcPts val="0"/>
                        </a:spcAft>
                        <a:buNone/>
                      </a:pPr>
                      <a:r>
                        <a:rPr lang="en-US" sz="800" b="1" i="0" u="none" strike="noStrike">
                          <a:solidFill>
                            <a:srgbClr val="0000FF"/>
                          </a:solidFill>
                          <a:latin typeface="Arial"/>
                          <a:ea typeface="Arial"/>
                          <a:cs typeface="Arial"/>
                          <a:sym typeface="Arial"/>
                        </a:rPr>
                        <a:t>Estimated Total Value                          ____________________</a:t>
                      </a:r>
                      <a:endParaRPr sz="800"/>
                    </a:p>
                  </a:txBody>
                  <a:tcPr marL="1625" marR="1625" marT="1625"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chemeClr val="lt1"/>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3"/>
                  </a:ext>
                </a:extLst>
              </a:tr>
              <a:tr h="122657">
                <a:tc gridSpan="4">
                  <a:txBody>
                    <a:bodyPr/>
                    <a:lstStyle/>
                    <a:p>
                      <a:pPr marL="0" marR="0" lvl="0" indent="0" algn="l" rtl="0">
                        <a:spcBef>
                          <a:spcPts val="0"/>
                        </a:spcBef>
                        <a:spcAft>
                          <a:spcPts val="0"/>
                        </a:spcAft>
                        <a:buNone/>
                      </a:pPr>
                      <a:r>
                        <a:rPr lang="en-US" sz="800" b="1" i="0" u="none" strike="noStrike">
                          <a:solidFill>
                            <a:srgbClr val="0000FF"/>
                          </a:solidFill>
                          <a:latin typeface="Arial"/>
                          <a:ea typeface="Arial"/>
                          <a:cs typeface="Arial"/>
                          <a:sym typeface="Arial"/>
                        </a:rPr>
                        <a:t>Estimated Proposal Cost              _________________</a:t>
                      </a:r>
                      <a:endParaRPr sz="800"/>
                    </a:p>
                  </a:txBody>
                  <a:tcPr marL="1625" marR="1625" marT="1625"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12700" cap="flat" cmpd="sng">
                      <a:solidFill>
                        <a:srgbClr val="000000"/>
                      </a:solidFill>
                      <a:prstDash val="solid"/>
                      <a:round/>
                      <a:headEnd type="none" w="sm" len="sm"/>
                      <a:tailEnd type="none" w="sm" len="sm"/>
                    </a:lnB>
                    <a:solidFill>
                      <a:schemeClr val="lt1"/>
                    </a:solidFill>
                  </a:tcPr>
                </a:tc>
                <a:tc hMerge="1">
                  <a:txBody>
                    <a:bodyPr/>
                    <a:lstStyle/>
                    <a:p>
                      <a:endParaRPr lang="en-US"/>
                    </a:p>
                  </a:txBody>
                  <a:tcPr/>
                </a:tc>
                <a:tc hMerge="1">
                  <a:txBody>
                    <a:bodyPr/>
                    <a:lstStyle/>
                    <a:p>
                      <a:endParaRPr lang="en-US"/>
                    </a:p>
                  </a:txBody>
                  <a:tcPr/>
                </a:tc>
                <a:tc hMerge="1">
                  <a:txBody>
                    <a:bodyPr/>
                    <a:lstStyle/>
                    <a:p>
                      <a:endParaRPr lang="en-US"/>
                    </a:p>
                  </a:txBody>
                  <a:tcPr/>
                </a:tc>
                <a:tc gridSpan="2">
                  <a:txBody>
                    <a:bodyPr/>
                    <a:lstStyle/>
                    <a:p>
                      <a:pPr marL="0" marR="0" lvl="0" indent="0" algn="l" rtl="0">
                        <a:spcBef>
                          <a:spcPts val="0"/>
                        </a:spcBef>
                        <a:spcAft>
                          <a:spcPts val="0"/>
                        </a:spcAft>
                        <a:buNone/>
                      </a:pPr>
                      <a:endParaRPr sz="800" b="0" i="0" u="none" strike="noStrike">
                        <a:latin typeface="Arial"/>
                        <a:ea typeface="Arial"/>
                        <a:cs typeface="Arial"/>
                        <a:sym typeface="Arial"/>
                      </a:endParaRPr>
                    </a:p>
                  </a:txBody>
                  <a:tcPr marL="1625" marR="1625" marT="1625"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12700" cap="flat" cmpd="sng">
                      <a:solidFill>
                        <a:srgbClr val="000000"/>
                      </a:solidFill>
                      <a:prstDash val="solid"/>
                      <a:round/>
                      <a:headEnd type="none" w="sm" len="sm"/>
                      <a:tailEnd type="none" w="sm" len="sm"/>
                    </a:lnB>
                    <a:solidFill>
                      <a:schemeClr val="lt1"/>
                    </a:solidFill>
                  </a:tcPr>
                </a:tc>
                <a:tc hMerge="1">
                  <a:txBody>
                    <a:bodyPr/>
                    <a:lstStyle/>
                    <a:p>
                      <a:endParaRPr lang="en-US"/>
                    </a:p>
                  </a:txBody>
                  <a:tcPr/>
                </a:tc>
                <a:tc>
                  <a:txBody>
                    <a:bodyPr/>
                    <a:lstStyle/>
                    <a:p>
                      <a:pPr marL="0" marR="0" lvl="0" indent="0" algn="l" rtl="0">
                        <a:spcBef>
                          <a:spcPts val="0"/>
                        </a:spcBef>
                        <a:spcAft>
                          <a:spcPts val="0"/>
                        </a:spcAft>
                        <a:buNone/>
                      </a:pPr>
                      <a:endParaRPr sz="800" b="0" i="0" u="none" strike="noStrike">
                        <a:latin typeface="Arial"/>
                        <a:ea typeface="Arial"/>
                        <a:cs typeface="Arial"/>
                        <a:sym typeface="Arial"/>
                      </a:endParaRPr>
                    </a:p>
                  </a:txBody>
                  <a:tcPr marL="1625" marR="1625" marT="1625"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12700" cap="flat" cmpd="sng">
                      <a:solidFill>
                        <a:srgbClr val="000000"/>
                      </a:solidFill>
                      <a:prstDash val="solid"/>
                      <a:round/>
                      <a:headEnd type="none" w="sm" len="sm"/>
                      <a:tailEnd type="none" w="sm" len="sm"/>
                    </a:lnB>
                    <a:solidFill>
                      <a:schemeClr val="lt1"/>
                    </a:solidFill>
                  </a:tcPr>
                </a:tc>
                <a:tc>
                  <a:txBody>
                    <a:bodyPr/>
                    <a:lstStyle/>
                    <a:p>
                      <a:pPr marL="0" marR="0" lvl="0" indent="0" algn="l" rtl="0">
                        <a:spcBef>
                          <a:spcPts val="0"/>
                        </a:spcBef>
                        <a:spcAft>
                          <a:spcPts val="0"/>
                        </a:spcAft>
                        <a:buNone/>
                      </a:pPr>
                      <a:endParaRPr sz="800" b="0" i="0" u="none" strike="noStrike">
                        <a:solidFill>
                          <a:srgbClr val="0000FF"/>
                        </a:solidFill>
                        <a:latin typeface="Arial"/>
                        <a:ea typeface="Arial"/>
                        <a:cs typeface="Arial"/>
                        <a:sym typeface="Arial"/>
                      </a:endParaRPr>
                    </a:p>
                  </a:txBody>
                  <a:tcPr marL="1625" marR="1625" marT="1625"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12700" cap="flat" cmpd="sng">
                      <a:solidFill>
                        <a:srgbClr val="000000"/>
                      </a:solidFill>
                      <a:prstDash val="solid"/>
                      <a:round/>
                      <a:headEnd type="none" w="sm" len="sm"/>
                      <a:tailEnd type="none" w="sm" len="sm"/>
                    </a:lnB>
                    <a:solidFill>
                      <a:schemeClr val="lt1"/>
                    </a:solidFill>
                  </a:tcPr>
                </a:tc>
                <a:tc gridSpan="7">
                  <a:txBody>
                    <a:bodyPr/>
                    <a:lstStyle/>
                    <a:p>
                      <a:pPr marL="0" marR="0" lvl="0" indent="0" algn="l" rtl="0">
                        <a:spcBef>
                          <a:spcPts val="0"/>
                        </a:spcBef>
                        <a:spcAft>
                          <a:spcPts val="0"/>
                        </a:spcAft>
                        <a:buNone/>
                      </a:pPr>
                      <a:r>
                        <a:rPr lang="en-US" sz="800" b="1" i="0" u="none" strike="noStrike">
                          <a:solidFill>
                            <a:srgbClr val="0000FF"/>
                          </a:solidFill>
                          <a:latin typeface="Arial"/>
                          <a:ea typeface="Arial"/>
                          <a:cs typeface="Arial"/>
                          <a:sym typeface="Arial"/>
                        </a:rPr>
                        <a:t>Per Year Value                                    ____________________</a:t>
                      </a:r>
                      <a:endParaRPr sz="800"/>
                    </a:p>
                  </a:txBody>
                  <a:tcPr marL="1625" marR="1625" marT="1625"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12700" cap="flat" cmpd="sng">
                      <a:solidFill>
                        <a:srgbClr val="000000"/>
                      </a:solidFill>
                      <a:prstDash val="solid"/>
                      <a:round/>
                      <a:headEnd type="none" w="sm" len="sm"/>
                      <a:tailEnd type="none" w="sm" len="sm"/>
                    </a:lnB>
                    <a:solidFill>
                      <a:schemeClr val="lt1"/>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4"/>
                  </a:ext>
                </a:extLst>
              </a:tr>
              <a:tr h="122657">
                <a:tc rowSpan="3">
                  <a:txBody>
                    <a:bodyPr/>
                    <a:lstStyle/>
                    <a:p>
                      <a:pPr marL="0" marR="0" lvl="0" indent="0" algn="ctr" rtl="0">
                        <a:spcBef>
                          <a:spcPts val="0"/>
                        </a:spcBef>
                        <a:spcAft>
                          <a:spcPts val="0"/>
                        </a:spcAft>
                        <a:buNone/>
                      </a:pPr>
                      <a:r>
                        <a:rPr lang="en-US" sz="800" b="1" i="0" u="none" strike="noStrike">
                          <a:solidFill>
                            <a:srgbClr val="0000FF"/>
                          </a:solidFill>
                          <a:latin typeface="Arial"/>
                          <a:ea typeface="Arial"/>
                          <a:cs typeface="Arial"/>
                          <a:sym typeface="Arial"/>
                        </a:rPr>
                        <a:t>Bid Factors</a:t>
                      </a:r>
                      <a:endParaRPr sz="800"/>
                    </a:p>
                  </a:txBody>
                  <a:tcPr marL="1625" marR="1625" marT="1625"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chemeClr val="lt1"/>
                    </a:solidFill>
                  </a:tcPr>
                </a:tc>
                <a:tc gridSpan="12">
                  <a:txBody>
                    <a:bodyPr/>
                    <a:lstStyle/>
                    <a:p>
                      <a:pPr marL="0" marR="0" lvl="0" indent="0" algn="ctr" rtl="0">
                        <a:spcBef>
                          <a:spcPts val="0"/>
                        </a:spcBef>
                        <a:spcAft>
                          <a:spcPts val="0"/>
                        </a:spcAft>
                        <a:buNone/>
                      </a:pPr>
                      <a:r>
                        <a:rPr lang="en-US" sz="800" b="1" i="0" u="none" strike="noStrike">
                          <a:solidFill>
                            <a:srgbClr val="0000FF"/>
                          </a:solidFill>
                          <a:latin typeface="Arial"/>
                          <a:ea typeface="Arial"/>
                          <a:cs typeface="Arial"/>
                          <a:sym typeface="Arial"/>
                        </a:rPr>
                        <a:t>Bid Factor Scoring Scale</a:t>
                      </a:r>
                      <a:endParaRPr sz="800"/>
                    </a:p>
                  </a:txBody>
                  <a:tcPr marL="1625" marR="1625" marT="1625" marB="0" anchor="b">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chemeClr val="lt1"/>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gridSpan="2">
                  <a:txBody>
                    <a:bodyPr/>
                    <a:lstStyle/>
                    <a:p>
                      <a:pPr marL="0" marR="0" lvl="0" indent="0" algn="ctr" rtl="0">
                        <a:spcBef>
                          <a:spcPts val="0"/>
                        </a:spcBef>
                        <a:spcAft>
                          <a:spcPts val="0"/>
                        </a:spcAft>
                        <a:buNone/>
                      </a:pPr>
                      <a:r>
                        <a:rPr lang="en-US" sz="800" b="1" i="0" u="none" strike="noStrike">
                          <a:solidFill>
                            <a:srgbClr val="0000FF"/>
                          </a:solidFill>
                          <a:latin typeface="Arial"/>
                          <a:ea typeface="Arial"/>
                          <a:cs typeface="Arial"/>
                          <a:sym typeface="Arial"/>
                        </a:rPr>
                        <a:t>Estimated Score </a:t>
                      </a:r>
                      <a:endParaRPr sz="800"/>
                    </a:p>
                  </a:txBody>
                  <a:tcPr marL="1625" marR="1625" marT="1625"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chemeClr val="lt1"/>
                    </a:solidFill>
                  </a:tcPr>
                </a:tc>
                <a:tc hMerge="1">
                  <a:txBody>
                    <a:bodyPr/>
                    <a:lstStyle/>
                    <a:p>
                      <a:endParaRPr lang="en-US"/>
                    </a:p>
                  </a:txBody>
                  <a:tcPr/>
                </a:tc>
                <a:extLst>
                  <a:ext uri="{0D108BD9-81ED-4DB2-BD59-A6C34878D82A}">
                    <a16:rowId xmlns:a16="http://schemas.microsoft.com/office/drawing/2014/main" val="10005"/>
                  </a:ext>
                </a:extLst>
              </a:tr>
              <a:tr h="122657">
                <a:tc vMerge="1">
                  <a:txBody>
                    <a:bodyPr/>
                    <a:lstStyle/>
                    <a:p>
                      <a:endParaRPr lang="en-US"/>
                    </a:p>
                  </a:txBody>
                  <a:tcPr/>
                </a:tc>
                <a:tc gridSpan="4">
                  <a:txBody>
                    <a:bodyPr/>
                    <a:lstStyle/>
                    <a:p>
                      <a:pPr marL="0" marR="0" lvl="0" indent="0" algn="ctr" rtl="0">
                        <a:spcBef>
                          <a:spcPts val="0"/>
                        </a:spcBef>
                        <a:spcAft>
                          <a:spcPts val="0"/>
                        </a:spcAft>
                        <a:buNone/>
                      </a:pPr>
                      <a:r>
                        <a:rPr lang="en-US" sz="800" b="1" i="0" u="none" strike="noStrike">
                          <a:solidFill>
                            <a:srgbClr val="0000FF"/>
                          </a:solidFill>
                          <a:latin typeface="Arial"/>
                          <a:ea typeface="Arial"/>
                          <a:cs typeface="Arial"/>
                          <a:sym typeface="Arial"/>
                        </a:rPr>
                        <a:t>Negative</a:t>
                      </a:r>
                      <a:endParaRPr sz="800"/>
                    </a:p>
                  </a:txBody>
                  <a:tcPr marL="1625" marR="1625" marT="1625" marB="0" anchor="b">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chemeClr val="lt1"/>
                    </a:solidFill>
                  </a:tcPr>
                </a:tc>
                <a:tc hMerge="1">
                  <a:txBody>
                    <a:bodyPr/>
                    <a:lstStyle/>
                    <a:p>
                      <a:endParaRPr lang="en-US"/>
                    </a:p>
                  </a:txBody>
                  <a:tcPr/>
                </a:tc>
                <a:tc hMerge="1">
                  <a:txBody>
                    <a:bodyPr/>
                    <a:lstStyle/>
                    <a:p>
                      <a:endParaRPr lang="en-US"/>
                    </a:p>
                  </a:txBody>
                  <a:tcPr/>
                </a:tc>
                <a:tc hMerge="1">
                  <a:txBody>
                    <a:bodyPr/>
                    <a:lstStyle/>
                    <a:p>
                      <a:endParaRPr lang="en-US"/>
                    </a:p>
                  </a:txBody>
                  <a:tcPr/>
                </a:tc>
                <a:tc gridSpan="4">
                  <a:txBody>
                    <a:bodyPr/>
                    <a:lstStyle/>
                    <a:p>
                      <a:pPr marL="0" marR="0" lvl="0" indent="0" algn="l" rtl="0">
                        <a:spcBef>
                          <a:spcPts val="0"/>
                        </a:spcBef>
                        <a:spcAft>
                          <a:spcPts val="0"/>
                        </a:spcAft>
                        <a:buNone/>
                      </a:pPr>
                      <a:r>
                        <a:rPr lang="en-US" sz="800" b="1" i="0" u="none" strike="noStrike">
                          <a:solidFill>
                            <a:srgbClr val="0000FF"/>
                          </a:solidFill>
                          <a:latin typeface="Arial"/>
                          <a:ea typeface="Arial"/>
                          <a:cs typeface="Arial"/>
                          <a:sym typeface="Arial"/>
                        </a:rPr>
                        <a:t>Neutral</a:t>
                      </a:r>
                      <a:endParaRPr sz="800">
                        <a:solidFill>
                          <a:srgbClr val="0000FF"/>
                        </a:solidFill>
                        <a:latin typeface="Arial"/>
                        <a:ea typeface="Arial"/>
                        <a:cs typeface="Arial"/>
                        <a:sym typeface="Arial"/>
                      </a:endParaRPr>
                    </a:p>
                  </a:txBody>
                  <a:tcPr marL="1625" marR="1625" marT="1625" marB="0" anchor="b">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chemeClr val="lt1"/>
                    </a:solidFill>
                  </a:tcPr>
                </a:tc>
                <a:tc hMerge="1">
                  <a:txBody>
                    <a:bodyPr/>
                    <a:lstStyle/>
                    <a:p>
                      <a:endParaRPr lang="en-US"/>
                    </a:p>
                  </a:txBody>
                  <a:tcPr/>
                </a:tc>
                <a:tc hMerge="1">
                  <a:txBody>
                    <a:bodyPr/>
                    <a:lstStyle/>
                    <a:p>
                      <a:endParaRPr lang="en-US"/>
                    </a:p>
                  </a:txBody>
                  <a:tcPr/>
                </a:tc>
                <a:tc hMerge="1">
                  <a:txBody>
                    <a:bodyPr/>
                    <a:lstStyle/>
                    <a:p>
                      <a:endParaRPr lang="en-US"/>
                    </a:p>
                  </a:txBody>
                  <a:tcPr/>
                </a:tc>
                <a:tc gridSpan="4">
                  <a:txBody>
                    <a:bodyPr/>
                    <a:lstStyle/>
                    <a:p>
                      <a:pPr marL="0" marR="0" lvl="0" indent="0" algn="l" rtl="0">
                        <a:spcBef>
                          <a:spcPts val="0"/>
                        </a:spcBef>
                        <a:spcAft>
                          <a:spcPts val="0"/>
                        </a:spcAft>
                        <a:buNone/>
                      </a:pPr>
                      <a:r>
                        <a:rPr lang="en-US" sz="800" b="1" i="0" u="none" strike="noStrike">
                          <a:solidFill>
                            <a:srgbClr val="0000FF"/>
                          </a:solidFill>
                          <a:latin typeface="Arial"/>
                          <a:ea typeface="Arial"/>
                          <a:cs typeface="Arial"/>
                          <a:sym typeface="Arial"/>
                        </a:rPr>
                        <a:t>Positive</a:t>
                      </a:r>
                      <a:endParaRPr sz="800">
                        <a:solidFill>
                          <a:srgbClr val="0000FF"/>
                        </a:solidFill>
                        <a:latin typeface="Arial"/>
                        <a:ea typeface="Arial"/>
                        <a:cs typeface="Arial"/>
                        <a:sym typeface="Arial"/>
                      </a:endParaRPr>
                    </a:p>
                  </a:txBody>
                  <a:tcPr marL="1625" marR="1625" marT="1625" marB="0" anchor="b">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chemeClr val="lt1"/>
                    </a:solidFill>
                  </a:tcPr>
                </a:tc>
                <a:tc hMerge="1">
                  <a:txBody>
                    <a:bodyPr/>
                    <a:lstStyle/>
                    <a:p>
                      <a:endParaRPr lang="en-US"/>
                    </a:p>
                  </a:txBody>
                  <a:tcPr/>
                </a:tc>
                <a:tc hMerge="1">
                  <a:txBody>
                    <a:bodyPr/>
                    <a:lstStyle/>
                    <a:p>
                      <a:endParaRPr lang="en-US"/>
                    </a:p>
                  </a:txBody>
                  <a:tcPr/>
                </a:tc>
                <a:tc hMerge="1">
                  <a:txBody>
                    <a:bodyPr/>
                    <a:lstStyle/>
                    <a:p>
                      <a:endParaRPr lang="en-US"/>
                    </a:p>
                  </a:txBody>
                  <a:tcPr/>
                </a:tc>
                <a:tc rowSpan="2">
                  <a:txBody>
                    <a:bodyPr/>
                    <a:lstStyle/>
                    <a:p>
                      <a:pPr marL="0" marR="0" lvl="0" indent="0" algn="ctr" rtl="0">
                        <a:spcBef>
                          <a:spcPts val="0"/>
                        </a:spcBef>
                        <a:spcAft>
                          <a:spcPts val="0"/>
                        </a:spcAft>
                        <a:buNone/>
                      </a:pPr>
                      <a:r>
                        <a:rPr lang="en-US" sz="800" b="1" i="0" u="none" strike="noStrike">
                          <a:solidFill>
                            <a:srgbClr val="0000FF"/>
                          </a:solidFill>
                          <a:latin typeface="Arial"/>
                          <a:ea typeface="Arial"/>
                          <a:cs typeface="Arial"/>
                          <a:sym typeface="Arial"/>
                        </a:rPr>
                        <a:t>Our Company</a:t>
                      </a:r>
                      <a:endParaRPr sz="800"/>
                    </a:p>
                  </a:txBody>
                  <a:tcPr marL="1625" marR="1625" marT="1625"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chemeClr val="lt1"/>
                    </a:solidFill>
                  </a:tcPr>
                </a:tc>
                <a:tc rowSpan="2">
                  <a:txBody>
                    <a:bodyPr/>
                    <a:lstStyle/>
                    <a:p>
                      <a:pPr marL="0" marR="0" lvl="0" indent="0" algn="ctr" rtl="0">
                        <a:spcBef>
                          <a:spcPts val="0"/>
                        </a:spcBef>
                        <a:spcAft>
                          <a:spcPts val="0"/>
                        </a:spcAft>
                        <a:buNone/>
                      </a:pPr>
                      <a:r>
                        <a:rPr lang="en-US" sz="800" b="1" i="0" u="none" strike="noStrike">
                          <a:solidFill>
                            <a:srgbClr val="0000FF"/>
                          </a:solidFill>
                          <a:latin typeface="Arial"/>
                          <a:ea typeface="Arial"/>
                          <a:cs typeface="Arial"/>
                          <a:sym typeface="Arial"/>
                        </a:rPr>
                        <a:t>Top Competitor</a:t>
                      </a:r>
                      <a:endParaRPr sz="800"/>
                    </a:p>
                  </a:txBody>
                  <a:tcPr marL="1625" marR="1625" marT="1625"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chemeClr val="lt1"/>
                    </a:solidFill>
                  </a:tcPr>
                </a:tc>
                <a:extLst>
                  <a:ext uri="{0D108BD9-81ED-4DB2-BD59-A6C34878D82A}">
                    <a16:rowId xmlns:a16="http://schemas.microsoft.com/office/drawing/2014/main" val="10006"/>
                  </a:ext>
                </a:extLst>
              </a:tr>
              <a:tr h="122657">
                <a:tc vMerge="1">
                  <a:txBody>
                    <a:bodyPr/>
                    <a:lstStyle/>
                    <a:p>
                      <a:endParaRPr lang="en-US"/>
                    </a:p>
                  </a:txBody>
                  <a:tcPr/>
                </a:tc>
                <a:tc>
                  <a:txBody>
                    <a:bodyPr/>
                    <a:lstStyle/>
                    <a:p>
                      <a:pPr marL="0" marR="0" lvl="0" indent="0" algn="ctr" rtl="0">
                        <a:spcBef>
                          <a:spcPts val="0"/>
                        </a:spcBef>
                        <a:spcAft>
                          <a:spcPts val="0"/>
                        </a:spcAft>
                        <a:buNone/>
                      </a:pPr>
                      <a:r>
                        <a:rPr lang="en-US" sz="800" b="1" i="0" u="none" strike="noStrike">
                          <a:latin typeface="Arial"/>
                          <a:ea typeface="Arial"/>
                          <a:cs typeface="Arial"/>
                          <a:sym typeface="Arial"/>
                        </a:rPr>
                        <a:t>1</a:t>
                      </a:r>
                      <a:endParaRPr sz="800"/>
                    </a:p>
                  </a:txBody>
                  <a:tcPr marL="1625" marR="1625" marT="1625" marB="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chemeClr val="lt1"/>
                    </a:solidFill>
                  </a:tcPr>
                </a:tc>
                <a:tc>
                  <a:txBody>
                    <a:bodyPr/>
                    <a:lstStyle/>
                    <a:p>
                      <a:pPr marL="0" marR="0" lvl="0" indent="0" algn="ctr" rtl="0">
                        <a:spcBef>
                          <a:spcPts val="0"/>
                        </a:spcBef>
                        <a:spcAft>
                          <a:spcPts val="0"/>
                        </a:spcAft>
                        <a:buNone/>
                      </a:pPr>
                      <a:r>
                        <a:rPr lang="en-US" sz="800" b="1" i="0" u="none" strike="noStrike">
                          <a:latin typeface="Arial"/>
                          <a:ea typeface="Arial"/>
                          <a:cs typeface="Arial"/>
                          <a:sym typeface="Arial"/>
                        </a:rPr>
                        <a:t>2</a:t>
                      </a:r>
                      <a:endParaRPr sz="800"/>
                    </a:p>
                  </a:txBody>
                  <a:tcPr marL="1625" marR="1625" marT="1625" marB="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chemeClr val="lt1"/>
                    </a:solidFill>
                  </a:tcPr>
                </a:tc>
                <a:tc gridSpan="2">
                  <a:txBody>
                    <a:bodyPr/>
                    <a:lstStyle/>
                    <a:p>
                      <a:pPr marL="0" marR="0" lvl="0" indent="0" algn="ctr" rtl="0">
                        <a:spcBef>
                          <a:spcPts val="0"/>
                        </a:spcBef>
                        <a:spcAft>
                          <a:spcPts val="0"/>
                        </a:spcAft>
                        <a:buNone/>
                      </a:pPr>
                      <a:r>
                        <a:rPr lang="en-US" sz="800" b="1" i="0" u="none" strike="noStrike">
                          <a:latin typeface="Arial"/>
                          <a:ea typeface="Arial"/>
                          <a:cs typeface="Arial"/>
                          <a:sym typeface="Arial"/>
                        </a:rPr>
                        <a:t>3</a:t>
                      </a:r>
                      <a:endParaRPr sz="800"/>
                    </a:p>
                  </a:txBody>
                  <a:tcPr marL="1625" marR="1625" marT="1625" marB="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chemeClr val="lt1"/>
                    </a:solidFill>
                  </a:tcPr>
                </a:tc>
                <a:tc hMerge="1">
                  <a:txBody>
                    <a:bodyPr/>
                    <a:lstStyle/>
                    <a:p>
                      <a:endParaRPr lang="en-US"/>
                    </a:p>
                  </a:txBody>
                  <a:tcPr/>
                </a:tc>
                <a:tc>
                  <a:txBody>
                    <a:bodyPr/>
                    <a:lstStyle/>
                    <a:p>
                      <a:pPr marL="0" marR="0" lvl="0" indent="0" algn="ctr" rtl="0">
                        <a:spcBef>
                          <a:spcPts val="0"/>
                        </a:spcBef>
                        <a:spcAft>
                          <a:spcPts val="0"/>
                        </a:spcAft>
                        <a:buNone/>
                      </a:pPr>
                      <a:r>
                        <a:rPr lang="en-US" sz="800" b="1" i="0" u="none" strike="noStrike">
                          <a:latin typeface="Arial"/>
                          <a:ea typeface="Arial"/>
                          <a:cs typeface="Arial"/>
                          <a:sym typeface="Arial"/>
                        </a:rPr>
                        <a:t>4</a:t>
                      </a:r>
                      <a:endParaRPr sz="800"/>
                    </a:p>
                  </a:txBody>
                  <a:tcPr marL="1625" marR="1625" marT="1625" marB="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chemeClr val="lt1"/>
                    </a:solidFill>
                  </a:tcPr>
                </a:tc>
                <a:tc>
                  <a:txBody>
                    <a:bodyPr/>
                    <a:lstStyle/>
                    <a:p>
                      <a:pPr marL="0" marR="0" lvl="0" indent="0" algn="ctr" rtl="0">
                        <a:spcBef>
                          <a:spcPts val="0"/>
                        </a:spcBef>
                        <a:spcAft>
                          <a:spcPts val="0"/>
                        </a:spcAft>
                        <a:buNone/>
                      </a:pPr>
                      <a:r>
                        <a:rPr lang="en-US" sz="800" b="1" i="0" u="none" strike="noStrike">
                          <a:latin typeface="Arial"/>
                          <a:ea typeface="Arial"/>
                          <a:cs typeface="Arial"/>
                          <a:sym typeface="Arial"/>
                        </a:rPr>
                        <a:t>5</a:t>
                      </a:r>
                      <a:endParaRPr sz="800"/>
                    </a:p>
                  </a:txBody>
                  <a:tcPr marL="1625" marR="1625" marT="1625" marB="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chemeClr val="lt1"/>
                    </a:solidFill>
                  </a:tcPr>
                </a:tc>
                <a:tc gridSpan="2">
                  <a:txBody>
                    <a:bodyPr/>
                    <a:lstStyle/>
                    <a:p>
                      <a:pPr marL="0" marR="0" lvl="0" indent="0" algn="ctr" rtl="0">
                        <a:spcBef>
                          <a:spcPts val="0"/>
                        </a:spcBef>
                        <a:spcAft>
                          <a:spcPts val="0"/>
                        </a:spcAft>
                        <a:buNone/>
                      </a:pPr>
                      <a:r>
                        <a:rPr lang="en-US" sz="800" b="1" i="0" u="none" strike="noStrike">
                          <a:latin typeface="Arial"/>
                          <a:ea typeface="Arial"/>
                          <a:cs typeface="Arial"/>
                          <a:sym typeface="Arial"/>
                        </a:rPr>
                        <a:t>6</a:t>
                      </a:r>
                      <a:endParaRPr sz="800"/>
                    </a:p>
                  </a:txBody>
                  <a:tcPr marL="1625" marR="1625" marT="1625" marB="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chemeClr val="lt1"/>
                    </a:solidFill>
                  </a:tcPr>
                </a:tc>
                <a:tc hMerge="1">
                  <a:txBody>
                    <a:bodyPr/>
                    <a:lstStyle/>
                    <a:p>
                      <a:endParaRPr lang="en-US"/>
                    </a:p>
                  </a:txBody>
                  <a:tcPr/>
                </a:tc>
                <a:tc>
                  <a:txBody>
                    <a:bodyPr/>
                    <a:lstStyle/>
                    <a:p>
                      <a:pPr marL="0" marR="0" lvl="0" indent="0" algn="ctr" rtl="0">
                        <a:spcBef>
                          <a:spcPts val="0"/>
                        </a:spcBef>
                        <a:spcAft>
                          <a:spcPts val="0"/>
                        </a:spcAft>
                        <a:buNone/>
                      </a:pPr>
                      <a:r>
                        <a:rPr lang="en-US" sz="800" b="1" i="0" u="none" strike="noStrike">
                          <a:latin typeface="Arial"/>
                          <a:ea typeface="Arial"/>
                          <a:cs typeface="Arial"/>
                          <a:sym typeface="Arial"/>
                        </a:rPr>
                        <a:t>7</a:t>
                      </a:r>
                      <a:endParaRPr sz="800"/>
                    </a:p>
                  </a:txBody>
                  <a:tcPr marL="1625" marR="1625" marT="1625" marB="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chemeClr val="lt1"/>
                    </a:solidFill>
                  </a:tcPr>
                </a:tc>
                <a:tc>
                  <a:txBody>
                    <a:bodyPr/>
                    <a:lstStyle/>
                    <a:p>
                      <a:pPr marL="0" marR="0" lvl="0" indent="0" algn="ctr" rtl="0">
                        <a:spcBef>
                          <a:spcPts val="0"/>
                        </a:spcBef>
                        <a:spcAft>
                          <a:spcPts val="0"/>
                        </a:spcAft>
                        <a:buNone/>
                      </a:pPr>
                      <a:r>
                        <a:rPr lang="en-US" sz="800" b="1" i="0" u="none" strike="noStrike">
                          <a:latin typeface="Arial"/>
                          <a:ea typeface="Arial"/>
                          <a:cs typeface="Arial"/>
                          <a:sym typeface="Arial"/>
                        </a:rPr>
                        <a:t>8</a:t>
                      </a:r>
                      <a:endParaRPr sz="800"/>
                    </a:p>
                  </a:txBody>
                  <a:tcPr marL="1625" marR="1625" marT="1625" marB="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chemeClr val="lt1"/>
                    </a:solidFill>
                  </a:tcPr>
                </a:tc>
                <a:tc>
                  <a:txBody>
                    <a:bodyPr/>
                    <a:lstStyle/>
                    <a:p>
                      <a:pPr marL="0" marR="0" lvl="0" indent="0" algn="ctr" rtl="0">
                        <a:spcBef>
                          <a:spcPts val="0"/>
                        </a:spcBef>
                        <a:spcAft>
                          <a:spcPts val="0"/>
                        </a:spcAft>
                        <a:buNone/>
                      </a:pPr>
                      <a:r>
                        <a:rPr lang="en-US" sz="800" b="1" i="0" u="none" strike="noStrike">
                          <a:latin typeface="Arial"/>
                          <a:ea typeface="Arial"/>
                          <a:cs typeface="Arial"/>
                          <a:sym typeface="Arial"/>
                        </a:rPr>
                        <a:t>9</a:t>
                      </a:r>
                      <a:endParaRPr sz="800"/>
                    </a:p>
                  </a:txBody>
                  <a:tcPr marL="1625" marR="1625" marT="1625" marB="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chemeClr val="lt1"/>
                    </a:solidFill>
                  </a:tcPr>
                </a:tc>
                <a:tc>
                  <a:txBody>
                    <a:bodyPr/>
                    <a:lstStyle/>
                    <a:p>
                      <a:pPr marL="0" marR="0" lvl="0" indent="0" algn="ctr" rtl="0">
                        <a:spcBef>
                          <a:spcPts val="0"/>
                        </a:spcBef>
                        <a:spcAft>
                          <a:spcPts val="0"/>
                        </a:spcAft>
                        <a:buNone/>
                      </a:pPr>
                      <a:r>
                        <a:rPr lang="en-US" sz="800" b="1" i="0" u="none" strike="noStrike">
                          <a:latin typeface="Arial"/>
                          <a:ea typeface="Arial"/>
                          <a:cs typeface="Arial"/>
                          <a:sym typeface="Arial"/>
                        </a:rPr>
                        <a:t>10</a:t>
                      </a:r>
                      <a:endParaRPr sz="800"/>
                    </a:p>
                  </a:txBody>
                  <a:tcPr marL="1625" marR="1625" marT="1625" marB="0" anchor="b">
                    <a:lnL w="9525"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chemeClr val="lt1"/>
                    </a:solidFill>
                  </a:tcP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10007"/>
                  </a:ext>
                </a:extLst>
              </a:tr>
              <a:tr h="243701">
                <a:tc>
                  <a:txBody>
                    <a:bodyPr/>
                    <a:lstStyle/>
                    <a:p>
                      <a:pPr marL="0" marR="0" lvl="0" indent="0" algn="l" rtl="0">
                        <a:spcBef>
                          <a:spcPts val="0"/>
                        </a:spcBef>
                        <a:spcAft>
                          <a:spcPts val="0"/>
                        </a:spcAft>
                        <a:buNone/>
                      </a:pPr>
                      <a:r>
                        <a:rPr lang="en-US" sz="800" b="0" i="0" u="none" strike="noStrike">
                          <a:latin typeface="Arial"/>
                          <a:ea typeface="Arial"/>
                          <a:cs typeface="Arial"/>
                          <a:sym typeface="Arial"/>
                        </a:rPr>
                        <a:t>1.Are you known by the client?      </a:t>
                      </a:r>
                      <a:endParaRPr sz="800"/>
                    </a:p>
                  </a:txBody>
                  <a:tcPr marL="1625" marR="1625" marT="1625" marB="0">
                    <a:lnL w="12700"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chemeClr val="lt1"/>
                    </a:solidFill>
                  </a:tcPr>
                </a:tc>
                <a:tc gridSpan="4">
                  <a:txBody>
                    <a:bodyPr/>
                    <a:lstStyle/>
                    <a:p>
                      <a:pPr marL="0" marR="0" lvl="0" indent="0" algn="l" rtl="0">
                        <a:spcBef>
                          <a:spcPts val="0"/>
                        </a:spcBef>
                        <a:spcAft>
                          <a:spcPts val="0"/>
                        </a:spcAft>
                        <a:buNone/>
                      </a:pPr>
                      <a:r>
                        <a:rPr lang="en-US" sz="800" b="0" i="0" u="none" strike="noStrike">
                          <a:latin typeface="Arial"/>
                          <a:ea typeface="Arial"/>
                          <a:cs typeface="Arial"/>
                          <a:sym typeface="Arial"/>
                        </a:rPr>
                        <a:t>Unknown to this client</a:t>
                      </a:r>
                      <a:endParaRPr sz="800"/>
                    </a:p>
                  </a:txBody>
                  <a:tcPr marL="1625" marR="1625" marT="1625" marB="0">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chemeClr val="lt1"/>
                    </a:solidFill>
                  </a:tcPr>
                </a:tc>
                <a:tc hMerge="1">
                  <a:txBody>
                    <a:bodyPr/>
                    <a:lstStyle/>
                    <a:p>
                      <a:endParaRPr lang="en-US"/>
                    </a:p>
                  </a:txBody>
                  <a:tcPr/>
                </a:tc>
                <a:tc hMerge="1">
                  <a:txBody>
                    <a:bodyPr/>
                    <a:lstStyle/>
                    <a:p>
                      <a:endParaRPr lang="en-US"/>
                    </a:p>
                  </a:txBody>
                  <a:tcPr/>
                </a:tc>
                <a:tc hMerge="1">
                  <a:txBody>
                    <a:bodyPr/>
                    <a:lstStyle/>
                    <a:p>
                      <a:endParaRPr lang="en-US"/>
                    </a:p>
                  </a:txBody>
                  <a:tcPr/>
                </a:tc>
                <a:tc gridSpan="4">
                  <a:txBody>
                    <a:bodyPr/>
                    <a:lstStyle/>
                    <a:p>
                      <a:pPr marL="0" marR="0" lvl="0" indent="0" algn="l" rtl="0">
                        <a:spcBef>
                          <a:spcPts val="0"/>
                        </a:spcBef>
                        <a:spcAft>
                          <a:spcPts val="0"/>
                        </a:spcAft>
                        <a:buNone/>
                      </a:pPr>
                      <a:r>
                        <a:rPr lang="en-US" sz="800" b="0" i="0" u="none" strike="noStrike">
                          <a:latin typeface="Arial"/>
                          <a:ea typeface="Arial"/>
                          <a:cs typeface="Arial"/>
                          <a:sym typeface="Arial"/>
                        </a:rPr>
                        <a:t>Known to client, but not fully cultivated</a:t>
                      </a:r>
                      <a:endParaRPr sz="800">
                        <a:latin typeface="Arial"/>
                        <a:ea typeface="Arial"/>
                        <a:cs typeface="Arial"/>
                        <a:sym typeface="Arial"/>
                      </a:endParaRPr>
                    </a:p>
                  </a:txBody>
                  <a:tcPr marL="1625" marR="1625" marT="1625" marB="0">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chemeClr val="lt1"/>
                    </a:solidFill>
                  </a:tcPr>
                </a:tc>
                <a:tc hMerge="1">
                  <a:txBody>
                    <a:bodyPr/>
                    <a:lstStyle/>
                    <a:p>
                      <a:endParaRPr lang="en-US"/>
                    </a:p>
                  </a:txBody>
                  <a:tcPr/>
                </a:tc>
                <a:tc hMerge="1">
                  <a:txBody>
                    <a:bodyPr/>
                    <a:lstStyle/>
                    <a:p>
                      <a:endParaRPr lang="en-US"/>
                    </a:p>
                  </a:txBody>
                  <a:tcPr/>
                </a:tc>
                <a:tc hMerge="1">
                  <a:txBody>
                    <a:bodyPr/>
                    <a:lstStyle/>
                    <a:p>
                      <a:endParaRPr lang="en-US"/>
                    </a:p>
                  </a:txBody>
                  <a:tcPr/>
                </a:tc>
                <a:tc gridSpan="4">
                  <a:txBody>
                    <a:bodyPr/>
                    <a:lstStyle/>
                    <a:p>
                      <a:pPr marL="0" marR="0" lvl="0" indent="0" algn="l" rtl="0">
                        <a:spcBef>
                          <a:spcPts val="0"/>
                        </a:spcBef>
                        <a:spcAft>
                          <a:spcPts val="0"/>
                        </a:spcAft>
                        <a:buNone/>
                      </a:pPr>
                      <a:r>
                        <a:rPr lang="en-US" sz="800" b="0" i="0" u="none" strike="noStrike">
                          <a:latin typeface="Arial"/>
                          <a:ea typeface="Arial"/>
                          <a:cs typeface="Arial"/>
                          <a:sym typeface="Arial"/>
                        </a:rPr>
                        <a:t>Well-developed working relationship; previous contracts</a:t>
                      </a:r>
                      <a:endParaRPr sz="800">
                        <a:latin typeface="Arial"/>
                        <a:ea typeface="Arial"/>
                        <a:cs typeface="Arial"/>
                        <a:sym typeface="Arial"/>
                      </a:endParaRPr>
                    </a:p>
                  </a:txBody>
                  <a:tcPr marL="1625" marR="1625" marT="1625" marB="0">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chemeClr val="lt1"/>
                    </a:solidFill>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marL="0" marR="0" lvl="0" indent="0" algn="l" rtl="0">
                        <a:spcBef>
                          <a:spcPts val="0"/>
                        </a:spcBef>
                        <a:spcAft>
                          <a:spcPts val="0"/>
                        </a:spcAft>
                        <a:buNone/>
                      </a:pPr>
                      <a:r>
                        <a:rPr lang="en-US" sz="800" b="0" i="0" u="none" strike="noStrike">
                          <a:latin typeface="Arial"/>
                          <a:ea typeface="Arial"/>
                          <a:cs typeface="Arial"/>
                          <a:sym typeface="Arial"/>
                        </a:rPr>
                        <a:t> </a:t>
                      </a:r>
                      <a:endParaRPr sz="800"/>
                    </a:p>
                  </a:txBody>
                  <a:tcPr marL="1625" marR="1625" marT="1625" marB="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chemeClr val="lt1"/>
                    </a:solidFill>
                  </a:tcPr>
                </a:tc>
                <a:tc>
                  <a:txBody>
                    <a:bodyPr/>
                    <a:lstStyle/>
                    <a:p>
                      <a:pPr marL="0" marR="0" lvl="0" indent="0" algn="l" rtl="0">
                        <a:spcBef>
                          <a:spcPts val="0"/>
                        </a:spcBef>
                        <a:spcAft>
                          <a:spcPts val="0"/>
                        </a:spcAft>
                        <a:buNone/>
                      </a:pPr>
                      <a:r>
                        <a:rPr lang="en-US" sz="800" b="0" i="0" u="none" strike="noStrike">
                          <a:latin typeface="Arial"/>
                          <a:ea typeface="Arial"/>
                          <a:cs typeface="Arial"/>
                          <a:sym typeface="Arial"/>
                        </a:rPr>
                        <a:t> </a:t>
                      </a:r>
                      <a:endParaRPr sz="800"/>
                    </a:p>
                  </a:txBody>
                  <a:tcPr marL="1625" marR="1625" marT="1625" marB="0" anchor="b">
                    <a:lnL w="9525"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chemeClr val="lt1"/>
                    </a:solidFill>
                  </a:tcPr>
                </a:tc>
                <a:extLst>
                  <a:ext uri="{0D108BD9-81ED-4DB2-BD59-A6C34878D82A}">
                    <a16:rowId xmlns:a16="http://schemas.microsoft.com/office/drawing/2014/main" val="10008"/>
                  </a:ext>
                </a:extLst>
              </a:tr>
              <a:tr h="243701">
                <a:tc>
                  <a:txBody>
                    <a:bodyPr/>
                    <a:lstStyle/>
                    <a:p>
                      <a:pPr marL="0" marR="0" lvl="0" indent="0" algn="l" rtl="0">
                        <a:spcBef>
                          <a:spcPts val="0"/>
                        </a:spcBef>
                        <a:spcAft>
                          <a:spcPts val="0"/>
                        </a:spcAft>
                        <a:buNone/>
                      </a:pPr>
                      <a:r>
                        <a:rPr lang="en-US" sz="800" b="0" i="0" u="none" strike="noStrike">
                          <a:latin typeface="Arial"/>
                          <a:ea typeface="Arial"/>
                          <a:cs typeface="Arial"/>
                          <a:sym typeface="Arial"/>
                        </a:rPr>
                        <a:t>2.Is this the first you heard of procurement?</a:t>
                      </a:r>
                      <a:endParaRPr sz="800"/>
                    </a:p>
                  </a:txBody>
                  <a:tcPr marL="1625" marR="1625" marT="1625" marB="0">
                    <a:lnL w="12700"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chemeClr val="lt1"/>
                    </a:solidFill>
                  </a:tcPr>
                </a:tc>
                <a:tc gridSpan="4">
                  <a:txBody>
                    <a:bodyPr/>
                    <a:lstStyle/>
                    <a:p>
                      <a:pPr marL="0" marR="0" lvl="0" indent="0" algn="l" rtl="0">
                        <a:spcBef>
                          <a:spcPts val="0"/>
                        </a:spcBef>
                        <a:spcAft>
                          <a:spcPts val="0"/>
                        </a:spcAft>
                        <a:buNone/>
                      </a:pPr>
                      <a:r>
                        <a:rPr lang="en-US" sz="800" b="0" i="0" u="none" strike="noStrike">
                          <a:latin typeface="Arial"/>
                          <a:ea typeface="Arial"/>
                          <a:cs typeface="Arial"/>
                          <a:sym typeface="Arial"/>
                        </a:rPr>
                        <a:t>Did not expect RFP; unprepared</a:t>
                      </a:r>
                      <a:endParaRPr sz="800"/>
                    </a:p>
                  </a:txBody>
                  <a:tcPr marL="1625" marR="1625" marT="1625" marB="0">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chemeClr val="lt1"/>
                    </a:solidFill>
                  </a:tcPr>
                </a:tc>
                <a:tc hMerge="1">
                  <a:txBody>
                    <a:bodyPr/>
                    <a:lstStyle/>
                    <a:p>
                      <a:endParaRPr lang="en-US"/>
                    </a:p>
                  </a:txBody>
                  <a:tcPr/>
                </a:tc>
                <a:tc hMerge="1">
                  <a:txBody>
                    <a:bodyPr/>
                    <a:lstStyle/>
                    <a:p>
                      <a:endParaRPr lang="en-US"/>
                    </a:p>
                  </a:txBody>
                  <a:tcPr/>
                </a:tc>
                <a:tc hMerge="1">
                  <a:txBody>
                    <a:bodyPr/>
                    <a:lstStyle/>
                    <a:p>
                      <a:endParaRPr lang="en-US"/>
                    </a:p>
                  </a:txBody>
                  <a:tcPr/>
                </a:tc>
                <a:tc gridSpan="4">
                  <a:txBody>
                    <a:bodyPr/>
                    <a:lstStyle/>
                    <a:p>
                      <a:pPr marL="0" marR="0" lvl="0" indent="0" algn="l" rtl="0">
                        <a:spcBef>
                          <a:spcPts val="0"/>
                        </a:spcBef>
                        <a:spcAft>
                          <a:spcPts val="0"/>
                        </a:spcAft>
                        <a:buNone/>
                      </a:pPr>
                      <a:r>
                        <a:rPr lang="en-US" sz="800" b="0" i="0" u="none" strike="noStrike">
                          <a:latin typeface="Arial"/>
                          <a:ea typeface="Arial"/>
                          <a:cs typeface="Arial"/>
                          <a:sym typeface="Arial"/>
                        </a:rPr>
                        <a:t>Generally up-to-date; no major negatives </a:t>
                      </a:r>
                      <a:endParaRPr sz="800">
                        <a:latin typeface="Arial"/>
                        <a:ea typeface="Arial"/>
                        <a:cs typeface="Arial"/>
                        <a:sym typeface="Arial"/>
                      </a:endParaRPr>
                    </a:p>
                  </a:txBody>
                  <a:tcPr marL="1625" marR="1625" marT="1625" marB="0">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chemeClr val="lt1"/>
                    </a:solidFill>
                  </a:tcPr>
                </a:tc>
                <a:tc hMerge="1">
                  <a:txBody>
                    <a:bodyPr/>
                    <a:lstStyle/>
                    <a:p>
                      <a:endParaRPr lang="en-US"/>
                    </a:p>
                  </a:txBody>
                  <a:tcPr/>
                </a:tc>
                <a:tc hMerge="1">
                  <a:txBody>
                    <a:bodyPr/>
                    <a:lstStyle/>
                    <a:p>
                      <a:endParaRPr lang="en-US"/>
                    </a:p>
                  </a:txBody>
                  <a:tcPr/>
                </a:tc>
                <a:tc hMerge="1">
                  <a:txBody>
                    <a:bodyPr/>
                    <a:lstStyle/>
                    <a:p>
                      <a:endParaRPr lang="en-US"/>
                    </a:p>
                  </a:txBody>
                  <a:tcPr/>
                </a:tc>
                <a:tc gridSpan="4">
                  <a:txBody>
                    <a:bodyPr/>
                    <a:lstStyle/>
                    <a:p>
                      <a:pPr marL="0" marR="0" lvl="0" indent="0" algn="l" rtl="0">
                        <a:spcBef>
                          <a:spcPts val="0"/>
                        </a:spcBef>
                        <a:spcAft>
                          <a:spcPts val="0"/>
                        </a:spcAft>
                        <a:buNone/>
                      </a:pPr>
                      <a:r>
                        <a:rPr lang="en-US" sz="800" b="0" i="0" u="none" strike="noStrike">
                          <a:latin typeface="Arial"/>
                          <a:ea typeface="Arial"/>
                          <a:cs typeface="Arial"/>
                          <a:sym typeface="Arial"/>
                        </a:rPr>
                        <a:t>Known 3-12 months; good favorable, confirmed intelligence</a:t>
                      </a:r>
                      <a:endParaRPr sz="800">
                        <a:latin typeface="Arial"/>
                        <a:ea typeface="Arial"/>
                        <a:cs typeface="Arial"/>
                        <a:sym typeface="Arial"/>
                      </a:endParaRPr>
                    </a:p>
                  </a:txBody>
                  <a:tcPr marL="1625" marR="1625" marT="1625" marB="0">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chemeClr val="lt1"/>
                    </a:solidFill>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marL="0" marR="0" lvl="0" indent="0" algn="l" rtl="0">
                        <a:spcBef>
                          <a:spcPts val="0"/>
                        </a:spcBef>
                        <a:spcAft>
                          <a:spcPts val="0"/>
                        </a:spcAft>
                        <a:buNone/>
                      </a:pPr>
                      <a:r>
                        <a:rPr lang="en-US" sz="800" b="0" i="0" u="none" strike="noStrike">
                          <a:latin typeface="Arial"/>
                          <a:ea typeface="Arial"/>
                          <a:cs typeface="Arial"/>
                          <a:sym typeface="Arial"/>
                        </a:rPr>
                        <a:t> </a:t>
                      </a:r>
                      <a:endParaRPr sz="800"/>
                    </a:p>
                  </a:txBody>
                  <a:tcPr marL="1625" marR="1625" marT="1625" marB="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chemeClr val="lt1"/>
                    </a:solidFill>
                  </a:tcPr>
                </a:tc>
                <a:tc>
                  <a:txBody>
                    <a:bodyPr/>
                    <a:lstStyle/>
                    <a:p>
                      <a:pPr marL="0" marR="0" lvl="0" indent="0" algn="l" rtl="0">
                        <a:spcBef>
                          <a:spcPts val="0"/>
                        </a:spcBef>
                        <a:spcAft>
                          <a:spcPts val="0"/>
                        </a:spcAft>
                        <a:buNone/>
                      </a:pPr>
                      <a:r>
                        <a:rPr lang="en-US" sz="800" b="0" i="0" u="none" strike="noStrike">
                          <a:latin typeface="Arial"/>
                          <a:ea typeface="Arial"/>
                          <a:cs typeface="Arial"/>
                          <a:sym typeface="Arial"/>
                        </a:rPr>
                        <a:t> </a:t>
                      </a:r>
                      <a:endParaRPr sz="800"/>
                    </a:p>
                  </a:txBody>
                  <a:tcPr marL="1625" marR="1625" marT="1625" marB="0" anchor="b">
                    <a:lnL w="9525"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chemeClr val="lt1"/>
                    </a:solidFill>
                  </a:tcPr>
                </a:tc>
                <a:extLst>
                  <a:ext uri="{0D108BD9-81ED-4DB2-BD59-A6C34878D82A}">
                    <a16:rowId xmlns:a16="http://schemas.microsoft.com/office/drawing/2014/main" val="10009"/>
                  </a:ext>
                </a:extLst>
              </a:tr>
              <a:tr h="243701">
                <a:tc>
                  <a:txBody>
                    <a:bodyPr/>
                    <a:lstStyle/>
                    <a:p>
                      <a:pPr marL="0" marR="0" lvl="0" indent="0" algn="l" rtl="0">
                        <a:spcBef>
                          <a:spcPts val="0"/>
                        </a:spcBef>
                        <a:spcAft>
                          <a:spcPts val="0"/>
                        </a:spcAft>
                        <a:buNone/>
                      </a:pPr>
                      <a:r>
                        <a:rPr lang="en-US" sz="800" b="0" i="0" u="none" strike="noStrike">
                          <a:latin typeface="Arial"/>
                          <a:ea typeface="Arial"/>
                          <a:cs typeface="Arial"/>
                          <a:sym typeface="Arial"/>
                        </a:rPr>
                        <a:t>3.What is our overall technical capability/position?</a:t>
                      </a:r>
                      <a:endParaRPr sz="800"/>
                    </a:p>
                  </a:txBody>
                  <a:tcPr marL="1625" marR="1625" marT="1625" marB="0">
                    <a:lnL w="12700"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chemeClr val="lt1"/>
                    </a:solidFill>
                  </a:tcPr>
                </a:tc>
                <a:tc gridSpan="4">
                  <a:txBody>
                    <a:bodyPr/>
                    <a:lstStyle/>
                    <a:p>
                      <a:pPr marL="0" marR="0" lvl="0" indent="0" algn="l" rtl="0">
                        <a:spcBef>
                          <a:spcPts val="0"/>
                        </a:spcBef>
                        <a:spcAft>
                          <a:spcPts val="0"/>
                        </a:spcAft>
                        <a:buNone/>
                      </a:pPr>
                      <a:r>
                        <a:rPr lang="en-US" sz="800" b="0" i="0" u="none" strike="noStrike">
                          <a:latin typeface="Arial"/>
                          <a:ea typeface="Arial"/>
                          <a:cs typeface="Arial"/>
                          <a:sym typeface="Arial"/>
                        </a:rPr>
                        <a:t>Not qualified; weak relevant experience</a:t>
                      </a:r>
                      <a:endParaRPr sz="800"/>
                    </a:p>
                  </a:txBody>
                  <a:tcPr marL="1625" marR="1625" marT="1625" marB="0">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chemeClr val="lt1"/>
                    </a:solidFill>
                  </a:tcPr>
                </a:tc>
                <a:tc hMerge="1">
                  <a:txBody>
                    <a:bodyPr/>
                    <a:lstStyle/>
                    <a:p>
                      <a:endParaRPr lang="en-US"/>
                    </a:p>
                  </a:txBody>
                  <a:tcPr/>
                </a:tc>
                <a:tc hMerge="1">
                  <a:txBody>
                    <a:bodyPr/>
                    <a:lstStyle/>
                    <a:p>
                      <a:endParaRPr lang="en-US"/>
                    </a:p>
                  </a:txBody>
                  <a:tcPr/>
                </a:tc>
                <a:tc hMerge="1">
                  <a:txBody>
                    <a:bodyPr/>
                    <a:lstStyle/>
                    <a:p>
                      <a:endParaRPr lang="en-US"/>
                    </a:p>
                  </a:txBody>
                  <a:tcPr/>
                </a:tc>
                <a:tc gridSpan="4">
                  <a:txBody>
                    <a:bodyPr/>
                    <a:lstStyle/>
                    <a:p>
                      <a:pPr marL="0" marR="0" lvl="0" indent="0" algn="l" rtl="0">
                        <a:spcBef>
                          <a:spcPts val="0"/>
                        </a:spcBef>
                        <a:spcAft>
                          <a:spcPts val="0"/>
                        </a:spcAft>
                        <a:buNone/>
                      </a:pPr>
                      <a:r>
                        <a:rPr lang="en-US" sz="800" b="0" i="0" u="none" strike="noStrike">
                          <a:latin typeface="Arial"/>
                          <a:ea typeface="Arial"/>
                          <a:cs typeface="Arial"/>
                          <a:sym typeface="Arial"/>
                        </a:rPr>
                        <a:t>Capable; understand problem; experienced</a:t>
                      </a:r>
                      <a:endParaRPr sz="800">
                        <a:latin typeface="Arial"/>
                        <a:ea typeface="Arial"/>
                        <a:cs typeface="Arial"/>
                        <a:sym typeface="Arial"/>
                      </a:endParaRPr>
                    </a:p>
                  </a:txBody>
                  <a:tcPr marL="1625" marR="1625" marT="1625" marB="0">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chemeClr val="lt1"/>
                    </a:solidFill>
                  </a:tcPr>
                </a:tc>
                <a:tc hMerge="1">
                  <a:txBody>
                    <a:bodyPr/>
                    <a:lstStyle/>
                    <a:p>
                      <a:endParaRPr lang="en-US"/>
                    </a:p>
                  </a:txBody>
                  <a:tcPr/>
                </a:tc>
                <a:tc hMerge="1">
                  <a:txBody>
                    <a:bodyPr/>
                    <a:lstStyle/>
                    <a:p>
                      <a:endParaRPr lang="en-US"/>
                    </a:p>
                  </a:txBody>
                  <a:tcPr/>
                </a:tc>
                <a:tc hMerge="1">
                  <a:txBody>
                    <a:bodyPr/>
                    <a:lstStyle/>
                    <a:p>
                      <a:endParaRPr lang="en-US"/>
                    </a:p>
                  </a:txBody>
                  <a:tcPr/>
                </a:tc>
                <a:tc gridSpan="4">
                  <a:txBody>
                    <a:bodyPr/>
                    <a:lstStyle/>
                    <a:p>
                      <a:pPr marL="0" marR="0" lvl="0" indent="0" algn="l" rtl="0">
                        <a:spcBef>
                          <a:spcPts val="0"/>
                        </a:spcBef>
                        <a:spcAft>
                          <a:spcPts val="0"/>
                        </a:spcAft>
                        <a:buNone/>
                      </a:pPr>
                      <a:r>
                        <a:rPr lang="en-US" sz="800" b="0" i="0" u="none" strike="noStrike">
                          <a:latin typeface="Arial"/>
                          <a:ea typeface="Arial"/>
                          <a:cs typeface="Arial"/>
                          <a:sym typeface="Arial"/>
                        </a:rPr>
                        <a:t>Can meet/exceed every requirement; technically superior</a:t>
                      </a:r>
                      <a:endParaRPr sz="800">
                        <a:latin typeface="Arial"/>
                        <a:ea typeface="Arial"/>
                        <a:cs typeface="Arial"/>
                        <a:sym typeface="Arial"/>
                      </a:endParaRPr>
                    </a:p>
                  </a:txBody>
                  <a:tcPr marL="1625" marR="1625" marT="1625" marB="0">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chemeClr val="lt1"/>
                    </a:solidFill>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marL="0" marR="0" lvl="0" indent="0" algn="l" rtl="0">
                        <a:spcBef>
                          <a:spcPts val="0"/>
                        </a:spcBef>
                        <a:spcAft>
                          <a:spcPts val="0"/>
                        </a:spcAft>
                        <a:buNone/>
                      </a:pPr>
                      <a:r>
                        <a:rPr lang="en-US" sz="800" b="0" i="0" u="none" strike="noStrike">
                          <a:latin typeface="Arial"/>
                          <a:ea typeface="Arial"/>
                          <a:cs typeface="Arial"/>
                          <a:sym typeface="Arial"/>
                        </a:rPr>
                        <a:t> </a:t>
                      </a:r>
                      <a:endParaRPr sz="800"/>
                    </a:p>
                  </a:txBody>
                  <a:tcPr marL="1625" marR="1625" marT="1625" marB="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chemeClr val="lt1"/>
                    </a:solidFill>
                  </a:tcPr>
                </a:tc>
                <a:tc>
                  <a:txBody>
                    <a:bodyPr/>
                    <a:lstStyle/>
                    <a:p>
                      <a:pPr marL="0" marR="0" lvl="0" indent="0" algn="l" rtl="0">
                        <a:spcBef>
                          <a:spcPts val="0"/>
                        </a:spcBef>
                        <a:spcAft>
                          <a:spcPts val="0"/>
                        </a:spcAft>
                        <a:buNone/>
                      </a:pPr>
                      <a:r>
                        <a:rPr lang="en-US" sz="800" b="0" i="0" u="none" strike="noStrike">
                          <a:latin typeface="Arial"/>
                          <a:ea typeface="Arial"/>
                          <a:cs typeface="Arial"/>
                          <a:sym typeface="Arial"/>
                        </a:rPr>
                        <a:t> </a:t>
                      </a:r>
                      <a:endParaRPr sz="800"/>
                    </a:p>
                  </a:txBody>
                  <a:tcPr marL="1625" marR="1625" marT="1625" marB="0" anchor="b">
                    <a:lnL w="9525"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chemeClr val="lt1"/>
                    </a:solidFill>
                  </a:tcPr>
                </a:tc>
                <a:extLst>
                  <a:ext uri="{0D108BD9-81ED-4DB2-BD59-A6C34878D82A}">
                    <a16:rowId xmlns:a16="http://schemas.microsoft.com/office/drawing/2014/main" val="10010"/>
                  </a:ext>
                </a:extLst>
              </a:tr>
              <a:tr h="218338">
                <a:tc>
                  <a:txBody>
                    <a:bodyPr/>
                    <a:lstStyle/>
                    <a:p>
                      <a:pPr marL="0" marR="0" lvl="0" indent="0" algn="l" rtl="0">
                        <a:spcBef>
                          <a:spcPts val="0"/>
                        </a:spcBef>
                        <a:spcAft>
                          <a:spcPts val="0"/>
                        </a:spcAft>
                        <a:buNone/>
                      </a:pPr>
                      <a:r>
                        <a:rPr lang="en-US" sz="800" b="0" i="0" u="none" strike="noStrike">
                          <a:latin typeface="Arial"/>
                          <a:ea typeface="Arial"/>
                          <a:cs typeface="Arial"/>
                          <a:sym typeface="Arial"/>
                        </a:rPr>
                        <a:t>4.Can we provide proof of qualified staff?</a:t>
                      </a:r>
                      <a:endParaRPr sz="800"/>
                    </a:p>
                  </a:txBody>
                  <a:tcPr marL="1625" marR="1625" marT="1625" marB="0">
                    <a:lnL w="12700"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chemeClr val="lt1"/>
                    </a:solidFill>
                  </a:tcPr>
                </a:tc>
                <a:tc gridSpan="4">
                  <a:txBody>
                    <a:bodyPr/>
                    <a:lstStyle/>
                    <a:p>
                      <a:pPr marL="0" marR="0" lvl="0" indent="0" algn="l" rtl="0">
                        <a:spcBef>
                          <a:spcPts val="0"/>
                        </a:spcBef>
                        <a:spcAft>
                          <a:spcPts val="0"/>
                        </a:spcAft>
                        <a:buNone/>
                      </a:pPr>
                      <a:r>
                        <a:rPr lang="en-US" sz="800" b="0" i="0" u="none" strike="noStrike">
                          <a:latin typeface="Arial"/>
                          <a:ea typeface="Arial"/>
                          <a:cs typeface="Arial"/>
                          <a:sym typeface="Arial"/>
                        </a:rPr>
                        <a:t>Limited in-house staff available</a:t>
                      </a:r>
                      <a:endParaRPr sz="800"/>
                    </a:p>
                  </a:txBody>
                  <a:tcPr marL="1625" marR="1625" marT="1625" marB="0">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chemeClr val="lt1"/>
                    </a:solidFill>
                  </a:tcPr>
                </a:tc>
                <a:tc hMerge="1">
                  <a:txBody>
                    <a:bodyPr/>
                    <a:lstStyle/>
                    <a:p>
                      <a:endParaRPr lang="en-US"/>
                    </a:p>
                  </a:txBody>
                  <a:tcPr/>
                </a:tc>
                <a:tc hMerge="1">
                  <a:txBody>
                    <a:bodyPr/>
                    <a:lstStyle/>
                    <a:p>
                      <a:endParaRPr lang="en-US"/>
                    </a:p>
                  </a:txBody>
                  <a:tcPr/>
                </a:tc>
                <a:tc hMerge="1">
                  <a:txBody>
                    <a:bodyPr/>
                    <a:lstStyle/>
                    <a:p>
                      <a:endParaRPr lang="en-US"/>
                    </a:p>
                  </a:txBody>
                  <a:tcPr/>
                </a:tc>
                <a:tc gridSpan="4">
                  <a:txBody>
                    <a:bodyPr/>
                    <a:lstStyle/>
                    <a:p>
                      <a:pPr marL="0" marR="0" lvl="0" indent="0" algn="l" rtl="0">
                        <a:spcBef>
                          <a:spcPts val="0"/>
                        </a:spcBef>
                        <a:spcAft>
                          <a:spcPts val="0"/>
                        </a:spcAft>
                        <a:buNone/>
                      </a:pPr>
                      <a:r>
                        <a:rPr lang="en-US" sz="800" b="0" i="0" u="none" strike="noStrike">
                          <a:latin typeface="Arial"/>
                          <a:ea typeface="Arial"/>
                          <a:cs typeface="Arial"/>
                          <a:sym typeface="Arial"/>
                        </a:rPr>
                        <a:t>Good in-house staff available</a:t>
                      </a:r>
                      <a:endParaRPr sz="800">
                        <a:latin typeface="Arial"/>
                        <a:ea typeface="Arial"/>
                        <a:cs typeface="Arial"/>
                        <a:sym typeface="Arial"/>
                      </a:endParaRPr>
                    </a:p>
                  </a:txBody>
                  <a:tcPr marL="1625" marR="1625" marT="1625" marB="0">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chemeClr val="lt1"/>
                    </a:solidFill>
                  </a:tcPr>
                </a:tc>
                <a:tc hMerge="1">
                  <a:txBody>
                    <a:bodyPr/>
                    <a:lstStyle/>
                    <a:p>
                      <a:endParaRPr lang="en-US"/>
                    </a:p>
                  </a:txBody>
                  <a:tcPr/>
                </a:tc>
                <a:tc hMerge="1">
                  <a:txBody>
                    <a:bodyPr/>
                    <a:lstStyle/>
                    <a:p>
                      <a:endParaRPr lang="en-US"/>
                    </a:p>
                  </a:txBody>
                  <a:tcPr/>
                </a:tc>
                <a:tc hMerge="1">
                  <a:txBody>
                    <a:bodyPr/>
                    <a:lstStyle/>
                    <a:p>
                      <a:endParaRPr lang="en-US"/>
                    </a:p>
                  </a:txBody>
                  <a:tcPr/>
                </a:tc>
                <a:tc gridSpan="4">
                  <a:txBody>
                    <a:bodyPr/>
                    <a:lstStyle/>
                    <a:p>
                      <a:pPr marL="0" marR="0" lvl="0" indent="0" algn="l" rtl="0">
                        <a:spcBef>
                          <a:spcPts val="0"/>
                        </a:spcBef>
                        <a:spcAft>
                          <a:spcPts val="0"/>
                        </a:spcAft>
                        <a:buNone/>
                      </a:pPr>
                      <a:r>
                        <a:rPr lang="en-US" sz="800" b="0" i="0" u="none" strike="noStrike">
                          <a:latin typeface="Arial"/>
                          <a:ea typeface="Arial"/>
                          <a:cs typeface="Arial"/>
                          <a:sym typeface="Arial"/>
                        </a:rPr>
                        <a:t>Best in-house staff available</a:t>
                      </a:r>
                      <a:endParaRPr sz="800">
                        <a:latin typeface="Arial"/>
                        <a:ea typeface="Arial"/>
                        <a:cs typeface="Arial"/>
                        <a:sym typeface="Arial"/>
                      </a:endParaRPr>
                    </a:p>
                  </a:txBody>
                  <a:tcPr marL="1625" marR="1625" marT="1625" marB="0">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chemeClr val="lt1"/>
                    </a:solidFill>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marL="0" marR="0" lvl="0" indent="0" algn="l" rtl="0">
                        <a:spcBef>
                          <a:spcPts val="0"/>
                        </a:spcBef>
                        <a:spcAft>
                          <a:spcPts val="0"/>
                        </a:spcAft>
                        <a:buNone/>
                      </a:pPr>
                      <a:r>
                        <a:rPr lang="en-US" sz="800" b="0" i="0" u="none" strike="noStrike">
                          <a:latin typeface="Arial"/>
                          <a:ea typeface="Arial"/>
                          <a:cs typeface="Arial"/>
                          <a:sym typeface="Arial"/>
                        </a:rPr>
                        <a:t> </a:t>
                      </a:r>
                      <a:endParaRPr sz="800"/>
                    </a:p>
                  </a:txBody>
                  <a:tcPr marL="1625" marR="1625" marT="1625" marB="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chemeClr val="lt1"/>
                    </a:solidFill>
                  </a:tcPr>
                </a:tc>
                <a:tc>
                  <a:txBody>
                    <a:bodyPr/>
                    <a:lstStyle/>
                    <a:p>
                      <a:pPr marL="0" marR="0" lvl="0" indent="0" algn="l" rtl="0">
                        <a:spcBef>
                          <a:spcPts val="0"/>
                        </a:spcBef>
                        <a:spcAft>
                          <a:spcPts val="0"/>
                        </a:spcAft>
                        <a:buNone/>
                      </a:pPr>
                      <a:r>
                        <a:rPr lang="en-US" sz="800" b="0" i="0" u="none" strike="noStrike" dirty="0">
                          <a:latin typeface="Arial"/>
                          <a:ea typeface="Arial"/>
                          <a:cs typeface="Arial"/>
                          <a:sym typeface="Arial"/>
                        </a:rPr>
                        <a:t> </a:t>
                      </a:r>
                      <a:endParaRPr sz="800" dirty="0"/>
                    </a:p>
                  </a:txBody>
                  <a:tcPr marL="1625" marR="1625" marT="1625" marB="0" anchor="b">
                    <a:lnL w="9525"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chemeClr val="lt1"/>
                    </a:solidFill>
                  </a:tcPr>
                </a:tc>
                <a:extLst>
                  <a:ext uri="{0D108BD9-81ED-4DB2-BD59-A6C34878D82A}">
                    <a16:rowId xmlns:a16="http://schemas.microsoft.com/office/drawing/2014/main" val="10011"/>
                  </a:ext>
                </a:extLst>
              </a:tr>
              <a:tr h="218338">
                <a:tc>
                  <a:txBody>
                    <a:bodyPr/>
                    <a:lstStyle/>
                    <a:p>
                      <a:pPr marL="0" marR="0" lvl="0" indent="0" algn="l" rtl="0">
                        <a:spcBef>
                          <a:spcPts val="0"/>
                        </a:spcBef>
                        <a:spcAft>
                          <a:spcPts val="0"/>
                        </a:spcAft>
                        <a:buNone/>
                      </a:pPr>
                      <a:r>
                        <a:rPr lang="en-US" sz="800" b="0" i="0" u="none" strike="noStrike">
                          <a:latin typeface="Arial"/>
                          <a:ea typeface="Arial"/>
                          <a:cs typeface="Arial"/>
                          <a:sym typeface="Arial"/>
                        </a:rPr>
                        <a:t>5.Are subcontractors needed?    </a:t>
                      </a:r>
                      <a:endParaRPr sz="800"/>
                    </a:p>
                  </a:txBody>
                  <a:tcPr marL="1625" marR="1625" marT="1625" marB="0">
                    <a:lnL w="12700"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chemeClr val="lt1"/>
                    </a:solidFill>
                  </a:tcPr>
                </a:tc>
                <a:tc gridSpan="4">
                  <a:txBody>
                    <a:bodyPr/>
                    <a:lstStyle/>
                    <a:p>
                      <a:pPr marL="0" marR="0" lvl="0" indent="0" algn="l" rtl="0">
                        <a:spcBef>
                          <a:spcPts val="0"/>
                        </a:spcBef>
                        <a:spcAft>
                          <a:spcPts val="0"/>
                        </a:spcAft>
                        <a:buNone/>
                      </a:pPr>
                      <a:r>
                        <a:rPr lang="en-US" sz="800" b="0" i="0" u="none" strike="noStrike">
                          <a:latin typeface="Arial"/>
                          <a:ea typeface="Arial"/>
                          <a:cs typeface="Arial"/>
                          <a:sym typeface="Arial"/>
                        </a:rPr>
                        <a:t>Yes, but will dilute position</a:t>
                      </a:r>
                      <a:endParaRPr sz="800"/>
                    </a:p>
                  </a:txBody>
                  <a:tcPr marL="1625" marR="1625" marT="1625" marB="0">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chemeClr val="lt1"/>
                    </a:solidFill>
                  </a:tcPr>
                </a:tc>
                <a:tc hMerge="1">
                  <a:txBody>
                    <a:bodyPr/>
                    <a:lstStyle/>
                    <a:p>
                      <a:endParaRPr lang="en-US"/>
                    </a:p>
                  </a:txBody>
                  <a:tcPr/>
                </a:tc>
                <a:tc hMerge="1">
                  <a:txBody>
                    <a:bodyPr/>
                    <a:lstStyle/>
                    <a:p>
                      <a:endParaRPr lang="en-US"/>
                    </a:p>
                  </a:txBody>
                  <a:tcPr/>
                </a:tc>
                <a:tc hMerge="1">
                  <a:txBody>
                    <a:bodyPr/>
                    <a:lstStyle/>
                    <a:p>
                      <a:endParaRPr lang="en-US"/>
                    </a:p>
                  </a:txBody>
                  <a:tcPr/>
                </a:tc>
                <a:tc gridSpan="4">
                  <a:txBody>
                    <a:bodyPr/>
                    <a:lstStyle/>
                    <a:p>
                      <a:pPr marL="0" marR="0" lvl="0" indent="0" algn="l" rtl="0">
                        <a:spcBef>
                          <a:spcPts val="0"/>
                        </a:spcBef>
                        <a:spcAft>
                          <a:spcPts val="0"/>
                        </a:spcAft>
                        <a:buNone/>
                      </a:pPr>
                      <a:r>
                        <a:rPr lang="en-US" sz="800" b="0" i="0" u="none" strike="noStrike">
                          <a:latin typeface="Arial"/>
                          <a:ea typeface="Arial"/>
                          <a:cs typeface="Arial"/>
                          <a:sym typeface="Arial"/>
                        </a:rPr>
                        <a:t>Yes, but will have little or no effect </a:t>
                      </a:r>
                      <a:endParaRPr sz="800">
                        <a:latin typeface="Arial"/>
                        <a:ea typeface="Arial"/>
                        <a:cs typeface="Arial"/>
                        <a:sym typeface="Arial"/>
                      </a:endParaRPr>
                    </a:p>
                  </a:txBody>
                  <a:tcPr marL="1625" marR="1625" marT="1625" marB="0">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chemeClr val="lt1"/>
                    </a:solidFill>
                  </a:tcPr>
                </a:tc>
                <a:tc hMerge="1">
                  <a:txBody>
                    <a:bodyPr/>
                    <a:lstStyle/>
                    <a:p>
                      <a:endParaRPr lang="en-US"/>
                    </a:p>
                  </a:txBody>
                  <a:tcPr/>
                </a:tc>
                <a:tc hMerge="1">
                  <a:txBody>
                    <a:bodyPr/>
                    <a:lstStyle/>
                    <a:p>
                      <a:endParaRPr lang="en-US"/>
                    </a:p>
                  </a:txBody>
                  <a:tcPr/>
                </a:tc>
                <a:tc hMerge="1">
                  <a:txBody>
                    <a:bodyPr/>
                    <a:lstStyle/>
                    <a:p>
                      <a:endParaRPr lang="en-US"/>
                    </a:p>
                  </a:txBody>
                  <a:tcPr/>
                </a:tc>
                <a:tc gridSpan="4">
                  <a:txBody>
                    <a:bodyPr/>
                    <a:lstStyle/>
                    <a:p>
                      <a:pPr marL="0" marR="0" lvl="0" indent="0" algn="l" rtl="0">
                        <a:spcBef>
                          <a:spcPts val="0"/>
                        </a:spcBef>
                        <a:spcAft>
                          <a:spcPts val="0"/>
                        </a:spcAft>
                        <a:buNone/>
                      </a:pPr>
                      <a:r>
                        <a:rPr lang="en-US" sz="800" b="0" i="0" u="none" strike="noStrike">
                          <a:latin typeface="Arial"/>
                          <a:ea typeface="Arial"/>
                          <a:cs typeface="Arial"/>
                          <a:sym typeface="Arial"/>
                        </a:rPr>
                        <a:t>Yes, and will enhance overall proposal</a:t>
                      </a:r>
                      <a:endParaRPr sz="800">
                        <a:latin typeface="Arial"/>
                        <a:ea typeface="Arial"/>
                        <a:cs typeface="Arial"/>
                        <a:sym typeface="Arial"/>
                      </a:endParaRPr>
                    </a:p>
                  </a:txBody>
                  <a:tcPr marL="1625" marR="1625" marT="1625" marB="0">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chemeClr val="lt1"/>
                    </a:solidFill>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marL="0" marR="0" lvl="0" indent="0" algn="l" rtl="0">
                        <a:spcBef>
                          <a:spcPts val="0"/>
                        </a:spcBef>
                        <a:spcAft>
                          <a:spcPts val="0"/>
                        </a:spcAft>
                        <a:buNone/>
                      </a:pPr>
                      <a:r>
                        <a:rPr lang="en-US" sz="800" b="0" i="0" u="none" strike="noStrike">
                          <a:latin typeface="Arial"/>
                          <a:ea typeface="Arial"/>
                          <a:cs typeface="Arial"/>
                          <a:sym typeface="Arial"/>
                        </a:rPr>
                        <a:t> </a:t>
                      </a:r>
                      <a:endParaRPr sz="800"/>
                    </a:p>
                  </a:txBody>
                  <a:tcPr marL="1625" marR="1625" marT="1625" marB="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chemeClr val="lt1"/>
                    </a:solidFill>
                  </a:tcPr>
                </a:tc>
                <a:tc>
                  <a:txBody>
                    <a:bodyPr/>
                    <a:lstStyle/>
                    <a:p>
                      <a:pPr marL="0" marR="0" lvl="0" indent="0" algn="l" rtl="0">
                        <a:spcBef>
                          <a:spcPts val="0"/>
                        </a:spcBef>
                        <a:spcAft>
                          <a:spcPts val="0"/>
                        </a:spcAft>
                        <a:buNone/>
                      </a:pPr>
                      <a:r>
                        <a:rPr lang="en-US" sz="800" b="0" i="0" u="none" strike="noStrike">
                          <a:latin typeface="Arial"/>
                          <a:ea typeface="Arial"/>
                          <a:cs typeface="Arial"/>
                          <a:sym typeface="Arial"/>
                        </a:rPr>
                        <a:t> </a:t>
                      </a:r>
                      <a:endParaRPr sz="800"/>
                    </a:p>
                  </a:txBody>
                  <a:tcPr marL="1625" marR="1625" marT="1625" marB="0" anchor="b">
                    <a:lnL w="9525"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chemeClr val="lt1"/>
                    </a:solidFill>
                  </a:tcPr>
                </a:tc>
                <a:extLst>
                  <a:ext uri="{0D108BD9-81ED-4DB2-BD59-A6C34878D82A}">
                    <a16:rowId xmlns:a16="http://schemas.microsoft.com/office/drawing/2014/main" val="10012"/>
                  </a:ext>
                </a:extLst>
              </a:tr>
              <a:tr h="243701">
                <a:tc>
                  <a:txBody>
                    <a:bodyPr/>
                    <a:lstStyle/>
                    <a:p>
                      <a:pPr marL="0" marR="0" lvl="0" indent="0" algn="l" rtl="0">
                        <a:spcBef>
                          <a:spcPts val="0"/>
                        </a:spcBef>
                        <a:spcAft>
                          <a:spcPts val="0"/>
                        </a:spcAft>
                        <a:buNone/>
                      </a:pPr>
                      <a:r>
                        <a:rPr lang="en-US" sz="800" b="0" i="0" u="none" strike="noStrike">
                          <a:latin typeface="Arial"/>
                          <a:ea typeface="Arial"/>
                          <a:cs typeface="Arial"/>
                          <a:sym typeface="Arial"/>
                        </a:rPr>
                        <a:t>6.What is the financial potential?</a:t>
                      </a:r>
                      <a:endParaRPr sz="800"/>
                    </a:p>
                  </a:txBody>
                  <a:tcPr marL="1625" marR="1625" marT="1625" marB="0">
                    <a:lnL w="12700"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chemeClr val="lt1"/>
                    </a:solidFill>
                  </a:tcPr>
                </a:tc>
                <a:tc gridSpan="4">
                  <a:txBody>
                    <a:bodyPr/>
                    <a:lstStyle/>
                    <a:p>
                      <a:pPr marL="0" marR="0" lvl="0" indent="0" algn="l" rtl="0">
                        <a:spcBef>
                          <a:spcPts val="0"/>
                        </a:spcBef>
                        <a:spcAft>
                          <a:spcPts val="0"/>
                        </a:spcAft>
                        <a:buNone/>
                      </a:pPr>
                      <a:r>
                        <a:rPr lang="en-US" sz="800" b="0" i="0" u="none" strike="noStrike">
                          <a:latin typeface="Arial"/>
                          <a:ea typeface="Arial"/>
                          <a:cs typeface="Arial"/>
                          <a:sym typeface="Arial"/>
                        </a:rPr>
                        <a:t>Marginal long term; no short-term return</a:t>
                      </a:r>
                      <a:endParaRPr sz="800"/>
                    </a:p>
                  </a:txBody>
                  <a:tcPr marL="1625" marR="1625" marT="1625" marB="0">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chemeClr val="lt1"/>
                    </a:solidFill>
                  </a:tcPr>
                </a:tc>
                <a:tc hMerge="1">
                  <a:txBody>
                    <a:bodyPr/>
                    <a:lstStyle/>
                    <a:p>
                      <a:endParaRPr lang="en-US"/>
                    </a:p>
                  </a:txBody>
                  <a:tcPr/>
                </a:tc>
                <a:tc hMerge="1">
                  <a:txBody>
                    <a:bodyPr/>
                    <a:lstStyle/>
                    <a:p>
                      <a:endParaRPr lang="en-US"/>
                    </a:p>
                  </a:txBody>
                  <a:tcPr/>
                </a:tc>
                <a:tc hMerge="1">
                  <a:txBody>
                    <a:bodyPr/>
                    <a:lstStyle/>
                    <a:p>
                      <a:endParaRPr lang="en-US"/>
                    </a:p>
                  </a:txBody>
                  <a:tcPr/>
                </a:tc>
                <a:tc gridSpan="4">
                  <a:txBody>
                    <a:bodyPr/>
                    <a:lstStyle/>
                    <a:p>
                      <a:pPr marL="0" marR="0" lvl="0" indent="0" algn="l" rtl="0">
                        <a:spcBef>
                          <a:spcPts val="0"/>
                        </a:spcBef>
                        <a:spcAft>
                          <a:spcPts val="0"/>
                        </a:spcAft>
                        <a:buNone/>
                      </a:pPr>
                      <a:r>
                        <a:rPr lang="en-US" sz="800" b="0" i="0" u="none" strike="noStrike">
                          <a:latin typeface="Arial"/>
                          <a:ea typeface="Arial"/>
                          <a:cs typeface="Arial"/>
                          <a:sym typeface="Arial"/>
                        </a:rPr>
                        <a:t>Good long term; questionable short term</a:t>
                      </a:r>
                      <a:endParaRPr sz="800">
                        <a:latin typeface="Arial"/>
                        <a:ea typeface="Arial"/>
                        <a:cs typeface="Arial"/>
                        <a:sym typeface="Arial"/>
                      </a:endParaRPr>
                    </a:p>
                  </a:txBody>
                  <a:tcPr marL="1625" marR="1625" marT="1625" marB="0">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chemeClr val="lt1"/>
                    </a:solidFill>
                  </a:tcPr>
                </a:tc>
                <a:tc hMerge="1">
                  <a:txBody>
                    <a:bodyPr/>
                    <a:lstStyle/>
                    <a:p>
                      <a:endParaRPr lang="en-US"/>
                    </a:p>
                  </a:txBody>
                  <a:tcPr/>
                </a:tc>
                <a:tc hMerge="1">
                  <a:txBody>
                    <a:bodyPr/>
                    <a:lstStyle/>
                    <a:p>
                      <a:endParaRPr lang="en-US"/>
                    </a:p>
                  </a:txBody>
                  <a:tcPr/>
                </a:tc>
                <a:tc hMerge="1">
                  <a:txBody>
                    <a:bodyPr/>
                    <a:lstStyle/>
                    <a:p>
                      <a:endParaRPr lang="en-US"/>
                    </a:p>
                  </a:txBody>
                  <a:tcPr/>
                </a:tc>
                <a:tc gridSpan="4">
                  <a:txBody>
                    <a:bodyPr/>
                    <a:lstStyle/>
                    <a:p>
                      <a:pPr marL="0" marR="0" lvl="0" indent="0" algn="l" rtl="0">
                        <a:spcBef>
                          <a:spcPts val="0"/>
                        </a:spcBef>
                        <a:spcAft>
                          <a:spcPts val="0"/>
                        </a:spcAft>
                        <a:buNone/>
                      </a:pPr>
                      <a:r>
                        <a:rPr lang="en-US" sz="800" b="0" i="0" u="none" strike="noStrike">
                          <a:latin typeface="Arial"/>
                          <a:ea typeface="Arial"/>
                          <a:cs typeface="Arial"/>
                          <a:sym typeface="Arial"/>
                        </a:rPr>
                        <a:t>Excellent long term; excellent short term</a:t>
                      </a:r>
                      <a:endParaRPr sz="800">
                        <a:latin typeface="Arial"/>
                        <a:ea typeface="Arial"/>
                        <a:cs typeface="Arial"/>
                        <a:sym typeface="Arial"/>
                      </a:endParaRPr>
                    </a:p>
                  </a:txBody>
                  <a:tcPr marL="1625" marR="1625" marT="1625" marB="0">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chemeClr val="lt1"/>
                    </a:solidFill>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marL="0" marR="0" lvl="0" indent="0" algn="l" rtl="0">
                        <a:spcBef>
                          <a:spcPts val="0"/>
                        </a:spcBef>
                        <a:spcAft>
                          <a:spcPts val="0"/>
                        </a:spcAft>
                        <a:buNone/>
                      </a:pPr>
                      <a:r>
                        <a:rPr lang="en-US" sz="800" b="0" i="0" u="none" strike="noStrike">
                          <a:latin typeface="Arial"/>
                          <a:ea typeface="Arial"/>
                          <a:cs typeface="Arial"/>
                          <a:sym typeface="Arial"/>
                        </a:rPr>
                        <a:t> </a:t>
                      </a:r>
                      <a:endParaRPr sz="800"/>
                    </a:p>
                  </a:txBody>
                  <a:tcPr marL="1625" marR="1625" marT="1625" marB="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chemeClr val="lt1"/>
                    </a:solidFill>
                  </a:tcPr>
                </a:tc>
                <a:tc>
                  <a:txBody>
                    <a:bodyPr/>
                    <a:lstStyle/>
                    <a:p>
                      <a:pPr marL="0" marR="0" lvl="0" indent="0" algn="l" rtl="0">
                        <a:spcBef>
                          <a:spcPts val="0"/>
                        </a:spcBef>
                        <a:spcAft>
                          <a:spcPts val="0"/>
                        </a:spcAft>
                        <a:buNone/>
                      </a:pPr>
                      <a:r>
                        <a:rPr lang="en-US" sz="800" b="0" i="0" u="none" strike="noStrike">
                          <a:latin typeface="Arial"/>
                          <a:ea typeface="Arial"/>
                          <a:cs typeface="Arial"/>
                          <a:sym typeface="Arial"/>
                        </a:rPr>
                        <a:t> </a:t>
                      </a:r>
                      <a:endParaRPr sz="800"/>
                    </a:p>
                  </a:txBody>
                  <a:tcPr marL="1625" marR="1625" marT="1625" marB="0" anchor="b">
                    <a:lnL w="9525"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chemeClr val="lt1"/>
                    </a:solidFill>
                  </a:tcPr>
                </a:tc>
                <a:extLst>
                  <a:ext uri="{0D108BD9-81ED-4DB2-BD59-A6C34878D82A}">
                    <a16:rowId xmlns:a16="http://schemas.microsoft.com/office/drawing/2014/main" val="10013"/>
                  </a:ext>
                </a:extLst>
              </a:tr>
              <a:tr h="364745">
                <a:tc>
                  <a:txBody>
                    <a:bodyPr/>
                    <a:lstStyle/>
                    <a:p>
                      <a:pPr marL="0" marR="0" lvl="0" indent="0" algn="l" rtl="0">
                        <a:spcBef>
                          <a:spcPts val="0"/>
                        </a:spcBef>
                        <a:spcAft>
                          <a:spcPts val="0"/>
                        </a:spcAft>
                        <a:buNone/>
                      </a:pPr>
                      <a:r>
                        <a:rPr lang="en-US" sz="800" b="0" i="0" u="none" strike="noStrike">
                          <a:latin typeface="Arial"/>
                          <a:ea typeface="Arial"/>
                          <a:cs typeface="Arial"/>
                          <a:sym typeface="Arial"/>
                        </a:rPr>
                        <a:t>7.Can we respond with a complete, compelling proposal?</a:t>
                      </a:r>
                      <a:endParaRPr sz="800"/>
                    </a:p>
                  </a:txBody>
                  <a:tcPr marL="1625" marR="1625" marT="1625" marB="0">
                    <a:lnL w="12700"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chemeClr val="lt1"/>
                    </a:solidFill>
                  </a:tcPr>
                </a:tc>
                <a:tc gridSpan="4">
                  <a:txBody>
                    <a:bodyPr/>
                    <a:lstStyle/>
                    <a:p>
                      <a:pPr marL="0" marR="0" lvl="0" indent="0" algn="l" rtl="0">
                        <a:spcBef>
                          <a:spcPts val="0"/>
                        </a:spcBef>
                        <a:spcAft>
                          <a:spcPts val="0"/>
                        </a:spcAft>
                        <a:buNone/>
                      </a:pPr>
                      <a:r>
                        <a:rPr lang="en-US" sz="800" b="0" i="0" u="none" strike="noStrike">
                          <a:latin typeface="Arial"/>
                          <a:ea typeface="Arial"/>
                          <a:cs typeface="Arial"/>
                          <a:sym typeface="Arial"/>
                        </a:rPr>
                        <a:t>Unclear understanding of problem/project needs; limited response </a:t>
                      </a:r>
                      <a:endParaRPr sz="800"/>
                    </a:p>
                  </a:txBody>
                  <a:tcPr marL="1625" marR="1625" marT="1625" marB="0">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chemeClr val="lt1"/>
                    </a:solidFill>
                  </a:tcPr>
                </a:tc>
                <a:tc hMerge="1">
                  <a:txBody>
                    <a:bodyPr/>
                    <a:lstStyle/>
                    <a:p>
                      <a:endParaRPr lang="en-US"/>
                    </a:p>
                  </a:txBody>
                  <a:tcPr/>
                </a:tc>
                <a:tc hMerge="1">
                  <a:txBody>
                    <a:bodyPr/>
                    <a:lstStyle/>
                    <a:p>
                      <a:endParaRPr lang="en-US"/>
                    </a:p>
                  </a:txBody>
                  <a:tcPr/>
                </a:tc>
                <a:tc hMerge="1">
                  <a:txBody>
                    <a:bodyPr/>
                    <a:lstStyle/>
                    <a:p>
                      <a:endParaRPr lang="en-US"/>
                    </a:p>
                  </a:txBody>
                  <a:tcPr/>
                </a:tc>
                <a:tc gridSpan="4">
                  <a:txBody>
                    <a:bodyPr/>
                    <a:lstStyle/>
                    <a:p>
                      <a:pPr marL="0" marR="0" lvl="0" indent="0" algn="l" rtl="0">
                        <a:spcBef>
                          <a:spcPts val="0"/>
                        </a:spcBef>
                        <a:spcAft>
                          <a:spcPts val="0"/>
                        </a:spcAft>
                        <a:buNone/>
                      </a:pPr>
                      <a:r>
                        <a:rPr lang="en-US" sz="800" b="0" i="0" u="none" strike="noStrike">
                          <a:latin typeface="Arial"/>
                          <a:ea typeface="Arial"/>
                          <a:cs typeface="Arial"/>
                          <a:sym typeface="Arial"/>
                        </a:rPr>
                        <a:t>Understand problems, project &amp; client needs; can respond</a:t>
                      </a:r>
                      <a:endParaRPr sz="800">
                        <a:latin typeface="Arial"/>
                        <a:ea typeface="Arial"/>
                        <a:cs typeface="Arial"/>
                        <a:sym typeface="Arial"/>
                      </a:endParaRPr>
                    </a:p>
                  </a:txBody>
                  <a:tcPr marL="1625" marR="1625" marT="1625" marB="0">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chemeClr val="lt1"/>
                    </a:solidFill>
                  </a:tcPr>
                </a:tc>
                <a:tc hMerge="1">
                  <a:txBody>
                    <a:bodyPr/>
                    <a:lstStyle/>
                    <a:p>
                      <a:endParaRPr lang="en-US"/>
                    </a:p>
                  </a:txBody>
                  <a:tcPr/>
                </a:tc>
                <a:tc hMerge="1">
                  <a:txBody>
                    <a:bodyPr/>
                    <a:lstStyle/>
                    <a:p>
                      <a:endParaRPr lang="en-US"/>
                    </a:p>
                  </a:txBody>
                  <a:tcPr/>
                </a:tc>
                <a:tc hMerge="1">
                  <a:txBody>
                    <a:bodyPr/>
                    <a:lstStyle/>
                    <a:p>
                      <a:endParaRPr lang="en-US"/>
                    </a:p>
                  </a:txBody>
                  <a:tcPr/>
                </a:tc>
                <a:tc gridSpan="4">
                  <a:txBody>
                    <a:bodyPr/>
                    <a:lstStyle/>
                    <a:p>
                      <a:pPr marL="0" marR="0" lvl="0" indent="0" algn="l" rtl="0">
                        <a:spcBef>
                          <a:spcPts val="0"/>
                        </a:spcBef>
                        <a:spcAft>
                          <a:spcPts val="0"/>
                        </a:spcAft>
                        <a:buNone/>
                      </a:pPr>
                      <a:r>
                        <a:rPr lang="en-US" sz="800" b="0" i="0" u="none" strike="noStrike">
                          <a:latin typeface="Arial"/>
                          <a:ea typeface="Arial"/>
                          <a:cs typeface="Arial"/>
                          <a:sym typeface="Arial"/>
                        </a:rPr>
                        <a:t>Can meet/exceed all requirements; have compelling story; know hot buttons</a:t>
                      </a:r>
                      <a:endParaRPr sz="800">
                        <a:latin typeface="Arial"/>
                        <a:ea typeface="Arial"/>
                        <a:cs typeface="Arial"/>
                        <a:sym typeface="Arial"/>
                      </a:endParaRPr>
                    </a:p>
                  </a:txBody>
                  <a:tcPr marL="1625" marR="1625" marT="1625" marB="0">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chemeClr val="lt1"/>
                    </a:solidFill>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marL="0" marR="0" lvl="0" indent="0" algn="l" rtl="0">
                        <a:spcBef>
                          <a:spcPts val="0"/>
                        </a:spcBef>
                        <a:spcAft>
                          <a:spcPts val="0"/>
                        </a:spcAft>
                        <a:buNone/>
                      </a:pPr>
                      <a:r>
                        <a:rPr lang="en-US" sz="800" b="0" i="0" u="none" strike="noStrike">
                          <a:latin typeface="Arial"/>
                          <a:ea typeface="Arial"/>
                          <a:cs typeface="Arial"/>
                          <a:sym typeface="Arial"/>
                        </a:rPr>
                        <a:t> </a:t>
                      </a:r>
                      <a:endParaRPr sz="800"/>
                    </a:p>
                  </a:txBody>
                  <a:tcPr marL="1625" marR="1625" marT="1625" marB="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chemeClr val="lt1"/>
                    </a:solidFill>
                  </a:tcPr>
                </a:tc>
                <a:tc>
                  <a:txBody>
                    <a:bodyPr/>
                    <a:lstStyle/>
                    <a:p>
                      <a:pPr marL="0" marR="0" lvl="0" indent="0" algn="l" rtl="0">
                        <a:spcBef>
                          <a:spcPts val="0"/>
                        </a:spcBef>
                        <a:spcAft>
                          <a:spcPts val="0"/>
                        </a:spcAft>
                        <a:buNone/>
                      </a:pPr>
                      <a:r>
                        <a:rPr lang="en-US" sz="800" b="0" i="0" u="none" strike="noStrike">
                          <a:latin typeface="Arial"/>
                          <a:ea typeface="Arial"/>
                          <a:cs typeface="Arial"/>
                          <a:sym typeface="Arial"/>
                        </a:rPr>
                        <a:t> </a:t>
                      </a:r>
                      <a:endParaRPr sz="800"/>
                    </a:p>
                  </a:txBody>
                  <a:tcPr marL="1625" marR="1625" marT="1625" marB="0" anchor="b">
                    <a:lnL w="9525"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chemeClr val="lt1"/>
                    </a:solidFill>
                  </a:tcPr>
                </a:tc>
                <a:extLst>
                  <a:ext uri="{0D108BD9-81ED-4DB2-BD59-A6C34878D82A}">
                    <a16:rowId xmlns:a16="http://schemas.microsoft.com/office/drawing/2014/main" val="10014"/>
                  </a:ext>
                </a:extLst>
              </a:tr>
              <a:tr h="243701">
                <a:tc>
                  <a:txBody>
                    <a:bodyPr/>
                    <a:lstStyle/>
                    <a:p>
                      <a:pPr marL="0" marR="0" lvl="0" indent="0" algn="l" rtl="0">
                        <a:spcBef>
                          <a:spcPts val="0"/>
                        </a:spcBef>
                        <a:spcAft>
                          <a:spcPts val="0"/>
                        </a:spcAft>
                        <a:buNone/>
                      </a:pPr>
                      <a:r>
                        <a:rPr lang="en-US" sz="800" b="0" i="0" u="none" strike="noStrike">
                          <a:latin typeface="Arial"/>
                          <a:ea typeface="Arial"/>
                          <a:cs typeface="Arial"/>
                          <a:sym typeface="Arial"/>
                        </a:rPr>
                        <a:t>8.Who are our competitors?</a:t>
                      </a:r>
                      <a:endParaRPr sz="800"/>
                    </a:p>
                  </a:txBody>
                  <a:tcPr marL="1625" marR="1625" marT="1625" marB="0">
                    <a:lnL w="12700"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chemeClr val="lt1"/>
                    </a:solidFill>
                  </a:tcPr>
                </a:tc>
                <a:tc gridSpan="4">
                  <a:txBody>
                    <a:bodyPr/>
                    <a:lstStyle/>
                    <a:p>
                      <a:pPr marL="0" marR="0" lvl="0" indent="0" algn="l" rtl="0">
                        <a:spcBef>
                          <a:spcPts val="0"/>
                        </a:spcBef>
                        <a:spcAft>
                          <a:spcPts val="0"/>
                        </a:spcAft>
                        <a:buNone/>
                      </a:pPr>
                      <a:r>
                        <a:rPr lang="en-US" sz="800" b="0" i="0" u="none" strike="noStrike">
                          <a:latin typeface="Arial"/>
                          <a:ea typeface="Arial"/>
                          <a:cs typeface="Arial"/>
                          <a:sym typeface="Arial"/>
                        </a:rPr>
                        <a:t>Competitor is strongly favored or UNKNOWN</a:t>
                      </a:r>
                      <a:endParaRPr sz="800"/>
                    </a:p>
                  </a:txBody>
                  <a:tcPr marL="1625" marR="1625" marT="1625" marB="0">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chemeClr val="lt1"/>
                    </a:solidFill>
                  </a:tcPr>
                </a:tc>
                <a:tc hMerge="1">
                  <a:txBody>
                    <a:bodyPr/>
                    <a:lstStyle/>
                    <a:p>
                      <a:endParaRPr lang="en-US"/>
                    </a:p>
                  </a:txBody>
                  <a:tcPr/>
                </a:tc>
                <a:tc hMerge="1">
                  <a:txBody>
                    <a:bodyPr/>
                    <a:lstStyle/>
                    <a:p>
                      <a:endParaRPr lang="en-US"/>
                    </a:p>
                  </a:txBody>
                  <a:tcPr/>
                </a:tc>
                <a:tc hMerge="1">
                  <a:txBody>
                    <a:bodyPr/>
                    <a:lstStyle/>
                    <a:p>
                      <a:endParaRPr lang="en-US"/>
                    </a:p>
                  </a:txBody>
                  <a:tcPr/>
                </a:tc>
                <a:tc gridSpan="4">
                  <a:txBody>
                    <a:bodyPr/>
                    <a:lstStyle/>
                    <a:p>
                      <a:pPr marL="0" marR="0" lvl="0" indent="0" algn="l" rtl="0">
                        <a:spcBef>
                          <a:spcPts val="0"/>
                        </a:spcBef>
                        <a:spcAft>
                          <a:spcPts val="0"/>
                        </a:spcAft>
                        <a:buNone/>
                      </a:pPr>
                      <a:r>
                        <a:rPr lang="en-US" sz="800" b="0" i="0" u="none" strike="noStrike">
                          <a:latin typeface="Arial"/>
                          <a:ea typeface="Arial"/>
                          <a:cs typeface="Arial"/>
                          <a:sym typeface="Arial"/>
                        </a:rPr>
                        <a:t>Open competition with no strong favorite</a:t>
                      </a:r>
                      <a:endParaRPr sz="800">
                        <a:latin typeface="Arial"/>
                        <a:ea typeface="Arial"/>
                        <a:cs typeface="Arial"/>
                        <a:sym typeface="Arial"/>
                      </a:endParaRPr>
                    </a:p>
                  </a:txBody>
                  <a:tcPr marL="1625" marR="1625" marT="1625" marB="0">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chemeClr val="lt1"/>
                    </a:solidFill>
                  </a:tcPr>
                </a:tc>
                <a:tc hMerge="1">
                  <a:txBody>
                    <a:bodyPr/>
                    <a:lstStyle/>
                    <a:p>
                      <a:endParaRPr lang="en-US"/>
                    </a:p>
                  </a:txBody>
                  <a:tcPr/>
                </a:tc>
                <a:tc hMerge="1">
                  <a:txBody>
                    <a:bodyPr/>
                    <a:lstStyle/>
                    <a:p>
                      <a:endParaRPr lang="en-US"/>
                    </a:p>
                  </a:txBody>
                  <a:tcPr/>
                </a:tc>
                <a:tc hMerge="1">
                  <a:txBody>
                    <a:bodyPr/>
                    <a:lstStyle/>
                    <a:p>
                      <a:endParaRPr lang="en-US"/>
                    </a:p>
                  </a:txBody>
                  <a:tcPr/>
                </a:tc>
                <a:tc gridSpan="4">
                  <a:txBody>
                    <a:bodyPr/>
                    <a:lstStyle/>
                    <a:p>
                      <a:pPr marL="0" marR="0" lvl="0" indent="0" algn="l" rtl="0">
                        <a:spcBef>
                          <a:spcPts val="0"/>
                        </a:spcBef>
                        <a:spcAft>
                          <a:spcPts val="0"/>
                        </a:spcAft>
                        <a:buNone/>
                      </a:pPr>
                      <a:r>
                        <a:rPr lang="en-US" sz="800" b="0" i="0" u="none" strike="noStrike">
                          <a:latin typeface="Arial"/>
                          <a:ea typeface="Arial"/>
                          <a:cs typeface="Arial"/>
                          <a:sym typeface="Arial"/>
                        </a:rPr>
                        <a:t>We are strongly favored over competition; incumbent</a:t>
                      </a:r>
                      <a:endParaRPr sz="800">
                        <a:latin typeface="Arial"/>
                        <a:ea typeface="Arial"/>
                        <a:cs typeface="Arial"/>
                        <a:sym typeface="Arial"/>
                      </a:endParaRPr>
                    </a:p>
                  </a:txBody>
                  <a:tcPr marL="1625" marR="1625" marT="1625" marB="0">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chemeClr val="lt1"/>
                    </a:solidFill>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marL="0" marR="0" lvl="0" indent="0" algn="l" rtl="0">
                        <a:spcBef>
                          <a:spcPts val="0"/>
                        </a:spcBef>
                        <a:spcAft>
                          <a:spcPts val="0"/>
                        </a:spcAft>
                        <a:buNone/>
                      </a:pPr>
                      <a:r>
                        <a:rPr lang="en-US" sz="800" b="0" i="0" u="none" strike="noStrike">
                          <a:latin typeface="Arial"/>
                          <a:ea typeface="Arial"/>
                          <a:cs typeface="Arial"/>
                          <a:sym typeface="Arial"/>
                        </a:rPr>
                        <a:t> </a:t>
                      </a:r>
                      <a:endParaRPr sz="800"/>
                    </a:p>
                  </a:txBody>
                  <a:tcPr marL="1625" marR="1625" marT="1625" marB="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chemeClr val="lt1"/>
                    </a:solidFill>
                  </a:tcPr>
                </a:tc>
                <a:tc>
                  <a:txBody>
                    <a:bodyPr/>
                    <a:lstStyle/>
                    <a:p>
                      <a:pPr marL="0" marR="0" lvl="0" indent="0" algn="l" rtl="0">
                        <a:spcBef>
                          <a:spcPts val="0"/>
                        </a:spcBef>
                        <a:spcAft>
                          <a:spcPts val="0"/>
                        </a:spcAft>
                        <a:buNone/>
                      </a:pPr>
                      <a:r>
                        <a:rPr lang="en-US" sz="800" b="0" i="0" u="none" strike="noStrike">
                          <a:latin typeface="Arial"/>
                          <a:ea typeface="Arial"/>
                          <a:cs typeface="Arial"/>
                          <a:sym typeface="Arial"/>
                        </a:rPr>
                        <a:t> </a:t>
                      </a:r>
                      <a:endParaRPr sz="800"/>
                    </a:p>
                  </a:txBody>
                  <a:tcPr marL="1625" marR="1625" marT="1625" marB="0" anchor="b">
                    <a:lnL w="9525"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chemeClr val="lt1"/>
                    </a:solidFill>
                  </a:tcPr>
                </a:tc>
                <a:extLst>
                  <a:ext uri="{0D108BD9-81ED-4DB2-BD59-A6C34878D82A}">
                    <a16:rowId xmlns:a16="http://schemas.microsoft.com/office/drawing/2014/main" val="10015"/>
                  </a:ext>
                </a:extLst>
              </a:tr>
              <a:tr h="243701">
                <a:tc>
                  <a:txBody>
                    <a:bodyPr/>
                    <a:lstStyle/>
                    <a:p>
                      <a:pPr marL="0" marR="0" lvl="0" indent="0" algn="l" rtl="0">
                        <a:spcBef>
                          <a:spcPts val="0"/>
                        </a:spcBef>
                        <a:spcAft>
                          <a:spcPts val="0"/>
                        </a:spcAft>
                        <a:buNone/>
                      </a:pPr>
                      <a:r>
                        <a:rPr lang="en-US" sz="800" b="0" i="0" u="none" strike="noStrike">
                          <a:latin typeface="Arial"/>
                          <a:ea typeface="Arial"/>
                          <a:cs typeface="Arial"/>
                          <a:sym typeface="Arial"/>
                        </a:rPr>
                        <a:t>9.Is project within our geographic region?</a:t>
                      </a:r>
                      <a:endParaRPr sz="800"/>
                    </a:p>
                  </a:txBody>
                  <a:tcPr marL="1625" marR="1625" marT="1625" marB="0">
                    <a:lnL w="12700"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chemeClr val="lt1"/>
                    </a:solidFill>
                  </a:tcPr>
                </a:tc>
                <a:tc gridSpan="4">
                  <a:txBody>
                    <a:bodyPr/>
                    <a:lstStyle/>
                    <a:p>
                      <a:pPr marL="0" marR="0" lvl="0" indent="0" algn="l" rtl="0">
                        <a:spcBef>
                          <a:spcPts val="0"/>
                        </a:spcBef>
                        <a:spcAft>
                          <a:spcPts val="0"/>
                        </a:spcAft>
                        <a:buNone/>
                      </a:pPr>
                      <a:r>
                        <a:rPr lang="en-US" sz="800" b="0" i="0" u="none" strike="noStrike">
                          <a:latin typeface="Arial"/>
                          <a:ea typeface="Arial"/>
                          <a:cs typeface="Arial"/>
                          <a:sym typeface="Arial"/>
                        </a:rPr>
                        <a:t>Poor geographic presence/experience</a:t>
                      </a:r>
                      <a:endParaRPr sz="800"/>
                    </a:p>
                  </a:txBody>
                  <a:tcPr marL="1625" marR="1625" marT="1625" marB="0">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chemeClr val="lt1"/>
                    </a:solidFill>
                  </a:tcPr>
                </a:tc>
                <a:tc hMerge="1">
                  <a:txBody>
                    <a:bodyPr/>
                    <a:lstStyle/>
                    <a:p>
                      <a:endParaRPr lang="en-US"/>
                    </a:p>
                  </a:txBody>
                  <a:tcPr/>
                </a:tc>
                <a:tc hMerge="1">
                  <a:txBody>
                    <a:bodyPr/>
                    <a:lstStyle/>
                    <a:p>
                      <a:endParaRPr lang="en-US"/>
                    </a:p>
                  </a:txBody>
                  <a:tcPr/>
                </a:tc>
                <a:tc hMerge="1">
                  <a:txBody>
                    <a:bodyPr/>
                    <a:lstStyle/>
                    <a:p>
                      <a:endParaRPr lang="en-US"/>
                    </a:p>
                  </a:txBody>
                  <a:tcPr/>
                </a:tc>
                <a:tc gridSpan="4">
                  <a:txBody>
                    <a:bodyPr/>
                    <a:lstStyle/>
                    <a:p>
                      <a:pPr marL="0" marR="0" lvl="0" indent="0" algn="l" rtl="0">
                        <a:spcBef>
                          <a:spcPts val="0"/>
                        </a:spcBef>
                        <a:spcAft>
                          <a:spcPts val="0"/>
                        </a:spcAft>
                        <a:buNone/>
                      </a:pPr>
                      <a:r>
                        <a:rPr lang="en-US" sz="800" b="0" i="0" u="none" strike="noStrike">
                          <a:latin typeface="Arial"/>
                          <a:ea typeface="Arial"/>
                          <a:cs typeface="Arial"/>
                          <a:sym typeface="Arial"/>
                        </a:rPr>
                        <a:t>Good geographic presence/experience</a:t>
                      </a:r>
                      <a:endParaRPr sz="800">
                        <a:latin typeface="Arial"/>
                        <a:ea typeface="Arial"/>
                        <a:cs typeface="Arial"/>
                        <a:sym typeface="Arial"/>
                      </a:endParaRPr>
                    </a:p>
                  </a:txBody>
                  <a:tcPr marL="1625" marR="1625" marT="1625" marB="0">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chemeClr val="lt1"/>
                    </a:solidFill>
                  </a:tcPr>
                </a:tc>
                <a:tc hMerge="1">
                  <a:txBody>
                    <a:bodyPr/>
                    <a:lstStyle/>
                    <a:p>
                      <a:endParaRPr lang="en-US"/>
                    </a:p>
                  </a:txBody>
                  <a:tcPr/>
                </a:tc>
                <a:tc hMerge="1">
                  <a:txBody>
                    <a:bodyPr/>
                    <a:lstStyle/>
                    <a:p>
                      <a:endParaRPr lang="en-US"/>
                    </a:p>
                  </a:txBody>
                  <a:tcPr/>
                </a:tc>
                <a:tc hMerge="1">
                  <a:txBody>
                    <a:bodyPr/>
                    <a:lstStyle/>
                    <a:p>
                      <a:endParaRPr lang="en-US"/>
                    </a:p>
                  </a:txBody>
                  <a:tcPr/>
                </a:tc>
                <a:tc gridSpan="4">
                  <a:txBody>
                    <a:bodyPr/>
                    <a:lstStyle/>
                    <a:p>
                      <a:pPr marL="0" marR="0" lvl="0" indent="0" algn="l" rtl="0">
                        <a:spcBef>
                          <a:spcPts val="0"/>
                        </a:spcBef>
                        <a:spcAft>
                          <a:spcPts val="0"/>
                        </a:spcAft>
                        <a:buNone/>
                      </a:pPr>
                      <a:r>
                        <a:rPr lang="en-US" sz="800" b="0" i="0" u="none" strike="noStrike">
                          <a:latin typeface="Arial"/>
                          <a:ea typeface="Arial"/>
                          <a:cs typeface="Arial"/>
                          <a:sym typeface="Arial"/>
                        </a:rPr>
                        <a:t>Strong geographic presence and experience</a:t>
                      </a:r>
                      <a:endParaRPr sz="800">
                        <a:latin typeface="Arial"/>
                        <a:ea typeface="Arial"/>
                        <a:cs typeface="Arial"/>
                        <a:sym typeface="Arial"/>
                      </a:endParaRPr>
                    </a:p>
                  </a:txBody>
                  <a:tcPr marL="1625" marR="1625" marT="1625" marB="0">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chemeClr val="lt1"/>
                    </a:solidFill>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marL="0" marR="0" lvl="0" indent="0" algn="l" rtl="0">
                        <a:spcBef>
                          <a:spcPts val="0"/>
                        </a:spcBef>
                        <a:spcAft>
                          <a:spcPts val="0"/>
                        </a:spcAft>
                        <a:buNone/>
                      </a:pPr>
                      <a:r>
                        <a:rPr lang="en-US" sz="800" b="0" i="0" u="none" strike="noStrike">
                          <a:latin typeface="Arial"/>
                          <a:ea typeface="Arial"/>
                          <a:cs typeface="Arial"/>
                          <a:sym typeface="Arial"/>
                        </a:rPr>
                        <a:t> </a:t>
                      </a:r>
                      <a:endParaRPr sz="800"/>
                    </a:p>
                  </a:txBody>
                  <a:tcPr marL="1625" marR="1625" marT="1625" marB="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chemeClr val="lt1"/>
                    </a:solidFill>
                  </a:tcPr>
                </a:tc>
                <a:tc>
                  <a:txBody>
                    <a:bodyPr/>
                    <a:lstStyle/>
                    <a:p>
                      <a:pPr marL="0" marR="0" lvl="0" indent="0" algn="l" rtl="0">
                        <a:spcBef>
                          <a:spcPts val="0"/>
                        </a:spcBef>
                        <a:spcAft>
                          <a:spcPts val="0"/>
                        </a:spcAft>
                        <a:buNone/>
                      </a:pPr>
                      <a:r>
                        <a:rPr lang="en-US" sz="800" b="0" i="0" u="none" strike="noStrike">
                          <a:latin typeface="Arial"/>
                          <a:ea typeface="Arial"/>
                          <a:cs typeface="Arial"/>
                          <a:sym typeface="Arial"/>
                        </a:rPr>
                        <a:t> </a:t>
                      </a:r>
                      <a:endParaRPr sz="800"/>
                    </a:p>
                  </a:txBody>
                  <a:tcPr marL="1625" marR="1625" marT="1625" marB="0" anchor="b">
                    <a:lnL w="9525"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chemeClr val="lt1"/>
                    </a:solidFill>
                  </a:tcPr>
                </a:tc>
                <a:extLst>
                  <a:ext uri="{0D108BD9-81ED-4DB2-BD59-A6C34878D82A}">
                    <a16:rowId xmlns:a16="http://schemas.microsoft.com/office/drawing/2014/main" val="10016"/>
                  </a:ext>
                </a:extLst>
              </a:tr>
              <a:tr h="243701">
                <a:tc>
                  <a:txBody>
                    <a:bodyPr/>
                    <a:lstStyle/>
                    <a:p>
                      <a:pPr marL="0" marR="0" lvl="0" indent="0" algn="l" rtl="0">
                        <a:spcBef>
                          <a:spcPts val="0"/>
                        </a:spcBef>
                        <a:spcAft>
                          <a:spcPts val="0"/>
                        </a:spcAft>
                        <a:buNone/>
                      </a:pPr>
                      <a:r>
                        <a:rPr lang="en-US" sz="800" b="0" i="0" u="none" strike="noStrike">
                          <a:latin typeface="Arial"/>
                          <a:ea typeface="Arial"/>
                          <a:cs typeface="Arial"/>
                          <a:sym typeface="Arial"/>
                        </a:rPr>
                        <a:t>10.What is our pricing competitiveness?</a:t>
                      </a:r>
                      <a:endParaRPr sz="800"/>
                    </a:p>
                  </a:txBody>
                  <a:tcPr marL="1625" marR="1625" marT="1625" marB="0">
                    <a:lnL w="12700"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chemeClr val="lt1"/>
                    </a:solidFill>
                  </a:tcPr>
                </a:tc>
                <a:tc gridSpan="4">
                  <a:txBody>
                    <a:bodyPr/>
                    <a:lstStyle/>
                    <a:p>
                      <a:pPr marL="0" marR="0" lvl="0" indent="0" algn="l" rtl="0">
                        <a:spcBef>
                          <a:spcPts val="0"/>
                        </a:spcBef>
                        <a:spcAft>
                          <a:spcPts val="0"/>
                        </a:spcAft>
                        <a:buNone/>
                      </a:pPr>
                      <a:r>
                        <a:rPr lang="en-US" sz="800" b="0" i="0" u="none" strike="noStrike">
                          <a:latin typeface="Arial"/>
                          <a:ea typeface="Arial"/>
                          <a:cs typeface="Arial"/>
                          <a:sym typeface="Arial"/>
                        </a:rPr>
                        <a:t>Must cut corners; cost share; risky</a:t>
                      </a:r>
                      <a:endParaRPr sz="800"/>
                    </a:p>
                  </a:txBody>
                  <a:tcPr marL="1625" marR="1625" marT="1625" marB="0">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chemeClr val="lt1"/>
                    </a:solidFill>
                  </a:tcPr>
                </a:tc>
                <a:tc hMerge="1">
                  <a:txBody>
                    <a:bodyPr/>
                    <a:lstStyle/>
                    <a:p>
                      <a:endParaRPr lang="en-US"/>
                    </a:p>
                  </a:txBody>
                  <a:tcPr/>
                </a:tc>
                <a:tc hMerge="1">
                  <a:txBody>
                    <a:bodyPr/>
                    <a:lstStyle/>
                    <a:p>
                      <a:endParaRPr lang="en-US"/>
                    </a:p>
                  </a:txBody>
                  <a:tcPr/>
                </a:tc>
                <a:tc hMerge="1">
                  <a:txBody>
                    <a:bodyPr/>
                    <a:lstStyle/>
                    <a:p>
                      <a:endParaRPr lang="en-US"/>
                    </a:p>
                  </a:txBody>
                  <a:tcPr/>
                </a:tc>
                <a:tc gridSpan="4">
                  <a:txBody>
                    <a:bodyPr/>
                    <a:lstStyle/>
                    <a:p>
                      <a:pPr marL="0" marR="0" lvl="0" indent="0" algn="l" rtl="0">
                        <a:spcBef>
                          <a:spcPts val="0"/>
                        </a:spcBef>
                        <a:spcAft>
                          <a:spcPts val="0"/>
                        </a:spcAft>
                        <a:buNone/>
                      </a:pPr>
                      <a:r>
                        <a:rPr lang="en-US" sz="800" b="0" i="0" u="none" strike="noStrike">
                          <a:latin typeface="Arial"/>
                          <a:ea typeface="Arial"/>
                          <a:cs typeface="Arial"/>
                          <a:sym typeface="Arial"/>
                        </a:rPr>
                        <a:t>Reasonable &amp; competitive; reasonable risks</a:t>
                      </a:r>
                      <a:endParaRPr sz="800">
                        <a:latin typeface="Arial"/>
                        <a:ea typeface="Arial"/>
                        <a:cs typeface="Arial"/>
                        <a:sym typeface="Arial"/>
                      </a:endParaRPr>
                    </a:p>
                  </a:txBody>
                  <a:tcPr marL="1625" marR="1625" marT="1625" marB="0">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chemeClr val="lt1"/>
                    </a:solidFill>
                  </a:tcPr>
                </a:tc>
                <a:tc hMerge="1">
                  <a:txBody>
                    <a:bodyPr/>
                    <a:lstStyle/>
                    <a:p>
                      <a:endParaRPr lang="en-US"/>
                    </a:p>
                  </a:txBody>
                  <a:tcPr/>
                </a:tc>
                <a:tc hMerge="1">
                  <a:txBody>
                    <a:bodyPr/>
                    <a:lstStyle/>
                    <a:p>
                      <a:endParaRPr lang="en-US"/>
                    </a:p>
                  </a:txBody>
                  <a:tcPr/>
                </a:tc>
                <a:tc hMerge="1">
                  <a:txBody>
                    <a:bodyPr/>
                    <a:lstStyle/>
                    <a:p>
                      <a:endParaRPr lang="en-US"/>
                    </a:p>
                  </a:txBody>
                  <a:tcPr/>
                </a:tc>
                <a:tc gridSpan="4">
                  <a:txBody>
                    <a:bodyPr/>
                    <a:lstStyle/>
                    <a:p>
                      <a:pPr marL="0" marR="0" lvl="0" indent="0" algn="l" rtl="0">
                        <a:spcBef>
                          <a:spcPts val="0"/>
                        </a:spcBef>
                        <a:spcAft>
                          <a:spcPts val="0"/>
                        </a:spcAft>
                        <a:buNone/>
                      </a:pPr>
                      <a:r>
                        <a:rPr lang="en-US" sz="800" b="0" i="0" u="none" strike="noStrike">
                          <a:latin typeface="Arial"/>
                          <a:ea typeface="Arial"/>
                          <a:cs typeface="Arial"/>
                          <a:sym typeface="Arial"/>
                        </a:rPr>
                        <a:t>Honest, credible price within known limits; acceptable risks</a:t>
                      </a:r>
                      <a:endParaRPr sz="800">
                        <a:latin typeface="Arial"/>
                        <a:ea typeface="Arial"/>
                        <a:cs typeface="Arial"/>
                        <a:sym typeface="Arial"/>
                      </a:endParaRPr>
                    </a:p>
                  </a:txBody>
                  <a:tcPr marL="1625" marR="1625" marT="1625" marB="0">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chemeClr val="lt1"/>
                    </a:solidFill>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marL="0" marR="0" lvl="0" indent="0" algn="l" rtl="0">
                        <a:spcBef>
                          <a:spcPts val="0"/>
                        </a:spcBef>
                        <a:spcAft>
                          <a:spcPts val="0"/>
                        </a:spcAft>
                        <a:buNone/>
                      </a:pPr>
                      <a:r>
                        <a:rPr lang="en-US" sz="800" b="0" i="0" u="none" strike="noStrike">
                          <a:latin typeface="Arial"/>
                          <a:ea typeface="Arial"/>
                          <a:cs typeface="Arial"/>
                          <a:sym typeface="Arial"/>
                        </a:rPr>
                        <a:t> </a:t>
                      </a:r>
                      <a:endParaRPr sz="800"/>
                    </a:p>
                  </a:txBody>
                  <a:tcPr marL="1625" marR="1625" marT="1625" marB="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chemeClr val="lt1"/>
                    </a:solidFill>
                  </a:tcPr>
                </a:tc>
                <a:tc>
                  <a:txBody>
                    <a:bodyPr/>
                    <a:lstStyle/>
                    <a:p>
                      <a:pPr marL="0" marR="0" lvl="0" indent="0" algn="l" rtl="0">
                        <a:spcBef>
                          <a:spcPts val="0"/>
                        </a:spcBef>
                        <a:spcAft>
                          <a:spcPts val="0"/>
                        </a:spcAft>
                        <a:buNone/>
                      </a:pPr>
                      <a:r>
                        <a:rPr lang="en-US" sz="800" b="0" i="0" u="none" strike="noStrike">
                          <a:latin typeface="Arial"/>
                          <a:ea typeface="Arial"/>
                          <a:cs typeface="Arial"/>
                          <a:sym typeface="Arial"/>
                        </a:rPr>
                        <a:t> </a:t>
                      </a:r>
                      <a:endParaRPr sz="800"/>
                    </a:p>
                  </a:txBody>
                  <a:tcPr marL="1625" marR="1625" marT="1625" marB="0" anchor="b">
                    <a:lnL w="9525"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chemeClr val="lt1"/>
                    </a:solidFill>
                  </a:tcPr>
                </a:tc>
                <a:extLst>
                  <a:ext uri="{0D108BD9-81ED-4DB2-BD59-A6C34878D82A}">
                    <a16:rowId xmlns:a16="http://schemas.microsoft.com/office/drawing/2014/main" val="10017"/>
                  </a:ext>
                </a:extLst>
              </a:tr>
              <a:tr h="122657">
                <a:tc gridSpan="13">
                  <a:txBody>
                    <a:bodyPr/>
                    <a:lstStyle/>
                    <a:p>
                      <a:pPr marL="0" marR="0" lvl="0" indent="0" algn="l" rtl="0">
                        <a:spcBef>
                          <a:spcPts val="0"/>
                        </a:spcBef>
                        <a:spcAft>
                          <a:spcPts val="0"/>
                        </a:spcAft>
                        <a:buNone/>
                      </a:pPr>
                      <a:r>
                        <a:rPr lang="en-US" sz="800" b="1" i="0" u="none" strike="noStrike">
                          <a:latin typeface="Arial"/>
                          <a:ea typeface="Arial"/>
                          <a:cs typeface="Arial"/>
                          <a:sym typeface="Arial"/>
                        </a:rPr>
                        <a:t>Total score of factors evaluated</a:t>
                      </a:r>
                      <a:endParaRPr sz="800"/>
                    </a:p>
                  </a:txBody>
                  <a:tcPr marL="1625" marR="1625" marT="1625" marB="0">
                    <a:lnL w="12700"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chemeClr val="lt1"/>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marL="0" marR="0" lvl="0" indent="0" algn="l" rtl="0">
                        <a:spcBef>
                          <a:spcPts val="0"/>
                        </a:spcBef>
                        <a:spcAft>
                          <a:spcPts val="0"/>
                        </a:spcAft>
                        <a:buNone/>
                      </a:pPr>
                      <a:r>
                        <a:rPr lang="en-US" sz="800" b="0" i="0" u="none" strike="noStrike">
                          <a:latin typeface="Arial"/>
                          <a:ea typeface="Arial"/>
                          <a:cs typeface="Arial"/>
                          <a:sym typeface="Arial"/>
                        </a:rPr>
                        <a:t> </a:t>
                      </a:r>
                      <a:endParaRPr sz="800"/>
                    </a:p>
                  </a:txBody>
                  <a:tcPr marL="1625" marR="1625" marT="1625" marB="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chemeClr val="lt1"/>
                    </a:solidFill>
                  </a:tcPr>
                </a:tc>
                <a:tc>
                  <a:txBody>
                    <a:bodyPr/>
                    <a:lstStyle/>
                    <a:p>
                      <a:pPr marL="0" marR="0" lvl="0" indent="0" algn="l" rtl="0">
                        <a:spcBef>
                          <a:spcPts val="0"/>
                        </a:spcBef>
                        <a:spcAft>
                          <a:spcPts val="0"/>
                        </a:spcAft>
                        <a:buNone/>
                      </a:pPr>
                      <a:r>
                        <a:rPr lang="en-US" sz="800" b="0" i="0" u="none" strike="noStrike">
                          <a:latin typeface="Arial"/>
                          <a:ea typeface="Arial"/>
                          <a:cs typeface="Arial"/>
                          <a:sym typeface="Arial"/>
                        </a:rPr>
                        <a:t> </a:t>
                      </a:r>
                      <a:endParaRPr sz="800"/>
                    </a:p>
                  </a:txBody>
                  <a:tcPr marL="1625" marR="1625" marT="1625" marB="0" anchor="b">
                    <a:lnL w="9525"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chemeClr val="lt1"/>
                    </a:solidFill>
                  </a:tcPr>
                </a:tc>
                <a:extLst>
                  <a:ext uri="{0D108BD9-81ED-4DB2-BD59-A6C34878D82A}">
                    <a16:rowId xmlns:a16="http://schemas.microsoft.com/office/drawing/2014/main" val="10018"/>
                  </a:ext>
                </a:extLst>
              </a:tr>
              <a:tr h="122657">
                <a:tc gridSpan="13">
                  <a:txBody>
                    <a:bodyPr/>
                    <a:lstStyle/>
                    <a:p>
                      <a:pPr marL="0" marR="0" lvl="0" indent="0" algn="l" rtl="0">
                        <a:spcBef>
                          <a:spcPts val="0"/>
                        </a:spcBef>
                        <a:spcAft>
                          <a:spcPts val="0"/>
                        </a:spcAft>
                        <a:buNone/>
                      </a:pPr>
                      <a:r>
                        <a:rPr lang="en-US" sz="800" b="1" i="0" u="none" strike="noStrike">
                          <a:latin typeface="Arial"/>
                          <a:ea typeface="Arial"/>
                          <a:cs typeface="Arial"/>
                          <a:sym typeface="Arial"/>
                        </a:rPr>
                        <a:t>Maximum potential score</a:t>
                      </a:r>
                      <a:r>
                        <a:rPr lang="en-US" sz="800" b="0" i="0" u="none" strike="noStrike">
                          <a:latin typeface="Arial"/>
                          <a:ea typeface="Arial"/>
                          <a:cs typeface="Arial"/>
                          <a:sym typeface="Arial"/>
                        </a:rPr>
                        <a:t> (number of factors evaluated above times 10)</a:t>
                      </a:r>
                      <a:endParaRPr sz="800" b="1" i="0" u="none" strike="noStrike">
                        <a:latin typeface="Arial"/>
                        <a:ea typeface="Arial"/>
                        <a:cs typeface="Arial"/>
                        <a:sym typeface="Arial"/>
                      </a:endParaRPr>
                    </a:p>
                  </a:txBody>
                  <a:tcPr marL="1625" marR="1625" marT="1625" marB="0">
                    <a:lnL w="12700"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chemeClr val="lt1"/>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marL="0" marR="0" lvl="0" indent="0" algn="l" rtl="0">
                        <a:spcBef>
                          <a:spcPts val="0"/>
                        </a:spcBef>
                        <a:spcAft>
                          <a:spcPts val="0"/>
                        </a:spcAft>
                        <a:buNone/>
                      </a:pPr>
                      <a:r>
                        <a:rPr lang="en-US" sz="800" b="0" i="0" u="none" strike="noStrike">
                          <a:latin typeface="Arial"/>
                          <a:ea typeface="Arial"/>
                          <a:cs typeface="Arial"/>
                          <a:sym typeface="Arial"/>
                        </a:rPr>
                        <a:t> </a:t>
                      </a:r>
                      <a:endParaRPr sz="800"/>
                    </a:p>
                  </a:txBody>
                  <a:tcPr marL="1625" marR="1625" marT="1625" marB="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chemeClr val="lt1"/>
                    </a:solidFill>
                  </a:tcPr>
                </a:tc>
                <a:tc>
                  <a:txBody>
                    <a:bodyPr/>
                    <a:lstStyle/>
                    <a:p>
                      <a:pPr marL="0" marR="0" lvl="0" indent="0" algn="l" rtl="0">
                        <a:spcBef>
                          <a:spcPts val="0"/>
                        </a:spcBef>
                        <a:spcAft>
                          <a:spcPts val="0"/>
                        </a:spcAft>
                        <a:buNone/>
                      </a:pPr>
                      <a:r>
                        <a:rPr lang="en-US" sz="800" b="0" i="0" u="none" strike="noStrike">
                          <a:latin typeface="Arial"/>
                          <a:ea typeface="Arial"/>
                          <a:cs typeface="Arial"/>
                          <a:sym typeface="Arial"/>
                        </a:rPr>
                        <a:t> </a:t>
                      </a:r>
                      <a:endParaRPr sz="800"/>
                    </a:p>
                  </a:txBody>
                  <a:tcPr marL="1625" marR="1625" marT="1625" marB="0" anchor="b">
                    <a:lnL w="9525"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chemeClr val="lt1"/>
                    </a:solidFill>
                  </a:tcPr>
                </a:tc>
                <a:extLst>
                  <a:ext uri="{0D108BD9-81ED-4DB2-BD59-A6C34878D82A}">
                    <a16:rowId xmlns:a16="http://schemas.microsoft.com/office/drawing/2014/main" val="10019"/>
                  </a:ext>
                </a:extLst>
              </a:tr>
              <a:tr h="122657">
                <a:tc gridSpan="15">
                  <a:txBody>
                    <a:bodyPr/>
                    <a:lstStyle/>
                    <a:p>
                      <a:pPr marL="0" marR="0" lvl="0" indent="0" algn="l" rtl="0">
                        <a:spcBef>
                          <a:spcPts val="0"/>
                        </a:spcBef>
                        <a:spcAft>
                          <a:spcPts val="0"/>
                        </a:spcAft>
                        <a:buNone/>
                      </a:pPr>
                      <a:r>
                        <a:rPr lang="en-US" sz="800" b="1" i="0" u="none" strike="noStrike" dirty="0">
                          <a:latin typeface="Arial Narrow"/>
                          <a:ea typeface="Arial Narrow"/>
                          <a:cs typeface="Arial Narrow"/>
                          <a:sym typeface="Arial Narrow"/>
                        </a:rPr>
                        <a:t>Decision </a:t>
                      </a:r>
                      <a:r>
                        <a:rPr lang="en-US" sz="800" b="0" i="0" u="none" strike="noStrike" dirty="0">
                          <a:latin typeface="Arial Narrow"/>
                          <a:ea typeface="Arial Narrow"/>
                          <a:cs typeface="Arial Narrow"/>
                          <a:sym typeface="Arial Narrow"/>
                        </a:rPr>
                        <a:t>(Total score should be about 75+% of maximum score for a "Go" decision, or better than the top competitor.)</a:t>
                      </a:r>
                      <a:r>
                        <a:rPr lang="en-US" sz="800" b="1" i="0" u="none" strike="noStrike" dirty="0">
                          <a:latin typeface="Arial Narrow"/>
                          <a:ea typeface="Arial Narrow"/>
                          <a:cs typeface="Arial Narrow"/>
                          <a:sym typeface="Arial Narrow"/>
                        </a:rPr>
                        <a:t> _______Go ________No Go</a:t>
                      </a:r>
                      <a:endParaRPr sz="800" dirty="0"/>
                    </a:p>
                  </a:txBody>
                  <a:tcPr marL="1625" marR="1625" marT="1625"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chemeClr val="lt1"/>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20"/>
                  </a:ext>
                </a:extLst>
              </a:tr>
            </a:tbl>
          </a:graphicData>
        </a:graphic>
      </p:graphicFrame>
      <p:sp>
        <p:nvSpPr>
          <p:cNvPr id="438" name="Google Shape;438;p46"/>
          <p:cNvSpPr txBox="1">
            <a:spLocks noGrp="1"/>
          </p:cNvSpPr>
          <p:nvPr>
            <p:ph type="title" idx="4294967295"/>
          </p:nvPr>
        </p:nvSpPr>
        <p:spPr>
          <a:xfrm>
            <a:off x="551266" y="228544"/>
            <a:ext cx="4868400" cy="577200"/>
          </a:xfrm>
          <a:prstGeom prst="rect">
            <a:avLst/>
          </a:prstGeom>
          <a:noFill/>
          <a:ln>
            <a:noFill/>
            <a:prstDash/>
          </a:ln>
          <a:effectLst/>
        </p:spPr>
        <p:txBody>
          <a:bodyPr rot="0" spcFirstLastPara="1" vertOverflow="overflow" horzOverflow="overflow" vert="horz" wrap="square" lIns="68575" tIns="34275" rIns="68575" bIns="34275"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
                <a:srgbClr val="8F77B6"/>
              </a:buClr>
              <a:buSzPts val="3300"/>
              <a:buFont typeface="Oswald"/>
              <a:buNone/>
              <a:tabLst/>
              <a:defRPr/>
            </a:pPr>
            <a:r>
              <a:rPr kumimoji="0" lang="en-US" sz="3300" b="1" i="0" u="none" strike="noStrike" kern="0" cap="none" spc="0" normalizeH="0" baseline="0" noProof="0" dirty="0">
                <a:ln>
                  <a:noFill/>
                </a:ln>
                <a:solidFill>
                  <a:srgbClr val="8F77B6"/>
                </a:solidFill>
                <a:effectLst/>
                <a:uLnTx/>
                <a:uFillTx/>
                <a:latin typeface="Oswald"/>
                <a:ea typeface="Oswald"/>
                <a:cs typeface="Oswald"/>
                <a:sym typeface="Oswald"/>
              </a:rPr>
              <a:t>Decoding the Solicitation</a:t>
            </a:r>
            <a:endParaRPr kumimoji="0" lang="en-US" sz="1400" b="0" i="0" u="none" strike="noStrike" kern="0" cap="none" spc="0" normalizeH="0" baseline="0" noProof="0" dirty="0">
              <a:ln>
                <a:noFill/>
              </a:ln>
              <a:solidFill>
                <a:srgbClr val="3F3F3F"/>
              </a:solidFill>
              <a:effectLst/>
              <a:uLnTx/>
              <a:uFillTx/>
              <a:latin typeface="Calibri"/>
              <a:ea typeface="Calibri"/>
              <a:cs typeface="Calibri"/>
              <a:sym typeface="Calibri"/>
            </a:endParaRPr>
          </a:p>
        </p:txBody>
      </p:sp>
      <p:sp>
        <p:nvSpPr>
          <p:cNvPr id="440" name="Google Shape;440;p46"/>
          <p:cNvSpPr txBox="1">
            <a:spLocks noGrp="1"/>
          </p:cNvSpPr>
          <p:nvPr>
            <p:ph type="ftr" idx="11"/>
          </p:nvPr>
        </p:nvSpPr>
        <p:spPr>
          <a:xfrm>
            <a:off x="2985466" y="4641056"/>
            <a:ext cx="3173100" cy="273900"/>
          </a:xfrm>
          <a:prstGeom prst="rect">
            <a:avLst/>
          </a:prstGeom>
          <a:noFill/>
          <a:ln>
            <a:noFill/>
          </a:ln>
        </p:spPr>
        <p:txBody>
          <a:bodyPr spcFirstLastPara="1" wrap="square" lIns="68575" tIns="34275" rIns="68575" bIns="34275" anchor="b" anchorCtr="0">
            <a:noAutofit/>
          </a:bodyPr>
          <a:lstStyle/>
          <a:p>
            <a:pPr marL="0" lvl="0" indent="0" algn="ctr" rtl="0">
              <a:spcBef>
                <a:spcPts val="0"/>
              </a:spcBef>
              <a:spcAft>
                <a:spcPts val="0"/>
              </a:spcAft>
              <a:buNone/>
            </a:pPr>
            <a:r>
              <a:rPr lang="en-US" sz="1100"/>
              <a:t>GT APEX Accelerator </a:t>
            </a:r>
            <a:endParaRPr sz="1100"/>
          </a:p>
        </p:txBody>
      </p:sp>
      <p:sp>
        <p:nvSpPr>
          <p:cNvPr id="441" name="Google Shape;441;p46"/>
          <p:cNvSpPr txBox="1">
            <a:spLocks noGrp="1"/>
          </p:cNvSpPr>
          <p:nvPr>
            <p:ph type="sldNum" idx="12"/>
          </p:nvPr>
        </p:nvSpPr>
        <p:spPr>
          <a:xfrm>
            <a:off x="2583180" y="3495973"/>
            <a:ext cx="1371600" cy="241200"/>
          </a:xfrm>
          <a:prstGeom prst="rect">
            <a:avLst/>
          </a:prstGeom>
          <a:noFill/>
          <a:ln>
            <a:noFill/>
          </a:ln>
        </p:spPr>
        <p:txBody>
          <a:bodyPr spcFirstLastPara="1" wrap="square" lIns="0" tIns="0" rIns="0" bIns="0" anchor="b" anchorCtr="0">
            <a:noAutofit/>
          </a:bodyPr>
          <a:lstStyle/>
          <a:p>
            <a:pPr marL="0" lvl="0" indent="0" algn="ctr" rtl="0">
              <a:spcBef>
                <a:spcPts val="0"/>
              </a:spcBef>
              <a:spcAft>
                <a:spcPts val="0"/>
              </a:spcAft>
              <a:buClr>
                <a:srgbClr val="000000"/>
              </a:buClr>
              <a:buSzPts val="1200"/>
              <a:buFont typeface="Arial"/>
              <a:buNone/>
            </a:pPr>
            <a:r>
              <a:rPr lang="en-US"/>
              <a:t>2</a:t>
            </a:r>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445"/>
        <p:cNvGrpSpPr/>
        <p:nvPr/>
      </p:nvGrpSpPr>
      <p:grpSpPr>
        <a:xfrm>
          <a:off x="0" y="0"/>
          <a:ext cx="0" cy="0"/>
          <a:chOff x="0" y="0"/>
          <a:chExt cx="0" cy="0"/>
        </a:xfrm>
      </p:grpSpPr>
      <p:sp>
        <p:nvSpPr>
          <p:cNvPr id="446" name="Google Shape;446;p47"/>
          <p:cNvSpPr txBox="1">
            <a:spLocks noGrp="1"/>
          </p:cNvSpPr>
          <p:nvPr>
            <p:ph type="title" idx="4294967295"/>
          </p:nvPr>
        </p:nvSpPr>
        <p:spPr>
          <a:xfrm>
            <a:off x="285750" y="342900"/>
            <a:ext cx="5600700" cy="577200"/>
          </a:xfrm>
          <a:prstGeom prst="rect">
            <a:avLst/>
          </a:prstGeom>
          <a:noFill/>
          <a:ln>
            <a:noFill/>
            <a:prstDash/>
          </a:ln>
          <a:effectLst/>
        </p:spPr>
        <p:txBody>
          <a:bodyPr rot="0" spcFirstLastPara="1" vertOverflow="overflow" horzOverflow="overflow" vert="horz" wrap="square" lIns="68575" tIns="34275" rIns="68575" bIns="34275"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
                <a:srgbClr val="8F77B6"/>
              </a:buClr>
              <a:buSzPts val="3300"/>
              <a:buFont typeface="Oswald"/>
              <a:buNone/>
              <a:tabLst/>
              <a:defRPr/>
            </a:pPr>
            <a:r>
              <a:rPr kumimoji="0" lang="en-US" sz="3300" b="1" i="0" u="none" strike="noStrike" kern="0" cap="none" spc="0" normalizeH="0" baseline="0" noProof="0" dirty="0">
                <a:ln>
                  <a:noFill/>
                </a:ln>
                <a:solidFill>
                  <a:srgbClr val="8F77B6"/>
                </a:solidFill>
                <a:effectLst/>
                <a:uLnTx/>
                <a:uFillTx/>
                <a:latin typeface="Oswald"/>
                <a:ea typeface="Oswald"/>
                <a:cs typeface="Oswald"/>
                <a:sym typeface="Oswald"/>
              </a:rPr>
              <a:t>Responding to the Solicitation </a:t>
            </a:r>
            <a:endParaRPr kumimoji="0" lang="en-US" sz="1400" b="0" i="0" u="none" strike="noStrike" kern="0" cap="none" spc="0" normalizeH="0" baseline="0" noProof="0" dirty="0">
              <a:ln>
                <a:noFill/>
              </a:ln>
              <a:solidFill>
                <a:srgbClr val="3F3F3F"/>
              </a:solidFill>
              <a:effectLst/>
              <a:uLnTx/>
              <a:uFillTx/>
              <a:latin typeface="Calibri"/>
              <a:ea typeface="Calibri"/>
              <a:cs typeface="Calibri"/>
              <a:sym typeface="Calibri"/>
            </a:endParaRPr>
          </a:p>
        </p:txBody>
      </p:sp>
      <p:sp>
        <p:nvSpPr>
          <p:cNvPr id="447" name="Google Shape;447;p47"/>
          <p:cNvSpPr txBox="1"/>
          <p:nvPr/>
        </p:nvSpPr>
        <p:spPr>
          <a:xfrm>
            <a:off x="2057400" y="1028700"/>
            <a:ext cx="4869300" cy="443400"/>
          </a:xfrm>
          <a:prstGeom prst="rect">
            <a:avLst/>
          </a:prstGeom>
          <a:noFill/>
          <a:ln>
            <a:noFill/>
          </a:ln>
        </p:spPr>
        <p:txBody>
          <a:bodyPr spcFirstLastPara="1" wrap="square" lIns="68575" tIns="34275" rIns="68575" bIns="34275" anchor="t" anchorCtr="0">
            <a:spAutoFit/>
          </a:bodyPr>
          <a:lstStyle/>
          <a:p>
            <a:pPr marL="0" marR="0" lvl="0" indent="0" algn="ctr" rtl="0">
              <a:lnSpc>
                <a:spcPct val="90000"/>
              </a:lnSpc>
              <a:spcBef>
                <a:spcPts val="0"/>
              </a:spcBef>
              <a:spcAft>
                <a:spcPts val="0"/>
              </a:spcAft>
              <a:buClr>
                <a:srgbClr val="0000FF"/>
              </a:buClr>
              <a:buSzPts val="2700"/>
              <a:buFont typeface="Arial"/>
              <a:buNone/>
            </a:pPr>
            <a:r>
              <a:rPr lang="en-US" sz="2700" b="1" i="0" u="none" strike="noStrike" cap="none">
                <a:solidFill>
                  <a:srgbClr val="0000FF"/>
                </a:solidFill>
                <a:latin typeface="Oswald"/>
                <a:ea typeface="Oswald"/>
                <a:cs typeface="Oswald"/>
                <a:sym typeface="Oswald"/>
              </a:rPr>
              <a:t>The Technical Proposal</a:t>
            </a:r>
            <a:endParaRPr sz="2700" b="0" i="0" u="none" strike="noStrike" cap="none">
              <a:solidFill>
                <a:srgbClr val="0000FF"/>
              </a:solidFill>
              <a:latin typeface="Oswald"/>
              <a:ea typeface="Oswald"/>
              <a:cs typeface="Oswald"/>
              <a:sym typeface="Oswald"/>
            </a:endParaRPr>
          </a:p>
        </p:txBody>
      </p:sp>
      <p:sp>
        <p:nvSpPr>
          <p:cNvPr id="448" name="Google Shape;448;p47"/>
          <p:cNvSpPr txBox="1"/>
          <p:nvPr/>
        </p:nvSpPr>
        <p:spPr>
          <a:xfrm>
            <a:off x="971550" y="1714500"/>
            <a:ext cx="7543800" cy="2401200"/>
          </a:xfrm>
          <a:prstGeom prst="rect">
            <a:avLst/>
          </a:prstGeom>
          <a:noFill/>
          <a:ln>
            <a:noFill/>
          </a:ln>
        </p:spPr>
        <p:txBody>
          <a:bodyPr spcFirstLastPara="1" wrap="square" lIns="68575" tIns="34275" rIns="68575" bIns="34275" anchor="t" anchorCtr="0">
            <a:spAutoFit/>
          </a:bodyPr>
          <a:lstStyle/>
          <a:p>
            <a:pPr marL="0" marR="0" lvl="0" indent="0" algn="l" rtl="0">
              <a:lnSpc>
                <a:spcPct val="150000"/>
              </a:lnSpc>
              <a:spcBef>
                <a:spcPts val="0"/>
              </a:spcBef>
              <a:spcAft>
                <a:spcPts val="0"/>
              </a:spcAft>
              <a:buNone/>
            </a:pPr>
            <a:r>
              <a:rPr lang="en-US" sz="2400" b="1">
                <a:solidFill>
                  <a:srgbClr val="0000FF"/>
                </a:solidFill>
                <a:latin typeface="Oswald"/>
                <a:ea typeface="Oswald"/>
                <a:cs typeface="Oswald"/>
                <a:sym typeface="Oswald"/>
              </a:rPr>
              <a:t>Attention to detail is paramount</a:t>
            </a:r>
            <a:endParaRPr sz="1100"/>
          </a:p>
          <a:p>
            <a:pPr marL="0" marR="0" lvl="0" indent="0" algn="l" rtl="0">
              <a:lnSpc>
                <a:spcPct val="150000"/>
              </a:lnSpc>
              <a:spcBef>
                <a:spcPts val="0"/>
              </a:spcBef>
              <a:spcAft>
                <a:spcPts val="0"/>
              </a:spcAft>
              <a:buNone/>
            </a:pPr>
            <a:r>
              <a:rPr lang="en-US" sz="2100">
                <a:solidFill>
                  <a:schemeClr val="dk1"/>
                </a:solidFill>
                <a:latin typeface="Oswald"/>
                <a:ea typeface="Oswald"/>
                <a:cs typeface="Oswald"/>
                <a:sym typeface="Oswald"/>
              </a:rPr>
              <a:t>Look for proposal-writing instructions in the RFP (</a:t>
            </a:r>
            <a:r>
              <a:rPr lang="en-US" sz="2100" b="1" u="sng">
                <a:solidFill>
                  <a:srgbClr val="0000FF"/>
                </a:solidFill>
                <a:latin typeface="Oswald"/>
                <a:ea typeface="Oswald"/>
                <a:cs typeface="Oswald"/>
                <a:sym typeface="Oswald"/>
              </a:rPr>
              <a:t>Section L</a:t>
            </a:r>
            <a:r>
              <a:rPr lang="en-US" sz="2100">
                <a:solidFill>
                  <a:srgbClr val="0000FF"/>
                </a:solidFill>
                <a:latin typeface="Oswald"/>
                <a:ea typeface="Oswald"/>
                <a:cs typeface="Oswald"/>
                <a:sym typeface="Oswald"/>
              </a:rPr>
              <a:t> </a:t>
            </a:r>
            <a:r>
              <a:rPr lang="en-US" sz="2100">
                <a:solidFill>
                  <a:schemeClr val="dk1"/>
                </a:solidFill>
                <a:latin typeface="Oswald"/>
                <a:ea typeface="Oswald"/>
                <a:cs typeface="Oswald"/>
                <a:sym typeface="Oswald"/>
              </a:rPr>
              <a:t>in federal RFPs)</a:t>
            </a:r>
            <a:endParaRPr sz="1100"/>
          </a:p>
          <a:p>
            <a:pPr marL="0" marR="0" lvl="0" indent="0" algn="l" rtl="0">
              <a:lnSpc>
                <a:spcPct val="150000"/>
              </a:lnSpc>
              <a:spcBef>
                <a:spcPts val="0"/>
              </a:spcBef>
              <a:spcAft>
                <a:spcPts val="0"/>
              </a:spcAft>
              <a:buNone/>
            </a:pPr>
            <a:r>
              <a:rPr lang="en-US" sz="2100">
                <a:solidFill>
                  <a:schemeClr val="dk1"/>
                </a:solidFill>
                <a:latin typeface="Oswald"/>
                <a:ea typeface="Oswald"/>
                <a:cs typeface="Oswald"/>
                <a:sym typeface="Oswald"/>
              </a:rPr>
              <a:t>Your proposal </a:t>
            </a:r>
            <a:r>
              <a:rPr lang="en-US" sz="2100" u="sng">
                <a:solidFill>
                  <a:schemeClr val="dk1"/>
                </a:solidFill>
                <a:latin typeface="Oswald"/>
                <a:ea typeface="Oswald"/>
                <a:cs typeface="Oswald"/>
                <a:sym typeface="Oswald"/>
              </a:rPr>
              <a:t>now</a:t>
            </a:r>
            <a:r>
              <a:rPr lang="en-US" sz="2100">
                <a:solidFill>
                  <a:schemeClr val="dk1"/>
                </a:solidFill>
                <a:latin typeface="Oswald"/>
                <a:ea typeface="Oswald"/>
                <a:cs typeface="Oswald"/>
                <a:sym typeface="Oswald"/>
              </a:rPr>
              <a:t> will be viewed as your work later (no errors)</a:t>
            </a:r>
            <a:endParaRPr sz="1100"/>
          </a:p>
          <a:p>
            <a:pPr marL="0" marR="0" lvl="0" indent="0" algn="l" rtl="0">
              <a:lnSpc>
                <a:spcPct val="150000"/>
              </a:lnSpc>
              <a:spcBef>
                <a:spcPts val="0"/>
              </a:spcBef>
              <a:spcAft>
                <a:spcPts val="0"/>
              </a:spcAft>
              <a:buNone/>
            </a:pPr>
            <a:r>
              <a:rPr lang="en-US" sz="2100">
                <a:solidFill>
                  <a:schemeClr val="dk1"/>
                </a:solidFill>
                <a:latin typeface="Oswald"/>
                <a:ea typeface="Oswald"/>
                <a:cs typeface="Oswald"/>
                <a:sym typeface="Oswald"/>
              </a:rPr>
              <a:t>If you are asked 100 questions…….  answer 100:  not 99 - nor 101</a:t>
            </a:r>
            <a:endParaRPr sz="1100"/>
          </a:p>
          <a:p>
            <a:pPr marL="0" marR="0" lvl="0" indent="0" algn="l" rtl="0">
              <a:lnSpc>
                <a:spcPct val="150000"/>
              </a:lnSpc>
              <a:spcBef>
                <a:spcPts val="0"/>
              </a:spcBef>
              <a:spcAft>
                <a:spcPts val="0"/>
              </a:spcAft>
              <a:buNone/>
            </a:pPr>
            <a:r>
              <a:rPr lang="en-US" sz="2100" b="1">
                <a:solidFill>
                  <a:srgbClr val="0000FF"/>
                </a:solidFill>
                <a:latin typeface="Oswald"/>
                <a:ea typeface="Oswald"/>
                <a:cs typeface="Oswald"/>
                <a:sym typeface="Oswald"/>
              </a:rPr>
              <a:t>You cannot be late</a:t>
            </a:r>
            <a:r>
              <a:rPr lang="en-US" sz="2100">
                <a:solidFill>
                  <a:srgbClr val="0000FF"/>
                </a:solidFill>
                <a:latin typeface="Oswald"/>
                <a:ea typeface="Oswald"/>
                <a:cs typeface="Oswald"/>
                <a:sym typeface="Oswald"/>
              </a:rPr>
              <a:t>!</a:t>
            </a:r>
            <a:endParaRPr sz="1100"/>
          </a:p>
        </p:txBody>
      </p:sp>
      <p:sp>
        <p:nvSpPr>
          <p:cNvPr id="450" name="Google Shape;450;p47"/>
          <p:cNvSpPr txBox="1">
            <a:spLocks noGrp="1"/>
          </p:cNvSpPr>
          <p:nvPr>
            <p:ph type="ftr" idx="11"/>
          </p:nvPr>
        </p:nvSpPr>
        <p:spPr>
          <a:xfrm>
            <a:off x="2985466" y="4641056"/>
            <a:ext cx="3173100" cy="273900"/>
          </a:xfrm>
          <a:prstGeom prst="rect">
            <a:avLst/>
          </a:prstGeom>
          <a:noFill/>
          <a:ln>
            <a:noFill/>
          </a:ln>
        </p:spPr>
        <p:txBody>
          <a:bodyPr spcFirstLastPara="1" wrap="square" lIns="68575" tIns="34275" rIns="68575" bIns="34275" anchor="b" anchorCtr="0">
            <a:noAutofit/>
          </a:bodyPr>
          <a:lstStyle/>
          <a:p>
            <a:pPr marL="0" lvl="0" indent="0" algn="ctr" rtl="0">
              <a:spcBef>
                <a:spcPts val="0"/>
              </a:spcBef>
              <a:spcAft>
                <a:spcPts val="0"/>
              </a:spcAft>
              <a:buNone/>
            </a:pPr>
            <a:r>
              <a:rPr lang="en-US" sz="1100"/>
              <a:t>GT APEX Accelerator </a:t>
            </a:r>
            <a:endParaRPr sz="1100"/>
          </a:p>
        </p:txBody>
      </p:sp>
      <p:sp>
        <p:nvSpPr>
          <p:cNvPr id="451" name="Google Shape;451;p47"/>
          <p:cNvSpPr txBox="1">
            <a:spLocks noGrp="1"/>
          </p:cNvSpPr>
          <p:nvPr>
            <p:ph type="sldNum" idx="12"/>
          </p:nvPr>
        </p:nvSpPr>
        <p:spPr>
          <a:xfrm>
            <a:off x="2583180" y="3495973"/>
            <a:ext cx="1371600" cy="241200"/>
          </a:xfrm>
          <a:prstGeom prst="rect">
            <a:avLst/>
          </a:prstGeom>
          <a:noFill/>
          <a:ln>
            <a:noFill/>
          </a:ln>
        </p:spPr>
        <p:txBody>
          <a:bodyPr spcFirstLastPara="1" wrap="square" lIns="0" tIns="0" rIns="0" bIns="0" anchor="b" anchorCtr="0">
            <a:noAutofit/>
          </a:bodyPr>
          <a:lstStyle/>
          <a:p>
            <a:pPr marL="0" lvl="0" indent="0" algn="ctr" rtl="0">
              <a:spcBef>
                <a:spcPts val="0"/>
              </a:spcBef>
              <a:spcAft>
                <a:spcPts val="0"/>
              </a:spcAft>
              <a:buClr>
                <a:srgbClr val="000000"/>
              </a:buClr>
              <a:buSzPts val="1200"/>
              <a:buFont typeface="Arial"/>
              <a:buNone/>
            </a:pPr>
            <a:r>
              <a:rPr lang="en-US"/>
              <a:t>2</a:t>
            </a:r>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455"/>
        <p:cNvGrpSpPr/>
        <p:nvPr/>
      </p:nvGrpSpPr>
      <p:grpSpPr>
        <a:xfrm>
          <a:off x="0" y="0"/>
          <a:ext cx="0" cy="0"/>
          <a:chOff x="0" y="0"/>
          <a:chExt cx="0" cy="0"/>
        </a:xfrm>
      </p:grpSpPr>
      <p:sp>
        <p:nvSpPr>
          <p:cNvPr id="456" name="Google Shape;456;p48"/>
          <p:cNvSpPr txBox="1"/>
          <p:nvPr/>
        </p:nvSpPr>
        <p:spPr>
          <a:xfrm>
            <a:off x="1657350" y="1143000"/>
            <a:ext cx="5952900" cy="817200"/>
          </a:xfrm>
          <a:prstGeom prst="rect">
            <a:avLst/>
          </a:prstGeom>
          <a:noFill/>
          <a:ln>
            <a:noFill/>
          </a:ln>
        </p:spPr>
        <p:txBody>
          <a:bodyPr spcFirstLastPara="1" wrap="square" lIns="68575" tIns="34275" rIns="68575" bIns="34275" anchor="t" anchorCtr="0">
            <a:spAutoFit/>
          </a:bodyPr>
          <a:lstStyle/>
          <a:p>
            <a:pPr marL="0" marR="0" lvl="0" indent="0" algn="ctr" rtl="0">
              <a:lnSpc>
                <a:spcPct val="90000"/>
              </a:lnSpc>
              <a:spcBef>
                <a:spcPts val="0"/>
              </a:spcBef>
              <a:spcAft>
                <a:spcPts val="0"/>
              </a:spcAft>
              <a:buClr>
                <a:srgbClr val="0000FF"/>
              </a:buClr>
              <a:buSzPts val="2700"/>
              <a:buFont typeface="Arial"/>
              <a:buNone/>
            </a:pPr>
            <a:r>
              <a:rPr lang="en-US" sz="2700" b="1" i="0" u="none" strike="noStrike" cap="none">
                <a:solidFill>
                  <a:srgbClr val="0000FF"/>
                </a:solidFill>
                <a:latin typeface="Oswald"/>
                <a:ea typeface="Oswald"/>
                <a:cs typeface="Oswald"/>
                <a:sym typeface="Oswald"/>
              </a:rPr>
              <a:t>Master the Evaluation (Selection)Criteria Section M</a:t>
            </a:r>
            <a:endParaRPr sz="1100"/>
          </a:p>
        </p:txBody>
      </p:sp>
      <p:sp>
        <p:nvSpPr>
          <p:cNvPr id="457" name="Google Shape;457;p48"/>
          <p:cNvSpPr txBox="1">
            <a:spLocks noGrp="1"/>
          </p:cNvSpPr>
          <p:nvPr>
            <p:ph type="title" idx="4294967295"/>
          </p:nvPr>
        </p:nvSpPr>
        <p:spPr>
          <a:xfrm>
            <a:off x="228600" y="400050"/>
            <a:ext cx="5829300" cy="577200"/>
          </a:xfrm>
          <a:prstGeom prst="rect">
            <a:avLst/>
          </a:prstGeom>
          <a:noFill/>
          <a:ln>
            <a:noFill/>
            <a:prstDash/>
          </a:ln>
          <a:effectLst/>
        </p:spPr>
        <p:txBody>
          <a:bodyPr rot="0" spcFirstLastPara="1" vertOverflow="overflow" horzOverflow="overflow" vert="horz" wrap="square" lIns="68575" tIns="34275" rIns="68575" bIns="34275"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
                <a:srgbClr val="8F77B6"/>
              </a:buClr>
              <a:buSzPts val="3300"/>
              <a:buFont typeface="Oswald"/>
              <a:buNone/>
              <a:tabLst/>
              <a:defRPr/>
            </a:pPr>
            <a:r>
              <a:rPr kumimoji="0" lang="en-US" sz="3300" b="1" i="0" u="none" strike="noStrike" kern="0" cap="none" spc="0" normalizeH="0" baseline="0" noProof="0" dirty="0">
                <a:ln>
                  <a:noFill/>
                </a:ln>
                <a:solidFill>
                  <a:srgbClr val="8F77B6"/>
                </a:solidFill>
                <a:effectLst/>
                <a:uLnTx/>
                <a:uFillTx/>
                <a:latin typeface="Oswald"/>
                <a:ea typeface="Oswald"/>
                <a:cs typeface="Oswald"/>
                <a:sym typeface="Oswald"/>
              </a:rPr>
              <a:t>Responding to the Solicitation </a:t>
            </a:r>
            <a:endParaRPr kumimoji="0" lang="en-US" sz="3300" b="0" i="0" u="none" strike="noStrike" kern="0" cap="none" spc="0" normalizeH="0" baseline="0" noProof="0" dirty="0">
              <a:ln>
                <a:noFill/>
              </a:ln>
              <a:solidFill>
                <a:srgbClr val="3F3F3F"/>
              </a:solidFill>
              <a:effectLst/>
              <a:uLnTx/>
              <a:uFillTx/>
              <a:latin typeface="Calibri"/>
              <a:ea typeface="Calibri"/>
              <a:cs typeface="Calibri"/>
              <a:sym typeface="Calibri"/>
            </a:endParaRPr>
          </a:p>
        </p:txBody>
      </p:sp>
      <p:sp>
        <p:nvSpPr>
          <p:cNvPr id="458" name="Google Shape;458;p48"/>
          <p:cNvSpPr txBox="1"/>
          <p:nvPr/>
        </p:nvSpPr>
        <p:spPr>
          <a:xfrm>
            <a:off x="1257300" y="1943100"/>
            <a:ext cx="6915300" cy="2193300"/>
          </a:xfrm>
          <a:prstGeom prst="rect">
            <a:avLst/>
          </a:prstGeom>
          <a:noFill/>
          <a:ln>
            <a:noFill/>
          </a:ln>
        </p:spPr>
        <p:txBody>
          <a:bodyPr spcFirstLastPara="1" wrap="square" lIns="68575" tIns="34275" rIns="68575" bIns="34275" anchor="t" anchorCtr="0">
            <a:spAutoFit/>
          </a:bodyPr>
          <a:lstStyle/>
          <a:p>
            <a:pPr marL="342900" marR="0" lvl="0" indent="-336550" algn="l" rtl="0">
              <a:lnSpc>
                <a:spcPct val="100000"/>
              </a:lnSpc>
              <a:spcBef>
                <a:spcPts val="0"/>
              </a:spcBef>
              <a:spcAft>
                <a:spcPts val="0"/>
              </a:spcAft>
              <a:buClr>
                <a:srgbClr val="000000"/>
              </a:buClr>
              <a:buSzPts val="2100"/>
              <a:buFont typeface="Arial"/>
              <a:buChar char="•"/>
            </a:pPr>
            <a:r>
              <a:rPr lang="en-US" sz="2100" b="0" i="0" u="none" strike="noStrike" cap="none">
                <a:solidFill>
                  <a:srgbClr val="000000"/>
                </a:solidFill>
                <a:latin typeface="Oswald"/>
                <a:ea typeface="Oswald"/>
                <a:cs typeface="Oswald"/>
                <a:sym typeface="Oswald"/>
              </a:rPr>
              <a:t>Understand that these are the grounds on which you will be selected – or not.</a:t>
            </a:r>
            <a:endParaRPr sz="1100"/>
          </a:p>
          <a:p>
            <a:pPr marL="342900" marR="0" lvl="0" indent="-304800" algn="l" rtl="0">
              <a:lnSpc>
                <a:spcPct val="100000"/>
              </a:lnSpc>
              <a:spcBef>
                <a:spcPts val="0"/>
              </a:spcBef>
              <a:spcAft>
                <a:spcPts val="0"/>
              </a:spcAft>
              <a:buClr>
                <a:schemeClr val="dk1"/>
              </a:buClr>
              <a:buSzPts val="600"/>
              <a:buFont typeface="Arial"/>
              <a:buNone/>
            </a:pPr>
            <a:endParaRPr sz="600" b="0" i="0" u="none" strike="noStrike" cap="none">
              <a:solidFill>
                <a:srgbClr val="000000"/>
              </a:solidFill>
              <a:latin typeface="Oswald"/>
              <a:ea typeface="Oswald"/>
              <a:cs typeface="Oswald"/>
              <a:sym typeface="Oswald"/>
            </a:endParaRPr>
          </a:p>
          <a:p>
            <a:pPr marL="342900" marR="0" lvl="0" indent="-336550" algn="l" rtl="0">
              <a:lnSpc>
                <a:spcPct val="100000"/>
              </a:lnSpc>
              <a:spcBef>
                <a:spcPts val="0"/>
              </a:spcBef>
              <a:spcAft>
                <a:spcPts val="0"/>
              </a:spcAft>
              <a:buClr>
                <a:srgbClr val="000000"/>
              </a:buClr>
              <a:buSzPts val="2100"/>
              <a:buFont typeface="Arial"/>
              <a:buChar char="•"/>
            </a:pPr>
            <a:r>
              <a:rPr lang="en-US" sz="2100" b="0" i="0" u="none" strike="noStrike" cap="none">
                <a:solidFill>
                  <a:srgbClr val="000000"/>
                </a:solidFill>
                <a:latin typeface="Oswald"/>
                <a:ea typeface="Oswald"/>
                <a:cs typeface="Oswald"/>
                <a:sym typeface="Oswald"/>
              </a:rPr>
              <a:t>If you were the buyer, think about what qualities in a vendor you would look for.</a:t>
            </a:r>
            <a:endParaRPr sz="1100"/>
          </a:p>
          <a:p>
            <a:pPr marL="342900" marR="0" lvl="0" indent="-304800" algn="l" rtl="0">
              <a:lnSpc>
                <a:spcPct val="100000"/>
              </a:lnSpc>
              <a:spcBef>
                <a:spcPts val="0"/>
              </a:spcBef>
              <a:spcAft>
                <a:spcPts val="0"/>
              </a:spcAft>
              <a:buClr>
                <a:schemeClr val="dk1"/>
              </a:buClr>
              <a:buSzPts val="600"/>
              <a:buFont typeface="Arial"/>
              <a:buNone/>
            </a:pPr>
            <a:endParaRPr sz="600" b="0" i="0" u="none" strike="noStrike" cap="none">
              <a:solidFill>
                <a:srgbClr val="000000"/>
              </a:solidFill>
              <a:latin typeface="Oswald"/>
              <a:ea typeface="Oswald"/>
              <a:cs typeface="Oswald"/>
              <a:sym typeface="Oswald"/>
            </a:endParaRPr>
          </a:p>
          <a:p>
            <a:pPr marL="342900" marR="0" lvl="0" indent="-336550" algn="l" rtl="0">
              <a:lnSpc>
                <a:spcPct val="100000"/>
              </a:lnSpc>
              <a:spcBef>
                <a:spcPts val="0"/>
              </a:spcBef>
              <a:spcAft>
                <a:spcPts val="0"/>
              </a:spcAft>
              <a:buClr>
                <a:srgbClr val="000000"/>
              </a:buClr>
              <a:buSzPts val="2100"/>
              <a:buFont typeface="Arial"/>
              <a:buChar char="•"/>
            </a:pPr>
            <a:r>
              <a:rPr lang="en-US" sz="2100" b="0" i="0" u="none" strike="noStrike" cap="none">
                <a:solidFill>
                  <a:srgbClr val="000000"/>
                </a:solidFill>
                <a:latin typeface="Oswald"/>
                <a:ea typeface="Oswald"/>
                <a:cs typeface="Oswald"/>
                <a:sym typeface="Oswald"/>
              </a:rPr>
              <a:t>Create a method you can refer to the selection criteria, often and figure out how you can incorporate them into your proposal. </a:t>
            </a:r>
            <a:endParaRPr sz="1100"/>
          </a:p>
        </p:txBody>
      </p:sp>
      <p:sp>
        <p:nvSpPr>
          <p:cNvPr id="460" name="Google Shape;460;p48"/>
          <p:cNvSpPr txBox="1">
            <a:spLocks noGrp="1"/>
          </p:cNvSpPr>
          <p:nvPr>
            <p:ph type="ftr" idx="11"/>
          </p:nvPr>
        </p:nvSpPr>
        <p:spPr>
          <a:xfrm>
            <a:off x="2985466" y="4641056"/>
            <a:ext cx="3173100" cy="273900"/>
          </a:xfrm>
          <a:prstGeom prst="rect">
            <a:avLst/>
          </a:prstGeom>
          <a:noFill/>
          <a:ln>
            <a:noFill/>
          </a:ln>
        </p:spPr>
        <p:txBody>
          <a:bodyPr spcFirstLastPara="1" wrap="square" lIns="68575" tIns="34275" rIns="68575" bIns="34275" anchor="b" anchorCtr="0">
            <a:noAutofit/>
          </a:bodyPr>
          <a:lstStyle/>
          <a:p>
            <a:pPr marL="0" lvl="0" indent="0" algn="ctr" rtl="0">
              <a:spcBef>
                <a:spcPts val="0"/>
              </a:spcBef>
              <a:spcAft>
                <a:spcPts val="0"/>
              </a:spcAft>
              <a:buNone/>
            </a:pPr>
            <a:r>
              <a:rPr lang="en-US" sz="1100"/>
              <a:t>GT APEX Accelerator </a:t>
            </a:r>
            <a:endParaRPr sz="1100"/>
          </a:p>
        </p:txBody>
      </p:sp>
      <p:sp>
        <p:nvSpPr>
          <p:cNvPr id="461" name="Google Shape;461;p48"/>
          <p:cNvSpPr txBox="1">
            <a:spLocks noGrp="1"/>
          </p:cNvSpPr>
          <p:nvPr>
            <p:ph type="sldNum" idx="12"/>
          </p:nvPr>
        </p:nvSpPr>
        <p:spPr>
          <a:xfrm>
            <a:off x="2583180" y="3495973"/>
            <a:ext cx="1371600" cy="241200"/>
          </a:xfrm>
          <a:prstGeom prst="rect">
            <a:avLst/>
          </a:prstGeom>
          <a:noFill/>
          <a:ln>
            <a:noFill/>
          </a:ln>
        </p:spPr>
        <p:txBody>
          <a:bodyPr spcFirstLastPara="1" wrap="square" lIns="0" tIns="0" rIns="0" bIns="0" anchor="b" anchorCtr="0">
            <a:noAutofit/>
          </a:bodyPr>
          <a:lstStyle/>
          <a:p>
            <a:pPr marL="0" lvl="0" indent="0" algn="ctr" rtl="0">
              <a:spcBef>
                <a:spcPts val="0"/>
              </a:spcBef>
              <a:spcAft>
                <a:spcPts val="0"/>
              </a:spcAft>
              <a:buClr>
                <a:srgbClr val="000000"/>
              </a:buClr>
              <a:buSzPts val="1200"/>
              <a:buFont typeface="Arial"/>
              <a:buNone/>
            </a:pPr>
            <a:r>
              <a:rPr lang="en-US"/>
              <a:t>2</a:t>
            </a:r>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465"/>
        <p:cNvGrpSpPr/>
        <p:nvPr/>
      </p:nvGrpSpPr>
      <p:grpSpPr>
        <a:xfrm>
          <a:off x="0" y="0"/>
          <a:ext cx="0" cy="0"/>
          <a:chOff x="0" y="0"/>
          <a:chExt cx="0" cy="0"/>
        </a:xfrm>
      </p:grpSpPr>
      <p:sp>
        <p:nvSpPr>
          <p:cNvPr id="466" name="Google Shape;466;p49"/>
          <p:cNvSpPr txBox="1"/>
          <p:nvPr/>
        </p:nvSpPr>
        <p:spPr>
          <a:xfrm>
            <a:off x="285750" y="971550"/>
            <a:ext cx="8572500" cy="3301500"/>
          </a:xfrm>
          <a:prstGeom prst="rect">
            <a:avLst/>
          </a:prstGeom>
          <a:noFill/>
          <a:ln>
            <a:noFill/>
          </a:ln>
        </p:spPr>
        <p:txBody>
          <a:bodyPr spcFirstLastPara="1" wrap="square" lIns="68575" tIns="34275" rIns="68575" bIns="34275" anchor="t" anchorCtr="0">
            <a:spAutoFit/>
          </a:bodyPr>
          <a:lstStyle/>
          <a:p>
            <a:pPr marL="76200" marR="0" lvl="0" indent="0" algn="l" rtl="0">
              <a:spcBef>
                <a:spcPts val="0"/>
              </a:spcBef>
              <a:spcAft>
                <a:spcPts val="0"/>
              </a:spcAft>
              <a:buNone/>
            </a:pPr>
            <a:r>
              <a:rPr lang="en-US" sz="2400" b="1">
                <a:solidFill>
                  <a:srgbClr val="0000FF"/>
                </a:solidFill>
                <a:latin typeface="Oswald"/>
                <a:ea typeface="Oswald"/>
                <a:cs typeface="Oswald"/>
                <a:sym typeface="Oswald"/>
              </a:rPr>
              <a:t>The Purpose of Your Proposal Is to Sell &amp; Win the Award</a:t>
            </a:r>
            <a:endParaRPr sz="1100"/>
          </a:p>
          <a:p>
            <a:pPr marL="76200" marR="0" lvl="0" indent="0" algn="l" rtl="0">
              <a:spcBef>
                <a:spcPts val="0"/>
              </a:spcBef>
              <a:spcAft>
                <a:spcPts val="0"/>
              </a:spcAft>
              <a:buNone/>
            </a:pPr>
            <a:endParaRPr sz="800" b="1">
              <a:solidFill>
                <a:schemeClr val="dk1"/>
              </a:solidFill>
              <a:latin typeface="Oswald"/>
              <a:ea typeface="Oswald"/>
              <a:cs typeface="Oswald"/>
              <a:sym typeface="Oswald"/>
            </a:endParaRPr>
          </a:p>
          <a:p>
            <a:pPr marL="596900" marR="0" lvl="1" indent="-342900" algn="l" rtl="0">
              <a:spcBef>
                <a:spcPts val="200"/>
              </a:spcBef>
              <a:spcAft>
                <a:spcPts val="0"/>
              </a:spcAft>
              <a:buClr>
                <a:schemeClr val="dk1"/>
              </a:buClr>
              <a:buSzPts val="1800"/>
              <a:buFont typeface="Arial"/>
              <a:buChar char="•"/>
            </a:pPr>
            <a:r>
              <a:rPr lang="en-US" sz="1800" b="0" i="0" u="none" strike="noStrike" cap="none">
                <a:solidFill>
                  <a:schemeClr val="dk1"/>
                </a:solidFill>
                <a:latin typeface="Oswald"/>
                <a:ea typeface="Oswald"/>
                <a:cs typeface="Oswald"/>
                <a:sym typeface="Oswald"/>
              </a:rPr>
              <a:t>Introduce yourself (company) in writing – highlight your company and capabilities.</a:t>
            </a:r>
            <a:endParaRPr sz="1100"/>
          </a:p>
          <a:p>
            <a:pPr marL="596900" marR="0" lvl="1" indent="-342900" algn="l" rtl="0">
              <a:spcBef>
                <a:spcPts val="200"/>
              </a:spcBef>
              <a:spcAft>
                <a:spcPts val="0"/>
              </a:spcAft>
              <a:buClr>
                <a:schemeClr val="dk1"/>
              </a:buClr>
              <a:buSzPts val="1800"/>
              <a:buFont typeface="Arial"/>
              <a:buChar char="•"/>
            </a:pPr>
            <a:r>
              <a:rPr lang="en-US" sz="1800" b="0" i="0" u="none" strike="noStrike" cap="none">
                <a:solidFill>
                  <a:schemeClr val="dk1"/>
                </a:solidFill>
                <a:latin typeface="Oswald"/>
                <a:ea typeface="Oswald"/>
                <a:cs typeface="Oswald"/>
                <a:sym typeface="Oswald"/>
              </a:rPr>
              <a:t>Emphasize your unique strengths, such as agility, innovation, and specialized expertise.</a:t>
            </a:r>
            <a:endParaRPr sz="1100"/>
          </a:p>
          <a:p>
            <a:pPr marL="596900" marR="0" lvl="1" indent="-342900" algn="l" rtl="0">
              <a:spcBef>
                <a:spcPts val="200"/>
              </a:spcBef>
              <a:spcAft>
                <a:spcPts val="0"/>
              </a:spcAft>
              <a:buClr>
                <a:schemeClr val="dk1"/>
              </a:buClr>
              <a:buSzPts val="1800"/>
              <a:buFont typeface="Arial"/>
              <a:buChar char="•"/>
            </a:pPr>
            <a:r>
              <a:rPr lang="en-US" sz="1800" b="0" i="0" u="none" strike="noStrike" cap="none">
                <a:solidFill>
                  <a:schemeClr val="dk1"/>
                </a:solidFill>
                <a:latin typeface="Oswald"/>
                <a:ea typeface="Oswald"/>
                <a:cs typeface="Oswald"/>
                <a:sym typeface="Oswald"/>
              </a:rPr>
              <a:t>Tailor your response to show a clear understanding of the project requirements and how your small business can meet them efficiently.</a:t>
            </a:r>
            <a:endParaRPr sz="1100"/>
          </a:p>
          <a:p>
            <a:pPr marL="596900" marR="0" lvl="1" indent="-342900" algn="l" rtl="0">
              <a:spcBef>
                <a:spcPts val="200"/>
              </a:spcBef>
              <a:spcAft>
                <a:spcPts val="0"/>
              </a:spcAft>
              <a:buClr>
                <a:schemeClr val="dk1"/>
              </a:buClr>
              <a:buSzPts val="1800"/>
              <a:buFont typeface="Arial"/>
              <a:buChar char="•"/>
            </a:pPr>
            <a:r>
              <a:rPr lang="en-US" sz="1800" b="0" i="0" u="none" strike="noStrike" cap="none">
                <a:solidFill>
                  <a:schemeClr val="dk1"/>
                </a:solidFill>
                <a:latin typeface="Oswald"/>
                <a:ea typeface="Oswald"/>
                <a:cs typeface="Oswald"/>
                <a:sym typeface="Oswald"/>
              </a:rPr>
              <a:t>Highlight past performance with similar projects which can demonstrate reliability and quality.</a:t>
            </a:r>
            <a:endParaRPr sz="1100"/>
          </a:p>
          <a:p>
            <a:pPr marL="596900" marR="0" lvl="1" indent="-342900" algn="l" rtl="0">
              <a:spcBef>
                <a:spcPts val="200"/>
              </a:spcBef>
              <a:spcAft>
                <a:spcPts val="0"/>
              </a:spcAft>
              <a:buClr>
                <a:schemeClr val="dk1"/>
              </a:buClr>
              <a:buSzPts val="1800"/>
              <a:buFont typeface="Arial"/>
              <a:buChar char="•"/>
            </a:pPr>
            <a:r>
              <a:rPr lang="en-US" sz="1800" b="0" i="0" u="none" strike="noStrike" cap="none">
                <a:solidFill>
                  <a:schemeClr val="dk1"/>
                </a:solidFill>
                <a:latin typeface="Oswald"/>
                <a:ea typeface="Oswald"/>
                <a:cs typeface="Oswald"/>
                <a:sym typeface="Oswald"/>
              </a:rPr>
              <a:t>Leverage partnerships or subcontracting with other small businesses enhancing your proposal by broadening the range of skills and services offered and aligning with the government’s small business participation goals.</a:t>
            </a:r>
            <a:endParaRPr sz="1100"/>
          </a:p>
          <a:p>
            <a:pPr marL="596900" marR="0" lvl="1" indent="-342900" algn="l" rtl="0">
              <a:spcBef>
                <a:spcPts val="200"/>
              </a:spcBef>
              <a:spcAft>
                <a:spcPts val="0"/>
              </a:spcAft>
              <a:buClr>
                <a:srgbClr val="0000FF"/>
              </a:buClr>
              <a:buSzPts val="2400"/>
              <a:buFont typeface="Arial"/>
              <a:buChar char="•"/>
            </a:pPr>
            <a:r>
              <a:rPr lang="en-US" sz="2400" b="1" i="0" u="sng" strike="noStrike" cap="none">
                <a:solidFill>
                  <a:srgbClr val="0000FF"/>
                </a:solidFill>
                <a:latin typeface="Oswald"/>
                <a:ea typeface="Oswald"/>
                <a:cs typeface="Oswald"/>
                <a:sym typeface="Oswald"/>
              </a:rPr>
              <a:t>Present a Preeminent Solution! </a:t>
            </a:r>
            <a:endParaRPr sz="1100"/>
          </a:p>
        </p:txBody>
      </p:sp>
      <p:sp>
        <p:nvSpPr>
          <p:cNvPr id="467" name="Google Shape;467;p49"/>
          <p:cNvSpPr txBox="1">
            <a:spLocks noGrp="1"/>
          </p:cNvSpPr>
          <p:nvPr>
            <p:ph type="title" idx="4294967295"/>
          </p:nvPr>
        </p:nvSpPr>
        <p:spPr>
          <a:xfrm>
            <a:off x="171450" y="342899"/>
            <a:ext cx="6172200" cy="577200"/>
          </a:xfrm>
          <a:prstGeom prst="rect">
            <a:avLst/>
          </a:prstGeom>
          <a:noFill/>
          <a:ln>
            <a:noFill/>
            <a:prstDash/>
          </a:ln>
          <a:effectLst/>
        </p:spPr>
        <p:txBody>
          <a:bodyPr rot="0" spcFirstLastPara="1" vertOverflow="overflow" horzOverflow="overflow" vert="horz" wrap="square" lIns="68575" tIns="34275" rIns="68575" bIns="34275"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
                <a:srgbClr val="8F77B6"/>
              </a:buClr>
              <a:buSzPts val="3300"/>
              <a:buFont typeface="Oswald"/>
              <a:buNone/>
              <a:tabLst/>
              <a:defRPr/>
            </a:pPr>
            <a:r>
              <a:rPr kumimoji="0" lang="en-US" sz="3300" b="1" i="0" u="none" strike="noStrike" kern="0" cap="none" spc="0" normalizeH="0" baseline="0" noProof="0" dirty="0">
                <a:ln>
                  <a:noFill/>
                </a:ln>
                <a:solidFill>
                  <a:srgbClr val="8F77B6"/>
                </a:solidFill>
                <a:effectLst/>
                <a:uLnTx/>
                <a:uFillTx/>
                <a:latin typeface="Oswald"/>
                <a:ea typeface="Oswald"/>
                <a:cs typeface="Oswald"/>
                <a:sym typeface="Oswald"/>
              </a:rPr>
              <a:t>Responding to the Solicitation </a:t>
            </a:r>
            <a:endParaRPr kumimoji="0" lang="en-US" sz="1400" b="0" i="0" u="none" strike="noStrike" kern="0" cap="none" spc="0" normalizeH="0" baseline="0" noProof="0" dirty="0">
              <a:ln>
                <a:noFill/>
              </a:ln>
              <a:solidFill>
                <a:srgbClr val="3F3F3F"/>
              </a:solidFill>
              <a:effectLst/>
              <a:uLnTx/>
              <a:uFillTx/>
              <a:latin typeface="Calibri"/>
              <a:ea typeface="Calibri"/>
              <a:cs typeface="Calibri"/>
              <a:sym typeface="Calibri"/>
            </a:endParaRPr>
          </a:p>
        </p:txBody>
      </p:sp>
      <p:sp>
        <p:nvSpPr>
          <p:cNvPr id="469" name="Google Shape;469;p49"/>
          <p:cNvSpPr txBox="1">
            <a:spLocks noGrp="1"/>
          </p:cNvSpPr>
          <p:nvPr>
            <p:ph type="ftr" idx="11"/>
          </p:nvPr>
        </p:nvSpPr>
        <p:spPr>
          <a:xfrm>
            <a:off x="2985466" y="4641056"/>
            <a:ext cx="3173100" cy="273900"/>
          </a:xfrm>
          <a:prstGeom prst="rect">
            <a:avLst/>
          </a:prstGeom>
          <a:noFill/>
          <a:ln>
            <a:noFill/>
          </a:ln>
        </p:spPr>
        <p:txBody>
          <a:bodyPr spcFirstLastPara="1" wrap="square" lIns="68575" tIns="34275" rIns="68575" bIns="34275" anchor="b" anchorCtr="0">
            <a:noAutofit/>
          </a:bodyPr>
          <a:lstStyle/>
          <a:p>
            <a:pPr marL="0" lvl="0" indent="0" algn="ctr" rtl="0">
              <a:spcBef>
                <a:spcPts val="0"/>
              </a:spcBef>
              <a:spcAft>
                <a:spcPts val="0"/>
              </a:spcAft>
              <a:buNone/>
            </a:pPr>
            <a:r>
              <a:rPr lang="en-US" sz="1100"/>
              <a:t>GT APEX Accelerator </a:t>
            </a:r>
            <a:endParaRPr sz="1100"/>
          </a:p>
        </p:txBody>
      </p:sp>
      <p:sp>
        <p:nvSpPr>
          <p:cNvPr id="470" name="Google Shape;470;p49"/>
          <p:cNvSpPr txBox="1">
            <a:spLocks noGrp="1"/>
          </p:cNvSpPr>
          <p:nvPr>
            <p:ph type="sldNum" idx="12"/>
          </p:nvPr>
        </p:nvSpPr>
        <p:spPr>
          <a:xfrm>
            <a:off x="2583180" y="3495973"/>
            <a:ext cx="1371600" cy="241200"/>
          </a:xfrm>
          <a:prstGeom prst="rect">
            <a:avLst/>
          </a:prstGeom>
          <a:noFill/>
          <a:ln>
            <a:noFill/>
          </a:ln>
        </p:spPr>
        <p:txBody>
          <a:bodyPr spcFirstLastPara="1" wrap="square" lIns="0" tIns="0" rIns="0" bIns="0" anchor="b" anchorCtr="0">
            <a:noAutofit/>
          </a:bodyPr>
          <a:lstStyle/>
          <a:p>
            <a:pPr marL="0" lvl="0" indent="0" algn="ctr" rtl="0">
              <a:spcBef>
                <a:spcPts val="0"/>
              </a:spcBef>
              <a:spcAft>
                <a:spcPts val="0"/>
              </a:spcAft>
              <a:buClr>
                <a:srgbClr val="000000"/>
              </a:buClr>
              <a:buSzPts val="1200"/>
              <a:buFont typeface="Arial"/>
              <a:buNone/>
            </a:pPr>
            <a:r>
              <a:rPr lang="en-US"/>
              <a:t>2</a:t>
            </a:r>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474"/>
        <p:cNvGrpSpPr/>
        <p:nvPr/>
      </p:nvGrpSpPr>
      <p:grpSpPr>
        <a:xfrm>
          <a:off x="0" y="0"/>
          <a:ext cx="0" cy="0"/>
          <a:chOff x="0" y="0"/>
          <a:chExt cx="0" cy="0"/>
        </a:xfrm>
      </p:grpSpPr>
      <p:sp>
        <p:nvSpPr>
          <p:cNvPr id="475" name="Google Shape;475;p50"/>
          <p:cNvSpPr txBox="1">
            <a:spLocks noGrp="1"/>
          </p:cNvSpPr>
          <p:nvPr>
            <p:ph type="title" idx="4294967295"/>
          </p:nvPr>
        </p:nvSpPr>
        <p:spPr>
          <a:xfrm>
            <a:off x="433234" y="342900"/>
            <a:ext cx="5725500" cy="577200"/>
          </a:xfrm>
          <a:prstGeom prst="rect">
            <a:avLst/>
          </a:prstGeom>
          <a:noFill/>
          <a:ln>
            <a:noFill/>
            <a:prstDash/>
          </a:ln>
          <a:effectLst/>
        </p:spPr>
        <p:txBody>
          <a:bodyPr rot="0" spcFirstLastPara="1" vertOverflow="overflow" horzOverflow="overflow" vert="horz" wrap="square" lIns="68575" tIns="34275" rIns="68575" bIns="34275"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
                <a:srgbClr val="8F77B6"/>
              </a:buClr>
              <a:buSzPts val="3300"/>
              <a:buFont typeface="Oswald"/>
              <a:buNone/>
              <a:tabLst/>
              <a:defRPr/>
            </a:pPr>
            <a:r>
              <a:rPr kumimoji="0" lang="en-US" sz="3300" b="1" i="0" u="none" strike="noStrike" kern="0" cap="none" spc="0" normalizeH="0" baseline="0" noProof="0" dirty="0">
                <a:ln>
                  <a:noFill/>
                </a:ln>
                <a:solidFill>
                  <a:srgbClr val="8F77B6"/>
                </a:solidFill>
                <a:effectLst/>
                <a:uLnTx/>
                <a:uFillTx/>
                <a:latin typeface="Oswald"/>
                <a:ea typeface="Oswald"/>
                <a:cs typeface="Oswald"/>
                <a:sym typeface="Oswald"/>
              </a:rPr>
              <a:t>Responding to the Solicitation </a:t>
            </a:r>
            <a:endParaRPr kumimoji="0" lang="en-US" sz="3300" b="0" i="0" u="none" strike="noStrike" kern="0" cap="none" spc="0" normalizeH="0" baseline="0" noProof="0" dirty="0">
              <a:ln>
                <a:noFill/>
              </a:ln>
              <a:solidFill>
                <a:srgbClr val="3F3F3F"/>
              </a:solidFill>
              <a:effectLst/>
              <a:uLnTx/>
              <a:uFillTx/>
              <a:latin typeface="Calibri"/>
              <a:ea typeface="Calibri"/>
              <a:cs typeface="Calibri"/>
              <a:sym typeface="Calibri"/>
            </a:endParaRPr>
          </a:p>
        </p:txBody>
      </p:sp>
      <p:sp>
        <p:nvSpPr>
          <p:cNvPr id="476" name="Google Shape;476;p50"/>
          <p:cNvSpPr txBox="1"/>
          <p:nvPr/>
        </p:nvSpPr>
        <p:spPr>
          <a:xfrm>
            <a:off x="1828800" y="1005323"/>
            <a:ext cx="4866900" cy="438600"/>
          </a:xfrm>
          <a:prstGeom prst="rect">
            <a:avLst/>
          </a:prstGeom>
          <a:noFill/>
          <a:ln>
            <a:noFill/>
          </a:ln>
        </p:spPr>
        <p:txBody>
          <a:bodyPr spcFirstLastPara="1" wrap="square" lIns="68575" tIns="34275" rIns="68575" bIns="34275" anchor="t" anchorCtr="0">
            <a:spAutoFit/>
          </a:bodyPr>
          <a:lstStyle/>
          <a:p>
            <a:pPr marL="0" marR="0" lvl="0" indent="0" algn="ctr" rtl="0">
              <a:lnSpc>
                <a:spcPct val="100000"/>
              </a:lnSpc>
              <a:spcBef>
                <a:spcPts val="0"/>
              </a:spcBef>
              <a:spcAft>
                <a:spcPts val="0"/>
              </a:spcAft>
              <a:buClr>
                <a:srgbClr val="0000FF"/>
              </a:buClr>
              <a:buSzPts val="2400"/>
              <a:buFont typeface="Oswald"/>
              <a:buNone/>
            </a:pPr>
            <a:r>
              <a:rPr lang="en-US" sz="2400" b="1" i="0" u="none" strike="noStrike" cap="none" dirty="0">
                <a:solidFill>
                  <a:srgbClr val="0000FF"/>
                </a:solidFill>
                <a:latin typeface="Oswald"/>
                <a:ea typeface="Oswald"/>
                <a:cs typeface="Oswald"/>
                <a:sym typeface="Oswald"/>
              </a:rPr>
              <a:t>General Proposal Outline</a:t>
            </a:r>
            <a:endParaRPr sz="2400" b="0" i="0" u="none" strike="noStrike" cap="none" dirty="0">
              <a:solidFill>
                <a:srgbClr val="0000FF"/>
              </a:solidFill>
              <a:latin typeface="Oswald"/>
              <a:ea typeface="Oswald"/>
              <a:cs typeface="Oswald"/>
              <a:sym typeface="Oswald"/>
            </a:endParaRPr>
          </a:p>
        </p:txBody>
      </p:sp>
      <p:sp>
        <p:nvSpPr>
          <p:cNvPr id="477" name="Google Shape;477;p50"/>
          <p:cNvSpPr txBox="1"/>
          <p:nvPr/>
        </p:nvSpPr>
        <p:spPr>
          <a:xfrm>
            <a:off x="342900" y="1443904"/>
            <a:ext cx="8572500" cy="2654543"/>
          </a:xfrm>
          <a:prstGeom prst="rect">
            <a:avLst/>
          </a:prstGeom>
          <a:noFill/>
          <a:ln>
            <a:noFill/>
          </a:ln>
        </p:spPr>
        <p:txBody>
          <a:bodyPr spcFirstLastPara="1" wrap="square" lIns="68575" tIns="34275" rIns="68575" bIns="34275" anchor="t" anchorCtr="0">
            <a:spAutoFit/>
          </a:bodyPr>
          <a:lstStyle/>
          <a:p>
            <a:pPr marL="342900" marR="0" lvl="0" indent="-349250" algn="l" rtl="0">
              <a:lnSpc>
                <a:spcPct val="100000"/>
              </a:lnSpc>
              <a:spcBef>
                <a:spcPts val="0"/>
              </a:spcBef>
              <a:spcAft>
                <a:spcPts val="0"/>
              </a:spcAft>
              <a:buClr>
                <a:srgbClr val="0000FF"/>
              </a:buClr>
              <a:buSzPts val="1700"/>
              <a:buFont typeface="Arial"/>
              <a:buChar char="•"/>
            </a:pPr>
            <a:r>
              <a:rPr lang="en-US" b="1" i="0" u="none" strike="noStrike" cap="none" dirty="0">
                <a:solidFill>
                  <a:srgbClr val="0000FF"/>
                </a:solidFill>
                <a:latin typeface="Oswald"/>
                <a:ea typeface="Oswald"/>
                <a:cs typeface="Oswald"/>
                <a:sym typeface="Oswald"/>
              </a:rPr>
              <a:t>Table of Contents</a:t>
            </a:r>
            <a:endParaRPr dirty="0"/>
          </a:p>
          <a:p>
            <a:pPr marL="342900" marR="0" lvl="0" indent="-349250" algn="l" rtl="0">
              <a:lnSpc>
                <a:spcPct val="100000"/>
              </a:lnSpc>
              <a:spcBef>
                <a:spcPts val="0"/>
              </a:spcBef>
              <a:spcAft>
                <a:spcPts val="0"/>
              </a:spcAft>
              <a:buClr>
                <a:srgbClr val="0000FF"/>
              </a:buClr>
              <a:buSzPts val="1700"/>
              <a:buFont typeface="Arial"/>
              <a:buChar char="•"/>
            </a:pPr>
            <a:r>
              <a:rPr lang="en-US" b="1" i="0" u="none" strike="noStrike" cap="none" dirty="0">
                <a:solidFill>
                  <a:srgbClr val="0000FF"/>
                </a:solidFill>
                <a:latin typeface="Oswald"/>
                <a:ea typeface="Oswald"/>
                <a:cs typeface="Oswald"/>
                <a:sym typeface="Oswald"/>
              </a:rPr>
              <a:t>Executive Summary and/or Introduction </a:t>
            </a:r>
            <a:r>
              <a:rPr lang="en-US" b="0" i="0" u="none" strike="noStrike" cap="none" dirty="0">
                <a:solidFill>
                  <a:srgbClr val="000000"/>
                </a:solidFill>
                <a:latin typeface="Oswald"/>
                <a:ea typeface="Oswald"/>
                <a:cs typeface="Oswald"/>
                <a:sym typeface="Oswald"/>
              </a:rPr>
              <a:t>– Who you are (incl. your team), and what the reader can expect in the following pages.  This section has all the answers at a highly, concise level for the CO/KO, Contracting and Evaluation Team </a:t>
            </a:r>
            <a:endParaRPr dirty="0"/>
          </a:p>
          <a:p>
            <a:pPr marL="342900" marR="0" lvl="0" indent="-349250" algn="l" rtl="0">
              <a:lnSpc>
                <a:spcPct val="100000"/>
              </a:lnSpc>
              <a:spcBef>
                <a:spcPts val="0"/>
              </a:spcBef>
              <a:spcAft>
                <a:spcPts val="0"/>
              </a:spcAft>
              <a:buClr>
                <a:srgbClr val="0000FF"/>
              </a:buClr>
              <a:buSzPts val="1700"/>
              <a:buFont typeface="Arial"/>
              <a:buChar char="•"/>
            </a:pPr>
            <a:r>
              <a:rPr lang="en-US" b="1" i="0" u="none" strike="noStrike" cap="none" dirty="0">
                <a:solidFill>
                  <a:srgbClr val="0000FF"/>
                </a:solidFill>
                <a:latin typeface="Oswald"/>
                <a:ea typeface="Oswald"/>
                <a:cs typeface="Oswald"/>
                <a:sym typeface="Oswald"/>
              </a:rPr>
              <a:t>Technical Approach</a:t>
            </a:r>
            <a:r>
              <a:rPr lang="en-US" i="0" u="none" strike="noStrike" cap="none" dirty="0">
                <a:solidFill>
                  <a:srgbClr val="0000FF"/>
                </a:solidFill>
                <a:latin typeface="Oswald"/>
                <a:ea typeface="Oswald"/>
                <a:cs typeface="Oswald"/>
                <a:sym typeface="Oswald"/>
              </a:rPr>
              <a:t> </a:t>
            </a:r>
            <a:r>
              <a:rPr lang="en-US" i="0" u="none" strike="noStrike" cap="none" dirty="0">
                <a:solidFill>
                  <a:srgbClr val="000000"/>
                </a:solidFill>
                <a:latin typeface="Oswald"/>
                <a:ea typeface="Oswald"/>
                <a:cs typeface="Oswald"/>
                <a:sym typeface="Oswald"/>
              </a:rPr>
              <a:t>– how you will technically perform the work required</a:t>
            </a:r>
            <a:endParaRPr dirty="0"/>
          </a:p>
          <a:p>
            <a:pPr marL="342900" marR="0" lvl="0" indent="-349250" algn="l" rtl="0">
              <a:lnSpc>
                <a:spcPct val="100000"/>
              </a:lnSpc>
              <a:spcBef>
                <a:spcPts val="0"/>
              </a:spcBef>
              <a:spcAft>
                <a:spcPts val="0"/>
              </a:spcAft>
              <a:buClr>
                <a:srgbClr val="0000FF"/>
              </a:buClr>
              <a:buSzPts val="1700"/>
              <a:buFont typeface="Arial"/>
              <a:buChar char="•"/>
            </a:pPr>
            <a:r>
              <a:rPr lang="en-US" b="1" dirty="0">
                <a:solidFill>
                  <a:srgbClr val="0000FF"/>
                </a:solidFill>
                <a:latin typeface="Oswald"/>
                <a:ea typeface="Oswald"/>
                <a:cs typeface="Oswald"/>
                <a:sym typeface="Oswald"/>
              </a:rPr>
              <a:t>Facilities</a:t>
            </a:r>
            <a:endParaRPr b="1" i="0" u="none" strike="noStrike" cap="none" dirty="0">
              <a:solidFill>
                <a:srgbClr val="0000FF"/>
              </a:solidFill>
              <a:latin typeface="Oswald"/>
              <a:ea typeface="Oswald"/>
              <a:cs typeface="Oswald"/>
              <a:sym typeface="Oswald"/>
            </a:endParaRPr>
          </a:p>
          <a:p>
            <a:pPr marL="342900" marR="0" lvl="0" indent="-349250" algn="l" rtl="0">
              <a:lnSpc>
                <a:spcPct val="100000"/>
              </a:lnSpc>
              <a:spcBef>
                <a:spcPts val="0"/>
              </a:spcBef>
              <a:spcAft>
                <a:spcPts val="0"/>
              </a:spcAft>
              <a:buClr>
                <a:srgbClr val="0000FF"/>
              </a:buClr>
              <a:buSzPts val="1700"/>
              <a:buFont typeface="Arial"/>
              <a:buChar char="•"/>
            </a:pPr>
            <a:r>
              <a:rPr lang="en-US" b="1" i="0" u="none" strike="noStrike" cap="none" dirty="0">
                <a:solidFill>
                  <a:srgbClr val="0000FF"/>
                </a:solidFill>
                <a:latin typeface="Oswald"/>
                <a:ea typeface="Oswald"/>
                <a:cs typeface="Oswald"/>
                <a:sym typeface="Oswald"/>
              </a:rPr>
              <a:t>Management Approach</a:t>
            </a:r>
            <a:endParaRPr dirty="0"/>
          </a:p>
          <a:p>
            <a:pPr marL="342900" marR="0" lvl="0" indent="-349250" algn="l" rtl="0">
              <a:lnSpc>
                <a:spcPct val="100000"/>
              </a:lnSpc>
              <a:spcBef>
                <a:spcPts val="0"/>
              </a:spcBef>
              <a:spcAft>
                <a:spcPts val="0"/>
              </a:spcAft>
              <a:buClr>
                <a:srgbClr val="0000FF"/>
              </a:buClr>
              <a:buSzPts val="1700"/>
              <a:buFont typeface="Arial"/>
              <a:buChar char="•"/>
            </a:pPr>
            <a:r>
              <a:rPr lang="en-US" b="1" i="0" u="none" strike="noStrike" cap="none" dirty="0">
                <a:solidFill>
                  <a:srgbClr val="0000FF"/>
                </a:solidFill>
                <a:latin typeface="Oswald"/>
                <a:ea typeface="Oswald"/>
                <a:cs typeface="Oswald"/>
                <a:sym typeface="Oswald"/>
              </a:rPr>
              <a:t>Key Project Personnel and Resumes</a:t>
            </a:r>
            <a:endParaRPr dirty="0"/>
          </a:p>
          <a:p>
            <a:pPr marL="342900" marR="0" lvl="0" indent="-349250" algn="l" rtl="0">
              <a:lnSpc>
                <a:spcPct val="100000"/>
              </a:lnSpc>
              <a:spcBef>
                <a:spcPts val="0"/>
              </a:spcBef>
              <a:spcAft>
                <a:spcPts val="0"/>
              </a:spcAft>
              <a:buClr>
                <a:srgbClr val="0000FF"/>
              </a:buClr>
              <a:buSzPts val="1700"/>
              <a:buFont typeface="Arial"/>
              <a:buChar char="•"/>
            </a:pPr>
            <a:r>
              <a:rPr lang="en-US" b="1" i="0" u="none" strike="noStrike" cap="none" dirty="0">
                <a:solidFill>
                  <a:srgbClr val="0000FF"/>
                </a:solidFill>
                <a:latin typeface="Oswald"/>
                <a:ea typeface="Oswald"/>
                <a:cs typeface="Oswald"/>
                <a:sym typeface="Oswald"/>
              </a:rPr>
              <a:t>Past Performance</a:t>
            </a:r>
            <a:endParaRPr dirty="0"/>
          </a:p>
          <a:p>
            <a:pPr marL="342900" marR="0" lvl="0" indent="-349250" algn="l" rtl="0">
              <a:lnSpc>
                <a:spcPct val="100000"/>
              </a:lnSpc>
              <a:spcBef>
                <a:spcPts val="0"/>
              </a:spcBef>
              <a:spcAft>
                <a:spcPts val="0"/>
              </a:spcAft>
              <a:buClr>
                <a:srgbClr val="0000FF"/>
              </a:buClr>
              <a:buSzPts val="1700"/>
              <a:buFont typeface="Arial"/>
              <a:buChar char="•"/>
            </a:pPr>
            <a:r>
              <a:rPr lang="en-US" b="1" i="0" u="none" strike="noStrike" cap="none" dirty="0">
                <a:solidFill>
                  <a:srgbClr val="0000FF"/>
                </a:solidFill>
                <a:latin typeface="Oswald"/>
                <a:ea typeface="Oswald"/>
                <a:cs typeface="Oswald"/>
                <a:sym typeface="Oswald"/>
              </a:rPr>
              <a:t>Risk and Risk Mitigation</a:t>
            </a:r>
            <a:endParaRPr dirty="0"/>
          </a:p>
          <a:p>
            <a:pPr marL="342900" marR="0" lvl="0" indent="-349250" algn="l" rtl="0">
              <a:lnSpc>
                <a:spcPct val="100000"/>
              </a:lnSpc>
              <a:spcBef>
                <a:spcPts val="0"/>
              </a:spcBef>
              <a:spcAft>
                <a:spcPts val="0"/>
              </a:spcAft>
              <a:buClr>
                <a:srgbClr val="0000FF"/>
              </a:buClr>
              <a:buSzPts val="1700"/>
              <a:buFont typeface="Arial"/>
              <a:buChar char="•"/>
            </a:pPr>
            <a:r>
              <a:rPr lang="en-US" b="1" i="0" u="none" strike="noStrike" cap="none" dirty="0">
                <a:solidFill>
                  <a:srgbClr val="0000FF"/>
                </a:solidFill>
                <a:latin typeface="Oswald"/>
                <a:ea typeface="Oswald"/>
                <a:cs typeface="Oswald"/>
                <a:sym typeface="Oswald"/>
              </a:rPr>
              <a:t>Quality Control</a:t>
            </a:r>
            <a:endParaRPr dirty="0"/>
          </a:p>
          <a:p>
            <a:pPr marL="342900" marR="0" lvl="0" indent="-349250" algn="l" rtl="0">
              <a:lnSpc>
                <a:spcPct val="100000"/>
              </a:lnSpc>
              <a:spcBef>
                <a:spcPts val="0"/>
              </a:spcBef>
              <a:spcAft>
                <a:spcPts val="0"/>
              </a:spcAft>
              <a:buClr>
                <a:srgbClr val="0000FF"/>
              </a:buClr>
              <a:buSzPts val="1700"/>
              <a:buFont typeface="Arial"/>
              <a:buChar char="•"/>
            </a:pPr>
            <a:r>
              <a:rPr lang="en-US" b="1" dirty="0">
                <a:solidFill>
                  <a:srgbClr val="0000FF"/>
                </a:solidFill>
                <a:latin typeface="Oswald"/>
                <a:ea typeface="Oswald"/>
                <a:cs typeface="Oswald"/>
                <a:sym typeface="Oswald"/>
              </a:rPr>
              <a:t>Cybersecurity</a:t>
            </a:r>
            <a:endParaRPr b="1" i="0" u="none" strike="noStrike" cap="none" dirty="0">
              <a:solidFill>
                <a:srgbClr val="0000FF"/>
              </a:solidFill>
              <a:latin typeface="Oswald"/>
              <a:ea typeface="Oswald"/>
              <a:cs typeface="Oswald"/>
              <a:sym typeface="Oswald"/>
            </a:endParaRPr>
          </a:p>
          <a:p>
            <a:pPr marL="342900" marR="0" lvl="0" indent="-349250" algn="l" rtl="0">
              <a:lnSpc>
                <a:spcPct val="100000"/>
              </a:lnSpc>
              <a:spcBef>
                <a:spcPts val="0"/>
              </a:spcBef>
              <a:spcAft>
                <a:spcPts val="0"/>
              </a:spcAft>
              <a:buClr>
                <a:srgbClr val="0000FF"/>
              </a:buClr>
              <a:buSzPts val="1700"/>
              <a:buFont typeface="Arial"/>
              <a:buChar char="•"/>
            </a:pPr>
            <a:r>
              <a:rPr lang="en-US" b="1" i="0" u="none" strike="noStrike" cap="none" dirty="0">
                <a:solidFill>
                  <a:srgbClr val="0000FF"/>
                </a:solidFill>
                <a:latin typeface="Oswald"/>
                <a:ea typeface="Oswald"/>
                <a:cs typeface="Oswald"/>
                <a:sym typeface="Oswald"/>
              </a:rPr>
              <a:t>Cost/Price Proposal</a:t>
            </a:r>
            <a:r>
              <a:rPr lang="en-US" i="0" u="none" strike="noStrike" cap="none" dirty="0">
                <a:solidFill>
                  <a:srgbClr val="0000FF"/>
                </a:solidFill>
                <a:latin typeface="Oswald"/>
                <a:ea typeface="Oswald"/>
                <a:cs typeface="Oswald"/>
                <a:sym typeface="Oswald"/>
              </a:rPr>
              <a:t> </a:t>
            </a:r>
            <a:r>
              <a:rPr lang="en-US" b="1" i="0" u="none" strike="noStrike" cap="none" dirty="0">
                <a:solidFill>
                  <a:srgbClr val="000000"/>
                </a:solidFill>
                <a:latin typeface="Oswald"/>
                <a:ea typeface="Oswald"/>
                <a:cs typeface="Oswald"/>
                <a:sym typeface="Oswald"/>
              </a:rPr>
              <a:t>– </a:t>
            </a:r>
            <a:r>
              <a:rPr lang="en-US" b="0" i="0" u="none" strike="noStrike" cap="none" dirty="0">
                <a:solidFill>
                  <a:srgbClr val="000000"/>
                </a:solidFill>
                <a:latin typeface="Oswald"/>
                <a:ea typeface="Oswald"/>
                <a:cs typeface="Oswald"/>
                <a:sym typeface="Oswald"/>
              </a:rPr>
              <a:t>Requirement may be in a separate volume </a:t>
            </a:r>
            <a:endParaRPr b="1" i="0" u="none" strike="noStrike" cap="none" dirty="0">
              <a:solidFill>
                <a:srgbClr val="000000"/>
              </a:solidFill>
              <a:latin typeface="Oswald"/>
              <a:ea typeface="Oswald"/>
              <a:cs typeface="Oswald"/>
              <a:sym typeface="Oswald"/>
            </a:endParaRPr>
          </a:p>
        </p:txBody>
      </p:sp>
      <p:sp>
        <p:nvSpPr>
          <p:cNvPr id="479" name="Google Shape;479;p50"/>
          <p:cNvSpPr txBox="1">
            <a:spLocks noGrp="1"/>
          </p:cNvSpPr>
          <p:nvPr>
            <p:ph type="ftr" idx="11"/>
          </p:nvPr>
        </p:nvSpPr>
        <p:spPr>
          <a:xfrm>
            <a:off x="2985466" y="4641056"/>
            <a:ext cx="3173100" cy="273900"/>
          </a:xfrm>
          <a:prstGeom prst="rect">
            <a:avLst/>
          </a:prstGeom>
          <a:noFill/>
          <a:ln>
            <a:noFill/>
          </a:ln>
        </p:spPr>
        <p:txBody>
          <a:bodyPr spcFirstLastPara="1" wrap="square" lIns="68575" tIns="34275" rIns="68575" bIns="34275" anchor="b" anchorCtr="0">
            <a:noAutofit/>
          </a:bodyPr>
          <a:lstStyle/>
          <a:p>
            <a:pPr marL="0" lvl="0" indent="0" algn="ctr" rtl="0">
              <a:spcBef>
                <a:spcPts val="0"/>
              </a:spcBef>
              <a:spcAft>
                <a:spcPts val="0"/>
              </a:spcAft>
              <a:buNone/>
            </a:pPr>
            <a:r>
              <a:rPr lang="en-US" sz="1100"/>
              <a:t>GT APEX Accelerator </a:t>
            </a:r>
            <a:endParaRPr sz="1100"/>
          </a:p>
        </p:txBody>
      </p:sp>
      <p:sp>
        <p:nvSpPr>
          <p:cNvPr id="480" name="Google Shape;480;p50"/>
          <p:cNvSpPr txBox="1">
            <a:spLocks noGrp="1"/>
          </p:cNvSpPr>
          <p:nvPr>
            <p:ph type="sldNum" idx="12"/>
          </p:nvPr>
        </p:nvSpPr>
        <p:spPr>
          <a:xfrm>
            <a:off x="2583180" y="3495973"/>
            <a:ext cx="1371600" cy="241200"/>
          </a:xfrm>
          <a:prstGeom prst="rect">
            <a:avLst/>
          </a:prstGeom>
          <a:noFill/>
          <a:ln>
            <a:noFill/>
          </a:ln>
        </p:spPr>
        <p:txBody>
          <a:bodyPr spcFirstLastPara="1" wrap="square" lIns="0" tIns="0" rIns="0" bIns="0" anchor="b" anchorCtr="0">
            <a:noAutofit/>
          </a:bodyPr>
          <a:lstStyle/>
          <a:p>
            <a:pPr marL="0" lvl="0" indent="0" algn="ctr" rtl="0">
              <a:spcBef>
                <a:spcPts val="0"/>
              </a:spcBef>
              <a:spcAft>
                <a:spcPts val="0"/>
              </a:spcAft>
              <a:buClr>
                <a:srgbClr val="000000"/>
              </a:buClr>
              <a:buSzPts val="1200"/>
              <a:buFont typeface="Arial"/>
              <a:buNone/>
            </a:pPr>
            <a:r>
              <a:rPr lang="en-US"/>
              <a:t>2</a:t>
            </a:r>
            <a:endParaRP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484"/>
        <p:cNvGrpSpPr/>
        <p:nvPr/>
      </p:nvGrpSpPr>
      <p:grpSpPr>
        <a:xfrm>
          <a:off x="0" y="0"/>
          <a:ext cx="0" cy="0"/>
          <a:chOff x="0" y="0"/>
          <a:chExt cx="0" cy="0"/>
        </a:xfrm>
      </p:grpSpPr>
      <p:sp>
        <p:nvSpPr>
          <p:cNvPr id="485" name="Google Shape;485;p51"/>
          <p:cNvSpPr txBox="1">
            <a:spLocks noGrp="1"/>
          </p:cNvSpPr>
          <p:nvPr>
            <p:ph type="title"/>
          </p:nvPr>
        </p:nvSpPr>
        <p:spPr>
          <a:xfrm>
            <a:off x="342900" y="154484"/>
            <a:ext cx="6172200" cy="643200"/>
          </a:xfrm>
          <a:prstGeom prst="rect">
            <a:avLst/>
          </a:prstGeom>
          <a:noFill/>
          <a:ln>
            <a:noFill/>
          </a:ln>
        </p:spPr>
        <p:txBody>
          <a:bodyPr spcFirstLastPara="1" wrap="square" lIns="0" tIns="0" rIns="68575" bIns="0" anchor="b" anchorCtr="0">
            <a:noAutofit/>
          </a:bodyPr>
          <a:lstStyle/>
          <a:p>
            <a:pPr marL="0" lvl="0" indent="0" algn="l" rtl="0">
              <a:spcBef>
                <a:spcPts val="0"/>
              </a:spcBef>
              <a:spcAft>
                <a:spcPts val="0"/>
              </a:spcAft>
              <a:buClr>
                <a:srgbClr val="8F77B6"/>
              </a:buClr>
              <a:buSzPts val="3300"/>
              <a:buFont typeface="Oswald"/>
              <a:buNone/>
            </a:pPr>
            <a:r>
              <a:rPr lang="en-US" sz="3300">
                <a:latin typeface="Oswald"/>
                <a:ea typeface="Oswald"/>
                <a:cs typeface="Oswald"/>
                <a:sym typeface="Oswald"/>
              </a:rPr>
              <a:t>Components of A Proposal</a:t>
            </a:r>
            <a:endParaRPr/>
          </a:p>
        </p:txBody>
      </p:sp>
      <p:sp>
        <p:nvSpPr>
          <p:cNvPr id="486" name="Google Shape;486;p51"/>
          <p:cNvSpPr txBox="1">
            <a:spLocks noGrp="1"/>
          </p:cNvSpPr>
          <p:nvPr>
            <p:ph type="body" idx="1"/>
          </p:nvPr>
        </p:nvSpPr>
        <p:spPr>
          <a:xfrm>
            <a:off x="171450" y="1023342"/>
            <a:ext cx="8858400" cy="3663000"/>
          </a:xfrm>
          <a:prstGeom prst="rect">
            <a:avLst/>
          </a:prstGeom>
          <a:noFill/>
          <a:ln>
            <a:noFill/>
          </a:ln>
        </p:spPr>
        <p:txBody>
          <a:bodyPr spcFirstLastPara="1" wrap="square" lIns="68575" tIns="34275" rIns="68575" bIns="34275" anchor="t" anchorCtr="0">
            <a:noAutofit/>
          </a:bodyPr>
          <a:lstStyle/>
          <a:p>
            <a:pPr marL="0" lvl="0" indent="0" algn="l" rtl="0">
              <a:spcBef>
                <a:spcPts val="0"/>
              </a:spcBef>
              <a:spcAft>
                <a:spcPts val="0"/>
              </a:spcAft>
              <a:buClr>
                <a:srgbClr val="0000FF"/>
              </a:buClr>
              <a:buSzPts val="1700"/>
              <a:buNone/>
            </a:pPr>
            <a:r>
              <a:rPr lang="en-US" sz="1400" b="1" dirty="0">
                <a:solidFill>
                  <a:srgbClr val="0000FF"/>
                </a:solidFill>
                <a:latin typeface="Oswald"/>
                <a:ea typeface="Oswald"/>
                <a:cs typeface="Oswald"/>
                <a:sym typeface="Oswald"/>
              </a:rPr>
              <a:t>1 Page - </a:t>
            </a:r>
            <a:r>
              <a:rPr lang="en-US" sz="1400" dirty="0">
                <a:latin typeface="Oswald"/>
                <a:ea typeface="Oswald"/>
                <a:cs typeface="Oswald"/>
                <a:sym typeface="Oswald"/>
              </a:rPr>
              <a:t>Open with an introduction and statement of your capabilities. Here you will provide the reader with a snapshot of what is to follow. </a:t>
            </a:r>
            <a:endParaRPr sz="1400" dirty="0"/>
          </a:p>
          <a:p>
            <a:pPr marL="0" lvl="0" indent="0" algn="l" rtl="0">
              <a:spcBef>
                <a:spcPts val="200"/>
              </a:spcBef>
              <a:spcAft>
                <a:spcPts val="0"/>
              </a:spcAft>
              <a:buClr>
                <a:schemeClr val="dk1"/>
              </a:buClr>
              <a:buSzPts val="800"/>
              <a:buNone/>
            </a:pPr>
            <a:endParaRPr sz="1400" dirty="0">
              <a:latin typeface="Oswald"/>
              <a:ea typeface="Oswald"/>
              <a:cs typeface="Oswald"/>
              <a:sym typeface="Oswald"/>
            </a:endParaRPr>
          </a:p>
          <a:p>
            <a:pPr marL="0" lvl="0" indent="0" algn="l" rtl="0">
              <a:spcBef>
                <a:spcPts val="300"/>
              </a:spcBef>
              <a:spcAft>
                <a:spcPts val="0"/>
              </a:spcAft>
              <a:buClr>
                <a:srgbClr val="0000FF"/>
              </a:buClr>
              <a:buSzPts val="1700"/>
              <a:buNone/>
            </a:pPr>
            <a:r>
              <a:rPr lang="en-US" sz="1400" b="1" dirty="0">
                <a:solidFill>
                  <a:srgbClr val="0000FF"/>
                </a:solidFill>
                <a:latin typeface="Oswald"/>
                <a:ea typeface="Oswald"/>
                <a:cs typeface="Oswald"/>
                <a:sym typeface="Oswald"/>
              </a:rPr>
              <a:t>1-2 Pages Executive Summary </a:t>
            </a:r>
            <a:r>
              <a:rPr lang="en-US" sz="1400" dirty="0">
                <a:latin typeface="Oswald"/>
                <a:ea typeface="Oswald"/>
                <a:cs typeface="Oswald"/>
                <a:sym typeface="Oswald"/>
              </a:rPr>
              <a:t>Umbrella statement of your capabilities and summary of the entire proposal. Specifically, it summarizes all of the key information and is a sales document designed to convince the reader that your business should be considered for the project. It should be no more than two pages and you should ask for the business. Keep in mind that this may be the only part of your proposal that the customer’s executive management will read.</a:t>
            </a:r>
            <a:endParaRPr sz="1400" dirty="0"/>
          </a:p>
          <a:p>
            <a:pPr marL="0" lvl="0" indent="0" algn="l" rtl="0">
              <a:spcBef>
                <a:spcPts val="100"/>
              </a:spcBef>
              <a:spcAft>
                <a:spcPts val="0"/>
              </a:spcAft>
              <a:buClr>
                <a:schemeClr val="dk1"/>
              </a:buClr>
              <a:buSzPts val="700"/>
              <a:buNone/>
            </a:pPr>
            <a:endParaRPr sz="1400" dirty="0">
              <a:latin typeface="Oswald"/>
              <a:ea typeface="Oswald"/>
              <a:cs typeface="Oswald"/>
              <a:sym typeface="Oswald"/>
            </a:endParaRPr>
          </a:p>
          <a:p>
            <a:pPr marL="0" lvl="0" indent="0" algn="l" rtl="0">
              <a:spcBef>
                <a:spcPts val="300"/>
              </a:spcBef>
              <a:spcAft>
                <a:spcPts val="0"/>
              </a:spcAft>
              <a:buClr>
                <a:srgbClr val="0000FF"/>
              </a:buClr>
              <a:buSzPts val="1700"/>
              <a:buNone/>
            </a:pPr>
            <a:r>
              <a:rPr lang="en-US" sz="1400" b="1" dirty="0">
                <a:solidFill>
                  <a:srgbClr val="0000FF"/>
                </a:solidFill>
                <a:latin typeface="Oswald"/>
                <a:ea typeface="Oswald"/>
                <a:cs typeface="Oswald"/>
                <a:sym typeface="Oswald"/>
              </a:rPr>
              <a:t>2 Pages - Statement of Understanding</a:t>
            </a:r>
            <a:endParaRPr sz="1400" dirty="0"/>
          </a:p>
          <a:p>
            <a:pPr marL="254000" lvl="0" indent="-260350" algn="l" rtl="0">
              <a:spcBef>
                <a:spcPts val="300"/>
              </a:spcBef>
              <a:spcAft>
                <a:spcPts val="0"/>
              </a:spcAft>
              <a:buClr>
                <a:schemeClr val="dk1"/>
              </a:buClr>
              <a:buSzPts val="1700"/>
              <a:buChar char="•"/>
            </a:pPr>
            <a:r>
              <a:rPr lang="en-US" sz="1400" dirty="0">
                <a:latin typeface="Oswald"/>
                <a:ea typeface="Oswald"/>
                <a:cs typeface="Oswald"/>
                <a:sym typeface="Oswald"/>
              </a:rPr>
              <a:t>Why this project is necessary; what are the agency’s objectives? </a:t>
            </a:r>
            <a:endParaRPr sz="1400" dirty="0"/>
          </a:p>
          <a:p>
            <a:pPr marL="254000" lvl="0" indent="-260350" algn="l" rtl="0">
              <a:spcBef>
                <a:spcPts val="300"/>
              </a:spcBef>
              <a:spcAft>
                <a:spcPts val="0"/>
              </a:spcAft>
              <a:buClr>
                <a:schemeClr val="dk1"/>
              </a:buClr>
              <a:buSzPts val="1700"/>
              <a:buChar char="•"/>
            </a:pPr>
            <a:r>
              <a:rPr lang="en-US" sz="1400" dirty="0">
                <a:latin typeface="Oswald"/>
                <a:ea typeface="Oswald"/>
                <a:cs typeface="Oswald"/>
                <a:sym typeface="Oswald"/>
              </a:rPr>
              <a:t>It presents the facts and evidence that support the need for the project and establishes that your business understands the problems and, therefore, can reasonably address them.</a:t>
            </a:r>
            <a:endParaRPr sz="1400" dirty="0"/>
          </a:p>
          <a:p>
            <a:pPr marL="254000" lvl="0" indent="-260350" algn="l" rtl="0">
              <a:spcBef>
                <a:spcPts val="300"/>
              </a:spcBef>
              <a:spcAft>
                <a:spcPts val="0"/>
              </a:spcAft>
              <a:buClr>
                <a:schemeClr val="dk1"/>
              </a:buClr>
              <a:buSzPts val="1700"/>
              <a:buChar char="•"/>
            </a:pPr>
            <a:r>
              <a:rPr lang="en-US" sz="1400" dirty="0">
                <a:latin typeface="Oswald"/>
                <a:ea typeface="Oswald"/>
                <a:cs typeface="Oswald"/>
                <a:sym typeface="Oswald"/>
              </a:rPr>
              <a:t> You want the statement to be succinct, yet persuasive.</a:t>
            </a:r>
            <a:endParaRPr sz="1400" dirty="0"/>
          </a:p>
          <a:p>
            <a:pPr marL="0" lvl="0" indent="0" algn="l" rtl="0">
              <a:spcBef>
                <a:spcPts val="100"/>
              </a:spcBef>
              <a:spcAft>
                <a:spcPts val="0"/>
              </a:spcAft>
              <a:buClr>
                <a:schemeClr val="dk1"/>
              </a:buClr>
              <a:buSzPts val="700"/>
              <a:buNone/>
            </a:pPr>
            <a:endParaRPr sz="700" dirty="0">
              <a:latin typeface="Oswald"/>
              <a:ea typeface="Oswald"/>
              <a:cs typeface="Oswald"/>
              <a:sym typeface="Oswald"/>
            </a:endParaRPr>
          </a:p>
        </p:txBody>
      </p:sp>
      <p:sp>
        <p:nvSpPr>
          <p:cNvPr id="488" name="Google Shape;488;p51"/>
          <p:cNvSpPr txBox="1">
            <a:spLocks noGrp="1"/>
          </p:cNvSpPr>
          <p:nvPr>
            <p:ph type="ftr" idx="11"/>
          </p:nvPr>
        </p:nvSpPr>
        <p:spPr>
          <a:xfrm>
            <a:off x="2985466" y="4641056"/>
            <a:ext cx="3173100" cy="273900"/>
          </a:xfrm>
          <a:prstGeom prst="rect">
            <a:avLst/>
          </a:prstGeom>
          <a:noFill/>
          <a:ln>
            <a:noFill/>
          </a:ln>
        </p:spPr>
        <p:txBody>
          <a:bodyPr spcFirstLastPara="1" wrap="square" lIns="68575" tIns="34275" rIns="68575" bIns="34275" anchor="b" anchorCtr="0">
            <a:noAutofit/>
          </a:bodyPr>
          <a:lstStyle/>
          <a:p>
            <a:pPr marL="0" lvl="0" indent="0" algn="ctr" rtl="0">
              <a:spcBef>
                <a:spcPts val="0"/>
              </a:spcBef>
              <a:spcAft>
                <a:spcPts val="0"/>
              </a:spcAft>
              <a:buNone/>
            </a:pPr>
            <a:r>
              <a:rPr lang="en-US" sz="1100" dirty="0"/>
              <a:t>GT APEX Accelerator </a:t>
            </a:r>
            <a:endParaRPr sz="1100" dirty="0"/>
          </a:p>
        </p:txBody>
      </p:sp>
      <p:sp>
        <p:nvSpPr>
          <p:cNvPr id="489" name="Google Shape;489;p51"/>
          <p:cNvSpPr txBox="1">
            <a:spLocks noGrp="1"/>
          </p:cNvSpPr>
          <p:nvPr>
            <p:ph type="sldNum" idx="12"/>
          </p:nvPr>
        </p:nvSpPr>
        <p:spPr>
          <a:xfrm>
            <a:off x="2583180" y="3495973"/>
            <a:ext cx="1371600" cy="241200"/>
          </a:xfrm>
          <a:prstGeom prst="rect">
            <a:avLst/>
          </a:prstGeom>
          <a:noFill/>
          <a:ln>
            <a:noFill/>
          </a:ln>
        </p:spPr>
        <p:txBody>
          <a:bodyPr spcFirstLastPara="1" wrap="square" lIns="0" tIns="0" rIns="0" bIns="0" anchor="b" anchorCtr="0">
            <a:noAutofit/>
          </a:bodyPr>
          <a:lstStyle/>
          <a:p>
            <a:pPr marL="0" lvl="0" indent="0" algn="ctr" rtl="0">
              <a:spcBef>
                <a:spcPts val="0"/>
              </a:spcBef>
              <a:spcAft>
                <a:spcPts val="0"/>
              </a:spcAft>
              <a:buClr>
                <a:srgbClr val="000000"/>
              </a:buClr>
              <a:buSzPts val="1200"/>
              <a:buFont typeface="Arial"/>
              <a:buNone/>
            </a:pPr>
            <a:r>
              <a:rPr lang="en-US"/>
              <a:t>2</a:t>
            </a:r>
            <a:endParaRP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493"/>
        <p:cNvGrpSpPr/>
        <p:nvPr/>
      </p:nvGrpSpPr>
      <p:grpSpPr>
        <a:xfrm>
          <a:off x="0" y="0"/>
          <a:ext cx="0" cy="0"/>
          <a:chOff x="0" y="0"/>
          <a:chExt cx="0" cy="0"/>
        </a:xfrm>
      </p:grpSpPr>
      <p:sp>
        <p:nvSpPr>
          <p:cNvPr id="494" name="Google Shape;494;p52"/>
          <p:cNvSpPr txBox="1">
            <a:spLocks noGrp="1"/>
          </p:cNvSpPr>
          <p:nvPr>
            <p:ph type="body" idx="1"/>
          </p:nvPr>
        </p:nvSpPr>
        <p:spPr>
          <a:xfrm>
            <a:off x="371400" y="1067534"/>
            <a:ext cx="8401200" cy="3394500"/>
          </a:xfrm>
          <a:prstGeom prst="rect">
            <a:avLst/>
          </a:prstGeom>
          <a:noFill/>
          <a:ln>
            <a:noFill/>
          </a:ln>
        </p:spPr>
        <p:txBody>
          <a:bodyPr spcFirstLastPara="1" wrap="square" lIns="68575" tIns="34275" rIns="68575" bIns="34275" anchor="t" anchorCtr="0">
            <a:normAutofit fontScale="92500" lnSpcReduction="20000"/>
          </a:bodyPr>
          <a:lstStyle/>
          <a:p>
            <a:pPr marL="0" lvl="0" indent="0" algn="l" rtl="0">
              <a:spcBef>
                <a:spcPts val="0"/>
              </a:spcBef>
              <a:spcAft>
                <a:spcPts val="0"/>
              </a:spcAft>
              <a:buClr>
                <a:srgbClr val="0000FF"/>
              </a:buClr>
              <a:buSzPct val="90000"/>
              <a:buNone/>
            </a:pPr>
            <a:r>
              <a:rPr lang="en-US" b="1" dirty="0">
                <a:solidFill>
                  <a:srgbClr val="0000FF"/>
                </a:solidFill>
                <a:latin typeface="Oswald"/>
                <a:ea typeface="Oswald"/>
                <a:cs typeface="Oswald"/>
                <a:sym typeface="Oswald"/>
              </a:rPr>
              <a:t>3 Pages – Project Description</a:t>
            </a:r>
            <a:endParaRPr dirty="0"/>
          </a:p>
          <a:p>
            <a:pPr marL="254000" lvl="0" indent="-245427" algn="l" rtl="0">
              <a:spcBef>
                <a:spcPts val="400"/>
              </a:spcBef>
              <a:spcAft>
                <a:spcPts val="0"/>
              </a:spcAft>
              <a:buClr>
                <a:schemeClr val="dk1"/>
              </a:buClr>
              <a:buSzPct val="100000"/>
              <a:buChar char="•"/>
            </a:pPr>
            <a:r>
              <a:rPr lang="en-US" sz="1800" dirty="0">
                <a:latin typeface="Oswald"/>
                <a:ea typeface="Oswald"/>
                <a:cs typeface="Oswald"/>
                <a:sym typeface="Oswald"/>
              </a:rPr>
              <a:t>Nuts and bolts of how the project will be implemented and evaluated. </a:t>
            </a:r>
            <a:endParaRPr dirty="0"/>
          </a:p>
          <a:p>
            <a:pPr marL="254000" lvl="0" indent="-245427" algn="l" rtl="0">
              <a:spcBef>
                <a:spcPts val="400"/>
              </a:spcBef>
              <a:spcAft>
                <a:spcPts val="0"/>
              </a:spcAft>
              <a:buClr>
                <a:schemeClr val="dk1"/>
              </a:buClr>
              <a:buSzPct val="100000"/>
              <a:buChar char="•"/>
            </a:pPr>
            <a:r>
              <a:rPr lang="en-US" sz="1800" dirty="0">
                <a:latin typeface="Oswald"/>
                <a:ea typeface="Oswald"/>
                <a:cs typeface="Oswald"/>
                <a:sym typeface="Oswald"/>
              </a:rPr>
              <a:t>This administrative requirements. section of your proposal should have objectives, methods, staffing, and administrative requirements. </a:t>
            </a:r>
            <a:endParaRPr dirty="0"/>
          </a:p>
          <a:p>
            <a:pPr marL="0" lvl="0" indent="0" algn="l" rtl="0">
              <a:spcBef>
                <a:spcPts val="400"/>
              </a:spcBef>
              <a:spcAft>
                <a:spcPts val="0"/>
              </a:spcAft>
              <a:buClr>
                <a:schemeClr val="dk1"/>
              </a:buClr>
              <a:buSzPct val="90000"/>
              <a:buNone/>
            </a:pPr>
            <a:endParaRPr b="1" dirty="0">
              <a:latin typeface="Oswald"/>
              <a:ea typeface="Oswald"/>
              <a:cs typeface="Oswald"/>
              <a:sym typeface="Oswald"/>
            </a:endParaRPr>
          </a:p>
          <a:p>
            <a:pPr marL="0" lvl="0" indent="0" algn="l" rtl="0">
              <a:spcBef>
                <a:spcPts val="400"/>
              </a:spcBef>
              <a:spcAft>
                <a:spcPts val="0"/>
              </a:spcAft>
              <a:buClr>
                <a:srgbClr val="0000FF"/>
              </a:buClr>
              <a:buSzPct val="90000"/>
              <a:buNone/>
            </a:pPr>
            <a:r>
              <a:rPr lang="en-US" b="1" dirty="0">
                <a:solidFill>
                  <a:srgbClr val="0000FF"/>
                </a:solidFill>
                <a:latin typeface="Oswald"/>
                <a:ea typeface="Oswald"/>
                <a:cs typeface="Oswald"/>
                <a:sym typeface="Oswald"/>
              </a:rPr>
              <a:t>3-4 Pages - Methods by means of the Objectives</a:t>
            </a:r>
            <a:r>
              <a:rPr lang="en-US" sz="1400" dirty="0">
                <a:solidFill>
                  <a:srgbClr val="0000FF"/>
                </a:solidFill>
                <a:latin typeface="Oswald"/>
                <a:ea typeface="Oswald"/>
                <a:cs typeface="Oswald"/>
                <a:sym typeface="Oswald"/>
              </a:rPr>
              <a:t>, </a:t>
            </a:r>
            <a:r>
              <a:rPr lang="en-US" sz="1800" dirty="0">
                <a:latin typeface="Oswald"/>
                <a:ea typeface="Oswald"/>
                <a:cs typeface="Oswald"/>
                <a:sym typeface="Oswald"/>
              </a:rPr>
              <a:t>explain what will be achieved by the project.</a:t>
            </a:r>
            <a:endParaRPr dirty="0"/>
          </a:p>
          <a:p>
            <a:pPr marL="254000" lvl="0" indent="-245427" algn="l" rtl="0">
              <a:spcBef>
                <a:spcPts val="400"/>
              </a:spcBef>
              <a:spcAft>
                <a:spcPts val="0"/>
              </a:spcAft>
              <a:buClr>
                <a:schemeClr val="dk1"/>
              </a:buClr>
              <a:buSzPct val="100000"/>
              <a:buChar char="•"/>
            </a:pPr>
            <a:r>
              <a:rPr lang="en-US" sz="1800" dirty="0">
                <a:latin typeface="Oswald"/>
                <a:ea typeface="Oswald"/>
                <a:cs typeface="Oswald"/>
                <a:sym typeface="Oswald"/>
              </a:rPr>
              <a:t>The methods section describes the specific activities that will take place to achieve the objectives. Your methods should match the previously stated objectives. The methods section should present the order and timing for the tasks. You may need to defend your chosen methods, especially if they are proprietary or unconventional. This also addresses why the planned work must effectively lead to the anticipated outcomes. </a:t>
            </a:r>
            <a:endParaRPr dirty="0"/>
          </a:p>
          <a:p>
            <a:pPr marL="254000" lvl="0" indent="-245427" algn="l" rtl="0">
              <a:spcBef>
                <a:spcPts val="400"/>
              </a:spcBef>
              <a:spcAft>
                <a:spcPts val="0"/>
              </a:spcAft>
              <a:buClr>
                <a:schemeClr val="dk1"/>
              </a:buClr>
              <a:buSzPct val="100000"/>
              <a:buChar char="•"/>
            </a:pPr>
            <a:r>
              <a:rPr lang="en-US" sz="1800" dirty="0">
                <a:latin typeface="Oswald"/>
                <a:ea typeface="Oswald"/>
                <a:cs typeface="Oswald"/>
                <a:sym typeface="Oswald"/>
              </a:rPr>
              <a:t>You can answer this question in numerous ways, including using examples of other projects.</a:t>
            </a:r>
            <a:endParaRPr dirty="0"/>
          </a:p>
          <a:p>
            <a:pPr marL="0" lvl="0" indent="0" algn="l" rtl="0">
              <a:spcBef>
                <a:spcPts val="400"/>
              </a:spcBef>
              <a:spcAft>
                <a:spcPts val="0"/>
              </a:spcAft>
              <a:buClr>
                <a:schemeClr val="dk1"/>
              </a:buClr>
              <a:buSzPct val="100000"/>
              <a:buNone/>
            </a:pPr>
            <a:endParaRPr sz="1800" dirty="0">
              <a:latin typeface="Oswald"/>
              <a:ea typeface="Oswald"/>
              <a:cs typeface="Oswald"/>
              <a:sym typeface="Oswald"/>
            </a:endParaRPr>
          </a:p>
        </p:txBody>
      </p:sp>
      <p:sp>
        <p:nvSpPr>
          <p:cNvPr id="495" name="Google Shape;495;p52"/>
          <p:cNvSpPr txBox="1">
            <a:spLocks noGrp="1"/>
          </p:cNvSpPr>
          <p:nvPr>
            <p:ph type="title" idx="4294967295"/>
          </p:nvPr>
        </p:nvSpPr>
        <p:spPr>
          <a:xfrm>
            <a:off x="342900" y="311313"/>
            <a:ext cx="6400800" cy="577200"/>
          </a:xfrm>
          <a:prstGeom prst="rect">
            <a:avLst/>
          </a:prstGeom>
          <a:noFill/>
          <a:ln>
            <a:noFill/>
            <a:prstDash/>
          </a:ln>
          <a:effectLst/>
        </p:spPr>
        <p:txBody>
          <a:bodyPr rot="0" spcFirstLastPara="1" vertOverflow="overflow" horzOverflow="overflow" vert="horz" wrap="square" lIns="68575" tIns="34275" rIns="68575" bIns="34275"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3300" b="1" i="0" u="none" strike="noStrike" kern="0" cap="none" spc="0" normalizeH="0" baseline="0" noProof="0" dirty="0">
                <a:ln>
                  <a:noFill/>
                </a:ln>
                <a:solidFill>
                  <a:srgbClr val="8F77B6"/>
                </a:solidFill>
                <a:effectLst/>
                <a:uLnTx/>
                <a:uFillTx/>
                <a:latin typeface="Oswald"/>
                <a:ea typeface="Oswald"/>
                <a:cs typeface="Oswald"/>
                <a:sym typeface="Oswald"/>
              </a:rPr>
              <a:t>Components of A Proposal – Cont’d</a:t>
            </a:r>
            <a:endParaRPr kumimoji="0" lang="en-US" sz="1400" b="0" i="0" u="none" strike="noStrike" kern="0" cap="none" spc="0" normalizeH="0" baseline="0" noProof="0" dirty="0">
              <a:ln>
                <a:noFill/>
              </a:ln>
              <a:solidFill>
                <a:schemeClr val="dk1"/>
              </a:solidFill>
              <a:effectLst/>
              <a:uLnTx/>
              <a:uFillTx/>
              <a:latin typeface="Calibri"/>
              <a:ea typeface="Calibri"/>
              <a:cs typeface="Calibri"/>
              <a:sym typeface="Calibri"/>
            </a:endParaRPr>
          </a:p>
        </p:txBody>
      </p:sp>
      <p:sp>
        <p:nvSpPr>
          <p:cNvPr id="497" name="Google Shape;497;p52"/>
          <p:cNvSpPr txBox="1">
            <a:spLocks noGrp="1"/>
          </p:cNvSpPr>
          <p:nvPr>
            <p:ph type="ftr" idx="11"/>
          </p:nvPr>
        </p:nvSpPr>
        <p:spPr>
          <a:xfrm>
            <a:off x="2985466" y="4641056"/>
            <a:ext cx="3173100" cy="273900"/>
          </a:xfrm>
          <a:prstGeom prst="rect">
            <a:avLst/>
          </a:prstGeom>
          <a:noFill/>
          <a:ln>
            <a:noFill/>
          </a:ln>
        </p:spPr>
        <p:txBody>
          <a:bodyPr spcFirstLastPara="1" wrap="square" lIns="68575" tIns="34275" rIns="68575" bIns="34275" anchor="b" anchorCtr="0">
            <a:noAutofit/>
          </a:bodyPr>
          <a:lstStyle/>
          <a:p>
            <a:pPr marL="0" lvl="0" indent="0" algn="ctr" rtl="0">
              <a:spcBef>
                <a:spcPts val="0"/>
              </a:spcBef>
              <a:spcAft>
                <a:spcPts val="0"/>
              </a:spcAft>
              <a:buNone/>
            </a:pPr>
            <a:r>
              <a:rPr lang="en-US" sz="1100"/>
              <a:t>GT APEX Accelerator </a:t>
            </a:r>
            <a:endParaRPr sz="1100"/>
          </a:p>
        </p:txBody>
      </p:sp>
      <p:sp>
        <p:nvSpPr>
          <p:cNvPr id="498" name="Google Shape;498;p52"/>
          <p:cNvSpPr txBox="1">
            <a:spLocks noGrp="1"/>
          </p:cNvSpPr>
          <p:nvPr>
            <p:ph type="sldNum" idx="12"/>
          </p:nvPr>
        </p:nvSpPr>
        <p:spPr>
          <a:xfrm>
            <a:off x="2583180" y="3495973"/>
            <a:ext cx="1371600" cy="241200"/>
          </a:xfrm>
          <a:prstGeom prst="rect">
            <a:avLst/>
          </a:prstGeom>
          <a:noFill/>
          <a:ln>
            <a:noFill/>
          </a:ln>
        </p:spPr>
        <p:txBody>
          <a:bodyPr spcFirstLastPara="1" wrap="square" lIns="0" tIns="0" rIns="0" bIns="0" anchor="b" anchorCtr="0">
            <a:noAutofit/>
          </a:bodyPr>
          <a:lstStyle/>
          <a:p>
            <a:pPr marL="0" lvl="0" indent="0" algn="ctr" rtl="0">
              <a:spcBef>
                <a:spcPts val="0"/>
              </a:spcBef>
              <a:spcAft>
                <a:spcPts val="0"/>
              </a:spcAft>
              <a:buClr>
                <a:srgbClr val="000000"/>
              </a:buClr>
              <a:buSzPts val="1200"/>
              <a:buFont typeface="Arial"/>
              <a:buNone/>
            </a:pPr>
            <a:r>
              <a:rPr lang="en-US"/>
              <a:t>2</a:t>
            </a:r>
            <a:endParaRP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502"/>
        <p:cNvGrpSpPr/>
        <p:nvPr/>
      </p:nvGrpSpPr>
      <p:grpSpPr>
        <a:xfrm>
          <a:off x="0" y="0"/>
          <a:ext cx="0" cy="0"/>
          <a:chOff x="0" y="0"/>
          <a:chExt cx="0" cy="0"/>
        </a:xfrm>
      </p:grpSpPr>
      <p:sp>
        <p:nvSpPr>
          <p:cNvPr id="503" name="Google Shape;503;p53"/>
          <p:cNvSpPr txBox="1">
            <a:spLocks noGrp="1"/>
          </p:cNvSpPr>
          <p:nvPr>
            <p:ph type="body" idx="1"/>
          </p:nvPr>
        </p:nvSpPr>
        <p:spPr>
          <a:xfrm>
            <a:off x="457200" y="1200151"/>
            <a:ext cx="8401200" cy="3543300"/>
          </a:xfrm>
          <a:prstGeom prst="rect">
            <a:avLst/>
          </a:prstGeom>
          <a:noFill/>
          <a:ln>
            <a:noFill/>
          </a:ln>
        </p:spPr>
        <p:txBody>
          <a:bodyPr spcFirstLastPara="1" wrap="square" lIns="68575" tIns="34275" rIns="68575" bIns="34275" anchor="t" anchorCtr="0">
            <a:normAutofit fontScale="70000" lnSpcReduction="20000"/>
          </a:bodyPr>
          <a:lstStyle/>
          <a:p>
            <a:pPr marL="0" lvl="0" indent="0" algn="l" rtl="0">
              <a:spcBef>
                <a:spcPts val="0"/>
              </a:spcBef>
              <a:spcAft>
                <a:spcPts val="0"/>
              </a:spcAft>
              <a:buClr>
                <a:schemeClr val="dk1"/>
              </a:buClr>
              <a:buSzPct val="100000"/>
              <a:buNone/>
            </a:pPr>
            <a:endParaRPr sz="1800" b="1">
              <a:latin typeface="Oswald"/>
              <a:ea typeface="Oswald"/>
              <a:cs typeface="Oswald"/>
              <a:sym typeface="Oswald"/>
            </a:endParaRPr>
          </a:p>
          <a:p>
            <a:pPr marL="0" lvl="0" indent="0" algn="l" rtl="0">
              <a:spcBef>
                <a:spcPts val="300"/>
              </a:spcBef>
              <a:spcAft>
                <a:spcPts val="0"/>
              </a:spcAft>
              <a:buClr>
                <a:srgbClr val="0000FF"/>
              </a:buClr>
              <a:buSzPct val="100000"/>
              <a:buNone/>
            </a:pPr>
            <a:r>
              <a:rPr lang="en-US" sz="2300" b="1">
                <a:solidFill>
                  <a:srgbClr val="0000FF"/>
                </a:solidFill>
                <a:latin typeface="Oswald"/>
                <a:ea typeface="Oswald"/>
                <a:cs typeface="Oswald"/>
                <a:sym typeface="Oswald"/>
              </a:rPr>
              <a:t>1 Page - Budget/Pricing </a:t>
            </a:r>
            <a:endParaRPr/>
          </a:p>
          <a:p>
            <a:pPr marL="254000" lvl="0" indent="-243681" algn="l" rtl="0">
              <a:spcBef>
                <a:spcPts val="300"/>
              </a:spcBef>
              <a:spcAft>
                <a:spcPts val="0"/>
              </a:spcAft>
              <a:buClr>
                <a:schemeClr val="dk1"/>
              </a:buClr>
              <a:buSzPct val="100000"/>
              <a:buChar char="•"/>
            </a:pPr>
            <a:r>
              <a:rPr lang="en-US" sz="2300">
                <a:latin typeface="Oswald"/>
                <a:ea typeface="Oswald"/>
                <a:cs typeface="Oswald"/>
                <a:sym typeface="Oswald"/>
              </a:rPr>
              <a:t>The pricing for your proposal may be as simple as a one-page statement of projected expenses. Or your proposal may require a more complex presentation, perhaps including a page on projected support and notes explaining various items of expense or of revenue. </a:t>
            </a:r>
            <a:endParaRPr/>
          </a:p>
          <a:p>
            <a:pPr marL="254000" lvl="0" indent="-243681" algn="l" rtl="0">
              <a:spcBef>
                <a:spcPts val="300"/>
              </a:spcBef>
              <a:spcAft>
                <a:spcPts val="0"/>
              </a:spcAft>
              <a:buClr>
                <a:schemeClr val="dk1"/>
              </a:buClr>
              <a:buSzPct val="100000"/>
              <a:buChar char="•"/>
            </a:pPr>
            <a:r>
              <a:rPr lang="en-US" sz="2300">
                <a:latin typeface="Oswald"/>
                <a:ea typeface="Oswald"/>
                <a:cs typeface="Oswald"/>
                <a:sym typeface="Oswald"/>
              </a:rPr>
              <a:t>Make sure you document any assumptions you made when developing your pricing.</a:t>
            </a:r>
            <a:endParaRPr/>
          </a:p>
          <a:p>
            <a:pPr marL="0" lvl="0" indent="0" algn="l" rtl="0">
              <a:spcBef>
                <a:spcPts val="300"/>
              </a:spcBef>
              <a:spcAft>
                <a:spcPts val="0"/>
              </a:spcAft>
              <a:buClr>
                <a:schemeClr val="dk1"/>
              </a:buClr>
              <a:buSzPct val="100000"/>
              <a:buNone/>
            </a:pPr>
            <a:endParaRPr sz="2300" b="1">
              <a:latin typeface="Oswald"/>
              <a:ea typeface="Oswald"/>
              <a:cs typeface="Oswald"/>
              <a:sym typeface="Oswald"/>
            </a:endParaRPr>
          </a:p>
          <a:p>
            <a:pPr marL="0" lvl="0" indent="0" algn="l" rtl="0">
              <a:spcBef>
                <a:spcPts val="300"/>
              </a:spcBef>
              <a:spcAft>
                <a:spcPts val="0"/>
              </a:spcAft>
              <a:buClr>
                <a:srgbClr val="0000FF"/>
              </a:buClr>
              <a:buSzPct val="100000"/>
              <a:buNone/>
            </a:pPr>
            <a:r>
              <a:rPr lang="en-US" sz="2300" b="1">
                <a:solidFill>
                  <a:srgbClr val="0000FF"/>
                </a:solidFill>
                <a:latin typeface="Oswald"/>
                <a:ea typeface="Oswald"/>
                <a:cs typeface="Oswald"/>
                <a:sym typeface="Oswald"/>
              </a:rPr>
              <a:t>1 Page – Business Information</a:t>
            </a:r>
            <a:endParaRPr/>
          </a:p>
          <a:p>
            <a:pPr marL="254000" lvl="0" indent="-243681" algn="l" rtl="0">
              <a:spcBef>
                <a:spcPts val="300"/>
              </a:spcBef>
              <a:spcAft>
                <a:spcPts val="0"/>
              </a:spcAft>
              <a:buClr>
                <a:schemeClr val="dk1"/>
              </a:buClr>
              <a:buSzPct val="100000"/>
              <a:buChar char="•"/>
            </a:pPr>
            <a:r>
              <a:rPr lang="en-US" sz="2300">
                <a:latin typeface="Oswald"/>
                <a:ea typeface="Oswald"/>
                <a:cs typeface="Oswald"/>
                <a:sym typeface="Oswald"/>
              </a:rPr>
              <a:t>Highlight the history and governing structure of your business, its primary activities, and services. In describing the methods, you will have mentioned staffing for the project. Details about individual staff members involved in the project can be included either as part of this section or in the appendix, depending on the length and importance of this information. </a:t>
            </a:r>
            <a:endParaRPr/>
          </a:p>
          <a:p>
            <a:pPr marL="254000" lvl="0" indent="-243681" algn="l" rtl="0">
              <a:spcBef>
                <a:spcPts val="300"/>
              </a:spcBef>
              <a:spcAft>
                <a:spcPts val="0"/>
              </a:spcAft>
              <a:buClr>
                <a:schemeClr val="dk1"/>
              </a:buClr>
              <a:buSzPct val="100000"/>
              <a:buChar char="•"/>
            </a:pPr>
            <a:r>
              <a:rPr lang="en-US" sz="2300">
                <a:latin typeface="Oswald"/>
                <a:ea typeface="Oswald"/>
                <a:cs typeface="Oswald"/>
                <a:sym typeface="Oswald"/>
              </a:rPr>
              <a:t>You now need to devote a few sentences to discussing the number of staff, their qualifications, and specific assignments.</a:t>
            </a:r>
            <a:endParaRPr/>
          </a:p>
          <a:p>
            <a:pPr marL="0" lvl="0" indent="0" algn="l" rtl="0">
              <a:spcBef>
                <a:spcPts val="300"/>
              </a:spcBef>
              <a:spcAft>
                <a:spcPts val="0"/>
              </a:spcAft>
              <a:buClr>
                <a:schemeClr val="dk1"/>
              </a:buClr>
              <a:buSzPct val="100000"/>
              <a:buNone/>
            </a:pPr>
            <a:endParaRPr sz="1800">
              <a:latin typeface="Oswald"/>
              <a:ea typeface="Oswald"/>
              <a:cs typeface="Oswald"/>
              <a:sym typeface="Oswald"/>
            </a:endParaRPr>
          </a:p>
          <a:p>
            <a:pPr marL="0" marR="0" lvl="0" indent="0" algn="r" rtl="0">
              <a:lnSpc>
                <a:spcPct val="100000"/>
              </a:lnSpc>
              <a:spcBef>
                <a:spcPts val="0"/>
              </a:spcBef>
              <a:spcAft>
                <a:spcPts val="0"/>
              </a:spcAft>
              <a:buClr>
                <a:srgbClr val="3F3F3F"/>
              </a:buClr>
              <a:buSzPct val="100000"/>
              <a:buFont typeface="Oswald"/>
              <a:buNone/>
            </a:pPr>
            <a:r>
              <a:rPr lang="en-US" sz="1100" b="0" i="0" u="none" strike="noStrike" cap="none">
                <a:solidFill>
                  <a:srgbClr val="3F3F3F"/>
                </a:solidFill>
                <a:latin typeface="Oswald"/>
                <a:ea typeface="Oswald"/>
                <a:cs typeface="Oswald"/>
                <a:sym typeface="Oswald"/>
              </a:rPr>
              <a:t>Ref: FDIC Office of Minority and Woman Inclusion</a:t>
            </a:r>
            <a:r>
              <a:rPr lang="en-US" sz="1800" b="0" i="0" u="none" strike="noStrike" cap="none">
                <a:solidFill>
                  <a:srgbClr val="3F3F3F"/>
                </a:solidFill>
                <a:latin typeface="Calibri"/>
                <a:ea typeface="Calibri"/>
                <a:cs typeface="Calibri"/>
                <a:sym typeface="Calibri"/>
              </a:rPr>
              <a:t> </a:t>
            </a:r>
            <a:r>
              <a:rPr lang="en-US" sz="1700" b="0" i="0" u="none" strike="noStrike" cap="none">
                <a:solidFill>
                  <a:srgbClr val="3F3F3F"/>
                </a:solidFill>
                <a:latin typeface="Oswald"/>
                <a:ea typeface="Oswald"/>
                <a:cs typeface="Oswald"/>
                <a:sym typeface="Oswald"/>
              </a:rPr>
              <a:t> </a:t>
            </a:r>
            <a:endParaRPr/>
          </a:p>
          <a:p>
            <a:pPr marL="254000" lvl="0" indent="-177800" algn="l" rtl="0">
              <a:spcBef>
                <a:spcPts val="300"/>
              </a:spcBef>
              <a:spcAft>
                <a:spcPts val="0"/>
              </a:spcAft>
              <a:buClr>
                <a:schemeClr val="dk1"/>
              </a:buClr>
              <a:buSzPct val="100000"/>
              <a:buNone/>
            </a:pPr>
            <a:endParaRPr sz="1800">
              <a:latin typeface="Oswald"/>
              <a:ea typeface="Oswald"/>
              <a:cs typeface="Oswald"/>
              <a:sym typeface="Oswald"/>
            </a:endParaRPr>
          </a:p>
          <a:p>
            <a:pPr marL="254000" lvl="0" indent="-152400" algn="l" rtl="0">
              <a:spcBef>
                <a:spcPts val="300"/>
              </a:spcBef>
              <a:spcAft>
                <a:spcPts val="0"/>
              </a:spcAft>
              <a:buClr>
                <a:schemeClr val="dk1"/>
              </a:buClr>
              <a:buSzPct val="100000"/>
              <a:buNone/>
            </a:pPr>
            <a:endParaRPr sz="2400">
              <a:latin typeface="Oswald"/>
              <a:ea typeface="Oswald"/>
              <a:cs typeface="Oswald"/>
              <a:sym typeface="Oswald"/>
            </a:endParaRPr>
          </a:p>
          <a:p>
            <a:pPr marL="254000" lvl="0" indent="-177800" algn="l" rtl="0">
              <a:spcBef>
                <a:spcPts val="300"/>
              </a:spcBef>
              <a:spcAft>
                <a:spcPts val="0"/>
              </a:spcAft>
              <a:buClr>
                <a:schemeClr val="dk1"/>
              </a:buClr>
              <a:buSzPct val="90000"/>
              <a:buNone/>
            </a:pPr>
            <a:endParaRPr>
              <a:latin typeface="Oswald"/>
              <a:ea typeface="Oswald"/>
              <a:cs typeface="Oswald"/>
              <a:sym typeface="Oswald"/>
            </a:endParaRPr>
          </a:p>
        </p:txBody>
      </p:sp>
      <p:sp>
        <p:nvSpPr>
          <p:cNvPr id="504" name="Google Shape;504;p53"/>
          <p:cNvSpPr txBox="1">
            <a:spLocks noGrp="1"/>
          </p:cNvSpPr>
          <p:nvPr>
            <p:ph type="title" idx="4294967295"/>
          </p:nvPr>
        </p:nvSpPr>
        <p:spPr>
          <a:xfrm>
            <a:off x="285750" y="260336"/>
            <a:ext cx="6343800" cy="577200"/>
          </a:xfrm>
          <a:prstGeom prst="rect">
            <a:avLst/>
          </a:prstGeom>
          <a:noFill/>
          <a:ln>
            <a:noFill/>
            <a:prstDash/>
          </a:ln>
          <a:effectLst/>
        </p:spPr>
        <p:txBody>
          <a:bodyPr rot="0" spcFirstLastPara="1" vertOverflow="overflow" horzOverflow="overflow" vert="horz" wrap="square" lIns="68575" tIns="34275" rIns="68575" bIns="34275"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3300" b="1" i="0" u="none" strike="noStrike" kern="0" cap="none" spc="0" normalizeH="0" baseline="0" noProof="0" dirty="0">
                <a:ln>
                  <a:noFill/>
                </a:ln>
                <a:solidFill>
                  <a:srgbClr val="8F77B6"/>
                </a:solidFill>
                <a:effectLst/>
                <a:uLnTx/>
                <a:uFillTx/>
                <a:latin typeface="Oswald"/>
                <a:ea typeface="Oswald"/>
                <a:cs typeface="Oswald"/>
                <a:sym typeface="Oswald"/>
              </a:rPr>
              <a:t>Components of A Proposal – Cont’d </a:t>
            </a:r>
            <a:endParaRPr kumimoji="0" lang="en-US" sz="1400" b="0" i="0" u="none" strike="noStrike" kern="0" cap="none" spc="0" normalizeH="0" baseline="0" noProof="0" dirty="0">
              <a:ln>
                <a:noFill/>
              </a:ln>
              <a:solidFill>
                <a:schemeClr val="dk1"/>
              </a:solidFill>
              <a:effectLst/>
              <a:uLnTx/>
              <a:uFillTx/>
              <a:latin typeface="Calibri"/>
              <a:ea typeface="Calibri"/>
              <a:cs typeface="Calibri"/>
              <a:sym typeface="Calibri"/>
            </a:endParaRPr>
          </a:p>
        </p:txBody>
      </p:sp>
      <p:sp>
        <p:nvSpPr>
          <p:cNvPr id="506" name="Google Shape;506;p53"/>
          <p:cNvSpPr txBox="1">
            <a:spLocks noGrp="1"/>
          </p:cNvSpPr>
          <p:nvPr>
            <p:ph type="ftr" idx="11"/>
          </p:nvPr>
        </p:nvSpPr>
        <p:spPr>
          <a:xfrm>
            <a:off x="2985466" y="4641056"/>
            <a:ext cx="3173100" cy="273900"/>
          </a:xfrm>
          <a:prstGeom prst="rect">
            <a:avLst/>
          </a:prstGeom>
          <a:noFill/>
          <a:ln>
            <a:noFill/>
          </a:ln>
        </p:spPr>
        <p:txBody>
          <a:bodyPr spcFirstLastPara="1" wrap="square" lIns="68575" tIns="34275" rIns="68575" bIns="34275" anchor="b" anchorCtr="0">
            <a:noAutofit/>
          </a:bodyPr>
          <a:lstStyle/>
          <a:p>
            <a:pPr marL="0" lvl="0" indent="0" algn="ctr" rtl="0">
              <a:spcBef>
                <a:spcPts val="0"/>
              </a:spcBef>
              <a:spcAft>
                <a:spcPts val="0"/>
              </a:spcAft>
              <a:buNone/>
            </a:pPr>
            <a:r>
              <a:rPr lang="en-US" sz="1100"/>
              <a:t>GT APEX Accelerator </a:t>
            </a:r>
            <a:endParaRPr sz="1100"/>
          </a:p>
        </p:txBody>
      </p:sp>
      <p:sp>
        <p:nvSpPr>
          <p:cNvPr id="507" name="Google Shape;507;p53"/>
          <p:cNvSpPr txBox="1">
            <a:spLocks noGrp="1"/>
          </p:cNvSpPr>
          <p:nvPr>
            <p:ph type="sldNum" idx="12"/>
          </p:nvPr>
        </p:nvSpPr>
        <p:spPr>
          <a:xfrm>
            <a:off x="2583180" y="3495973"/>
            <a:ext cx="1371600" cy="241200"/>
          </a:xfrm>
          <a:prstGeom prst="rect">
            <a:avLst/>
          </a:prstGeom>
          <a:noFill/>
          <a:ln>
            <a:noFill/>
          </a:ln>
        </p:spPr>
        <p:txBody>
          <a:bodyPr spcFirstLastPara="1" wrap="square" lIns="0" tIns="0" rIns="0" bIns="0" anchor="b" anchorCtr="0">
            <a:noAutofit/>
          </a:bodyPr>
          <a:lstStyle/>
          <a:p>
            <a:pPr marL="0" lvl="0" indent="0" algn="ctr" rtl="0">
              <a:spcBef>
                <a:spcPts val="0"/>
              </a:spcBef>
              <a:spcAft>
                <a:spcPts val="0"/>
              </a:spcAft>
              <a:buClr>
                <a:srgbClr val="000000"/>
              </a:buClr>
              <a:buSzPts val="1200"/>
              <a:buFont typeface="Arial"/>
              <a:buNone/>
            </a:pPr>
            <a:r>
              <a:rPr lang="en-US"/>
              <a:t>2</a:t>
            </a:r>
            <a:endParaRP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511"/>
        <p:cNvGrpSpPr/>
        <p:nvPr/>
      </p:nvGrpSpPr>
      <p:grpSpPr>
        <a:xfrm>
          <a:off x="0" y="0"/>
          <a:ext cx="0" cy="0"/>
          <a:chOff x="0" y="0"/>
          <a:chExt cx="0" cy="0"/>
        </a:xfrm>
      </p:grpSpPr>
      <p:sp>
        <p:nvSpPr>
          <p:cNvPr id="512" name="Google Shape;512;p54"/>
          <p:cNvSpPr txBox="1">
            <a:spLocks noGrp="1"/>
          </p:cNvSpPr>
          <p:nvPr>
            <p:ph type="body" idx="1"/>
          </p:nvPr>
        </p:nvSpPr>
        <p:spPr>
          <a:xfrm>
            <a:off x="457200" y="1200151"/>
            <a:ext cx="8401200" cy="2457600"/>
          </a:xfrm>
          <a:prstGeom prst="rect">
            <a:avLst/>
          </a:prstGeom>
          <a:noFill/>
          <a:ln>
            <a:noFill/>
          </a:ln>
        </p:spPr>
        <p:txBody>
          <a:bodyPr spcFirstLastPara="1" wrap="square" lIns="68575" tIns="34275" rIns="68575" bIns="34275" anchor="t" anchorCtr="0">
            <a:normAutofit/>
          </a:bodyPr>
          <a:lstStyle/>
          <a:p>
            <a:pPr marL="0" lvl="0" indent="0" algn="l" rtl="0">
              <a:spcBef>
                <a:spcPts val="0"/>
              </a:spcBef>
              <a:spcAft>
                <a:spcPts val="0"/>
              </a:spcAft>
              <a:buClr>
                <a:schemeClr val="dk1"/>
              </a:buClr>
              <a:buSzPts val="1800"/>
              <a:buNone/>
            </a:pPr>
            <a:endParaRPr sz="1800">
              <a:latin typeface="Oswald"/>
              <a:ea typeface="Oswald"/>
              <a:cs typeface="Oswald"/>
              <a:sym typeface="Oswald"/>
            </a:endParaRPr>
          </a:p>
          <a:p>
            <a:pPr marL="0" lvl="0" indent="0" algn="l" rtl="0">
              <a:spcBef>
                <a:spcPts val="400"/>
              </a:spcBef>
              <a:spcAft>
                <a:spcPts val="0"/>
              </a:spcAft>
              <a:buClr>
                <a:srgbClr val="0000FF"/>
              </a:buClr>
              <a:buSzPts val="1800"/>
              <a:buNone/>
            </a:pPr>
            <a:r>
              <a:rPr lang="en-US" sz="1800" b="1">
                <a:solidFill>
                  <a:srgbClr val="0000FF"/>
                </a:solidFill>
                <a:latin typeface="Oswald"/>
                <a:ea typeface="Oswald"/>
                <a:cs typeface="Oswald"/>
                <a:sym typeface="Oswald"/>
              </a:rPr>
              <a:t>2 Paragraphs - Conclusion </a:t>
            </a:r>
            <a:endParaRPr/>
          </a:p>
          <a:p>
            <a:pPr marL="254000" lvl="0" indent="-254000" algn="l" rtl="0">
              <a:spcBef>
                <a:spcPts val="400"/>
              </a:spcBef>
              <a:spcAft>
                <a:spcPts val="0"/>
              </a:spcAft>
              <a:buClr>
                <a:schemeClr val="dk1"/>
              </a:buClr>
              <a:buSzPts val="1800"/>
              <a:buChar char="•"/>
            </a:pPr>
            <a:r>
              <a:rPr lang="en-US" sz="1800">
                <a:latin typeface="Oswald"/>
                <a:ea typeface="Oswald"/>
                <a:cs typeface="Oswald"/>
                <a:sym typeface="Oswald"/>
              </a:rPr>
              <a:t>Every proposal should have a concluding paragraph or two. This section is also the place to make a final appeal for your project. If appropriate, you should outline some of the follow-up activities that might be undertaken to begin to prepare for starting the project. </a:t>
            </a:r>
            <a:endParaRPr/>
          </a:p>
          <a:p>
            <a:pPr marL="0" marR="0" lvl="0" indent="0" algn="r" rtl="0">
              <a:lnSpc>
                <a:spcPct val="100000"/>
              </a:lnSpc>
              <a:spcBef>
                <a:spcPts val="0"/>
              </a:spcBef>
              <a:spcAft>
                <a:spcPts val="0"/>
              </a:spcAft>
              <a:buClr>
                <a:schemeClr val="dk1"/>
              </a:buClr>
              <a:buSzPts val="1100"/>
              <a:buFont typeface="Calibri"/>
              <a:buNone/>
            </a:pPr>
            <a:endParaRPr sz="1100" b="0" i="0" u="none" strike="noStrike" cap="none">
              <a:solidFill>
                <a:srgbClr val="3F3F3F"/>
              </a:solidFill>
              <a:latin typeface="Oswald"/>
              <a:ea typeface="Oswald"/>
              <a:cs typeface="Oswald"/>
              <a:sym typeface="Oswald"/>
            </a:endParaRPr>
          </a:p>
          <a:p>
            <a:pPr marL="0" marR="0" lvl="0" indent="0" algn="r" rtl="0">
              <a:lnSpc>
                <a:spcPct val="100000"/>
              </a:lnSpc>
              <a:spcBef>
                <a:spcPts val="0"/>
              </a:spcBef>
              <a:spcAft>
                <a:spcPts val="0"/>
              </a:spcAft>
              <a:buClr>
                <a:srgbClr val="3F3F3F"/>
              </a:buClr>
              <a:buSzPts val="1100"/>
              <a:buFont typeface="Oswald"/>
              <a:buNone/>
            </a:pPr>
            <a:r>
              <a:rPr lang="en-US" sz="1100" b="0" i="0" u="none" strike="noStrike" cap="none">
                <a:solidFill>
                  <a:srgbClr val="3F3F3F"/>
                </a:solidFill>
                <a:latin typeface="Oswald"/>
                <a:ea typeface="Oswald"/>
                <a:cs typeface="Oswald"/>
                <a:sym typeface="Oswald"/>
              </a:rPr>
              <a:t>Ref: FDIC Office of Minority and Woman Inclusion</a:t>
            </a:r>
            <a:r>
              <a:rPr lang="en-US" sz="1700" b="0" i="0" u="none" strike="noStrike" cap="none">
                <a:solidFill>
                  <a:srgbClr val="3F3F3F"/>
                </a:solidFill>
                <a:latin typeface="Oswald"/>
                <a:ea typeface="Oswald"/>
                <a:cs typeface="Oswald"/>
                <a:sym typeface="Oswald"/>
              </a:rPr>
              <a:t> </a:t>
            </a:r>
            <a:endParaRPr/>
          </a:p>
          <a:p>
            <a:pPr marL="254000" lvl="0" indent="-139700" algn="l" rtl="0">
              <a:spcBef>
                <a:spcPts val="400"/>
              </a:spcBef>
              <a:spcAft>
                <a:spcPts val="0"/>
              </a:spcAft>
              <a:buClr>
                <a:schemeClr val="dk1"/>
              </a:buClr>
              <a:buSzPts val="1800"/>
              <a:buNone/>
            </a:pPr>
            <a:endParaRPr sz="1800">
              <a:latin typeface="Oswald"/>
              <a:ea typeface="Oswald"/>
              <a:cs typeface="Oswald"/>
              <a:sym typeface="Oswald"/>
            </a:endParaRPr>
          </a:p>
          <a:p>
            <a:pPr marL="0" lvl="0" indent="0" algn="l" rtl="0">
              <a:spcBef>
                <a:spcPts val="400"/>
              </a:spcBef>
              <a:spcAft>
                <a:spcPts val="0"/>
              </a:spcAft>
              <a:buClr>
                <a:schemeClr val="dk1"/>
              </a:buClr>
              <a:buSzPts val="1800"/>
              <a:buNone/>
            </a:pPr>
            <a:endParaRPr>
              <a:latin typeface="Oswald"/>
              <a:ea typeface="Oswald"/>
              <a:cs typeface="Oswald"/>
              <a:sym typeface="Oswald"/>
            </a:endParaRPr>
          </a:p>
        </p:txBody>
      </p:sp>
      <p:sp>
        <p:nvSpPr>
          <p:cNvPr id="513" name="Google Shape;513;p54"/>
          <p:cNvSpPr txBox="1">
            <a:spLocks noGrp="1"/>
          </p:cNvSpPr>
          <p:nvPr>
            <p:ph type="title" idx="4294967295"/>
          </p:nvPr>
        </p:nvSpPr>
        <p:spPr>
          <a:xfrm>
            <a:off x="285750" y="260336"/>
            <a:ext cx="6343800" cy="577200"/>
          </a:xfrm>
          <a:prstGeom prst="rect">
            <a:avLst/>
          </a:prstGeom>
          <a:noFill/>
          <a:ln>
            <a:noFill/>
            <a:prstDash/>
          </a:ln>
          <a:effectLst/>
        </p:spPr>
        <p:txBody>
          <a:bodyPr rot="0" spcFirstLastPara="1" vertOverflow="overflow" horzOverflow="overflow" vert="horz" wrap="square" lIns="68575" tIns="34275" rIns="68575" bIns="34275"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3300" b="1" i="0" u="none" strike="noStrike" kern="0" cap="none" spc="0" normalizeH="0" baseline="0" noProof="0" dirty="0">
                <a:ln>
                  <a:noFill/>
                </a:ln>
                <a:solidFill>
                  <a:srgbClr val="8F77B6"/>
                </a:solidFill>
                <a:effectLst/>
                <a:uLnTx/>
                <a:uFillTx/>
                <a:latin typeface="Oswald"/>
                <a:ea typeface="Oswald"/>
                <a:cs typeface="Oswald"/>
                <a:sym typeface="Oswald"/>
              </a:rPr>
              <a:t>Components of A Proposal – Cont’d </a:t>
            </a:r>
            <a:endParaRPr kumimoji="0" lang="en-US" sz="1400" b="0" i="0" u="none" strike="noStrike" kern="0" cap="none" spc="0" normalizeH="0" baseline="0" noProof="0" dirty="0">
              <a:ln>
                <a:noFill/>
              </a:ln>
              <a:solidFill>
                <a:schemeClr val="dk1"/>
              </a:solidFill>
              <a:effectLst/>
              <a:uLnTx/>
              <a:uFillTx/>
              <a:latin typeface="Calibri"/>
              <a:ea typeface="Calibri"/>
              <a:cs typeface="Calibri"/>
              <a:sym typeface="Calibri"/>
            </a:endParaRPr>
          </a:p>
        </p:txBody>
      </p:sp>
      <p:sp>
        <p:nvSpPr>
          <p:cNvPr id="515" name="Google Shape;515;p54"/>
          <p:cNvSpPr txBox="1">
            <a:spLocks noGrp="1"/>
          </p:cNvSpPr>
          <p:nvPr>
            <p:ph type="ftr" idx="11"/>
          </p:nvPr>
        </p:nvSpPr>
        <p:spPr>
          <a:xfrm>
            <a:off x="2985466" y="4641056"/>
            <a:ext cx="3173100" cy="273900"/>
          </a:xfrm>
          <a:prstGeom prst="rect">
            <a:avLst/>
          </a:prstGeom>
          <a:noFill/>
          <a:ln>
            <a:noFill/>
          </a:ln>
        </p:spPr>
        <p:txBody>
          <a:bodyPr spcFirstLastPara="1" wrap="square" lIns="68575" tIns="34275" rIns="68575" bIns="34275" anchor="b" anchorCtr="0">
            <a:noAutofit/>
          </a:bodyPr>
          <a:lstStyle/>
          <a:p>
            <a:pPr marL="0" lvl="0" indent="0" algn="ctr" rtl="0">
              <a:spcBef>
                <a:spcPts val="0"/>
              </a:spcBef>
              <a:spcAft>
                <a:spcPts val="0"/>
              </a:spcAft>
              <a:buNone/>
            </a:pPr>
            <a:r>
              <a:rPr lang="en-US" sz="1100"/>
              <a:t>GT APEX Accelerator </a:t>
            </a:r>
            <a:endParaRPr sz="1100"/>
          </a:p>
        </p:txBody>
      </p:sp>
      <p:sp>
        <p:nvSpPr>
          <p:cNvPr id="516" name="Google Shape;516;p54"/>
          <p:cNvSpPr txBox="1">
            <a:spLocks noGrp="1"/>
          </p:cNvSpPr>
          <p:nvPr>
            <p:ph type="sldNum" idx="12"/>
          </p:nvPr>
        </p:nvSpPr>
        <p:spPr>
          <a:xfrm>
            <a:off x="2583180" y="3495973"/>
            <a:ext cx="1371600" cy="241200"/>
          </a:xfrm>
          <a:prstGeom prst="rect">
            <a:avLst/>
          </a:prstGeom>
          <a:noFill/>
          <a:ln>
            <a:noFill/>
          </a:ln>
        </p:spPr>
        <p:txBody>
          <a:bodyPr spcFirstLastPara="1" wrap="square" lIns="0" tIns="0" rIns="0" bIns="0" anchor="b" anchorCtr="0">
            <a:noAutofit/>
          </a:bodyPr>
          <a:lstStyle/>
          <a:p>
            <a:pPr marL="0" lvl="0" indent="0" algn="ctr" rtl="0">
              <a:spcBef>
                <a:spcPts val="0"/>
              </a:spcBef>
              <a:spcAft>
                <a:spcPts val="0"/>
              </a:spcAft>
              <a:buClr>
                <a:srgbClr val="000000"/>
              </a:buClr>
              <a:buSzPts val="1200"/>
              <a:buFont typeface="Arial"/>
              <a:buNone/>
            </a:pPr>
            <a:r>
              <a:rPr lang="en-US"/>
              <a:t>2</a:t>
            </a:r>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15"/>
        <p:cNvGrpSpPr/>
        <p:nvPr/>
      </p:nvGrpSpPr>
      <p:grpSpPr>
        <a:xfrm>
          <a:off x="0" y="0"/>
          <a:ext cx="0" cy="0"/>
          <a:chOff x="0" y="0"/>
          <a:chExt cx="0" cy="0"/>
        </a:xfrm>
      </p:grpSpPr>
      <p:sp>
        <p:nvSpPr>
          <p:cNvPr id="116" name="Google Shape;116;p19"/>
          <p:cNvSpPr txBox="1">
            <a:spLocks noGrp="1"/>
          </p:cNvSpPr>
          <p:nvPr>
            <p:ph type="title"/>
          </p:nvPr>
        </p:nvSpPr>
        <p:spPr>
          <a:xfrm>
            <a:off x="342900" y="154484"/>
            <a:ext cx="6172200" cy="643200"/>
          </a:xfrm>
          <a:prstGeom prst="rect">
            <a:avLst/>
          </a:prstGeom>
          <a:noFill/>
          <a:ln>
            <a:noFill/>
          </a:ln>
        </p:spPr>
        <p:txBody>
          <a:bodyPr spcFirstLastPara="1" wrap="square" lIns="0" tIns="0" rIns="68575" bIns="0" anchor="b" anchorCtr="0">
            <a:noAutofit/>
          </a:bodyPr>
          <a:lstStyle/>
          <a:p>
            <a:pPr marL="0" lvl="0" indent="0" algn="l" rtl="0">
              <a:spcBef>
                <a:spcPts val="0"/>
              </a:spcBef>
              <a:spcAft>
                <a:spcPts val="0"/>
              </a:spcAft>
              <a:buClr>
                <a:srgbClr val="8F77B6"/>
              </a:buClr>
              <a:buSzPts val="3300"/>
              <a:buFont typeface="Oswald"/>
              <a:buNone/>
            </a:pPr>
            <a:r>
              <a:rPr lang="en-US" sz="3300" b="1" dirty="0">
                <a:latin typeface="Oswald"/>
                <a:ea typeface="Oswald"/>
                <a:cs typeface="Oswald"/>
                <a:sym typeface="Oswald"/>
              </a:rPr>
              <a:t>Legal Disclaimer</a:t>
            </a:r>
            <a:endParaRPr sz="2100" dirty="0">
              <a:latin typeface="Oswald"/>
              <a:ea typeface="Oswald"/>
              <a:cs typeface="Oswald"/>
              <a:sym typeface="Oswald"/>
            </a:endParaRPr>
          </a:p>
        </p:txBody>
      </p:sp>
      <p:sp>
        <p:nvSpPr>
          <p:cNvPr id="117" name="Google Shape;117;p19"/>
          <p:cNvSpPr txBox="1">
            <a:spLocks noGrp="1"/>
          </p:cNvSpPr>
          <p:nvPr>
            <p:ph type="body" idx="1"/>
          </p:nvPr>
        </p:nvSpPr>
        <p:spPr>
          <a:xfrm>
            <a:off x="371400" y="947570"/>
            <a:ext cx="8401200" cy="1771800"/>
          </a:xfrm>
          <a:prstGeom prst="rect">
            <a:avLst/>
          </a:prstGeom>
          <a:noFill/>
          <a:ln>
            <a:noFill/>
          </a:ln>
        </p:spPr>
        <p:txBody>
          <a:bodyPr spcFirstLastPara="1" wrap="square" lIns="68575" tIns="34275" rIns="68575" bIns="34275" anchor="t" anchorCtr="0">
            <a:noAutofit/>
          </a:bodyPr>
          <a:lstStyle/>
          <a:p>
            <a:pPr marL="0" lvl="0" indent="0" algn="l" rtl="0">
              <a:spcBef>
                <a:spcPts val="0"/>
              </a:spcBef>
              <a:spcAft>
                <a:spcPts val="0"/>
              </a:spcAft>
              <a:buClr>
                <a:srgbClr val="0000FF"/>
              </a:buClr>
              <a:buSzPts val="2400"/>
              <a:buNone/>
            </a:pPr>
            <a:r>
              <a:rPr lang="en-US" sz="2400" dirty="0">
                <a:solidFill>
                  <a:srgbClr val="0000FF"/>
                </a:solidFill>
                <a:latin typeface="Oswald"/>
                <a:ea typeface="Oswald"/>
                <a:cs typeface="Oswald"/>
                <a:sym typeface="Oswald"/>
              </a:rPr>
              <a:t>This material is presented with the understanding that the Presenter is not rendering any legal or other professional service or advice.  Because of the rapidly changing nature of the law and acquisition regulations, information contained in the presentation may become outdated.  As a result, the user (You) of this material must always do your due diligence and research original sources of authority and update information to ensure accuracy when dealing with a specific matter.  </a:t>
            </a:r>
            <a:endParaRPr dirty="0"/>
          </a:p>
        </p:txBody>
      </p:sp>
      <p:sp>
        <p:nvSpPr>
          <p:cNvPr id="119" name="Google Shape;119;p19"/>
          <p:cNvSpPr txBox="1">
            <a:spLocks noGrp="1"/>
          </p:cNvSpPr>
          <p:nvPr>
            <p:ph type="ftr" idx="11"/>
          </p:nvPr>
        </p:nvSpPr>
        <p:spPr>
          <a:xfrm>
            <a:off x="2985466" y="4641056"/>
            <a:ext cx="3173100" cy="273900"/>
          </a:xfrm>
          <a:prstGeom prst="rect">
            <a:avLst/>
          </a:prstGeom>
          <a:noFill/>
          <a:ln>
            <a:noFill/>
          </a:ln>
        </p:spPr>
        <p:txBody>
          <a:bodyPr spcFirstLastPara="1" wrap="square" lIns="68575" tIns="34275" rIns="68575" bIns="34275" anchor="b" anchorCtr="0">
            <a:noAutofit/>
          </a:bodyPr>
          <a:lstStyle/>
          <a:p>
            <a:pPr marL="0" lvl="0" indent="0" algn="ctr" rtl="0">
              <a:spcBef>
                <a:spcPts val="0"/>
              </a:spcBef>
              <a:spcAft>
                <a:spcPts val="0"/>
              </a:spcAft>
              <a:buNone/>
            </a:pPr>
            <a:r>
              <a:rPr lang="en-US" sz="1100"/>
              <a:t>GT APEX Accelerator </a:t>
            </a:r>
            <a:endParaRPr sz="1100"/>
          </a:p>
        </p:txBody>
      </p:sp>
      <p:sp>
        <p:nvSpPr>
          <p:cNvPr id="120" name="Google Shape;120;p19"/>
          <p:cNvSpPr txBox="1">
            <a:spLocks noGrp="1"/>
          </p:cNvSpPr>
          <p:nvPr>
            <p:ph type="sldNum" idx="12"/>
          </p:nvPr>
        </p:nvSpPr>
        <p:spPr>
          <a:xfrm>
            <a:off x="2583180" y="3495973"/>
            <a:ext cx="1371600" cy="241200"/>
          </a:xfrm>
          <a:prstGeom prst="rect">
            <a:avLst/>
          </a:prstGeom>
          <a:noFill/>
          <a:ln>
            <a:noFill/>
          </a:ln>
        </p:spPr>
        <p:txBody>
          <a:bodyPr spcFirstLastPara="1" wrap="square" lIns="0" tIns="0" rIns="0" bIns="0" anchor="b" anchorCtr="0">
            <a:noAutofit/>
          </a:bodyPr>
          <a:lstStyle/>
          <a:p>
            <a:pPr marL="0" lvl="0" indent="0" algn="ctr" rtl="0">
              <a:spcBef>
                <a:spcPts val="0"/>
              </a:spcBef>
              <a:spcAft>
                <a:spcPts val="0"/>
              </a:spcAft>
              <a:buClr>
                <a:srgbClr val="000000"/>
              </a:buClr>
              <a:buSzPts val="1200"/>
              <a:buFont typeface="Arial"/>
              <a:buNone/>
            </a:pPr>
            <a:r>
              <a:rPr lang="en-US"/>
              <a:t>2</a:t>
            </a:r>
            <a:endParaRP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520"/>
        <p:cNvGrpSpPr/>
        <p:nvPr/>
      </p:nvGrpSpPr>
      <p:grpSpPr>
        <a:xfrm>
          <a:off x="0" y="0"/>
          <a:ext cx="0" cy="0"/>
          <a:chOff x="0" y="0"/>
          <a:chExt cx="0" cy="0"/>
        </a:xfrm>
      </p:grpSpPr>
      <p:sp>
        <p:nvSpPr>
          <p:cNvPr id="521" name="Google Shape;521;p55"/>
          <p:cNvSpPr txBox="1">
            <a:spLocks noGrp="1"/>
          </p:cNvSpPr>
          <p:nvPr>
            <p:ph type="title" idx="4294967295"/>
          </p:nvPr>
        </p:nvSpPr>
        <p:spPr>
          <a:xfrm>
            <a:off x="228600" y="327044"/>
            <a:ext cx="6400800" cy="577200"/>
          </a:xfrm>
          <a:prstGeom prst="rect">
            <a:avLst/>
          </a:prstGeom>
          <a:noFill/>
          <a:ln>
            <a:noFill/>
            <a:prstDash/>
          </a:ln>
          <a:effectLst/>
        </p:spPr>
        <p:txBody>
          <a:bodyPr rot="0" spcFirstLastPara="1" vertOverflow="overflow" horzOverflow="overflow" vert="horz" wrap="square" lIns="68575" tIns="34275" rIns="68575" bIns="34275"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
                <a:srgbClr val="8F77B6"/>
              </a:buClr>
              <a:buSzPts val="3300"/>
              <a:buFont typeface="Oswald"/>
              <a:buNone/>
              <a:tabLst/>
              <a:defRPr/>
            </a:pPr>
            <a:r>
              <a:rPr kumimoji="0" lang="en-US" sz="3300" b="1" i="0" u="none" strike="noStrike" kern="0" cap="none" spc="0" normalizeH="0" baseline="0" noProof="0" dirty="0">
                <a:ln>
                  <a:noFill/>
                </a:ln>
                <a:solidFill>
                  <a:srgbClr val="8F77B6"/>
                </a:solidFill>
                <a:effectLst/>
                <a:uLnTx/>
                <a:uFillTx/>
                <a:latin typeface="Oswald"/>
                <a:ea typeface="Oswald"/>
                <a:cs typeface="Oswald"/>
                <a:sym typeface="Oswald"/>
              </a:rPr>
              <a:t>Responding to the Solicitation </a:t>
            </a:r>
            <a:endParaRPr kumimoji="0" lang="en-US" sz="3300" b="0" i="0" u="none" strike="noStrike" kern="0" cap="none" spc="0" normalizeH="0" baseline="0" noProof="0" dirty="0">
              <a:ln>
                <a:noFill/>
              </a:ln>
              <a:solidFill>
                <a:srgbClr val="3F3F3F"/>
              </a:solidFill>
              <a:effectLst/>
              <a:uLnTx/>
              <a:uFillTx/>
              <a:latin typeface="Calibri"/>
              <a:ea typeface="Calibri"/>
              <a:cs typeface="Calibri"/>
              <a:sym typeface="Calibri"/>
            </a:endParaRPr>
          </a:p>
        </p:txBody>
      </p:sp>
      <p:sp>
        <p:nvSpPr>
          <p:cNvPr id="522" name="Google Shape;522;p55"/>
          <p:cNvSpPr txBox="1"/>
          <p:nvPr/>
        </p:nvSpPr>
        <p:spPr>
          <a:xfrm>
            <a:off x="1143000" y="940315"/>
            <a:ext cx="7177500" cy="484800"/>
          </a:xfrm>
          <a:prstGeom prst="rect">
            <a:avLst/>
          </a:prstGeom>
          <a:noFill/>
          <a:ln>
            <a:noFill/>
          </a:ln>
        </p:spPr>
        <p:txBody>
          <a:bodyPr spcFirstLastPara="1" wrap="square" lIns="68575" tIns="34275" rIns="68575" bIns="34275" anchor="t" anchorCtr="0">
            <a:spAutoFit/>
          </a:bodyPr>
          <a:lstStyle/>
          <a:p>
            <a:pPr marL="215900" marR="0" lvl="0" indent="-215900" algn="l" rtl="0">
              <a:lnSpc>
                <a:spcPct val="100000"/>
              </a:lnSpc>
              <a:spcBef>
                <a:spcPts val="0"/>
              </a:spcBef>
              <a:spcAft>
                <a:spcPts val="0"/>
              </a:spcAft>
              <a:buClr>
                <a:srgbClr val="0000FF"/>
              </a:buClr>
              <a:buSzPts val="2700"/>
              <a:buFont typeface="Oswald"/>
              <a:buNone/>
            </a:pPr>
            <a:r>
              <a:rPr lang="en-US" sz="2700" b="1" i="0" u="none" strike="noStrike" cap="none">
                <a:solidFill>
                  <a:srgbClr val="0000FF"/>
                </a:solidFill>
                <a:latin typeface="Oswald"/>
                <a:ea typeface="Oswald"/>
                <a:cs typeface="Oswald"/>
                <a:sym typeface="Oswald"/>
              </a:rPr>
              <a:t>Assign Responsibilities and Update Task Schedule</a:t>
            </a:r>
            <a:endParaRPr sz="1100"/>
          </a:p>
        </p:txBody>
      </p:sp>
      <p:sp>
        <p:nvSpPr>
          <p:cNvPr id="523" name="Google Shape;523;p55"/>
          <p:cNvSpPr txBox="1"/>
          <p:nvPr/>
        </p:nvSpPr>
        <p:spPr>
          <a:xfrm>
            <a:off x="400050" y="1412159"/>
            <a:ext cx="8915400" cy="2654543"/>
          </a:xfrm>
          <a:prstGeom prst="rect">
            <a:avLst/>
          </a:prstGeom>
          <a:noFill/>
          <a:ln>
            <a:noFill/>
          </a:ln>
        </p:spPr>
        <p:txBody>
          <a:bodyPr spcFirstLastPara="1" wrap="square" lIns="68575" tIns="34275" rIns="68575" bIns="34275" anchor="t" anchorCtr="0">
            <a:spAutoFit/>
          </a:bodyPr>
          <a:lstStyle/>
          <a:p>
            <a:pPr marL="342900" marR="0" lvl="0" indent="-342900" algn="l" rtl="0">
              <a:lnSpc>
                <a:spcPct val="150000"/>
              </a:lnSpc>
              <a:spcBef>
                <a:spcPts val="0"/>
              </a:spcBef>
              <a:spcAft>
                <a:spcPts val="0"/>
              </a:spcAft>
              <a:buClr>
                <a:srgbClr val="000000"/>
              </a:buClr>
              <a:buSzPts val="2000"/>
              <a:buFont typeface="Arial"/>
              <a:buChar char="•"/>
            </a:pPr>
            <a:r>
              <a:rPr lang="en-US" sz="1600" b="0" i="0" u="none" strike="noStrike" cap="none" dirty="0">
                <a:solidFill>
                  <a:srgbClr val="000000"/>
                </a:solidFill>
                <a:latin typeface="Oswald"/>
                <a:ea typeface="Oswald"/>
                <a:cs typeface="Oswald"/>
                <a:sym typeface="Oswald"/>
              </a:rPr>
              <a:t>Make sure everyone knows their role, who’s in charge, and what the deadlines are</a:t>
            </a:r>
            <a:endParaRPr sz="1600" dirty="0"/>
          </a:p>
          <a:p>
            <a:pPr marL="342900" marR="0" lvl="0" indent="-342900" algn="l" rtl="0">
              <a:lnSpc>
                <a:spcPct val="150000"/>
              </a:lnSpc>
              <a:spcBef>
                <a:spcPts val="0"/>
              </a:spcBef>
              <a:spcAft>
                <a:spcPts val="0"/>
              </a:spcAft>
              <a:buClr>
                <a:srgbClr val="000000"/>
              </a:buClr>
              <a:buSzPts val="2000"/>
              <a:buFont typeface="Arial"/>
              <a:buChar char="•"/>
            </a:pPr>
            <a:r>
              <a:rPr lang="en-US" sz="1600" b="0" i="0" u="none" strike="noStrike" cap="none" dirty="0">
                <a:solidFill>
                  <a:srgbClr val="000000"/>
                </a:solidFill>
                <a:latin typeface="Oswald"/>
                <a:ea typeface="Oswald"/>
                <a:cs typeface="Oswald"/>
                <a:sym typeface="Oswald"/>
              </a:rPr>
              <a:t>Update proposal development schedule daily</a:t>
            </a:r>
            <a:endParaRPr sz="1600" dirty="0"/>
          </a:p>
          <a:p>
            <a:pPr marL="342900" marR="0" lvl="0" indent="-342900" algn="l" rtl="0">
              <a:lnSpc>
                <a:spcPct val="150000"/>
              </a:lnSpc>
              <a:spcBef>
                <a:spcPts val="0"/>
              </a:spcBef>
              <a:spcAft>
                <a:spcPts val="0"/>
              </a:spcAft>
              <a:buClr>
                <a:srgbClr val="000000"/>
              </a:buClr>
              <a:buSzPts val="2000"/>
              <a:buFont typeface="Arial"/>
              <a:buChar char="•"/>
            </a:pPr>
            <a:r>
              <a:rPr lang="en-US" sz="1600" b="0" i="0" u="none" strike="noStrike" cap="none" dirty="0">
                <a:solidFill>
                  <a:srgbClr val="000000"/>
                </a:solidFill>
                <a:latin typeface="Oswald"/>
                <a:ea typeface="Oswald"/>
                <a:cs typeface="Oswald"/>
                <a:sym typeface="Oswald"/>
              </a:rPr>
              <a:t>Establish back-up plans</a:t>
            </a:r>
            <a:endParaRPr sz="1600" dirty="0"/>
          </a:p>
          <a:p>
            <a:pPr marL="342900" marR="0" lvl="0" indent="-342900" algn="l" rtl="0">
              <a:lnSpc>
                <a:spcPct val="150000"/>
              </a:lnSpc>
              <a:spcBef>
                <a:spcPts val="0"/>
              </a:spcBef>
              <a:spcAft>
                <a:spcPts val="0"/>
              </a:spcAft>
              <a:buClr>
                <a:srgbClr val="000000"/>
              </a:buClr>
              <a:buSzPts val="2000"/>
              <a:buFont typeface="Arial"/>
              <a:buChar char="•"/>
            </a:pPr>
            <a:r>
              <a:rPr lang="en-US" sz="1600" b="0" i="0" u="none" strike="noStrike" cap="none" dirty="0">
                <a:solidFill>
                  <a:srgbClr val="000000"/>
                </a:solidFill>
                <a:latin typeface="Oswald"/>
                <a:ea typeface="Oswald"/>
                <a:cs typeface="Oswald"/>
                <a:sym typeface="Oswald"/>
              </a:rPr>
              <a:t>Don’t forget to allow time for delivery</a:t>
            </a:r>
            <a:endParaRPr sz="1600" dirty="0"/>
          </a:p>
          <a:p>
            <a:pPr marL="342900" marR="0" lvl="0" indent="-342900" algn="l" rtl="0">
              <a:lnSpc>
                <a:spcPct val="150000"/>
              </a:lnSpc>
              <a:spcBef>
                <a:spcPts val="0"/>
              </a:spcBef>
              <a:spcAft>
                <a:spcPts val="0"/>
              </a:spcAft>
              <a:buClr>
                <a:srgbClr val="000000"/>
              </a:buClr>
              <a:buSzPts val="2000"/>
              <a:buFont typeface="Arial"/>
              <a:buChar char="•"/>
            </a:pPr>
            <a:r>
              <a:rPr lang="en-US" sz="1600" b="0" i="0" u="none" strike="noStrike" cap="none" dirty="0">
                <a:solidFill>
                  <a:srgbClr val="000000"/>
                </a:solidFill>
                <a:latin typeface="Oswald"/>
                <a:ea typeface="Oswald"/>
                <a:cs typeface="Oswald"/>
                <a:sym typeface="Oswald"/>
              </a:rPr>
              <a:t>Identify documents, specifications and standards needed.</a:t>
            </a:r>
            <a:endParaRPr sz="1600" b="0" i="0" u="none" strike="noStrike" cap="none" dirty="0">
              <a:solidFill>
                <a:srgbClr val="000000"/>
              </a:solidFill>
              <a:latin typeface="Oswald"/>
              <a:ea typeface="Oswald"/>
              <a:cs typeface="Oswald"/>
              <a:sym typeface="Oswald"/>
            </a:endParaRPr>
          </a:p>
          <a:p>
            <a:pPr marL="342900" marR="0" lvl="0" indent="-342900" algn="l" rtl="0">
              <a:lnSpc>
                <a:spcPct val="150000"/>
              </a:lnSpc>
              <a:spcBef>
                <a:spcPts val="0"/>
              </a:spcBef>
              <a:spcAft>
                <a:spcPts val="0"/>
              </a:spcAft>
              <a:buClr>
                <a:srgbClr val="000000"/>
              </a:buClr>
              <a:buSzPts val="2000"/>
              <a:buFont typeface="Arial"/>
              <a:buChar char="•"/>
            </a:pPr>
            <a:r>
              <a:rPr lang="en-US" sz="1600" b="0" i="0" u="none" strike="noStrike" cap="none" dirty="0">
                <a:solidFill>
                  <a:srgbClr val="000000"/>
                </a:solidFill>
                <a:latin typeface="Oswald"/>
                <a:ea typeface="Oswald"/>
                <a:cs typeface="Oswald"/>
                <a:sym typeface="Oswald"/>
              </a:rPr>
              <a:t>Make a GANTT Chart</a:t>
            </a:r>
            <a:endParaRPr sz="1600" dirty="0"/>
          </a:p>
          <a:p>
            <a:pPr marL="342900" marR="0" lvl="0" indent="-342900" algn="l" rtl="0">
              <a:lnSpc>
                <a:spcPct val="150000"/>
              </a:lnSpc>
              <a:spcBef>
                <a:spcPts val="0"/>
              </a:spcBef>
              <a:spcAft>
                <a:spcPts val="0"/>
              </a:spcAft>
              <a:buClr>
                <a:srgbClr val="000000"/>
              </a:buClr>
              <a:buSzPts val="2000"/>
              <a:buFont typeface="Arial"/>
              <a:buChar char="•"/>
            </a:pPr>
            <a:r>
              <a:rPr lang="en-US" sz="1600" dirty="0">
                <a:solidFill>
                  <a:srgbClr val="000000"/>
                </a:solidFill>
                <a:latin typeface="Oswald"/>
                <a:ea typeface="Oswald"/>
                <a:cs typeface="Oswald"/>
                <a:sym typeface="Oswald"/>
              </a:rPr>
              <a:t>Proposal usually written by the Project Manager</a:t>
            </a:r>
            <a:endParaRPr sz="1600" b="0" i="0" u="none" strike="noStrike" cap="none" dirty="0">
              <a:solidFill>
                <a:srgbClr val="000000"/>
              </a:solidFill>
              <a:latin typeface="Oswald"/>
              <a:ea typeface="Oswald"/>
              <a:cs typeface="Oswald"/>
              <a:sym typeface="Oswald"/>
            </a:endParaRPr>
          </a:p>
        </p:txBody>
      </p:sp>
      <p:sp>
        <p:nvSpPr>
          <p:cNvPr id="525" name="Google Shape;525;p55"/>
          <p:cNvSpPr txBox="1">
            <a:spLocks noGrp="1"/>
          </p:cNvSpPr>
          <p:nvPr>
            <p:ph type="ftr" idx="11"/>
          </p:nvPr>
        </p:nvSpPr>
        <p:spPr>
          <a:xfrm>
            <a:off x="2985466" y="4641056"/>
            <a:ext cx="3173100" cy="273900"/>
          </a:xfrm>
          <a:prstGeom prst="rect">
            <a:avLst/>
          </a:prstGeom>
          <a:noFill/>
          <a:ln>
            <a:noFill/>
          </a:ln>
        </p:spPr>
        <p:txBody>
          <a:bodyPr spcFirstLastPara="1" wrap="square" lIns="68575" tIns="34275" rIns="68575" bIns="34275" anchor="b" anchorCtr="0">
            <a:noAutofit/>
          </a:bodyPr>
          <a:lstStyle/>
          <a:p>
            <a:pPr marL="0" lvl="0" indent="0" algn="ctr" rtl="0">
              <a:spcBef>
                <a:spcPts val="0"/>
              </a:spcBef>
              <a:spcAft>
                <a:spcPts val="0"/>
              </a:spcAft>
              <a:buNone/>
            </a:pPr>
            <a:r>
              <a:rPr lang="en-US" sz="1100"/>
              <a:t>GT APEX Accelerator </a:t>
            </a:r>
            <a:endParaRPr sz="1100"/>
          </a:p>
        </p:txBody>
      </p:sp>
      <p:sp>
        <p:nvSpPr>
          <p:cNvPr id="526" name="Google Shape;526;p55"/>
          <p:cNvSpPr txBox="1">
            <a:spLocks noGrp="1"/>
          </p:cNvSpPr>
          <p:nvPr>
            <p:ph type="sldNum" idx="12"/>
          </p:nvPr>
        </p:nvSpPr>
        <p:spPr>
          <a:xfrm>
            <a:off x="2583180" y="3495973"/>
            <a:ext cx="1371600" cy="241200"/>
          </a:xfrm>
          <a:prstGeom prst="rect">
            <a:avLst/>
          </a:prstGeom>
          <a:noFill/>
          <a:ln>
            <a:noFill/>
          </a:ln>
        </p:spPr>
        <p:txBody>
          <a:bodyPr spcFirstLastPara="1" wrap="square" lIns="0" tIns="0" rIns="0" bIns="0" anchor="b" anchorCtr="0">
            <a:noAutofit/>
          </a:bodyPr>
          <a:lstStyle/>
          <a:p>
            <a:pPr marL="0" lvl="0" indent="0" algn="ctr" rtl="0">
              <a:spcBef>
                <a:spcPts val="0"/>
              </a:spcBef>
              <a:spcAft>
                <a:spcPts val="0"/>
              </a:spcAft>
              <a:buClr>
                <a:srgbClr val="000000"/>
              </a:buClr>
              <a:buSzPts val="1200"/>
              <a:buFont typeface="Arial"/>
              <a:buNone/>
            </a:pPr>
            <a:r>
              <a:rPr lang="en-US"/>
              <a:t>2</a:t>
            </a:r>
            <a:endParaRP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530"/>
        <p:cNvGrpSpPr/>
        <p:nvPr/>
      </p:nvGrpSpPr>
      <p:grpSpPr>
        <a:xfrm>
          <a:off x="0" y="0"/>
          <a:ext cx="0" cy="0"/>
          <a:chOff x="0" y="0"/>
          <a:chExt cx="0" cy="0"/>
        </a:xfrm>
      </p:grpSpPr>
      <p:sp>
        <p:nvSpPr>
          <p:cNvPr id="531" name="Google Shape;531;p56"/>
          <p:cNvSpPr txBox="1">
            <a:spLocks noGrp="1"/>
          </p:cNvSpPr>
          <p:nvPr>
            <p:ph type="title" idx="4294967295"/>
          </p:nvPr>
        </p:nvSpPr>
        <p:spPr>
          <a:xfrm>
            <a:off x="228600" y="327044"/>
            <a:ext cx="6400800" cy="577200"/>
          </a:xfrm>
          <a:prstGeom prst="rect">
            <a:avLst/>
          </a:prstGeom>
          <a:noFill/>
          <a:ln>
            <a:noFill/>
            <a:prstDash/>
          </a:ln>
          <a:effectLst/>
        </p:spPr>
        <p:txBody>
          <a:bodyPr rot="0" spcFirstLastPara="1" vertOverflow="overflow" horzOverflow="overflow" vert="horz" wrap="square" lIns="68575" tIns="34275" rIns="68575" bIns="34275"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
                <a:srgbClr val="8F77B6"/>
              </a:buClr>
              <a:buSzPts val="3300"/>
              <a:buFont typeface="Oswald"/>
              <a:buNone/>
              <a:tabLst/>
              <a:defRPr/>
            </a:pPr>
            <a:r>
              <a:rPr kumimoji="0" lang="en-US" sz="3200" b="1" i="0" u="none" strike="noStrike" kern="0" cap="none" spc="0" normalizeH="0" baseline="0" noProof="0" dirty="0">
                <a:ln>
                  <a:noFill/>
                </a:ln>
                <a:solidFill>
                  <a:srgbClr val="8F77B6"/>
                </a:solidFill>
                <a:effectLst/>
                <a:uLnTx/>
                <a:uFillTx/>
                <a:latin typeface="Oswald"/>
                <a:ea typeface="Oswald"/>
                <a:cs typeface="Oswald"/>
                <a:sym typeface="Oswald"/>
              </a:rPr>
              <a:t>Responding to the Solicitation </a:t>
            </a:r>
            <a:endParaRPr kumimoji="0" lang="en-US" sz="3200" b="0" i="0" u="none" strike="noStrike" kern="0" cap="none" spc="0" normalizeH="0" baseline="0" noProof="0" dirty="0">
              <a:ln>
                <a:noFill/>
              </a:ln>
              <a:solidFill>
                <a:srgbClr val="3F3F3F"/>
              </a:solidFill>
              <a:effectLst/>
              <a:uLnTx/>
              <a:uFillTx/>
              <a:latin typeface="Calibri"/>
              <a:ea typeface="Calibri"/>
              <a:cs typeface="Calibri"/>
              <a:sym typeface="Calibri"/>
            </a:endParaRPr>
          </a:p>
        </p:txBody>
      </p:sp>
      <p:sp>
        <p:nvSpPr>
          <p:cNvPr id="532" name="Google Shape;532;p56"/>
          <p:cNvSpPr txBox="1"/>
          <p:nvPr/>
        </p:nvSpPr>
        <p:spPr>
          <a:xfrm>
            <a:off x="2138550" y="856078"/>
            <a:ext cx="4866900" cy="500107"/>
          </a:xfrm>
          <a:prstGeom prst="rect">
            <a:avLst/>
          </a:prstGeom>
          <a:noFill/>
          <a:ln>
            <a:noFill/>
          </a:ln>
        </p:spPr>
        <p:txBody>
          <a:bodyPr spcFirstLastPara="1" wrap="square" lIns="68575" tIns="34275" rIns="68575" bIns="34275" anchor="t" anchorCtr="0">
            <a:spAutoFit/>
          </a:bodyPr>
          <a:lstStyle/>
          <a:p>
            <a:pPr marL="0" marR="0" lvl="0" indent="0" algn="ctr" rtl="0">
              <a:lnSpc>
                <a:spcPct val="100000"/>
              </a:lnSpc>
              <a:spcBef>
                <a:spcPts val="0"/>
              </a:spcBef>
              <a:spcAft>
                <a:spcPts val="0"/>
              </a:spcAft>
              <a:buClr>
                <a:srgbClr val="0000FF"/>
              </a:buClr>
              <a:buSzPts val="2000"/>
              <a:buFont typeface="Oswald"/>
              <a:buNone/>
            </a:pPr>
            <a:r>
              <a:rPr lang="en-US" b="1" i="0" u="none" strike="noStrike" cap="none" dirty="0">
                <a:solidFill>
                  <a:srgbClr val="0000FF"/>
                </a:solidFill>
                <a:latin typeface="Oswald"/>
                <a:ea typeface="Oswald"/>
                <a:cs typeface="Oswald"/>
                <a:sym typeface="Oswald"/>
              </a:rPr>
              <a:t>SOLICITATION TITLE AND ID NUMBER</a:t>
            </a:r>
            <a:endParaRPr dirty="0"/>
          </a:p>
          <a:p>
            <a:pPr marL="0" marR="0" lvl="0" indent="0" algn="ctr" rtl="0">
              <a:lnSpc>
                <a:spcPct val="100000"/>
              </a:lnSpc>
              <a:spcBef>
                <a:spcPts val="0"/>
              </a:spcBef>
              <a:spcAft>
                <a:spcPts val="0"/>
              </a:spcAft>
              <a:buClr>
                <a:srgbClr val="0000FF"/>
              </a:buClr>
              <a:buSzPts val="2000"/>
              <a:buFont typeface="Oswald"/>
              <a:buNone/>
            </a:pPr>
            <a:r>
              <a:rPr lang="en-US" b="1" i="0" u="none" strike="noStrike" cap="none" dirty="0">
                <a:solidFill>
                  <a:srgbClr val="0000FF"/>
                </a:solidFill>
                <a:latin typeface="Oswald"/>
                <a:ea typeface="Oswald"/>
                <a:cs typeface="Oswald"/>
                <a:sym typeface="Oswald"/>
              </a:rPr>
              <a:t>DATE TRACKING GANTT CHART</a:t>
            </a:r>
            <a:endParaRPr dirty="0"/>
          </a:p>
        </p:txBody>
      </p:sp>
      <p:sp>
        <p:nvSpPr>
          <p:cNvPr id="534" name="Google Shape;534;p56"/>
          <p:cNvSpPr txBox="1">
            <a:spLocks noGrp="1"/>
          </p:cNvSpPr>
          <p:nvPr>
            <p:ph type="ftr" idx="11"/>
          </p:nvPr>
        </p:nvSpPr>
        <p:spPr>
          <a:xfrm>
            <a:off x="2985466" y="4641056"/>
            <a:ext cx="3173100" cy="273900"/>
          </a:xfrm>
          <a:prstGeom prst="rect">
            <a:avLst/>
          </a:prstGeom>
          <a:noFill/>
          <a:ln>
            <a:noFill/>
          </a:ln>
        </p:spPr>
        <p:txBody>
          <a:bodyPr spcFirstLastPara="1" wrap="square" lIns="68575" tIns="34275" rIns="68575" bIns="34275" anchor="b" anchorCtr="0">
            <a:noAutofit/>
          </a:bodyPr>
          <a:lstStyle/>
          <a:p>
            <a:pPr marL="0" lvl="0" indent="0" algn="ctr" rtl="0">
              <a:spcBef>
                <a:spcPts val="0"/>
              </a:spcBef>
              <a:spcAft>
                <a:spcPts val="0"/>
              </a:spcAft>
              <a:buNone/>
            </a:pPr>
            <a:r>
              <a:rPr lang="en-US" sz="1100"/>
              <a:t>GT APEX Accelerator </a:t>
            </a:r>
            <a:endParaRPr sz="1100"/>
          </a:p>
        </p:txBody>
      </p:sp>
      <p:sp>
        <p:nvSpPr>
          <p:cNvPr id="535" name="Google Shape;535;p56"/>
          <p:cNvSpPr txBox="1">
            <a:spLocks noGrp="1"/>
          </p:cNvSpPr>
          <p:nvPr>
            <p:ph type="sldNum" idx="12"/>
          </p:nvPr>
        </p:nvSpPr>
        <p:spPr>
          <a:xfrm>
            <a:off x="2583180" y="3495973"/>
            <a:ext cx="1371600" cy="241200"/>
          </a:xfrm>
          <a:prstGeom prst="rect">
            <a:avLst/>
          </a:prstGeom>
          <a:noFill/>
          <a:ln>
            <a:noFill/>
          </a:ln>
        </p:spPr>
        <p:txBody>
          <a:bodyPr spcFirstLastPara="1" wrap="square" lIns="0" tIns="0" rIns="0" bIns="0" anchor="b" anchorCtr="0">
            <a:noAutofit/>
          </a:bodyPr>
          <a:lstStyle/>
          <a:p>
            <a:pPr marL="0" lvl="0" indent="0" algn="ctr" rtl="0">
              <a:spcBef>
                <a:spcPts val="0"/>
              </a:spcBef>
              <a:spcAft>
                <a:spcPts val="0"/>
              </a:spcAft>
              <a:buClr>
                <a:srgbClr val="000000"/>
              </a:buClr>
              <a:buSzPts val="1200"/>
              <a:buFont typeface="Arial"/>
              <a:buNone/>
            </a:pPr>
            <a:r>
              <a:rPr lang="en-US"/>
              <a:t>2</a:t>
            </a:r>
            <a:endParaRPr/>
          </a:p>
        </p:txBody>
      </p:sp>
      <p:pic>
        <p:nvPicPr>
          <p:cNvPr id="536" name="Google Shape;536;p56" descr="A Gantt Chart graphing 8 tasks and milestones at a time, with a highlighted marker tracking the current date. A scrollbar above the chart allows paginating through all of the tasks and milestones in the Chart Data worksheet."/>
          <p:cNvPicPr preferRelativeResize="0"/>
          <p:nvPr/>
        </p:nvPicPr>
        <p:blipFill rotWithShape="1">
          <a:blip r:embed="rId3">
            <a:alphaModFix/>
          </a:blip>
          <a:srcRect/>
          <a:stretch/>
        </p:blipFill>
        <p:spPr>
          <a:xfrm>
            <a:off x="1363351" y="1309947"/>
            <a:ext cx="5851800" cy="3193500"/>
          </a:xfrm>
          <a:prstGeom prst="rect">
            <a:avLst/>
          </a:prstGeom>
          <a:noFill/>
          <a:ln>
            <a:noFill/>
          </a:ln>
        </p:spPr>
      </p:pic>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Shape 540"/>
        <p:cNvGrpSpPr/>
        <p:nvPr/>
      </p:nvGrpSpPr>
      <p:grpSpPr>
        <a:xfrm>
          <a:off x="0" y="0"/>
          <a:ext cx="0" cy="0"/>
          <a:chOff x="0" y="0"/>
          <a:chExt cx="0" cy="0"/>
        </a:xfrm>
      </p:grpSpPr>
      <p:sp>
        <p:nvSpPr>
          <p:cNvPr id="541" name="Google Shape;541;p57"/>
          <p:cNvSpPr txBox="1"/>
          <p:nvPr/>
        </p:nvSpPr>
        <p:spPr>
          <a:xfrm>
            <a:off x="571500" y="1657350"/>
            <a:ext cx="8172600" cy="2440638"/>
          </a:xfrm>
          <a:prstGeom prst="rect">
            <a:avLst/>
          </a:prstGeom>
          <a:noFill/>
          <a:ln>
            <a:noFill/>
          </a:ln>
        </p:spPr>
        <p:txBody>
          <a:bodyPr spcFirstLastPara="1" wrap="square" lIns="68575" tIns="34275" rIns="68575" bIns="34275" anchor="t" anchorCtr="0">
            <a:spAutoFit/>
          </a:bodyPr>
          <a:lstStyle/>
          <a:p>
            <a:pPr marL="254000" marR="0" lvl="0" indent="-247650" algn="l" rtl="0">
              <a:lnSpc>
                <a:spcPct val="90000"/>
              </a:lnSpc>
              <a:spcBef>
                <a:spcPts val="0"/>
              </a:spcBef>
              <a:spcAft>
                <a:spcPts val="0"/>
              </a:spcAft>
              <a:buClr>
                <a:srgbClr val="CC3300"/>
              </a:buClr>
              <a:buSzPts val="2100"/>
              <a:buFont typeface="Oswald"/>
              <a:buChar char="•"/>
            </a:pPr>
            <a:r>
              <a:rPr lang="en-US" sz="1600" b="0" i="0" u="none" strike="noStrike" cap="none" dirty="0">
                <a:solidFill>
                  <a:srgbClr val="000000"/>
                </a:solidFill>
                <a:latin typeface="Oswald"/>
                <a:ea typeface="Oswald"/>
                <a:cs typeface="Oswald"/>
                <a:sym typeface="Oswald"/>
              </a:rPr>
              <a:t>Always format your proposal/bid in the manner requested in the solicitation – this includes headings consistent with proposal layout. </a:t>
            </a:r>
            <a:r>
              <a:rPr lang="en-US" sz="1600" i="0" u="none" strike="noStrike" cap="none" dirty="0">
                <a:solidFill>
                  <a:srgbClr val="0000FF"/>
                </a:solidFill>
                <a:latin typeface="Oswald"/>
                <a:ea typeface="Oswald"/>
                <a:cs typeface="Oswald"/>
                <a:sym typeface="Oswald"/>
              </a:rPr>
              <a:t>Your response should parallel them. </a:t>
            </a:r>
            <a:endParaRPr sz="1600" b="0" i="0" u="none" strike="noStrike" cap="none" dirty="0">
              <a:solidFill>
                <a:srgbClr val="000000"/>
              </a:solidFill>
              <a:latin typeface="Oswald"/>
              <a:ea typeface="Oswald"/>
              <a:cs typeface="Oswald"/>
              <a:sym typeface="Oswald"/>
            </a:endParaRPr>
          </a:p>
          <a:p>
            <a:pPr marL="254000" marR="0" lvl="0" indent="-247650" algn="l" rtl="0">
              <a:lnSpc>
                <a:spcPct val="90000"/>
              </a:lnSpc>
              <a:spcBef>
                <a:spcPts val="400"/>
              </a:spcBef>
              <a:spcAft>
                <a:spcPts val="0"/>
              </a:spcAft>
              <a:buClr>
                <a:srgbClr val="CC3300"/>
              </a:buClr>
              <a:buSzPts val="2100"/>
              <a:buFont typeface="Oswald"/>
              <a:buChar char="•"/>
            </a:pPr>
            <a:r>
              <a:rPr lang="en-US" sz="1600" b="0" i="0" u="none" strike="noStrike" cap="none" dirty="0">
                <a:solidFill>
                  <a:srgbClr val="000000"/>
                </a:solidFill>
                <a:latin typeface="Oswald"/>
                <a:ea typeface="Oswald"/>
                <a:cs typeface="Oswald"/>
                <a:sym typeface="Oswald"/>
              </a:rPr>
              <a:t>If they say respond by submitting documents or forms A, B, C, D and E in that order, your proposal should be in that same order: A, B, C, D, and E.</a:t>
            </a:r>
            <a:endParaRPr sz="1600" dirty="0"/>
          </a:p>
          <a:p>
            <a:pPr marL="254000" marR="0" lvl="0" indent="-247650" algn="l" rtl="0">
              <a:lnSpc>
                <a:spcPct val="90000"/>
              </a:lnSpc>
              <a:spcBef>
                <a:spcPts val="400"/>
              </a:spcBef>
              <a:spcAft>
                <a:spcPts val="0"/>
              </a:spcAft>
              <a:buClr>
                <a:srgbClr val="CC3300"/>
              </a:buClr>
              <a:buSzPts val="2100"/>
              <a:buFont typeface="Oswald"/>
              <a:buChar char="•"/>
            </a:pPr>
            <a:r>
              <a:rPr lang="en-US" sz="1600" b="0" i="0" u="none" strike="noStrike" cap="none" dirty="0">
                <a:solidFill>
                  <a:srgbClr val="000000"/>
                </a:solidFill>
                <a:latin typeface="Oswald"/>
                <a:ea typeface="Oswald"/>
                <a:cs typeface="Oswald"/>
                <a:sym typeface="Oswald"/>
              </a:rPr>
              <a:t>If the solicitation has vague instructions, you have more freedom to be creative. </a:t>
            </a:r>
            <a:endParaRPr sz="1600" dirty="0"/>
          </a:p>
          <a:p>
            <a:pPr marL="254000" marR="0" lvl="0" indent="-247650" algn="l" rtl="0">
              <a:lnSpc>
                <a:spcPct val="90000"/>
              </a:lnSpc>
              <a:spcBef>
                <a:spcPts val="400"/>
              </a:spcBef>
              <a:spcAft>
                <a:spcPts val="0"/>
              </a:spcAft>
              <a:buClr>
                <a:srgbClr val="CC3300"/>
              </a:buClr>
              <a:buSzPts val="2100"/>
              <a:buFont typeface="Oswald"/>
              <a:buChar char="•"/>
            </a:pPr>
            <a:r>
              <a:rPr lang="en-US" sz="1600" b="0" i="0" u="none" strike="noStrike" cap="none" dirty="0">
                <a:solidFill>
                  <a:srgbClr val="000000"/>
                </a:solidFill>
                <a:latin typeface="Oswald"/>
                <a:ea typeface="Oswald"/>
                <a:cs typeface="Oswald"/>
                <a:sym typeface="Oswald"/>
              </a:rPr>
              <a:t>Some solicitations have more rules and requirements than others.</a:t>
            </a:r>
            <a:endParaRPr sz="1600" dirty="0"/>
          </a:p>
          <a:p>
            <a:pPr marL="254000" marR="0" lvl="0" indent="-247650" algn="l" rtl="0">
              <a:lnSpc>
                <a:spcPct val="90000"/>
              </a:lnSpc>
              <a:spcBef>
                <a:spcPts val="400"/>
              </a:spcBef>
              <a:spcAft>
                <a:spcPts val="0"/>
              </a:spcAft>
              <a:buClr>
                <a:srgbClr val="CC3300"/>
              </a:buClr>
              <a:buSzPts val="2100"/>
              <a:buFont typeface="Oswald"/>
              <a:buChar char="•"/>
            </a:pPr>
            <a:r>
              <a:rPr lang="en-US" sz="1600" b="0" i="0" u="none" strike="noStrike" cap="none" dirty="0">
                <a:solidFill>
                  <a:srgbClr val="000000"/>
                </a:solidFill>
                <a:latin typeface="Oswald"/>
                <a:ea typeface="Oswald"/>
                <a:cs typeface="Oswald"/>
                <a:sym typeface="Oswald"/>
              </a:rPr>
              <a:t>Regardless, </a:t>
            </a:r>
            <a:r>
              <a:rPr lang="en-US" sz="1600" b="0" i="0" u="none" strike="noStrike" cap="none" dirty="0">
                <a:solidFill>
                  <a:srgbClr val="0000FF"/>
                </a:solidFill>
                <a:latin typeface="Oswald"/>
                <a:ea typeface="Oswald"/>
                <a:cs typeface="Oswald"/>
                <a:sym typeface="Oswald"/>
              </a:rPr>
              <a:t>ALWAYS</a:t>
            </a:r>
            <a:r>
              <a:rPr lang="en-US" sz="1600" b="0" i="0" u="none" strike="noStrike" cap="none" dirty="0">
                <a:solidFill>
                  <a:srgbClr val="000000"/>
                </a:solidFill>
                <a:latin typeface="Oswald"/>
                <a:ea typeface="Oswald"/>
                <a:cs typeface="Oswald"/>
                <a:sym typeface="Oswald"/>
              </a:rPr>
              <a:t> provide them </a:t>
            </a:r>
            <a:r>
              <a:rPr lang="en-US" sz="1600" b="0" i="0" u="none" strike="noStrike" cap="none" dirty="0">
                <a:solidFill>
                  <a:srgbClr val="0000FF"/>
                </a:solidFill>
                <a:latin typeface="Oswald"/>
                <a:ea typeface="Oswald"/>
                <a:cs typeface="Oswald"/>
                <a:sym typeface="Oswald"/>
              </a:rPr>
              <a:t>EXACTLY WHAT THEY REQUEST</a:t>
            </a:r>
            <a:endParaRPr sz="1600" dirty="0"/>
          </a:p>
          <a:p>
            <a:pPr marL="254000" marR="0" lvl="0" indent="-247650" algn="l" rtl="0">
              <a:lnSpc>
                <a:spcPct val="90000"/>
              </a:lnSpc>
              <a:spcBef>
                <a:spcPts val="400"/>
              </a:spcBef>
              <a:spcAft>
                <a:spcPts val="0"/>
              </a:spcAft>
              <a:buClr>
                <a:srgbClr val="CC3300"/>
              </a:buClr>
              <a:buSzPts val="2100"/>
              <a:buFont typeface="Oswald"/>
              <a:buChar char="•"/>
            </a:pPr>
            <a:r>
              <a:rPr lang="en-US" sz="1600" i="0" u="none" strike="noStrike" cap="none" dirty="0">
                <a:solidFill>
                  <a:srgbClr val="0000FF"/>
                </a:solidFill>
                <a:latin typeface="Oswald"/>
                <a:ea typeface="Oswald"/>
                <a:cs typeface="Oswald"/>
                <a:sym typeface="Oswald"/>
              </a:rPr>
              <a:t>Your response should parallel them. </a:t>
            </a:r>
            <a:endParaRPr sz="1600" dirty="0"/>
          </a:p>
          <a:p>
            <a:pPr marL="254000" marR="0" lvl="0" indent="-114300" algn="l" rtl="0">
              <a:lnSpc>
                <a:spcPct val="90000"/>
              </a:lnSpc>
              <a:spcBef>
                <a:spcPts val="400"/>
              </a:spcBef>
              <a:spcAft>
                <a:spcPts val="0"/>
              </a:spcAft>
              <a:buClr>
                <a:srgbClr val="CC3300"/>
              </a:buClr>
              <a:buSzPts val="2100"/>
              <a:buFont typeface="Calibri"/>
              <a:buNone/>
            </a:pPr>
            <a:endParaRPr sz="2100" b="0" i="0" u="sng" strike="noStrike" cap="none" dirty="0">
              <a:solidFill>
                <a:srgbClr val="000000"/>
              </a:solidFill>
              <a:latin typeface="Oswald"/>
              <a:ea typeface="Oswald"/>
              <a:cs typeface="Oswald"/>
              <a:sym typeface="Oswald"/>
            </a:endParaRPr>
          </a:p>
        </p:txBody>
      </p:sp>
      <p:sp>
        <p:nvSpPr>
          <p:cNvPr id="542" name="Google Shape;542;p57"/>
          <p:cNvSpPr txBox="1">
            <a:spLocks noGrp="1"/>
          </p:cNvSpPr>
          <p:nvPr>
            <p:ph type="title" idx="4294967295"/>
          </p:nvPr>
        </p:nvSpPr>
        <p:spPr>
          <a:xfrm>
            <a:off x="285750" y="374032"/>
            <a:ext cx="5772000" cy="577200"/>
          </a:xfrm>
          <a:prstGeom prst="rect">
            <a:avLst/>
          </a:prstGeom>
          <a:noFill/>
          <a:ln>
            <a:noFill/>
            <a:prstDash/>
          </a:ln>
          <a:effectLst/>
        </p:spPr>
        <p:txBody>
          <a:bodyPr rot="0" spcFirstLastPara="1" vertOverflow="overflow" horzOverflow="overflow" vert="horz" wrap="square" lIns="68575" tIns="34275" rIns="68575" bIns="34275"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
                <a:srgbClr val="8F77B6"/>
              </a:buClr>
              <a:buSzPts val="3300"/>
              <a:buFont typeface="Oswald"/>
              <a:buNone/>
              <a:tabLst/>
              <a:defRPr/>
            </a:pPr>
            <a:r>
              <a:rPr kumimoji="0" lang="en-US" sz="3300" b="1" i="0" u="none" strike="noStrike" kern="0" cap="none" spc="0" normalizeH="0" baseline="0" noProof="0" dirty="0">
                <a:ln>
                  <a:noFill/>
                </a:ln>
                <a:solidFill>
                  <a:srgbClr val="8F77B6"/>
                </a:solidFill>
                <a:effectLst/>
                <a:uLnTx/>
                <a:uFillTx/>
                <a:latin typeface="Oswald"/>
                <a:ea typeface="Oswald"/>
                <a:cs typeface="Oswald"/>
                <a:sym typeface="Oswald"/>
              </a:rPr>
              <a:t>Responding to the Solicitation </a:t>
            </a:r>
            <a:endParaRPr kumimoji="0" lang="en-US" sz="3300" b="0" i="0" u="none" strike="noStrike" kern="0" cap="none" spc="0" normalizeH="0" baseline="0" noProof="0" dirty="0">
              <a:ln>
                <a:noFill/>
              </a:ln>
              <a:solidFill>
                <a:srgbClr val="3F3F3F"/>
              </a:solidFill>
              <a:effectLst/>
              <a:uLnTx/>
              <a:uFillTx/>
              <a:latin typeface="Calibri"/>
              <a:ea typeface="Calibri"/>
              <a:cs typeface="Calibri"/>
              <a:sym typeface="Calibri"/>
            </a:endParaRPr>
          </a:p>
        </p:txBody>
      </p:sp>
      <p:sp>
        <p:nvSpPr>
          <p:cNvPr id="543" name="Google Shape;543;p57"/>
          <p:cNvSpPr txBox="1"/>
          <p:nvPr/>
        </p:nvSpPr>
        <p:spPr>
          <a:xfrm>
            <a:off x="1897933" y="1108442"/>
            <a:ext cx="5519400" cy="443400"/>
          </a:xfrm>
          <a:prstGeom prst="rect">
            <a:avLst/>
          </a:prstGeom>
          <a:noFill/>
          <a:ln>
            <a:noFill/>
          </a:ln>
        </p:spPr>
        <p:txBody>
          <a:bodyPr spcFirstLastPara="1" wrap="square" lIns="68575" tIns="34275" rIns="68575" bIns="34275" anchor="t" anchorCtr="0">
            <a:spAutoFit/>
          </a:bodyPr>
          <a:lstStyle/>
          <a:p>
            <a:pPr marL="0" marR="0" lvl="0" indent="0" algn="l" rtl="0">
              <a:lnSpc>
                <a:spcPct val="90000"/>
              </a:lnSpc>
              <a:spcBef>
                <a:spcPts val="0"/>
              </a:spcBef>
              <a:spcAft>
                <a:spcPts val="0"/>
              </a:spcAft>
              <a:buNone/>
            </a:pPr>
            <a:r>
              <a:rPr lang="en-US" sz="2700" b="1" i="0" u="none" strike="noStrike" cap="none">
                <a:solidFill>
                  <a:srgbClr val="0000FF"/>
                </a:solidFill>
                <a:latin typeface="Oswald"/>
                <a:ea typeface="Oswald"/>
                <a:cs typeface="Oswald"/>
                <a:sym typeface="Oswald"/>
              </a:rPr>
              <a:t>Winning Proposals Characteristics</a:t>
            </a:r>
            <a:endParaRPr sz="1100"/>
          </a:p>
        </p:txBody>
      </p:sp>
      <p:sp>
        <p:nvSpPr>
          <p:cNvPr id="545" name="Google Shape;545;p57"/>
          <p:cNvSpPr txBox="1">
            <a:spLocks noGrp="1"/>
          </p:cNvSpPr>
          <p:nvPr>
            <p:ph type="ftr" idx="11"/>
          </p:nvPr>
        </p:nvSpPr>
        <p:spPr>
          <a:xfrm>
            <a:off x="2985466" y="4641056"/>
            <a:ext cx="3173100" cy="273900"/>
          </a:xfrm>
          <a:prstGeom prst="rect">
            <a:avLst/>
          </a:prstGeom>
          <a:noFill/>
          <a:ln>
            <a:noFill/>
          </a:ln>
        </p:spPr>
        <p:txBody>
          <a:bodyPr spcFirstLastPara="1" wrap="square" lIns="68575" tIns="34275" rIns="68575" bIns="34275" anchor="b" anchorCtr="0">
            <a:noAutofit/>
          </a:bodyPr>
          <a:lstStyle/>
          <a:p>
            <a:pPr marL="0" lvl="0" indent="0" algn="ctr" rtl="0">
              <a:spcBef>
                <a:spcPts val="0"/>
              </a:spcBef>
              <a:spcAft>
                <a:spcPts val="0"/>
              </a:spcAft>
              <a:buNone/>
            </a:pPr>
            <a:r>
              <a:rPr lang="en-US" sz="1100"/>
              <a:t>GT APEX Accelerator </a:t>
            </a:r>
            <a:endParaRPr sz="1100"/>
          </a:p>
        </p:txBody>
      </p:sp>
      <p:sp>
        <p:nvSpPr>
          <p:cNvPr id="546" name="Google Shape;546;p57"/>
          <p:cNvSpPr txBox="1">
            <a:spLocks noGrp="1"/>
          </p:cNvSpPr>
          <p:nvPr>
            <p:ph type="sldNum" idx="12"/>
          </p:nvPr>
        </p:nvSpPr>
        <p:spPr>
          <a:xfrm>
            <a:off x="2583180" y="3495973"/>
            <a:ext cx="1371600" cy="241200"/>
          </a:xfrm>
          <a:prstGeom prst="rect">
            <a:avLst/>
          </a:prstGeom>
          <a:noFill/>
          <a:ln>
            <a:noFill/>
          </a:ln>
        </p:spPr>
        <p:txBody>
          <a:bodyPr spcFirstLastPara="1" wrap="square" lIns="0" tIns="0" rIns="0" bIns="0" anchor="b" anchorCtr="0">
            <a:noAutofit/>
          </a:bodyPr>
          <a:lstStyle/>
          <a:p>
            <a:pPr marL="0" lvl="0" indent="0" algn="ctr" rtl="0">
              <a:spcBef>
                <a:spcPts val="0"/>
              </a:spcBef>
              <a:spcAft>
                <a:spcPts val="0"/>
              </a:spcAft>
              <a:buClr>
                <a:srgbClr val="000000"/>
              </a:buClr>
              <a:buSzPts val="1200"/>
              <a:buFont typeface="Arial"/>
              <a:buNone/>
            </a:pPr>
            <a:r>
              <a:rPr lang="en-US"/>
              <a:t>2</a:t>
            </a:r>
            <a:endParaRP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Shape 550"/>
        <p:cNvGrpSpPr/>
        <p:nvPr/>
      </p:nvGrpSpPr>
      <p:grpSpPr>
        <a:xfrm>
          <a:off x="0" y="0"/>
          <a:ext cx="0" cy="0"/>
          <a:chOff x="0" y="0"/>
          <a:chExt cx="0" cy="0"/>
        </a:xfrm>
      </p:grpSpPr>
      <p:sp>
        <p:nvSpPr>
          <p:cNvPr id="551" name="Google Shape;551;p58"/>
          <p:cNvSpPr txBox="1"/>
          <p:nvPr/>
        </p:nvSpPr>
        <p:spPr>
          <a:xfrm>
            <a:off x="489900" y="1605383"/>
            <a:ext cx="7372500" cy="2604300"/>
          </a:xfrm>
          <a:prstGeom prst="rect">
            <a:avLst/>
          </a:prstGeom>
          <a:noFill/>
          <a:ln>
            <a:noFill/>
          </a:ln>
        </p:spPr>
        <p:txBody>
          <a:bodyPr spcFirstLastPara="1" wrap="square" lIns="68575" tIns="34275" rIns="68575" bIns="34275" anchor="t" anchorCtr="0">
            <a:spAutoFit/>
          </a:bodyPr>
          <a:lstStyle/>
          <a:p>
            <a:pPr marL="0" marR="0" lvl="0" indent="0" algn="l" rtl="0">
              <a:lnSpc>
                <a:spcPct val="90000"/>
              </a:lnSpc>
              <a:spcBef>
                <a:spcPts val="0"/>
              </a:spcBef>
              <a:spcAft>
                <a:spcPts val="0"/>
              </a:spcAft>
              <a:buNone/>
            </a:pPr>
            <a:r>
              <a:rPr lang="en-US" sz="2100" b="0" i="0" u="none" strike="noStrike" cap="none" dirty="0">
                <a:solidFill>
                  <a:srgbClr val="000000"/>
                </a:solidFill>
                <a:latin typeface="Oswald"/>
                <a:ea typeface="Oswald"/>
                <a:cs typeface="Oswald"/>
                <a:sym typeface="Oswald"/>
              </a:rPr>
              <a:t>When determining your costs/price</a:t>
            </a:r>
            <a:endParaRPr sz="1100" dirty="0"/>
          </a:p>
          <a:p>
            <a:pPr marL="254000" marR="0" lvl="0" indent="-215900" algn="l" rtl="0">
              <a:lnSpc>
                <a:spcPct val="90000"/>
              </a:lnSpc>
              <a:spcBef>
                <a:spcPts val="0"/>
              </a:spcBef>
              <a:spcAft>
                <a:spcPts val="0"/>
              </a:spcAft>
              <a:buClr>
                <a:schemeClr val="dk1"/>
              </a:buClr>
              <a:buSzPts val="700"/>
              <a:buFont typeface="Arial"/>
              <a:buNone/>
            </a:pPr>
            <a:endParaRPr sz="700" b="0" i="0" u="none" strike="noStrike" cap="none" dirty="0">
              <a:solidFill>
                <a:srgbClr val="000000"/>
              </a:solidFill>
              <a:latin typeface="Oswald"/>
              <a:ea typeface="Oswald"/>
              <a:cs typeface="Oswald"/>
              <a:sym typeface="Oswald"/>
            </a:endParaRPr>
          </a:p>
          <a:p>
            <a:pPr marL="254000" marR="0" lvl="0" indent="-247650" algn="l" rtl="0">
              <a:lnSpc>
                <a:spcPct val="90000"/>
              </a:lnSpc>
              <a:spcBef>
                <a:spcPts val="0"/>
              </a:spcBef>
              <a:spcAft>
                <a:spcPts val="0"/>
              </a:spcAft>
              <a:buClr>
                <a:srgbClr val="000000"/>
              </a:buClr>
              <a:buSzPts val="2100"/>
              <a:buFont typeface="Arial"/>
              <a:buChar char="•"/>
            </a:pPr>
            <a:r>
              <a:rPr lang="en-US" sz="2100" b="0" i="0" u="none" strike="noStrike" cap="none" dirty="0">
                <a:solidFill>
                  <a:srgbClr val="000000"/>
                </a:solidFill>
                <a:latin typeface="Oswald"/>
                <a:ea typeface="Oswald"/>
                <a:cs typeface="Oswald"/>
                <a:sym typeface="Oswald"/>
              </a:rPr>
              <a:t>Factor in your </a:t>
            </a:r>
            <a:r>
              <a:rPr lang="en-US" sz="2100" b="0" i="0" u="none" strike="noStrike" cap="none" dirty="0">
                <a:solidFill>
                  <a:srgbClr val="0000FF"/>
                </a:solidFill>
                <a:latin typeface="Oswald"/>
                <a:ea typeface="Oswald"/>
                <a:cs typeface="Oswald"/>
                <a:sym typeface="Oswald"/>
              </a:rPr>
              <a:t>direct costs </a:t>
            </a:r>
            <a:r>
              <a:rPr lang="en-US" sz="2100" b="0" i="0" u="none" strike="noStrike" cap="none" dirty="0">
                <a:solidFill>
                  <a:srgbClr val="000000"/>
                </a:solidFill>
                <a:latin typeface="Oswald"/>
                <a:ea typeface="Oswald"/>
                <a:cs typeface="Oswald"/>
                <a:sym typeface="Oswald"/>
              </a:rPr>
              <a:t>(actual cost of the goods, labor, supplies, equipment) associated with implementing the one contract opportunity you’re bidding on and if awarded.</a:t>
            </a:r>
            <a:endParaRPr sz="1100" dirty="0"/>
          </a:p>
          <a:p>
            <a:pPr marL="254000" marR="0" lvl="0" indent="-203200" algn="l" rtl="0">
              <a:lnSpc>
                <a:spcPct val="90000"/>
              </a:lnSpc>
              <a:spcBef>
                <a:spcPts val="0"/>
              </a:spcBef>
              <a:spcAft>
                <a:spcPts val="0"/>
              </a:spcAft>
              <a:buClr>
                <a:schemeClr val="dk1"/>
              </a:buClr>
              <a:buSzPts val="800"/>
              <a:buFont typeface="Arial"/>
              <a:buNone/>
            </a:pPr>
            <a:endParaRPr sz="800" b="0" i="0" u="none" strike="noStrike" cap="none" dirty="0">
              <a:solidFill>
                <a:srgbClr val="000000"/>
              </a:solidFill>
              <a:latin typeface="Oswald"/>
              <a:ea typeface="Oswald"/>
              <a:cs typeface="Oswald"/>
              <a:sym typeface="Oswald"/>
            </a:endParaRPr>
          </a:p>
          <a:p>
            <a:pPr marL="254000" marR="0" lvl="0" indent="-247650" algn="l" rtl="0">
              <a:lnSpc>
                <a:spcPct val="90000"/>
              </a:lnSpc>
              <a:spcBef>
                <a:spcPts val="0"/>
              </a:spcBef>
              <a:spcAft>
                <a:spcPts val="0"/>
              </a:spcAft>
              <a:buClr>
                <a:srgbClr val="000000"/>
              </a:buClr>
              <a:buSzPts val="2100"/>
              <a:buFont typeface="Arial"/>
              <a:buChar char="•"/>
            </a:pPr>
            <a:r>
              <a:rPr lang="en-US" sz="2100" b="0" i="0" u="none" strike="noStrike" cap="none" dirty="0">
                <a:solidFill>
                  <a:srgbClr val="000000"/>
                </a:solidFill>
                <a:latin typeface="Oswald"/>
                <a:ea typeface="Oswald"/>
                <a:cs typeface="Oswald"/>
                <a:sym typeface="Oswald"/>
              </a:rPr>
              <a:t>But don’t forget your </a:t>
            </a:r>
            <a:r>
              <a:rPr lang="en-US" sz="2100" b="0" i="0" u="none" strike="noStrike" cap="none" dirty="0">
                <a:solidFill>
                  <a:srgbClr val="0000FF"/>
                </a:solidFill>
                <a:latin typeface="Oswald"/>
                <a:ea typeface="Oswald"/>
                <a:cs typeface="Oswald"/>
                <a:sym typeface="Oswald"/>
              </a:rPr>
              <a:t>indirect costs </a:t>
            </a:r>
            <a:r>
              <a:rPr lang="en-US" sz="2100" b="0" i="0" u="none" strike="noStrike" cap="none" dirty="0">
                <a:solidFill>
                  <a:srgbClr val="000000"/>
                </a:solidFill>
                <a:latin typeface="Oswald"/>
                <a:ea typeface="Oswald"/>
                <a:cs typeface="Oswald"/>
                <a:sym typeface="Oswald"/>
              </a:rPr>
              <a:t>to perform (overhead + general and administrative expenses or G&amp;A), this includes management salaries, utilities, insurance, bonding, rent, janitorial, office supplies, transportation, depreciation, legal fees, training, tax issues and liability </a:t>
            </a:r>
            <a:endParaRPr sz="1100" dirty="0"/>
          </a:p>
        </p:txBody>
      </p:sp>
      <p:sp>
        <p:nvSpPr>
          <p:cNvPr id="552" name="Google Shape;552;p58"/>
          <p:cNvSpPr txBox="1"/>
          <p:nvPr/>
        </p:nvSpPr>
        <p:spPr>
          <a:xfrm>
            <a:off x="2286000" y="1161983"/>
            <a:ext cx="4866900" cy="443400"/>
          </a:xfrm>
          <a:prstGeom prst="rect">
            <a:avLst/>
          </a:prstGeom>
          <a:noFill/>
          <a:ln>
            <a:noFill/>
          </a:ln>
        </p:spPr>
        <p:txBody>
          <a:bodyPr spcFirstLastPara="1" wrap="square" lIns="68575" tIns="34275" rIns="68575" bIns="34275" anchor="t" anchorCtr="0">
            <a:spAutoFit/>
          </a:bodyPr>
          <a:lstStyle/>
          <a:p>
            <a:pPr marL="0" marR="0" lvl="0" indent="0" algn="l" rtl="0">
              <a:lnSpc>
                <a:spcPct val="90000"/>
              </a:lnSpc>
              <a:spcBef>
                <a:spcPts val="0"/>
              </a:spcBef>
              <a:spcAft>
                <a:spcPts val="0"/>
              </a:spcAft>
              <a:buClr>
                <a:srgbClr val="0000FF"/>
              </a:buClr>
              <a:buSzPts val="2700"/>
              <a:buFont typeface="Arial"/>
              <a:buNone/>
            </a:pPr>
            <a:r>
              <a:rPr lang="en-US" sz="2700" b="1" i="0" u="none" strike="noStrike" cap="none">
                <a:solidFill>
                  <a:srgbClr val="0000FF"/>
                </a:solidFill>
                <a:latin typeface="Oswald"/>
                <a:ea typeface="Oswald"/>
                <a:cs typeface="Oswald"/>
                <a:sym typeface="Oswald"/>
              </a:rPr>
              <a:t>The Cost/Price Proposal</a:t>
            </a:r>
            <a:endParaRPr sz="2700" b="0" i="0" u="none" strike="noStrike" cap="none">
              <a:solidFill>
                <a:srgbClr val="0000FF"/>
              </a:solidFill>
              <a:latin typeface="Oswald"/>
              <a:ea typeface="Oswald"/>
              <a:cs typeface="Oswald"/>
              <a:sym typeface="Oswald"/>
            </a:endParaRPr>
          </a:p>
        </p:txBody>
      </p:sp>
      <p:sp>
        <p:nvSpPr>
          <p:cNvPr id="553" name="Google Shape;553;p58"/>
          <p:cNvSpPr txBox="1">
            <a:spLocks noGrp="1"/>
          </p:cNvSpPr>
          <p:nvPr>
            <p:ph type="title" idx="4294967295"/>
          </p:nvPr>
        </p:nvSpPr>
        <p:spPr>
          <a:xfrm>
            <a:off x="342900" y="298669"/>
            <a:ext cx="5886600" cy="577200"/>
          </a:xfrm>
          <a:prstGeom prst="rect">
            <a:avLst/>
          </a:prstGeom>
          <a:noFill/>
          <a:ln>
            <a:noFill/>
            <a:prstDash/>
          </a:ln>
          <a:effectLst/>
        </p:spPr>
        <p:txBody>
          <a:bodyPr rot="0" spcFirstLastPara="1" vertOverflow="overflow" horzOverflow="overflow" vert="horz" wrap="square" lIns="68575" tIns="34275" rIns="68575" bIns="34275"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
                <a:srgbClr val="8F77B6"/>
              </a:buClr>
              <a:buSzPts val="3300"/>
              <a:buFont typeface="Oswald"/>
              <a:buNone/>
              <a:tabLst/>
              <a:defRPr/>
            </a:pPr>
            <a:r>
              <a:rPr kumimoji="0" lang="en-US" sz="3300" b="1" i="0" u="none" strike="noStrike" kern="0" cap="none" spc="0" normalizeH="0" baseline="0" noProof="0" dirty="0">
                <a:ln>
                  <a:noFill/>
                </a:ln>
                <a:solidFill>
                  <a:srgbClr val="8F77B6"/>
                </a:solidFill>
                <a:effectLst/>
                <a:uLnTx/>
                <a:uFillTx/>
                <a:latin typeface="Oswald"/>
                <a:ea typeface="Oswald"/>
                <a:cs typeface="Oswald"/>
                <a:sym typeface="Oswald"/>
              </a:rPr>
              <a:t>Responding to the Solicitation </a:t>
            </a:r>
            <a:endParaRPr kumimoji="0" lang="en-US" sz="3300" b="0" i="0" u="none" strike="noStrike" kern="0" cap="none" spc="0" normalizeH="0" baseline="0" noProof="0" dirty="0">
              <a:ln>
                <a:noFill/>
              </a:ln>
              <a:solidFill>
                <a:srgbClr val="3F3F3F"/>
              </a:solidFill>
              <a:effectLst/>
              <a:uLnTx/>
              <a:uFillTx/>
              <a:latin typeface="Calibri"/>
              <a:ea typeface="Calibri"/>
              <a:cs typeface="Calibri"/>
              <a:sym typeface="Calibri"/>
            </a:endParaRPr>
          </a:p>
        </p:txBody>
      </p:sp>
      <p:sp>
        <p:nvSpPr>
          <p:cNvPr id="555" name="Google Shape;555;p58"/>
          <p:cNvSpPr txBox="1">
            <a:spLocks noGrp="1"/>
          </p:cNvSpPr>
          <p:nvPr>
            <p:ph type="ftr" idx="11"/>
          </p:nvPr>
        </p:nvSpPr>
        <p:spPr>
          <a:xfrm>
            <a:off x="2985466" y="4641056"/>
            <a:ext cx="3173100" cy="273900"/>
          </a:xfrm>
          <a:prstGeom prst="rect">
            <a:avLst/>
          </a:prstGeom>
          <a:noFill/>
          <a:ln>
            <a:noFill/>
          </a:ln>
        </p:spPr>
        <p:txBody>
          <a:bodyPr spcFirstLastPara="1" wrap="square" lIns="68575" tIns="34275" rIns="68575" bIns="34275" anchor="b" anchorCtr="0">
            <a:noAutofit/>
          </a:bodyPr>
          <a:lstStyle/>
          <a:p>
            <a:pPr marL="0" lvl="0" indent="0" algn="ctr" rtl="0">
              <a:spcBef>
                <a:spcPts val="0"/>
              </a:spcBef>
              <a:spcAft>
                <a:spcPts val="0"/>
              </a:spcAft>
              <a:buNone/>
            </a:pPr>
            <a:r>
              <a:rPr lang="en-US" sz="1100"/>
              <a:t>GT APEX Accelerator </a:t>
            </a:r>
            <a:endParaRPr sz="1100"/>
          </a:p>
        </p:txBody>
      </p:sp>
      <p:sp>
        <p:nvSpPr>
          <p:cNvPr id="556" name="Google Shape;556;p58"/>
          <p:cNvSpPr txBox="1">
            <a:spLocks noGrp="1"/>
          </p:cNvSpPr>
          <p:nvPr>
            <p:ph type="sldNum" idx="12"/>
          </p:nvPr>
        </p:nvSpPr>
        <p:spPr>
          <a:xfrm>
            <a:off x="2583180" y="3495973"/>
            <a:ext cx="1371600" cy="241200"/>
          </a:xfrm>
          <a:prstGeom prst="rect">
            <a:avLst/>
          </a:prstGeom>
          <a:noFill/>
          <a:ln>
            <a:noFill/>
          </a:ln>
        </p:spPr>
        <p:txBody>
          <a:bodyPr spcFirstLastPara="1" wrap="square" lIns="0" tIns="0" rIns="0" bIns="0" anchor="b" anchorCtr="0">
            <a:noAutofit/>
          </a:bodyPr>
          <a:lstStyle/>
          <a:p>
            <a:pPr marL="0" lvl="0" indent="0" algn="ctr" rtl="0">
              <a:spcBef>
                <a:spcPts val="0"/>
              </a:spcBef>
              <a:spcAft>
                <a:spcPts val="0"/>
              </a:spcAft>
              <a:buClr>
                <a:srgbClr val="000000"/>
              </a:buClr>
              <a:buSzPts val="1200"/>
              <a:buFont typeface="Arial"/>
              <a:buNone/>
            </a:pPr>
            <a:r>
              <a:rPr lang="en-US"/>
              <a:t>2</a:t>
            </a:r>
            <a:endParaRP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Shape 560"/>
        <p:cNvGrpSpPr/>
        <p:nvPr/>
      </p:nvGrpSpPr>
      <p:grpSpPr>
        <a:xfrm>
          <a:off x="0" y="0"/>
          <a:ext cx="0" cy="0"/>
          <a:chOff x="0" y="0"/>
          <a:chExt cx="0" cy="0"/>
        </a:xfrm>
      </p:grpSpPr>
      <p:sp>
        <p:nvSpPr>
          <p:cNvPr id="561" name="Google Shape;561;p59"/>
          <p:cNvSpPr txBox="1">
            <a:spLocks noGrp="1"/>
          </p:cNvSpPr>
          <p:nvPr>
            <p:ph type="title"/>
          </p:nvPr>
        </p:nvSpPr>
        <p:spPr>
          <a:xfrm>
            <a:off x="457200" y="525662"/>
            <a:ext cx="7258200" cy="571500"/>
          </a:xfrm>
          <a:prstGeom prst="rect">
            <a:avLst/>
          </a:prstGeom>
          <a:noFill/>
          <a:ln>
            <a:noFill/>
          </a:ln>
        </p:spPr>
        <p:txBody>
          <a:bodyPr spcFirstLastPara="1" wrap="square" lIns="0" tIns="0" rIns="68575" bIns="0" anchor="b" anchorCtr="0">
            <a:noAutofit/>
          </a:bodyPr>
          <a:lstStyle/>
          <a:p>
            <a:pPr marL="0" marR="0" lvl="0" indent="0" algn="l" rtl="0">
              <a:lnSpc>
                <a:spcPct val="100000"/>
              </a:lnSpc>
              <a:spcBef>
                <a:spcPts val="0"/>
              </a:spcBef>
              <a:spcAft>
                <a:spcPts val="0"/>
              </a:spcAft>
              <a:buClr>
                <a:srgbClr val="8F77B6"/>
              </a:buClr>
              <a:buSzPts val="3300"/>
              <a:buFont typeface="Oswald"/>
              <a:buNone/>
            </a:pPr>
            <a:r>
              <a:rPr lang="en-US" sz="3300" b="1" i="0" u="none" strike="noStrike" cap="none">
                <a:solidFill>
                  <a:srgbClr val="8F77B6"/>
                </a:solidFill>
                <a:latin typeface="Oswald"/>
                <a:ea typeface="Oswald"/>
                <a:cs typeface="Oswald"/>
                <a:sym typeface="Oswald"/>
              </a:rPr>
              <a:t>Responding to the Solicitation </a:t>
            </a:r>
            <a:br>
              <a:rPr lang="en-US" sz="3300" b="0" i="0" u="none" strike="noStrike" cap="none">
                <a:solidFill>
                  <a:srgbClr val="3F3F3F"/>
                </a:solidFill>
                <a:latin typeface="Calibri"/>
                <a:ea typeface="Calibri"/>
                <a:cs typeface="Calibri"/>
                <a:sym typeface="Calibri"/>
              </a:rPr>
            </a:br>
            <a:endParaRPr/>
          </a:p>
        </p:txBody>
      </p:sp>
      <p:sp>
        <p:nvSpPr>
          <p:cNvPr id="562" name="Google Shape;562;p59"/>
          <p:cNvSpPr txBox="1"/>
          <p:nvPr/>
        </p:nvSpPr>
        <p:spPr>
          <a:xfrm>
            <a:off x="0" y="1376863"/>
            <a:ext cx="9087000" cy="2992200"/>
          </a:xfrm>
          <a:prstGeom prst="rect">
            <a:avLst/>
          </a:prstGeom>
          <a:noFill/>
          <a:ln>
            <a:noFill/>
          </a:ln>
        </p:spPr>
        <p:txBody>
          <a:bodyPr spcFirstLastPara="1" wrap="square" lIns="68575" tIns="34275" rIns="68575" bIns="34275" anchor="t" anchorCtr="0">
            <a:spAutoFit/>
          </a:bodyPr>
          <a:lstStyle/>
          <a:p>
            <a:pPr marL="342900" marR="0" lvl="0" indent="-349250" algn="l" rtl="0">
              <a:lnSpc>
                <a:spcPct val="150000"/>
              </a:lnSpc>
              <a:spcBef>
                <a:spcPts val="0"/>
              </a:spcBef>
              <a:spcAft>
                <a:spcPts val="0"/>
              </a:spcAft>
              <a:buClr>
                <a:srgbClr val="000000"/>
              </a:buClr>
              <a:buSzPts val="1700"/>
              <a:buFont typeface="Arial"/>
              <a:buChar char="•"/>
            </a:pPr>
            <a:r>
              <a:rPr lang="en-US" sz="1600" b="0" i="0" u="none" strike="noStrike" cap="none" dirty="0">
                <a:solidFill>
                  <a:srgbClr val="000000"/>
                </a:solidFill>
                <a:latin typeface="Oswald"/>
                <a:ea typeface="Oswald"/>
                <a:cs typeface="Oswald"/>
                <a:sym typeface="Oswald"/>
              </a:rPr>
              <a:t>Factor in a reasonable profit or fee</a:t>
            </a:r>
            <a:endParaRPr sz="1600" dirty="0"/>
          </a:p>
          <a:p>
            <a:pPr marL="342900" marR="0" lvl="0" indent="-349250" algn="l" rtl="0">
              <a:lnSpc>
                <a:spcPct val="150000"/>
              </a:lnSpc>
              <a:spcBef>
                <a:spcPts val="0"/>
              </a:spcBef>
              <a:spcAft>
                <a:spcPts val="0"/>
              </a:spcAft>
              <a:buClr>
                <a:srgbClr val="000000"/>
              </a:buClr>
              <a:buSzPts val="1700"/>
              <a:buFont typeface="Arial"/>
              <a:buChar char="•"/>
            </a:pPr>
            <a:r>
              <a:rPr lang="en-US" sz="1600" b="0" i="0" u="none" strike="noStrike" cap="none" dirty="0">
                <a:solidFill>
                  <a:srgbClr val="000000"/>
                </a:solidFill>
                <a:latin typeface="Oswald"/>
                <a:ea typeface="Oswald"/>
                <a:cs typeface="Oswald"/>
                <a:sym typeface="Oswald"/>
              </a:rPr>
              <a:t>Direct costs + Indirect costs (overhead + G&amp;A) + Profit/fee = Bid price</a:t>
            </a:r>
            <a:endParaRPr sz="1600" dirty="0"/>
          </a:p>
          <a:p>
            <a:pPr marL="342900" marR="0" lvl="0" indent="-349250" algn="l" rtl="0">
              <a:lnSpc>
                <a:spcPct val="150000"/>
              </a:lnSpc>
              <a:spcBef>
                <a:spcPts val="0"/>
              </a:spcBef>
              <a:spcAft>
                <a:spcPts val="0"/>
              </a:spcAft>
              <a:buClr>
                <a:srgbClr val="000000"/>
              </a:buClr>
              <a:buSzPts val="1700"/>
              <a:buFont typeface="Arial"/>
              <a:buChar char="•"/>
            </a:pPr>
            <a:r>
              <a:rPr lang="en-US" sz="1600" b="0" i="0" u="none" strike="noStrike" cap="none" dirty="0">
                <a:solidFill>
                  <a:srgbClr val="000000"/>
                </a:solidFill>
                <a:latin typeface="Oswald"/>
                <a:ea typeface="Oswald"/>
                <a:cs typeface="Oswald"/>
                <a:sym typeface="Oswald"/>
              </a:rPr>
              <a:t>Army Contracting Guide:</a:t>
            </a:r>
            <a:endParaRPr sz="1600" dirty="0"/>
          </a:p>
          <a:p>
            <a:pPr marL="685800" marR="0" lvl="1" indent="-349250" algn="l" rtl="0">
              <a:lnSpc>
                <a:spcPct val="90000"/>
              </a:lnSpc>
              <a:spcBef>
                <a:spcPts val="0"/>
              </a:spcBef>
              <a:spcAft>
                <a:spcPts val="0"/>
              </a:spcAft>
              <a:buClr>
                <a:srgbClr val="000000"/>
              </a:buClr>
              <a:buSzPts val="1700"/>
              <a:buFont typeface="Courier New"/>
              <a:buChar char="o"/>
            </a:pPr>
            <a:r>
              <a:rPr lang="en-US" sz="1600" b="0" i="0" u="none" strike="noStrike" cap="none" dirty="0">
                <a:solidFill>
                  <a:srgbClr val="000000"/>
                </a:solidFill>
                <a:latin typeface="Oswald"/>
                <a:ea typeface="Oswald"/>
                <a:cs typeface="Oswald"/>
                <a:sym typeface="Oswald"/>
              </a:rPr>
              <a:t>While overhead varies per type of contact, typically 15% of total direct costs</a:t>
            </a:r>
            <a:endParaRPr sz="1600" dirty="0"/>
          </a:p>
          <a:p>
            <a:pPr marL="685800" marR="0" lvl="1" indent="-349250" algn="l" rtl="0">
              <a:lnSpc>
                <a:spcPct val="90000"/>
              </a:lnSpc>
              <a:spcBef>
                <a:spcPts val="0"/>
              </a:spcBef>
              <a:spcAft>
                <a:spcPts val="0"/>
              </a:spcAft>
              <a:buClr>
                <a:srgbClr val="000000"/>
              </a:buClr>
              <a:buSzPts val="1700"/>
              <a:buFont typeface="Courier New"/>
              <a:buChar char="o"/>
            </a:pPr>
            <a:r>
              <a:rPr lang="en-US" sz="1600" b="0" i="0" u="none" strike="noStrike" cap="none" dirty="0">
                <a:solidFill>
                  <a:srgbClr val="000000"/>
                </a:solidFill>
                <a:latin typeface="Oswald"/>
                <a:ea typeface="Oswald"/>
                <a:cs typeface="Oswald"/>
                <a:sym typeface="Oswald"/>
              </a:rPr>
              <a:t>G&amp;A is normally between 12-15% of the sum of direct costs + overhead</a:t>
            </a:r>
            <a:endParaRPr sz="1600" dirty="0"/>
          </a:p>
          <a:p>
            <a:pPr marL="1371600" marR="0" lvl="4" indent="0" algn="l" rtl="0">
              <a:lnSpc>
                <a:spcPct val="90000"/>
              </a:lnSpc>
              <a:spcBef>
                <a:spcPts val="0"/>
              </a:spcBef>
              <a:spcAft>
                <a:spcPts val="0"/>
              </a:spcAft>
              <a:buClr>
                <a:schemeClr val="dk1"/>
              </a:buClr>
              <a:buSzPts val="800"/>
              <a:buFont typeface="Calibri"/>
              <a:buNone/>
            </a:pPr>
            <a:endParaRPr sz="1600" b="1" i="0" u="none" strike="noStrike" cap="none" dirty="0">
              <a:solidFill>
                <a:srgbClr val="000000"/>
              </a:solidFill>
              <a:latin typeface="Oswald"/>
              <a:ea typeface="Oswald"/>
              <a:cs typeface="Oswald"/>
              <a:sym typeface="Oswald"/>
            </a:endParaRPr>
          </a:p>
          <a:p>
            <a:pPr marL="1371600" marR="0" lvl="4" indent="0" algn="l" rtl="0">
              <a:lnSpc>
                <a:spcPct val="90000"/>
              </a:lnSpc>
              <a:spcBef>
                <a:spcPts val="0"/>
              </a:spcBef>
              <a:spcAft>
                <a:spcPts val="0"/>
              </a:spcAft>
              <a:buClr>
                <a:srgbClr val="000000"/>
              </a:buClr>
              <a:buSzPts val="1700"/>
              <a:buFont typeface="Oswald"/>
              <a:buNone/>
            </a:pPr>
            <a:r>
              <a:rPr lang="en-US" sz="1600" b="1" i="0" u="none" strike="noStrike" cap="none" dirty="0">
                <a:solidFill>
                  <a:srgbClr val="000000"/>
                </a:solidFill>
                <a:latin typeface="Oswald"/>
                <a:ea typeface="Oswald"/>
                <a:cs typeface="Oswald"/>
                <a:sym typeface="Oswald"/>
              </a:rPr>
              <a:t>Formula:  G&amp;A + Overhead = Total Indirect Costs</a:t>
            </a:r>
            <a:endParaRPr sz="1600" dirty="0"/>
          </a:p>
          <a:p>
            <a:pPr marL="685800" marR="0" lvl="2" indent="0" algn="l" rtl="0">
              <a:lnSpc>
                <a:spcPct val="90000"/>
              </a:lnSpc>
              <a:spcBef>
                <a:spcPts val="0"/>
              </a:spcBef>
              <a:spcAft>
                <a:spcPts val="0"/>
              </a:spcAft>
              <a:buClr>
                <a:schemeClr val="dk1"/>
              </a:buClr>
              <a:buSzPts val="800"/>
              <a:buFont typeface="Calibri"/>
              <a:buNone/>
            </a:pPr>
            <a:endParaRPr sz="1600" b="0" i="0" u="none" strike="noStrike" cap="none" dirty="0">
              <a:solidFill>
                <a:srgbClr val="000000"/>
              </a:solidFill>
              <a:latin typeface="Oswald"/>
              <a:ea typeface="Oswald"/>
              <a:cs typeface="Oswald"/>
              <a:sym typeface="Oswald"/>
            </a:endParaRPr>
          </a:p>
          <a:p>
            <a:pPr marL="342900" marR="0" lvl="0" indent="-349250" algn="l" rtl="0">
              <a:lnSpc>
                <a:spcPct val="90000"/>
              </a:lnSpc>
              <a:spcBef>
                <a:spcPts val="0"/>
              </a:spcBef>
              <a:spcAft>
                <a:spcPts val="0"/>
              </a:spcAft>
              <a:buClr>
                <a:srgbClr val="000000"/>
              </a:buClr>
              <a:buSzPts val="1700"/>
              <a:buFont typeface="Arial"/>
              <a:buChar char="•"/>
            </a:pPr>
            <a:r>
              <a:rPr lang="en-US" sz="1600" b="0" i="0" u="none" strike="noStrike" cap="none" dirty="0">
                <a:solidFill>
                  <a:srgbClr val="000000"/>
                </a:solidFill>
                <a:latin typeface="Oswald"/>
                <a:ea typeface="Oswald"/>
                <a:cs typeface="Oswald"/>
                <a:sym typeface="Oswald"/>
              </a:rPr>
              <a:t>Typical profit on fixed price contract is 5% (large) and 12% (small business, always somewhere between 5%-12%</a:t>
            </a:r>
            <a:endParaRPr sz="1600" dirty="0"/>
          </a:p>
          <a:p>
            <a:pPr marL="0" marR="0" lvl="0" indent="0" algn="l" rtl="0">
              <a:lnSpc>
                <a:spcPct val="90000"/>
              </a:lnSpc>
              <a:spcBef>
                <a:spcPts val="0"/>
              </a:spcBef>
              <a:spcAft>
                <a:spcPts val="0"/>
              </a:spcAft>
              <a:buClr>
                <a:schemeClr val="dk1"/>
              </a:buClr>
              <a:buSzPts val="800"/>
              <a:buFont typeface="Calibri"/>
              <a:buNone/>
            </a:pPr>
            <a:endParaRPr sz="1600" b="0" i="0" u="none" strike="noStrike" cap="none" dirty="0">
              <a:solidFill>
                <a:srgbClr val="000000"/>
              </a:solidFill>
              <a:latin typeface="Oswald"/>
              <a:ea typeface="Oswald"/>
              <a:cs typeface="Oswald"/>
              <a:sym typeface="Oswald"/>
            </a:endParaRPr>
          </a:p>
          <a:p>
            <a:pPr marL="342900" marR="0" lvl="0" indent="-349250" algn="l" rtl="0">
              <a:lnSpc>
                <a:spcPct val="90000"/>
              </a:lnSpc>
              <a:spcBef>
                <a:spcPts val="0"/>
              </a:spcBef>
              <a:spcAft>
                <a:spcPts val="0"/>
              </a:spcAft>
              <a:buClr>
                <a:srgbClr val="000000"/>
              </a:buClr>
              <a:buSzPts val="1700"/>
              <a:buFont typeface="Arial"/>
              <a:buChar char="•"/>
            </a:pPr>
            <a:r>
              <a:rPr lang="en-US" sz="1600" b="0" i="0" u="none" strike="noStrike" cap="none" dirty="0">
                <a:solidFill>
                  <a:srgbClr val="000000"/>
                </a:solidFill>
                <a:latin typeface="Oswald"/>
                <a:ea typeface="Oswald"/>
                <a:cs typeface="Oswald"/>
                <a:sym typeface="Oswald"/>
              </a:rPr>
              <a:t>If cost contract (reimbursed for actual costs), profit/fees on cost contracts generally run 5% for all firm sizes.</a:t>
            </a:r>
            <a:endParaRPr sz="1600" dirty="0"/>
          </a:p>
        </p:txBody>
      </p:sp>
      <p:sp>
        <p:nvSpPr>
          <p:cNvPr id="563" name="Google Shape;563;p59"/>
          <p:cNvSpPr txBox="1"/>
          <p:nvPr/>
        </p:nvSpPr>
        <p:spPr>
          <a:xfrm>
            <a:off x="2138550" y="821014"/>
            <a:ext cx="4866900" cy="443400"/>
          </a:xfrm>
          <a:prstGeom prst="rect">
            <a:avLst/>
          </a:prstGeom>
          <a:noFill/>
          <a:ln>
            <a:noFill/>
          </a:ln>
        </p:spPr>
        <p:txBody>
          <a:bodyPr spcFirstLastPara="1" wrap="square" lIns="68575" tIns="34275" rIns="68575" bIns="34275" anchor="t" anchorCtr="0">
            <a:spAutoFit/>
          </a:bodyPr>
          <a:lstStyle/>
          <a:p>
            <a:pPr marL="0" marR="0" lvl="0" indent="0" algn="l" rtl="0">
              <a:lnSpc>
                <a:spcPct val="90000"/>
              </a:lnSpc>
              <a:spcBef>
                <a:spcPts val="0"/>
              </a:spcBef>
              <a:spcAft>
                <a:spcPts val="0"/>
              </a:spcAft>
              <a:buClr>
                <a:srgbClr val="0000FF"/>
              </a:buClr>
              <a:buSzPts val="2700"/>
              <a:buFont typeface="Arial"/>
              <a:buNone/>
            </a:pPr>
            <a:r>
              <a:rPr lang="en-US" sz="2700" b="1" i="0" u="none" strike="noStrike" cap="none" dirty="0">
                <a:solidFill>
                  <a:srgbClr val="0000FF"/>
                </a:solidFill>
                <a:latin typeface="Oswald"/>
                <a:ea typeface="Oswald"/>
                <a:cs typeface="Oswald"/>
                <a:sym typeface="Oswald"/>
              </a:rPr>
              <a:t>The Cost/Price Proposal</a:t>
            </a:r>
            <a:endParaRPr sz="2700" b="0" i="0" u="none" strike="noStrike" cap="none" dirty="0">
              <a:solidFill>
                <a:srgbClr val="0000FF"/>
              </a:solidFill>
              <a:latin typeface="Oswald"/>
              <a:ea typeface="Oswald"/>
              <a:cs typeface="Oswald"/>
              <a:sym typeface="Oswald"/>
            </a:endParaRPr>
          </a:p>
        </p:txBody>
      </p:sp>
      <p:sp>
        <p:nvSpPr>
          <p:cNvPr id="565" name="Google Shape;565;p59"/>
          <p:cNvSpPr txBox="1">
            <a:spLocks noGrp="1"/>
          </p:cNvSpPr>
          <p:nvPr>
            <p:ph type="ftr" idx="11"/>
          </p:nvPr>
        </p:nvSpPr>
        <p:spPr>
          <a:xfrm>
            <a:off x="2985466" y="4641056"/>
            <a:ext cx="3173100" cy="273900"/>
          </a:xfrm>
          <a:prstGeom prst="rect">
            <a:avLst/>
          </a:prstGeom>
          <a:noFill/>
          <a:ln>
            <a:noFill/>
          </a:ln>
        </p:spPr>
        <p:txBody>
          <a:bodyPr spcFirstLastPara="1" wrap="square" lIns="68575" tIns="34275" rIns="68575" bIns="34275" anchor="b" anchorCtr="0">
            <a:noAutofit/>
          </a:bodyPr>
          <a:lstStyle/>
          <a:p>
            <a:pPr marL="0" lvl="0" indent="0" algn="ctr" rtl="0">
              <a:spcBef>
                <a:spcPts val="0"/>
              </a:spcBef>
              <a:spcAft>
                <a:spcPts val="0"/>
              </a:spcAft>
              <a:buNone/>
            </a:pPr>
            <a:r>
              <a:rPr lang="en-US" sz="1100"/>
              <a:t>GT APEX Accelerator </a:t>
            </a:r>
            <a:endParaRPr sz="1100"/>
          </a:p>
        </p:txBody>
      </p:sp>
      <p:sp>
        <p:nvSpPr>
          <p:cNvPr id="566" name="Google Shape;566;p59"/>
          <p:cNvSpPr txBox="1">
            <a:spLocks noGrp="1"/>
          </p:cNvSpPr>
          <p:nvPr>
            <p:ph type="sldNum" idx="12"/>
          </p:nvPr>
        </p:nvSpPr>
        <p:spPr>
          <a:xfrm>
            <a:off x="2583180" y="3495973"/>
            <a:ext cx="1371600" cy="241200"/>
          </a:xfrm>
          <a:prstGeom prst="rect">
            <a:avLst/>
          </a:prstGeom>
          <a:noFill/>
          <a:ln>
            <a:noFill/>
          </a:ln>
        </p:spPr>
        <p:txBody>
          <a:bodyPr spcFirstLastPara="1" wrap="square" lIns="0" tIns="0" rIns="0" bIns="0" anchor="b" anchorCtr="0">
            <a:noAutofit/>
          </a:bodyPr>
          <a:lstStyle/>
          <a:p>
            <a:pPr marL="0" lvl="0" indent="0" algn="ctr" rtl="0">
              <a:spcBef>
                <a:spcPts val="0"/>
              </a:spcBef>
              <a:spcAft>
                <a:spcPts val="0"/>
              </a:spcAft>
              <a:buClr>
                <a:srgbClr val="000000"/>
              </a:buClr>
              <a:buSzPts val="1200"/>
              <a:buFont typeface="Arial"/>
              <a:buNone/>
            </a:pPr>
            <a:r>
              <a:rPr lang="en-US"/>
              <a:t>2</a:t>
            </a:r>
            <a:endParaRP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Shape 571"/>
        <p:cNvGrpSpPr/>
        <p:nvPr/>
      </p:nvGrpSpPr>
      <p:grpSpPr>
        <a:xfrm>
          <a:off x="0" y="0"/>
          <a:ext cx="0" cy="0"/>
          <a:chOff x="0" y="0"/>
          <a:chExt cx="0" cy="0"/>
        </a:xfrm>
      </p:grpSpPr>
      <p:sp>
        <p:nvSpPr>
          <p:cNvPr id="572" name="Google Shape;572;p60"/>
          <p:cNvSpPr txBox="1">
            <a:spLocks noGrp="1"/>
          </p:cNvSpPr>
          <p:nvPr>
            <p:ph type="title" idx="4294967295"/>
          </p:nvPr>
        </p:nvSpPr>
        <p:spPr>
          <a:xfrm>
            <a:off x="278376" y="400050"/>
            <a:ext cx="6065400" cy="577200"/>
          </a:xfrm>
          <a:prstGeom prst="rect">
            <a:avLst/>
          </a:prstGeom>
          <a:noFill/>
          <a:ln>
            <a:noFill/>
            <a:prstDash/>
          </a:ln>
          <a:effectLst/>
        </p:spPr>
        <p:txBody>
          <a:bodyPr rot="0" spcFirstLastPara="1" vertOverflow="overflow" horzOverflow="overflow" vert="horz" wrap="square" lIns="68575" tIns="34275" rIns="68575" bIns="34275"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
                <a:srgbClr val="8F77B6"/>
              </a:buClr>
              <a:buSzPts val="3300"/>
              <a:buFont typeface="Oswald"/>
              <a:buNone/>
              <a:tabLst/>
              <a:defRPr/>
            </a:pPr>
            <a:r>
              <a:rPr kumimoji="0" lang="en-US" sz="3300" b="1" i="0" u="none" strike="noStrike" kern="0" cap="none" spc="0" normalizeH="0" baseline="0" noProof="0" dirty="0">
                <a:ln>
                  <a:noFill/>
                </a:ln>
                <a:solidFill>
                  <a:srgbClr val="8F77B6"/>
                </a:solidFill>
                <a:effectLst/>
                <a:uLnTx/>
                <a:uFillTx/>
                <a:latin typeface="Oswald"/>
                <a:ea typeface="Oswald"/>
                <a:cs typeface="Oswald"/>
                <a:sym typeface="Oswald"/>
              </a:rPr>
              <a:t>Responding to the Solicitation </a:t>
            </a:r>
            <a:endParaRPr kumimoji="0" lang="en-US" sz="3300" b="0" i="0" u="none" strike="noStrike" kern="0" cap="none" spc="0" normalizeH="0" baseline="0" noProof="0" dirty="0">
              <a:ln>
                <a:noFill/>
              </a:ln>
              <a:solidFill>
                <a:srgbClr val="3F3F3F"/>
              </a:solidFill>
              <a:effectLst/>
              <a:uLnTx/>
              <a:uFillTx/>
              <a:latin typeface="Calibri"/>
              <a:ea typeface="Calibri"/>
              <a:cs typeface="Calibri"/>
              <a:sym typeface="Calibri"/>
            </a:endParaRPr>
          </a:p>
        </p:txBody>
      </p:sp>
      <p:sp>
        <p:nvSpPr>
          <p:cNvPr id="573" name="Google Shape;573;p60"/>
          <p:cNvSpPr txBox="1"/>
          <p:nvPr/>
        </p:nvSpPr>
        <p:spPr>
          <a:xfrm>
            <a:off x="2457450" y="1028700"/>
            <a:ext cx="3657600" cy="443400"/>
          </a:xfrm>
          <a:prstGeom prst="rect">
            <a:avLst/>
          </a:prstGeom>
          <a:noFill/>
          <a:ln>
            <a:noFill/>
          </a:ln>
        </p:spPr>
        <p:txBody>
          <a:bodyPr spcFirstLastPara="1" wrap="square" lIns="68575" tIns="34275" rIns="68575" bIns="34275" anchor="t" anchorCtr="0">
            <a:spAutoFit/>
          </a:bodyPr>
          <a:lstStyle/>
          <a:p>
            <a:pPr marL="0" marR="0" lvl="0" indent="0" algn="l" rtl="0">
              <a:lnSpc>
                <a:spcPct val="90000"/>
              </a:lnSpc>
              <a:spcBef>
                <a:spcPts val="0"/>
              </a:spcBef>
              <a:spcAft>
                <a:spcPts val="0"/>
              </a:spcAft>
              <a:buClr>
                <a:srgbClr val="0000FF"/>
              </a:buClr>
              <a:buSzPts val="2700"/>
              <a:buFont typeface="Arial"/>
              <a:buNone/>
            </a:pPr>
            <a:r>
              <a:rPr lang="en-US" sz="2700" b="1" i="0" u="none" strike="noStrike" cap="none">
                <a:solidFill>
                  <a:srgbClr val="0000FF"/>
                </a:solidFill>
                <a:latin typeface="Oswald"/>
                <a:ea typeface="Oswald"/>
                <a:cs typeface="Oswald"/>
                <a:sym typeface="Oswald"/>
              </a:rPr>
              <a:t>The Cost/Price Proposal</a:t>
            </a:r>
            <a:endParaRPr sz="2700" b="0" i="0" u="none" strike="noStrike" cap="none">
              <a:solidFill>
                <a:srgbClr val="0000FF"/>
              </a:solidFill>
              <a:latin typeface="Oswald"/>
              <a:ea typeface="Oswald"/>
              <a:cs typeface="Oswald"/>
              <a:sym typeface="Oswald"/>
            </a:endParaRPr>
          </a:p>
        </p:txBody>
      </p:sp>
      <p:sp>
        <p:nvSpPr>
          <p:cNvPr id="574" name="Google Shape;574;p60"/>
          <p:cNvSpPr txBox="1"/>
          <p:nvPr/>
        </p:nvSpPr>
        <p:spPr>
          <a:xfrm>
            <a:off x="746125" y="1523467"/>
            <a:ext cx="7915200" cy="2719800"/>
          </a:xfrm>
          <a:prstGeom prst="rect">
            <a:avLst/>
          </a:prstGeom>
          <a:noFill/>
          <a:ln>
            <a:noFill/>
          </a:ln>
        </p:spPr>
        <p:txBody>
          <a:bodyPr spcFirstLastPara="1" wrap="square" lIns="68575" tIns="34275" rIns="68575" bIns="34275" anchor="t" anchorCtr="0">
            <a:spAutoFit/>
          </a:bodyPr>
          <a:lstStyle/>
          <a:p>
            <a:pPr marL="254000" marR="0" lvl="0" indent="-247650" algn="l" rtl="0">
              <a:lnSpc>
                <a:spcPct val="150000"/>
              </a:lnSpc>
              <a:spcBef>
                <a:spcPts val="0"/>
              </a:spcBef>
              <a:spcAft>
                <a:spcPts val="0"/>
              </a:spcAft>
              <a:buClr>
                <a:schemeClr val="dk1"/>
              </a:buClr>
              <a:buSzPts val="2100"/>
              <a:buFont typeface="Arial"/>
              <a:buChar char="•"/>
            </a:pPr>
            <a:r>
              <a:rPr lang="en-US" sz="2100">
                <a:solidFill>
                  <a:schemeClr val="dk1"/>
                </a:solidFill>
                <a:latin typeface="Oswald"/>
                <a:ea typeface="Oswald"/>
                <a:cs typeface="Oswald"/>
                <a:sym typeface="Oswald"/>
              </a:rPr>
              <a:t>Make best offer first time  </a:t>
            </a:r>
            <a:endParaRPr sz="1100"/>
          </a:p>
          <a:p>
            <a:pPr marL="254000" marR="0" lvl="0" indent="-247650" algn="l" rtl="0">
              <a:spcBef>
                <a:spcPts val="0"/>
              </a:spcBef>
              <a:spcAft>
                <a:spcPts val="0"/>
              </a:spcAft>
              <a:buClr>
                <a:schemeClr val="dk1"/>
              </a:buClr>
              <a:buSzPts val="2100"/>
              <a:buFont typeface="Arial"/>
              <a:buChar char="•"/>
            </a:pPr>
            <a:r>
              <a:rPr lang="en-US" sz="2100">
                <a:solidFill>
                  <a:schemeClr val="dk1"/>
                </a:solidFill>
                <a:latin typeface="Oswald"/>
                <a:ea typeface="Oswald"/>
                <a:cs typeface="Oswald"/>
                <a:sym typeface="Oswald"/>
              </a:rPr>
              <a:t>Best And Final Offer (BAFO) request may come into play, but don’t count on it</a:t>
            </a:r>
            <a:endParaRPr sz="1100"/>
          </a:p>
          <a:p>
            <a:pPr marL="254000" marR="0" lvl="0" indent="-247650" algn="l" rtl="0">
              <a:lnSpc>
                <a:spcPct val="150000"/>
              </a:lnSpc>
              <a:spcBef>
                <a:spcPts val="0"/>
              </a:spcBef>
              <a:spcAft>
                <a:spcPts val="0"/>
              </a:spcAft>
              <a:buClr>
                <a:schemeClr val="dk1"/>
              </a:buClr>
              <a:buSzPts val="2100"/>
              <a:buFont typeface="Arial"/>
              <a:buChar char="•"/>
            </a:pPr>
            <a:r>
              <a:rPr lang="en-US" sz="2100">
                <a:solidFill>
                  <a:schemeClr val="dk1"/>
                </a:solidFill>
                <a:latin typeface="Oswald"/>
                <a:ea typeface="Oswald"/>
                <a:cs typeface="Oswald"/>
                <a:sym typeface="Oswald"/>
              </a:rPr>
              <a:t>Double-check numbers</a:t>
            </a:r>
            <a:endParaRPr sz="1100"/>
          </a:p>
          <a:p>
            <a:pPr marL="254000" marR="0" lvl="0" indent="-247650" algn="l" rtl="0">
              <a:lnSpc>
                <a:spcPct val="150000"/>
              </a:lnSpc>
              <a:spcBef>
                <a:spcPts val="0"/>
              </a:spcBef>
              <a:spcAft>
                <a:spcPts val="0"/>
              </a:spcAft>
              <a:buClr>
                <a:schemeClr val="dk1"/>
              </a:buClr>
              <a:buSzPts val="2100"/>
              <a:buFont typeface="Arial"/>
              <a:buChar char="•"/>
            </a:pPr>
            <a:r>
              <a:rPr lang="en-US" sz="2100">
                <a:solidFill>
                  <a:schemeClr val="dk1"/>
                </a:solidFill>
                <a:latin typeface="Oswald"/>
                <a:ea typeface="Oswald"/>
                <a:cs typeface="Oswald"/>
                <a:sym typeface="Oswald"/>
              </a:rPr>
              <a:t>Make it easy to read</a:t>
            </a:r>
            <a:endParaRPr sz="1100"/>
          </a:p>
          <a:p>
            <a:pPr marL="596900" marR="0" lvl="1" indent="-247650" algn="l" rtl="0">
              <a:lnSpc>
                <a:spcPct val="90000"/>
              </a:lnSpc>
              <a:spcBef>
                <a:spcPts val="0"/>
              </a:spcBef>
              <a:spcAft>
                <a:spcPts val="0"/>
              </a:spcAft>
              <a:buClr>
                <a:schemeClr val="dk1"/>
              </a:buClr>
              <a:buSzPts val="2100"/>
              <a:buFont typeface="Courier New"/>
              <a:buChar char="o"/>
            </a:pPr>
            <a:r>
              <a:rPr lang="en-US" sz="2100" b="0" i="0" u="none" strike="noStrike" cap="none">
                <a:solidFill>
                  <a:schemeClr val="dk1"/>
                </a:solidFill>
                <a:latin typeface="Oswald"/>
                <a:ea typeface="Oswald"/>
                <a:cs typeface="Oswald"/>
                <a:sym typeface="Oswald"/>
              </a:rPr>
              <a:t>Not in business to lose money</a:t>
            </a:r>
            <a:endParaRPr sz="1100"/>
          </a:p>
          <a:p>
            <a:pPr marL="596900" marR="0" lvl="1" indent="-247650" algn="l" rtl="0">
              <a:lnSpc>
                <a:spcPct val="90000"/>
              </a:lnSpc>
              <a:spcBef>
                <a:spcPts val="0"/>
              </a:spcBef>
              <a:spcAft>
                <a:spcPts val="0"/>
              </a:spcAft>
              <a:buClr>
                <a:schemeClr val="dk1"/>
              </a:buClr>
              <a:buSzPts val="2100"/>
              <a:buFont typeface="Courier New"/>
              <a:buChar char="o"/>
            </a:pPr>
            <a:r>
              <a:rPr lang="en-US" sz="2100" b="0" i="0" u="none" strike="noStrike" cap="none">
                <a:solidFill>
                  <a:schemeClr val="dk1"/>
                </a:solidFill>
                <a:latin typeface="Oswald"/>
                <a:ea typeface="Oswald"/>
                <a:cs typeface="Oswald"/>
                <a:sym typeface="Oswald"/>
              </a:rPr>
              <a:t>Recover costs &amp; ROI</a:t>
            </a:r>
            <a:endParaRPr sz="1100"/>
          </a:p>
          <a:p>
            <a:pPr marL="596900" marR="0" lvl="1" indent="-247650" algn="l" rtl="0">
              <a:lnSpc>
                <a:spcPct val="90000"/>
              </a:lnSpc>
              <a:spcBef>
                <a:spcPts val="0"/>
              </a:spcBef>
              <a:spcAft>
                <a:spcPts val="0"/>
              </a:spcAft>
              <a:buClr>
                <a:schemeClr val="dk1"/>
              </a:buClr>
              <a:buSzPts val="2100"/>
              <a:buFont typeface="Courier New"/>
              <a:buChar char="o"/>
            </a:pPr>
            <a:r>
              <a:rPr lang="en-US" sz="2100" b="0" i="0" u="none" strike="noStrike" cap="none">
                <a:solidFill>
                  <a:schemeClr val="dk1"/>
                </a:solidFill>
                <a:latin typeface="Oswald"/>
                <a:ea typeface="Oswald"/>
                <a:cs typeface="Oswald"/>
                <a:sym typeface="Oswald"/>
              </a:rPr>
              <a:t>Reasonable profit (govt. expects you will make some profit)</a:t>
            </a:r>
            <a:endParaRPr sz="1100"/>
          </a:p>
        </p:txBody>
      </p:sp>
      <p:sp>
        <p:nvSpPr>
          <p:cNvPr id="576" name="Google Shape;576;p60"/>
          <p:cNvSpPr txBox="1">
            <a:spLocks noGrp="1"/>
          </p:cNvSpPr>
          <p:nvPr>
            <p:ph type="ftr" idx="11"/>
          </p:nvPr>
        </p:nvSpPr>
        <p:spPr>
          <a:xfrm>
            <a:off x="2985466" y="4641056"/>
            <a:ext cx="3173100" cy="273900"/>
          </a:xfrm>
          <a:prstGeom prst="rect">
            <a:avLst/>
          </a:prstGeom>
          <a:noFill/>
          <a:ln>
            <a:noFill/>
          </a:ln>
        </p:spPr>
        <p:txBody>
          <a:bodyPr spcFirstLastPara="1" wrap="square" lIns="68575" tIns="34275" rIns="68575" bIns="34275" anchor="b" anchorCtr="0">
            <a:noAutofit/>
          </a:bodyPr>
          <a:lstStyle/>
          <a:p>
            <a:pPr marL="0" lvl="0" indent="0" algn="ctr" rtl="0">
              <a:spcBef>
                <a:spcPts val="0"/>
              </a:spcBef>
              <a:spcAft>
                <a:spcPts val="0"/>
              </a:spcAft>
              <a:buNone/>
            </a:pPr>
            <a:r>
              <a:rPr lang="en-US" sz="1100"/>
              <a:t>GT APEX Accelerator </a:t>
            </a:r>
            <a:endParaRPr sz="1100"/>
          </a:p>
        </p:txBody>
      </p:sp>
      <p:sp>
        <p:nvSpPr>
          <p:cNvPr id="577" name="Google Shape;577;p60"/>
          <p:cNvSpPr txBox="1">
            <a:spLocks noGrp="1"/>
          </p:cNvSpPr>
          <p:nvPr>
            <p:ph type="sldNum" idx="12"/>
          </p:nvPr>
        </p:nvSpPr>
        <p:spPr>
          <a:xfrm>
            <a:off x="2583180" y="3495973"/>
            <a:ext cx="1371600" cy="241200"/>
          </a:xfrm>
          <a:prstGeom prst="rect">
            <a:avLst/>
          </a:prstGeom>
          <a:noFill/>
          <a:ln>
            <a:noFill/>
          </a:ln>
        </p:spPr>
        <p:txBody>
          <a:bodyPr spcFirstLastPara="1" wrap="square" lIns="0" tIns="0" rIns="0" bIns="0" anchor="b" anchorCtr="0">
            <a:noAutofit/>
          </a:bodyPr>
          <a:lstStyle/>
          <a:p>
            <a:pPr marL="0" lvl="0" indent="0" algn="ctr" rtl="0">
              <a:spcBef>
                <a:spcPts val="0"/>
              </a:spcBef>
              <a:spcAft>
                <a:spcPts val="0"/>
              </a:spcAft>
              <a:buClr>
                <a:srgbClr val="000000"/>
              </a:buClr>
              <a:buSzPts val="1200"/>
              <a:buFont typeface="Arial"/>
              <a:buNone/>
            </a:pPr>
            <a:r>
              <a:rPr lang="en-US"/>
              <a:t>2</a:t>
            </a:r>
            <a:endParaRP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Shape 581"/>
        <p:cNvGrpSpPr/>
        <p:nvPr/>
      </p:nvGrpSpPr>
      <p:grpSpPr>
        <a:xfrm>
          <a:off x="0" y="0"/>
          <a:ext cx="0" cy="0"/>
          <a:chOff x="0" y="0"/>
          <a:chExt cx="0" cy="0"/>
        </a:xfrm>
      </p:grpSpPr>
      <p:sp>
        <p:nvSpPr>
          <p:cNvPr id="582" name="Google Shape;582;p61"/>
          <p:cNvSpPr txBox="1">
            <a:spLocks noGrp="1"/>
          </p:cNvSpPr>
          <p:nvPr>
            <p:ph type="title"/>
          </p:nvPr>
        </p:nvSpPr>
        <p:spPr>
          <a:xfrm>
            <a:off x="342900" y="154484"/>
            <a:ext cx="6172200" cy="643200"/>
          </a:xfrm>
          <a:prstGeom prst="rect">
            <a:avLst/>
          </a:prstGeom>
          <a:noFill/>
          <a:ln>
            <a:noFill/>
          </a:ln>
        </p:spPr>
        <p:txBody>
          <a:bodyPr spcFirstLastPara="1" wrap="square" lIns="0" tIns="0" rIns="68575" bIns="0" anchor="b" anchorCtr="0">
            <a:noAutofit/>
          </a:bodyPr>
          <a:lstStyle/>
          <a:p>
            <a:pPr marL="0" lvl="0" indent="0" algn="l" rtl="0">
              <a:spcBef>
                <a:spcPts val="0"/>
              </a:spcBef>
              <a:spcAft>
                <a:spcPts val="0"/>
              </a:spcAft>
              <a:buClr>
                <a:srgbClr val="7149A5"/>
              </a:buClr>
              <a:buSzPts val="3300"/>
              <a:buFont typeface="Oswald"/>
              <a:buNone/>
            </a:pPr>
            <a:r>
              <a:rPr lang="en-US" sz="3300" b="1" i="0" u="none" strike="noStrike" cap="none">
                <a:solidFill>
                  <a:srgbClr val="7149A5"/>
                </a:solidFill>
                <a:latin typeface="Oswald"/>
                <a:ea typeface="Oswald"/>
                <a:cs typeface="Oswald"/>
                <a:sym typeface="Oswald"/>
              </a:rPr>
              <a:t>References</a:t>
            </a:r>
            <a:endParaRPr sz="3300">
              <a:solidFill>
                <a:srgbClr val="7149A5"/>
              </a:solidFill>
              <a:latin typeface="Oswald"/>
              <a:ea typeface="Oswald"/>
              <a:cs typeface="Oswald"/>
              <a:sym typeface="Oswald"/>
            </a:endParaRPr>
          </a:p>
        </p:txBody>
      </p:sp>
      <p:sp>
        <p:nvSpPr>
          <p:cNvPr id="583" name="Google Shape;583;p61"/>
          <p:cNvSpPr txBox="1"/>
          <p:nvPr/>
        </p:nvSpPr>
        <p:spPr>
          <a:xfrm>
            <a:off x="457200" y="1200150"/>
            <a:ext cx="8200200" cy="3529500"/>
          </a:xfrm>
          <a:prstGeom prst="rect">
            <a:avLst/>
          </a:prstGeom>
          <a:noFill/>
          <a:ln>
            <a:noFill/>
          </a:ln>
        </p:spPr>
        <p:txBody>
          <a:bodyPr spcFirstLastPara="1" wrap="square" lIns="68575" tIns="34275" rIns="68575" bIns="34275" anchor="t" anchorCtr="0">
            <a:spAutoFit/>
          </a:bodyPr>
          <a:lstStyle/>
          <a:p>
            <a:pPr marL="177800" marR="0" lvl="0" indent="-177800" algn="l" rtl="0">
              <a:lnSpc>
                <a:spcPct val="90000"/>
              </a:lnSpc>
              <a:spcBef>
                <a:spcPts val="0"/>
              </a:spcBef>
              <a:spcAft>
                <a:spcPts val="0"/>
              </a:spcAft>
              <a:buClr>
                <a:srgbClr val="000000"/>
              </a:buClr>
              <a:buSzPts val="1200"/>
              <a:buFont typeface="Arial"/>
              <a:buChar char="•"/>
            </a:pPr>
            <a:r>
              <a:rPr lang="en-US" sz="1500" b="1" i="0" u="none" strike="noStrike" cap="none">
                <a:solidFill>
                  <a:srgbClr val="000000"/>
                </a:solidFill>
                <a:latin typeface="Oswald"/>
                <a:ea typeface="Oswald"/>
                <a:cs typeface="Oswald"/>
                <a:sym typeface="Oswald"/>
              </a:rPr>
              <a:t>Service Contract Act (SCA) (Prevailing wage)</a:t>
            </a:r>
            <a:endParaRPr sz="1100"/>
          </a:p>
          <a:p>
            <a:pPr marL="508000" marR="0" lvl="1" indent="-254000" algn="l" rtl="0">
              <a:lnSpc>
                <a:spcPct val="90000"/>
              </a:lnSpc>
              <a:spcBef>
                <a:spcPts val="500"/>
              </a:spcBef>
              <a:spcAft>
                <a:spcPts val="0"/>
              </a:spcAft>
              <a:buClr>
                <a:srgbClr val="000000"/>
              </a:buClr>
              <a:buSzPts val="1200"/>
              <a:buFont typeface="Arial"/>
              <a:buChar char="•"/>
            </a:pPr>
            <a:r>
              <a:rPr lang="en-US" sz="1500" b="0" i="0" u="sng" strike="noStrike" cap="none">
                <a:solidFill>
                  <a:schemeClr val="hlink"/>
                </a:solidFill>
                <a:latin typeface="Oswald"/>
                <a:ea typeface="Oswald"/>
                <a:cs typeface="Oswald"/>
                <a:sym typeface="Oswald"/>
                <a:hlinkClick r:id="rId3"/>
              </a:rPr>
              <a:t>http://www.dol.gov/whd/govcontracts/sca.htm</a:t>
            </a:r>
            <a:r>
              <a:rPr lang="en-US" sz="1500" b="0" i="0" u="none" strike="noStrike" cap="none">
                <a:solidFill>
                  <a:srgbClr val="000000"/>
                </a:solidFill>
                <a:latin typeface="Oswald"/>
                <a:ea typeface="Oswald"/>
                <a:cs typeface="Oswald"/>
                <a:sym typeface="Oswald"/>
              </a:rPr>
              <a:t>    </a:t>
            </a:r>
            <a:endParaRPr sz="1100"/>
          </a:p>
          <a:p>
            <a:pPr marL="177800" marR="0" lvl="0" indent="-177800" algn="l" rtl="0">
              <a:lnSpc>
                <a:spcPct val="90000"/>
              </a:lnSpc>
              <a:spcBef>
                <a:spcPts val="1400"/>
              </a:spcBef>
              <a:spcAft>
                <a:spcPts val="0"/>
              </a:spcAft>
              <a:buClr>
                <a:srgbClr val="000000"/>
              </a:buClr>
              <a:buSzPts val="1200"/>
              <a:buFont typeface="Arial"/>
              <a:buChar char="•"/>
            </a:pPr>
            <a:r>
              <a:rPr lang="en-US" sz="1500" b="1" i="0" u="none" strike="noStrike" cap="none">
                <a:solidFill>
                  <a:srgbClr val="000000"/>
                </a:solidFill>
                <a:latin typeface="Oswald"/>
                <a:ea typeface="Oswald"/>
                <a:cs typeface="Oswald"/>
                <a:sym typeface="Oswald"/>
              </a:rPr>
              <a:t>Davis – Bacon Act (Construction)(Prevailing wage)</a:t>
            </a:r>
            <a:endParaRPr sz="1100"/>
          </a:p>
          <a:p>
            <a:pPr marL="508000" marR="0" lvl="1" indent="-254000" algn="l" rtl="0">
              <a:lnSpc>
                <a:spcPct val="90000"/>
              </a:lnSpc>
              <a:spcBef>
                <a:spcPts val="500"/>
              </a:spcBef>
              <a:spcAft>
                <a:spcPts val="0"/>
              </a:spcAft>
              <a:buClr>
                <a:srgbClr val="000000"/>
              </a:buClr>
              <a:buSzPts val="1200"/>
              <a:buFont typeface="Arial"/>
              <a:buChar char="•"/>
            </a:pPr>
            <a:r>
              <a:rPr lang="en-US" sz="1500" b="0" i="0" u="sng" strike="noStrike" cap="none">
                <a:solidFill>
                  <a:schemeClr val="hlink"/>
                </a:solidFill>
                <a:latin typeface="Oswald"/>
                <a:ea typeface="Oswald"/>
                <a:cs typeface="Oswald"/>
                <a:sym typeface="Oswald"/>
                <a:hlinkClick r:id="rId4"/>
              </a:rPr>
              <a:t>http://www.dol.gov/whd/govcontracts/dbra.htm</a:t>
            </a:r>
            <a:endParaRPr sz="1500" b="0" i="0" u="none" strike="noStrike" cap="none">
              <a:solidFill>
                <a:srgbClr val="000000"/>
              </a:solidFill>
              <a:latin typeface="Oswald"/>
              <a:ea typeface="Oswald"/>
              <a:cs typeface="Oswald"/>
              <a:sym typeface="Oswald"/>
            </a:endParaRPr>
          </a:p>
          <a:p>
            <a:pPr marL="177800" marR="0" lvl="0" indent="-177800" algn="l" rtl="0">
              <a:lnSpc>
                <a:spcPct val="90000"/>
              </a:lnSpc>
              <a:spcBef>
                <a:spcPts val="1400"/>
              </a:spcBef>
              <a:spcAft>
                <a:spcPts val="0"/>
              </a:spcAft>
              <a:buClr>
                <a:srgbClr val="000000"/>
              </a:buClr>
              <a:buSzPts val="1200"/>
              <a:buFont typeface="Arial"/>
              <a:buChar char="•"/>
            </a:pPr>
            <a:r>
              <a:rPr lang="en-US" sz="1500" b="1" i="0" u="none" strike="noStrike" cap="none">
                <a:solidFill>
                  <a:srgbClr val="000000"/>
                </a:solidFill>
                <a:latin typeface="Oswald"/>
                <a:ea typeface="Oswald"/>
                <a:cs typeface="Oswald"/>
                <a:sym typeface="Oswald"/>
              </a:rPr>
              <a:t>DFARS Contract Pricing Proposal Adequacy Checklist </a:t>
            </a:r>
            <a:endParaRPr sz="1100"/>
          </a:p>
          <a:p>
            <a:pPr marL="596900" marR="0" lvl="1" indent="-254000" algn="l" rtl="0">
              <a:lnSpc>
                <a:spcPct val="90000"/>
              </a:lnSpc>
              <a:spcBef>
                <a:spcPts val="500"/>
              </a:spcBef>
              <a:spcAft>
                <a:spcPts val="0"/>
              </a:spcAft>
              <a:buClr>
                <a:srgbClr val="000000"/>
              </a:buClr>
              <a:buSzPts val="1200"/>
              <a:buFont typeface="Arial"/>
              <a:buChar char="•"/>
            </a:pPr>
            <a:r>
              <a:rPr lang="en-US" sz="1500" b="0" i="0" u="sng" strike="noStrike" cap="none">
                <a:solidFill>
                  <a:schemeClr val="hlink"/>
                </a:solidFill>
                <a:latin typeface="Oswald"/>
                <a:ea typeface="Oswald"/>
                <a:cs typeface="Oswald"/>
                <a:sym typeface="Oswald"/>
                <a:hlinkClick r:id="rId5"/>
              </a:rPr>
              <a:t>https://www.acq.osd.mil/dpap/dars/dfars/html/current/252215.htm#252.215-7009</a:t>
            </a:r>
            <a:r>
              <a:rPr lang="en-US" sz="1500" b="0" i="0" u="none" strike="noStrike" cap="none">
                <a:solidFill>
                  <a:srgbClr val="000000"/>
                </a:solidFill>
                <a:latin typeface="Oswald"/>
                <a:ea typeface="Oswald"/>
                <a:cs typeface="Oswald"/>
                <a:sym typeface="Oswald"/>
              </a:rPr>
              <a:t> </a:t>
            </a:r>
            <a:endParaRPr sz="1100"/>
          </a:p>
          <a:p>
            <a:pPr marL="165100" marR="0" lvl="0" indent="-127000" algn="l" rtl="0">
              <a:lnSpc>
                <a:spcPct val="90000"/>
              </a:lnSpc>
              <a:spcBef>
                <a:spcPts val="500"/>
              </a:spcBef>
              <a:spcAft>
                <a:spcPts val="0"/>
              </a:spcAft>
              <a:buClr>
                <a:schemeClr val="dk1"/>
              </a:buClr>
              <a:buSzPts val="500"/>
              <a:buFont typeface="Arial"/>
              <a:buNone/>
            </a:pPr>
            <a:endParaRPr sz="700" b="1">
              <a:solidFill>
                <a:srgbClr val="000000"/>
              </a:solidFill>
              <a:latin typeface="Oswald"/>
              <a:ea typeface="Oswald"/>
              <a:cs typeface="Oswald"/>
              <a:sym typeface="Oswald"/>
            </a:endParaRPr>
          </a:p>
          <a:p>
            <a:pPr marL="165100" marR="0" lvl="0" indent="-165100" algn="l" rtl="0">
              <a:lnSpc>
                <a:spcPct val="90000"/>
              </a:lnSpc>
              <a:spcBef>
                <a:spcPts val="500"/>
              </a:spcBef>
              <a:spcAft>
                <a:spcPts val="0"/>
              </a:spcAft>
              <a:buClr>
                <a:srgbClr val="000000"/>
              </a:buClr>
              <a:buSzPts val="1200"/>
              <a:buFont typeface="Arial"/>
              <a:buChar char="•"/>
            </a:pPr>
            <a:r>
              <a:rPr lang="en-US" sz="1500" b="1">
                <a:solidFill>
                  <a:srgbClr val="000000"/>
                </a:solidFill>
                <a:latin typeface="Oswald"/>
                <a:ea typeface="Oswald"/>
                <a:cs typeface="Oswald"/>
                <a:sym typeface="Oswald"/>
              </a:rPr>
              <a:t>Buy GSA.gov – Pricing Central </a:t>
            </a:r>
            <a:endParaRPr sz="1100"/>
          </a:p>
          <a:p>
            <a:pPr marL="508000" marR="0" lvl="1" indent="-254000" algn="l" rtl="0">
              <a:lnSpc>
                <a:spcPct val="90000"/>
              </a:lnSpc>
              <a:spcBef>
                <a:spcPts val="500"/>
              </a:spcBef>
              <a:spcAft>
                <a:spcPts val="0"/>
              </a:spcAft>
              <a:buClr>
                <a:srgbClr val="000000"/>
              </a:buClr>
              <a:buSzPts val="1200"/>
              <a:buFont typeface="Arial"/>
              <a:buChar char="•"/>
            </a:pPr>
            <a:r>
              <a:rPr lang="en-US" sz="1500" b="0" i="0" u="sng" strike="noStrike" cap="none">
                <a:solidFill>
                  <a:schemeClr val="hlink"/>
                </a:solidFill>
                <a:latin typeface="Oswald"/>
                <a:ea typeface="Oswald"/>
                <a:cs typeface="Oswald"/>
                <a:sym typeface="Oswald"/>
                <a:hlinkClick r:id="rId6"/>
              </a:rPr>
              <a:t>https://buy.gsa.gov/pricing/</a:t>
            </a:r>
            <a:r>
              <a:rPr lang="en-US" sz="1500" b="0" i="0" u="none" strike="noStrike" cap="none">
                <a:solidFill>
                  <a:srgbClr val="000000"/>
                </a:solidFill>
                <a:latin typeface="Oswald"/>
                <a:ea typeface="Oswald"/>
                <a:cs typeface="Oswald"/>
                <a:sym typeface="Oswald"/>
              </a:rPr>
              <a:t> </a:t>
            </a:r>
            <a:endParaRPr sz="1100"/>
          </a:p>
          <a:p>
            <a:pPr marL="177800" marR="0" lvl="0" indent="-139700" algn="l" rtl="0">
              <a:spcBef>
                <a:spcPts val="0"/>
              </a:spcBef>
              <a:spcAft>
                <a:spcPts val="0"/>
              </a:spcAft>
              <a:buClr>
                <a:srgbClr val="000000"/>
              </a:buClr>
              <a:buSzPts val="500"/>
              <a:buFont typeface="Arial"/>
              <a:buNone/>
            </a:pPr>
            <a:endParaRPr sz="700" b="1" i="0" u="none" strike="noStrike" cap="none">
              <a:solidFill>
                <a:srgbClr val="000000"/>
              </a:solidFill>
              <a:latin typeface="Oswald"/>
              <a:ea typeface="Oswald"/>
              <a:cs typeface="Oswald"/>
              <a:sym typeface="Oswald"/>
            </a:endParaRPr>
          </a:p>
          <a:p>
            <a:pPr marL="177800" marR="0" lvl="0" indent="-177800" algn="l" rtl="0">
              <a:spcBef>
                <a:spcPts val="0"/>
              </a:spcBef>
              <a:spcAft>
                <a:spcPts val="0"/>
              </a:spcAft>
              <a:buClr>
                <a:srgbClr val="000000"/>
              </a:buClr>
              <a:buSzPts val="1200"/>
              <a:buFont typeface="Arial"/>
              <a:buChar char="•"/>
            </a:pPr>
            <a:r>
              <a:rPr lang="en-US" sz="1500" b="1" i="0" u="none" strike="noStrike" cap="none">
                <a:solidFill>
                  <a:srgbClr val="000000"/>
                </a:solidFill>
                <a:latin typeface="Oswald"/>
                <a:ea typeface="Oswald"/>
                <a:cs typeface="Oswald"/>
                <a:sym typeface="Oswald"/>
              </a:rPr>
              <a:t>NASA cost estimating handbook</a:t>
            </a:r>
            <a:endParaRPr sz="1100"/>
          </a:p>
          <a:p>
            <a:pPr marL="520700" marR="0" lvl="1" indent="-177800" algn="l" rtl="0">
              <a:spcBef>
                <a:spcPts val="0"/>
              </a:spcBef>
              <a:spcAft>
                <a:spcPts val="0"/>
              </a:spcAft>
              <a:buClr>
                <a:srgbClr val="000000"/>
              </a:buClr>
              <a:buSzPts val="1200"/>
              <a:buFont typeface="Arial"/>
              <a:buChar char="•"/>
            </a:pPr>
            <a:r>
              <a:rPr lang="en-US" sz="1500" b="1" i="0" u="none" strike="noStrike" cap="none">
                <a:solidFill>
                  <a:srgbClr val="000000"/>
                </a:solidFill>
                <a:latin typeface="Oswald"/>
                <a:ea typeface="Oswald"/>
                <a:cs typeface="Oswald"/>
                <a:sym typeface="Oswald"/>
              </a:rPr>
              <a:t> </a:t>
            </a:r>
            <a:r>
              <a:rPr lang="en-US" sz="1500" b="0" i="0" u="sng" strike="noStrike" cap="none">
                <a:solidFill>
                  <a:schemeClr val="hlink"/>
                </a:solidFill>
                <a:latin typeface="Oswald"/>
                <a:ea typeface="Oswald"/>
                <a:cs typeface="Oswald"/>
                <a:sym typeface="Oswald"/>
                <a:hlinkClick r:id="rId7"/>
              </a:rPr>
              <a:t>https://www.nasa.gov/content/cost-estimating-handbook</a:t>
            </a:r>
            <a:r>
              <a:rPr lang="en-US" sz="1500" b="0" i="0" u="none" strike="noStrike" cap="none">
                <a:solidFill>
                  <a:srgbClr val="000000"/>
                </a:solidFill>
                <a:latin typeface="Oswald"/>
                <a:ea typeface="Oswald"/>
                <a:cs typeface="Oswald"/>
                <a:sym typeface="Oswald"/>
              </a:rPr>
              <a:t> </a:t>
            </a:r>
            <a:endParaRPr sz="1100"/>
          </a:p>
          <a:p>
            <a:pPr marL="177800" marR="0" lvl="0" indent="-101600" algn="l" rtl="0">
              <a:lnSpc>
                <a:spcPct val="90000"/>
              </a:lnSpc>
              <a:spcBef>
                <a:spcPts val="1400"/>
              </a:spcBef>
              <a:spcAft>
                <a:spcPts val="0"/>
              </a:spcAft>
              <a:buClr>
                <a:srgbClr val="000000"/>
              </a:buClr>
              <a:buSzPts val="1200"/>
              <a:buFont typeface="Arial"/>
              <a:buNone/>
            </a:pPr>
            <a:endParaRPr sz="1500" b="1" i="0" u="none" strike="noStrike" cap="none">
              <a:solidFill>
                <a:srgbClr val="000000"/>
              </a:solidFill>
              <a:latin typeface="Oswald"/>
              <a:ea typeface="Oswald"/>
              <a:cs typeface="Oswald"/>
              <a:sym typeface="Oswald"/>
            </a:endParaRPr>
          </a:p>
        </p:txBody>
      </p:sp>
      <p:sp>
        <p:nvSpPr>
          <p:cNvPr id="585" name="Google Shape;585;p61"/>
          <p:cNvSpPr txBox="1">
            <a:spLocks noGrp="1"/>
          </p:cNvSpPr>
          <p:nvPr>
            <p:ph type="ftr" idx="11"/>
          </p:nvPr>
        </p:nvSpPr>
        <p:spPr>
          <a:xfrm>
            <a:off x="2985466" y="4641056"/>
            <a:ext cx="3173100" cy="273900"/>
          </a:xfrm>
          <a:prstGeom prst="rect">
            <a:avLst/>
          </a:prstGeom>
          <a:noFill/>
          <a:ln>
            <a:noFill/>
          </a:ln>
        </p:spPr>
        <p:txBody>
          <a:bodyPr spcFirstLastPara="1" wrap="square" lIns="68575" tIns="34275" rIns="68575" bIns="34275" anchor="b" anchorCtr="0">
            <a:noAutofit/>
          </a:bodyPr>
          <a:lstStyle/>
          <a:p>
            <a:pPr marL="0" lvl="0" indent="0" algn="ctr" rtl="0">
              <a:spcBef>
                <a:spcPts val="0"/>
              </a:spcBef>
              <a:spcAft>
                <a:spcPts val="0"/>
              </a:spcAft>
              <a:buNone/>
            </a:pPr>
            <a:r>
              <a:rPr lang="en-US" sz="1100"/>
              <a:t>GT APEX Accelerator </a:t>
            </a:r>
            <a:endParaRPr sz="1100"/>
          </a:p>
        </p:txBody>
      </p:sp>
      <p:sp>
        <p:nvSpPr>
          <p:cNvPr id="586" name="Google Shape;586;p61"/>
          <p:cNvSpPr txBox="1">
            <a:spLocks noGrp="1"/>
          </p:cNvSpPr>
          <p:nvPr>
            <p:ph type="sldNum" idx="12"/>
          </p:nvPr>
        </p:nvSpPr>
        <p:spPr>
          <a:xfrm>
            <a:off x="2583180" y="3495973"/>
            <a:ext cx="1371600" cy="241200"/>
          </a:xfrm>
          <a:prstGeom prst="rect">
            <a:avLst/>
          </a:prstGeom>
          <a:noFill/>
          <a:ln>
            <a:noFill/>
          </a:ln>
        </p:spPr>
        <p:txBody>
          <a:bodyPr spcFirstLastPara="1" wrap="square" lIns="0" tIns="0" rIns="0" bIns="0" anchor="b" anchorCtr="0">
            <a:noAutofit/>
          </a:bodyPr>
          <a:lstStyle/>
          <a:p>
            <a:pPr marL="0" lvl="0" indent="0" algn="ctr" rtl="0">
              <a:spcBef>
                <a:spcPts val="0"/>
              </a:spcBef>
              <a:spcAft>
                <a:spcPts val="0"/>
              </a:spcAft>
              <a:buClr>
                <a:srgbClr val="000000"/>
              </a:buClr>
              <a:buSzPts val="1200"/>
              <a:buFont typeface="Arial"/>
              <a:buNone/>
            </a:pPr>
            <a:r>
              <a:rPr lang="en-US"/>
              <a:t>2</a:t>
            </a:r>
            <a:endParaRP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Shape 590"/>
        <p:cNvGrpSpPr/>
        <p:nvPr/>
      </p:nvGrpSpPr>
      <p:grpSpPr>
        <a:xfrm>
          <a:off x="0" y="0"/>
          <a:ext cx="0" cy="0"/>
          <a:chOff x="0" y="0"/>
          <a:chExt cx="0" cy="0"/>
        </a:xfrm>
      </p:grpSpPr>
      <p:sp>
        <p:nvSpPr>
          <p:cNvPr id="591" name="Google Shape;591;p62"/>
          <p:cNvSpPr txBox="1">
            <a:spLocks noGrp="1"/>
          </p:cNvSpPr>
          <p:nvPr>
            <p:ph type="title"/>
          </p:nvPr>
        </p:nvSpPr>
        <p:spPr>
          <a:xfrm>
            <a:off x="1028700" y="1085850"/>
            <a:ext cx="7258200" cy="571500"/>
          </a:xfrm>
          <a:prstGeom prst="rect">
            <a:avLst/>
          </a:prstGeom>
          <a:noFill/>
          <a:ln>
            <a:noFill/>
          </a:ln>
        </p:spPr>
        <p:txBody>
          <a:bodyPr spcFirstLastPara="1" wrap="square" lIns="0" tIns="0" rIns="68575" bIns="0" anchor="b" anchorCtr="0">
            <a:noAutofit/>
          </a:bodyPr>
          <a:lstStyle/>
          <a:p>
            <a:pPr marL="0" marR="0" lvl="0" indent="0" algn="ctr" rtl="0">
              <a:lnSpc>
                <a:spcPct val="100000"/>
              </a:lnSpc>
              <a:spcBef>
                <a:spcPts val="0"/>
              </a:spcBef>
              <a:spcAft>
                <a:spcPts val="0"/>
              </a:spcAft>
              <a:buClr>
                <a:srgbClr val="0000FF"/>
              </a:buClr>
              <a:buSzPts val="2700"/>
              <a:buFont typeface="Oswald"/>
              <a:buNone/>
            </a:pPr>
            <a:r>
              <a:rPr lang="en-US" sz="2700" b="1" i="0" u="none" strike="noStrike" cap="none">
                <a:solidFill>
                  <a:srgbClr val="0000FF"/>
                </a:solidFill>
                <a:latin typeface="Oswald"/>
                <a:ea typeface="Oswald"/>
                <a:cs typeface="Oswald"/>
                <a:sym typeface="Oswald"/>
              </a:rPr>
              <a:t>Review Teams</a:t>
            </a:r>
            <a:br>
              <a:rPr lang="en-US" sz="2700" b="0" i="0" u="none" strike="noStrike" cap="none">
                <a:solidFill>
                  <a:srgbClr val="000000"/>
                </a:solidFill>
                <a:latin typeface="Arial"/>
                <a:ea typeface="Arial"/>
                <a:cs typeface="Arial"/>
                <a:sym typeface="Arial"/>
              </a:rPr>
            </a:br>
            <a:endParaRPr/>
          </a:p>
        </p:txBody>
      </p:sp>
      <p:sp>
        <p:nvSpPr>
          <p:cNvPr id="592" name="Google Shape;592;p62"/>
          <p:cNvSpPr txBox="1"/>
          <p:nvPr/>
        </p:nvSpPr>
        <p:spPr>
          <a:xfrm>
            <a:off x="457200" y="342900"/>
            <a:ext cx="6057900" cy="577200"/>
          </a:xfrm>
          <a:prstGeom prst="rect">
            <a:avLst/>
          </a:prstGeom>
          <a:noFill/>
          <a:ln>
            <a:noFill/>
          </a:ln>
        </p:spPr>
        <p:txBody>
          <a:bodyPr spcFirstLastPara="1" wrap="square" lIns="68575" tIns="34275" rIns="68575" bIns="34275" anchor="t" anchorCtr="0">
            <a:spAutoFit/>
          </a:bodyPr>
          <a:lstStyle/>
          <a:p>
            <a:pPr marL="0" marR="0" lvl="0" indent="0" algn="l" rtl="0">
              <a:spcBef>
                <a:spcPts val="0"/>
              </a:spcBef>
              <a:spcAft>
                <a:spcPts val="0"/>
              </a:spcAft>
              <a:buNone/>
            </a:pPr>
            <a:r>
              <a:rPr lang="en-US" sz="3300" b="1" i="0" u="none" strike="noStrike" cap="none">
                <a:solidFill>
                  <a:srgbClr val="7149A5"/>
                </a:solidFill>
                <a:latin typeface="Oswald"/>
                <a:ea typeface="Oswald"/>
                <a:cs typeface="Oswald"/>
                <a:sym typeface="Oswald"/>
              </a:rPr>
              <a:t>Pre-submission Proposal Reviews</a:t>
            </a:r>
            <a:endParaRPr sz="1400">
              <a:solidFill>
                <a:schemeClr val="dk1"/>
              </a:solidFill>
              <a:latin typeface="Calibri"/>
              <a:ea typeface="Calibri"/>
              <a:cs typeface="Calibri"/>
              <a:sym typeface="Calibri"/>
            </a:endParaRPr>
          </a:p>
        </p:txBody>
      </p:sp>
      <p:sp>
        <p:nvSpPr>
          <p:cNvPr id="593" name="Google Shape;593;p62"/>
          <p:cNvSpPr txBox="1"/>
          <p:nvPr/>
        </p:nvSpPr>
        <p:spPr>
          <a:xfrm>
            <a:off x="0" y="1600200"/>
            <a:ext cx="9144000" cy="2439600"/>
          </a:xfrm>
          <a:prstGeom prst="rect">
            <a:avLst/>
          </a:prstGeom>
          <a:noFill/>
          <a:ln>
            <a:noFill/>
          </a:ln>
        </p:spPr>
        <p:txBody>
          <a:bodyPr spcFirstLastPara="1" wrap="square" lIns="68575" tIns="34275" rIns="68575" bIns="34275" anchor="t" anchorCtr="0">
            <a:spAutoFit/>
          </a:bodyPr>
          <a:lstStyle/>
          <a:p>
            <a:pPr marL="215900" marR="0" lvl="0" indent="-222250" algn="l" rtl="0">
              <a:lnSpc>
                <a:spcPct val="100000"/>
              </a:lnSpc>
              <a:spcBef>
                <a:spcPts val="0"/>
              </a:spcBef>
              <a:spcAft>
                <a:spcPts val="0"/>
              </a:spcAft>
              <a:buClr>
                <a:srgbClr val="0000FF"/>
              </a:buClr>
              <a:buSzPts val="2300"/>
              <a:buFont typeface="Arial"/>
              <a:buChar char="•"/>
            </a:pPr>
            <a:r>
              <a:rPr lang="en-US" sz="2300" b="1" i="0" u="none" strike="noStrike" cap="none">
                <a:solidFill>
                  <a:srgbClr val="0000FF"/>
                </a:solidFill>
                <a:latin typeface="Oswald"/>
                <a:ea typeface="Oswald"/>
                <a:cs typeface="Oswald"/>
                <a:sym typeface="Oswald"/>
              </a:rPr>
              <a:t>The Blue Team </a:t>
            </a:r>
            <a:r>
              <a:rPr lang="en-US" sz="2300" b="0" i="0" u="none" strike="noStrike" cap="none">
                <a:solidFill>
                  <a:srgbClr val="000000"/>
                </a:solidFill>
                <a:latin typeface="Oswald"/>
                <a:ea typeface="Oswald"/>
                <a:cs typeface="Oswald"/>
                <a:sym typeface="Oswald"/>
              </a:rPr>
              <a:t>review ensures that the basic outline of the proposal is correct and complete and that a writer is assigned to each section.</a:t>
            </a:r>
            <a:endParaRPr sz="1100"/>
          </a:p>
          <a:p>
            <a:pPr marL="0" marR="0" lvl="0" indent="0" algn="l" rtl="0">
              <a:lnSpc>
                <a:spcPct val="100000"/>
              </a:lnSpc>
              <a:spcBef>
                <a:spcPts val="0"/>
              </a:spcBef>
              <a:spcAft>
                <a:spcPts val="0"/>
              </a:spcAft>
              <a:buClr>
                <a:schemeClr val="dk1"/>
              </a:buClr>
              <a:buSzPts val="800"/>
              <a:buFont typeface="Calibri"/>
              <a:buNone/>
            </a:pPr>
            <a:endParaRPr sz="800" b="1" i="0" u="none" strike="noStrike" cap="none">
              <a:solidFill>
                <a:srgbClr val="000000"/>
              </a:solidFill>
              <a:latin typeface="Oswald"/>
              <a:ea typeface="Oswald"/>
              <a:cs typeface="Oswald"/>
              <a:sym typeface="Oswald"/>
            </a:endParaRPr>
          </a:p>
          <a:p>
            <a:pPr marL="215900" marR="0" lvl="0" indent="-222250" algn="l" rtl="0">
              <a:lnSpc>
                <a:spcPct val="100000"/>
              </a:lnSpc>
              <a:spcBef>
                <a:spcPts val="0"/>
              </a:spcBef>
              <a:spcAft>
                <a:spcPts val="0"/>
              </a:spcAft>
              <a:buClr>
                <a:srgbClr val="FF0000"/>
              </a:buClr>
              <a:buSzPts val="2300"/>
              <a:buFont typeface="Arial"/>
              <a:buChar char="•"/>
            </a:pPr>
            <a:r>
              <a:rPr lang="en-US" sz="2300" b="1" i="0" u="none" strike="noStrike" cap="none">
                <a:solidFill>
                  <a:srgbClr val="FF0000"/>
                </a:solidFill>
                <a:latin typeface="Oswald"/>
                <a:ea typeface="Oswald"/>
                <a:cs typeface="Oswald"/>
                <a:sym typeface="Oswald"/>
              </a:rPr>
              <a:t>The Red Team </a:t>
            </a:r>
            <a:r>
              <a:rPr lang="en-US" sz="2300" b="0" i="0" u="none" strike="noStrike" cap="none">
                <a:solidFill>
                  <a:srgbClr val="000000"/>
                </a:solidFill>
                <a:latin typeface="Oswald"/>
                <a:ea typeface="Oswald"/>
                <a:cs typeface="Oswald"/>
                <a:sym typeface="Oswald"/>
              </a:rPr>
              <a:t>review should reflect the perspective of the customer’s evaluators/selection committee. </a:t>
            </a:r>
            <a:endParaRPr sz="1100"/>
          </a:p>
          <a:p>
            <a:pPr marL="215900" marR="0" lvl="0" indent="-165100" algn="l" rtl="0">
              <a:lnSpc>
                <a:spcPct val="100000"/>
              </a:lnSpc>
              <a:spcBef>
                <a:spcPts val="0"/>
              </a:spcBef>
              <a:spcAft>
                <a:spcPts val="0"/>
              </a:spcAft>
              <a:buClr>
                <a:schemeClr val="dk1"/>
              </a:buClr>
              <a:buSzPts val="800"/>
              <a:buFont typeface="Arial"/>
              <a:buNone/>
            </a:pPr>
            <a:endParaRPr sz="800" b="1" i="0" u="none" strike="noStrike" cap="none">
              <a:solidFill>
                <a:srgbClr val="000000"/>
              </a:solidFill>
              <a:latin typeface="Oswald"/>
              <a:ea typeface="Oswald"/>
              <a:cs typeface="Oswald"/>
              <a:sym typeface="Oswald"/>
            </a:endParaRPr>
          </a:p>
          <a:p>
            <a:pPr marL="0" marR="0" lvl="0" indent="0" algn="ctr" rtl="0">
              <a:lnSpc>
                <a:spcPct val="100000"/>
              </a:lnSpc>
              <a:spcBef>
                <a:spcPts val="0"/>
              </a:spcBef>
              <a:spcAft>
                <a:spcPts val="0"/>
              </a:spcAft>
              <a:buClr>
                <a:srgbClr val="0000FF"/>
              </a:buClr>
              <a:buSzPts val="2300"/>
              <a:buFont typeface="Oswald"/>
              <a:buNone/>
            </a:pPr>
            <a:r>
              <a:rPr lang="en-US" sz="2300" b="1" i="0" u="none" strike="noStrike" cap="none">
                <a:solidFill>
                  <a:srgbClr val="0000FF"/>
                </a:solidFill>
                <a:latin typeface="Oswald"/>
                <a:ea typeface="Oswald"/>
                <a:cs typeface="Oswald"/>
                <a:sym typeface="Oswald"/>
              </a:rPr>
              <a:t>Even if you don’t have the resources to form Review Teams, know that </a:t>
            </a:r>
            <a:r>
              <a:rPr lang="en-US" sz="2300" b="1" i="0" u="sng" strike="noStrike" cap="none">
                <a:solidFill>
                  <a:srgbClr val="0000FF"/>
                </a:solidFill>
                <a:latin typeface="Oswald"/>
                <a:ea typeface="Oswald"/>
                <a:cs typeface="Oswald"/>
                <a:sym typeface="Oswald"/>
              </a:rPr>
              <a:t>review is essential</a:t>
            </a:r>
            <a:r>
              <a:rPr lang="en-US" sz="2300" b="0" i="0" u="none" strike="noStrike" cap="none">
                <a:solidFill>
                  <a:srgbClr val="000000"/>
                </a:solidFill>
                <a:latin typeface="Oswald"/>
                <a:ea typeface="Oswald"/>
                <a:cs typeface="Oswald"/>
                <a:sym typeface="Oswald"/>
              </a:rPr>
              <a:t>!</a:t>
            </a:r>
            <a:endParaRPr sz="1100"/>
          </a:p>
        </p:txBody>
      </p:sp>
      <p:sp>
        <p:nvSpPr>
          <p:cNvPr id="595" name="Google Shape;595;p62"/>
          <p:cNvSpPr txBox="1">
            <a:spLocks noGrp="1"/>
          </p:cNvSpPr>
          <p:nvPr>
            <p:ph type="ftr" idx="11"/>
          </p:nvPr>
        </p:nvSpPr>
        <p:spPr>
          <a:xfrm>
            <a:off x="2985466" y="4641056"/>
            <a:ext cx="3173100" cy="273900"/>
          </a:xfrm>
          <a:prstGeom prst="rect">
            <a:avLst/>
          </a:prstGeom>
          <a:noFill/>
          <a:ln>
            <a:noFill/>
          </a:ln>
        </p:spPr>
        <p:txBody>
          <a:bodyPr spcFirstLastPara="1" wrap="square" lIns="68575" tIns="34275" rIns="68575" bIns="34275" anchor="b" anchorCtr="0">
            <a:noAutofit/>
          </a:bodyPr>
          <a:lstStyle/>
          <a:p>
            <a:pPr marL="0" lvl="0" indent="0" algn="ctr" rtl="0">
              <a:spcBef>
                <a:spcPts val="0"/>
              </a:spcBef>
              <a:spcAft>
                <a:spcPts val="0"/>
              </a:spcAft>
              <a:buNone/>
            </a:pPr>
            <a:r>
              <a:rPr lang="en-US" sz="1100"/>
              <a:t>GT APEX Accelerator </a:t>
            </a:r>
            <a:endParaRPr sz="1100"/>
          </a:p>
        </p:txBody>
      </p:sp>
      <p:sp>
        <p:nvSpPr>
          <p:cNvPr id="596" name="Google Shape;596;p62"/>
          <p:cNvSpPr txBox="1">
            <a:spLocks noGrp="1"/>
          </p:cNvSpPr>
          <p:nvPr>
            <p:ph type="sldNum" idx="12"/>
          </p:nvPr>
        </p:nvSpPr>
        <p:spPr>
          <a:xfrm>
            <a:off x="2583180" y="3495973"/>
            <a:ext cx="1371600" cy="241200"/>
          </a:xfrm>
          <a:prstGeom prst="rect">
            <a:avLst/>
          </a:prstGeom>
          <a:noFill/>
          <a:ln>
            <a:noFill/>
          </a:ln>
        </p:spPr>
        <p:txBody>
          <a:bodyPr spcFirstLastPara="1" wrap="square" lIns="0" tIns="0" rIns="0" bIns="0" anchor="b" anchorCtr="0">
            <a:noAutofit/>
          </a:bodyPr>
          <a:lstStyle/>
          <a:p>
            <a:pPr marL="0" lvl="0" indent="0" algn="ctr" rtl="0">
              <a:spcBef>
                <a:spcPts val="0"/>
              </a:spcBef>
              <a:spcAft>
                <a:spcPts val="0"/>
              </a:spcAft>
              <a:buClr>
                <a:srgbClr val="000000"/>
              </a:buClr>
              <a:buSzPts val="1200"/>
              <a:buFont typeface="Arial"/>
              <a:buNone/>
            </a:pPr>
            <a:r>
              <a:rPr lang="en-US"/>
              <a:t>2</a:t>
            </a:r>
            <a:endParaRP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Shape 600"/>
        <p:cNvGrpSpPr/>
        <p:nvPr/>
      </p:nvGrpSpPr>
      <p:grpSpPr>
        <a:xfrm>
          <a:off x="0" y="0"/>
          <a:ext cx="0" cy="0"/>
          <a:chOff x="0" y="0"/>
          <a:chExt cx="0" cy="0"/>
        </a:xfrm>
      </p:grpSpPr>
      <p:sp>
        <p:nvSpPr>
          <p:cNvPr id="601" name="Google Shape;601;p63"/>
          <p:cNvSpPr txBox="1">
            <a:spLocks noGrp="1"/>
          </p:cNvSpPr>
          <p:nvPr>
            <p:ph type="title"/>
          </p:nvPr>
        </p:nvSpPr>
        <p:spPr>
          <a:xfrm>
            <a:off x="342900" y="154484"/>
            <a:ext cx="6172200" cy="643200"/>
          </a:xfrm>
          <a:prstGeom prst="rect">
            <a:avLst/>
          </a:prstGeom>
          <a:noFill/>
          <a:ln>
            <a:noFill/>
          </a:ln>
        </p:spPr>
        <p:txBody>
          <a:bodyPr spcFirstLastPara="1" wrap="square" lIns="0" tIns="0" rIns="68575" bIns="0" anchor="b" anchorCtr="0">
            <a:noAutofit/>
          </a:bodyPr>
          <a:lstStyle/>
          <a:p>
            <a:pPr marL="0" lvl="0" indent="0" algn="l" rtl="0">
              <a:spcBef>
                <a:spcPts val="0"/>
              </a:spcBef>
              <a:spcAft>
                <a:spcPts val="0"/>
              </a:spcAft>
              <a:buClr>
                <a:srgbClr val="8F77B6"/>
              </a:buClr>
              <a:buSzPts val="3300"/>
              <a:buFont typeface="Oswald"/>
              <a:buNone/>
            </a:pPr>
            <a:r>
              <a:rPr lang="en-US" sz="3300">
                <a:latin typeface="Oswald"/>
                <a:ea typeface="Oswald"/>
                <a:cs typeface="Oswald"/>
                <a:sym typeface="Oswald"/>
              </a:rPr>
              <a:t>Post Awards – Next Steps</a:t>
            </a:r>
            <a:endParaRPr/>
          </a:p>
        </p:txBody>
      </p:sp>
      <p:sp>
        <p:nvSpPr>
          <p:cNvPr id="602" name="Google Shape;602;p63"/>
          <p:cNvSpPr txBox="1"/>
          <p:nvPr/>
        </p:nvSpPr>
        <p:spPr>
          <a:xfrm>
            <a:off x="0" y="3721826"/>
            <a:ext cx="8915400" cy="838800"/>
          </a:xfrm>
          <a:prstGeom prst="rect">
            <a:avLst/>
          </a:prstGeom>
          <a:noFill/>
          <a:ln>
            <a:noFill/>
          </a:ln>
        </p:spPr>
        <p:txBody>
          <a:bodyPr spcFirstLastPara="1" wrap="square" lIns="68575" tIns="34275" rIns="68575" bIns="34275" anchor="t" anchorCtr="0">
            <a:spAutoFit/>
          </a:bodyPr>
          <a:lstStyle/>
          <a:p>
            <a:pPr marL="0" marR="0" lvl="0" indent="0" algn="ctr" rtl="0">
              <a:lnSpc>
                <a:spcPct val="100000"/>
              </a:lnSpc>
              <a:spcBef>
                <a:spcPts val="0"/>
              </a:spcBef>
              <a:spcAft>
                <a:spcPts val="0"/>
              </a:spcAft>
              <a:buClr>
                <a:srgbClr val="000000"/>
              </a:buClr>
              <a:buSzPts val="2500"/>
              <a:buFont typeface="Oswald"/>
              <a:buNone/>
            </a:pPr>
            <a:r>
              <a:rPr lang="en-US" sz="2500" b="0" i="0" u="none" strike="noStrike" cap="none">
                <a:solidFill>
                  <a:srgbClr val="000000"/>
                </a:solidFill>
                <a:latin typeface="Oswald"/>
                <a:ea typeface="Oswald"/>
                <a:cs typeface="Oswald"/>
                <a:sym typeface="Oswald"/>
              </a:rPr>
              <a:t>Ya Gotta </a:t>
            </a:r>
            <a:r>
              <a:rPr lang="en-US" sz="2500" b="1" i="0" u="sng" strike="noStrike" cap="none">
                <a:solidFill>
                  <a:srgbClr val="0000FF"/>
                </a:solidFill>
                <a:latin typeface="Oswald"/>
                <a:ea typeface="Oswald"/>
                <a:cs typeface="Oswald"/>
                <a:sym typeface="Oswald"/>
              </a:rPr>
              <a:t>Perform/Deliver</a:t>
            </a:r>
            <a:r>
              <a:rPr lang="en-US" sz="2500" b="1" i="0" strike="noStrike" cap="none">
                <a:solidFill>
                  <a:srgbClr val="0000FF"/>
                </a:solidFill>
                <a:latin typeface="Oswald"/>
                <a:ea typeface="Oswald"/>
                <a:cs typeface="Oswald"/>
                <a:sym typeface="Oswald"/>
              </a:rPr>
              <a:t> </a:t>
            </a:r>
            <a:r>
              <a:rPr lang="en-US" sz="2500" b="0" i="0" u="none" strike="noStrike" cap="none">
                <a:solidFill>
                  <a:srgbClr val="000000"/>
                </a:solidFill>
                <a:latin typeface="Oswald"/>
                <a:ea typeface="Oswald"/>
                <a:cs typeface="Oswald"/>
                <a:sym typeface="Oswald"/>
              </a:rPr>
              <a:t>on What You Said You Can Do in your Bid or Proposal!</a:t>
            </a:r>
            <a:endParaRPr sz="1100"/>
          </a:p>
        </p:txBody>
      </p:sp>
      <p:sp>
        <p:nvSpPr>
          <p:cNvPr id="603" name="Google Shape;603;p63"/>
          <p:cNvSpPr txBox="1"/>
          <p:nvPr/>
        </p:nvSpPr>
        <p:spPr>
          <a:xfrm>
            <a:off x="742950" y="967634"/>
            <a:ext cx="7829400" cy="838800"/>
          </a:xfrm>
          <a:prstGeom prst="rect">
            <a:avLst/>
          </a:prstGeom>
          <a:noFill/>
          <a:ln>
            <a:noFill/>
          </a:ln>
        </p:spPr>
        <p:txBody>
          <a:bodyPr spcFirstLastPara="1" wrap="square" lIns="68575" tIns="34275" rIns="68575" bIns="34275" anchor="t" anchorCtr="0">
            <a:spAutoFit/>
          </a:bodyPr>
          <a:lstStyle/>
          <a:p>
            <a:pPr marL="0" marR="0" lvl="0" indent="0" algn="ctr" rtl="0">
              <a:spcBef>
                <a:spcPts val="0"/>
              </a:spcBef>
              <a:spcAft>
                <a:spcPts val="0"/>
              </a:spcAft>
              <a:buNone/>
            </a:pPr>
            <a:r>
              <a:rPr lang="en-US" sz="2500" b="1" i="0" u="none" strike="noStrike" cap="none">
                <a:solidFill>
                  <a:srgbClr val="0000FF"/>
                </a:solidFill>
                <a:latin typeface="Oswald"/>
                <a:ea typeface="Oswald"/>
                <a:cs typeface="Oswald"/>
                <a:sym typeface="Oswald"/>
              </a:rPr>
              <a:t>CONGRATULATIONS!  YOU JUST WON THE CONTRACT!</a:t>
            </a:r>
            <a:endParaRPr sz="1100"/>
          </a:p>
          <a:p>
            <a:pPr marL="0" marR="0" lvl="0" indent="0" algn="ctr" rtl="0">
              <a:spcBef>
                <a:spcPts val="0"/>
              </a:spcBef>
              <a:spcAft>
                <a:spcPts val="0"/>
              </a:spcAft>
              <a:buNone/>
            </a:pPr>
            <a:r>
              <a:rPr lang="en-US" sz="2500" b="1">
                <a:solidFill>
                  <a:srgbClr val="0000FF"/>
                </a:solidFill>
                <a:latin typeface="Oswald"/>
                <a:ea typeface="Oswald"/>
                <a:cs typeface="Oswald"/>
                <a:sym typeface="Oswald"/>
              </a:rPr>
              <a:t>Now What?</a:t>
            </a:r>
            <a:endParaRPr sz="2500">
              <a:solidFill>
                <a:srgbClr val="0000FF"/>
              </a:solidFill>
              <a:latin typeface="Oswald"/>
              <a:ea typeface="Oswald"/>
              <a:cs typeface="Oswald"/>
              <a:sym typeface="Oswald"/>
            </a:endParaRPr>
          </a:p>
        </p:txBody>
      </p:sp>
      <p:pic>
        <p:nvPicPr>
          <p:cNvPr id="604" name="Google Shape;604;p63" descr="A picture containing text, clipart, sign, night sky&#10;&#10;Description automatically generated"/>
          <p:cNvPicPr preferRelativeResize="0"/>
          <p:nvPr/>
        </p:nvPicPr>
        <p:blipFill rotWithShape="1">
          <a:blip r:embed="rId3">
            <a:alphaModFix/>
          </a:blip>
          <a:srcRect b="10386"/>
          <a:stretch/>
        </p:blipFill>
        <p:spPr>
          <a:xfrm>
            <a:off x="3257550" y="1844237"/>
            <a:ext cx="2971800" cy="1757606"/>
          </a:xfrm>
          <a:prstGeom prst="rect">
            <a:avLst/>
          </a:prstGeom>
          <a:solidFill>
            <a:srgbClr val="0000FF"/>
          </a:solidFill>
          <a:ln>
            <a:noFill/>
          </a:ln>
        </p:spPr>
      </p:pic>
      <p:sp>
        <p:nvSpPr>
          <p:cNvPr id="606" name="Google Shape;606;p63"/>
          <p:cNvSpPr txBox="1">
            <a:spLocks noGrp="1"/>
          </p:cNvSpPr>
          <p:nvPr>
            <p:ph type="ftr" idx="11"/>
          </p:nvPr>
        </p:nvSpPr>
        <p:spPr>
          <a:xfrm>
            <a:off x="2985466" y="4641056"/>
            <a:ext cx="3173100" cy="273900"/>
          </a:xfrm>
          <a:prstGeom prst="rect">
            <a:avLst/>
          </a:prstGeom>
          <a:noFill/>
          <a:ln>
            <a:noFill/>
          </a:ln>
        </p:spPr>
        <p:txBody>
          <a:bodyPr spcFirstLastPara="1" wrap="square" lIns="68575" tIns="34275" rIns="68575" bIns="34275" anchor="b" anchorCtr="0">
            <a:noAutofit/>
          </a:bodyPr>
          <a:lstStyle/>
          <a:p>
            <a:pPr marL="0" lvl="0" indent="0" algn="ctr" rtl="0">
              <a:spcBef>
                <a:spcPts val="0"/>
              </a:spcBef>
              <a:spcAft>
                <a:spcPts val="0"/>
              </a:spcAft>
              <a:buNone/>
            </a:pPr>
            <a:r>
              <a:rPr lang="en-US" sz="1100"/>
              <a:t>GT APEX Accelerator </a:t>
            </a:r>
            <a:endParaRPr sz="1100"/>
          </a:p>
        </p:txBody>
      </p:sp>
      <p:sp>
        <p:nvSpPr>
          <p:cNvPr id="607" name="Google Shape;607;p63"/>
          <p:cNvSpPr txBox="1">
            <a:spLocks noGrp="1"/>
          </p:cNvSpPr>
          <p:nvPr>
            <p:ph type="sldNum" idx="12"/>
          </p:nvPr>
        </p:nvSpPr>
        <p:spPr>
          <a:xfrm>
            <a:off x="2583180" y="3495973"/>
            <a:ext cx="1371600" cy="241200"/>
          </a:xfrm>
          <a:prstGeom prst="rect">
            <a:avLst/>
          </a:prstGeom>
          <a:noFill/>
          <a:ln>
            <a:noFill/>
          </a:ln>
        </p:spPr>
        <p:txBody>
          <a:bodyPr spcFirstLastPara="1" wrap="square" lIns="0" tIns="0" rIns="0" bIns="0" anchor="b" anchorCtr="0">
            <a:noAutofit/>
          </a:bodyPr>
          <a:lstStyle/>
          <a:p>
            <a:pPr marL="0" lvl="0" indent="0" algn="ctr" rtl="0">
              <a:spcBef>
                <a:spcPts val="0"/>
              </a:spcBef>
              <a:spcAft>
                <a:spcPts val="0"/>
              </a:spcAft>
              <a:buClr>
                <a:srgbClr val="000000"/>
              </a:buClr>
              <a:buSzPts val="1200"/>
              <a:buFont typeface="Arial"/>
              <a:buNone/>
            </a:pPr>
            <a:r>
              <a:rPr lang="en-US"/>
              <a:t>2</a:t>
            </a:r>
            <a:endParaRP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Shape 611"/>
        <p:cNvGrpSpPr/>
        <p:nvPr/>
      </p:nvGrpSpPr>
      <p:grpSpPr>
        <a:xfrm>
          <a:off x="0" y="0"/>
          <a:ext cx="0" cy="0"/>
          <a:chOff x="0" y="0"/>
          <a:chExt cx="0" cy="0"/>
        </a:xfrm>
      </p:grpSpPr>
      <p:sp>
        <p:nvSpPr>
          <p:cNvPr id="612" name="Google Shape;612;p64"/>
          <p:cNvSpPr txBox="1">
            <a:spLocks noGrp="1"/>
          </p:cNvSpPr>
          <p:nvPr>
            <p:ph type="title" idx="4294967295"/>
          </p:nvPr>
        </p:nvSpPr>
        <p:spPr>
          <a:xfrm>
            <a:off x="400050" y="306502"/>
            <a:ext cx="5658000" cy="577200"/>
          </a:xfrm>
          <a:prstGeom prst="rect">
            <a:avLst/>
          </a:prstGeom>
          <a:noFill/>
          <a:ln>
            <a:noFill/>
            <a:prstDash/>
          </a:ln>
          <a:effectLst/>
        </p:spPr>
        <p:txBody>
          <a:bodyPr rot="0" spcFirstLastPara="1" vertOverflow="overflow" horzOverflow="overflow" vert="horz" wrap="square" lIns="68575" tIns="34275" rIns="68575" bIns="34275"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3300" b="1" i="0" u="none" strike="noStrike" kern="0" cap="none" spc="0" normalizeH="0" baseline="0" noProof="0" dirty="0">
                <a:ln>
                  <a:noFill/>
                </a:ln>
                <a:solidFill>
                  <a:srgbClr val="7149A5"/>
                </a:solidFill>
                <a:effectLst/>
                <a:uLnTx/>
                <a:uFillTx/>
                <a:latin typeface="Oswald"/>
                <a:ea typeface="Oswald"/>
                <a:cs typeface="Oswald"/>
                <a:sym typeface="Oswald"/>
              </a:rPr>
              <a:t>Contract Administration Roles</a:t>
            </a:r>
            <a:endParaRPr kumimoji="0" lang="en-US" sz="3300" b="0" i="0" u="none" strike="noStrike" kern="0" cap="none" spc="0" normalizeH="0" baseline="0" noProof="0" dirty="0">
              <a:ln>
                <a:noFill/>
              </a:ln>
              <a:solidFill>
                <a:srgbClr val="7149A5"/>
              </a:solidFill>
              <a:effectLst/>
              <a:uLnTx/>
              <a:uFillTx/>
              <a:latin typeface="Oswald"/>
              <a:ea typeface="Oswald"/>
              <a:cs typeface="Oswald"/>
              <a:sym typeface="Oswald"/>
            </a:endParaRPr>
          </a:p>
        </p:txBody>
      </p:sp>
      <p:graphicFrame>
        <p:nvGraphicFramePr>
          <p:cNvPr id="613" name="Google Shape;613;p64"/>
          <p:cNvGraphicFramePr/>
          <p:nvPr>
            <p:extLst>
              <p:ext uri="{D42A27DB-BD31-4B8C-83A1-F6EECF244321}">
                <p14:modId xmlns:p14="http://schemas.microsoft.com/office/powerpoint/2010/main" val="1778692967"/>
              </p:ext>
            </p:extLst>
          </p:nvPr>
        </p:nvGraphicFramePr>
        <p:xfrm>
          <a:off x="457200" y="1143000"/>
          <a:ext cx="8114250" cy="3429040"/>
        </p:xfrm>
        <a:graphic>
          <a:graphicData uri="http://schemas.openxmlformats.org/drawingml/2006/table">
            <a:tbl>
              <a:tblPr firstRow="1">
                <a:noFill/>
                <a:tableStyleId>{66133F96-3681-4C10-8F21-ABD09C3BA22E}</a:tableStyleId>
              </a:tblPr>
              <a:tblGrid>
                <a:gridCol w="4156075">
                  <a:extLst>
                    <a:ext uri="{9D8B030D-6E8A-4147-A177-3AD203B41FA5}">
                      <a16:colId xmlns:a16="http://schemas.microsoft.com/office/drawing/2014/main" val="20000"/>
                    </a:ext>
                  </a:extLst>
                </a:gridCol>
                <a:gridCol w="3958175">
                  <a:extLst>
                    <a:ext uri="{9D8B030D-6E8A-4147-A177-3AD203B41FA5}">
                      <a16:colId xmlns:a16="http://schemas.microsoft.com/office/drawing/2014/main" val="20001"/>
                    </a:ext>
                  </a:extLst>
                </a:gridCol>
              </a:tblGrid>
              <a:tr h="514350">
                <a:tc>
                  <a:txBody>
                    <a:bodyPr/>
                    <a:lstStyle/>
                    <a:p>
                      <a:pPr marL="0" marR="0" lvl="0" indent="0" algn="ctr" rtl="0">
                        <a:spcBef>
                          <a:spcPts val="0"/>
                        </a:spcBef>
                        <a:spcAft>
                          <a:spcPts val="0"/>
                        </a:spcAft>
                        <a:buNone/>
                      </a:pPr>
                      <a:r>
                        <a:rPr lang="en-US" sz="2100">
                          <a:solidFill>
                            <a:srgbClr val="0000FF"/>
                          </a:solidFill>
                          <a:latin typeface="Oswald"/>
                          <a:ea typeface="Oswald"/>
                          <a:cs typeface="Oswald"/>
                          <a:sym typeface="Oswald"/>
                        </a:rPr>
                        <a:t>Contractor</a:t>
                      </a:r>
                      <a:endParaRPr sz="1100"/>
                    </a:p>
                    <a:p>
                      <a:pPr marL="0" marR="0" lvl="0" indent="0" algn="ctr" rtl="0">
                        <a:lnSpc>
                          <a:spcPct val="100000"/>
                        </a:lnSpc>
                        <a:spcBef>
                          <a:spcPts val="0"/>
                        </a:spcBef>
                        <a:spcAft>
                          <a:spcPts val="0"/>
                        </a:spcAft>
                        <a:buClr>
                          <a:srgbClr val="0000FF"/>
                        </a:buClr>
                        <a:buSzPts val="1500"/>
                        <a:buFont typeface="Oswald"/>
                        <a:buNone/>
                      </a:pPr>
                      <a:r>
                        <a:rPr lang="en-US" sz="1500">
                          <a:solidFill>
                            <a:srgbClr val="0000FF"/>
                          </a:solidFill>
                          <a:latin typeface="Oswald"/>
                          <a:ea typeface="Oswald"/>
                          <a:cs typeface="Oswald"/>
                          <a:sym typeface="Oswald"/>
                        </a:rPr>
                        <a:t>At a minimum, your company must…</a:t>
                      </a:r>
                      <a:endParaRPr sz="1100"/>
                    </a:p>
                  </a:txBody>
                  <a:tcPr marL="68600" marR="68600" marT="34300" marB="34300">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rgbClr val="3494BA"/>
                      </a:solidFill>
                      <a:prstDash val="solid"/>
                      <a:round/>
                      <a:headEnd type="none" w="sm" len="sm"/>
                      <a:tailEnd type="none" w="sm" len="sm"/>
                    </a:lnT>
                    <a:lnB w="12700" cap="flat" cmpd="sng">
                      <a:solidFill>
                        <a:srgbClr val="3494BA"/>
                      </a:solidFill>
                      <a:prstDash val="solid"/>
                      <a:round/>
                      <a:headEnd type="none" w="sm" len="sm"/>
                      <a:tailEnd type="none" w="sm" len="sm"/>
                    </a:lnB>
                    <a:solidFill>
                      <a:srgbClr val="FFFFFF"/>
                    </a:solidFill>
                  </a:tcPr>
                </a:tc>
                <a:tc>
                  <a:txBody>
                    <a:bodyPr/>
                    <a:lstStyle/>
                    <a:p>
                      <a:pPr marL="0" marR="0" lvl="0" indent="0" algn="ctr" rtl="0">
                        <a:spcBef>
                          <a:spcPts val="0"/>
                        </a:spcBef>
                        <a:spcAft>
                          <a:spcPts val="0"/>
                        </a:spcAft>
                        <a:buNone/>
                      </a:pPr>
                      <a:r>
                        <a:rPr lang="en-US" sz="2100">
                          <a:solidFill>
                            <a:srgbClr val="0000FF"/>
                          </a:solidFill>
                          <a:latin typeface="Oswald"/>
                          <a:ea typeface="Oswald"/>
                          <a:cs typeface="Oswald"/>
                          <a:sym typeface="Oswald"/>
                        </a:rPr>
                        <a:t>Government</a:t>
                      </a:r>
                      <a:endParaRPr sz="1100"/>
                    </a:p>
                    <a:p>
                      <a:pPr marL="0" marR="0" lvl="0" indent="0" algn="ctr" rtl="0">
                        <a:lnSpc>
                          <a:spcPct val="100000"/>
                        </a:lnSpc>
                        <a:spcBef>
                          <a:spcPts val="0"/>
                        </a:spcBef>
                        <a:spcAft>
                          <a:spcPts val="0"/>
                        </a:spcAft>
                        <a:buClr>
                          <a:srgbClr val="0000FF"/>
                        </a:buClr>
                        <a:buSzPts val="1500"/>
                        <a:buFont typeface="Oswald"/>
                        <a:buNone/>
                      </a:pPr>
                      <a:r>
                        <a:rPr lang="en-US" sz="1500">
                          <a:solidFill>
                            <a:srgbClr val="0000FF"/>
                          </a:solidFill>
                          <a:latin typeface="Oswald"/>
                          <a:ea typeface="Oswald"/>
                          <a:cs typeface="Oswald"/>
                          <a:sym typeface="Oswald"/>
                        </a:rPr>
                        <a:t>At a minimum, the govt must…</a:t>
                      </a:r>
                      <a:endParaRPr sz="2100">
                        <a:solidFill>
                          <a:srgbClr val="0000FF"/>
                        </a:solidFill>
                        <a:latin typeface="Oswald"/>
                        <a:ea typeface="Oswald"/>
                        <a:cs typeface="Oswald"/>
                        <a:sym typeface="Oswald"/>
                      </a:endParaRPr>
                    </a:p>
                  </a:txBody>
                  <a:tcPr marL="68600" marR="68600" marT="34300" marB="34300">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rgbClr val="3494BA"/>
                      </a:solidFill>
                      <a:prstDash val="solid"/>
                      <a:round/>
                      <a:headEnd type="none" w="sm" len="sm"/>
                      <a:tailEnd type="none" w="sm" len="sm"/>
                    </a:lnT>
                    <a:lnB w="12700" cap="flat" cmpd="sng">
                      <a:solidFill>
                        <a:srgbClr val="3494BA"/>
                      </a:solidFill>
                      <a:prstDash val="solid"/>
                      <a:round/>
                      <a:headEnd type="none" w="sm" len="sm"/>
                      <a:tailEnd type="none" w="sm" len="sm"/>
                    </a:lnB>
                    <a:solidFill>
                      <a:srgbClr val="FFFFFF"/>
                    </a:solidFill>
                  </a:tcPr>
                </a:tc>
                <a:extLst>
                  <a:ext uri="{0D108BD9-81ED-4DB2-BD59-A6C34878D82A}">
                    <a16:rowId xmlns:a16="http://schemas.microsoft.com/office/drawing/2014/main" val="10000"/>
                  </a:ext>
                </a:extLst>
              </a:tr>
              <a:tr h="514350">
                <a:tc>
                  <a:txBody>
                    <a:bodyPr/>
                    <a:lstStyle/>
                    <a:p>
                      <a:pPr marL="342900" marR="0" lvl="1" indent="-254000" algn="l" rtl="0">
                        <a:spcBef>
                          <a:spcPts val="0"/>
                        </a:spcBef>
                        <a:spcAft>
                          <a:spcPts val="0"/>
                        </a:spcAft>
                        <a:buClr>
                          <a:schemeClr val="dk1"/>
                        </a:buClr>
                        <a:buSzPts val="1800"/>
                        <a:buFont typeface="Arial"/>
                        <a:buChar char="•"/>
                      </a:pPr>
                      <a:r>
                        <a:rPr lang="en-US" sz="1800" u="none" strike="noStrike" cap="none">
                          <a:latin typeface="Oswald"/>
                          <a:ea typeface="Oswald"/>
                          <a:cs typeface="Oswald"/>
                          <a:sym typeface="Oswald"/>
                        </a:rPr>
                        <a:t>Read the contract, and read it again and again and again…</a:t>
                      </a:r>
                      <a:endParaRPr sz="1100"/>
                    </a:p>
                    <a:p>
                      <a:pPr marL="342900" marR="0" lvl="1" indent="-254000" algn="l" rtl="0">
                        <a:spcBef>
                          <a:spcPts val="0"/>
                        </a:spcBef>
                        <a:spcAft>
                          <a:spcPts val="0"/>
                        </a:spcAft>
                        <a:buClr>
                          <a:schemeClr val="dk1"/>
                        </a:buClr>
                        <a:buSzPts val="1800"/>
                        <a:buFont typeface="Arial"/>
                        <a:buChar char="•"/>
                      </a:pPr>
                      <a:r>
                        <a:rPr lang="en-US" sz="1800" u="none" strike="noStrike" cap="none">
                          <a:latin typeface="Oswald"/>
                          <a:ea typeface="Oswald"/>
                          <a:cs typeface="Oswald"/>
                          <a:sym typeface="Oswald"/>
                        </a:rPr>
                        <a:t>Go over the contract with the customer</a:t>
                      </a:r>
                      <a:endParaRPr sz="1100"/>
                    </a:p>
                    <a:p>
                      <a:pPr marL="342900" marR="0" lvl="1" indent="-254000" algn="l" rtl="0">
                        <a:spcBef>
                          <a:spcPts val="0"/>
                        </a:spcBef>
                        <a:spcAft>
                          <a:spcPts val="0"/>
                        </a:spcAft>
                        <a:buClr>
                          <a:schemeClr val="dk1"/>
                        </a:buClr>
                        <a:buSzPts val="1800"/>
                        <a:buFont typeface="Arial"/>
                        <a:buChar char="•"/>
                      </a:pPr>
                      <a:r>
                        <a:rPr lang="en-US" sz="1800" u="none" strike="noStrike" cap="none">
                          <a:latin typeface="Oswald"/>
                          <a:ea typeface="Oswald"/>
                          <a:cs typeface="Oswald"/>
                          <a:sym typeface="Oswald"/>
                        </a:rPr>
                        <a:t>Understand all the key clauses, especially change clauses, the termination process, and the payment clauses</a:t>
                      </a:r>
                      <a:endParaRPr sz="1100"/>
                    </a:p>
                    <a:p>
                      <a:pPr marL="342900" marR="0" lvl="1" indent="-254000" algn="l" rtl="0">
                        <a:spcBef>
                          <a:spcPts val="0"/>
                        </a:spcBef>
                        <a:spcAft>
                          <a:spcPts val="0"/>
                        </a:spcAft>
                        <a:buClr>
                          <a:schemeClr val="dk1"/>
                        </a:buClr>
                        <a:buSzPts val="1800"/>
                        <a:buFont typeface="Arial"/>
                        <a:buChar char="•"/>
                      </a:pPr>
                      <a:r>
                        <a:rPr lang="en-US" sz="1800" u="none" strike="noStrike" cap="none">
                          <a:latin typeface="Oswald"/>
                          <a:ea typeface="Oswald"/>
                          <a:cs typeface="Oswald"/>
                          <a:sym typeface="Oswald"/>
                        </a:rPr>
                        <a:t>Attend all meetings</a:t>
                      </a:r>
                      <a:endParaRPr sz="1100"/>
                    </a:p>
                    <a:p>
                      <a:pPr marL="342900" marR="0" lvl="1" indent="-254000" algn="l" rtl="0">
                        <a:spcBef>
                          <a:spcPts val="0"/>
                        </a:spcBef>
                        <a:spcAft>
                          <a:spcPts val="0"/>
                        </a:spcAft>
                        <a:buClr>
                          <a:schemeClr val="dk1"/>
                        </a:buClr>
                        <a:buSzPts val="1800"/>
                        <a:buFont typeface="Arial"/>
                        <a:buChar char="•"/>
                      </a:pPr>
                      <a:r>
                        <a:rPr lang="en-US" sz="1800" u="none" strike="noStrike" cap="none">
                          <a:latin typeface="Oswald"/>
                          <a:ea typeface="Oswald"/>
                          <a:cs typeface="Oswald"/>
                          <a:sym typeface="Oswald"/>
                        </a:rPr>
                        <a:t>Produce the deliverables</a:t>
                      </a:r>
                      <a:endParaRPr sz="1100"/>
                    </a:p>
                    <a:p>
                      <a:pPr marL="342900" marR="0" lvl="1" indent="-254000" algn="l" rtl="0">
                        <a:spcBef>
                          <a:spcPts val="0"/>
                        </a:spcBef>
                        <a:spcAft>
                          <a:spcPts val="0"/>
                        </a:spcAft>
                        <a:buClr>
                          <a:schemeClr val="dk1"/>
                        </a:buClr>
                        <a:buSzPts val="1800"/>
                        <a:buFont typeface="Arial"/>
                        <a:buChar char="•"/>
                      </a:pPr>
                      <a:r>
                        <a:rPr lang="en-US" sz="1800" u="none" strike="noStrike" cap="none">
                          <a:latin typeface="Oswald"/>
                          <a:ea typeface="Oswald"/>
                          <a:cs typeface="Oswald"/>
                          <a:sym typeface="Oswald"/>
                        </a:rPr>
                        <a:t>Submit invoices</a:t>
                      </a:r>
                      <a:endParaRPr sz="1100"/>
                    </a:p>
                    <a:p>
                      <a:pPr marL="342900" marR="0" lvl="1" indent="-254000" algn="l" rtl="0">
                        <a:spcBef>
                          <a:spcPts val="0"/>
                        </a:spcBef>
                        <a:spcAft>
                          <a:spcPts val="0"/>
                        </a:spcAft>
                        <a:buClr>
                          <a:schemeClr val="dk1"/>
                        </a:buClr>
                        <a:buSzPts val="1800"/>
                        <a:buFont typeface="Arial"/>
                        <a:buChar char="•"/>
                      </a:pPr>
                      <a:r>
                        <a:rPr lang="en-US" sz="1800" u="none" strike="noStrike" cap="none">
                          <a:latin typeface="Oswald"/>
                          <a:ea typeface="Oswald"/>
                          <a:cs typeface="Oswald"/>
                          <a:sym typeface="Oswald"/>
                        </a:rPr>
                        <a:t>Resolve issues </a:t>
                      </a:r>
                      <a:endParaRPr sz="2100" u="none" strike="noStrike" cap="none">
                        <a:latin typeface="Oswald"/>
                        <a:ea typeface="Oswald"/>
                        <a:cs typeface="Oswald"/>
                        <a:sym typeface="Oswald"/>
                      </a:endParaRPr>
                    </a:p>
                  </a:txBody>
                  <a:tcPr marL="68600" marR="68600" marT="34300" marB="34300">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rgbClr val="3494BA"/>
                      </a:solidFill>
                      <a:prstDash val="solid"/>
                      <a:round/>
                      <a:headEnd type="none" w="sm" len="sm"/>
                      <a:tailEnd type="none" w="sm" len="sm"/>
                    </a:lnT>
                    <a:lnB w="12700" cap="flat" cmpd="sng">
                      <a:solidFill>
                        <a:srgbClr val="3494BA"/>
                      </a:solidFill>
                      <a:prstDash val="solid"/>
                      <a:round/>
                      <a:headEnd type="none" w="sm" len="sm"/>
                      <a:tailEnd type="none" w="sm" len="sm"/>
                    </a:lnB>
                    <a:solidFill>
                      <a:srgbClr val="FFFFFF"/>
                    </a:solidFill>
                  </a:tcPr>
                </a:tc>
                <a:tc>
                  <a:txBody>
                    <a:bodyPr/>
                    <a:lstStyle/>
                    <a:p>
                      <a:pPr marL="431800" marR="0" lvl="1" indent="-254000" algn="l" rtl="0">
                        <a:spcBef>
                          <a:spcPts val="0"/>
                        </a:spcBef>
                        <a:spcAft>
                          <a:spcPts val="0"/>
                        </a:spcAft>
                        <a:buClr>
                          <a:schemeClr val="dk1"/>
                        </a:buClr>
                        <a:buSzPts val="1800"/>
                        <a:buFont typeface="Arial"/>
                        <a:buChar char="•"/>
                      </a:pPr>
                      <a:r>
                        <a:rPr lang="en-US" sz="1800" u="none" strike="noStrike" cap="none" dirty="0">
                          <a:latin typeface="Oswald"/>
                          <a:ea typeface="Oswald"/>
                          <a:cs typeface="Oswald"/>
                          <a:sym typeface="Oswald"/>
                        </a:rPr>
                        <a:t>Measure your progress against the project plan.</a:t>
                      </a:r>
                      <a:endParaRPr sz="1100" dirty="0"/>
                    </a:p>
                    <a:p>
                      <a:pPr marL="431800" marR="0" lvl="1" indent="-254000" algn="l" rtl="0">
                        <a:spcBef>
                          <a:spcPts val="0"/>
                        </a:spcBef>
                        <a:spcAft>
                          <a:spcPts val="0"/>
                        </a:spcAft>
                        <a:buClr>
                          <a:schemeClr val="dk1"/>
                        </a:buClr>
                        <a:buSzPts val="1800"/>
                        <a:buFont typeface="Arial"/>
                        <a:buChar char="•"/>
                      </a:pPr>
                      <a:r>
                        <a:rPr lang="en-US" sz="1800" u="none" strike="noStrike" cap="none" dirty="0">
                          <a:latin typeface="Oswald"/>
                          <a:ea typeface="Oswald"/>
                          <a:cs typeface="Oswald"/>
                          <a:sym typeface="Oswald"/>
                        </a:rPr>
                        <a:t>Conduct inspections and audits of your work.</a:t>
                      </a:r>
                      <a:endParaRPr sz="1100" dirty="0"/>
                    </a:p>
                    <a:p>
                      <a:pPr marL="431800" marR="0" lvl="1" indent="-254000" algn="l" rtl="0">
                        <a:spcBef>
                          <a:spcPts val="0"/>
                        </a:spcBef>
                        <a:spcAft>
                          <a:spcPts val="0"/>
                        </a:spcAft>
                        <a:buClr>
                          <a:schemeClr val="dk1"/>
                        </a:buClr>
                        <a:buSzPts val="1800"/>
                        <a:buFont typeface="Arial"/>
                        <a:buChar char="•"/>
                      </a:pPr>
                      <a:r>
                        <a:rPr lang="en-US" sz="1800" u="none" strike="noStrike" cap="none" dirty="0">
                          <a:latin typeface="Oswald"/>
                          <a:ea typeface="Oswald"/>
                          <a:cs typeface="Oswald"/>
                          <a:sym typeface="Oswald"/>
                        </a:rPr>
                        <a:t>Evaluate your compliance of legal &amp; contractual requirements</a:t>
                      </a:r>
                      <a:endParaRPr sz="1100" dirty="0"/>
                    </a:p>
                    <a:p>
                      <a:pPr marL="431800" marR="0" lvl="1" indent="-254000" algn="l" rtl="0">
                        <a:spcBef>
                          <a:spcPts val="0"/>
                        </a:spcBef>
                        <a:spcAft>
                          <a:spcPts val="0"/>
                        </a:spcAft>
                        <a:buClr>
                          <a:schemeClr val="dk1"/>
                        </a:buClr>
                        <a:buSzPts val="1800"/>
                        <a:buFont typeface="Arial"/>
                        <a:buChar char="•"/>
                      </a:pPr>
                      <a:r>
                        <a:rPr lang="en-US" sz="1800" u="none" strike="noStrike" cap="none" dirty="0">
                          <a:latin typeface="Oswald"/>
                          <a:ea typeface="Oswald"/>
                          <a:cs typeface="Oswald"/>
                          <a:sym typeface="Oswald"/>
                        </a:rPr>
                        <a:t>Process your invoice submittals</a:t>
                      </a:r>
                      <a:endParaRPr sz="1100" dirty="0"/>
                    </a:p>
                    <a:p>
                      <a:pPr marL="0" marR="0" lvl="0" indent="0" algn="l" rtl="0">
                        <a:spcBef>
                          <a:spcPts val="0"/>
                        </a:spcBef>
                        <a:spcAft>
                          <a:spcPts val="0"/>
                        </a:spcAft>
                        <a:buNone/>
                      </a:pPr>
                      <a:endParaRPr sz="2100" dirty="0">
                        <a:latin typeface="Oswald"/>
                        <a:ea typeface="Oswald"/>
                        <a:cs typeface="Oswald"/>
                        <a:sym typeface="Oswald"/>
                      </a:endParaRPr>
                    </a:p>
                  </a:txBody>
                  <a:tcPr marL="68600" marR="68600" marT="34300" marB="34300">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rgbClr val="3494BA"/>
                      </a:solidFill>
                      <a:prstDash val="solid"/>
                      <a:round/>
                      <a:headEnd type="none" w="sm" len="sm"/>
                      <a:tailEnd type="none" w="sm" len="sm"/>
                    </a:lnT>
                    <a:lnB w="12700" cap="flat" cmpd="sng">
                      <a:solidFill>
                        <a:srgbClr val="3494BA"/>
                      </a:solidFill>
                      <a:prstDash val="solid"/>
                      <a:round/>
                      <a:headEnd type="none" w="sm" len="sm"/>
                      <a:tailEnd type="none" w="sm" len="sm"/>
                    </a:lnB>
                    <a:solidFill>
                      <a:srgbClr val="FFFFFF"/>
                    </a:solidFill>
                  </a:tcPr>
                </a:tc>
                <a:extLst>
                  <a:ext uri="{0D108BD9-81ED-4DB2-BD59-A6C34878D82A}">
                    <a16:rowId xmlns:a16="http://schemas.microsoft.com/office/drawing/2014/main" val="10001"/>
                  </a:ext>
                </a:extLst>
              </a:tr>
            </a:tbl>
          </a:graphicData>
        </a:graphic>
      </p:graphicFrame>
      <p:sp>
        <p:nvSpPr>
          <p:cNvPr id="615" name="Google Shape;615;p64"/>
          <p:cNvSpPr txBox="1">
            <a:spLocks noGrp="1"/>
          </p:cNvSpPr>
          <p:nvPr>
            <p:ph type="ftr" idx="11"/>
          </p:nvPr>
        </p:nvSpPr>
        <p:spPr>
          <a:xfrm>
            <a:off x="2985466" y="4641056"/>
            <a:ext cx="3173100" cy="273900"/>
          </a:xfrm>
          <a:prstGeom prst="rect">
            <a:avLst/>
          </a:prstGeom>
          <a:noFill/>
          <a:ln>
            <a:noFill/>
          </a:ln>
        </p:spPr>
        <p:txBody>
          <a:bodyPr spcFirstLastPara="1" wrap="square" lIns="68575" tIns="34275" rIns="68575" bIns="34275" anchor="b" anchorCtr="0">
            <a:noAutofit/>
          </a:bodyPr>
          <a:lstStyle/>
          <a:p>
            <a:pPr marL="0" lvl="0" indent="0" algn="ctr" rtl="0">
              <a:spcBef>
                <a:spcPts val="0"/>
              </a:spcBef>
              <a:spcAft>
                <a:spcPts val="0"/>
              </a:spcAft>
              <a:buNone/>
            </a:pPr>
            <a:r>
              <a:rPr lang="en-US" sz="1100"/>
              <a:t>GT APEX Accelerator </a:t>
            </a:r>
            <a:endParaRPr sz="1100"/>
          </a:p>
        </p:txBody>
      </p:sp>
      <p:sp>
        <p:nvSpPr>
          <p:cNvPr id="616" name="Google Shape;616;p64"/>
          <p:cNvSpPr txBox="1">
            <a:spLocks noGrp="1"/>
          </p:cNvSpPr>
          <p:nvPr>
            <p:ph type="sldNum" idx="12"/>
          </p:nvPr>
        </p:nvSpPr>
        <p:spPr>
          <a:xfrm>
            <a:off x="2583180" y="3495973"/>
            <a:ext cx="1371600" cy="241200"/>
          </a:xfrm>
          <a:prstGeom prst="rect">
            <a:avLst/>
          </a:prstGeom>
          <a:noFill/>
          <a:ln>
            <a:noFill/>
          </a:ln>
        </p:spPr>
        <p:txBody>
          <a:bodyPr spcFirstLastPara="1" wrap="square" lIns="0" tIns="0" rIns="0" bIns="0" anchor="b" anchorCtr="0">
            <a:noAutofit/>
          </a:bodyPr>
          <a:lstStyle/>
          <a:p>
            <a:pPr marL="0" lvl="0" indent="0" algn="ctr" rtl="0">
              <a:spcBef>
                <a:spcPts val="0"/>
              </a:spcBef>
              <a:spcAft>
                <a:spcPts val="0"/>
              </a:spcAft>
              <a:buClr>
                <a:srgbClr val="000000"/>
              </a:buClr>
              <a:buSzPts val="1200"/>
              <a:buFont typeface="Arial"/>
              <a:buNone/>
            </a:pPr>
            <a:r>
              <a:rPr lang="en-US"/>
              <a:t>2</a:t>
            </a:r>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24"/>
        <p:cNvGrpSpPr/>
        <p:nvPr/>
      </p:nvGrpSpPr>
      <p:grpSpPr>
        <a:xfrm>
          <a:off x="0" y="0"/>
          <a:ext cx="0" cy="0"/>
          <a:chOff x="0" y="0"/>
          <a:chExt cx="0" cy="0"/>
        </a:xfrm>
      </p:grpSpPr>
      <p:sp>
        <p:nvSpPr>
          <p:cNvPr id="125" name="Google Shape;125;p20"/>
          <p:cNvSpPr txBox="1">
            <a:spLocks noGrp="1"/>
          </p:cNvSpPr>
          <p:nvPr>
            <p:ph type="title"/>
          </p:nvPr>
        </p:nvSpPr>
        <p:spPr>
          <a:xfrm>
            <a:off x="342900" y="154484"/>
            <a:ext cx="6172200" cy="643200"/>
          </a:xfrm>
          <a:prstGeom prst="rect">
            <a:avLst/>
          </a:prstGeom>
          <a:noFill/>
          <a:ln>
            <a:noFill/>
          </a:ln>
        </p:spPr>
        <p:txBody>
          <a:bodyPr spcFirstLastPara="1" wrap="square" lIns="0" tIns="0" rIns="68575" bIns="0" anchor="b" anchorCtr="0">
            <a:noAutofit/>
          </a:bodyPr>
          <a:lstStyle/>
          <a:p>
            <a:pPr marL="0" lvl="0" indent="0" algn="l" rtl="0">
              <a:spcBef>
                <a:spcPts val="0"/>
              </a:spcBef>
              <a:spcAft>
                <a:spcPts val="0"/>
              </a:spcAft>
              <a:buClr>
                <a:srgbClr val="8F77B6"/>
              </a:buClr>
              <a:buSzPts val="3300"/>
              <a:buFont typeface="Oswald"/>
              <a:buNone/>
            </a:pPr>
            <a:r>
              <a:rPr lang="en-US" sz="3300" dirty="0">
                <a:latin typeface="Oswald"/>
                <a:ea typeface="Oswald"/>
                <a:cs typeface="Oswald"/>
                <a:sym typeface="Oswald"/>
              </a:rPr>
              <a:t>Who We Are and What We Do</a:t>
            </a:r>
            <a:endParaRPr dirty="0"/>
          </a:p>
        </p:txBody>
      </p:sp>
      <p:sp>
        <p:nvSpPr>
          <p:cNvPr id="127" name="Google Shape;127;p20"/>
          <p:cNvSpPr txBox="1">
            <a:spLocks noGrp="1"/>
          </p:cNvSpPr>
          <p:nvPr>
            <p:ph type="ftr" idx="11"/>
          </p:nvPr>
        </p:nvSpPr>
        <p:spPr>
          <a:xfrm>
            <a:off x="2985466" y="4641056"/>
            <a:ext cx="3173100" cy="273900"/>
          </a:xfrm>
          <a:prstGeom prst="rect">
            <a:avLst/>
          </a:prstGeom>
          <a:noFill/>
          <a:ln>
            <a:noFill/>
          </a:ln>
        </p:spPr>
        <p:txBody>
          <a:bodyPr spcFirstLastPara="1" wrap="square" lIns="68575" tIns="34275" rIns="68575" bIns="34275" anchor="b" anchorCtr="0">
            <a:noAutofit/>
          </a:bodyPr>
          <a:lstStyle/>
          <a:p>
            <a:pPr marL="0" lvl="0" indent="0" algn="ctr" rtl="0">
              <a:spcBef>
                <a:spcPts val="0"/>
              </a:spcBef>
              <a:spcAft>
                <a:spcPts val="0"/>
              </a:spcAft>
              <a:buNone/>
            </a:pPr>
            <a:r>
              <a:rPr lang="en-US" sz="1100"/>
              <a:t>GT APEX Accelerator </a:t>
            </a:r>
            <a:endParaRPr sz="1100"/>
          </a:p>
        </p:txBody>
      </p:sp>
      <p:sp>
        <p:nvSpPr>
          <p:cNvPr id="128" name="Google Shape;128;p20"/>
          <p:cNvSpPr txBox="1">
            <a:spLocks noGrp="1"/>
          </p:cNvSpPr>
          <p:nvPr>
            <p:ph type="sldNum" idx="12"/>
          </p:nvPr>
        </p:nvSpPr>
        <p:spPr>
          <a:xfrm>
            <a:off x="2583180" y="3495973"/>
            <a:ext cx="1371600" cy="241200"/>
          </a:xfrm>
          <a:prstGeom prst="rect">
            <a:avLst/>
          </a:prstGeom>
          <a:noFill/>
          <a:ln>
            <a:noFill/>
          </a:ln>
        </p:spPr>
        <p:txBody>
          <a:bodyPr spcFirstLastPara="1" wrap="square" lIns="0" tIns="0" rIns="0" bIns="0" anchor="b" anchorCtr="0">
            <a:noAutofit/>
          </a:bodyPr>
          <a:lstStyle/>
          <a:p>
            <a:pPr marL="0" lvl="0" indent="0" algn="ctr" rtl="0">
              <a:spcBef>
                <a:spcPts val="0"/>
              </a:spcBef>
              <a:spcAft>
                <a:spcPts val="0"/>
              </a:spcAft>
              <a:buClr>
                <a:srgbClr val="000000"/>
              </a:buClr>
              <a:buSzPts val="1200"/>
              <a:buFont typeface="Arial"/>
              <a:buNone/>
            </a:pPr>
            <a:r>
              <a:rPr lang="en-US"/>
              <a:t>2</a:t>
            </a:r>
            <a:endParaRPr/>
          </a:p>
        </p:txBody>
      </p:sp>
      <p:sp>
        <p:nvSpPr>
          <p:cNvPr id="129" name="Google Shape;129;p20"/>
          <p:cNvSpPr txBox="1"/>
          <p:nvPr/>
        </p:nvSpPr>
        <p:spPr>
          <a:xfrm>
            <a:off x="185980" y="914400"/>
            <a:ext cx="7547674" cy="4378091"/>
          </a:xfrm>
          <a:prstGeom prst="rect">
            <a:avLst/>
          </a:prstGeom>
          <a:noFill/>
          <a:ln>
            <a:noFill/>
          </a:ln>
        </p:spPr>
        <p:txBody>
          <a:bodyPr spcFirstLastPara="1" wrap="square" lIns="68575" tIns="34275" rIns="68575" bIns="34275" anchor="t" anchorCtr="0">
            <a:spAutoFit/>
          </a:bodyPr>
          <a:lstStyle/>
          <a:p>
            <a:pPr marL="215900" marR="0" lvl="0" indent="-209550" algn="l" rtl="0">
              <a:spcBef>
                <a:spcPts val="0"/>
              </a:spcBef>
              <a:spcAft>
                <a:spcPts val="0"/>
              </a:spcAft>
              <a:buClr>
                <a:srgbClr val="0000FF"/>
              </a:buClr>
              <a:buSzPts val="2100"/>
              <a:buFont typeface="Noto Sans Symbols"/>
              <a:buChar char="⮚"/>
            </a:pPr>
            <a:r>
              <a:rPr lang="en-US" sz="2000" dirty="0">
                <a:solidFill>
                  <a:srgbClr val="0000FF"/>
                </a:solidFill>
                <a:latin typeface="Oswald"/>
                <a:ea typeface="Oswald"/>
                <a:cs typeface="Oswald"/>
                <a:sym typeface="Oswald"/>
              </a:rPr>
              <a:t>The GT APEX Accelerator </a:t>
            </a:r>
            <a:r>
              <a:rPr lang="en-US" sz="2000" dirty="0">
                <a:solidFill>
                  <a:schemeClr val="dk1"/>
                </a:solidFill>
                <a:latin typeface="Oswald"/>
                <a:ea typeface="Oswald"/>
                <a:cs typeface="Oswald"/>
                <a:sym typeface="Oswald"/>
              </a:rPr>
              <a:t>(formerly GTPAC) is part of NAPEX, our national network of 96 APEX Accelerators, the District of Columbia and the Territories including Guam, Mariana Islands, Puerto Rico and the US Virgin Islands</a:t>
            </a:r>
            <a:endParaRPr sz="2000" dirty="0"/>
          </a:p>
          <a:p>
            <a:pPr marL="215900" marR="0" lvl="0" indent="-76200" algn="l" rtl="0">
              <a:spcBef>
                <a:spcPts val="0"/>
              </a:spcBef>
              <a:spcAft>
                <a:spcPts val="0"/>
              </a:spcAft>
              <a:buClr>
                <a:schemeClr val="dk1"/>
              </a:buClr>
              <a:buSzPts val="2100"/>
              <a:buFont typeface="Noto Sans Symbols"/>
              <a:buNone/>
            </a:pPr>
            <a:endParaRPr sz="2000" dirty="0">
              <a:solidFill>
                <a:schemeClr val="dk1"/>
              </a:solidFill>
              <a:latin typeface="Oswald"/>
              <a:ea typeface="Oswald"/>
              <a:cs typeface="Oswald"/>
              <a:sym typeface="Oswald"/>
            </a:endParaRPr>
          </a:p>
          <a:p>
            <a:pPr marL="215900" marR="0" lvl="0" indent="-209550" algn="l" rtl="0">
              <a:spcBef>
                <a:spcPts val="0"/>
              </a:spcBef>
              <a:spcAft>
                <a:spcPts val="0"/>
              </a:spcAft>
              <a:buClr>
                <a:srgbClr val="0000FF"/>
              </a:buClr>
              <a:buSzPts val="2100"/>
              <a:buFont typeface="Noto Sans Symbols"/>
              <a:buChar char="⮚"/>
            </a:pPr>
            <a:r>
              <a:rPr lang="en-US" sz="2000" dirty="0">
                <a:solidFill>
                  <a:srgbClr val="0000FF"/>
                </a:solidFill>
                <a:latin typeface="Oswald"/>
                <a:ea typeface="Oswald"/>
                <a:cs typeface="Oswald"/>
                <a:sym typeface="Oswald"/>
              </a:rPr>
              <a:t>Funded</a:t>
            </a:r>
            <a:r>
              <a:rPr lang="en-US" sz="2000" dirty="0">
                <a:solidFill>
                  <a:schemeClr val="dk1"/>
                </a:solidFill>
                <a:latin typeface="Oswald"/>
                <a:ea typeface="Oswald"/>
                <a:cs typeface="Oswald"/>
                <a:sym typeface="Oswald"/>
              </a:rPr>
              <a:t> by the Department of Defense (DoD) Office of Small Business Programs, APEX Accelerators-us and administered by the Army Contract Command, Aberdeen Proving Ground, MD with matching funds from the University System of GA and administered by GA Tech EI2</a:t>
            </a:r>
            <a:endParaRPr sz="2000" dirty="0"/>
          </a:p>
          <a:p>
            <a:pPr marL="215900" marR="0" lvl="0" indent="-76200" algn="l" rtl="0">
              <a:spcBef>
                <a:spcPts val="0"/>
              </a:spcBef>
              <a:spcAft>
                <a:spcPts val="0"/>
              </a:spcAft>
              <a:buClr>
                <a:schemeClr val="dk1"/>
              </a:buClr>
              <a:buSzPts val="2100"/>
              <a:buFont typeface="Noto Sans Symbols"/>
              <a:buNone/>
            </a:pPr>
            <a:endParaRPr sz="2000" dirty="0">
              <a:solidFill>
                <a:schemeClr val="dk1"/>
              </a:solidFill>
              <a:latin typeface="Oswald"/>
              <a:ea typeface="Oswald"/>
              <a:cs typeface="Oswald"/>
              <a:sym typeface="Oswald"/>
            </a:endParaRPr>
          </a:p>
          <a:p>
            <a:pPr marL="215900" marR="0" lvl="0" indent="-209550" algn="l" rtl="0">
              <a:lnSpc>
                <a:spcPct val="100000"/>
              </a:lnSpc>
              <a:spcBef>
                <a:spcPts val="0"/>
              </a:spcBef>
              <a:spcAft>
                <a:spcPts val="0"/>
              </a:spcAft>
              <a:buClr>
                <a:srgbClr val="0000FF"/>
              </a:buClr>
              <a:buSzPts val="2100"/>
              <a:buFont typeface="Noto Sans Symbols"/>
              <a:buChar char="⮚"/>
            </a:pPr>
            <a:r>
              <a:rPr lang="en-US" sz="2000" b="0" i="0" u="none" strike="noStrike" cap="none" dirty="0">
                <a:solidFill>
                  <a:srgbClr val="0000FF"/>
                </a:solidFill>
                <a:latin typeface="Oswald"/>
                <a:ea typeface="Oswald"/>
                <a:cs typeface="Oswald"/>
                <a:sym typeface="Oswald"/>
              </a:rPr>
              <a:t>GT APEX Accelerator </a:t>
            </a:r>
            <a:r>
              <a:rPr lang="en-US" sz="2000" b="0" i="0" u="none" strike="noStrike" cap="none" dirty="0">
                <a:solidFill>
                  <a:srgbClr val="3F3F3F"/>
                </a:solidFill>
                <a:latin typeface="Oswald"/>
                <a:ea typeface="Oswald"/>
                <a:cs typeface="Oswald"/>
                <a:sym typeface="Oswald"/>
              </a:rPr>
              <a:t>is a program under the </a:t>
            </a:r>
            <a:r>
              <a:rPr lang="en-US" sz="2000" b="0" i="0" u="none" strike="noStrike" cap="none" dirty="0">
                <a:solidFill>
                  <a:srgbClr val="0000FF"/>
                </a:solidFill>
                <a:latin typeface="Oswald"/>
                <a:ea typeface="Oswald"/>
                <a:cs typeface="Oswald"/>
                <a:sym typeface="Oswald"/>
              </a:rPr>
              <a:t>GA Tech’s Enterprise Innovation Institute (EI2)</a:t>
            </a:r>
            <a:endParaRPr sz="2000" dirty="0"/>
          </a:p>
          <a:p>
            <a:pPr marL="215900" marR="0" lvl="0" indent="-101600" algn="l" rtl="0">
              <a:spcBef>
                <a:spcPts val="0"/>
              </a:spcBef>
              <a:spcAft>
                <a:spcPts val="0"/>
              </a:spcAft>
              <a:buClr>
                <a:schemeClr val="dk1"/>
              </a:buClr>
              <a:buSzPts val="1800"/>
              <a:buFont typeface="Noto Sans Symbols"/>
              <a:buNone/>
            </a:pPr>
            <a:endParaRPr sz="2000" dirty="0">
              <a:solidFill>
                <a:schemeClr val="dk1"/>
              </a:solidFill>
              <a:latin typeface="Oswald"/>
              <a:ea typeface="Oswald"/>
              <a:cs typeface="Oswald"/>
              <a:sym typeface="Oswald"/>
            </a:endParaRPr>
          </a:p>
          <a:p>
            <a:pPr marL="215900" marR="0" lvl="0" indent="-127000" algn="l" rtl="0">
              <a:spcBef>
                <a:spcPts val="0"/>
              </a:spcBef>
              <a:spcAft>
                <a:spcPts val="0"/>
              </a:spcAft>
              <a:buClr>
                <a:schemeClr val="dk1"/>
              </a:buClr>
              <a:buSzPts val="1400"/>
              <a:buFont typeface="Noto Sans Symbols"/>
              <a:buNone/>
            </a:pPr>
            <a:endParaRPr sz="2000" dirty="0">
              <a:solidFill>
                <a:schemeClr val="dk1"/>
              </a:solidFill>
              <a:latin typeface="Oswald"/>
              <a:ea typeface="Oswald"/>
              <a:cs typeface="Oswald"/>
              <a:sym typeface="Oswald"/>
            </a:endParaRPr>
          </a:p>
          <a:p>
            <a:pPr marL="0" marR="0" lvl="0" indent="0" algn="l" rtl="0">
              <a:spcBef>
                <a:spcPts val="0"/>
              </a:spcBef>
              <a:spcAft>
                <a:spcPts val="0"/>
              </a:spcAft>
              <a:buNone/>
            </a:pPr>
            <a:endParaRPr sz="2000" dirty="0">
              <a:solidFill>
                <a:schemeClr val="dk1"/>
              </a:solidFill>
              <a:latin typeface="Oswald"/>
              <a:ea typeface="Oswald"/>
              <a:cs typeface="Oswald"/>
              <a:sym typeface="Oswald"/>
            </a:endParaRPr>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Shape 621"/>
        <p:cNvGrpSpPr/>
        <p:nvPr/>
      </p:nvGrpSpPr>
      <p:grpSpPr>
        <a:xfrm>
          <a:off x="0" y="0"/>
          <a:ext cx="0" cy="0"/>
          <a:chOff x="0" y="0"/>
          <a:chExt cx="0" cy="0"/>
        </a:xfrm>
      </p:grpSpPr>
      <p:sp>
        <p:nvSpPr>
          <p:cNvPr id="622" name="Google Shape;622;p65"/>
          <p:cNvSpPr txBox="1">
            <a:spLocks noGrp="1"/>
          </p:cNvSpPr>
          <p:nvPr>
            <p:ph type="title" idx="4294967295"/>
          </p:nvPr>
        </p:nvSpPr>
        <p:spPr>
          <a:xfrm>
            <a:off x="594249" y="1528069"/>
            <a:ext cx="8092551" cy="2514600"/>
          </a:xfrm>
          <a:prstGeom prst="rect">
            <a:avLst/>
          </a:prstGeom>
          <a:noFill/>
          <a:ln>
            <a:noFill/>
            <a:prstDash/>
          </a:ln>
          <a:effectLst/>
        </p:spPr>
        <p:txBody>
          <a:bodyPr rot="0" spcFirstLastPara="1" vertOverflow="overflow" horzOverflow="overflow" vert="horz" wrap="square" lIns="0" tIns="0" rIns="0" bIns="0" numCol="1" spcCol="0" rtlCol="0" fromWordArt="0" anchor="b" anchorCtr="0" forceAA="0" compatLnSpc="1">
            <a:prstTxWarp prst="textNoShape">
              <a:avLst/>
            </a:prstTxWarp>
            <a:normAutofit fontScale="90000"/>
          </a:bodyPr>
          <a:lstStyle/>
          <a:p>
            <a:pPr marL="0" marR="0" lvl="0" indent="0" algn="l" defTabSz="914400" rtl="0" eaLnBrk="1" fontAlgn="auto" latinLnBrk="0" hangingPunct="1">
              <a:lnSpc>
                <a:spcPct val="90000"/>
              </a:lnSpc>
              <a:spcBef>
                <a:spcPts val="0"/>
              </a:spcBef>
              <a:spcAft>
                <a:spcPts val="0"/>
              </a:spcAft>
              <a:buClr>
                <a:schemeClr val="lt1"/>
              </a:buClr>
              <a:buSzPct val="100000"/>
              <a:buFont typeface="Arial"/>
              <a:buNone/>
              <a:tabLst/>
              <a:defRPr/>
            </a:pPr>
            <a:r>
              <a:rPr kumimoji="0" lang="en-US" sz="8200" b="1" i="0" u="none" strike="noStrike" kern="0" cap="none" spc="0" normalizeH="0" baseline="0" noProof="0" dirty="0">
                <a:ln>
                  <a:noFill/>
                </a:ln>
                <a:solidFill>
                  <a:schemeClr val="lt1"/>
                </a:solidFill>
                <a:effectLst/>
                <a:uLnTx/>
                <a:uFillTx/>
                <a:latin typeface="Oswald"/>
                <a:ea typeface="Oswald"/>
                <a:cs typeface="Oswald"/>
                <a:sym typeface="Oswald"/>
              </a:rPr>
              <a:t>GT APEX Accelerator</a:t>
            </a:r>
            <a:endParaRPr kumimoji="0" lang="en-US" sz="1100" b="0" i="0" u="none" strike="noStrike" kern="0" cap="none" spc="0" normalizeH="0" baseline="0" noProof="0" dirty="0">
              <a:ln>
                <a:noFill/>
              </a:ln>
              <a:solidFill>
                <a:srgbClr val="000000"/>
              </a:solidFill>
              <a:effectLst/>
              <a:uLnTx/>
              <a:uFillTx/>
              <a:latin typeface="Arial"/>
              <a:ea typeface="Arial"/>
              <a:cs typeface="Arial"/>
              <a:sym typeface="Arial"/>
            </a:endParaRPr>
          </a:p>
          <a:p>
            <a:pPr marL="0" marR="0" lvl="0" indent="0" algn="l" defTabSz="914400" rtl="0" eaLnBrk="1" fontAlgn="auto" latinLnBrk="0" hangingPunct="1">
              <a:lnSpc>
                <a:spcPct val="90000"/>
              </a:lnSpc>
              <a:spcBef>
                <a:spcPts val="300"/>
              </a:spcBef>
              <a:spcAft>
                <a:spcPts val="0"/>
              </a:spcAft>
              <a:buClr>
                <a:schemeClr val="lt1"/>
              </a:buClr>
              <a:buSzPct val="100000"/>
              <a:buFont typeface="Arial"/>
              <a:buNone/>
              <a:tabLst/>
              <a:defRPr/>
            </a:pPr>
            <a:endParaRPr kumimoji="0" lang="en-US" sz="2100" b="0" i="0" u="none" strike="noStrike" kern="0" cap="none" spc="0" normalizeH="0" baseline="0" noProof="0" dirty="0">
              <a:ln>
                <a:noFill/>
              </a:ln>
              <a:solidFill>
                <a:schemeClr val="lt1"/>
              </a:solidFill>
              <a:effectLst/>
              <a:uLnTx/>
              <a:uFillTx/>
              <a:latin typeface="Oswald"/>
              <a:ea typeface="Oswald"/>
              <a:cs typeface="Oswald"/>
              <a:sym typeface="Oswald"/>
            </a:endParaRPr>
          </a:p>
          <a:p>
            <a:pPr marL="0" marR="0" lvl="0" indent="0" algn="l" defTabSz="914400" rtl="0" eaLnBrk="1" fontAlgn="auto" latinLnBrk="0" hangingPunct="1">
              <a:lnSpc>
                <a:spcPct val="90000"/>
              </a:lnSpc>
              <a:spcBef>
                <a:spcPts val="300"/>
              </a:spcBef>
              <a:spcAft>
                <a:spcPts val="0"/>
              </a:spcAft>
              <a:buClr>
                <a:schemeClr val="lt1"/>
              </a:buClr>
              <a:buSzPct val="100000"/>
              <a:buFont typeface="Arial"/>
              <a:buNone/>
              <a:tabLst/>
              <a:defRPr/>
            </a:pPr>
            <a:endParaRPr kumimoji="0" lang="en-US" sz="2100" b="0" i="0" u="none" strike="noStrike" kern="0" cap="none" spc="0" normalizeH="0" baseline="0" noProof="0" dirty="0">
              <a:ln>
                <a:noFill/>
              </a:ln>
              <a:solidFill>
                <a:schemeClr val="lt1"/>
              </a:solidFill>
              <a:effectLst/>
              <a:uLnTx/>
              <a:uFillTx/>
              <a:latin typeface="Oswald"/>
              <a:ea typeface="Oswald"/>
              <a:cs typeface="Oswald"/>
              <a:sym typeface="Oswald"/>
            </a:endParaRPr>
          </a:p>
          <a:p>
            <a:pPr marL="0" marR="0" lvl="0" indent="0" algn="l" defTabSz="914400" rtl="0" eaLnBrk="1" fontAlgn="auto" latinLnBrk="0" hangingPunct="1">
              <a:lnSpc>
                <a:spcPct val="90000"/>
              </a:lnSpc>
              <a:spcBef>
                <a:spcPts val="300"/>
              </a:spcBef>
              <a:spcAft>
                <a:spcPts val="0"/>
              </a:spcAft>
              <a:buClr>
                <a:schemeClr val="lt1"/>
              </a:buClr>
              <a:buSzPct val="100000"/>
              <a:buFont typeface="Arial"/>
              <a:buNone/>
              <a:tabLst/>
              <a:defRPr/>
            </a:pPr>
            <a:endParaRPr kumimoji="0" lang="en-US" sz="2100" b="0" i="0" u="none" strike="noStrike" kern="0" cap="none" spc="0" normalizeH="0" baseline="0" noProof="0" dirty="0">
              <a:ln>
                <a:noFill/>
              </a:ln>
              <a:solidFill>
                <a:schemeClr val="lt1"/>
              </a:solidFill>
              <a:effectLst/>
              <a:uLnTx/>
              <a:uFillTx/>
              <a:latin typeface="Oswald"/>
              <a:ea typeface="Oswald"/>
              <a:cs typeface="Oswald"/>
              <a:sym typeface="Oswald"/>
            </a:endParaRPr>
          </a:p>
          <a:p>
            <a:pPr marL="0" marR="0" lvl="0" indent="0" algn="l" defTabSz="914400" rtl="0" eaLnBrk="1" fontAlgn="auto" latinLnBrk="0" hangingPunct="1">
              <a:lnSpc>
                <a:spcPct val="90000"/>
              </a:lnSpc>
              <a:spcBef>
                <a:spcPts val="600"/>
              </a:spcBef>
              <a:spcAft>
                <a:spcPts val="0"/>
              </a:spcAft>
              <a:buClr>
                <a:schemeClr val="lt1"/>
              </a:buClr>
              <a:buSzPct val="100000"/>
              <a:buFont typeface="Arial"/>
              <a:buNone/>
              <a:tabLst/>
              <a:defRPr/>
            </a:pPr>
            <a:r>
              <a:rPr kumimoji="0" lang="en-US" sz="5200" b="1" i="0" u="none" strike="noStrike" kern="0" cap="none" spc="0" normalizeH="0" baseline="0" noProof="0" dirty="0">
                <a:ln>
                  <a:noFill/>
                </a:ln>
                <a:solidFill>
                  <a:schemeClr val="lt1"/>
                </a:solidFill>
                <a:effectLst/>
                <a:uLnTx/>
                <a:uFillTx/>
                <a:latin typeface="Oswald"/>
                <a:ea typeface="Oswald"/>
                <a:cs typeface="Oswald"/>
                <a:sym typeface="Oswald"/>
              </a:rPr>
              <a:t>Nancy C Cleveland</a:t>
            </a:r>
            <a:endParaRPr kumimoji="0" lang="en-US" sz="1100" b="0" i="0" u="none" strike="noStrike" kern="0" cap="none" spc="0" normalizeH="0" baseline="0" noProof="0" dirty="0">
              <a:ln>
                <a:noFill/>
              </a:ln>
              <a:solidFill>
                <a:srgbClr val="000000"/>
              </a:solidFill>
              <a:effectLst/>
              <a:uLnTx/>
              <a:uFillTx/>
              <a:latin typeface="Arial"/>
              <a:ea typeface="Arial"/>
              <a:cs typeface="Arial"/>
              <a:sym typeface="Arial"/>
            </a:endParaRPr>
          </a:p>
          <a:p>
            <a:pPr marL="0" marR="0" lvl="0" indent="0" algn="l" defTabSz="914400" rtl="0" eaLnBrk="1" fontAlgn="auto" latinLnBrk="0" hangingPunct="1">
              <a:lnSpc>
                <a:spcPct val="90000"/>
              </a:lnSpc>
              <a:spcBef>
                <a:spcPts val="500"/>
              </a:spcBef>
              <a:spcAft>
                <a:spcPts val="0"/>
              </a:spcAft>
              <a:buClr>
                <a:srgbClr val="EAEDED"/>
              </a:buClr>
              <a:buSzPct val="100000"/>
              <a:buFont typeface="Arial"/>
              <a:buNone/>
              <a:tabLst/>
              <a:defRPr/>
            </a:pPr>
            <a:r>
              <a:rPr kumimoji="0" lang="en-US" sz="4400" b="1" i="0" u="sng" strike="noStrike" kern="0" cap="none" spc="0" normalizeH="0" baseline="0" noProof="0" dirty="0">
                <a:ln>
                  <a:noFill/>
                </a:ln>
                <a:solidFill>
                  <a:schemeClr val="hlink"/>
                </a:solidFill>
                <a:effectLst/>
                <a:uLnTx/>
                <a:uFillTx/>
                <a:latin typeface="Oswald"/>
                <a:ea typeface="Oswald"/>
                <a:cs typeface="Oswald"/>
                <a:sym typeface="Oswald"/>
                <a:hlinkClick r:id="rId3"/>
              </a:rPr>
              <a:t>nancy.cleveland@innovate.gatech.edu</a:t>
            </a:r>
            <a:r>
              <a:rPr kumimoji="0" lang="en-US" sz="4400" b="1" i="0" u="none" strike="noStrike" kern="0" cap="none" spc="0" normalizeH="0" baseline="0" noProof="0" dirty="0">
                <a:ln>
                  <a:noFill/>
                </a:ln>
                <a:solidFill>
                  <a:srgbClr val="EAEDED"/>
                </a:solidFill>
                <a:effectLst/>
                <a:uLnTx/>
                <a:uFillTx/>
                <a:latin typeface="Oswald"/>
                <a:ea typeface="Oswald"/>
                <a:cs typeface="Oswald"/>
                <a:sym typeface="Oswald"/>
              </a:rPr>
              <a:t> </a:t>
            </a:r>
            <a:endParaRPr kumimoji="0" lang="en-US" sz="1100" b="0" i="0" u="none" strike="noStrike" kern="0" cap="none" spc="0" normalizeH="0" baseline="0" noProof="0" dirty="0">
              <a:ln>
                <a:noFill/>
              </a:ln>
              <a:solidFill>
                <a:srgbClr val="000000"/>
              </a:solidFill>
              <a:effectLst/>
              <a:uLnTx/>
              <a:uFillTx/>
              <a:latin typeface="Arial"/>
              <a:ea typeface="Arial"/>
              <a:cs typeface="Arial"/>
              <a:sym typeface="Arial"/>
            </a:endParaRPr>
          </a:p>
        </p:txBody>
      </p:sp>
      <p:sp>
        <p:nvSpPr>
          <p:cNvPr id="623" name="Google Shape;623;p65"/>
          <p:cNvSpPr txBox="1"/>
          <p:nvPr/>
        </p:nvSpPr>
        <p:spPr>
          <a:xfrm>
            <a:off x="457200" y="4321949"/>
            <a:ext cx="8001000" cy="284700"/>
          </a:xfrm>
          <a:prstGeom prst="rect">
            <a:avLst/>
          </a:prstGeom>
          <a:noFill/>
          <a:ln>
            <a:noFill/>
          </a:ln>
        </p:spPr>
        <p:txBody>
          <a:bodyPr spcFirstLastPara="1" wrap="square" lIns="68575" tIns="34275" rIns="68575" bIns="34275" anchor="t" anchorCtr="0">
            <a:spAutoFit/>
          </a:bodyPr>
          <a:lstStyle/>
          <a:p>
            <a:pPr marL="0" marR="0" lvl="0" indent="0" algn="l" rtl="0">
              <a:spcBef>
                <a:spcPts val="0"/>
              </a:spcBef>
              <a:spcAft>
                <a:spcPts val="0"/>
              </a:spcAft>
              <a:buNone/>
            </a:pPr>
            <a:r>
              <a:rPr lang="en-US" sz="1400" i="1">
                <a:solidFill>
                  <a:srgbClr val="EAEDED"/>
                </a:solidFill>
                <a:latin typeface="Times New Roman"/>
                <a:ea typeface="Times New Roman"/>
                <a:cs typeface="Times New Roman"/>
                <a:sym typeface="Times New Roman"/>
              </a:rPr>
              <a:t>“This APEX Accelerator is funded in part through a cooperative agreement with the Department of Defense.” </a:t>
            </a:r>
            <a:endParaRPr sz="1400" i="1">
              <a:solidFill>
                <a:srgbClr val="EAEDED"/>
              </a:solidFill>
              <a:latin typeface="Calibri"/>
              <a:ea typeface="Calibri"/>
              <a:cs typeface="Calibri"/>
              <a:sym typeface="Calibri"/>
            </a:endParaRPr>
          </a:p>
        </p:txBody>
      </p:sp>
      <p:sp>
        <p:nvSpPr>
          <p:cNvPr id="624" name="Google Shape;624;p65"/>
          <p:cNvSpPr txBox="1">
            <a:spLocks noGrp="1"/>
          </p:cNvSpPr>
          <p:nvPr>
            <p:ph type="dt" idx="10"/>
          </p:nvPr>
        </p:nvSpPr>
        <p:spPr>
          <a:xfrm>
            <a:off x="6800850" y="4800601"/>
            <a:ext cx="1352400" cy="114300"/>
          </a:xfrm>
          <a:prstGeom prst="rect">
            <a:avLst/>
          </a:prstGeom>
          <a:noFill/>
          <a:ln>
            <a:noFill/>
          </a:ln>
        </p:spPr>
        <p:txBody>
          <a:bodyPr spcFirstLastPara="1" wrap="square" lIns="68575" tIns="34275" rIns="68575" bIns="34275" anchor="ctr" anchorCtr="0">
            <a:noAutofit/>
          </a:bodyPr>
          <a:lstStyle/>
          <a:p>
            <a:pPr marL="0" lvl="0" indent="0" algn="r" rtl="0">
              <a:spcBef>
                <a:spcPts val="0"/>
              </a:spcBef>
              <a:spcAft>
                <a:spcPts val="0"/>
              </a:spcAft>
              <a:buNone/>
            </a:pPr>
            <a:r>
              <a:rPr lang="en-US"/>
              <a:t>4/26/2024</a:t>
            </a:r>
            <a:endParaRPr/>
          </a:p>
        </p:txBody>
      </p:sp>
      <p:sp>
        <p:nvSpPr>
          <p:cNvPr id="625" name="Google Shape;625;p65"/>
          <p:cNvSpPr txBox="1">
            <a:spLocks noGrp="1"/>
          </p:cNvSpPr>
          <p:nvPr>
            <p:ph type="ftr" idx="11"/>
          </p:nvPr>
        </p:nvSpPr>
        <p:spPr>
          <a:xfrm>
            <a:off x="2985466" y="4641056"/>
            <a:ext cx="3173100" cy="273900"/>
          </a:xfrm>
          <a:prstGeom prst="rect">
            <a:avLst/>
          </a:prstGeom>
          <a:noFill/>
          <a:ln>
            <a:noFill/>
          </a:ln>
        </p:spPr>
        <p:txBody>
          <a:bodyPr spcFirstLastPara="1" wrap="square" lIns="68575" tIns="34275" rIns="68575" bIns="34275" anchor="b" anchorCtr="0">
            <a:noAutofit/>
          </a:bodyPr>
          <a:lstStyle/>
          <a:p>
            <a:pPr marL="0" lvl="0" indent="0" algn="ctr" rtl="0">
              <a:spcBef>
                <a:spcPts val="0"/>
              </a:spcBef>
              <a:spcAft>
                <a:spcPts val="0"/>
              </a:spcAft>
              <a:buNone/>
            </a:pPr>
            <a:r>
              <a:rPr lang="en-US"/>
              <a:t>GT APEX Accelerator </a:t>
            </a:r>
            <a:endParaRPr/>
          </a:p>
        </p:txBody>
      </p:sp>
      <p:sp>
        <p:nvSpPr>
          <p:cNvPr id="626" name="Google Shape;626;p65"/>
          <p:cNvSpPr txBox="1">
            <a:spLocks noGrp="1"/>
          </p:cNvSpPr>
          <p:nvPr>
            <p:ph type="sldNum" idx="12"/>
          </p:nvPr>
        </p:nvSpPr>
        <p:spPr>
          <a:xfrm>
            <a:off x="8229600" y="4641056"/>
            <a:ext cx="457200" cy="273900"/>
          </a:xfrm>
          <a:prstGeom prst="rect">
            <a:avLst/>
          </a:prstGeom>
          <a:noFill/>
          <a:ln>
            <a:noFill/>
          </a:ln>
        </p:spPr>
        <p:txBody>
          <a:bodyPr spcFirstLastPara="1" wrap="square" lIns="0" tIns="0" rIns="0" bIns="0" anchor="b" anchorCtr="0">
            <a:noAutofit/>
          </a:bodyPr>
          <a:lstStyle/>
          <a:p>
            <a:pPr marL="0" lvl="0" indent="0" algn="r" rtl="0">
              <a:spcBef>
                <a:spcPts val="0"/>
              </a:spcBef>
              <a:spcAft>
                <a:spcPts val="0"/>
              </a:spcAft>
              <a:buNone/>
            </a:pPr>
            <a:fld id="{00000000-1234-1234-1234-123412341234}" type="slidenum">
              <a:rPr lang="en-US"/>
              <a:t>50</a:t>
            </a:fld>
            <a:endParaRPr/>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Shape 692"/>
        <p:cNvGrpSpPr/>
        <p:nvPr/>
      </p:nvGrpSpPr>
      <p:grpSpPr>
        <a:xfrm>
          <a:off x="0" y="0"/>
          <a:ext cx="0" cy="0"/>
          <a:chOff x="0" y="0"/>
          <a:chExt cx="0" cy="0"/>
        </a:xfrm>
      </p:grpSpPr>
      <p:sp>
        <p:nvSpPr>
          <p:cNvPr id="694" name="Google Shape;694;p74"/>
          <p:cNvSpPr txBox="1">
            <a:spLocks noGrp="1"/>
          </p:cNvSpPr>
          <p:nvPr>
            <p:ph type="title" idx="4294967295"/>
          </p:nvPr>
        </p:nvSpPr>
        <p:spPr>
          <a:xfrm>
            <a:off x="0" y="1840320"/>
            <a:ext cx="9144000" cy="1325700"/>
          </a:xfrm>
          <a:prstGeom prst="rect">
            <a:avLst/>
          </a:prstGeom>
          <a:noFill/>
          <a:ln>
            <a:noFill/>
            <a:prstDash/>
          </a:ln>
          <a:effectLst/>
        </p:spPr>
        <p:txBody>
          <a:bodyPr rot="0" spcFirstLastPara="1" vertOverflow="overflow" horzOverflow="overflow" vert="horz" wrap="square" lIns="91425" tIns="45700" rIns="91425" bIns="45700" numCol="1" spcCol="0" rtlCol="0" fromWordArt="0" anchor="t"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7200" b="1" i="0" u="none" strike="noStrike" kern="0" cap="none" spc="0" normalizeH="0" baseline="0" noProof="0" dirty="0">
                <a:ln>
                  <a:noFill/>
                </a:ln>
                <a:solidFill>
                  <a:srgbClr val="3864B2"/>
                </a:solidFill>
                <a:effectLst/>
                <a:uLnTx/>
                <a:uFillTx/>
                <a:latin typeface="Arial"/>
                <a:ea typeface="Arial"/>
                <a:cs typeface="Arial"/>
                <a:sym typeface="Arial"/>
              </a:rPr>
              <a:t>Thank You!</a:t>
            </a:r>
            <a:endParaRPr kumimoji="0" lang="en-US" sz="1400" b="0" i="0" u="none" strike="noStrike" kern="0" cap="none" spc="0" normalizeH="0" baseline="0" noProof="0" dirty="0">
              <a:ln>
                <a:noFill/>
              </a:ln>
              <a:solidFill>
                <a:srgbClr val="000000"/>
              </a:solidFill>
              <a:effectLst/>
              <a:uLnTx/>
              <a:uFillTx/>
              <a:latin typeface="Arial"/>
              <a:ea typeface="Arial"/>
              <a:cs typeface="Arial"/>
              <a:sym typeface="Arial"/>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33"/>
        <p:cNvGrpSpPr/>
        <p:nvPr/>
      </p:nvGrpSpPr>
      <p:grpSpPr>
        <a:xfrm>
          <a:off x="0" y="0"/>
          <a:ext cx="0" cy="0"/>
          <a:chOff x="0" y="0"/>
          <a:chExt cx="0" cy="0"/>
        </a:xfrm>
      </p:grpSpPr>
      <p:sp>
        <p:nvSpPr>
          <p:cNvPr id="134" name="Google Shape;134;p21"/>
          <p:cNvSpPr txBox="1">
            <a:spLocks noGrp="1"/>
          </p:cNvSpPr>
          <p:nvPr>
            <p:ph type="title"/>
          </p:nvPr>
        </p:nvSpPr>
        <p:spPr>
          <a:xfrm>
            <a:off x="342900" y="154484"/>
            <a:ext cx="6172200" cy="643200"/>
          </a:xfrm>
          <a:prstGeom prst="rect">
            <a:avLst/>
          </a:prstGeom>
          <a:noFill/>
          <a:ln>
            <a:noFill/>
          </a:ln>
        </p:spPr>
        <p:txBody>
          <a:bodyPr spcFirstLastPara="1" wrap="square" lIns="0" tIns="0" rIns="68575" bIns="0" anchor="b" anchorCtr="0">
            <a:noAutofit/>
          </a:bodyPr>
          <a:lstStyle/>
          <a:p>
            <a:pPr marL="0" lvl="0" indent="0" algn="l" rtl="0">
              <a:spcBef>
                <a:spcPts val="0"/>
              </a:spcBef>
              <a:spcAft>
                <a:spcPts val="0"/>
              </a:spcAft>
              <a:buClr>
                <a:srgbClr val="8F77B6"/>
              </a:buClr>
              <a:buSzPts val="3300"/>
              <a:buFont typeface="Oswald"/>
              <a:buNone/>
            </a:pPr>
            <a:r>
              <a:rPr lang="en-US" sz="3300" dirty="0">
                <a:latin typeface="Oswald"/>
                <a:ea typeface="Oswald"/>
                <a:cs typeface="Oswald"/>
                <a:sym typeface="Oswald"/>
              </a:rPr>
              <a:t>Before You Respond to A Solicitation …</a:t>
            </a:r>
            <a:endParaRPr dirty="0"/>
          </a:p>
        </p:txBody>
      </p:sp>
      <p:sp>
        <p:nvSpPr>
          <p:cNvPr id="136" name="Google Shape;136;p21"/>
          <p:cNvSpPr txBox="1">
            <a:spLocks noGrp="1"/>
          </p:cNvSpPr>
          <p:nvPr>
            <p:ph type="ftr" idx="11"/>
          </p:nvPr>
        </p:nvSpPr>
        <p:spPr>
          <a:xfrm>
            <a:off x="2985466" y="4641056"/>
            <a:ext cx="3173100" cy="273900"/>
          </a:xfrm>
          <a:prstGeom prst="rect">
            <a:avLst/>
          </a:prstGeom>
          <a:noFill/>
          <a:ln>
            <a:noFill/>
          </a:ln>
        </p:spPr>
        <p:txBody>
          <a:bodyPr spcFirstLastPara="1" wrap="square" lIns="68575" tIns="34275" rIns="68575" bIns="34275" anchor="b" anchorCtr="0">
            <a:noAutofit/>
          </a:bodyPr>
          <a:lstStyle/>
          <a:p>
            <a:pPr marL="0" lvl="0" indent="0" algn="ctr" rtl="0">
              <a:spcBef>
                <a:spcPts val="0"/>
              </a:spcBef>
              <a:spcAft>
                <a:spcPts val="0"/>
              </a:spcAft>
              <a:buNone/>
            </a:pPr>
            <a:r>
              <a:rPr lang="en-US" sz="1100"/>
              <a:t>GT APEX Accelerator </a:t>
            </a:r>
            <a:endParaRPr sz="1100"/>
          </a:p>
        </p:txBody>
      </p:sp>
      <p:sp>
        <p:nvSpPr>
          <p:cNvPr id="137" name="Google Shape;137;p21"/>
          <p:cNvSpPr txBox="1">
            <a:spLocks noGrp="1"/>
          </p:cNvSpPr>
          <p:nvPr>
            <p:ph type="sldNum" idx="12"/>
          </p:nvPr>
        </p:nvSpPr>
        <p:spPr>
          <a:xfrm>
            <a:off x="2583180" y="3495973"/>
            <a:ext cx="1371600" cy="241200"/>
          </a:xfrm>
          <a:prstGeom prst="rect">
            <a:avLst/>
          </a:prstGeom>
          <a:noFill/>
          <a:ln>
            <a:noFill/>
          </a:ln>
        </p:spPr>
        <p:txBody>
          <a:bodyPr spcFirstLastPara="1" wrap="square" lIns="0" tIns="0" rIns="0" bIns="0" anchor="b" anchorCtr="0">
            <a:noAutofit/>
          </a:bodyPr>
          <a:lstStyle/>
          <a:p>
            <a:pPr marL="0" lvl="0" indent="0" algn="ctr" rtl="0">
              <a:spcBef>
                <a:spcPts val="0"/>
              </a:spcBef>
              <a:spcAft>
                <a:spcPts val="0"/>
              </a:spcAft>
              <a:buClr>
                <a:srgbClr val="000000"/>
              </a:buClr>
              <a:buSzPts val="1200"/>
              <a:buFont typeface="Arial"/>
              <a:buNone/>
            </a:pPr>
            <a:r>
              <a:rPr lang="en-US"/>
              <a:t>2</a:t>
            </a:r>
            <a:endParaRPr/>
          </a:p>
        </p:txBody>
      </p:sp>
      <p:pic>
        <p:nvPicPr>
          <p:cNvPr id="138" name="Google Shape;138;p21" descr="Head with planet earth at the top How Stuff Works It's good to know"/>
          <p:cNvPicPr preferRelativeResize="0"/>
          <p:nvPr/>
        </p:nvPicPr>
        <p:blipFill rotWithShape="1">
          <a:blip r:embed="rId3">
            <a:alphaModFix/>
          </a:blip>
          <a:srcRect/>
          <a:stretch/>
        </p:blipFill>
        <p:spPr>
          <a:xfrm>
            <a:off x="3314700" y="1427627"/>
            <a:ext cx="3225900" cy="2745447"/>
          </a:xfrm>
          <a:prstGeom prst="rect">
            <a:avLst/>
          </a:prstGeom>
          <a:noFill/>
          <a:ln>
            <a:noFill/>
          </a:ln>
        </p:spPr>
      </p:pic>
      <p:sp>
        <p:nvSpPr>
          <p:cNvPr id="139" name="Google Shape;139;p21"/>
          <p:cNvSpPr txBox="1"/>
          <p:nvPr/>
        </p:nvSpPr>
        <p:spPr>
          <a:xfrm>
            <a:off x="457200" y="1600200"/>
            <a:ext cx="3266700" cy="577200"/>
          </a:xfrm>
          <a:prstGeom prst="rect">
            <a:avLst/>
          </a:prstGeom>
          <a:noFill/>
          <a:ln>
            <a:noFill/>
          </a:ln>
        </p:spPr>
        <p:txBody>
          <a:bodyPr spcFirstLastPara="1" wrap="square" lIns="68575" tIns="34275" rIns="68575" bIns="34275" anchor="t" anchorCtr="0">
            <a:spAutoFit/>
          </a:bodyPr>
          <a:lstStyle/>
          <a:p>
            <a:pPr marL="0" marR="0" lvl="0" indent="0" algn="l" rtl="0">
              <a:spcBef>
                <a:spcPts val="0"/>
              </a:spcBef>
              <a:spcAft>
                <a:spcPts val="0"/>
              </a:spcAft>
              <a:buNone/>
            </a:pPr>
            <a:r>
              <a:rPr lang="en-US" sz="3300">
                <a:solidFill>
                  <a:srgbClr val="0000FF"/>
                </a:solidFill>
                <a:latin typeface="Oswald"/>
                <a:ea typeface="Oswald"/>
                <a:cs typeface="Oswald"/>
                <a:sym typeface="Oswald"/>
              </a:rPr>
              <a:t>You need to know … </a:t>
            </a:r>
            <a:endParaRPr sz="110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44"/>
        <p:cNvGrpSpPr/>
        <p:nvPr/>
      </p:nvGrpSpPr>
      <p:grpSpPr>
        <a:xfrm>
          <a:off x="0" y="0"/>
          <a:ext cx="0" cy="0"/>
          <a:chOff x="0" y="0"/>
          <a:chExt cx="0" cy="0"/>
        </a:xfrm>
      </p:grpSpPr>
      <p:sp>
        <p:nvSpPr>
          <p:cNvPr id="145" name="Google Shape;145;p22"/>
          <p:cNvSpPr txBox="1">
            <a:spLocks noGrp="1"/>
          </p:cNvSpPr>
          <p:nvPr>
            <p:ph type="title"/>
          </p:nvPr>
        </p:nvSpPr>
        <p:spPr>
          <a:xfrm>
            <a:off x="457200" y="0"/>
            <a:ext cx="7258200" cy="952200"/>
          </a:xfrm>
          <a:prstGeom prst="rect">
            <a:avLst/>
          </a:prstGeom>
          <a:noFill/>
          <a:ln>
            <a:noFill/>
          </a:ln>
        </p:spPr>
        <p:txBody>
          <a:bodyPr spcFirstLastPara="1" wrap="square" lIns="0" tIns="0" rIns="68575" bIns="0" anchor="b" anchorCtr="0">
            <a:noAutofit/>
          </a:bodyPr>
          <a:lstStyle/>
          <a:p>
            <a:pPr marL="0" lvl="0" indent="0" algn="l" rtl="0">
              <a:spcBef>
                <a:spcPts val="0"/>
              </a:spcBef>
              <a:spcAft>
                <a:spcPts val="0"/>
              </a:spcAft>
              <a:buClr>
                <a:srgbClr val="8F77B6"/>
              </a:buClr>
              <a:buSzPts val="3300"/>
              <a:buFont typeface="Oswald"/>
              <a:buNone/>
            </a:pPr>
            <a:r>
              <a:rPr lang="en-US" sz="3300" b="1" i="0" u="none" strike="noStrike" cap="none" dirty="0">
                <a:latin typeface="Oswald"/>
                <a:ea typeface="Oswald"/>
                <a:cs typeface="Oswald"/>
                <a:sym typeface="Oswald"/>
              </a:rPr>
              <a:t>Mandatory Registrations to Play on the Federal Government’s Playground </a:t>
            </a:r>
            <a:endParaRPr sz="3300" dirty="0">
              <a:latin typeface="Oswald"/>
              <a:ea typeface="Oswald"/>
              <a:cs typeface="Oswald"/>
              <a:sym typeface="Oswald"/>
            </a:endParaRPr>
          </a:p>
        </p:txBody>
      </p:sp>
      <p:pic>
        <p:nvPicPr>
          <p:cNvPr id="146" name="Google Shape;146;p22" descr="Graphical user interface&#10;&#10;Description automatically generated"/>
          <p:cNvPicPr preferRelativeResize="0"/>
          <p:nvPr/>
        </p:nvPicPr>
        <p:blipFill rotWithShape="1">
          <a:blip r:embed="rId3">
            <a:alphaModFix/>
          </a:blip>
          <a:srcRect b="29562"/>
          <a:stretch/>
        </p:blipFill>
        <p:spPr>
          <a:xfrm>
            <a:off x="651422" y="1008844"/>
            <a:ext cx="7136165" cy="3329700"/>
          </a:xfrm>
          <a:prstGeom prst="rect">
            <a:avLst/>
          </a:prstGeom>
          <a:noFill/>
          <a:ln>
            <a:noFill/>
          </a:ln>
        </p:spPr>
      </p:pic>
      <p:sp>
        <p:nvSpPr>
          <p:cNvPr id="147" name="Google Shape;147;p22"/>
          <p:cNvSpPr txBox="1"/>
          <p:nvPr/>
        </p:nvSpPr>
        <p:spPr>
          <a:xfrm>
            <a:off x="5532682" y="4615351"/>
            <a:ext cx="1776300" cy="484800"/>
          </a:xfrm>
          <a:prstGeom prst="rect">
            <a:avLst/>
          </a:prstGeom>
          <a:noFill/>
          <a:ln w="9525" cap="flat" cmpd="sng">
            <a:solidFill>
              <a:srgbClr val="CEDBE6"/>
            </a:solidFill>
            <a:prstDash val="solid"/>
            <a:round/>
            <a:headEnd type="none" w="sm" len="sm"/>
            <a:tailEnd type="none" w="sm" len="sm"/>
          </a:ln>
        </p:spPr>
        <p:txBody>
          <a:bodyPr spcFirstLastPara="1" wrap="square" lIns="68575" tIns="34275" rIns="68575" bIns="34275" anchor="ctr" anchorCtr="1">
            <a:spAutoFit/>
          </a:bodyPr>
          <a:lstStyle/>
          <a:p>
            <a:pPr marL="0" marR="0" lvl="0" indent="0" algn="l" rtl="0">
              <a:lnSpc>
                <a:spcPct val="100000"/>
              </a:lnSpc>
              <a:spcBef>
                <a:spcPts val="0"/>
              </a:spcBef>
              <a:spcAft>
                <a:spcPts val="0"/>
              </a:spcAft>
              <a:buClr>
                <a:srgbClr val="0000FF"/>
              </a:buClr>
              <a:buSzPts val="2700"/>
              <a:buFont typeface="Oswald"/>
              <a:buNone/>
            </a:pPr>
            <a:r>
              <a:rPr lang="en-US" sz="2700" b="0" i="0" u="none" strike="noStrike" cap="none">
                <a:solidFill>
                  <a:srgbClr val="0000FF"/>
                </a:solidFill>
                <a:latin typeface="Oswald"/>
                <a:ea typeface="Oswald"/>
                <a:cs typeface="Oswald"/>
                <a:sym typeface="Oswald"/>
              </a:rPr>
              <a:t>eVerify.gov</a:t>
            </a:r>
            <a:endParaRPr sz="1100"/>
          </a:p>
        </p:txBody>
      </p:sp>
      <p:sp>
        <p:nvSpPr>
          <p:cNvPr id="150" name="Google Shape;150;p22"/>
          <p:cNvSpPr txBox="1">
            <a:spLocks noGrp="1"/>
          </p:cNvSpPr>
          <p:nvPr>
            <p:ph type="sldNum" idx="12"/>
          </p:nvPr>
        </p:nvSpPr>
        <p:spPr>
          <a:xfrm>
            <a:off x="2583180" y="3495973"/>
            <a:ext cx="1371600" cy="241200"/>
          </a:xfrm>
          <a:prstGeom prst="rect">
            <a:avLst/>
          </a:prstGeom>
          <a:noFill/>
          <a:ln>
            <a:noFill/>
          </a:ln>
        </p:spPr>
        <p:txBody>
          <a:bodyPr spcFirstLastPara="1" wrap="square" lIns="0" tIns="0" rIns="0" bIns="0" anchor="b" anchorCtr="0">
            <a:noAutofit/>
          </a:bodyPr>
          <a:lstStyle/>
          <a:p>
            <a:pPr marL="0" lvl="0" indent="0" algn="ctr" rtl="0">
              <a:spcBef>
                <a:spcPts val="0"/>
              </a:spcBef>
              <a:spcAft>
                <a:spcPts val="0"/>
              </a:spcAft>
              <a:buClr>
                <a:srgbClr val="000000"/>
              </a:buClr>
              <a:buSzPts val="1200"/>
              <a:buFont typeface="Arial"/>
              <a:buNone/>
            </a:pPr>
            <a:r>
              <a:rPr lang="en-US"/>
              <a:t>2</a:t>
            </a:r>
            <a:endParaRPr/>
          </a:p>
        </p:txBody>
      </p:sp>
      <p:sp>
        <p:nvSpPr>
          <p:cNvPr id="151" name="Google Shape;151;p22"/>
          <p:cNvSpPr txBox="1"/>
          <p:nvPr/>
        </p:nvSpPr>
        <p:spPr>
          <a:xfrm>
            <a:off x="1844482" y="4615351"/>
            <a:ext cx="3688200" cy="484800"/>
          </a:xfrm>
          <a:prstGeom prst="rect">
            <a:avLst/>
          </a:prstGeom>
          <a:noFill/>
          <a:ln>
            <a:noFill/>
          </a:ln>
        </p:spPr>
        <p:txBody>
          <a:bodyPr spcFirstLastPara="1" wrap="square" lIns="68575" tIns="34275" rIns="68575" bIns="34275" anchor="t" anchorCtr="0">
            <a:spAutoFit/>
          </a:bodyPr>
          <a:lstStyle/>
          <a:p>
            <a:pPr marL="0" marR="0" lvl="0" indent="0" algn="ctr" rtl="0">
              <a:spcBef>
                <a:spcPts val="0"/>
              </a:spcBef>
              <a:spcAft>
                <a:spcPts val="0"/>
              </a:spcAft>
              <a:buNone/>
            </a:pPr>
            <a:r>
              <a:rPr lang="en-US" sz="2700" dirty="0">
                <a:solidFill>
                  <a:srgbClr val="0000FF"/>
                </a:solidFill>
                <a:latin typeface="Oswald"/>
                <a:ea typeface="Oswald"/>
                <a:cs typeface="Oswald"/>
                <a:sym typeface="Oswald"/>
              </a:rPr>
              <a:t>Buyers’ Databases</a:t>
            </a:r>
            <a:endParaRPr sz="1100" dirty="0"/>
          </a:p>
        </p:txBody>
      </p:sp>
      <p:sp>
        <p:nvSpPr>
          <p:cNvPr id="152" name="Google Shape;152;p22"/>
          <p:cNvSpPr txBox="1"/>
          <p:nvPr/>
        </p:nvSpPr>
        <p:spPr>
          <a:xfrm>
            <a:off x="423982" y="4615351"/>
            <a:ext cx="1420500" cy="484800"/>
          </a:xfrm>
          <a:prstGeom prst="rect">
            <a:avLst/>
          </a:prstGeom>
          <a:noFill/>
          <a:ln>
            <a:noFill/>
          </a:ln>
        </p:spPr>
        <p:txBody>
          <a:bodyPr spcFirstLastPara="1" wrap="square" lIns="68575" tIns="34275" rIns="68575" bIns="34275" anchor="t" anchorCtr="0">
            <a:spAutoFit/>
          </a:bodyPr>
          <a:lstStyle/>
          <a:p>
            <a:pPr marL="0" marR="0" lvl="0" indent="0" algn="l" rtl="0">
              <a:spcBef>
                <a:spcPts val="0"/>
              </a:spcBef>
              <a:spcAft>
                <a:spcPts val="0"/>
              </a:spcAft>
              <a:buNone/>
            </a:pPr>
            <a:r>
              <a:rPr lang="en-US" sz="2700" dirty="0">
                <a:solidFill>
                  <a:srgbClr val="0000FF"/>
                </a:solidFill>
                <a:latin typeface="Oswald"/>
                <a:ea typeface="Oswald"/>
                <a:cs typeface="Oswald"/>
                <a:sym typeface="Oswald"/>
              </a:rPr>
              <a:t>SAM.gov</a:t>
            </a:r>
            <a:endParaRPr sz="1100"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56"/>
        <p:cNvGrpSpPr/>
        <p:nvPr/>
      </p:nvGrpSpPr>
      <p:grpSpPr>
        <a:xfrm>
          <a:off x="0" y="0"/>
          <a:ext cx="0" cy="0"/>
          <a:chOff x="0" y="0"/>
          <a:chExt cx="0" cy="0"/>
        </a:xfrm>
      </p:grpSpPr>
      <p:sp>
        <p:nvSpPr>
          <p:cNvPr id="157" name="Google Shape;157;p23"/>
          <p:cNvSpPr txBox="1">
            <a:spLocks noGrp="1"/>
          </p:cNvSpPr>
          <p:nvPr>
            <p:ph type="title"/>
          </p:nvPr>
        </p:nvSpPr>
        <p:spPr>
          <a:xfrm>
            <a:off x="342900" y="154484"/>
            <a:ext cx="6172200" cy="643200"/>
          </a:xfrm>
          <a:prstGeom prst="rect">
            <a:avLst/>
          </a:prstGeom>
          <a:noFill/>
          <a:ln>
            <a:noFill/>
          </a:ln>
        </p:spPr>
        <p:txBody>
          <a:bodyPr spcFirstLastPara="1" wrap="square" lIns="0" tIns="0" rIns="68575" bIns="0" anchor="b" anchorCtr="0">
            <a:noAutofit/>
          </a:bodyPr>
          <a:lstStyle/>
          <a:p>
            <a:pPr marL="0" lvl="0" indent="0" algn="l" rtl="0">
              <a:spcBef>
                <a:spcPts val="0"/>
              </a:spcBef>
              <a:spcAft>
                <a:spcPts val="0"/>
              </a:spcAft>
              <a:buClr>
                <a:srgbClr val="8F77B6"/>
              </a:buClr>
              <a:buSzPts val="3300"/>
              <a:buFont typeface="Oswald"/>
              <a:buNone/>
            </a:pPr>
            <a:r>
              <a:rPr lang="en-US" sz="3300">
                <a:latin typeface="Oswald"/>
                <a:ea typeface="Oswald"/>
                <a:cs typeface="Oswald"/>
                <a:sym typeface="Oswald"/>
              </a:rPr>
              <a:t>7 Steps to Government Contracting</a:t>
            </a:r>
            <a:endParaRPr/>
          </a:p>
        </p:txBody>
      </p:sp>
      <p:pic>
        <p:nvPicPr>
          <p:cNvPr id="158" name="Google Shape;158;p23" descr="Steps 6 and 7 to government contracting. Step 6 Prepare Bids &amp; Proposals and Step 7 Perform"/>
          <p:cNvPicPr preferRelativeResize="0"/>
          <p:nvPr/>
        </p:nvPicPr>
        <p:blipFill rotWithShape="1">
          <a:blip r:embed="rId3">
            <a:alphaModFix/>
          </a:blip>
          <a:srcRect t="18572" b="15520"/>
          <a:stretch/>
        </p:blipFill>
        <p:spPr>
          <a:xfrm>
            <a:off x="192425" y="1085850"/>
            <a:ext cx="8759152" cy="3464441"/>
          </a:xfrm>
          <a:prstGeom prst="rect">
            <a:avLst/>
          </a:prstGeom>
          <a:noFill/>
          <a:ln>
            <a:noFill/>
          </a:ln>
        </p:spPr>
      </p:pic>
      <p:sp>
        <p:nvSpPr>
          <p:cNvPr id="159" name="Google Shape;159;p23" descr="Red circle around Step 6 Prepare Bids &amp; Proposals and Step 7 Perform"/>
          <p:cNvSpPr/>
          <p:nvPr/>
        </p:nvSpPr>
        <p:spPr>
          <a:xfrm rot="-925378">
            <a:off x="5779333" y="909774"/>
            <a:ext cx="2146705" cy="1841751"/>
          </a:xfrm>
          <a:prstGeom prst="ellipse">
            <a:avLst/>
          </a:prstGeom>
          <a:noFill/>
          <a:ln w="41275" cap="flat" cmpd="sng">
            <a:solidFill>
              <a:srgbClr val="FF0000"/>
            </a:solidFill>
            <a:prstDash val="solid"/>
            <a:miter lim="800000"/>
            <a:headEnd type="none" w="sm" len="sm"/>
            <a:tailEnd type="none" w="sm" len="sm"/>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dk1"/>
              </a:buClr>
              <a:buSzPts val="1400"/>
              <a:buFont typeface="Calibri"/>
              <a:buNone/>
            </a:pPr>
            <a:endParaRPr sz="1400" b="0" i="0" u="none" strike="noStrike" cap="none">
              <a:solidFill>
                <a:srgbClr val="FFFFFF"/>
              </a:solidFill>
              <a:latin typeface="Calibri"/>
              <a:ea typeface="Calibri"/>
              <a:cs typeface="Calibri"/>
              <a:sym typeface="Calibri"/>
            </a:endParaRPr>
          </a:p>
        </p:txBody>
      </p:sp>
      <p:sp>
        <p:nvSpPr>
          <p:cNvPr id="161" name="Google Shape;161;p23"/>
          <p:cNvSpPr txBox="1">
            <a:spLocks noGrp="1"/>
          </p:cNvSpPr>
          <p:nvPr>
            <p:ph type="ftr" idx="11"/>
          </p:nvPr>
        </p:nvSpPr>
        <p:spPr>
          <a:xfrm>
            <a:off x="2985466" y="4641056"/>
            <a:ext cx="3173100" cy="273900"/>
          </a:xfrm>
          <a:prstGeom prst="rect">
            <a:avLst/>
          </a:prstGeom>
          <a:noFill/>
          <a:ln>
            <a:noFill/>
          </a:ln>
        </p:spPr>
        <p:txBody>
          <a:bodyPr spcFirstLastPara="1" wrap="square" lIns="68575" tIns="34275" rIns="68575" bIns="34275" anchor="b" anchorCtr="0">
            <a:noAutofit/>
          </a:bodyPr>
          <a:lstStyle/>
          <a:p>
            <a:pPr marL="0" lvl="0" indent="0" algn="ctr" rtl="0">
              <a:spcBef>
                <a:spcPts val="0"/>
              </a:spcBef>
              <a:spcAft>
                <a:spcPts val="0"/>
              </a:spcAft>
              <a:buNone/>
            </a:pPr>
            <a:r>
              <a:rPr lang="en-US" sz="1100"/>
              <a:t>GT APEX Accelerator </a:t>
            </a:r>
            <a:endParaRPr sz="1100"/>
          </a:p>
        </p:txBody>
      </p:sp>
      <p:sp>
        <p:nvSpPr>
          <p:cNvPr id="162" name="Google Shape;162;p23"/>
          <p:cNvSpPr txBox="1">
            <a:spLocks noGrp="1"/>
          </p:cNvSpPr>
          <p:nvPr>
            <p:ph type="sldNum" idx="12"/>
          </p:nvPr>
        </p:nvSpPr>
        <p:spPr>
          <a:xfrm>
            <a:off x="2583180" y="3495973"/>
            <a:ext cx="1371600" cy="241200"/>
          </a:xfrm>
          <a:prstGeom prst="rect">
            <a:avLst/>
          </a:prstGeom>
          <a:noFill/>
          <a:ln>
            <a:noFill/>
          </a:ln>
        </p:spPr>
        <p:txBody>
          <a:bodyPr spcFirstLastPara="1" wrap="square" lIns="0" tIns="0" rIns="0" bIns="0" anchor="b" anchorCtr="0">
            <a:noAutofit/>
          </a:bodyPr>
          <a:lstStyle/>
          <a:p>
            <a:pPr marL="0" lvl="0" indent="0" algn="ctr" rtl="0">
              <a:spcBef>
                <a:spcPts val="0"/>
              </a:spcBef>
              <a:spcAft>
                <a:spcPts val="0"/>
              </a:spcAft>
              <a:buClr>
                <a:srgbClr val="000000"/>
              </a:buClr>
              <a:buSzPts val="1200"/>
              <a:buFont typeface="Arial"/>
              <a:buNone/>
            </a:pPr>
            <a:r>
              <a:rPr lang="en-US"/>
              <a:t>2</a:t>
            </a:r>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66"/>
        <p:cNvGrpSpPr/>
        <p:nvPr/>
      </p:nvGrpSpPr>
      <p:grpSpPr>
        <a:xfrm>
          <a:off x="0" y="0"/>
          <a:ext cx="0" cy="0"/>
          <a:chOff x="0" y="0"/>
          <a:chExt cx="0" cy="0"/>
        </a:xfrm>
      </p:grpSpPr>
      <p:sp>
        <p:nvSpPr>
          <p:cNvPr id="167" name="Google Shape;167;p24"/>
          <p:cNvSpPr txBox="1">
            <a:spLocks noGrp="1"/>
          </p:cNvSpPr>
          <p:nvPr>
            <p:ph type="title"/>
          </p:nvPr>
        </p:nvSpPr>
        <p:spPr>
          <a:xfrm>
            <a:off x="342900" y="154484"/>
            <a:ext cx="6172200" cy="643200"/>
          </a:xfrm>
          <a:prstGeom prst="rect">
            <a:avLst/>
          </a:prstGeom>
          <a:noFill/>
          <a:ln>
            <a:noFill/>
          </a:ln>
        </p:spPr>
        <p:txBody>
          <a:bodyPr spcFirstLastPara="1" wrap="square" lIns="0" tIns="0" rIns="68575" bIns="0" anchor="b" anchorCtr="0">
            <a:noAutofit/>
          </a:bodyPr>
          <a:lstStyle/>
          <a:p>
            <a:pPr marL="0" lvl="0" indent="0" algn="l" rtl="0">
              <a:spcBef>
                <a:spcPts val="0"/>
              </a:spcBef>
              <a:spcAft>
                <a:spcPts val="0"/>
              </a:spcAft>
              <a:buClr>
                <a:srgbClr val="8F77B6"/>
              </a:buClr>
              <a:buSzPts val="3300"/>
              <a:buFont typeface="Oswald"/>
              <a:buNone/>
            </a:pPr>
            <a:r>
              <a:rPr lang="en-US" sz="3300">
                <a:latin typeface="Oswald"/>
                <a:ea typeface="Oswald"/>
                <a:cs typeface="Oswald"/>
                <a:sym typeface="Oswald"/>
              </a:rPr>
              <a:t>Contract Methods</a:t>
            </a:r>
            <a:endParaRPr/>
          </a:p>
        </p:txBody>
      </p:sp>
      <p:sp>
        <p:nvSpPr>
          <p:cNvPr id="168" name="Google Shape;168;p24"/>
          <p:cNvSpPr txBox="1">
            <a:spLocks noGrp="1"/>
          </p:cNvSpPr>
          <p:nvPr>
            <p:ph type="dt" idx="10"/>
          </p:nvPr>
        </p:nvSpPr>
        <p:spPr>
          <a:xfrm>
            <a:off x="6800850" y="4800601"/>
            <a:ext cx="1352400" cy="114300"/>
          </a:xfrm>
          <a:prstGeom prst="rect">
            <a:avLst/>
          </a:prstGeom>
          <a:noFill/>
          <a:ln>
            <a:noFill/>
          </a:ln>
        </p:spPr>
        <p:txBody>
          <a:bodyPr spcFirstLastPara="1" wrap="square" lIns="68575" tIns="34275" rIns="68575" bIns="34275" anchor="ctr" anchorCtr="0">
            <a:noAutofit/>
          </a:bodyPr>
          <a:lstStyle/>
          <a:p>
            <a:pPr marL="0" lvl="0" indent="0" algn="r" rtl="0">
              <a:spcBef>
                <a:spcPts val="0"/>
              </a:spcBef>
              <a:spcAft>
                <a:spcPts val="0"/>
              </a:spcAft>
              <a:buNone/>
            </a:pPr>
            <a:r>
              <a:rPr lang="en-US" sz="1100"/>
              <a:t>4/26/2024</a:t>
            </a:r>
            <a:endParaRPr sz="1100"/>
          </a:p>
        </p:txBody>
      </p:sp>
      <p:sp>
        <p:nvSpPr>
          <p:cNvPr id="169" name="Google Shape;169;p24"/>
          <p:cNvSpPr txBox="1">
            <a:spLocks noGrp="1"/>
          </p:cNvSpPr>
          <p:nvPr>
            <p:ph type="ftr" idx="11"/>
          </p:nvPr>
        </p:nvSpPr>
        <p:spPr>
          <a:xfrm>
            <a:off x="2985466" y="4641056"/>
            <a:ext cx="3173100" cy="273900"/>
          </a:xfrm>
          <a:prstGeom prst="rect">
            <a:avLst/>
          </a:prstGeom>
          <a:noFill/>
          <a:ln>
            <a:noFill/>
          </a:ln>
        </p:spPr>
        <p:txBody>
          <a:bodyPr spcFirstLastPara="1" wrap="square" lIns="68575" tIns="34275" rIns="68575" bIns="34275" anchor="b" anchorCtr="0">
            <a:noAutofit/>
          </a:bodyPr>
          <a:lstStyle/>
          <a:p>
            <a:pPr marL="0" lvl="0" indent="0" algn="ctr" rtl="0">
              <a:spcBef>
                <a:spcPts val="0"/>
              </a:spcBef>
              <a:spcAft>
                <a:spcPts val="0"/>
              </a:spcAft>
              <a:buNone/>
            </a:pPr>
            <a:r>
              <a:rPr lang="en-US" sz="1100"/>
              <a:t>GT APEX Accelerator </a:t>
            </a:r>
            <a:endParaRPr sz="1100"/>
          </a:p>
        </p:txBody>
      </p:sp>
      <p:sp>
        <p:nvSpPr>
          <p:cNvPr id="170" name="Google Shape;170;p24"/>
          <p:cNvSpPr txBox="1">
            <a:spLocks noGrp="1"/>
          </p:cNvSpPr>
          <p:nvPr>
            <p:ph type="sldNum" idx="12"/>
          </p:nvPr>
        </p:nvSpPr>
        <p:spPr>
          <a:xfrm>
            <a:off x="2583180" y="3495973"/>
            <a:ext cx="1371600" cy="241200"/>
          </a:xfrm>
          <a:prstGeom prst="rect">
            <a:avLst/>
          </a:prstGeom>
          <a:noFill/>
          <a:ln>
            <a:noFill/>
          </a:ln>
        </p:spPr>
        <p:txBody>
          <a:bodyPr spcFirstLastPara="1" wrap="square" lIns="0" tIns="0" rIns="0" bIns="0" anchor="b" anchorCtr="0">
            <a:noAutofit/>
          </a:bodyPr>
          <a:lstStyle/>
          <a:p>
            <a:pPr marL="0" lvl="0" indent="0" algn="ctr" rtl="0">
              <a:spcBef>
                <a:spcPts val="0"/>
              </a:spcBef>
              <a:spcAft>
                <a:spcPts val="0"/>
              </a:spcAft>
              <a:buClr>
                <a:srgbClr val="000000"/>
              </a:buClr>
              <a:buSzPts val="1200"/>
              <a:buFont typeface="Arial"/>
              <a:buNone/>
            </a:pPr>
            <a:r>
              <a:rPr lang="en-US"/>
              <a:t>2</a:t>
            </a:r>
            <a:endParaRPr/>
          </a:p>
        </p:txBody>
      </p:sp>
      <p:graphicFrame>
        <p:nvGraphicFramePr>
          <p:cNvPr id="171" name="Google Shape;171;p24"/>
          <p:cNvGraphicFramePr/>
          <p:nvPr/>
        </p:nvGraphicFramePr>
        <p:xfrm>
          <a:off x="50799" y="742950"/>
          <a:ext cx="9086850" cy="4412080"/>
        </p:xfrm>
        <a:graphic>
          <a:graphicData uri="http://schemas.openxmlformats.org/drawingml/2006/table">
            <a:tbl>
              <a:tblPr firstRow="1" bandRow="1">
                <a:noFill/>
                <a:tableStyleId>{0C6BBDFA-4F99-465B-B4EE-A87EBD63F7D2}</a:tableStyleId>
              </a:tblPr>
              <a:tblGrid>
                <a:gridCol w="2373350">
                  <a:extLst>
                    <a:ext uri="{9D8B030D-6E8A-4147-A177-3AD203B41FA5}">
                      <a16:colId xmlns:a16="http://schemas.microsoft.com/office/drawing/2014/main" val="20000"/>
                    </a:ext>
                  </a:extLst>
                </a:gridCol>
                <a:gridCol w="2827675">
                  <a:extLst>
                    <a:ext uri="{9D8B030D-6E8A-4147-A177-3AD203B41FA5}">
                      <a16:colId xmlns:a16="http://schemas.microsoft.com/office/drawing/2014/main" val="20001"/>
                    </a:ext>
                  </a:extLst>
                </a:gridCol>
                <a:gridCol w="3885825">
                  <a:extLst>
                    <a:ext uri="{9D8B030D-6E8A-4147-A177-3AD203B41FA5}">
                      <a16:colId xmlns:a16="http://schemas.microsoft.com/office/drawing/2014/main" val="20002"/>
                    </a:ext>
                  </a:extLst>
                </a:gridCol>
              </a:tblGrid>
              <a:tr h="171450">
                <a:tc>
                  <a:txBody>
                    <a:bodyPr/>
                    <a:lstStyle/>
                    <a:p>
                      <a:pPr marL="0" marR="0" lvl="0" indent="0" algn="ctr" rtl="0">
                        <a:spcBef>
                          <a:spcPts val="0"/>
                        </a:spcBef>
                        <a:spcAft>
                          <a:spcPts val="0"/>
                        </a:spcAft>
                        <a:buNone/>
                      </a:pPr>
                      <a:r>
                        <a:rPr lang="en-US" sz="1500" u="none" strike="noStrike" cap="none">
                          <a:solidFill>
                            <a:schemeClr val="lt1"/>
                          </a:solidFill>
                          <a:latin typeface="Oswald"/>
                          <a:ea typeface="Oswald"/>
                          <a:cs typeface="Oswald"/>
                          <a:sym typeface="Oswald"/>
                        </a:rPr>
                        <a:t>Dollar Values</a:t>
                      </a:r>
                      <a:endParaRPr sz="1100"/>
                    </a:p>
                  </a:txBody>
                  <a:tcPr marL="68600" marR="68600" marT="34300" marB="34300">
                    <a:solidFill>
                      <a:srgbClr val="8F77B6"/>
                    </a:solidFill>
                  </a:tcPr>
                </a:tc>
                <a:tc>
                  <a:txBody>
                    <a:bodyPr/>
                    <a:lstStyle/>
                    <a:p>
                      <a:pPr marL="0" marR="0" lvl="0" indent="0" algn="ctr" rtl="0">
                        <a:spcBef>
                          <a:spcPts val="0"/>
                        </a:spcBef>
                        <a:spcAft>
                          <a:spcPts val="0"/>
                        </a:spcAft>
                        <a:buNone/>
                      </a:pPr>
                      <a:r>
                        <a:rPr lang="en-US" sz="1500" u="none" strike="noStrike" cap="none">
                          <a:solidFill>
                            <a:schemeClr val="lt1"/>
                          </a:solidFill>
                          <a:latin typeface="Oswald"/>
                          <a:ea typeface="Oswald"/>
                          <a:cs typeface="Oswald"/>
                          <a:sym typeface="Oswald"/>
                        </a:rPr>
                        <a:t>Method</a:t>
                      </a:r>
                      <a:endParaRPr sz="1100"/>
                    </a:p>
                  </a:txBody>
                  <a:tcPr marL="68600" marR="68600" marT="34300" marB="34300">
                    <a:solidFill>
                      <a:srgbClr val="8F77B6"/>
                    </a:solidFill>
                  </a:tcPr>
                </a:tc>
                <a:tc>
                  <a:txBody>
                    <a:bodyPr/>
                    <a:lstStyle/>
                    <a:p>
                      <a:pPr marL="0" marR="0" lvl="0" indent="0" algn="ctr" rtl="0">
                        <a:spcBef>
                          <a:spcPts val="0"/>
                        </a:spcBef>
                        <a:spcAft>
                          <a:spcPts val="0"/>
                        </a:spcAft>
                        <a:buNone/>
                      </a:pPr>
                      <a:r>
                        <a:rPr lang="en-US" sz="1500" u="none" strike="noStrike" cap="none">
                          <a:solidFill>
                            <a:schemeClr val="lt1"/>
                          </a:solidFill>
                          <a:latin typeface="Oswald"/>
                          <a:ea typeface="Oswald"/>
                          <a:cs typeface="Oswald"/>
                          <a:sym typeface="Oswald"/>
                        </a:rPr>
                        <a:t>Discussion</a:t>
                      </a:r>
                      <a:endParaRPr sz="1100"/>
                    </a:p>
                  </a:txBody>
                  <a:tcPr marL="68600" marR="68600" marT="34300" marB="34300">
                    <a:solidFill>
                      <a:srgbClr val="8F77B6"/>
                    </a:solidFill>
                  </a:tcPr>
                </a:tc>
                <a:extLst>
                  <a:ext uri="{0D108BD9-81ED-4DB2-BD59-A6C34878D82A}">
                    <a16:rowId xmlns:a16="http://schemas.microsoft.com/office/drawing/2014/main" val="10000"/>
                  </a:ext>
                </a:extLst>
              </a:tr>
              <a:tr h="278150">
                <a:tc>
                  <a:txBody>
                    <a:bodyPr/>
                    <a:lstStyle/>
                    <a:p>
                      <a:pPr marL="0" marR="0" lvl="0" indent="0" algn="l" rtl="0">
                        <a:spcBef>
                          <a:spcPts val="0"/>
                        </a:spcBef>
                        <a:spcAft>
                          <a:spcPts val="0"/>
                        </a:spcAft>
                        <a:buNone/>
                      </a:pPr>
                      <a:r>
                        <a:rPr lang="en-US" sz="1400" u="none" strike="noStrike" cap="none">
                          <a:solidFill>
                            <a:schemeClr val="dk1"/>
                          </a:solidFill>
                          <a:latin typeface="Oswald"/>
                          <a:ea typeface="Oswald"/>
                          <a:cs typeface="Oswald"/>
                          <a:sym typeface="Oswald"/>
                        </a:rPr>
                        <a:t>&lt;$10,000</a:t>
                      </a:r>
                      <a:endParaRPr sz="1100"/>
                    </a:p>
                  </a:txBody>
                  <a:tcPr marL="68600" marR="68600" marT="34300" marB="34300"/>
                </a:tc>
                <a:tc>
                  <a:txBody>
                    <a:bodyPr/>
                    <a:lstStyle/>
                    <a:p>
                      <a:pPr marL="0" marR="0" lvl="0" indent="0" algn="l" rtl="0">
                        <a:spcBef>
                          <a:spcPts val="0"/>
                        </a:spcBef>
                        <a:spcAft>
                          <a:spcPts val="0"/>
                        </a:spcAft>
                        <a:buNone/>
                      </a:pPr>
                      <a:r>
                        <a:rPr lang="en-US" sz="1400">
                          <a:solidFill>
                            <a:srgbClr val="0000FF"/>
                          </a:solidFill>
                          <a:latin typeface="Oswald"/>
                          <a:ea typeface="Oswald"/>
                          <a:cs typeface="Oswald"/>
                          <a:sym typeface="Oswald"/>
                        </a:rPr>
                        <a:t>Micro-Purchase</a:t>
                      </a:r>
                      <a:endParaRPr sz="1100"/>
                    </a:p>
                  </a:txBody>
                  <a:tcPr marL="68600" marR="68600" marT="34300" marB="34300"/>
                </a:tc>
                <a:tc>
                  <a:txBody>
                    <a:bodyPr/>
                    <a:lstStyle/>
                    <a:p>
                      <a:pPr marL="0" marR="0" lvl="0" indent="0" algn="l" rtl="0">
                        <a:spcBef>
                          <a:spcPts val="0"/>
                        </a:spcBef>
                        <a:spcAft>
                          <a:spcPts val="0"/>
                        </a:spcAft>
                        <a:buNone/>
                      </a:pPr>
                      <a:r>
                        <a:rPr lang="en-US" sz="1400">
                          <a:solidFill>
                            <a:srgbClr val="0000FF"/>
                          </a:solidFill>
                          <a:latin typeface="Oswald"/>
                          <a:ea typeface="Oswald"/>
                          <a:cs typeface="Oswald"/>
                          <a:sym typeface="Oswald"/>
                        </a:rPr>
                        <a:t>Not Advertised </a:t>
                      </a:r>
                      <a:r>
                        <a:rPr lang="en-US" sz="1400">
                          <a:solidFill>
                            <a:schemeClr val="dk1"/>
                          </a:solidFill>
                          <a:latin typeface="Oswald"/>
                          <a:ea typeface="Oswald"/>
                          <a:cs typeface="Oswald"/>
                          <a:sym typeface="Oswald"/>
                        </a:rPr>
                        <a:t>– Contracting Officer Deems Price Reasonable</a:t>
                      </a:r>
                      <a:endParaRPr sz="1100"/>
                    </a:p>
                  </a:txBody>
                  <a:tcPr marL="68600" marR="68600" marT="34300" marB="34300"/>
                </a:tc>
                <a:extLst>
                  <a:ext uri="{0D108BD9-81ED-4DB2-BD59-A6C34878D82A}">
                    <a16:rowId xmlns:a16="http://schemas.microsoft.com/office/drawing/2014/main" val="10001"/>
                  </a:ext>
                </a:extLst>
              </a:tr>
              <a:tr h="278150">
                <a:tc>
                  <a:txBody>
                    <a:bodyPr/>
                    <a:lstStyle/>
                    <a:p>
                      <a:pPr marL="0" marR="0" lvl="0" indent="0" algn="l" rtl="0">
                        <a:spcBef>
                          <a:spcPts val="0"/>
                        </a:spcBef>
                        <a:spcAft>
                          <a:spcPts val="0"/>
                        </a:spcAft>
                        <a:buNone/>
                      </a:pPr>
                      <a:r>
                        <a:rPr lang="en-US" sz="1400">
                          <a:solidFill>
                            <a:schemeClr val="dk1"/>
                          </a:solidFill>
                          <a:latin typeface="Oswald"/>
                          <a:ea typeface="Oswald"/>
                          <a:cs typeface="Oswald"/>
                          <a:sym typeface="Oswald"/>
                        </a:rPr>
                        <a:t>&gt;$10,000 - &lt;$25,000</a:t>
                      </a:r>
                      <a:endParaRPr sz="1100"/>
                    </a:p>
                    <a:p>
                      <a:pPr marL="0" marR="0" lvl="0" indent="0" algn="l" rtl="0">
                        <a:spcBef>
                          <a:spcPts val="0"/>
                        </a:spcBef>
                        <a:spcAft>
                          <a:spcPts val="0"/>
                        </a:spcAft>
                        <a:buNone/>
                      </a:pPr>
                      <a:r>
                        <a:rPr lang="en-US" sz="1400">
                          <a:solidFill>
                            <a:srgbClr val="0000FF"/>
                          </a:solidFill>
                          <a:latin typeface="Oswald"/>
                          <a:ea typeface="Oswald"/>
                          <a:cs typeface="Oswald"/>
                          <a:sym typeface="Oswald"/>
                        </a:rPr>
                        <a:t>Exceptions:  </a:t>
                      </a:r>
                      <a:endParaRPr sz="1100"/>
                    </a:p>
                    <a:p>
                      <a:pPr marL="0" marR="0" lvl="0" indent="0" algn="l" rtl="0">
                        <a:spcBef>
                          <a:spcPts val="0"/>
                        </a:spcBef>
                        <a:spcAft>
                          <a:spcPts val="0"/>
                        </a:spcAft>
                        <a:buNone/>
                      </a:pPr>
                      <a:endParaRPr sz="1400">
                        <a:solidFill>
                          <a:schemeClr val="dk1"/>
                        </a:solidFill>
                        <a:latin typeface="Oswald"/>
                        <a:ea typeface="Oswald"/>
                        <a:cs typeface="Oswald"/>
                        <a:sym typeface="Oswald"/>
                      </a:endParaRPr>
                    </a:p>
                    <a:p>
                      <a:pPr marL="0" marR="0" lvl="0" indent="0" algn="l" rtl="0">
                        <a:spcBef>
                          <a:spcPts val="0"/>
                        </a:spcBef>
                        <a:spcAft>
                          <a:spcPts val="0"/>
                        </a:spcAft>
                        <a:buNone/>
                      </a:pPr>
                      <a:r>
                        <a:rPr lang="en-US" sz="1400">
                          <a:solidFill>
                            <a:schemeClr val="dk1"/>
                          </a:solidFill>
                          <a:latin typeface="Oswald"/>
                          <a:ea typeface="Oswald"/>
                          <a:cs typeface="Oswald"/>
                          <a:sym typeface="Oswald"/>
                        </a:rPr>
                        <a:t>$2,000 – Davis Bacon (Construction)</a:t>
                      </a:r>
                      <a:endParaRPr sz="1100"/>
                    </a:p>
                    <a:p>
                      <a:pPr marL="0" marR="0" lvl="0" indent="0" algn="l" rtl="0">
                        <a:spcBef>
                          <a:spcPts val="0"/>
                        </a:spcBef>
                        <a:spcAft>
                          <a:spcPts val="0"/>
                        </a:spcAft>
                        <a:buNone/>
                      </a:pPr>
                      <a:endParaRPr sz="1400">
                        <a:solidFill>
                          <a:schemeClr val="dk1"/>
                        </a:solidFill>
                        <a:latin typeface="Oswald"/>
                        <a:ea typeface="Oswald"/>
                        <a:cs typeface="Oswald"/>
                        <a:sym typeface="Oswald"/>
                      </a:endParaRPr>
                    </a:p>
                    <a:p>
                      <a:pPr marL="0" marR="0" lvl="0" indent="0" algn="l" rtl="0">
                        <a:spcBef>
                          <a:spcPts val="0"/>
                        </a:spcBef>
                        <a:spcAft>
                          <a:spcPts val="0"/>
                        </a:spcAft>
                        <a:buNone/>
                      </a:pPr>
                      <a:r>
                        <a:rPr lang="en-US" sz="1400">
                          <a:solidFill>
                            <a:schemeClr val="dk1"/>
                          </a:solidFill>
                          <a:latin typeface="Oswald"/>
                          <a:ea typeface="Oswald"/>
                          <a:cs typeface="Oswald"/>
                          <a:sym typeface="Oswald"/>
                        </a:rPr>
                        <a:t>$2,500 – Service Contract Act</a:t>
                      </a:r>
                      <a:endParaRPr sz="1100"/>
                    </a:p>
                    <a:p>
                      <a:pPr marL="0" marR="0" lvl="0" indent="0" algn="l" rtl="0">
                        <a:spcBef>
                          <a:spcPts val="0"/>
                        </a:spcBef>
                        <a:spcAft>
                          <a:spcPts val="0"/>
                        </a:spcAft>
                        <a:buNone/>
                      </a:pPr>
                      <a:endParaRPr sz="1400">
                        <a:solidFill>
                          <a:schemeClr val="dk1"/>
                        </a:solidFill>
                        <a:latin typeface="Oswald"/>
                        <a:ea typeface="Oswald"/>
                        <a:cs typeface="Oswald"/>
                        <a:sym typeface="Oswald"/>
                      </a:endParaRPr>
                    </a:p>
                  </a:txBody>
                  <a:tcPr marL="68600" marR="68600" marT="34300" marB="34300"/>
                </a:tc>
                <a:tc>
                  <a:txBody>
                    <a:bodyPr/>
                    <a:lstStyle/>
                    <a:p>
                      <a:pPr marL="0" marR="0" lvl="0" indent="0" algn="l" rtl="0">
                        <a:spcBef>
                          <a:spcPts val="0"/>
                        </a:spcBef>
                        <a:spcAft>
                          <a:spcPts val="0"/>
                        </a:spcAft>
                        <a:buNone/>
                      </a:pPr>
                      <a:r>
                        <a:rPr lang="en-US" sz="1400">
                          <a:solidFill>
                            <a:srgbClr val="0000FF"/>
                          </a:solidFill>
                          <a:latin typeface="Oswald"/>
                          <a:ea typeface="Oswald"/>
                          <a:cs typeface="Oswald"/>
                          <a:sym typeface="Oswald"/>
                        </a:rPr>
                        <a:t>Simplified Procedures</a:t>
                      </a:r>
                      <a:endParaRPr sz="1100"/>
                    </a:p>
                    <a:p>
                      <a:pPr marL="0" marR="0" lvl="0" indent="0" algn="l" rtl="0">
                        <a:spcBef>
                          <a:spcPts val="0"/>
                        </a:spcBef>
                        <a:spcAft>
                          <a:spcPts val="0"/>
                        </a:spcAft>
                        <a:buNone/>
                      </a:pPr>
                      <a:endParaRPr sz="1400">
                        <a:solidFill>
                          <a:srgbClr val="0000FF"/>
                        </a:solidFill>
                        <a:latin typeface="Oswald"/>
                        <a:ea typeface="Oswald"/>
                        <a:cs typeface="Oswald"/>
                        <a:sym typeface="Oswald"/>
                      </a:endParaRPr>
                    </a:p>
                    <a:p>
                      <a:pPr marL="0" marR="0" lvl="0" indent="0" algn="l" rtl="0">
                        <a:spcBef>
                          <a:spcPts val="0"/>
                        </a:spcBef>
                        <a:spcAft>
                          <a:spcPts val="0"/>
                        </a:spcAft>
                        <a:buNone/>
                      </a:pPr>
                      <a:endParaRPr sz="1400">
                        <a:solidFill>
                          <a:srgbClr val="0000FF"/>
                        </a:solidFill>
                        <a:latin typeface="Oswald"/>
                        <a:ea typeface="Oswald"/>
                        <a:cs typeface="Oswald"/>
                        <a:sym typeface="Oswald"/>
                      </a:endParaRPr>
                    </a:p>
                    <a:p>
                      <a:pPr marL="0" marR="0" lvl="0" indent="0" algn="l" rtl="0">
                        <a:spcBef>
                          <a:spcPts val="0"/>
                        </a:spcBef>
                        <a:spcAft>
                          <a:spcPts val="0"/>
                        </a:spcAft>
                        <a:buNone/>
                      </a:pPr>
                      <a:r>
                        <a:rPr lang="en-US" sz="1400">
                          <a:solidFill>
                            <a:srgbClr val="0000FF"/>
                          </a:solidFill>
                          <a:latin typeface="Oswald"/>
                          <a:ea typeface="Oswald"/>
                          <a:cs typeface="Oswald"/>
                          <a:sym typeface="Oswald"/>
                        </a:rPr>
                        <a:t>Min for applying prevailing wage requirements </a:t>
                      </a:r>
                      <a:endParaRPr sz="1100"/>
                    </a:p>
                    <a:p>
                      <a:pPr marL="0" marR="0" lvl="0" indent="0" algn="l" rtl="0">
                        <a:spcBef>
                          <a:spcPts val="0"/>
                        </a:spcBef>
                        <a:spcAft>
                          <a:spcPts val="0"/>
                        </a:spcAft>
                        <a:buNone/>
                      </a:pPr>
                      <a:endParaRPr sz="1400">
                        <a:solidFill>
                          <a:srgbClr val="0000FF"/>
                        </a:solidFill>
                        <a:latin typeface="Oswald"/>
                        <a:ea typeface="Oswald"/>
                        <a:cs typeface="Oswald"/>
                        <a:sym typeface="Oswald"/>
                      </a:endParaRPr>
                    </a:p>
                    <a:p>
                      <a:pPr marL="0" marR="0" lvl="0" indent="0" algn="l" rtl="0">
                        <a:spcBef>
                          <a:spcPts val="0"/>
                        </a:spcBef>
                        <a:spcAft>
                          <a:spcPts val="0"/>
                        </a:spcAft>
                        <a:buNone/>
                      </a:pPr>
                      <a:r>
                        <a:rPr lang="en-US" sz="1400">
                          <a:solidFill>
                            <a:srgbClr val="0000FF"/>
                          </a:solidFill>
                          <a:latin typeface="Oswald"/>
                          <a:ea typeface="Oswald"/>
                          <a:cs typeface="Oswald"/>
                          <a:sym typeface="Oswald"/>
                        </a:rPr>
                        <a:t>Applies to contracts over this amount before prevailing wage rates are required</a:t>
                      </a:r>
                      <a:endParaRPr sz="1100"/>
                    </a:p>
                    <a:p>
                      <a:pPr marL="0" marR="0" lvl="0" indent="0" algn="l" rtl="0">
                        <a:spcBef>
                          <a:spcPts val="0"/>
                        </a:spcBef>
                        <a:spcAft>
                          <a:spcPts val="0"/>
                        </a:spcAft>
                        <a:buNone/>
                      </a:pPr>
                      <a:endParaRPr sz="1400">
                        <a:solidFill>
                          <a:srgbClr val="0000FF"/>
                        </a:solidFill>
                        <a:latin typeface="Oswald"/>
                        <a:ea typeface="Oswald"/>
                        <a:cs typeface="Oswald"/>
                        <a:sym typeface="Oswald"/>
                      </a:endParaRPr>
                    </a:p>
                  </a:txBody>
                  <a:tcPr marL="68600" marR="68600" marT="34300" marB="34300"/>
                </a:tc>
                <a:tc>
                  <a:txBody>
                    <a:bodyPr/>
                    <a:lstStyle/>
                    <a:p>
                      <a:pPr marL="0" marR="0" lvl="0" indent="0" algn="l" rtl="0">
                        <a:spcBef>
                          <a:spcPts val="0"/>
                        </a:spcBef>
                        <a:spcAft>
                          <a:spcPts val="0"/>
                        </a:spcAft>
                        <a:buNone/>
                      </a:pPr>
                      <a:r>
                        <a:rPr lang="en-US" sz="1400">
                          <a:solidFill>
                            <a:srgbClr val="0000FF"/>
                          </a:solidFill>
                          <a:latin typeface="Oswald"/>
                          <a:ea typeface="Oswald"/>
                          <a:cs typeface="Oswald"/>
                          <a:sym typeface="Oswald"/>
                        </a:rPr>
                        <a:t>Not Advertised although sometimes posted locally</a:t>
                      </a:r>
                      <a:r>
                        <a:rPr lang="en-US" sz="1400">
                          <a:solidFill>
                            <a:schemeClr val="dk1"/>
                          </a:solidFill>
                          <a:latin typeface="Oswald"/>
                          <a:ea typeface="Oswald"/>
                          <a:cs typeface="Oswald"/>
                          <a:sym typeface="Oswald"/>
                        </a:rPr>
                        <a:t>.  Oral or Request for Quotation (RFQ) Normally Reserved for Small Businesses</a:t>
                      </a:r>
                      <a:endParaRPr sz="1100"/>
                    </a:p>
                  </a:txBody>
                  <a:tcPr marL="68600" marR="68600" marT="34300" marB="34300"/>
                </a:tc>
                <a:extLst>
                  <a:ext uri="{0D108BD9-81ED-4DB2-BD59-A6C34878D82A}">
                    <a16:rowId xmlns:a16="http://schemas.microsoft.com/office/drawing/2014/main" val="10002"/>
                  </a:ext>
                </a:extLst>
              </a:tr>
              <a:tr h="278150">
                <a:tc>
                  <a:txBody>
                    <a:bodyPr/>
                    <a:lstStyle/>
                    <a:p>
                      <a:pPr marL="0" marR="0" lvl="0" indent="0" algn="l" rtl="0">
                        <a:spcBef>
                          <a:spcPts val="0"/>
                        </a:spcBef>
                        <a:spcAft>
                          <a:spcPts val="0"/>
                        </a:spcAft>
                        <a:buNone/>
                      </a:pPr>
                      <a:r>
                        <a:rPr lang="en-US" sz="1400">
                          <a:solidFill>
                            <a:schemeClr val="dk1"/>
                          </a:solidFill>
                          <a:latin typeface="Oswald"/>
                          <a:ea typeface="Oswald"/>
                          <a:cs typeface="Oswald"/>
                          <a:sym typeface="Oswald"/>
                        </a:rPr>
                        <a:t>&gt;$25,000 - &lt;$250,000</a:t>
                      </a:r>
                      <a:endParaRPr sz="1100"/>
                    </a:p>
                  </a:txBody>
                  <a:tcPr marL="68600" marR="68600" marT="34300" marB="34300"/>
                </a:tc>
                <a:tc>
                  <a:txBody>
                    <a:bodyPr/>
                    <a:lstStyle/>
                    <a:p>
                      <a:pPr marL="0" marR="0" lvl="0" indent="0" algn="l" rtl="0">
                        <a:spcBef>
                          <a:spcPts val="0"/>
                        </a:spcBef>
                        <a:spcAft>
                          <a:spcPts val="0"/>
                        </a:spcAft>
                        <a:buNone/>
                      </a:pPr>
                      <a:r>
                        <a:rPr lang="en-US" sz="1400">
                          <a:solidFill>
                            <a:srgbClr val="0000FF"/>
                          </a:solidFill>
                          <a:latin typeface="Oswald"/>
                          <a:ea typeface="Oswald"/>
                          <a:cs typeface="Oswald"/>
                          <a:sym typeface="Oswald"/>
                        </a:rPr>
                        <a:t>Simplified Acquisition Procedures (SAP)</a:t>
                      </a:r>
                      <a:endParaRPr sz="1100"/>
                    </a:p>
                  </a:txBody>
                  <a:tcPr marL="68600" marR="68600" marT="34300" marB="34300"/>
                </a:tc>
                <a:tc>
                  <a:txBody>
                    <a:bodyPr/>
                    <a:lstStyle/>
                    <a:p>
                      <a:pPr marL="0" marR="0" lvl="0" indent="0" algn="l" rtl="0">
                        <a:spcBef>
                          <a:spcPts val="0"/>
                        </a:spcBef>
                        <a:spcAft>
                          <a:spcPts val="0"/>
                        </a:spcAft>
                        <a:buNone/>
                      </a:pPr>
                      <a:r>
                        <a:rPr lang="en-US" sz="1400">
                          <a:solidFill>
                            <a:srgbClr val="0000FF"/>
                          </a:solidFill>
                          <a:latin typeface="Oswald"/>
                          <a:ea typeface="Oswald"/>
                          <a:cs typeface="Oswald"/>
                          <a:sym typeface="Oswald"/>
                        </a:rPr>
                        <a:t>Advertised in SAM.gov </a:t>
                      </a:r>
                      <a:r>
                        <a:rPr lang="en-US" sz="1400">
                          <a:solidFill>
                            <a:schemeClr val="dk1"/>
                          </a:solidFill>
                          <a:latin typeface="Oswald"/>
                          <a:ea typeface="Oswald"/>
                          <a:cs typeface="Oswald"/>
                          <a:sym typeface="Oswald"/>
                        </a:rPr>
                        <a:t>– Contracting Opportunities – Normally focused on Small Businesses</a:t>
                      </a:r>
                      <a:endParaRPr sz="1100"/>
                    </a:p>
                  </a:txBody>
                  <a:tcPr marL="68600" marR="68600" marT="34300" marB="34300"/>
                </a:tc>
                <a:extLst>
                  <a:ext uri="{0D108BD9-81ED-4DB2-BD59-A6C34878D82A}">
                    <a16:rowId xmlns:a16="http://schemas.microsoft.com/office/drawing/2014/main" val="10003"/>
                  </a:ext>
                </a:extLst>
              </a:tr>
              <a:tr h="278150">
                <a:tc>
                  <a:txBody>
                    <a:bodyPr/>
                    <a:lstStyle/>
                    <a:p>
                      <a:pPr marL="0" marR="0" lvl="0" indent="0" algn="l" rtl="0">
                        <a:lnSpc>
                          <a:spcPct val="100000"/>
                        </a:lnSpc>
                        <a:spcBef>
                          <a:spcPts val="0"/>
                        </a:spcBef>
                        <a:spcAft>
                          <a:spcPts val="0"/>
                        </a:spcAft>
                        <a:buClr>
                          <a:schemeClr val="dk1"/>
                        </a:buClr>
                        <a:buSzPts val="1400"/>
                        <a:buFont typeface="Oswald"/>
                        <a:buNone/>
                      </a:pPr>
                      <a:r>
                        <a:rPr lang="en-US" sz="1400">
                          <a:solidFill>
                            <a:schemeClr val="dk1"/>
                          </a:solidFill>
                          <a:latin typeface="Oswald"/>
                          <a:ea typeface="Oswald"/>
                          <a:cs typeface="Oswald"/>
                          <a:sym typeface="Oswald"/>
                        </a:rPr>
                        <a:t>&gt; $250,000</a:t>
                      </a:r>
                      <a:endParaRPr sz="1100"/>
                    </a:p>
                    <a:p>
                      <a:pPr marL="0" marR="0" lvl="0" indent="0" algn="l" rtl="0">
                        <a:spcBef>
                          <a:spcPts val="0"/>
                        </a:spcBef>
                        <a:spcAft>
                          <a:spcPts val="0"/>
                        </a:spcAft>
                        <a:buNone/>
                      </a:pPr>
                      <a:endParaRPr sz="1400">
                        <a:solidFill>
                          <a:schemeClr val="dk1"/>
                        </a:solidFill>
                        <a:latin typeface="Oswald"/>
                        <a:ea typeface="Oswald"/>
                        <a:cs typeface="Oswald"/>
                        <a:sym typeface="Oswald"/>
                      </a:endParaRPr>
                    </a:p>
                  </a:txBody>
                  <a:tcPr marL="68600" marR="68600" marT="34300" marB="34300"/>
                </a:tc>
                <a:tc>
                  <a:txBody>
                    <a:bodyPr/>
                    <a:lstStyle/>
                    <a:p>
                      <a:pPr marL="0" marR="0" lvl="0" indent="0" algn="l" rtl="0">
                        <a:lnSpc>
                          <a:spcPct val="100000"/>
                        </a:lnSpc>
                        <a:spcBef>
                          <a:spcPts val="0"/>
                        </a:spcBef>
                        <a:spcAft>
                          <a:spcPts val="0"/>
                        </a:spcAft>
                        <a:buClr>
                          <a:srgbClr val="0000FF"/>
                        </a:buClr>
                        <a:buSzPts val="1400"/>
                        <a:buFont typeface="Oswald"/>
                        <a:buNone/>
                      </a:pPr>
                      <a:r>
                        <a:rPr lang="en-US" sz="1400">
                          <a:solidFill>
                            <a:srgbClr val="0000FF"/>
                          </a:solidFill>
                          <a:latin typeface="Oswald"/>
                          <a:ea typeface="Oswald"/>
                          <a:cs typeface="Oswald"/>
                          <a:sym typeface="Oswald"/>
                        </a:rPr>
                        <a:t>Formal Large Contract</a:t>
                      </a:r>
                      <a:endParaRPr sz="1100"/>
                    </a:p>
                    <a:p>
                      <a:pPr marL="0" marR="0" lvl="0" indent="0" algn="l" rtl="0">
                        <a:spcBef>
                          <a:spcPts val="0"/>
                        </a:spcBef>
                        <a:spcAft>
                          <a:spcPts val="0"/>
                        </a:spcAft>
                        <a:buNone/>
                      </a:pPr>
                      <a:endParaRPr sz="1400">
                        <a:solidFill>
                          <a:schemeClr val="dk1"/>
                        </a:solidFill>
                        <a:latin typeface="Oswald"/>
                        <a:ea typeface="Oswald"/>
                        <a:cs typeface="Oswald"/>
                        <a:sym typeface="Oswald"/>
                      </a:endParaRPr>
                    </a:p>
                  </a:txBody>
                  <a:tcPr marL="68600" marR="68600" marT="34300" marB="34300"/>
                </a:tc>
                <a:tc>
                  <a:txBody>
                    <a:bodyPr/>
                    <a:lstStyle/>
                    <a:p>
                      <a:pPr marL="0" marR="0" lvl="0" indent="0" algn="l" rtl="0">
                        <a:spcBef>
                          <a:spcPts val="0"/>
                        </a:spcBef>
                        <a:spcAft>
                          <a:spcPts val="0"/>
                        </a:spcAft>
                        <a:buNone/>
                      </a:pPr>
                      <a:r>
                        <a:rPr lang="en-US" sz="1400">
                          <a:solidFill>
                            <a:srgbClr val="0000FF"/>
                          </a:solidFill>
                          <a:latin typeface="Oswald"/>
                          <a:ea typeface="Oswald"/>
                          <a:cs typeface="Oswald"/>
                          <a:sym typeface="Oswald"/>
                        </a:rPr>
                        <a:t>Advertised in SAM.gov</a:t>
                      </a:r>
                      <a:endParaRPr sz="1100"/>
                    </a:p>
                    <a:p>
                      <a:pPr marL="0" marR="0" lvl="0" indent="0" algn="l" rtl="0">
                        <a:spcBef>
                          <a:spcPts val="0"/>
                        </a:spcBef>
                        <a:spcAft>
                          <a:spcPts val="0"/>
                        </a:spcAft>
                        <a:buNone/>
                      </a:pPr>
                      <a:r>
                        <a:rPr lang="en-US" sz="1400">
                          <a:solidFill>
                            <a:schemeClr val="dk1"/>
                          </a:solidFill>
                          <a:latin typeface="Oswald"/>
                          <a:ea typeface="Oswald"/>
                          <a:cs typeface="Oswald"/>
                          <a:sym typeface="Oswald"/>
                        </a:rPr>
                        <a:t>Invitation for Bids (IFB), Request for Proposal (RFP), Set-asides if ≥ 2 or more capable certified 8(a), HUBZone, SD/VOSB, WOSB/EDWOSB will submit offers at fair market prices</a:t>
                      </a:r>
                      <a:endParaRPr sz="1100"/>
                    </a:p>
                  </a:txBody>
                  <a:tcPr marL="68600" marR="68600" marT="34300" marB="34300"/>
                </a:tc>
                <a:extLst>
                  <a:ext uri="{0D108BD9-81ED-4DB2-BD59-A6C34878D82A}">
                    <a16:rowId xmlns:a16="http://schemas.microsoft.com/office/drawing/2014/main" val="10004"/>
                  </a:ext>
                </a:extLst>
              </a:tr>
            </a:tbl>
          </a:graphicData>
        </a:graphic>
      </p:graphicFrame>
    </p:spTree>
  </p:cSld>
  <p:clrMapOvr>
    <a:masterClrMapping/>
  </p:clrMapOvr>
</p:sld>
</file>

<file path=ppt/theme/theme1.xml><?xml version="1.0" encoding="utf-8"?>
<a:theme xmlns:a="http://schemas.openxmlformats.org/drawingml/2006/main" name="Blank Presentation">
  <a:themeElements>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35</TotalTime>
  <Words>4337</Words>
  <Application>Microsoft Office PowerPoint</Application>
  <PresentationFormat>On-screen Show (16:9)</PresentationFormat>
  <Paragraphs>637</Paragraphs>
  <Slides>51</Slides>
  <Notes>51</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51</vt:i4>
      </vt:variant>
    </vt:vector>
  </HeadingPairs>
  <TitlesOfParts>
    <vt:vector size="63" baseType="lpstr">
      <vt:lpstr>Calibri</vt:lpstr>
      <vt:lpstr>Times New Roman</vt:lpstr>
      <vt:lpstr>Helvetica Neue</vt:lpstr>
      <vt:lpstr>Roboto</vt:lpstr>
      <vt:lpstr>Lato</vt:lpstr>
      <vt:lpstr>Courier New</vt:lpstr>
      <vt:lpstr>Arial Narrow</vt:lpstr>
      <vt:lpstr>Arimo</vt:lpstr>
      <vt:lpstr>Noto Sans Symbols</vt:lpstr>
      <vt:lpstr>Arial</vt:lpstr>
      <vt:lpstr>Oswald</vt:lpstr>
      <vt:lpstr>Blank Presentation</vt:lpstr>
      <vt:lpstr>Small Business Works 2024  GSA’s OSDBU A.C.T.S on Maximizing Small Business Opportunities</vt:lpstr>
      <vt:lpstr>GT APEX Accelerator</vt:lpstr>
      <vt:lpstr>Today’s GA Tech APEX Accelerator Instructor </vt:lpstr>
      <vt:lpstr>Legal Disclaimer</vt:lpstr>
      <vt:lpstr>Who We Are and What We Do</vt:lpstr>
      <vt:lpstr>Before You Respond to A Solicitation …</vt:lpstr>
      <vt:lpstr>Mandatory Registrations to Play on the Federal Government’s Playground </vt:lpstr>
      <vt:lpstr>7 Steps to Government Contracting</vt:lpstr>
      <vt:lpstr>Contract Methods</vt:lpstr>
      <vt:lpstr>Solicitation Types</vt:lpstr>
      <vt:lpstr>Special Process for A&amp;E Services </vt:lpstr>
      <vt:lpstr>Formal Federal Government Contracting Process</vt:lpstr>
      <vt:lpstr>Due Diligence: Pre-acquisitions</vt:lpstr>
      <vt:lpstr>Due Diligence: Ghosting</vt:lpstr>
      <vt:lpstr>Decoding the Solicitation</vt:lpstr>
      <vt:lpstr>Decoding the Solicitation</vt:lpstr>
      <vt:lpstr>Decoding the Solicitation</vt:lpstr>
      <vt:lpstr>Decoding the Solicitation</vt:lpstr>
      <vt:lpstr>Decoding the Solicitation</vt:lpstr>
      <vt:lpstr>Decoding the Solicitation</vt:lpstr>
      <vt:lpstr>Decoding the Solicitation</vt:lpstr>
      <vt:lpstr>Decoding the Solicitation</vt:lpstr>
      <vt:lpstr>Decoding the Solicitation</vt:lpstr>
      <vt:lpstr>Decoding the Solicitation</vt:lpstr>
      <vt:lpstr> Decoding the Solicitation </vt:lpstr>
      <vt:lpstr>Decoding the Solicitation</vt:lpstr>
      <vt:lpstr>Decoding the Solicitation</vt:lpstr>
      <vt:lpstr>Decoding the Solicitation</vt:lpstr>
      <vt:lpstr>Decoding the Solicitation </vt:lpstr>
      <vt:lpstr>Decoding the Solicitation</vt:lpstr>
      <vt:lpstr>Decoding the Solicitation</vt:lpstr>
      <vt:lpstr>Responding to the Solicitation </vt:lpstr>
      <vt:lpstr>Responding to the Solicitation </vt:lpstr>
      <vt:lpstr>Responding to the Solicitation </vt:lpstr>
      <vt:lpstr>Responding to the Solicitation </vt:lpstr>
      <vt:lpstr>Components of A Proposal</vt:lpstr>
      <vt:lpstr>Components of A Proposal – Cont’d</vt:lpstr>
      <vt:lpstr>Components of A Proposal – Cont’d </vt:lpstr>
      <vt:lpstr>Components of A Proposal – Cont’d </vt:lpstr>
      <vt:lpstr>Responding to the Solicitation </vt:lpstr>
      <vt:lpstr>Responding to the Solicitation </vt:lpstr>
      <vt:lpstr>Responding to the Solicitation </vt:lpstr>
      <vt:lpstr>Responding to the Solicitation </vt:lpstr>
      <vt:lpstr>Responding to the Solicitation  </vt:lpstr>
      <vt:lpstr>Responding to the Solicitation </vt:lpstr>
      <vt:lpstr>References</vt:lpstr>
      <vt:lpstr>Review Teams </vt:lpstr>
      <vt:lpstr>Post Awards – Next Steps</vt:lpstr>
      <vt:lpstr>Contract Administration Roles</vt:lpstr>
      <vt:lpstr>GT APEX Accelerator    Nancy C Cleveland nancy.cleveland@innovate.gatech.edu </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CarolinaVargas</dc:creator>
  <cp:lastModifiedBy>YolandaGJohnson</cp:lastModifiedBy>
  <cp:revision>5</cp:revision>
  <dcterms:modified xsi:type="dcterms:W3CDTF">2024-05-08T10:24:14Z</dcterms:modified>
</cp:coreProperties>
</file>