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0AE27B-4405-4B2D-9B97-99FBA2B44D8F}">
  <a:tblStyle styleId="{A70AE27B-4405-4B2D-9B97-99FBA2B44D8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0448435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f04484357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c085bc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c085bc7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ec085bc7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da1c2ef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4" name="Google Shape;114;geda1c2ef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/>
              <a:t>Sheila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/>
              <a:t>Paul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/>
              <a:t>Kanika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Sheila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Paul</a:t>
            </a: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Paul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Sheila</a:t>
            </a: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Kanika (2-3 minutes)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Paul (2-3 minutes)</a:t>
            </a: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Kanika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Paul</a:t>
            </a: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0448435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0448435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f0448435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0448435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04484357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f04484357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475" cy="41173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987654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3619578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>
            <a:spLocks noGrp="1"/>
          </p:cNvSpPr>
          <p:nvPr>
            <p:ph type="pic" idx="4"/>
          </p:nvPr>
        </p:nvSpPr>
        <p:spPr>
          <a:xfrm>
            <a:off x="6251502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"/>
          <p:cNvSpPr>
            <a:spLocks noGrp="1"/>
          </p:cNvSpPr>
          <p:nvPr>
            <p:ph type="pic" idx="5"/>
          </p:nvPr>
        </p:nvSpPr>
        <p:spPr>
          <a:xfrm>
            <a:off x="8883426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5_제목 슬라이드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860473"/>
            <a:ext cx="1687816" cy="9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FR9p" TargetMode="External"/><Relationship Id="rId3" Type="http://schemas.openxmlformats.org/officeDocument/2006/relationships/hyperlink" Target="https://www.gsa.gov/" TargetMode="External"/><Relationship Id="rId7" Type="http://schemas.openxmlformats.org/officeDocument/2006/relationships/hyperlink" Target="https://www.sba.gov/" TargetMode="External"/><Relationship Id="rId12" Type="http://schemas.openxmlformats.org/officeDocument/2006/relationships/hyperlink" Target="https://go.usa.gov/xFRb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sa.gov/pbs" TargetMode="External"/><Relationship Id="rId11" Type="http://schemas.openxmlformats.org/officeDocument/2006/relationships/hyperlink" Target="https://go.usa.gov/xFNkS" TargetMode="External"/><Relationship Id="rId5" Type="http://schemas.openxmlformats.org/officeDocument/2006/relationships/hyperlink" Target="https://www.gsa.gov/fas" TargetMode="External"/><Relationship Id="rId10" Type="http://schemas.openxmlformats.org/officeDocument/2006/relationships/hyperlink" Target="https://www.aptac-us.org/" TargetMode="External"/><Relationship Id="rId4" Type="http://schemas.openxmlformats.org/officeDocument/2006/relationships/hyperlink" Target="https://www.gsa.gov/osdbu" TargetMode="External"/><Relationship Id="rId9" Type="http://schemas.openxmlformats.org/officeDocument/2006/relationships/hyperlink" Target="https://go.usa.gov/xFRP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Edmondson@dc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osdbusubcontracting@gsa.gov" TargetMode="External"/><Relationship Id="rId5" Type="http://schemas.openxmlformats.org/officeDocument/2006/relationships/hyperlink" Target="mailto:sbampp@sba.gov" TargetMode="External"/><Relationship Id="rId4" Type="http://schemas.openxmlformats.org/officeDocument/2006/relationships/hyperlink" Target="mailto:smallbusiness@gd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 idx="4294967295"/>
          </p:nvPr>
        </p:nvSpPr>
        <p:spPr>
          <a:xfrm>
            <a:off x="1047432" y="4453812"/>
            <a:ext cx="9919451" cy="30784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Welcome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Big and Small Benefits of Subcontracting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SBA Mentor-Protégé Program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7" descr="GSA Starmark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8361" y="5765539"/>
            <a:ext cx="988738" cy="96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 descr="Five people sitting at a table looking at two people on a television monitor; decorative red and blue imag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8329"/>
            <a:ext cx="12192000" cy="474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415600" y="32492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0707"/>
              <a:buFont typeface="Roboto"/>
              <a:buNone/>
            </a:pPr>
            <a:r>
              <a:rPr lang="en-US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Small Business Resources</a:t>
            </a:r>
            <a:endParaRPr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415600" y="103613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U.S.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Services Administration (GSA)</a:t>
            </a: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https://www.gsa.gov</a:t>
            </a:r>
            <a:endParaRPr sz="746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Office of Small &amp; Disadvantaged Business Utilization (OSDBU)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https://www.gsa.gov/osdbu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Acquisition Service (FAS) - Commercial Products &amp; Services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https://www.gsa.gov/fas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Buildings Services (PBS) - Construction, Architecture, Interior Design, and Real Estate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https://www.gsa.gov/pbs</a:t>
            </a: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Administration (SBA)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https://www.sba.gov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SBA Size Standards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https://go.usa.gov/xFR9p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Loans -</a:t>
            </a: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https://go.usa.gov/xFRPD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 Technical Assistance Centers (PTACS)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https://www.aptac-us.org/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for Award Management (SAM)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https://go.usa.gov/xFNkS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Agency Procurement Forecasts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https://go.usa.gov/xFRbn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None/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7142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 idx="4294967295"/>
          </p:nvPr>
        </p:nvSpPr>
        <p:spPr>
          <a:xfrm>
            <a:off x="1873875" y="1331500"/>
            <a:ext cx="7865100" cy="328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0259"/>
            <a:ext cx="12192000" cy="44145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4630"/>
            <a:ext cx="6455724" cy="1608545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8" descr="Photo of K.A. Perkins, Deputy Director, Mentor - Protégé Program, SBA Panelist.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333" r="8333"/>
          <a:stretch/>
        </p:blipFill>
        <p:spPr>
          <a:xfrm>
            <a:off x="3404218" y="1572677"/>
            <a:ext cx="2286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title" idx="4294967295"/>
          </p:nvPr>
        </p:nvSpPr>
        <p:spPr>
          <a:xfrm>
            <a:off x="0" y="289250"/>
            <a:ext cx="10774500" cy="7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INTRODUCING TODAY’S MODERATOR &amp; PANELISTS</a:t>
            </a:r>
          </a:p>
        </p:txBody>
      </p:sp>
      <p:pic>
        <p:nvPicPr>
          <p:cNvPr id="122" name="Google Shape;122;p18" descr="Photo of Sheila Edmondson, Procurement Technical Assistance Specialist, DC PTAC&#10;Panelist.&#10;"/>
          <p:cNvPicPr preferRelativeResize="0"/>
          <p:nvPr/>
        </p:nvPicPr>
        <p:blipFill rotWithShape="1">
          <a:blip r:embed="rId4">
            <a:alphaModFix/>
          </a:blip>
          <a:srcRect l="1361" r="1361"/>
          <a:stretch/>
        </p:blipFill>
        <p:spPr>
          <a:xfrm>
            <a:off x="9419426" y="1572675"/>
            <a:ext cx="2286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5550843" y="4450655"/>
            <a:ext cx="3524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Paul Baumgartner,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 Development Executive</a:t>
            </a: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GDIT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Panelist</a:t>
            </a:r>
            <a:endParaRPr sz="1800" b="1" dirty="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661625" y="4450650"/>
            <a:ext cx="3524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Sheila Edmondson,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Procurement Technical Assistance Specialist</a:t>
            </a: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DC PTAC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Panelist</a:t>
            </a:r>
            <a:endParaRPr sz="1800" b="1" dirty="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18" descr="Photo of Paul Baumgartner, Business Development Executive, GDIT Panelist.&#10;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2741" b="2741"/>
          <a:stretch/>
        </p:blipFill>
        <p:spPr>
          <a:xfrm>
            <a:off x="6333822" y="1592675"/>
            <a:ext cx="2327800" cy="27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3040650" y="4481850"/>
            <a:ext cx="2957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K.A. Perkins,</a:t>
            </a:r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Deputy Director, Mentor - Protégé Program</a:t>
            </a: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SBA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Panelist</a:t>
            </a:r>
            <a:endParaRPr sz="1800" b="1" dirty="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82625" y="4481850"/>
            <a:ext cx="3085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Carena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Jackson</a:t>
            </a:r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Subcontracting Program Manager, GSA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Moderator</a:t>
            </a:r>
            <a:endParaRPr sz="1800" b="1" dirty="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18" descr="Photo of Carena Jackson Subcontracting Program Manager, GSA Moderator.&#10;"/>
          <p:cNvPicPr preferRelativeResize="0"/>
          <p:nvPr/>
        </p:nvPicPr>
        <p:blipFill rotWithShape="1">
          <a:blip r:embed="rId6">
            <a:alphaModFix/>
          </a:blip>
          <a:srcRect t="1987" b="1987"/>
          <a:stretch/>
        </p:blipFill>
        <p:spPr>
          <a:xfrm>
            <a:off x="264425" y="1592675"/>
            <a:ext cx="2327799" cy="270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04230" y="204016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QUESTION:</a:t>
            </a:r>
            <a:endParaRPr sz="3600" i="1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49285" y="2103014"/>
            <a:ext cx="76590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How does a</a:t>
            </a:r>
            <a:r>
              <a:rPr lang="en-US" sz="32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S</a:t>
            </a: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mall </a:t>
            </a:r>
            <a:r>
              <a:rPr lang="en-US" sz="32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usiness get started building a relationship with a potential </a:t>
            </a:r>
            <a:r>
              <a:rPr lang="en-US" sz="32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rime contractor?  </a:t>
            </a:r>
            <a:endParaRPr sz="15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548" r="13586"/>
          <a:stretch/>
        </p:blipFill>
        <p:spPr>
          <a:xfrm>
            <a:off x="8412480" y="-916"/>
            <a:ext cx="4297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F2AD06-53E8-4FF0-873D-26E70078D5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8785" y="1164065"/>
            <a:ext cx="2941321" cy="4617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50" name="Google Shape;150;p20"/>
          <p:cNvSpPr txBox="1"/>
          <p:nvPr/>
        </p:nvSpPr>
        <p:spPr>
          <a:xfrm>
            <a:off x="122100" y="1796376"/>
            <a:ext cx="7659000" cy="3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do pr</a:t>
            </a:r>
            <a:r>
              <a:rPr lang="en-US" sz="28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ime</a:t>
            </a:r>
            <a:r>
              <a:rPr lang="en-US" sz="28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s look for in successful subcontractors?  </a:t>
            </a:r>
            <a:endParaRPr sz="28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How would a </a:t>
            </a:r>
            <a:r>
              <a:rPr lang="en-US" sz="28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28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mall </a:t>
            </a:r>
            <a:r>
              <a:rPr lang="en-US" sz="28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8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usiness differentiate itself from other businesses that may compete for the same subcontracting positions?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548" r="13586"/>
          <a:stretch/>
        </p:blipFill>
        <p:spPr>
          <a:xfrm>
            <a:off x="8412480" y="-916"/>
            <a:ext cx="4297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63" name="Google Shape;163;p21"/>
          <p:cNvSpPr txBox="1"/>
          <p:nvPr/>
        </p:nvSpPr>
        <p:spPr>
          <a:xfrm>
            <a:off x="87425" y="2090575"/>
            <a:ext cx="77757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If a prime has won a large contract, what should a </a:t>
            </a:r>
            <a:r>
              <a:rPr lang="en-US" sz="32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small business</a:t>
            </a: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do to get involved? </a:t>
            </a: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does it take to get on a team?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8613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548" r="13586"/>
          <a:stretch/>
        </p:blipFill>
        <p:spPr>
          <a:xfrm>
            <a:off x="8412480" y="-916"/>
            <a:ext cx="4297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76" name="Google Shape;176;p22"/>
          <p:cNvSpPr txBox="1"/>
          <p:nvPr/>
        </p:nvSpPr>
        <p:spPr>
          <a:xfrm>
            <a:off x="204235" y="2009089"/>
            <a:ext cx="76590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does it take to get into a Mentor-Protégé relationship with a prime?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76720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548" r="13586"/>
          <a:stretch/>
        </p:blipFill>
        <p:spPr>
          <a:xfrm>
            <a:off x="8412480" y="-916"/>
            <a:ext cx="4297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89" name="Google Shape;189;p23"/>
          <p:cNvSpPr txBox="1"/>
          <p:nvPr/>
        </p:nvSpPr>
        <p:spPr>
          <a:xfrm>
            <a:off x="75525" y="2118425"/>
            <a:ext cx="77877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can a new </a:t>
            </a:r>
            <a:r>
              <a:rPr lang="en-US" sz="320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small business</a:t>
            </a: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do to be procurement ready– being ready to support immediate and long term opportunities?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1" name="Google Shape;19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94827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548" r="13586"/>
          <a:stretch/>
        </p:blipFill>
        <p:spPr>
          <a:xfrm>
            <a:off x="8412480" y="-916"/>
            <a:ext cx="4297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 idx="4294967295"/>
          </p:nvPr>
        </p:nvSpPr>
        <p:spPr>
          <a:xfrm>
            <a:off x="1786600" y="2615825"/>
            <a:ext cx="7865100" cy="12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415600" y="29606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Roboto"/>
              <a:buNone/>
            </a:pPr>
            <a:r>
              <a:rPr lang="en-US" sz="466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Contact us:</a:t>
            </a:r>
            <a:endParaRPr sz="466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415600" y="1278958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u="none" strike="noStrike" dirty="0">
                <a:solidFill>
                  <a:srgbClr val="014598"/>
                </a:solidFill>
                <a:effectLst/>
                <a:latin typeface="Roboto" panose="02000000000000000000" pitchFamily="2" charset="0"/>
              </a:rPr>
              <a:t>Sheila Edmondson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sng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hlinkClick r:id="rId3"/>
              </a:rPr>
              <a:t>Sheila.Edmondson@dc.gov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2400" b="0" dirty="0">
                <a:effectLst/>
              </a:rPr>
            </a:br>
            <a:br>
              <a:rPr lang="fi-FI" sz="2400" b="0" dirty="0">
                <a:effectLst/>
              </a:rPr>
            </a:br>
            <a:r>
              <a:rPr lang="fi-FI" sz="2400" b="1" i="0" u="none" strike="noStrike" dirty="0">
                <a:solidFill>
                  <a:srgbClr val="014598"/>
                </a:solidFill>
                <a:effectLst/>
                <a:latin typeface="Roboto" panose="02000000000000000000" pitchFamily="2" charset="0"/>
              </a:rPr>
              <a:t>GDIT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sng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hlinkClick r:id="rId4"/>
              </a:rPr>
              <a:t>smallbusiness@gdit.com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2400" b="0" dirty="0">
                <a:effectLst/>
              </a:rPr>
            </a:br>
            <a:br>
              <a:rPr lang="fi-FI" sz="2400" b="0" dirty="0">
                <a:effectLst/>
              </a:rPr>
            </a:br>
            <a:r>
              <a:rPr lang="fi-FI" sz="2400" b="1" i="0" u="none" strike="noStrike" dirty="0">
                <a:solidFill>
                  <a:srgbClr val="014598"/>
                </a:solidFill>
                <a:effectLst/>
                <a:latin typeface="Roboto" panose="02000000000000000000" pitchFamily="2" charset="0"/>
              </a:rPr>
              <a:t>K.A. Perkins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sng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hlinkClick r:id="rId5"/>
              </a:rPr>
              <a:t>sbampp@sba.gov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2400" b="0" dirty="0">
                <a:effectLst/>
              </a:rPr>
            </a:br>
            <a:br>
              <a:rPr lang="fi-FI" sz="2400" b="0" dirty="0">
                <a:effectLst/>
              </a:rPr>
            </a:br>
            <a:r>
              <a:rPr lang="fi-FI" sz="2400" b="1" i="0" u="none" strike="noStrike" dirty="0">
                <a:solidFill>
                  <a:srgbClr val="014598"/>
                </a:solidFill>
                <a:effectLst/>
                <a:latin typeface="Roboto" panose="02000000000000000000" pitchFamily="2" charset="0"/>
              </a:rPr>
              <a:t>GSA Subcontracting</a:t>
            </a:r>
            <a:endParaRPr lang="fi-FI" sz="2400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sng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hlinkClick r:id="rId6"/>
              </a:rPr>
              <a:t>osdbusubcontracting@gsa.gov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454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Open Sans</vt:lpstr>
      <vt:lpstr>Calibri</vt:lpstr>
      <vt:lpstr>Roboto</vt:lpstr>
      <vt:lpstr>Arial</vt:lpstr>
      <vt:lpstr>1_Office Theme</vt:lpstr>
      <vt:lpstr>Welcome Big and Small Benefits of Subcontracting &amp; the SBA Mentor-Protégé Program  </vt:lpstr>
      <vt:lpstr>INTRODUCING TODAY’S MODERATOR &amp; PANELISTS</vt:lpstr>
      <vt:lpstr>SMALL BUSINESS WORKS 2021</vt:lpstr>
      <vt:lpstr>QUESTION:</vt:lpstr>
      <vt:lpstr>QUESTION:</vt:lpstr>
      <vt:lpstr>QUESTION:</vt:lpstr>
      <vt:lpstr>QUESTION:</vt:lpstr>
      <vt:lpstr>Questions?</vt:lpstr>
      <vt:lpstr>Contact us: </vt:lpstr>
      <vt:lpstr>Small Business Resources</vt:lpstr>
      <vt:lpstr>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7</cp:revision>
  <dcterms:modified xsi:type="dcterms:W3CDTF">2021-09-30T13:41:52Z</dcterms:modified>
  <cp:contentStatus/>
</cp:coreProperties>
</file>