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8" r:id="rId1"/>
  </p:sldMasterIdLst>
  <p:notesMasterIdLst>
    <p:notesMasterId r:id="rId18"/>
  </p:notesMasterIdLst>
  <p:sldIdLst>
    <p:sldId id="256" r:id="rId2"/>
    <p:sldId id="257" r:id="rId3"/>
    <p:sldId id="271" r:id="rId4"/>
    <p:sldId id="259" r:id="rId5"/>
    <p:sldId id="261" r:id="rId6"/>
    <p:sldId id="264" r:id="rId7"/>
    <p:sldId id="263" r:id="rId8"/>
    <p:sldId id="262" r:id="rId9"/>
    <p:sldId id="265" r:id="rId10"/>
    <p:sldId id="266" r:id="rId11"/>
    <p:sldId id="267" r:id="rId12"/>
    <p:sldId id="272" r:id="rId13"/>
    <p:sldId id="268" r:id="rId14"/>
    <p:sldId id="270" r:id="rId15"/>
    <p:sldId id="269" r:id="rId16"/>
    <p:sldId id="273" r:id="rId17"/>
  </p:sldIdLst>
  <p:sldSz cx="18288000" cy="10287000"/>
  <p:notesSz cx="6400800" cy="8686800"/>
  <p:embeddedFontLst>
    <p:embeddedFont>
      <p:font typeface="Aileron" panose="020B0604020202020204" charset="0"/>
      <p:regular r:id="rId19"/>
    </p:embeddedFont>
    <p:embeddedFont>
      <p:font typeface="Aileron Bold" panose="020B0604020202020204" charset="0"/>
      <p:regular r:id="rId20"/>
    </p:embeddedFont>
    <p:embeddedFont>
      <p:font typeface="Calibri" panose="020F0502020204030204" pitchFamily="34" charset="0"/>
      <p:regular r:id="rId21"/>
      <p:bold r:id="rId22"/>
      <p:italic r:id="rId23"/>
      <p:boldItalic r:id="rId24"/>
    </p:embeddedFont>
    <p:embeddedFont>
      <p:font typeface="Rubik" panose="020B0604020202020204" charset="-79"/>
      <p:regular r:id="rId25"/>
    </p:embeddedFont>
    <p:embeddedFont>
      <p:font typeface="Rubik Bold" panose="020B0604020202020204" charset="-79"/>
      <p:regular r:id="rId26"/>
    </p:embeddedFont>
    <p:embeddedFont>
      <p:font typeface="Rubik Semi-Bold" panose="020B0604020202020204" charset="-79"/>
      <p:regular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2" autoAdjust="0"/>
    <p:restoredTop sz="86385" autoAdjust="0"/>
  </p:normalViewPr>
  <p:slideViewPr>
    <p:cSldViewPr>
      <p:cViewPr varScale="1">
        <p:scale>
          <a:sx n="65" d="100"/>
          <a:sy n="65" d="100"/>
        </p:scale>
        <p:origin x="48"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698240" cy="325755"/>
          </a:xfrm>
          <a:prstGeom prst="rect">
            <a:avLst/>
          </a:prstGeom>
        </p:spPr>
        <p:txBody>
          <a:bodyPr vert="horz" lIns="86206" tIns="43103" rIns="86206" bIns="43103" rtlCol="0"/>
          <a:lstStyle>
            <a:lvl1pPr algn="l">
              <a:defRPr sz="1100"/>
            </a:lvl1pPr>
          </a:lstStyle>
          <a:p>
            <a:endParaRPr lang="cs-CZ"/>
          </a:p>
        </p:txBody>
      </p:sp>
      <p:sp>
        <p:nvSpPr>
          <p:cNvPr id="3" name="Date Placeholder 2"/>
          <p:cNvSpPr>
            <a:spLocks noGrp="1"/>
          </p:cNvSpPr>
          <p:nvPr>
            <p:ph type="dt" idx="1"/>
          </p:nvPr>
        </p:nvSpPr>
        <p:spPr>
          <a:xfrm>
            <a:off x="4834679" y="0"/>
            <a:ext cx="3698240" cy="325755"/>
          </a:xfrm>
          <a:prstGeom prst="rect">
            <a:avLst/>
          </a:prstGeom>
        </p:spPr>
        <p:txBody>
          <a:bodyPr vert="horz" lIns="86206" tIns="43103" rIns="86206" bIns="43103" rtlCol="0"/>
          <a:lstStyle>
            <a:lvl1pPr algn="r">
              <a:defRPr sz="1100"/>
            </a:lvl1pPr>
          </a:lstStyle>
          <a:p>
            <a:fld id="{B7268E1E-0E44-426D-905E-8AD9B19D2182}" type="datetimeFigureOut">
              <a:rPr lang="cs-CZ" smtClean="0"/>
              <a:t>25.10.2023</a:t>
            </a:fld>
            <a:endParaRPr lang="cs-CZ"/>
          </a:p>
        </p:txBody>
      </p:sp>
      <p:sp>
        <p:nvSpPr>
          <p:cNvPr id="4" name="Slide Image Placeholder 3"/>
          <p:cNvSpPr>
            <a:spLocks noGrp="1" noRot="1" noChangeAspect="1"/>
          </p:cNvSpPr>
          <p:nvPr>
            <p:ph type="sldImg" idx="2"/>
          </p:nvPr>
        </p:nvSpPr>
        <p:spPr>
          <a:xfrm>
            <a:off x="2098675" y="485775"/>
            <a:ext cx="4337050" cy="2439988"/>
          </a:xfrm>
          <a:prstGeom prst="rect">
            <a:avLst/>
          </a:prstGeom>
          <a:noFill/>
          <a:ln w="12700">
            <a:solidFill>
              <a:prstClr val="black"/>
            </a:solidFill>
          </a:ln>
        </p:spPr>
        <p:txBody>
          <a:bodyPr vert="horz" lIns="86206" tIns="43103" rIns="86206" bIns="43103" rtlCol="0" anchor="ctr"/>
          <a:lstStyle/>
          <a:p>
            <a:endParaRPr lang="cs-CZ"/>
          </a:p>
        </p:txBody>
      </p:sp>
      <p:sp>
        <p:nvSpPr>
          <p:cNvPr id="5" name="Notes Placeholder 4"/>
          <p:cNvSpPr>
            <a:spLocks noGrp="1"/>
          </p:cNvSpPr>
          <p:nvPr>
            <p:ph type="body" sz="quarter" idx="3"/>
          </p:nvPr>
        </p:nvSpPr>
        <p:spPr>
          <a:xfrm>
            <a:off x="853441" y="3088640"/>
            <a:ext cx="6827520" cy="2927271"/>
          </a:xfrm>
          <a:prstGeom prst="rect">
            <a:avLst/>
          </a:prstGeom>
        </p:spPr>
        <p:txBody>
          <a:bodyPr vert="horz" lIns="86206" tIns="43103" rIns="86206" bIns="4310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1" y="6177281"/>
            <a:ext cx="3698240" cy="324248"/>
          </a:xfrm>
          <a:prstGeom prst="rect">
            <a:avLst/>
          </a:prstGeom>
        </p:spPr>
        <p:txBody>
          <a:bodyPr vert="horz" lIns="86206" tIns="43103" rIns="86206" bIns="43103" rtlCol="0" anchor="b"/>
          <a:lstStyle>
            <a:lvl1pPr algn="l">
              <a:defRPr sz="1100"/>
            </a:lvl1pPr>
          </a:lstStyle>
          <a:p>
            <a:endParaRPr lang="cs-CZ"/>
          </a:p>
        </p:txBody>
      </p:sp>
      <p:sp>
        <p:nvSpPr>
          <p:cNvPr id="7" name="Slide Number Placeholder 6"/>
          <p:cNvSpPr>
            <a:spLocks noGrp="1"/>
          </p:cNvSpPr>
          <p:nvPr>
            <p:ph type="sldNum" sz="quarter" idx="5"/>
          </p:nvPr>
        </p:nvSpPr>
        <p:spPr>
          <a:xfrm>
            <a:off x="4834679" y="6177281"/>
            <a:ext cx="3698240" cy="324248"/>
          </a:xfrm>
          <a:prstGeom prst="rect">
            <a:avLst/>
          </a:prstGeom>
        </p:spPr>
        <p:txBody>
          <a:bodyPr vert="horz" lIns="86206" tIns="43103" rIns="86206" bIns="43103" rtlCol="0" anchor="b"/>
          <a:lstStyle>
            <a:lvl1pPr algn="r">
              <a:defRPr sz="11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1B2431-D351-4C6E-A3CF-9DFAC0E3E050}" type="slidenum">
              <a:rPr lang="cs-CZ" smtClean="0"/>
              <a:t>1</a:t>
            </a:fld>
            <a:endParaRPr lang="cs-CZ"/>
          </a:p>
        </p:txBody>
      </p:sp>
    </p:spTree>
    <p:extLst>
      <p:ext uri="{BB962C8B-B14F-4D97-AF65-F5344CB8AC3E}">
        <p14:creationId xmlns:p14="http://schemas.microsoft.com/office/powerpoint/2010/main" val="31003578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1B2431-D351-4C6E-A3CF-9DFAC0E3E050}" type="slidenum">
              <a:rPr lang="cs-CZ" smtClean="0"/>
              <a:t>3</a:t>
            </a:fld>
            <a:endParaRPr lang="cs-CZ"/>
          </a:p>
        </p:txBody>
      </p:sp>
    </p:spTree>
    <p:extLst>
      <p:ext uri="{BB962C8B-B14F-4D97-AF65-F5344CB8AC3E}">
        <p14:creationId xmlns:p14="http://schemas.microsoft.com/office/powerpoint/2010/main" val="17907375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698240" cy="325755"/>
          </a:xfrm>
          <a:prstGeom prst="rect">
            <a:avLst/>
          </a:prstGeom>
        </p:spPr>
        <p:txBody>
          <a:bodyPr vert="horz" lIns="86206" tIns="43103" rIns="86206" bIns="43103" rtlCol="0"/>
          <a:lstStyle>
            <a:lvl1pPr algn="l">
              <a:defRPr sz="1100"/>
            </a:lvl1pPr>
          </a:lstStyle>
          <a:p>
            <a:endParaRPr/>
          </a:p>
        </p:txBody>
      </p:sp>
      <p:sp>
        <p:nvSpPr>
          <p:cNvPr id="3" name="Date Placeholder 2"/>
          <p:cNvSpPr>
            <a:spLocks noGrp="1"/>
          </p:cNvSpPr>
          <p:nvPr>
            <p:ph type="dt" idx="1"/>
          </p:nvPr>
        </p:nvSpPr>
        <p:spPr>
          <a:xfrm>
            <a:off x="4834679" y="0"/>
            <a:ext cx="3698240" cy="325755"/>
          </a:xfrm>
          <a:prstGeom prst="rect">
            <a:avLst/>
          </a:prstGeom>
        </p:spPr>
        <p:txBody>
          <a:bodyPr vert="horz" lIns="86206" tIns="43103" rIns="86206" bIns="43103" rtlCol="0"/>
          <a:lstStyle>
            <a:lvl1pPr algn="r">
              <a:defRPr sz="1100"/>
            </a:lvl1pPr>
          </a:lstStyle>
          <a:p>
            <a:r>
              <a:rPr lang="cs-CZ"/>
              <a:t>1.7.2013</a:t>
            </a:r>
          </a:p>
        </p:txBody>
      </p:sp>
      <p:sp>
        <p:nvSpPr>
          <p:cNvPr id="4" name="Slide Image Placeholder 3"/>
          <p:cNvSpPr>
            <a:spLocks noGrp="1" noRot="1" noChangeAspect="1"/>
          </p:cNvSpPr>
          <p:nvPr>
            <p:ph type="sldImg" idx="2"/>
          </p:nvPr>
        </p:nvSpPr>
        <p:spPr>
          <a:xfrm>
            <a:off x="2098675" y="485775"/>
            <a:ext cx="4337050" cy="2439988"/>
          </a:xfrm>
          <a:prstGeom prst="rect">
            <a:avLst/>
          </a:prstGeom>
          <a:noFill/>
          <a:ln w="12700">
            <a:solidFill>
              <a:prstClr val="black"/>
            </a:solidFill>
          </a:ln>
        </p:spPr>
        <p:txBody>
          <a:bodyPr vert="horz" lIns="86206" tIns="43103" rIns="86206" bIns="43103" rtlCol="0" anchor="ctr"/>
          <a:lstStyle/>
          <a:p>
            <a:endParaRPr/>
          </a:p>
        </p:txBody>
      </p:sp>
      <p:sp>
        <p:nvSpPr>
          <p:cNvPr id="5" name="Notes Placeholder 4"/>
          <p:cNvSpPr>
            <a:spLocks noGrp="1"/>
          </p:cNvSpPr>
          <p:nvPr>
            <p:ph type="body" sz="quarter" idx="3"/>
          </p:nvPr>
        </p:nvSpPr>
        <p:spPr>
          <a:xfrm>
            <a:off x="853441" y="3088640"/>
            <a:ext cx="6827520" cy="2927271"/>
          </a:xfrm>
          <a:prstGeom prst="rect">
            <a:avLst/>
          </a:prstGeom>
        </p:spPr>
        <p:txBody>
          <a:bodyPr vert="horz" lIns="86206" tIns="43103" rIns="86206" bIns="43103" rtlCol="0"/>
          <a:lstStyle/>
          <a:p>
            <a:r>
              <a:rPr lang="en-US" dirty="0"/>
              <a:t>Wikipedia defines market research as listed in the paragraph.  Market research for government contracting involves systematically gathering and analyzing information about a specific market or industry to support the procurement process for government agencies.</a:t>
            </a:r>
          </a:p>
        </p:txBody>
      </p:sp>
      <p:sp>
        <p:nvSpPr>
          <p:cNvPr id="6" name="Footer Placeholder 5"/>
          <p:cNvSpPr>
            <a:spLocks noGrp="1"/>
          </p:cNvSpPr>
          <p:nvPr>
            <p:ph type="ftr" sz="quarter" idx="4"/>
          </p:nvPr>
        </p:nvSpPr>
        <p:spPr>
          <a:xfrm>
            <a:off x="1" y="6177281"/>
            <a:ext cx="3698240" cy="324248"/>
          </a:xfrm>
          <a:prstGeom prst="rect">
            <a:avLst/>
          </a:prstGeom>
        </p:spPr>
        <p:txBody>
          <a:bodyPr vert="horz" lIns="86206" tIns="43103" rIns="86206" bIns="43103" rtlCol="0" anchor="b"/>
          <a:lstStyle>
            <a:lvl1pPr algn="l">
              <a:defRPr sz="1100"/>
            </a:lvl1pPr>
          </a:lstStyle>
          <a:p>
            <a:endParaRPr/>
          </a:p>
        </p:txBody>
      </p:sp>
      <p:sp>
        <p:nvSpPr>
          <p:cNvPr id="7" name="Slide Number Placeholder 6"/>
          <p:cNvSpPr>
            <a:spLocks noGrp="1"/>
          </p:cNvSpPr>
          <p:nvPr>
            <p:ph type="sldNum" sz="quarter" idx="5"/>
          </p:nvPr>
        </p:nvSpPr>
        <p:spPr>
          <a:xfrm>
            <a:off x="4834679" y="6177281"/>
            <a:ext cx="3698240" cy="324248"/>
          </a:xfrm>
          <a:prstGeom prst="rect">
            <a:avLst/>
          </a:prstGeom>
        </p:spPr>
        <p:txBody>
          <a:bodyPr vert="horz" lIns="86206" tIns="43103" rIns="86206" bIns="43103" rtlCol="0" anchor="b"/>
          <a:lstStyle>
            <a:lvl1pPr algn="r">
              <a:defRPr sz="11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https://support.outreachsystems.com/resources/tables/pscs/</a:t>
            </a:r>
          </a:p>
          <a:p>
            <a:r>
              <a:rPr lang="en-US" dirty="0"/>
              <a:t>The government uses codes to describe most everything they buy whether is NAICS codes or PSC codes, you will need to understand which codes best describes your business.  We will demonstrate the uses of that code shortly. </a:t>
            </a:r>
          </a:p>
        </p:txBody>
      </p:sp>
      <p:sp>
        <p:nvSpPr>
          <p:cNvPr id="4" name="Slide Number Placeholder 3"/>
          <p:cNvSpPr>
            <a:spLocks noGrp="1"/>
          </p:cNvSpPr>
          <p:nvPr>
            <p:ph type="sldNum" sz="quarter" idx="5"/>
          </p:nvPr>
        </p:nvSpPr>
        <p:spPr/>
        <p:txBody>
          <a:bodyPr/>
          <a:lstStyle/>
          <a:p>
            <a:fld id="{871B2431-D351-4C6E-A3CF-9DFAC0E3E050}" type="slidenum">
              <a:rPr lang="cs-CZ" smtClean="0"/>
              <a:t>6</a:t>
            </a:fld>
            <a:endParaRPr lang="cs-CZ"/>
          </a:p>
        </p:txBody>
      </p:sp>
    </p:spTree>
    <p:extLst>
      <p:ext uri="{BB962C8B-B14F-4D97-AF65-F5344CB8AC3E}">
        <p14:creationId xmlns:p14="http://schemas.microsoft.com/office/powerpoint/2010/main" val="35914589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USA Spending.gov</a:t>
            </a:r>
          </a:p>
        </p:txBody>
      </p:sp>
      <p:sp>
        <p:nvSpPr>
          <p:cNvPr id="4" name="Slide Number Placeholder 3"/>
          <p:cNvSpPr>
            <a:spLocks noGrp="1"/>
          </p:cNvSpPr>
          <p:nvPr>
            <p:ph type="sldNum" sz="quarter" idx="5"/>
          </p:nvPr>
        </p:nvSpPr>
        <p:spPr/>
        <p:txBody>
          <a:bodyPr/>
          <a:lstStyle/>
          <a:p>
            <a:fld id="{871B2431-D351-4C6E-A3CF-9DFAC0E3E050}" type="slidenum">
              <a:rPr lang="cs-CZ" smtClean="0"/>
              <a:t>7</a:t>
            </a:fld>
            <a:endParaRPr lang="cs-CZ"/>
          </a:p>
        </p:txBody>
      </p:sp>
    </p:spTree>
    <p:extLst>
      <p:ext uri="{BB962C8B-B14F-4D97-AF65-F5344CB8AC3E}">
        <p14:creationId xmlns:p14="http://schemas.microsoft.com/office/powerpoint/2010/main" val="12507255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of the resources we will be demonstrating today are free!</a:t>
            </a:r>
          </a:p>
        </p:txBody>
      </p:sp>
      <p:sp>
        <p:nvSpPr>
          <p:cNvPr id="4" name="Slide Number Placeholder 3"/>
          <p:cNvSpPr>
            <a:spLocks noGrp="1"/>
          </p:cNvSpPr>
          <p:nvPr>
            <p:ph type="sldNum" sz="quarter" idx="5"/>
          </p:nvPr>
        </p:nvSpPr>
        <p:spPr/>
        <p:txBody>
          <a:bodyPr/>
          <a:lstStyle/>
          <a:p>
            <a:fld id="{871B2431-D351-4C6E-A3CF-9DFAC0E3E050}" type="slidenum">
              <a:rPr lang="cs-CZ" smtClean="0"/>
              <a:t>9</a:t>
            </a:fld>
            <a:endParaRPr lang="cs-CZ"/>
          </a:p>
        </p:txBody>
      </p:sp>
    </p:spTree>
    <p:extLst>
      <p:ext uri="{BB962C8B-B14F-4D97-AF65-F5344CB8AC3E}">
        <p14:creationId xmlns:p14="http://schemas.microsoft.com/office/powerpoint/2010/main" val="19391847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can share this information and state that participants can review this information and see how it can work for them to determine competition, search for partners or subcontracting opportunities, and agency forecasts.  Next week is an event focusing on subcontracting with the Federal Government and on Nov 7</a:t>
            </a:r>
            <a:r>
              <a:rPr lang="en-US" baseline="30000" dirty="0"/>
              <a:t>th</a:t>
            </a:r>
            <a:r>
              <a:rPr lang="en-US" dirty="0"/>
              <a:t>, a session will be offered by Ms. Wynn that demonstrate how to use forecast tools to find contracting opportunities.  You don’t want to miss them! </a:t>
            </a:r>
          </a:p>
        </p:txBody>
      </p:sp>
      <p:sp>
        <p:nvSpPr>
          <p:cNvPr id="4" name="Slide Number Placeholder 3"/>
          <p:cNvSpPr>
            <a:spLocks noGrp="1"/>
          </p:cNvSpPr>
          <p:nvPr>
            <p:ph type="sldNum" sz="quarter" idx="5"/>
          </p:nvPr>
        </p:nvSpPr>
        <p:spPr/>
        <p:txBody>
          <a:bodyPr/>
          <a:lstStyle/>
          <a:p>
            <a:fld id="{871B2431-D351-4C6E-A3CF-9DFAC0E3E050}" type="slidenum">
              <a:rPr lang="cs-CZ" smtClean="0"/>
              <a:t>11</a:t>
            </a:fld>
            <a:endParaRPr lang="cs-CZ"/>
          </a:p>
        </p:txBody>
      </p:sp>
    </p:spTree>
    <p:extLst>
      <p:ext uri="{BB962C8B-B14F-4D97-AF65-F5344CB8AC3E}">
        <p14:creationId xmlns:p14="http://schemas.microsoft.com/office/powerpoint/2010/main" val="32366520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https://support.outreachsystems.com/resources/tables/pscs/</a:t>
            </a:r>
          </a:p>
          <a:p>
            <a:r>
              <a:rPr lang="en-US" dirty="0"/>
              <a:t>The government uses codes to describe almost everything they buy whether is NAICS codes or PSC codes, you will need to understand which codes best describes your business.  We will demonstrate the uses of that code shortly.  This walk through will take about 30 minutes. </a:t>
            </a:r>
          </a:p>
        </p:txBody>
      </p:sp>
      <p:sp>
        <p:nvSpPr>
          <p:cNvPr id="4" name="Slide Number Placeholder 3"/>
          <p:cNvSpPr>
            <a:spLocks noGrp="1"/>
          </p:cNvSpPr>
          <p:nvPr>
            <p:ph type="sldNum" sz="quarter" idx="5"/>
          </p:nvPr>
        </p:nvSpPr>
        <p:spPr/>
        <p:txBody>
          <a:bodyPr/>
          <a:lstStyle/>
          <a:p>
            <a:fld id="{871B2431-D351-4C6E-A3CF-9DFAC0E3E050}" type="slidenum">
              <a:rPr lang="cs-CZ" smtClean="0"/>
              <a:t>12</a:t>
            </a:fld>
            <a:endParaRPr lang="cs-CZ"/>
          </a:p>
        </p:txBody>
      </p:sp>
    </p:spTree>
    <p:extLst>
      <p:ext uri="{BB962C8B-B14F-4D97-AF65-F5344CB8AC3E}">
        <p14:creationId xmlns:p14="http://schemas.microsoft.com/office/powerpoint/2010/main" val="22448301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1B2431-D351-4C6E-A3CF-9DFAC0E3E050}" type="slidenum">
              <a:rPr lang="cs-CZ" smtClean="0"/>
              <a:t>16</a:t>
            </a:fld>
            <a:endParaRPr lang="cs-CZ"/>
          </a:p>
        </p:txBody>
      </p:sp>
    </p:spTree>
    <p:extLst>
      <p:ext uri="{BB962C8B-B14F-4D97-AF65-F5344CB8AC3E}">
        <p14:creationId xmlns:p14="http://schemas.microsoft.com/office/powerpoint/2010/main" val="34896082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E2E4D8F-936D-4A35-8AE3-78EFFCBA7B6C}" type="datetime1">
              <a:rPr lang="en-US" smtClean="0"/>
              <a:t>10/25/2023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F0D7E21-BA84-42FB-8E49-8C6E9B0CD3AB}" type="datetime1">
              <a:rPr lang="en-US" smtClean="0"/>
              <a:t>10/25/2023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E1AA3A-E97C-457D-A5F2-C5F9306778C3}" type="datetime1">
              <a:rPr lang="en-US" smtClean="0"/>
              <a:t>10/25/2023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5D2A01-36B9-4952-944A-E83F2CE5A1A5}" type="datetime1">
              <a:rPr lang="en-US" smtClean="0"/>
              <a:t>10/25/2023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75C5556-D1BD-4858-B21E-F7ACC0AEDF5E}" type="datetime1">
              <a:rPr lang="en-US" smtClean="0"/>
              <a:t>10/25/2023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1D69F32-86DF-4834-99C5-9323139B6E87}" type="datetime1">
              <a:rPr lang="en-US" smtClean="0"/>
              <a:t>10/25/2023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9115C02-0F7E-4EAB-AE48-EE893E0619CA}" type="datetime1">
              <a:rPr lang="en-US" smtClean="0"/>
              <a:t>10/25/2023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02D6DBF-A910-49BC-9F39-2A4EFAFAB6BA}" type="datetime1">
              <a:rPr lang="en-US" smtClean="0"/>
              <a:t>10/25/2023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F69251-3E0A-4CEF-8298-CAA757F7F3E6}" type="datetime1">
              <a:rPr lang="en-US" smtClean="0"/>
              <a:t>10/25/2023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79499F9-01D0-4780-918E-31BA3D23FD9C}" type="datetime1">
              <a:rPr lang="en-US" smtClean="0"/>
              <a:t>10/25/2023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71D33B0-996E-4B55-BA8F-6A064B07BDEB}" type="datetime1">
              <a:rPr lang="en-US" smtClean="0"/>
              <a:t>10/25/2023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6B3396-EE06-40A1-A201-A4CF74981B24}" type="datetime1">
              <a:rPr lang="en-US" smtClean="0"/>
              <a:t>10/25/2023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sam.gov/content/home" TargetMode="External"/><Relationship Id="rId7" Type="http://schemas.openxmlformats.org/officeDocument/2006/relationships/hyperlink" Target="https://www.acquisition.gov/procurement-forecasts"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hyperlink" Target="https://dsbs.sba.gov/search/dsp_dsbs.cfm" TargetMode="External"/><Relationship Id="rId5" Type="http://schemas.openxmlformats.org/officeDocument/2006/relationships/hyperlink" Target="https://www.usaspending.gov/" TargetMode="External"/><Relationship Id="rId4" Type="http://schemas.openxmlformats.org/officeDocument/2006/relationships/hyperlink" Target="https://www.fpds.gov/fpdsng_cms/index.php/en/"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sam.gov/content/home"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2.jpeg"/><Relationship Id="rId5" Type="http://schemas.openxmlformats.org/officeDocument/2006/relationships/image" Target="../media/image10.sv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www.census.gov/naics/"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hyperlink" Target="https://psctool.us/home"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Main slide"/>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alphaModFix amt="36000"/>
            </a:blip>
            <a:stretch>
              <a:fillRect l="-4878" r="-4878"/>
            </a:stretch>
          </a:blipFill>
        </p:spPr>
      </p:sp>
      <p:sp>
        <p:nvSpPr>
          <p:cNvPr id="3" name="TextBox 3"/>
          <p:cNvSpPr txBox="1">
            <a:spLocks noGrp="1"/>
          </p:cNvSpPr>
          <p:nvPr>
            <p:ph type="title" idx="4294967295"/>
          </p:nvPr>
        </p:nvSpPr>
        <p:spPr>
          <a:xfrm>
            <a:off x="1028700" y="2961550"/>
            <a:ext cx="5501675" cy="168449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13724"/>
              </a:lnSpc>
              <a:spcBef>
                <a:spcPct val="0"/>
              </a:spcBef>
              <a:spcAft>
                <a:spcPts val="0"/>
              </a:spcAft>
              <a:buClrTx/>
              <a:buSzTx/>
              <a:buFontTx/>
              <a:buNone/>
              <a:tabLst/>
              <a:defRPr/>
            </a:pPr>
            <a:r>
              <a:rPr kumimoji="0" lang="en-US" sz="9803" b="0" i="0" u="none" strike="noStrike" kern="1200" cap="none" spc="0" normalizeH="0" baseline="0" noProof="0" dirty="0">
                <a:ln>
                  <a:noFill/>
                </a:ln>
                <a:solidFill>
                  <a:srgbClr val="081D2F"/>
                </a:solidFill>
                <a:effectLst/>
                <a:uLnTx/>
                <a:uFillTx/>
                <a:latin typeface="Rubik"/>
                <a:ea typeface="+mn-ea"/>
                <a:cs typeface="+mn-cs"/>
              </a:rPr>
              <a:t>MARKET</a:t>
            </a:r>
          </a:p>
        </p:txBody>
      </p:sp>
      <p:sp>
        <p:nvSpPr>
          <p:cNvPr id="4" name="TextBox 4"/>
          <p:cNvSpPr txBox="1"/>
          <p:nvPr/>
        </p:nvSpPr>
        <p:spPr>
          <a:xfrm>
            <a:off x="1028700" y="4293672"/>
            <a:ext cx="7073156" cy="1635961"/>
          </a:xfrm>
          <a:prstGeom prst="rect">
            <a:avLst/>
          </a:prstGeom>
        </p:spPr>
        <p:txBody>
          <a:bodyPr lIns="0" tIns="0" rIns="0" bIns="0" rtlCol="0" anchor="t">
            <a:spAutoFit/>
          </a:bodyPr>
          <a:lstStyle/>
          <a:p>
            <a:pPr>
              <a:lnSpc>
                <a:spcPts val="13724"/>
              </a:lnSpc>
              <a:spcBef>
                <a:spcPct val="0"/>
              </a:spcBef>
            </a:pPr>
            <a:r>
              <a:rPr lang="en-US" sz="9803" dirty="0">
                <a:solidFill>
                  <a:srgbClr val="0089FF"/>
                </a:solidFill>
                <a:latin typeface="Rubik Semi-Bold"/>
              </a:rPr>
              <a:t>RESEARCH </a:t>
            </a:r>
          </a:p>
        </p:txBody>
      </p:sp>
      <p:grpSp>
        <p:nvGrpSpPr>
          <p:cNvPr id="9" name="Group 9" descr="Image of skyscrapers&#10;"/>
          <p:cNvGrpSpPr>
            <a:grpSpLocks noChangeAspect="1"/>
          </p:cNvGrpSpPr>
          <p:nvPr/>
        </p:nvGrpSpPr>
        <p:grpSpPr>
          <a:xfrm>
            <a:off x="9696704" y="-4787418"/>
            <a:ext cx="15996674" cy="13852399"/>
            <a:chOff x="0" y="0"/>
            <a:chExt cx="4282440" cy="3708400"/>
          </a:xfrm>
        </p:grpSpPr>
        <p:sp>
          <p:nvSpPr>
            <p:cNvPr id="10" name="Freeform 10"/>
            <p:cNvSpPr/>
            <p:nvPr/>
          </p:nvSpPr>
          <p:spPr>
            <a:xfrm>
              <a:off x="0" y="0"/>
              <a:ext cx="4282440" cy="3708400"/>
            </a:xfrm>
            <a:custGeom>
              <a:avLst/>
              <a:gdLst/>
              <a:ahLst/>
              <a:cxnLst/>
              <a:rect l="l" t="t" r="r" b="b"/>
              <a:pathLst>
                <a:path w="4282440" h="3708400">
                  <a:moveTo>
                    <a:pt x="3211830" y="0"/>
                  </a:moveTo>
                  <a:lnTo>
                    <a:pt x="1070610" y="0"/>
                  </a:lnTo>
                  <a:lnTo>
                    <a:pt x="0" y="1854200"/>
                  </a:lnTo>
                  <a:lnTo>
                    <a:pt x="1070610" y="3708400"/>
                  </a:lnTo>
                  <a:lnTo>
                    <a:pt x="3211830" y="3708400"/>
                  </a:lnTo>
                  <a:lnTo>
                    <a:pt x="4282440" y="1854200"/>
                  </a:lnTo>
                  <a:close/>
                </a:path>
              </a:pathLst>
            </a:custGeom>
            <a:solidFill>
              <a:srgbClr val="081D2F"/>
            </a:solidFill>
            <a:ln w="12700">
              <a:solidFill>
                <a:srgbClr val="000000"/>
              </a:solidFill>
            </a:ln>
          </p:spPr>
        </p:sp>
      </p:grpSp>
      <p:grpSp>
        <p:nvGrpSpPr>
          <p:cNvPr id="26" name="Group 25">
            <a:extLst>
              <a:ext uri="{FF2B5EF4-FFF2-40B4-BE49-F238E27FC236}">
                <a16:creationId xmlns:a16="http://schemas.microsoft.com/office/drawing/2014/main" id="{75DB7BC6-7890-4265-931B-1310562C13AB}"/>
              </a:ext>
              <a:ext uri="{C183D7F6-B498-43B3-948B-1728B52AA6E4}">
                <adec:decorative xmlns:adec="http://schemas.microsoft.com/office/drawing/2017/decorative" val="1"/>
              </a:ext>
            </a:extLst>
          </p:cNvPr>
          <p:cNvGrpSpPr/>
          <p:nvPr/>
        </p:nvGrpSpPr>
        <p:grpSpPr>
          <a:xfrm>
            <a:off x="7248003" y="-6197358"/>
            <a:ext cx="20950747" cy="23452876"/>
            <a:chOff x="7248003" y="-6197358"/>
            <a:chExt cx="20950747" cy="23452876"/>
          </a:xfrm>
        </p:grpSpPr>
        <p:grpSp>
          <p:nvGrpSpPr>
            <p:cNvPr id="5" name="Group 5"/>
            <p:cNvGrpSpPr>
              <a:grpSpLocks noChangeAspect="1"/>
            </p:cNvGrpSpPr>
            <p:nvPr/>
          </p:nvGrpSpPr>
          <p:grpSpPr>
            <a:xfrm>
              <a:off x="7248003" y="4386119"/>
              <a:ext cx="14861511" cy="12869399"/>
              <a:chOff x="0" y="0"/>
              <a:chExt cx="4282440" cy="3708400"/>
            </a:xfrm>
          </p:grpSpPr>
          <p:sp>
            <p:nvSpPr>
              <p:cNvPr id="6" name="Freeform 6"/>
              <p:cNvSpPr/>
              <p:nvPr/>
            </p:nvSpPr>
            <p:spPr>
              <a:xfrm>
                <a:off x="0" y="0"/>
                <a:ext cx="4282440" cy="3708400"/>
              </a:xfrm>
              <a:custGeom>
                <a:avLst/>
                <a:gdLst/>
                <a:ahLst/>
                <a:cxnLst/>
                <a:rect l="l" t="t" r="r" b="b"/>
                <a:pathLst>
                  <a:path w="4282440" h="3708400">
                    <a:moveTo>
                      <a:pt x="3211830" y="0"/>
                    </a:moveTo>
                    <a:lnTo>
                      <a:pt x="1070610" y="0"/>
                    </a:lnTo>
                    <a:lnTo>
                      <a:pt x="0" y="1854200"/>
                    </a:lnTo>
                    <a:lnTo>
                      <a:pt x="1070610" y="3708400"/>
                    </a:lnTo>
                    <a:lnTo>
                      <a:pt x="3211830" y="3708400"/>
                    </a:lnTo>
                    <a:lnTo>
                      <a:pt x="4282440" y="1854200"/>
                    </a:lnTo>
                    <a:close/>
                  </a:path>
                </a:pathLst>
              </a:custGeom>
              <a:solidFill>
                <a:srgbClr val="081D2F"/>
              </a:solidFill>
              <a:ln w="12700">
                <a:solidFill>
                  <a:srgbClr val="000000"/>
                </a:solidFill>
              </a:ln>
            </p:spPr>
          </p:sp>
        </p:grpSp>
        <p:grpSp>
          <p:nvGrpSpPr>
            <p:cNvPr id="7" name="Group 7"/>
            <p:cNvGrpSpPr>
              <a:grpSpLocks noChangeAspect="1"/>
            </p:cNvGrpSpPr>
            <p:nvPr/>
          </p:nvGrpSpPr>
          <p:grpSpPr>
            <a:xfrm>
              <a:off x="8551041" y="-2057935"/>
              <a:ext cx="8771785" cy="7595970"/>
              <a:chOff x="0" y="0"/>
              <a:chExt cx="4282440" cy="3708400"/>
            </a:xfrm>
          </p:grpSpPr>
          <p:sp>
            <p:nvSpPr>
              <p:cNvPr id="8" name="Freeform 8"/>
              <p:cNvSpPr/>
              <p:nvPr/>
            </p:nvSpPr>
            <p:spPr>
              <a:xfrm>
                <a:off x="0" y="0"/>
                <a:ext cx="4282440" cy="3708400"/>
              </a:xfrm>
              <a:custGeom>
                <a:avLst/>
                <a:gdLst/>
                <a:ahLst/>
                <a:cxnLst/>
                <a:rect l="l" t="t" r="r" b="b"/>
                <a:pathLst>
                  <a:path w="4282440" h="3708400">
                    <a:moveTo>
                      <a:pt x="3211830" y="0"/>
                    </a:moveTo>
                    <a:lnTo>
                      <a:pt x="1070610" y="0"/>
                    </a:lnTo>
                    <a:lnTo>
                      <a:pt x="0" y="1854200"/>
                    </a:lnTo>
                    <a:lnTo>
                      <a:pt x="1070610" y="3708400"/>
                    </a:lnTo>
                    <a:lnTo>
                      <a:pt x="3211830" y="3708400"/>
                    </a:lnTo>
                    <a:lnTo>
                      <a:pt x="4282440" y="1854200"/>
                    </a:lnTo>
                    <a:close/>
                  </a:path>
                </a:pathLst>
              </a:custGeom>
              <a:solidFill>
                <a:srgbClr val="0089FF"/>
              </a:solidFill>
              <a:ln w="12700">
                <a:solidFill>
                  <a:srgbClr val="000000"/>
                </a:solidFill>
              </a:ln>
            </p:spPr>
          </p:sp>
        </p:grpSp>
        <p:sp>
          <p:nvSpPr>
            <p:cNvPr id="15" name="Freeform 15">
              <a:extLst>
                <a:ext uri="{C183D7F6-B498-43B3-948B-1728B52AA6E4}">
                  <adec:decorative xmlns:adec="http://schemas.microsoft.com/office/drawing/2017/decorative" val="1"/>
                </a:ext>
              </a:extLst>
            </p:cNvPr>
            <p:cNvSpPr/>
            <p:nvPr/>
          </p:nvSpPr>
          <p:spPr>
            <a:xfrm>
              <a:off x="8945694" y="-6197358"/>
              <a:ext cx="19253056" cy="16672279"/>
            </a:xfrm>
            <a:custGeom>
              <a:avLst/>
              <a:gdLst/>
              <a:ahLst/>
              <a:cxnLst/>
              <a:rect l="l" t="t" r="r" b="b"/>
              <a:pathLst>
                <a:path w="4282440" h="3708400">
                  <a:moveTo>
                    <a:pt x="3211830" y="0"/>
                  </a:moveTo>
                  <a:lnTo>
                    <a:pt x="1070610" y="0"/>
                  </a:lnTo>
                  <a:lnTo>
                    <a:pt x="0" y="1854200"/>
                  </a:lnTo>
                  <a:lnTo>
                    <a:pt x="1070610" y="3708400"/>
                  </a:lnTo>
                  <a:lnTo>
                    <a:pt x="3211830" y="3708400"/>
                  </a:lnTo>
                  <a:lnTo>
                    <a:pt x="4282440" y="1854200"/>
                  </a:lnTo>
                  <a:close/>
                </a:path>
              </a:pathLst>
            </a:custGeom>
            <a:blipFill>
              <a:blip r:embed="rId4"/>
              <a:stretch>
                <a:fillRect l="-28037" r="-1855"/>
              </a:stretch>
            </a:blipFill>
          </p:spPr>
        </p:sp>
        <p:grpSp>
          <p:nvGrpSpPr>
            <p:cNvPr id="25" name="Group 24">
              <a:extLst>
                <a:ext uri="{FF2B5EF4-FFF2-40B4-BE49-F238E27FC236}">
                  <a16:creationId xmlns:a16="http://schemas.microsoft.com/office/drawing/2014/main" id="{EA49D24B-6A3B-4F8A-A8BC-A06A93E40D4A}"/>
                </a:ext>
              </a:extLst>
            </p:cNvPr>
            <p:cNvGrpSpPr/>
            <p:nvPr/>
          </p:nvGrpSpPr>
          <p:grpSpPr>
            <a:xfrm>
              <a:off x="8411256" y="4943047"/>
              <a:ext cx="4508961" cy="7645219"/>
              <a:chOff x="10018079" y="4943047"/>
              <a:chExt cx="4508961" cy="7645219"/>
            </a:xfrm>
          </p:grpSpPr>
          <p:grpSp>
            <p:nvGrpSpPr>
              <p:cNvPr id="11" name="Group 11"/>
              <p:cNvGrpSpPr/>
              <p:nvPr/>
            </p:nvGrpSpPr>
            <p:grpSpPr>
              <a:xfrm rot="-3547440">
                <a:off x="7352757" y="7608369"/>
                <a:ext cx="7645219" cy="2314575"/>
                <a:chOff x="0" y="0"/>
                <a:chExt cx="2013556" cy="609600"/>
              </a:xfrm>
            </p:grpSpPr>
            <p:sp>
              <p:nvSpPr>
                <p:cNvPr id="12" name="Freeform 12"/>
                <p:cNvSpPr/>
                <p:nvPr/>
              </p:nvSpPr>
              <p:spPr>
                <a:xfrm>
                  <a:off x="0" y="0"/>
                  <a:ext cx="2013556" cy="609600"/>
                </a:xfrm>
                <a:custGeom>
                  <a:avLst/>
                  <a:gdLst/>
                  <a:ahLst/>
                  <a:cxnLst/>
                  <a:rect l="l" t="t" r="r" b="b"/>
                  <a:pathLst>
                    <a:path w="2013556" h="609600">
                      <a:moveTo>
                        <a:pt x="203200" y="0"/>
                      </a:moveTo>
                      <a:lnTo>
                        <a:pt x="2013556" y="0"/>
                      </a:lnTo>
                      <a:lnTo>
                        <a:pt x="1810356" y="609600"/>
                      </a:lnTo>
                      <a:lnTo>
                        <a:pt x="0" y="609600"/>
                      </a:lnTo>
                      <a:lnTo>
                        <a:pt x="203200" y="0"/>
                      </a:lnTo>
                      <a:close/>
                    </a:path>
                  </a:pathLst>
                </a:custGeom>
                <a:solidFill>
                  <a:srgbClr val="0089FF"/>
                </a:solidFill>
              </p:spPr>
            </p:sp>
            <p:sp>
              <p:nvSpPr>
                <p:cNvPr id="13" name="TextBox 13"/>
                <p:cNvSpPr txBox="1"/>
                <p:nvPr/>
              </p:nvSpPr>
              <p:spPr>
                <a:xfrm>
                  <a:off x="101600" y="-38100"/>
                  <a:ext cx="609600" cy="647700"/>
                </a:xfrm>
                <a:prstGeom prst="rect">
                  <a:avLst/>
                </a:prstGeom>
              </p:spPr>
              <p:txBody>
                <a:bodyPr lIns="50800" tIns="50800" rIns="50800" bIns="50800" rtlCol="0" anchor="ctr"/>
                <a:lstStyle/>
                <a:p>
                  <a:pPr algn="ctr">
                    <a:lnSpc>
                      <a:spcPts val="2659"/>
                    </a:lnSpc>
                    <a:spcBef>
                      <a:spcPct val="0"/>
                    </a:spcBef>
                  </a:pPr>
                  <a:endParaRPr/>
                </a:p>
              </p:txBody>
            </p:sp>
          </p:grpSp>
          <p:grpSp>
            <p:nvGrpSpPr>
              <p:cNvPr id="16" name="Group 16"/>
              <p:cNvGrpSpPr/>
              <p:nvPr/>
            </p:nvGrpSpPr>
            <p:grpSpPr>
              <a:xfrm rot="-3547440">
                <a:off x="11029239" y="8880422"/>
                <a:ext cx="4681028" cy="2314575"/>
                <a:chOff x="0" y="0"/>
                <a:chExt cx="1232863" cy="609600"/>
              </a:xfrm>
            </p:grpSpPr>
            <p:sp>
              <p:nvSpPr>
                <p:cNvPr id="17" name="Freeform 17"/>
                <p:cNvSpPr/>
                <p:nvPr/>
              </p:nvSpPr>
              <p:spPr>
                <a:xfrm>
                  <a:off x="0" y="0"/>
                  <a:ext cx="1232863" cy="609600"/>
                </a:xfrm>
                <a:custGeom>
                  <a:avLst/>
                  <a:gdLst/>
                  <a:ahLst/>
                  <a:cxnLst/>
                  <a:rect l="l" t="t" r="r" b="b"/>
                  <a:pathLst>
                    <a:path w="1232863" h="609600">
                      <a:moveTo>
                        <a:pt x="203200" y="0"/>
                      </a:moveTo>
                      <a:lnTo>
                        <a:pt x="1232863" y="0"/>
                      </a:lnTo>
                      <a:lnTo>
                        <a:pt x="1029663" y="609600"/>
                      </a:lnTo>
                      <a:lnTo>
                        <a:pt x="0" y="609600"/>
                      </a:lnTo>
                      <a:lnTo>
                        <a:pt x="203200" y="0"/>
                      </a:lnTo>
                      <a:close/>
                    </a:path>
                  </a:pathLst>
                </a:custGeom>
                <a:solidFill>
                  <a:srgbClr val="0089FF"/>
                </a:solidFill>
              </p:spPr>
            </p:sp>
            <p:sp>
              <p:nvSpPr>
                <p:cNvPr id="18" name="TextBox 18"/>
                <p:cNvSpPr txBox="1"/>
                <p:nvPr/>
              </p:nvSpPr>
              <p:spPr>
                <a:xfrm>
                  <a:off x="101600" y="-38100"/>
                  <a:ext cx="609600" cy="647700"/>
                </a:xfrm>
                <a:prstGeom prst="rect">
                  <a:avLst/>
                </a:prstGeom>
              </p:spPr>
              <p:txBody>
                <a:bodyPr lIns="50800" tIns="50800" rIns="50800" bIns="50800" rtlCol="0" anchor="ctr"/>
                <a:lstStyle/>
                <a:p>
                  <a:pPr algn="ctr">
                    <a:lnSpc>
                      <a:spcPts val="2659"/>
                    </a:lnSpc>
                    <a:spcBef>
                      <a:spcPct val="0"/>
                    </a:spcBef>
                  </a:pPr>
                  <a:endParaRPr/>
                </a:p>
              </p:txBody>
            </p:sp>
          </p:grpSp>
        </p:grpSp>
      </p:grpSp>
      <p:sp>
        <p:nvSpPr>
          <p:cNvPr id="19" name="Freeform 19" descr="Apex Accelerator Logo"/>
          <p:cNvSpPr/>
          <p:nvPr/>
        </p:nvSpPr>
        <p:spPr>
          <a:xfrm>
            <a:off x="180489" y="154330"/>
            <a:ext cx="3243284" cy="1585720"/>
          </a:xfrm>
          <a:custGeom>
            <a:avLst/>
            <a:gdLst/>
            <a:ahLst/>
            <a:cxnLst/>
            <a:rect l="l" t="t" r="r" b="b"/>
            <a:pathLst>
              <a:path w="2037184" h="798746">
                <a:moveTo>
                  <a:pt x="0" y="0"/>
                </a:moveTo>
                <a:lnTo>
                  <a:pt x="2037184" y="0"/>
                </a:lnTo>
                <a:lnTo>
                  <a:pt x="2037184" y="798746"/>
                </a:lnTo>
                <a:lnTo>
                  <a:pt x="0" y="798746"/>
                </a:lnTo>
                <a:lnTo>
                  <a:pt x="0" y="0"/>
                </a:lnTo>
                <a:close/>
              </a:path>
            </a:pathLst>
          </a:custGeom>
          <a:blipFill>
            <a:blip r:embed="rId5"/>
            <a:stretch>
              <a:fillRect/>
            </a:stretch>
          </a:blipFill>
        </p:spPr>
      </p:sp>
      <p:sp>
        <p:nvSpPr>
          <p:cNvPr id="20" name="Freeform 20" descr="Gordon Cooper Technology Center logo"/>
          <p:cNvSpPr/>
          <p:nvPr/>
        </p:nvSpPr>
        <p:spPr>
          <a:xfrm>
            <a:off x="134905" y="9451493"/>
            <a:ext cx="3080232" cy="723900"/>
          </a:xfrm>
          <a:custGeom>
            <a:avLst/>
            <a:gdLst/>
            <a:ahLst/>
            <a:cxnLst/>
            <a:rect l="l" t="t" r="r" b="b"/>
            <a:pathLst>
              <a:path w="3243285" h="535095">
                <a:moveTo>
                  <a:pt x="0" y="0"/>
                </a:moveTo>
                <a:lnTo>
                  <a:pt x="3243286" y="0"/>
                </a:lnTo>
                <a:lnTo>
                  <a:pt x="3243286" y="535095"/>
                </a:lnTo>
                <a:lnTo>
                  <a:pt x="0" y="535095"/>
                </a:lnTo>
                <a:lnTo>
                  <a:pt x="0" y="0"/>
                </a:lnTo>
                <a:close/>
              </a:path>
            </a:pathLst>
          </a:custGeom>
          <a:blipFill>
            <a:blip r:embed="rId6"/>
            <a:stretch>
              <a:fillRect l="-7277" t="-798" b="-798"/>
            </a:stretch>
          </a:blipFill>
        </p:spPr>
      </p:sp>
      <p:sp>
        <p:nvSpPr>
          <p:cNvPr id="21" name="Freeform 21" descr="Indian Capital Technology Center Logo"/>
          <p:cNvSpPr/>
          <p:nvPr/>
        </p:nvSpPr>
        <p:spPr>
          <a:xfrm>
            <a:off x="3970774" y="9558231"/>
            <a:ext cx="3277229" cy="723900"/>
          </a:xfrm>
          <a:custGeom>
            <a:avLst/>
            <a:gdLst/>
            <a:ahLst/>
            <a:cxnLst/>
            <a:rect l="l" t="t" r="r" b="b"/>
            <a:pathLst>
              <a:path w="3172928" h="574954">
                <a:moveTo>
                  <a:pt x="0" y="0"/>
                </a:moveTo>
                <a:lnTo>
                  <a:pt x="3172928" y="0"/>
                </a:lnTo>
                <a:lnTo>
                  <a:pt x="3172928" y="574954"/>
                </a:lnTo>
                <a:lnTo>
                  <a:pt x="0" y="574954"/>
                </a:lnTo>
                <a:lnTo>
                  <a:pt x="0" y="0"/>
                </a:lnTo>
                <a:close/>
              </a:path>
            </a:pathLst>
          </a:custGeom>
          <a:blipFill>
            <a:blip r:embed="rId7"/>
            <a:stretch>
              <a:fillRect t="-1532" b="-1532"/>
            </a:stretch>
          </a:blipFill>
        </p:spPr>
      </p:sp>
      <p:sp>
        <p:nvSpPr>
          <p:cNvPr id="22" name="TextBox 22"/>
          <p:cNvSpPr txBox="1"/>
          <p:nvPr/>
        </p:nvSpPr>
        <p:spPr>
          <a:xfrm>
            <a:off x="536733" y="7401218"/>
            <a:ext cx="8057090" cy="966162"/>
          </a:xfrm>
          <a:prstGeom prst="rect">
            <a:avLst/>
          </a:prstGeom>
        </p:spPr>
        <p:txBody>
          <a:bodyPr wrap="square" lIns="0" tIns="0" rIns="0" bIns="0" rtlCol="0" anchor="t">
            <a:spAutoFit/>
          </a:bodyPr>
          <a:lstStyle/>
          <a:p>
            <a:pPr>
              <a:lnSpc>
                <a:spcPts val="3919"/>
              </a:lnSpc>
            </a:pPr>
            <a:r>
              <a:rPr lang="en-US" sz="2799" dirty="0">
                <a:solidFill>
                  <a:srgbClr val="081D2F"/>
                </a:solidFill>
                <a:latin typeface="Rubik"/>
              </a:rPr>
              <a:t>Presented By : Fabiela Kemble, </a:t>
            </a:r>
            <a:r>
              <a:rPr lang="en-US" sz="2799" dirty="0" err="1">
                <a:solidFill>
                  <a:srgbClr val="081D2F"/>
                </a:solidFill>
                <a:latin typeface="Rubik"/>
              </a:rPr>
              <a:t>M.Ed</a:t>
            </a:r>
            <a:endParaRPr lang="en-US" sz="2799" dirty="0">
              <a:solidFill>
                <a:srgbClr val="081D2F"/>
              </a:solidFill>
              <a:latin typeface="Rubik"/>
            </a:endParaRPr>
          </a:p>
          <a:p>
            <a:pPr>
              <a:lnSpc>
                <a:spcPts val="3919"/>
              </a:lnSpc>
              <a:spcBef>
                <a:spcPct val="0"/>
              </a:spcBef>
            </a:pPr>
            <a:r>
              <a:rPr lang="en-US" sz="2799" dirty="0">
                <a:solidFill>
                  <a:srgbClr val="081D2F"/>
                </a:solidFill>
                <a:latin typeface="Rubik"/>
              </a:rPr>
              <a:t>                            Tsanceria Hernandez, MBA, MHA</a:t>
            </a:r>
          </a:p>
        </p:txBody>
      </p:sp>
      <p:sp>
        <p:nvSpPr>
          <p:cNvPr id="23" name="TextBox 23"/>
          <p:cNvSpPr txBox="1"/>
          <p:nvPr/>
        </p:nvSpPr>
        <p:spPr>
          <a:xfrm>
            <a:off x="1028700" y="5921087"/>
            <a:ext cx="7408100" cy="1014445"/>
          </a:xfrm>
          <a:prstGeom prst="rect">
            <a:avLst/>
          </a:prstGeom>
        </p:spPr>
        <p:txBody>
          <a:bodyPr wrap="square" lIns="0" tIns="0" rIns="0" bIns="0" rtlCol="0" anchor="t">
            <a:spAutoFit/>
          </a:bodyPr>
          <a:lstStyle/>
          <a:p>
            <a:pPr>
              <a:lnSpc>
                <a:spcPts val="4065"/>
              </a:lnSpc>
            </a:pPr>
            <a:r>
              <a:rPr lang="en-US" sz="2904" dirty="0">
                <a:solidFill>
                  <a:srgbClr val="081D2F"/>
                </a:solidFill>
                <a:latin typeface="Rubik"/>
              </a:rPr>
              <a:t>in the SYSTEM FOR AWARD MANAGEMENT</a:t>
            </a:r>
          </a:p>
          <a:p>
            <a:pPr algn="ctr">
              <a:lnSpc>
                <a:spcPts val="4065"/>
              </a:lnSpc>
              <a:spcBef>
                <a:spcPct val="0"/>
              </a:spcBef>
            </a:pPr>
            <a:r>
              <a:rPr lang="en-US" sz="2904" dirty="0">
                <a:solidFill>
                  <a:srgbClr val="0089FF"/>
                </a:solidFill>
                <a:latin typeface="Rubik"/>
              </a:rPr>
              <a:t> SAM</a:t>
            </a:r>
          </a:p>
        </p:txBody>
      </p:sp>
      <p:sp>
        <p:nvSpPr>
          <p:cNvPr id="24" name="TextBox 24"/>
          <p:cNvSpPr txBox="1"/>
          <p:nvPr/>
        </p:nvSpPr>
        <p:spPr>
          <a:xfrm>
            <a:off x="1028700" y="2644792"/>
            <a:ext cx="7408100" cy="589808"/>
          </a:xfrm>
          <a:prstGeom prst="rect">
            <a:avLst/>
          </a:prstGeom>
        </p:spPr>
        <p:txBody>
          <a:bodyPr lIns="0" tIns="0" rIns="0" bIns="0" rtlCol="0" anchor="t">
            <a:spAutoFit/>
          </a:bodyPr>
          <a:lstStyle/>
          <a:p>
            <a:pPr>
              <a:lnSpc>
                <a:spcPts val="4765"/>
              </a:lnSpc>
              <a:spcBef>
                <a:spcPct val="0"/>
              </a:spcBef>
            </a:pPr>
            <a:r>
              <a:rPr lang="en-US" sz="3404">
                <a:solidFill>
                  <a:srgbClr val="0089FF"/>
                </a:solidFill>
                <a:latin typeface="Rubik"/>
              </a:rPr>
              <a:t>CONDUCTING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a:spLocks noGrp="1"/>
          </p:cNvSpPr>
          <p:nvPr>
            <p:ph type="title" idx="4294967295"/>
          </p:nvPr>
        </p:nvSpPr>
        <p:spPr>
          <a:xfrm>
            <a:off x="11415440" y="1008383"/>
            <a:ext cx="5597246" cy="336271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8959"/>
              </a:lnSpc>
              <a:spcBef>
                <a:spcPct val="0"/>
              </a:spcBef>
              <a:spcAft>
                <a:spcPts val="0"/>
              </a:spcAft>
              <a:buClrTx/>
              <a:buSzTx/>
              <a:buFontTx/>
              <a:buNone/>
              <a:tabLst/>
              <a:defRPr/>
            </a:pPr>
            <a:r>
              <a:rPr kumimoji="0" lang="en-US" sz="6399" b="0" i="0" u="none" strike="noStrike" kern="1200" cap="none" spc="0" normalizeH="0" baseline="0" noProof="0" dirty="0">
                <a:ln>
                  <a:noFill/>
                </a:ln>
                <a:solidFill>
                  <a:srgbClr val="081D2F"/>
                </a:solidFill>
                <a:effectLst/>
                <a:uLnTx/>
                <a:uFillTx/>
                <a:latin typeface="Aileron Bold"/>
                <a:ea typeface="+mn-ea"/>
                <a:cs typeface="+mn-cs"/>
              </a:rPr>
              <a:t>Limitations of Market Research</a:t>
            </a:r>
          </a:p>
        </p:txBody>
      </p:sp>
      <p:grpSp>
        <p:nvGrpSpPr>
          <p:cNvPr id="3" name="Group 3">
            <a:extLst>
              <a:ext uri="{C183D7F6-B498-43B3-948B-1728B52AA6E4}">
                <adec:decorative xmlns:adec="http://schemas.microsoft.com/office/drawing/2017/decorative" val="1"/>
              </a:ext>
            </a:extLst>
          </p:cNvPr>
          <p:cNvGrpSpPr>
            <a:grpSpLocks noChangeAspect="1"/>
          </p:cNvGrpSpPr>
          <p:nvPr/>
        </p:nvGrpSpPr>
        <p:grpSpPr>
          <a:xfrm>
            <a:off x="-5264201" y="-4857336"/>
            <a:ext cx="10599498" cy="9178688"/>
            <a:chOff x="0" y="0"/>
            <a:chExt cx="4282440" cy="3708400"/>
          </a:xfrm>
        </p:grpSpPr>
        <p:sp>
          <p:nvSpPr>
            <p:cNvPr id="4" name="Freeform 4"/>
            <p:cNvSpPr/>
            <p:nvPr/>
          </p:nvSpPr>
          <p:spPr>
            <a:xfrm>
              <a:off x="0" y="0"/>
              <a:ext cx="4282440" cy="3708400"/>
            </a:xfrm>
            <a:custGeom>
              <a:avLst/>
              <a:gdLst/>
              <a:ahLst/>
              <a:cxnLst/>
              <a:rect l="l" t="t" r="r" b="b"/>
              <a:pathLst>
                <a:path w="4282440" h="3708400">
                  <a:moveTo>
                    <a:pt x="3211830" y="0"/>
                  </a:moveTo>
                  <a:lnTo>
                    <a:pt x="1070610" y="0"/>
                  </a:lnTo>
                  <a:lnTo>
                    <a:pt x="0" y="1854200"/>
                  </a:lnTo>
                  <a:lnTo>
                    <a:pt x="1070610" y="3708400"/>
                  </a:lnTo>
                  <a:lnTo>
                    <a:pt x="3211830" y="3708400"/>
                  </a:lnTo>
                  <a:lnTo>
                    <a:pt x="4282440" y="1854200"/>
                  </a:lnTo>
                  <a:close/>
                </a:path>
              </a:pathLst>
            </a:custGeom>
            <a:solidFill>
              <a:srgbClr val="0089FF"/>
            </a:solidFill>
            <a:ln w="12700">
              <a:solidFill>
                <a:srgbClr val="000000"/>
              </a:solidFill>
            </a:ln>
          </p:spPr>
        </p:sp>
      </p:grpSp>
      <p:grpSp>
        <p:nvGrpSpPr>
          <p:cNvPr id="5" name="Group 5">
            <a:extLst>
              <a:ext uri="{C183D7F6-B498-43B3-948B-1728B52AA6E4}">
                <adec:decorative xmlns:adec="http://schemas.microsoft.com/office/drawing/2017/decorative" val="1"/>
              </a:ext>
            </a:extLst>
          </p:cNvPr>
          <p:cNvGrpSpPr>
            <a:grpSpLocks noChangeAspect="1"/>
          </p:cNvGrpSpPr>
          <p:nvPr/>
        </p:nvGrpSpPr>
        <p:grpSpPr>
          <a:xfrm>
            <a:off x="-5264201" y="5725932"/>
            <a:ext cx="10599498" cy="9178688"/>
            <a:chOff x="0" y="0"/>
            <a:chExt cx="4282440" cy="3708400"/>
          </a:xfrm>
        </p:grpSpPr>
        <p:sp>
          <p:nvSpPr>
            <p:cNvPr id="6" name="Freeform 6"/>
            <p:cNvSpPr/>
            <p:nvPr/>
          </p:nvSpPr>
          <p:spPr>
            <a:xfrm>
              <a:off x="0" y="0"/>
              <a:ext cx="4282440" cy="3708400"/>
            </a:xfrm>
            <a:custGeom>
              <a:avLst/>
              <a:gdLst/>
              <a:ahLst/>
              <a:cxnLst/>
              <a:rect l="l" t="t" r="r" b="b"/>
              <a:pathLst>
                <a:path w="4282440" h="3708400">
                  <a:moveTo>
                    <a:pt x="3211830" y="0"/>
                  </a:moveTo>
                  <a:lnTo>
                    <a:pt x="1070610" y="0"/>
                  </a:lnTo>
                  <a:lnTo>
                    <a:pt x="0" y="1854200"/>
                  </a:lnTo>
                  <a:lnTo>
                    <a:pt x="1070610" y="3708400"/>
                  </a:lnTo>
                  <a:lnTo>
                    <a:pt x="3211830" y="3708400"/>
                  </a:lnTo>
                  <a:lnTo>
                    <a:pt x="4282440" y="1854200"/>
                  </a:lnTo>
                  <a:close/>
                </a:path>
              </a:pathLst>
            </a:custGeom>
            <a:solidFill>
              <a:srgbClr val="081D2F"/>
            </a:solidFill>
            <a:ln w="12700">
              <a:solidFill>
                <a:srgbClr val="000000"/>
              </a:solidFill>
            </a:ln>
          </p:spPr>
        </p:sp>
      </p:grpSp>
      <p:grpSp>
        <p:nvGrpSpPr>
          <p:cNvPr id="7" name="Group 7">
            <a:extLst>
              <a:ext uri="{C183D7F6-B498-43B3-948B-1728B52AA6E4}">
                <adec:decorative xmlns:adec="http://schemas.microsoft.com/office/drawing/2017/decorative" val="1"/>
              </a:ext>
            </a:extLst>
          </p:cNvPr>
          <p:cNvGrpSpPr>
            <a:grpSpLocks noChangeAspect="1"/>
          </p:cNvGrpSpPr>
          <p:nvPr/>
        </p:nvGrpSpPr>
        <p:grpSpPr>
          <a:xfrm>
            <a:off x="-2099645" y="1132208"/>
            <a:ext cx="9383966" cy="8126092"/>
            <a:chOff x="0" y="0"/>
            <a:chExt cx="4282440" cy="3708400"/>
          </a:xfrm>
        </p:grpSpPr>
        <p:sp>
          <p:nvSpPr>
            <p:cNvPr id="8" name="Freeform 8">
              <a:extLst>
                <a:ext uri="{C183D7F6-B498-43B3-948B-1728B52AA6E4}">
                  <adec:decorative xmlns:adec="http://schemas.microsoft.com/office/drawing/2017/decorative" val="1"/>
                </a:ext>
              </a:extLst>
            </p:cNvPr>
            <p:cNvSpPr/>
            <p:nvPr/>
          </p:nvSpPr>
          <p:spPr>
            <a:xfrm>
              <a:off x="0" y="0"/>
              <a:ext cx="4282440" cy="3708400"/>
            </a:xfrm>
            <a:custGeom>
              <a:avLst/>
              <a:gdLst/>
              <a:ahLst/>
              <a:cxnLst/>
              <a:rect l="l" t="t" r="r" b="b"/>
              <a:pathLst>
                <a:path w="4282440" h="3708400">
                  <a:moveTo>
                    <a:pt x="3211830" y="0"/>
                  </a:moveTo>
                  <a:lnTo>
                    <a:pt x="1070610" y="0"/>
                  </a:lnTo>
                  <a:lnTo>
                    <a:pt x="0" y="1854200"/>
                  </a:lnTo>
                  <a:lnTo>
                    <a:pt x="1070610" y="3708400"/>
                  </a:lnTo>
                  <a:lnTo>
                    <a:pt x="3211830" y="3708400"/>
                  </a:lnTo>
                  <a:lnTo>
                    <a:pt x="4282440" y="1854200"/>
                  </a:lnTo>
                  <a:close/>
                </a:path>
              </a:pathLst>
            </a:custGeom>
            <a:blipFill>
              <a:blip r:embed="rId2"/>
              <a:stretch>
                <a:fillRect l="-28037" r="-1855"/>
              </a:stretch>
            </a:blipFill>
          </p:spPr>
        </p:sp>
      </p:grpSp>
      <p:sp>
        <p:nvSpPr>
          <p:cNvPr id="9" name="TextBox 9"/>
          <p:cNvSpPr txBox="1"/>
          <p:nvPr/>
        </p:nvSpPr>
        <p:spPr>
          <a:xfrm>
            <a:off x="9653318" y="4759169"/>
            <a:ext cx="6484974" cy="2148986"/>
          </a:xfrm>
          <a:prstGeom prst="rect">
            <a:avLst/>
          </a:prstGeom>
        </p:spPr>
        <p:txBody>
          <a:bodyPr lIns="0" tIns="0" rIns="0" bIns="0" rtlCol="0" anchor="t">
            <a:spAutoFit/>
          </a:bodyPr>
          <a:lstStyle/>
          <a:p>
            <a:pPr marL="342900" indent="-342900">
              <a:lnSpc>
                <a:spcPts val="3359"/>
              </a:lnSpc>
              <a:spcBef>
                <a:spcPct val="0"/>
              </a:spcBef>
              <a:buFont typeface="Arial" panose="020B0604020202020204" pitchFamily="34" charset="0"/>
              <a:buChar char="•"/>
            </a:pPr>
            <a:r>
              <a:rPr lang="en-US" sz="2400" dirty="0">
                <a:solidFill>
                  <a:srgbClr val="081D2F"/>
                </a:solidFill>
                <a:latin typeface="Rubik"/>
              </a:rPr>
              <a:t>The federal government has tons of data available at no cost to you. </a:t>
            </a:r>
          </a:p>
          <a:p>
            <a:pPr marL="342900" indent="-342900">
              <a:lnSpc>
                <a:spcPts val="3359"/>
              </a:lnSpc>
              <a:spcBef>
                <a:spcPct val="0"/>
              </a:spcBef>
              <a:buFont typeface="Arial" panose="020B0604020202020204" pitchFamily="34" charset="0"/>
              <a:buChar char="•"/>
            </a:pPr>
            <a:r>
              <a:rPr lang="en-US" sz="2400" dirty="0">
                <a:solidFill>
                  <a:srgbClr val="081D2F"/>
                </a:solidFill>
                <a:latin typeface="Rubik"/>
              </a:rPr>
              <a:t>Depending on what you are selling, results in federal data may vary.</a:t>
            </a:r>
          </a:p>
          <a:p>
            <a:pPr marL="342900" indent="-342900">
              <a:lnSpc>
                <a:spcPts val="3359"/>
              </a:lnSpc>
              <a:spcBef>
                <a:spcPct val="0"/>
              </a:spcBef>
              <a:buFont typeface="Arial" panose="020B0604020202020204" pitchFamily="34" charset="0"/>
              <a:buChar char="•"/>
            </a:pPr>
            <a:r>
              <a:rPr lang="en-US" sz="2400" dirty="0">
                <a:solidFill>
                  <a:srgbClr val="081D2F"/>
                </a:solidFill>
                <a:latin typeface="Rubik"/>
              </a:rPr>
              <a:t>Subcontracting data is difficult to track.</a:t>
            </a:r>
          </a:p>
        </p:txBody>
      </p:sp>
      <p:sp>
        <p:nvSpPr>
          <p:cNvPr id="10" name="TextBox 10"/>
          <p:cNvSpPr txBox="1"/>
          <p:nvPr/>
        </p:nvSpPr>
        <p:spPr>
          <a:xfrm>
            <a:off x="9664956" y="7129631"/>
            <a:ext cx="7104110" cy="2148986"/>
          </a:xfrm>
          <a:prstGeom prst="rect">
            <a:avLst/>
          </a:prstGeom>
        </p:spPr>
        <p:txBody>
          <a:bodyPr lIns="0" tIns="0" rIns="0" bIns="0" rtlCol="0" anchor="t">
            <a:spAutoFit/>
          </a:bodyPr>
          <a:lstStyle/>
          <a:p>
            <a:pPr marL="342900" indent="-342900">
              <a:lnSpc>
                <a:spcPts val="3359"/>
              </a:lnSpc>
              <a:spcBef>
                <a:spcPct val="0"/>
              </a:spcBef>
              <a:buFont typeface="Arial" panose="020B0604020202020204" pitchFamily="34" charset="0"/>
              <a:buChar char="•"/>
            </a:pPr>
            <a:r>
              <a:rPr lang="en-US" sz="2400" dirty="0">
                <a:solidFill>
                  <a:srgbClr val="081D2F"/>
                </a:solidFill>
                <a:latin typeface="Rubik"/>
              </a:rPr>
              <a:t>Unfortunately, state and local data, along with large corporations are not as easy to find.  We suggest connecting with your local APEX Accelerator to gain insight into these areas.  </a:t>
            </a:r>
          </a:p>
          <a:p>
            <a:pPr>
              <a:lnSpc>
                <a:spcPts val="3359"/>
              </a:lnSpc>
              <a:spcBef>
                <a:spcPct val="0"/>
              </a:spcBef>
            </a:pPr>
            <a:endParaRPr lang="en-US" sz="2400" dirty="0">
              <a:solidFill>
                <a:srgbClr val="081D2F"/>
              </a:solidFill>
              <a:latin typeface="Rubik"/>
            </a:endParaRPr>
          </a:p>
        </p:txBody>
      </p:sp>
      <p:grpSp>
        <p:nvGrpSpPr>
          <p:cNvPr id="11" name="Group 11">
            <a:extLst>
              <a:ext uri="{C183D7F6-B498-43B3-948B-1728B52AA6E4}">
                <adec:decorative xmlns:adec="http://schemas.microsoft.com/office/drawing/2017/decorative" val="1"/>
              </a:ext>
            </a:extLst>
          </p:cNvPr>
          <p:cNvGrpSpPr/>
          <p:nvPr/>
        </p:nvGrpSpPr>
        <p:grpSpPr>
          <a:xfrm rot="-3547440">
            <a:off x="10037123" y="2441183"/>
            <a:ext cx="1205568" cy="364983"/>
            <a:chOff x="0" y="0"/>
            <a:chExt cx="2013556" cy="609600"/>
          </a:xfrm>
        </p:grpSpPr>
        <p:sp>
          <p:nvSpPr>
            <p:cNvPr id="12" name="Freeform 12"/>
            <p:cNvSpPr/>
            <p:nvPr/>
          </p:nvSpPr>
          <p:spPr>
            <a:xfrm>
              <a:off x="0" y="0"/>
              <a:ext cx="2013556" cy="609600"/>
            </a:xfrm>
            <a:custGeom>
              <a:avLst/>
              <a:gdLst/>
              <a:ahLst/>
              <a:cxnLst/>
              <a:rect l="l" t="t" r="r" b="b"/>
              <a:pathLst>
                <a:path w="2013556" h="609600">
                  <a:moveTo>
                    <a:pt x="203200" y="0"/>
                  </a:moveTo>
                  <a:lnTo>
                    <a:pt x="2013556" y="0"/>
                  </a:lnTo>
                  <a:lnTo>
                    <a:pt x="1810356" y="609600"/>
                  </a:lnTo>
                  <a:lnTo>
                    <a:pt x="0" y="609600"/>
                  </a:lnTo>
                  <a:lnTo>
                    <a:pt x="203200" y="0"/>
                  </a:lnTo>
                  <a:close/>
                </a:path>
              </a:pathLst>
            </a:custGeom>
            <a:solidFill>
              <a:srgbClr val="081D2F"/>
            </a:solidFill>
          </p:spPr>
        </p:sp>
        <p:sp>
          <p:nvSpPr>
            <p:cNvPr id="13" name="TextBox 13"/>
            <p:cNvSpPr txBox="1"/>
            <p:nvPr/>
          </p:nvSpPr>
          <p:spPr>
            <a:xfrm>
              <a:off x="101600" y="-38100"/>
              <a:ext cx="609600" cy="647700"/>
            </a:xfrm>
            <a:prstGeom prst="rect">
              <a:avLst/>
            </a:prstGeom>
          </p:spPr>
          <p:txBody>
            <a:bodyPr lIns="50800" tIns="50800" rIns="50800" bIns="50800" rtlCol="0" anchor="ctr"/>
            <a:lstStyle/>
            <a:p>
              <a:pPr algn="ctr">
                <a:lnSpc>
                  <a:spcPts val="2659"/>
                </a:lnSpc>
                <a:spcBef>
                  <a:spcPct val="0"/>
                </a:spcBef>
              </a:pPr>
              <a:endParaRPr/>
            </a:p>
          </p:txBody>
        </p:sp>
      </p:grpSp>
      <p:grpSp>
        <p:nvGrpSpPr>
          <p:cNvPr id="14" name="Group 14">
            <a:extLst>
              <a:ext uri="{C183D7F6-B498-43B3-948B-1728B52AA6E4}">
                <adec:decorative xmlns:adec="http://schemas.microsoft.com/office/drawing/2017/decorative" val="1"/>
              </a:ext>
            </a:extLst>
          </p:cNvPr>
          <p:cNvGrpSpPr/>
          <p:nvPr/>
        </p:nvGrpSpPr>
        <p:grpSpPr>
          <a:xfrm rot="-3547440">
            <a:off x="9508565" y="2427193"/>
            <a:ext cx="1238168" cy="364983"/>
            <a:chOff x="0" y="0"/>
            <a:chExt cx="2068005" cy="609600"/>
          </a:xfrm>
        </p:grpSpPr>
        <p:sp>
          <p:nvSpPr>
            <p:cNvPr id="15" name="Freeform 15"/>
            <p:cNvSpPr/>
            <p:nvPr/>
          </p:nvSpPr>
          <p:spPr>
            <a:xfrm>
              <a:off x="0" y="0"/>
              <a:ext cx="2068005" cy="609600"/>
            </a:xfrm>
            <a:custGeom>
              <a:avLst/>
              <a:gdLst/>
              <a:ahLst/>
              <a:cxnLst/>
              <a:rect l="l" t="t" r="r" b="b"/>
              <a:pathLst>
                <a:path w="2068005" h="609600">
                  <a:moveTo>
                    <a:pt x="203200" y="0"/>
                  </a:moveTo>
                  <a:lnTo>
                    <a:pt x="2068005" y="0"/>
                  </a:lnTo>
                  <a:lnTo>
                    <a:pt x="1864805" y="609600"/>
                  </a:lnTo>
                  <a:lnTo>
                    <a:pt x="0" y="609600"/>
                  </a:lnTo>
                  <a:lnTo>
                    <a:pt x="203200" y="0"/>
                  </a:lnTo>
                  <a:close/>
                </a:path>
              </a:pathLst>
            </a:custGeom>
            <a:solidFill>
              <a:srgbClr val="0089FF"/>
            </a:solidFill>
          </p:spPr>
        </p:sp>
        <p:sp>
          <p:nvSpPr>
            <p:cNvPr id="16" name="TextBox 16"/>
            <p:cNvSpPr txBox="1"/>
            <p:nvPr/>
          </p:nvSpPr>
          <p:spPr>
            <a:xfrm>
              <a:off x="101600" y="-38100"/>
              <a:ext cx="609600" cy="647700"/>
            </a:xfrm>
            <a:prstGeom prst="rect">
              <a:avLst/>
            </a:prstGeom>
          </p:spPr>
          <p:txBody>
            <a:bodyPr lIns="50800" tIns="50800" rIns="50800" bIns="50800" rtlCol="0" anchor="ctr"/>
            <a:lstStyle/>
            <a:p>
              <a:pPr algn="ctr">
                <a:lnSpc>
                  <a:spcPts val="2659"/>
                </a:lnSpc>
                <a:spcBef>
                  <a:spcPct val="0"/>
                </a:spcBef>
              </a:pPr>
              <a:endParaRPr/>
            </a:p>
          </p:txBody>
        </p:sp>
      </p:grpSp>
      <p:sp>
        <p:nvSpPr>
          <p:cNvPr id="20" name="Slide Number Placeholder 19">
            <a:extLst>
              <a:ext uri="{FF2B5EF4-FFF2-40B4-BE49-F238E27FC236}">
                <a16:creationId xmlns:a16="http://schemas.microsoft.com/office/drawing/2014/main" id="{35CF0EB8-7F4F-4131-8E36-F62BF7BD8647}"/>
              </a:ext>
            </a:extLst>
          </p:cNvPr>
          <p:cNvSpPr>
            <a:spLocks noGrp="1"/>
          </p:cNvSpPr>
          <p:nvPr>
            <p:ph type="sldNum" sz="quarter" idx="12"/>
          </p:nvPr>
        </p:nvSpPr>
        <p:spPr>
          <a:xfrm>
            <a:off x="5421725" y="9897630"/>
            <a:ext cx="2133600" cy="365125"/>
          </a:xfrm>
        </p:spPr>
        <p:txBody>
          <a:bodyPr/>
          <a:lstStyle/>
          <a:p>
            <a:fld id="{B6F15528-21DE-4FAA-801E-634DDDAF4B2B}" type="slidenum">
              <a:rPr lang="en-US" smtClean="0"/>
              <a:pPr/>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a:spLocks noGrp="1"/>
          </p:cNvSpPr>
          <p:nvPr>
            <p:ph type="title" idx="4294967295"/>
          </p:nvPr>
        </p:nvSpPr>
        <p:spPr>
          <a:xfrm>
            <a:off x="1681132" y="741310"/>
            <a:ext cx="6820532" cy="220855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8959"/>
              </a:lnSpc>
              <a:spcBef>
                <a:spcPct val="0"/>
              </a:spcBef>
              <a:spcAft>
                <a:spcPts val="0"/>
              </a:spcAft>
              <a:buClrTx/>
              <a:buSzTx/>
              <a:buFontTx/>
              <a:buNone/>
              <a:tabLst/>
              <a:defRPr/>
            </a:pPr>
            <a:r>
              <a:rPr kumimoji="0" lang="en-US" sz="6399" b="0" i="0" u="none" strike="noStrike" kern="1200" cap="none" spc="0" normalizeH="0" baseline="0" noProof="0" dirty="0">
                <a:ln>
                  <a:noFill/>
                </a:ln>
                <a:solidFill>
                  <a:srgbClr val="081D2F"/>
                </a:solidFill>
                <a:effectLst/>
                <a:uLnTx/>
                <a:uFillTx/>
                <a:latin typeface="Aileron Bold"/>
                <a:ea typeface="+mn-ea"/>
                <a:cs typeface="+mn-cs"/>
              </a:rPr>
              <a:t>Market Research Sites</a:t>
            </a:r>
          </a:p>
        </p:txBody>
      </p:sp>
      <p:sp>
        <p:nvSpPr>
          <p:cNvPr id="9" name="TextBox 9"/>
          <p:cNvSpPr txBox="1"/>
          <p:nvPr/>
        </p:nvSpPr>
        <p:spPr>
          <a:xfrm>
            <a:off x="1133172" y="4233772"/>
            <a:ext cx="7605982" cy="2148986"/>
          </a:xfrm>
          <a:prstGeom prst="rect">
            <a:avLst/>
          </a:prstGeom>
        </p:spPr>
        <p:txBody>
          <a:bodyPr lIns="0" tIns="0" rIns="0" bIns="0" rtlCol="0" anchor="t">
            <a:spAutoFit/>
          </a:bodyPr>
          <a:lstStyle/>
          <a:p>
            <a:pPr>
              <a:lnSpc>
                <a:spcPts val="3359"/>
              </a:lnSpc>
              <a:spcBef>
                <a:spcPct val="0"/>
              </a:spcBef>
            </a:pPr>
            <a:r>
              <a:rPr lang="en-US" sz="2400" dirty="0">
                <a:solidFill>
                  <a:srgbClr val="081D2F"/>
                </a:solidFill>
                <a:latin typeface="Rubik"/>
              </a:rPr>
              <a:t>Used for registering to do business with the federal government, listing contract opportunities, capturing contractor performance, viewing contract data, search assistance listings, reporting subcontracts and more. </a:t>
            </a:r>
          </a:p>
        </p:txBody>
      </p:sp>
      <p:sp>
        <p:nvSpPr>
          <p:cNvPr id="10" name="TextBox 10"/>
          <p:cNvSpPr txBox="1"/>
          <p:nvPr/>
        </p:nvSpPr>
        <p:spPr>
          <a:xfrm>
            <a:off x="9653318" y="4894632"/>
            <a:ext cx="7605982" cy="1712969"/>
          </a:xfrm>
          <a:prstGeom prst="rect">
            <a:avLst/>
          </a:prstGeom>
        </p:spPr>
        <p:txBody>
          <a:bodyPr lIns="0" tIns="0" rIns="0" bIns="0" rtlCol="0" anchor="t">
            <a:spAutoFit/>
          </a:bodyPr>
          <a:lstStyle/>
          <a:p>
            <a:pPr>
              <a:lnSpc>
                <a:spcPts val="3359"/>
              </a:lnSpc>
              <a:spcBef>
                <a:spcPct val="0"/>
              </a:spcBef>
            </a:pPr>
            <a:r>
              <a:rPr lang="en-US" sz="2400" dirty="0">
                <a:solidFill>
                  <a:srgbClr val="081D2F"/>
                </a:solidFill>
                <a:latin typeface="Rubik"/>
              </a:rPr>
              <a:t>The Federal Procurement Data System is the real-time, relational database that serves the government acquisition community as the authoritative source of contract information.  Does not show subs.</a:t>
            </a:r>
          </a:p>
        </p:txBody>
      </p:sp>
      <p:sp>
        <p:nvSpPr>
          <p:cNvPr id="11" name="TextBox 11"/>
          <p:cNvSpPr txBox="1"/>
          <p:nvPr/>
        </p:nvSpPr>
        <p:spPr>
          <a:xfrm>
            <a:off x="1714149" y="3443167"/>
            <a:ext cx="3162651" cy="527196"/>
          </a:xfrm>
          <a:prstGeom prst="rect">
            <a:avLst/>
          </a:prstGeom>
        </p:spPr>
        <p:txBody>
          <a:bodyPr wrap="square" lIns="0" tIns="0" rIns="0" bIns="0" rtlCol="0" anchor="t">
            <a:spAutoFit/>
          </a:bodyPr>
          <a:lstStyle/>
          <a:p>
            <a:pPr>
              <a:lnSpc>
                <a:spcPts val="4480"/>
              </a:lnSpc>
            </a:pPr>
            <a:r>
              <a:rPr lang="en-US" sz="3200" dirty="0">
                <a:solidFill>
                  <a:srgbClr val="081D2F"/>
                </a:solidFill>
                <a:latin typeface="Aileron Bold"/>
                <a:hlinkClick r:id="rId3"/>
              </a:rPr>
              <a:t>www.sam.gov</a:t>
            </a:r>
            <a:endParaRPr lang="en-US" sz="3200" dirty="0">
              <a:solidFill>
                <a:srgbClr val="081D2F"/>
              </a:solidFill>
              <a:latin typeface="Aileron Bold"/>
            </a:endParaRPr>
          </a:p>
        </p:txBody>
      </p:sp>
      <p:sp>
        <p:nvSpPr>
          <p:cNvPr id="12" name="TextBox 12"/>
          <p:cNvSpPr txBox="1"/>
          <p:nvPr/>
        </p:nvSpPr>
        <p:spPr>
          <a:xfrm>
            <a:off x="10338767" y="4081927"/>
            <a:ext cx="3453433" cy="527196"/>
          </a:xfrm>
          <a:prstGeom prst="rect">
            <a:avLst/>
          </a:prstGeom>
        </p:spPr>
        <p:txBody>
          <a:bodyPr wrap="square" lIns="0" tIns="0" rIns="0" bIns="0" rtlCol="0" anchor="t">
            <a:spAutoFit/>
          </a:bodyPr>
          <a:lstStyle/>
          <a:p>
            <a:pPr>
              <a:lnSpc>
                <a:spcPts val="4480"/>
              </a:lnSpc>
            </a:pPr>
            <a:r>
              <a:rPr lang="en-US" sz="3200" dirty="0">
                <a:solidFill>
                  <a:srgbClr val="081D2F"/>
                </a:solidFill>
                <a:latin typeface="Aileron Bold"/>
                <a:hlinkClick r:id="rId4"/>
              </a:rPr>
              <a:t>www.fpds.gov</a:t>
            </a:r>
            <a:endParaRPr lang="en-US" sz="3200" dirty="0">
              <a:solidFill>
                <a:srgbClr val="081D2F"/>
              </a:solidFill>
              <a:latin typeface="Aileron Bold"/>
            </a:endParaRPr>
          </a:p>
        </p:txBody>
      </p:sp>
      <p:sp>
        <p:nvSpPr>
          <p:cNvPr id="13" name="TextBox 13"/>
          <p:cNvSpPr txBox="1"/>
          <p:nvPr/>
        </p:nvSpPr>
        <p:spPr>
          <a:xfrm>
            <a:off x="1028700" y="7781580"/>
            <a:ext cx="7605982" cy="1712969"/>
          </a:xfrm>
          <a:prstGeom prst="rect">
            <a:avLst/>
          </a:prstGeom>
        </p:spPr>
        <p:txBody>
          <a:bodyPr lIns="0" tIns="0" rIns="0" bIns="0" rtlCol="0" anchor="t">
            <a:spAutoFit/>
          </a:bodyPr>
          <a:lstStyle/>
          <a:p>
            <a:pPr>
              <a:lnSpc>
                <a:spcPts val="3359"/>
              </a:lnSpc>
              <a:spcBef>
                <a:spcPct val="0"/>
              </a:spcBef>
            </a:pPr>
            <a:r>
              <a:rPr lang="en-US" sz="2400" dirty="0">
                <a:solidFill>
                  <a:srgbClr val="081D2F"/>
                </a:solidFill>
                <a:latin typeface="Rubik"/>
              </a:rPr>
              <a:t>The official open data source of federal spending information, including federal awards such as contracts, grants, and loans.  They track how federal money is spent in communities across America.</a:t>
            </a:r>
          </a:p>
        </p:txBody>
      </p:sp>
      <p:sp>
        <p:nvSpPr>
          <p:cNvPr id="14" name="TextBox 14"/>
          <p:cNvSpPr txBox="1"/>
          <p:nvPr/>
        </p:nvSpPr>
        <p:spPr>
          <a:xfrm>
            <a:off x="9653318" y="7781580"/>
            <a:ext cx="7605982" cy="1712969"/>
          </a:xfrm>
          <a:prstGeom prst="rect">
            <a:avLst/>
          </a:prstGeom>
        </p:spPr>
        <p:txBody>
          <a:bodyPr lIns="0" tIns="0" rIns="0" bIns="0" rtlCol="0" anchor="t">
            <a:spAutoFit/>
          </a:bodyPr>
          <a:lstStyle/>
          <a:p>
            <a:pPr>
              <a:lnSpc>
                <a:spcPts val="3359"/>
              </a:lnSpc>
              <a:spcBef>
                <a:spcPct val="0"/>
              </a:spcBef>
            </a:pPr>
            <a:r>
              <a:rPr lang="en-US" sz="2400" dirty="0">
                <a:solidFill>
                  <a:srgbClr val="081D2F"/>
                </a:solidFill>
                <a:latin typeface="Rubik"/>
              </a:rPr>
              <a:t>The SBA maintains the Dynamic Small Business Search database. As a small business registers in SAM, part of the profile is listed in the DSBS database along with any certifications. </a:t>
            </a:r>
          </a:p>
        </p:txBody>
      </p:sp>
      <p:sp>
        <p:nvSpPr>
          <p:cNvPr id="15" name="TextBox 15"/>
          <p:cNvSpPr txBox="1"/>
          <p:nvPr/>
        </p:nvSpPr>
        <p:spPr>
          <a:xfrm>
            <a:off x="1714149" y="6968875"/>
            <a:ext cx="5067651" cy="527196"/>
          </a:xfrm>
          <a:prstGeom prst="rect">
            <a:avLst/>
          </a:prstGeom>
        </p:spPr>
        <p:txBody>
          <a:bodyPr wrap="square" lIns="0" tIns="0" rIns="0" bIns="0" rtlCol="0" anchor="t">
            <a:spAutoFit/>
          </a:bodyPr>
          <a:lstStyle/>
          <a:p>
            <a:pPr>
              <a:lnSpc>
                <a:spcPts val="4480"/>
              </a:lnSpc>
            </a:pPr>
            <a:r>
              <a:rPr lang="en-US" sz="3200" dirty="0">
                <a:solidFill>
                  <a:srgbClr val="081D2F"/>
                </a:solidFill>
                <a:latin typeface="Aileron Bold"/>
                <a:hlinkClick r:id="rId5"/>
              </a:rPr>
              <a:t>www.usaspending.gov</a:t>
            </a:r>
            <a:endParaRPr lang="en-US" sz="3200" dirty="0">
              <a:solidFill>
                <a:srgbClr val="081D2F"/>
              </a:solidFill>
              <a:latin typeface="Aileron Bold"/>
            </a:endParaRPr>
          </a:p>
        </p:txBody>
      </p:sp>
      <p:sp>
        <p:nvSpPr>
          <p:cNvPr id="16" name="TextBox 16"/>
          <p:cNvSpPr txBox="1"/>
          <p:nvPr/>
        </p:nvSpPr>
        <p:spPr>
          <a:xfrm>
            <a:off x="10338767" y="6968875"/>
            <a:ext cx="3910633" cy="527196"/>
          </a:xfrm>
          <a:prstGeom prst="rect">
            <a:avLst/>
          </a:prstGeom>
        </p:spPr>
        <p:txBody>
          <a:bodyPr wrap="square" lIns="0" tIns="0" rIns="0" bIns="0" rtlCol="0" anchor="t">
            <a:spAutoFit/>
          </a:bodyPr>
          <a:lstStyle/>
          <a:p>
            <a:pPr>
              <a:lnSpc>
                <a:spcPts val="4480"/>
              </a:lnSpc>
            </a:pPr>
            <a:r>
              <a:rPr lang="en-US" sz="3200" dirty="0">
                <a:solidFill>
                  <a:srgbClr val="081D2F"/>
                </a:solidFill>
                <a:latin typeface="Aileron Bold"/>
                <a:hlinkClick r:id="rId6"/>
              </a:rPr>
              <a:t>www.dsbs.sba.gov</a:t>
            </a:r>
            <a:endParaRPr lang="en-US" sz="3200" dirty="0">
              <a:solidFill>
                <a:srgbClr val="081D2F"/>
              </a:solidFill>
              <a:latin typeface="Aileron Bold"/>
            </a:endParaRPr>
          </a:p>
        </p:txBody>
      </p:sp>
      <p:sp>
        <p:nvSpPr>
          <p:cNvPr id="52" name="Slide Number Placeholder 51">
            <a:extLst>
              <a:ext uri="{FF2B5EF4-FFF2-40B4-BE49-F238E27FC236}">
                <a16:creationId xmlns:a16="http://schemas.microsoft.com/office/drawing/2014/main" id="{DBA0934E-2D9A-46A3-853F-87BBB66F549E}"/>
              </a:ext>
            </a:extLst>
          </p:cNvPr>
          <p:cNvSpPr>
            <a:spLocks noGrp="1"/>
          </p:cNvSpPr>
          <p:nvPr>
            <p:ph type="sldNum" sz="quarter" idx="12"/>
          </p:nvPr>
        </p:nvSpPr>
        <p:spPr>
          <a:xfrm>
            <a:off x="7010400" y="9867386"/>
            <a:ext cx="2133600" cy="365125"/>
          </a:xfrm>
        </p:spPr>
        <p:txBody>
          <a:bodyPr/>
          <a:lstStyle/>
          <a:p>
            <a:fld id="{B6F15528-21DE-4FAA-801E-634DDDAF4B2B}" type="slidenum">
              <a:rPr lang="en-US" smtClean="0"/>
              <a:pPr/>
              <a:t>11</a:t>
            </a:fld>
            <a:endParaRPr lang="en-US" dirty="0"/>
          </a:p>
        </p:txBody>
      </p:sp>
      <p:sp>
        <p:nvSpPr>
          <p:cNvPr id="53" name="TextBox 10">
            <a:extLst>
              <a:ext uri="{FF2B5EF4-FFF2-40B4-BE49-F238E27FC236}">
                <a16:creationId xmlns:a16="http://schemas.microsoft.com/office/drawing/2014/main" id="{22A8B6C4-C405-47B7-A5DE-0E58BA2ED0BE}"/>
              </a:ext>
            </a:extLst>
          </p:cNvPr>
          <p:cNvSpPr txBox="1"/>
          <p:nvPr/>
        </p:nvSpPr>
        <p:spPr>
          <a:xfrm>
            <a:off x="9579707" y="2716355"/>
            <a:ext cx="7234268" cy="840936"/>
          </a:xfrm>
          <a:prstGeom prst="rect">
            <a:avLst/>
          </a:prstGeom>
        </p:spPr>
        <p:txBody>
          <a:bodyPr wrap="square" lIns="0" tIns="0" rIns="0" bIns="0" rtlCol="0" anchor="t">
            <a:spAutoFit/>
          </a:bodyPr>
          <a:lstStyle/>
          <a:p>
            <a:pPr>
              <a:lnSpc>
                <a:spcPts val="3359"/>
              </a:lnSpc>
              <a:spcBef>
                <a:spcPct val="0"/>
              </a:spcBef>
            </a:pPr>
            <a:r>
              <a:rPr lang="en-US" sz="2400" dirty="0">
                <a:solidFill>
                  <a:srgbClr val="081D2F"/>
                </a:solidFill>
                <a:latin typeface="Rubik"/>
              </a:rPr>
              <a:t>Many federal agencies provide forecasts on future potential funding and solicitation opportunities.</a:t>
            </a:r>
          </a:p>
        </p:txBody>
      </p:sp>
      <p:sp>
        <p:nvSpPr>
          <p:cNvPr id="54" name="TextBox 12">
            <a:extLst>
              <a:ext uri="{FF2B5EF4-FFF2-40B4-BE49-F238E27FC236}">
                <a16:creationId xmlns:a16="http://schemas.microsoft.com/office/drawing/2014/main" id="{F05D4BF8-05D2-4620-857C-DFA9B3805863}"/>
              </a:ext>
            </a:extLst>
          </p:cNvPr>
          <p:cNvSpPr txBox="1"/>
          <p:nvPr/>
        </p:nvSpPr>
        <p:spPr>
          <a:xfrm>
            <a:off x="10287771" y="1915987"/>
            <a:ext cx="3453433" cy="527196"/>
          </a:xfrm>
          <a:prstGeom prst="rect">
            <a:avLst/>
          </a:prstGeom>
        </p:spPr>
        <p:txBody>
          <a:bodyPr wrap="square" lIns="0" tIns="0" rIns="0" bIns="0" rtlCol="0" anchor="t">
            <a:spAutoFit/>
          </a:bodyPr>
          <a:lstStyle/>
          <a:p>
            <a:pPr>
              <a:lnSpc>
                <a:spcPts val="4480"/>
              </a:lnSpc>
            </a:pPr>
            <a:r>
              <a:rPr lang="en-US" sz="3200" dirty="0">
                <a:solidFill>
                  <a:srgbClr val="081D2F"/>
                </a:solidFill>
                <a:latin typeface="Aileron Bold"/>
                <a:hlinkClick r:id="rId7"/>
              </a:rPr>
              <a:t>Agency Forecasts </a:t>
            </a:r>
            <a:endParaRPr lang="en-US" sz="3200" dirty="0">
              <a:solidFill>
                <a:srgbClr val="081D2F"/>
              </a:solidFill>
              <a:latin typeface="Aileron Bold"/>
            </a:endParaRPr>
          </a:p>
        </p:txBody>
      </p:sp>
      <p:grpSp>
        <p:nvGrpSpPr>
          <p:cNvPr id="49" name="Group 48">
            <a:extLst>
              <a:ext uri="{FF2B5EF4-FFF2-40B4-BE49-F238E27FC236}">
                <a16:creationId xmlns:a16="http://schemas.microsoft.com/office/drawing/2014/main" id="{3ECFEE52-17C0-49D1-81FE-A27F2A2990E6}"/>
              </a:ext>
              <a:ext uri="{C183D7F6-B498-43B3-948B-1728B52AA6E4}">
                <adec:decorative xmlns:adec="http://schemas.microsoft.com/office/drawing/2017/decorative" val="1"/>
              </a:ext>
            </a:extLst>
          </p:cNvPr>
          <p:cNvGrpSpPr/>
          <p:nvPr/>
        </p:nvGrpSpPr>
        <p:grpSpPr>
          <a:xfrm>
            <a:off x="-1790344" y="-2555666"/>
            <a:ext cx="23433648" cy="14243700"/>
            <a:chOff x="-1790344" y="-2555666"/>
            <a:chExt cx="23433648" cy="14243700"/>
          </a:xfrm>
        </p:grpSpPr>
        <p:grpSp>
          <p:nvGrpSpPr>
            <p:cNvPr id="3" name="Group 3"/>
            <p:cNvGrpSpPr/>
            <p:nvPr/>
          </p:nvGrpSpPr>
          <p:grpSpPr>
            <a:xfrm rot="-3547440">
              <a:off x="645398" y="891231"/>
              <a:ext cx="1205568" cy="364983"/>
              <a:chOff x="0" y="0"/>
              <a:chExt cx="2013556" cy="609600"/>
            </a:xfrm>
          </p:grpSpPr>
          <p:sp>
            <p:nvSpPr>
              <p:cNvPr id="4" name="Freeform 4"/>
              <p:cNvSpPr/>
              <p:nvPr/>
            </p:nvSpPr>
            <p:spPr>
              <a:xfrm>
                <a:off x="0" y="0"/>
                <a:ext cx="2013556" cy="609600"/>
              </a:xfrm>
              <a:custGeom>
                <a:avLst/>
                <a:gdLst/>
                <a:ahLst/>
                <a:cxnLst/>
                <a:rect l="l" t="t" r="r" b="b"/>
                <a:pathLst>
                  <a:path w="2013556" h="609600">
                    <a:moveTo>
                      <a:pt x="203200" y="0"/>
                    </a:moveTo>
                    <a:lnTo>
                      <a:pt x="2013556" y="0"/>
                    </a:lnTo>
                    <a:lnTo>
                      <a:pt x="1810356" y="609600"/>
                    </a:lnTo>
                    <a:lnTo>
                      <a:pt x="0" y="609600"/>
                    </a:lnTo>
                    <a:lnTo>
                      <a:pt x="203200" y="0"/>
                    </a:lnTo>
                    <a:close/>
                  </a:path>
                </a:pathLst>
              </a:custGeom>
              <a:solidFill>
                <a:srgbClr val="081D2F"/>
              </a:solidFill>
            </p:spPr>
          </p:sp>
          <p:sp>
            <p:nvSpPr>
              <p:cNvPr id="5" name="TextBox 5"/>
              <p:cNvSpPr txBox="1"/>
              <p:nvPr/>
            </p:nvSpPr>
            <p:spPr>
              <a:xfrm>
                <a:off x="101600" y="-38100"/>
                <a:ext cx="609600" cy="647700"/>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rot="-3547440">
              <a:off x="116841" y="877241"/>
              <a:ext cx="1238168" cy="364983"/>
              <a:chOff x="0" y="0"/>
              <a:chExt cx="2068005" cy="609600"/>
            </a:xfrm>
          </p:grpSpPr>
          <p:sp>
            <p:nvSpPr>
              <p:cNvPr id="7" name="Freeform 7"/>
              <p:cNvSpPr/>
              <p:nvPr/>
            </p:nvSpPr>
            <p:spPr>
              <a:xfrm>
                <a:off x="0" y="0"/>
                <a:ext cx="2068005" cy="609600"/>
              </a:xfrm>
              <a:custGeom>
                <a:avLst/>
                <a:gdLst/>
                <a:ahLst/>
                <a:cxnLst/>
                <a:rect l="l" t="t" r="r" b="b"/>
                <a:pathLst>
                  <a:path w="2068005" h="609600">
                    <a:moveTo>
                      <a:pt x="203200" y="0"/>
                    </a:moveTo>
                    <a:lnTo>
                      <a:pt x="2068005" y="0"/>
                    </a:lnTo>
                    <a:lnTo>
                      <a:pt x="1864805" y="609600"/>
                    </a:lnTo>
                    <a:lnTo>
                      <a:pt x="0" y="609600"/>
                    </a:lnTo>
                    <a:lnTo>
                      <a:pt x="203200" y="0"/>
                    </a:lnTo>
                    <a:close/>
                  </a:path>
                </a:pathLst>
              </a:custGeom>
              <a:solidFill>
                <a:srgbClr val="0089FF"/>
              </a:solidFill>
            </p:spPr>
          </p:sp>
          <p:sp>
            <p:nvSpPr>
              <p:cNvPr id="8" name="TextBox 8"/>
              <p:cNvSpPr txBox="1"/>
              <p:nvPr/>
            </p:nvSpPr>
            <p:spPr>
              <a:xfrm>
                <a:off x="101600" y="-38100"/>
                <a:ext cx="609600" cy="647700"/>
              </a:xfrm>
              <a:prstGeom prst="rect">
                <a:avLst/>
              </a:prstGeom>
            </p:spPr>
            <p:txBody>
              <a:bodyPr lIns="50800" tIns="50800" rIns="50800" bIns="50800" rtlCol="0" anchor="ctr"/>
              <a:lstStyle/>
              <a:p>
                <a:pPr algn="ctr">
                  <a:lnSpc>
                    <a:spcPts val="2659"/>
                  </a:lnSpc>
                  <a:spcBef>
                    <a:spcPct val="0"/>
                  </a:spcBef>
                </a:pPr>
                <a:endParaRPr/>
              </a:p>
            </p:txBody>
          </p:sp>
        </p:grpSp>
        <p:grpSp>
          <p:nvGrpSpPr>
            <p:cNvPr id="17" name="Group 17"/>
            <p:cNvGrpSpPr/>
            <p:nvPr/>
          </p:nvGrpSpPr>
          <p:grpSpPr>
            <a:xfrm rot="-3547440">
              <a:off x="1176274" y="3675842"/>
              <a:ext cx="463545" cy="140337"/>
              <a:chOff x="0" y="0"/>
              <a:chExt cx="2013556" cy="609600"/>
            </a:xfrm>
          </p:grpSpPr>
          <p:sp>
            <p:nvSpPr>
              <p:cNvPr id="18" name="Freeform 18"/>
              <p:cNvSpPr/>
              <p:nvPr/>
            </p:nvSpPr>
            <p:spPr>
              <a:xfrm>
                <a:off x="0" y="0"/>
                <a:ext cx="2013556" cy="609600"/>
              </a:xfrm>
              <a:custGeom>
                <a:avLst/>
                <a:gdLst/>
                <a:ahLst/>
                <a:cxnLst/>
                <a:rect l="l" t="t" r="r" b="b"/>
                <a:pathLst>
                  <a:path w="2013556" h="609600">
                    <a:moveTo>
                      <a:pt x="203200" y="0"/>
                    </a:moveTo>
                    <a:lnTo>
                      <a:pt x="2013556" y="0"/>
                    </a:lnTo>
                    <a:lnTo>
                      <a:pt x="1810356" y="609600"/>
                    </a:lnTo>
                    <a:lnTo>
                      <a:pt x="0" y="609600"/>
                    </a:lnTo>
                    <a:lnTo>
                      <a:pt x="203200" y="0"/>
                    </a:lnTo>
                    <a:close/>
                  </a:path>
                </a:pathLst>
              </a:custGeom>
              <a:solidFill>
                <a:srgbClr val="081D2F"/>
              </a:solidFill>
            </p:spPr>
          </p:sp>
          <p:sp>
            <p:nvSpPr>
              <p:cNvPr id="19" name="TextBox 19"/>
              <p:cNvSpPr txBox="1"/>
              <p:nvPr/>
            </p:nvSpPr>
            <p:spPr>
              <a:xfrm>
                <a:off x="101600" y="-38100"/>
                <a:ext cx="609600" cy="647700"/>
              </a:xfrm>
              <a:prstGeom prst="rect">
                <a:avLst/>
              </a:prstGeom>
            </p:spPr>
            <p:txBody>
              <a:bodyPr lIns="50800" tIns="50800" rIns="50800" bIns="50800" rtlCol="0" anchor="ctr"/>
              <a:lstStyle/>
              <a:p>
                <a:pPr algn="ctr">
                  <a:lnSpc>
                    <a:spcPts val="2659"/>
                  </a:lnSpc>
                  <a:spcBef>
                    <a:spcPct val="0"/>
                  </a:spcBef>
                </a:pPr>
                <a:endParaRPr/>
              </a:p>
            </p:txBody>
          </p:sp>
        </p:grpSp>
        <p:grpSp>
          <p:nvGrpSpPr>
            <p:cNvPr id="20" name="Group 20"/>
            <p:cNvGrpSpPr/>
            <p:nvPr/>
          </p:nvGrpSpPr>
          <p:grpSpPr>
            <a:xfrm rot="-3547440">
              <a:off x="9800892" y="4314602"/>
              <a:ext cx="463545" cy="140337"/>
              <a:chOff x="0" y="0"/>
              <a:chExt cx="2013556" cy="609600"/>
            </a:xfrm>
          </p:grpSpPr>
          <p:sp>
            <p:nvSpPr>
              <p:cNvPr id="21" name="Freeform 21"/>
              <p:cNvSpPr/>
              <p:nvPr/>
            </p:nvSpPr>
            <p:spPr>
              <a:xfrm>
                <a:off x="0" y="0"/>
                <a:ext cx="2013556" cy="609600"/>
              </a:xfrm>
              <a:custGeom>
                <a:avLst/>
                <a:gdLst/>
                <a:ahLst/>
                <a:cxnLst/>
                <a:rect l="l" t="t" r="r" b="b"/>
                <a:pathLst>
                  <a:path w="2013556" h="609600">
                    <a:moveTo>
                      <a:pt x="203200" y="0"/>
                    </a:moveTo>
                    <a:lnTo>
                      <a:pt x="2013556" y="0"/>
                    </a:lnTo>
                    <a:lnTo>
                      <a:pt x="1810356" y="609600"/>
                    </a:lnTo>
                    <a:lnTo>
                      <a:pt x="0" y="609600"/>
                    </a:lnTo>
                    <a:lnTo>
                      <a:pt x="203200" y="0"/>
                    </a:lnTo>
                    <a:close/>
                  </a:path>
                </a:pathLst>
              </a:custGeom>
              <a:solidFill>
                <a:srgbClr val="081D2F"/>
              </a:solidFill>
            </p:spPr>
          </p:sp>
          <p:sp>
            <p:nvSpPr>
              <p:cNvPr id="22" name="TextBox 22"/>
              <p:cNvSpPr txBox="1"/>
              <p:nvPr/>
            </p:nvSpPr>
            <p:spPr>
              <a:xfrm>
                <a:off x="101600" y="-38100"/>
                <a:ext cx="609600" cy="647700"/>
              </a:xfrm>
              <a:prstGeom prst="rect">
                <a:avLst/>
              </a:prstGeom>
            </p:spPr>
            <p:txBody>
              <a:bodyPr lIns="50800" tIns="50800" rIns="50800" bIns="50800" rtlCol="0" anchor="ctr"/>
              <a:lstStyle/>
              <a:p>
                <a:pPr algn="ctr">
                  <a:lnSpc>
                    <a:spcPts val="2659"/>
                  </a:lnSpc>
                  <a:spcBef>
                    <a:spcPct val="0"/>
                  </a:spcBef>
                </a:pPr>
                <a:endParaRPr/>
              </a:p>
            </p:txBody>
          </p:sp>
        </p:grpSp>
        <p:grpSp>
          <p:nvGrpSpPr>
            <p:cNvPr id="23" name="Group 23"/>
            <p:cNvGrpSpPr/>
            <p:nvPr/>
          </p:nvGrpSpPr>
          <p:grpSpPr>
            <a:xfrm rot="-3547440">
              <a:off x="1176274" y="7201550"/>
              <a:ext cx="463545" cy="140337"/>
              <a:chOff x="0" y="0"/>
              <a:chExt cx="2013556" cy="609600"/>
            </a:xfrm>
          </p:grpSpPr>
          <p:sp>
            <p:nvSpPr>
              <p:cNvPr id="24" name="Freeform 24"/>
              <p:cNvSpPr/>
              <p:nvPr/>
            </p:nvSpPr>
            <p:spPr>
              <a:xfrm>
                <a:off x="0" y="0"/>
                <a:ext cx="2013556" cy="609600"/>
              </a:xfrm>
              <a:custGeom>
                <a:avLst/>
                <a:gdLst/>
                <a:ahLst/>
                <a:cxnLst/>
                <a:rect l="l" t="t" r="r" b="b"/>
                <a:pathLst>
                  <a:path w="2013556" h="609600">
                    <a:moveTo>
                      <a:pt x="203200" y="0"/>
                    </a:moveTo>
                    <a:lnTo>
                      <a:pt x="2013556" y="0"/>
                    </a:lnTo>
                    <a:lnTo>
                      <a:pt x="1810356" y="609600"/>
                    </a:lnTo>
                    <a:lnTo>
                      <a:pt x="0" y="609600"/>
                    </a:lnTo>
                    <a:lnTo>
                      <a:pt x="203200" y="0"/>
                    </a:lnTo>
                    <a:close/>
                  </a:path>
                </a:pathLst>
              </a:custGeom>
              <a:solidFill>
                <a:srgbClr val="081D2F"/>
              </a:solidFill>
            </p:spPr>
          </p:sp>
          <p:sp>
            <p:nvSpPr>
              <p:cNvPr id="25" name="TextBox 25"/>
              <p:cNvSpPr txBox="1"/>
              <p:nvPr/>
            </p:nvSpPr>
            <p:spPr>
              <a:xfrm>
                <a:off x="101600" y="-38100"/>
                <a:ext cx="609600" cy="647700"/>
              </a:xfrm>
              <a:prstGeom prst="rect">
                <a:avLst/>
              </a:prstGeom>
            </p:spPr>
            <p:txBody>
              <a:bodyPr lIns="50800" tIns="50800" rIns="50800" bIns="50800" rtlCol="0" anchor="ctr"/>
              <a:lstStyle/>
              <a:p>
                <a:pPr algn="ctr">
                  <a:lnSpc>
                    <a:spcPts val="2659"/>
                  </a:lnSpc>
                  <a:spcBef>
                    <a:spcPct val="0"/>
                  </a:spcBef>
                </a:pPr>
                <a:endParaRPr/>
              </a:p>
            </p:txBody>
          </p:sp>
        </p:grpSp>
        <p:grpSp>
          <p:nvGrpSpPr>
            <p:cNvPr id="26" name="Group 26"/>
            <p:cNvGrpSpPr/>
            <p:nvPr/>
          </p:nvGrpSpPr>
          <p:grpSpPr>
            <a:xfrm rot="-3547440">
              <a:off x="9800892" y="7201550"/>
              <a:ext cx="463545" cy="140337"/>
              <a:chOff x="0" y="0"/>
              <a:chExt cx="2013556" cy="609600"/>
            </a:xfrm>
          </p:grpSpPr>
          <p:sp>
            <p:nvSpPr>
              <p:cNvPr id="27" name="Freeform 27"/>
              <p:cNvSpPr/>
              <p:nvPr/>
            </p:nvSpPr>
            <p:spPr>
              <a:xfrm>
                <a:off x="0" y="0"/>
                <a:ext cx="2013556" cy="609600"/>
              </a:xfrm>
              <a:custGeom>
                <a:avLst/>
                <a:gdLst/>
                <a:ahLst/>
                <a:cxnLst/>
                <a:rect l="l" t="t" r="r" b="b"/>
                <a:pathLst>
                  <a:path w="2013556" h="609600">
                    <a:moveTo>
                      <a:pt x="203200" y="0"/>
                    </a:moveTo>
                    <a:lnTo>
                      <a:pt x="2013556" y="0"/>
                    </a:lnTo>
                    <a:lnTo>
                      <a:pt x="1810356" y="609600"/>
                    </a:lnTo>
                    <a:lnTo>
                      <a:pt x="0" y="609600"/>
                    </a:lnTo>
                    <a:lnTo>
                      <a:pt x="203200" y="0"/>
                    </a:lnTo>
                    <a:close/>
                  </a:path>
                </a:pathLst>
              </a:custGeom>
              <a:solidFill>
                <a:srgbClr val="081D2F"/>
              </a:solidFill>
            </p:spPr>
          </p:sp>
          <p:sp>
            <p:nvSpPr>
              <p:cNvPr id="28" name="TextBox 28"/>
              <p:cNvSpPr txBox="1"/>
              <p:nvPr/>
            </p:nvSpPr>
            <p:spPr>
              <a:xfrm>
                <a:off x="101600" y="-38100"/>
                <a:ext cx="609600" cy="647700"/>
              </a:xfrm>
              <a:prstGeom prst="rect">
                <a:avLst/>
              </a:prstGeom>
            </p:spPr>
            <p:txBody>
              <a:bodyPr lIns="50800" tIns="50800" rIns="50800" bIns="50800" rtlCol="0" anchor="ctr"/>
              <a:lstStyle/>
              <a:p>
                <a:pPr algn="ctr">
                  <a:lnSpc>
                    <a:spcPts val="2659"/>
                  </a:lnSpc>
                  <a:spcBef>
                    <a:spcPct val="0"/>
                  </a:spcBef>
                </a:pPr>
                <a:endParaRPr/>
              </a:p>
            </p:txBody>
          </p:sp>
        </p:grpSp>
        <p:grpSp>
          <p:nvGrpSpPr>
            <p:cNvPr id="29" name="Group 29"/>
            <p:cNvGrpSpPr/>
            <p:nvPr/>
          </p:nvGrpSpPr>
          <p:grpSpPr>
            <a:xfrm rot="-3547440">
              <a:off x="973042" y="3670462"/>
              <a:ext cx="476080" cy="140337"/>
              <a:chOff x="0" y="0"/>
              <a:chExt cx="2068005" cy="609600"/>
            </a:xfrm>
          </p:grpSpPr>
          <p:sp>
            <p:nvSpPr>
              <p:cNvPr id="30" name="Freeform 30"/>
              <p:cNvSpPr/>
              <p:nvPr/>
            </p:nvSpPr>
            <p:spPr>
              <a:xfrm>
                <a:off x="0" y="0"/>
                <a:ext cx="2068005" cy="609600"/>
              </a:xfrm>
              <a:custGeom>
                <a:avLst/>
                <a:gdLst/>
                <a:ahLst/>
                <a:cxnLst/>
                <a:rect l="l" t="t" r="r" b="b"/>
                <a:pathLst>
                  <a:path w="2068005" h="609600">
                    <a:moveTo>
                      <a:pt x="203200" y="0"/>
                    </a:moveTo>
                    <a:lnTo>
                      <a:pt x="2068005" y="0"/>
                    </a:lnTo>
                    <a:lnTo>
                      <a:pt x="1864805" y="609600"/>
                    </a:lnTo>
                    <a:lnTo>
                      <a:pt x="0" y="609600"/>
                    </a:lnTo>
                    <a:lnTo>
                      <a:pt x="203200" y="0"/>
                    </a:lnTo>
                    <a:close/>
                  </a:path>
                </a:pathLst>
              </a:custGeom>
              <a:solidFill>
                <a:srgbClr val="0089FF"/>
              </a:solidFill>
            </p:spPr>
          </p:sp>
          <p:sp>
            <p:nvSpPr>
              <p:cNvPr id="31" name="TextBox 31"/>
              <p:cNvSpPr txBox="1"/>
              <p:nvPr/>
            </p:nvSpPr>
            <p:spPr>
              <a:xfrm>
                <a:off x="101600" y="-38100"/>
                <a:ext cx="609600" cy="647700"/>
              </a:xfrm>
              <a:prstGeom prst="rect">
                <a:avLst/>
              </a:prstGeom>
            </p:spPr>
            <p:txBody>
              <a:bodyPr lIns="50800" tIns="50800" rIns="50800" bIns="50800" rtlCol="0" anchor="ctr"/>
              <a:lstStyle/>
              <a:p>
                <a:pPr algn="ctr">
                  <a:lnSpc>
                    <a:spcPts val="2659"/>
                  </a:lnSpc>
                  <a:spcBef>
                    <a:spcPct val="0"/>
                  </a:spcBef>
                </a:pPr>
                <a:endParaRPr/>
              </a:p>
            </p:txBody>
          </p:sp>
        </p:grpSp>
        <p:grpSp>
          <p:nvGrpSpPr>
            <p:cNvPr id="32" name="Group 32"/>
            <p:cNvGrpSpPr/>
            <p:nvPr/>
          </p:nvGrpSpPr>
          <p:grpSpPr>
            <a:xfrm rot="-3547440">
              <a:off x="9597660" y="4309222"/>
              <a:ext cx="476080" cy="140337"/>
              <a:chOff x="0" y="0"/>
              <a:chExt cx="2068005" cy="609600"/>
            </a:xfrm>
          </p:grpSpPr>
          <p:sp>
            <p:nvSpPr>
              <p:cNvPr id="33" name="Freeform 33"/>
              <p:cNvSpPr/>
              <p:nvPr/>
            </p:nvSpPr>
            <p:spPr>
              <a:xfrm>
                <a:off x="0" y="0"/>
                <a:ext cx="2068005" cy="609600"/>
              </a:xfrm>
              <a:custGeom>
                <a:avLst/>
                <a:gdLst/>
                <a:ahLst/>
                <a:cxnLst/>
                <a:rect l="l" t="t" r="r" b="b"/>
                <a:pathLst>
                  <a:path w="2068005" h="609600">
                    <a:moveTo>
                      <a:pt x="203200" y="0"/>
                    </a:moveTo>
                    <a:lnTo>
                      <a:pt x="2068005" y="0"/>
                    </a:lnTo>
                    <a:lnTo>
                      <a:pt x="1864805" y="609600"/>
                    </a:lnTo>
                    <a:lnTo>
                      <a:pt x="0" y="609600"/>
                    </a:lnTo>
                    <a:lnTo>
                      <a:pt x="203200" y="0"/>
                    </a:lnTo>
                    <a:close/>
                  </a:path>
                </a:pathLst>
              </a:custGeom>
              <a:solidFill>
                <a:srgbClr val="0089FF"/>
              </a:solidFill>
            </p:spPr>
          </p:sp>
          <p:sp>
            <p:nvSpPr>
              <p:cNvPr id="34" name="TextBox 34"/>
              <p:cNvSpPr txBox="1"/>
              <p:nvPr/>
            </p:nvSpPr>
            <p:spPr>
              <a:xfrm>
                <a:off x="101600" y="-38100"/>
                <a:ext cx="609600" cy="647700"/>
              </a:xfrm>
              <a:prstGeom prst="rect">
                <a:avLst/>
              </a:prstGeom>
            </p:spPr>
            <p:txBody>
              <a:bodyPr lIns="50800" tIns="50800" rIns="50800" bIns="50800" rtlCol="0" anchor="ctr"/>
              <a:lstStyle/>
              <a:p>
                <a:pPr algn="ctr">
                  <a:lnSpc>
                    <a:spcPts val="2659"/>
                  </a:lnSpc>
                  <a:spcBef>
                    <a:spcPct val="0"/>
                  </a:spcBef>
                </a:pPr>
                <a:endParaRPr/>
              </a:p>
            </p:txBody>
          </p:sp>
        </p:grpSp>
        <p:grpSp>
          <p:nvGrpSpPr>
            <p:cNvPr id="35" name="Group 35"/>
            <p:cNvGrpSpPr/>
            <p:nvPr/>
          </p:nvGrpSpPr>
          <p:grpSpPr>
            <a:xfrm rot="-3547440">
              <a:off x="973042" y="7196171"/>
              <a:ext cx="476080" cy="140337"/>
              <a:chOff x="0" y="0"/>
              <a:chExt cx="2068005" cy="609600"/>
            </a:xfrm>
          </p:grpSpPr>
          <p:sp>
            <p:nvSpPr>
              <p:cNvPr id="36" name="Freeform 36"/>
              <p:cNvSpPr/>
              <p:nvPr/>
            </p:nvSpPr>
            <p:spPr>
              <a:xfrm>
                <a:off x="0" y="0"/>
                <a:ext cx="2068005" cy="609600"/>
              </a:xfrm>
              <a:custGeom>
                <a:avLst/>
                <a:gdLst/>
                <a:ahLst/>
                <a:cxnLst/>
                <a:rect l="l" t="t" r="r" b="b"/>
                <a:pathLst>
                  <a:path w="2068005" h="609600">
                    <a:moveTo>
                      <a:pt x="203200" y="0"/>
                    </a:moveTo>
                    <a:lnTo>
                      <a:pt x="2068005" y="0"/>
                    </a:lnTo>
                    <a:lnTo>
                      <a:pt x="1864805" y="609600"/>
                    </a:lnTo>
                    <a:lnTo>
                      <a:pt x="0" y="609600"/>
                    </a:lnTo>
                    <a:lnTo>
                      <a:pt x="203200" y="0"/>
                    </a:lnTo>
                    <a:close/>
                  </a:path>
                </a:pathLst>
              </a:custGeom>
              <a:solidFill>
                <a:srgbClr val="0089FF"/>
              </a:solidFill>
            </p:spPr>
          </p:sp>
          <p:sp>
            <p:nvSpPr>
              <p:cNvPr id="37" name="TextBox 37"/>
              <p:cNvSpPr txBox="1"/>
              <p:nvPr/>
            </p:nvSpPr>
            <p:spPr>
              <a:xfrm>
                <a:off x="101600" y="-38100"/>
                <a:ext cx="609600" cy="647700"/>
              </a:xfrm>
              <a:prstGeom prst="rect">
                <a:avLst/>
              </a:prstGeom>
            </p:spPr>
            <p:txBody>
              <a:bodyPr lIns="50800" tIns="50800" rIns="50800" bIns="50800" rtlCol="0" anchor="ctr"/>
              <a:lstStyle/>
              <a:p>
                <a:pPr algn="ctr">
                  <a:lnSpc>
                    <a:spcPts val="2659"/>
                  </a:lnSpc>
                  <a:spcBef>
                    <a:spcPct val="0"/>
                  </a:spcBef>
                </a:pPr>
                <a:endParaRPr/>
              </a:p>
            </p:txBody>
          </p:sp>
        </p:grpSp>
        <p:grpSp>
          <p:nvGrpSpPr>
            <p:cNvPr id="38" name="Group 38"/>
            <p:cNvGrpSpPr/>
            <p:nvPr/>
          </p:nvGrpSpPr>
          <p:grpSpPr>
            <a:xfrm rot="-3547440">
              <a:off x="9597660" y="7196171"/>
              <a:ext cx="476080" cy="140337"/>
              <a:chOff x="0" y="0"/>
              <a:chExt cx="2068005" cy="609600"/>
            </a:xfrm>
          </p:grpSpPr>
          <p:sp>
            <p:nvSpPr>
              <p:cNvPr id="39" name="Freeform 39"/>
              <p:cNvSpPr/>
              <p:nvPr/>
            </p:nvSpPr>
            <p:spPr>
              <a:xfrm>
                <a:off x="0" y="0"/>
                <a:ext cx="2068005" cy="609600"/>
              </a:xfrm>
              <a:custGeom>
                <a:avLst/>
                <a:gdLst/>
                <a:ahLst/>
                <a:cxnLst/>
                <a:rect l="l" t="t" r="r" b="b"/>
                <a:pathLst>
                  <a:path w="2068005" h="609600">
                    <a:moveTo>
                      <a:pt x="203200" y="0"/>
                    </a:moveTo>
                    <a:lnTo>
                      <a:pt x="2068005" y="0"/>
                    </a:lnTo>
                    <a:lnTo>
                      <a:pt x="1864805" y="609600"/>
                    </a:lnTo>
                    <a:lnTo>
                      <a:pt x="0" y="609600"/>
                    </a:lnTo>
                    <a:lnTo>
                      <a:pt x="203200" y="0"/>
                    </a:lnTo>
                    <a:close/>
                  </a:path>
                </a:pathLst>
              </a:custGeom>
              <a:solidFill>
                <a:srgbClr val="0089FF"/>
              </a:solidFill>
            </p:spPr>
          </p:sp>
          <p:sp>
            <p:nvSpPr>
              <p:cNvPr id="40" name="TextBox 40"/>
              <p:cNvSpPr txBox="1"/>
              <p:nvPr/>
            </p:nvSpPr>
            <p:spPr>
              <a:xfrm>
                <a:off x="101600" y="-38100"/>
                <a:ext cx="609600" cy="647700"/>
              </a:xfrm>
              <a:prstGeom prst="rect">
                <a:avLst/>
              </a:prstGeom>
            </p:spPr>
            <p:txBody>
              <a:bodyPr lIns="50800" tIns="50800" rIns="50800" bIns="50800" rtlCol="0" anchor="ctr"/>
              <a:lstStyle/>
              <a:p>
                <a:pPr algn="ctr">
                  <a:lnSpc>
                    <a:spcPts val="2659"/>
                  </a:lnSpc>
                  <a:spcBef>
                    <a:spcPct val="0"/>
                  </a:spcBef>
                </a:pPr>
                <a:endParaRPr/>
              </a:p>
            </p:txBody>
          </p:sp>
        </p:grpSp>
        <p:grpSp>
          <p:nvGrpSpPr>
            <p:cNvPr id="41" name="Group 41"/>
            <p:cNvGrpSpPr>
              <a:grpSpLocks noChangeAspect="1"/>
            </p:cNvGrpSpPr>
            <p:nvPr/>
          </p:nvGrpSpPr>
          <p:grpSpPr>
            <a:xfrm>
              <a:off x="12875296" y="-2555666"/>
              <a:ext cx="5106548" cy="4422040"/>
              <a:chOff x="0" y="0"/>
              <a:chExt cx="4282440" cy="3708400"/>
            </a:xfrm>
          </p:grpSpPr>
          <p:sp>
            <p:nvSpPr>
              <p:cNvPr id="42" name="Freeform 42"/>
              <p:cNvSpPr/>
              <p:nvPr/>
            </p:nvSpPr>
            <p:spPr>
              <a:xfrm>
                <a:off x="0" y="0"/>
                <a:ext cx="4282440" cy="3708400"/>
              </a:xfrm>
              <a:custGeom>
                <a:avLst/>
                <a:gdLst/>
                <a:ahLst/>
                <a:cxnLst/>
                <a:rect l="l" t="t" r="r" b="b"/>
                <a:pathLst>
                  <a:path w="4282440" h="3708400">
                    <a:moveTo>
                      <a:pt x="3211830" y="0"/>
                    </a:moveTo>
                    <a:lnTo>
                      <a:pt x="1070610" y="0"/>
                    </a:lnTo>
                    <a:lnTo>
                      <a:pt x="0" y="1854200"/>
                    </a:lnTo>
                    <a:lnTo>
                      <a:pt x="1070610" y="3708400"/>
                    </a:lnTo>
                    <a:lnTo>
                      <a:pt x="3211830" y="3708400"/>
                    </a:lnTo>
                    <a:lnTo>
                      <a:pt x="4282440" y="1854200"/>
                    </a:lnTo>
                    <a:close/>
                  </a:path>
                </a:pathLst>
              </a:custGeom>
              <a:solidFill>
                <a:srgbClr val="081D2F"/>
              </a:solidFill>
              <a:ln w="12700">
                <a:solidFill>
                  <a:srgbClr val="000000"/>
                </a:solidFill>
              </a:ln>
            </p:spPr>
          </p:sp>
        </p:grpSp>
        <p:grpSp>
          <p:nvGrpSpPr>
            <p:cNvPr id="43" name="Group 43"/>
            <p:cNvGrpSpPr>
              <a:grpSpLocks noChangeAspect="1"/>
            </p:cNvGrpSpPr>
            <p:nvPr/>
          </p:nvGrpSpPr>
          <p:grpSpPr>
            <a:xfrm>
              <a:off x="15988067" y="-1482121"/>
              <a:ext cx="5655237" cy="4897180"/>
              <a:chOff x="0" y="0"/>
              <a:chExt cx="4282440" cy="3708400"/>
            </a:xfrm>
          </p:grpSpPr>
          <p:sp>
            <p:nvSpPr>
              <p:cNvPr id="44" name="Freeform 44"/>
              <p:cNvSpPr/>
              <p:nvPr/>
            </p:nvSpPr>
            <p:spPr>
              <a:xfrm>
                <a:off x="0" y="0"/>
                <a:ext cx="4282440" cy="3708400"/>
              </a:xfrm>
              <a:custGeom>
                <a:avLst/>
                <a:gdLst/>
                <a:ahLst/>
                <a:cxnLst/>
                <a:rect l="l" t="t" r="r" b="b"/>
                <a:pathLst>
                  <a:path w="4282440" h="3708400">
                    <a:moveTo>
                      <a:pt x="3211830" y="0"/>
                    </a:moveTo>
                    <a:lnTo>
                      <a:pt x="1070610" y="0"/>
                    </a:lnTo>
                    <a:lnTo>
                      <a:pt x="0" y="1854200"/>
                    </a:lnTo>
                    <a:lnTo>
                      <a:pt x="1070610" y="3708400"/>
                    </a:lnTo>
                    <a:lnTo>
                      <a:pt x="3211830" y="3708400"/>
                    </a:lnTo>
                    <a:lnTo>
                      <a:pt x="4282440" y="1854200"/>
                    </a:lnTo>
                    <a:close/>
                  </a:path>
                </a:pathLst>
              </a:custGeom>
              <a:solidFill>
                <a:srgbClr val="0089FF"/>
              </a:solidFill>
              <a:ln w="12700">
                <a:solidFill>
                  <a:srgbClr val="000000"/>
                </a:solidFill>
              </a:ln>
            </p:spPr>
          </p:sp>
        </p:grpSp>
        <p:grpSp>
          <p:nvGrpSpPr>
            <p:cNvPr id="45" name="Group 45"/>
            <p:cNvGrpSpPr>
              <a:grpSpLocks noChangeAspect="1"/>
            </p:cNvGrpSpPr>
            <p:nvPr/>
          </p:nvGrpSpPr>
          <p:grpSpPr>
            <a:xfrm>
              <a:off x="15417" y="9665429"/>
              <a:ext cx="2335693" cy="2022605"/>
              <a:chOff x="0" y="0"/>
              <a:chExt cx="4282440" cy="3708400"/>
            </a:xfrm>
          </p:grpSpPr>
          <p:sp>
            <p:nvSpPr>
              <p:cNvPr id="46" name="Freeform 46"/>
              <p:cNvSpPr/>
              <p:nvPr/>
            </p:nvSpPr>
            <p:spPr>
              <a:xfrm>
                <a:off x="0" y="0"/>
                <a:ext cx="4282440" cy="3708400"/>
              </a:xfrm>
              <a:custGeom>
                <a:avLst/>
                <a:gdLst/>
                <a:ahLst/>
                <a:cxnLst/>
                <a:rect l="l" t="t" r="r" b="b"/>
                <a:pathLst>
                  <a:path w="4282440" h="3708400">
                    <a:moveTo>
                      <a:pt x="3211830" y="0"/>
                    </a:moveTo>
                    <a:lnTo>
                      <a:pt x="1070610" y="0"/>
                    </a:lnTo>
                    <a:lnTo>
                      <a:pt x="0" y="1854200"/>
                    </a:lnTo>
                    <a:lnTo>
                      <a:pt x="1070610" y="3708400"/>
                    </a:lnTo>
                    <a:lnTo>
                      <a:pt x="3211830" y="3708400"/>
                    </a:lnTo>
                    <a:lnTo>
                      <a:pt x="4282440" y="1854200"/>
                    </a:lnTo>
                    <a:close/>
                  </a:path>
                </a:pathLst>
              </a:custGeom>
              <a:solidFill>
                <a:srgbClr val="081D2F"/>
              </a:solidFill>
              <a:ln w="12700">
                <a:solidFill>
                  <a:srgbClr val="000000"/>
                </a:solidFill>
              </a:ln>
            </p:spPr>
          </p:sp>
        </p:grpSp>
        <p:grpSp>
          <p:nvGrpSpPr>
            <p:cNvPr id="47" name="Group 47"/>
            <p:cNvGrpSpPr>
              <a:grpSpLocks noChangeAspect="1"/>
            </p:cNvGrpSpPr>
            <p:nvPr/>
          </p:nvGrpSpPr>
          <p:grpSpPr>
            <a:xfrm>
              <a:off x="-1790344" y="8436801"/>
              <a:ext cx="2586659" cy="2239930"/>
              <a:chOff x="0" y="0"/>
              <a:chExt cx="4282440" cy="3708400"/>
            </a:xfrm>
          </p:grpSpPr>
          <p:sp>
            <p:nvSpPr>
              <p:cNvPr id="48" name="Freeform 48"/>
              <p:cNvSpPr/>
              <p:nvPr/>
            </p:nvSpPr>
            <p:spPr>
              <a:xfrm>
                <a:off x="0" y="0"/>
                <a:ext cx="4282440" cy="3708400"/>
              </a:xfrm>
              <a:custGeom>
                <a:avLst/>
                <a:gdLst/>
                <a:ahLst/>
                <a:cxnLst/>
                <a:rect l="l" t="t" r="r" b="b"/>
                <a:pathLst>
                  <a:path w="4282440" h="3708400">
                    <a:moveTo>
                      <a:pt x="3211830" y="0"/>
                    </a:moveTo>
                    <a:lnTo>
                      <a:pt x="1070610" y="0"/>
                    </a:lnTo>
                    <a:lnTo>
                      <a:pt x="0" y="1854200"/>
                    </a:lnTo>
                    <a:lnTo>
                      <a:pt x="1070610" y="3708400"/>
                    </a:lnTo>
                    <a:lnTo>
                      <a:pt x="3211830" y="3708400"/>
                    </a:lnTo>
                    <a:lnTo>
                      <a:pt x="4282440" y="1854200"/>
                    </a:lnTo>
                    <a:close/>
                  </a:path>
                </a:pathLst>
              </a:custGeom>
              <a:solidFill>
                <a:srgbClr val="0089FF"/>
              </a:solidFill>
              <a:ln w="12700">
                <a:solidFill>
                  <a:srgbClr val="000000"/>
                </a:solidFill>
              </a:ln>
            </p:spPr>
          </p:sp>
        </p:grpSp>
        <p:grpSp>
          <p:nvGrpSpPr>
            <p:cNvPr id="55" name="Group 20">
              <a:extLst>
                <a:ext uri="{FF2B5EF4-FFF2-40B4-BE49-F238E27FC236}">
                  <a16:creationId xmlns:a16="http://schemas.microsoft.com/office/drawing/2014/main" id="{8D282052-D0CF-4C13-AFE6-EF14F50318E4}"/>
                </a:ext>
              </a:extLst>
            </p:cNvPr>
            <p:cNvGrpSpPr/>
            <p:nvPr/>
          </p:nvGrpSpPr>
          <p:grpSpPr>
            <a:xfrm rot="-3547440">
              <a:off x="9749896" y="2148662"/>
              <a:ext cx="463545" cy="140337"/>
              <a:chOff x="0" y="0"/>
              <a:chExt cx="2013556" cy="609600"/>
            </a:xfrm>
          </p:grpSpPr>
          <p:sp>
            <p:nvSpPr>
              <p:cNvPr id="56" name="Freeform 21">
                <a:extLst>
                  <a:ext uri="{FF2B5EF4-FFF2-40B4-BE49-F238E27FC236}">
                    <a16:creationId xmlns:a16="http://schemas.microsoft.com/office/drawing/2014/main" id="{6C80A4E4-2B56-4ADC-92E4-50945E0C51CB}"/>
                  </a:ext>
                </a:extLst>
              </p:cNvPr>
              <p:cNvSpPr/>
              <p:nvPr/>
            </p:nvSpPr>
            <p:spPr>
              <a:xfrm>
                <a:off x="0" y="0"/>
                <a:ext cx="2013556" cy="609600"/>
              </a:xfrm>
              <a:custGeom>
                <a:avLst/>
                <a:gdLst/>
                <a:ahLst/>
                <a:cxnLst/>
                <a:rect l="l" t="t" r="r" b="b"/>
                <a:pathLst>
                  <a:path w="2013556" h="609600">
                    <a:moveTo>
                      <a:pt x="203200" y="0"/>
                    </a:moveTo>
                    <a:lnTo>
                      <a:pt x="2013556" y="0"/>
                    </a:lnTo>
                    <a:lnTo>
                      <a:pt x="1810356" y="609600"/>
                    </a:lnTo>
                    <a:lnTo>
                      <a:pt x="0" y="609600"/>
                    </a:lnTo>
                    <a:lnTo>
                      <a:pt x="203200" y="0"/>
                    </a:lnTo>
                    <a:close/>
                  </a:path>
                </a:pathLst>
              </a:custGeom>
              <a:solidFill>
                <a:srgbClr val="081D2F"/>
              </a:solidFill>
            </p:spPr>
          </p:sp>
          <p:sp>
            <p:nvSpPr>
              <p:cNvPr id="57" name="TextBox 22">
                <a:extLst>
                  <a:ext uri="{FF2B5EF4-FFF2-40B4-BE49-F238E27FC236}">
                    <a16:creationId xmlns:a16="http://schemas.microsoft.com/office/drawing/2014/main" id="{C31407E4-7E84-4D6A-BFAF-2DA17BC7FD08}"/>
                  </a:ext>
                </a:extLst>
              </p:cNvPr>
              <p:cNvSpPr txBox="1"/>
              <p:nvPr/>
            </p:nvSpPr>
            <p:spPr>
              <a:xfrm>
                <a:off x="101600" y="-38100"/>
                <a:ext cx="609600" cy="647700"/>
              </a:xfrm>
              <a:prstGeom prst="rect">
                <a:avLst/>
              </a:prstGeom>
            </p:spPr>
            <p:txBody>
              <a:bodyPr lIns="50800" tIns="50800" rIns="50800" bIns="50800" rtlCol="0" anchor="ctr"/>
              <a:lstStyle/>
              <a:p>
                <a:pPr algn="ctr">
                  <a:lnSpc>
                    <a:spcPts val="2659"/>
                  </a:lnSpc>
                  <a:spcBef>
                    <a:spcPct val="0"/>
                  </a:spcBef>
                </a:pPr>
                <a:endParaRPr/>
              </a:p>
            </p:txBody>
          </p:sp>
        </p:grpSp>
        <p:grpSp>
          <p:nvGrpSpPr>
            <p:cNvPr id="58" name="Group 32">
              <a:extLst>
                <a:ext uri="{FF2B5EF4-FFF2-40B4-BE49-F238E27FC236}">
                  <a16:creationId xmlns:a16="http://schemas.microsoft.com/office/drawing/2014/main" id="{82C6DB9D-9D89-4325-855C-135905A61D38}"/>
                </a:ext>
              </a:extLst>
            </p:cNvPr>
            <p:cNvGrpSpPr/>
            <p:nvPr/>
          </p:nvGrpSpPr>
          <p:grpSpPr>
            <a:xfrm rot="-3547440">
              <a:off x="9546664" y="2143282"/>
              <a:ext cx="476080" cy="140337"/>
              <a:chOff x="0" y="0"/>
              <a:chExt cx="2068005" cy="609600"/>
            </a:xfrm>
          </p:grpSpPr>
          <p:sp>
            <p:nvSpPr>
              <p:cNvPr id="59" name="Freeform 33">
                <a:extLst>
                  <a:ext uri="{FF2B5EF4-FFF2-40B4-BE49-F238E27FC236}">
                    <a16:creationId xmlns:a16="http://schemas.microsoft.com/office/drawing/2014/main" id="{4EC5D8EA-DF7D-4E7E-ABD8-47C1B42A04CB}"/>
                  </a:ext>
                </a:extLst>
              </p:cNvPr>
              <p:cNvSpPr/>
              <p:nvPr/>
            </p:nvSpPr>
            <p:spPr>
              <a:xfrm>
                <a:off x="0" y="0"/>
                <a:ext cx="2068005" cy="609600"/>
              </a:xfrm>
              <a:custGeom>
                <a:avLst/>
                <a:gdLst/>
                <a:ahLst/>
                <a:cxnLst/>
                <a:rect l="l" t="t" r="r" b="b"/>
                <a:pathLst>
                  <a:path w="2068005" h="609600">
                    <a:moveTo>
                      <a:pt x="203200" y="0"/>
                    </a:moveTo>
                    <a:lnTo>
                      <a:pt x="2068005" y="0"/>
                    </a:lnTo>
                    <a:lnTo>
                      <a:pt x="1864805" y="609600"/>
                    </a:lnTo>
                    <a:lnTo>
                      <a:pt x="0" y="609600"/>
                    </a:lnTo>
                    <a:lnTo>
                      <a:pt x="203200" y="0"/>
                    </a:lnTo>
                    <a:close/>
                  </a:path>
                </a:pathLst>
              </a:custGeom>
              <a:solidFill>
                <a:srgbClr val="0089FF"/>
              </a:solidFill>
            </p:spPr>
          </p:sp>
          <p:sp>
            <p:nvSpPr>
              <p:cNvPr id="60" name="TextBox 34">
                <a:extLst>
                  <a:ext uri="{FF2B5EF4-FFF2-40B4-BE49-F238E27FC236}">
                    <a16:creationId xmlns:a16="http://schemas.microsoft.com/office/drawing/2014/main" id="{F1ADF11C-D77D-49CC-A0A8-3690837678B4}"/>
                  </a:ext>
                </a:extLst>
              </p:cNvPr>
              <p:cNvSpPr txBox="1"/>
              <p:nvPr/>
            </p:nvSpPr>
            <p:spPr>
              <a:xfrm>
                <a:off x="101600" y="-38100"/>
                <a:ext cx="609600" cy="647700"/>
              </a:xfrm>
              <a:prstGeom prst="rect">
                <a:avLst/>
              </a:prstGeom>
            </p:spPr>
            <p:txBody>
              <a:bodyPr lIns="50800" tIns="50800" rIns="50800" bIns="50800" rtlCol="0" anchor="ctr"/>
              <a:lstStyle/>
              <a:p>
                <a:pPr algn="ctr">
                  <a:lnSpc>
                    <a:spcPts val="2659"/>
                  </a:lnSpc>
                  <a:spcBef>
                    <a:spcPct val="0"/>
                  </a:spcBef>
                </a:pPr>
                <a:endParaRPr/>
              </a:p>
            </p:txBody>
          </p:sp>
        </p:gr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a:spLocks noGrp="1"/>
          </p:cNvSpPr>
          <p:nvPr>
            <p:ph type="title" idx="4294967295"/>
          </p:nvPr>
        </p:nvSpPr>
        <p:spPr>
          <a:xfrm>
            <a:off x="6172200" y="3543300"/>
            <a:ext cx="8115300" cy="220855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8959"/>
              </a:lnSpc>
              <a:spcBef>
                <a:spcPct val="0"/>
              </a:spcBef>
              <a:spcAft>
                <a:spcPts val="0"/>
              </a:spcAft>
              <a:buClrTx/>
              <a:buSzTx/>
              <a:buFontTx/>
              <a:buNone/>
              <a:tabLst/>
              <a:defRPr/>
            </a:pPr>
            <a:r>
              <a:rPr kumimoji="0" lang="en-US" sz="6399" b="0" i="0" u="none" strike="noStrike" kern="1200" cap="none" spc="0" normalizeH="0" baseline="0" noProof="0" dirty="0">
                <a:ln>
                  <a:noFill/>
                </a:ln>
                <a:solidFill>
                  <a:srgbClr val="081D2F"/>
                </a:solidFill>
                <a:effectLst/>
                <a:uLnTx/>
                <a:uFillTx/>
                <a:latin typeface="Aileron Bold"/>
                <a:ea typeface="+mn-ea"/>
                <a:cs typeface="+mn-cs"/>
              </a:rPr>
              <a:t>Walk Through</a:t>
            </a:r>
          </a:p>
          <a:p>
            <a:pPr marL="0" marR="0" lvl="0" indent="0" algn="l" defTabSz="914400" rtl="0" eaLnBrk="1" fontAlgn="auto" latinLnBrk="0" hangingPunct="1">
              <a:lnSpc>
                <a:spcPts val="8959"/>
              </a:lnSpc>
              <a:spcBef>
                <a:spcPct val="0"/>
              </a:spcBef>
              <a:spcAft>
                <a:spcPts val="0"/>
              </a:spcAft>
              <a:buClrTx/>
              <a:buSzTx/>
              <a:buFontTx/>
              <a:buNone/>
              <a:tabLst/>
              <a:defRPr/>
            </a:pPr>
            <a:r>
              <a:rPr kumimoji="0" lang="en-US" sz="6399" b="0" i="0" u="none" strike="noStrike" kern="1200" cap="none" spc="0" normalizeH="0" baseline="0" noProof="0" dirty="0">
                <a:ln>
                  <a:noFill/>
                </a:ln>
                <a:solidFill>
                  <a:srgbClr val="081D2F"/>
                </a:solidFill>
                <a:effectLst/>
                <a:uLnTx/>
                <a:uFillTx/>
                <a:latin typeface="Aileron Bold"/>
                <a:ea typeface="+mn-ea"/>
                <a:cs typeface="+mn-cs"/>
                <a:hlinkClick r:id="rId3"/>
              </a:rPr>
              <a:t>SAM Data Bank</a:t>
            </a:r>
            <a:endParaRPr kumimoji="0" lang="en-US" sz="6399" b="0" i="0" u="none" strike="noStrike" kern="1200" cap="none" spc="0" normalizeH="0" baseline="0" noProof="0" dirty="0">
              <a:ln>
                <a:noFill/>
              </a:ln>
              <a:solidFill>
                <a:srgbClr val="081D2F"/>
              </a:solidFill>
              <a:effectLst/>
              <a:uLnTx/>
              <a:uFillTx/>
              <a:latin typeface="Aileron Bold"/>
              <a:ea typeface="+mn-ea"/>
              <a:cs typeface="+mn-cs"/>
            </a:endParaRPr>
          </a:p>
        </p:txBody>
      </p:sp>
      <p:grpSp>
        <p:nvGrpSpPr>
          <p:cNvPr id="3" name="Group 2">
            <a:extLst>
              <a:ext uri="{FF2B5EF4-FFF2-40B4-BE49-F238E27FC236}">
                <a16:creationId xmlns:a16="http://schemas.microsoft.com/office/drawing/2014/main" id="{769A7F1B-3ECF-4E3E-B26F-99EE9352F90C}"/>
              </a:ext>
              <a:ext uri="{C183D7F6-B498-43B3-948B-1728B52AA6E4}">
                <adec:decorative xmlns:adec="http://schemas.microsoft.com/office/drawing/2017/decorative" val="1"/>
              </a:ext>
            </a:extLst>
          </p:cNvPr>
          <p:cNvGrpSpPr/>
          <p:nvPr/>
        </p:nvGrpSpPr>
        <p:grpSpPr>
          <a:xfrm>
            <a:off x="-1712138" y="-1355819"/>
            <a:ext cx="21593467" cy="12870439"/>
            <a:chOff x="-1712138" y="-1355819"/>
            <a:chExt cx="21593467" cy="12870439"/>
          </a:xfrm>
        </p:grpSpPr>
        <p:grpSp>
          <p:nvGrpSpPr>
            <p:cNvPr id="7" name="Group 7"/>
            <p:cNvGrpSpPr/>
            <p:nvPr/>
          </p:nvGrpSpPr>
          <p:grpSpPr>
            <a:xfrm rot="-3547440">
              <a:off x="4816183" y="4276617"/>
              <a:ext cx="1205568" cy="364983"/>
              <a:chOff x="0" y="0"/>
              <a:chExt cx="2013556" cy="609600"/>
            </a:xfrm>
          </p:grpSpPr>
          <p:sp>
            <p:nvSpPr>
              <p:cNvPr id="8" name="Freeform 8"/>
              <p:cNvSpPr/>
              <p:nvPr/>
            </p:nvSpPr>
            <p:spPr>
              <a:xfrm>
                <a:off x="0" y="0"/>
                <a:ext cx="2013556" cy="609600"/>
              </a:xfrm>
              <a:custGeom>
                <a:avLst/>
                <a:gdLst/>
                <a:ahLst/>
                <a:cxnLst/>
                <a:rect l="l" t="t" r="r" b="b"/>
                <a:pathLst>
                  <a:path w="2013556" h="609600">
                    <a:moveTo>
                      <a:pt x="203200" y="0"/>
                    </a:moveTo>
                    <a:lnTo>
                      <a:pt x="2013556" y="0"/>
                    </a:lnTo>
                    <a:lnTo>
                      <a:pt x="1810356" y="609600"/>
                    </a:lnTo>
                    <a:lnTo>
                      <a:pt x="0" y="609600"/>
                    </a:lnTo>
                    <a:lnTo>
                      <a:pt x="203200" y="0"/>
                    </a:lnTo>
                    <a:close/>
                  </a:path>
                </a:pathLst>
              </a:custGeom>
              <a:solidFill>
                <a:srgbClr val="081D2F"/>
              </a:solidFill>
            </p:spPr>
          </p:sp>
          <p:sp>
            <p:nvSpPr>
              <p:cNvPr id="9" name="TextBox 9"/>
              <p:cNvSpPr txBox="1"/>
              <p:nvPr/>
            </p:nvSpPr>
            <p:spPr>
              <a:xfrm>
                <a:off x="101600" y="-38100"/>
                <a:ext cx="609600" cy="647700"/>
              </a:xfrm>
              <a:prstGeom prst="rect">
                <a:avLst/>
              </a:prstGeom>
            </p:spPr>
            <p:txBody>
              <a:bodyPr lIns="50800" tIns="50800" rIns="50800" bIns="50800" rtlCol="0" anchor="ctr"/>
              <a:lstStyle/>
              <a:p>
                <a:pPr algn="ctr">
                  <a:lnSpc>
                    <a:spcPts val="2659"/>
                  </a:lnSpc>
                  <a:spcBef>
                    <a:spcPct val="0"/>
                  </a:spcBef>
                </a:pPr>
                <a:endParaRPr/>
              </a:p>
            </p:txBody>
          </p:sp>
        </p:grpSp>
        <p:grpSp>
          <p:nvGrpSpPr>
            <p:cNvPr id="10" name="Group 10"/>
            <p:cNvGrpSpPr/>
            <p:nvPr/>
          </p:nvGrpSpPr>
          <p:grpSpPr>
            <a:xfrm rot="-3547440">
              <a:off x="4287626" y="4262627"/>
              <a:ext cx="1238168" cy="364983"/>
              <a:chOff x="0" y="0"/>
              <a:chExt cx="2068005" cy="609600"/>
            </a:xfrm>
          </p:grpSpPr>
          <p:sp>
            <p:nvSpPr>
              <p:cNvPr id="11" name="Freeform 11"/>
              <p:cNvSpPr/>
              <p:nvPr/>
            </p:nvSpPr>
            <p:spPr>
              <a:xfrm>
                <a:off x="0" y="0"/>
                <a:ext cx="2068005" cy="609600"/>
              </a:xfrm>
              <a:custGeom>
                <a:avLst/>
                <a:gdLst/>
                <a:ahLst/>
                <a:cxnLst/>
                <a:rect l="l" t="t" r="r" b="b"/>
                <a:pathLst>
                  <a:path w="2068005" h="609600">
                    <a:moveTo>
                      <a:pt x="203200" y="0"/>
                    </a:moveTo>
                    <a:lnTo>
                      <a:pt x="2068005" y="0"/>
                    </a:lnTo>
                    <a:lnTo>
                      <a:pt x="1864805" y="609600"/>
                    </a:lnTo>
                    <a:lnTo>
                      <a:pt x="0" y="609600"/>
                    </a:lnTo>
                    <a:lnTo>
                      <a:pt x="203200" y="0"/>
                    </a:lnTo>
                    <a:close/>
                  </a:path>
                </a:pathLst>
              </a:custGeom>
              <a:solidFill>
                <a:srgbClr val="0089FF"/>
              </a:solidFill>
            </p:spPr>
          </p:sp>
          <p:sp>
            <p:nvSpPr>
              <p:cNvPr id="12" name="TextBox 12"/>
              <p:cNvSpPr txBox="1"/>
              <p:nvPr/>
            </p:nvSpPr>
            <p:spPr>
              <a:xfrm>
                <a:off x="101600" y="-38100"/>
                <a:ext cx="609600" cy="647700"/>
              </a:xfrm>
              <a:prstGeom prst="rect">
                <a:avLst/>
              </a:prstGeom>
            </p:spPr>
            <p:txBody>
              <a:bodyPr lIns="50800" tIns="50800" rIns="50800" bIns="50800" rtlCol="0" anchor="ctr"/>
              <a:lstStyle/>
              <a:p>
                <a:pPr algn="ctr">
                  <a:lnSpc>
                    <a:spcPts val="2659"/>
                  </a:lnSpc>
                  <a:spcBef>
                    <a:spcPct val="0"/>
                  </a:spcBef>
                </a:pPr>
                <a:endParaRPr/>
              </a:p>
            </p:txBody>
          </p:sp>
        </p:grpSp>
        <p:grpSp>
          <p:nvGrpSpPr>
            <p:cNvPr id="25" name="Group 25"/>
            <p:cNvGrpSpPr>
              <a:grpSpLocks noChangeAspect="1"/>
            </p:cNvGrpSpPr>
            <p:nvPr/>
          </p:nvGrpSpPr>
          <p:grpSpPr>
            <a:xfrm>
              <a:off x="14637270" y="-1355819"/>
              <a:ext cx="3054176" cy="2644779"/>
              <a:chOff x="0" y="0"/>
              <a:chExt cx="4282440" cy="3708400"/>
            </a:xfrm>
          </p:grpSpPr>
          <p:sp>
            <p:nvSpPr>
              <p:cNvPr id="26" name="Freeform 26"/>
              <p:cNvSpPr/>
              <p:nvPr/>
            </p:nvSpPr>
            <p:spPr>
              <a:xfrm>
                <a:off x="0" y="0"/>
                <a:ext cx="4282440" cy="3708400"/>
              </a:xfrm>
              <a:custGeom>
                <a:avLst/>
                <a:gdLst/>
                <a:ahLst/>
                <a:cxnLst/>
                <a:rect l="l" t="t" r="r" b="b"/>
                <a:pathLst>
                  <a:path w="4282440" h="3708400">
                    <a:moveTo>
                      <a:pt x="3211830" y="0"/>
                    </a:moveTo>
                    <a:lnTo>
                      <a:pt x="1070610" y="0"/>
                    </a:lnTo>
                    <a:lnTo>
                      <a:pt x="0" y="1854200"/>
                    </a:lnTo>
                    <a:lnTo>
                      <a:pt x="1070610" y="3708400"/>
                    </a:lnTo>
                    <a:lnTo>
                      <a:pt x="3211830" y="3708400"/>
                    </a:lnTo>
                    <a:lnTo>
                      <a:pt x="4282440" y="1854200"/>
                    </a:lnTo>
                    <a:close/>
                  </a:path>
                </a:pathLst>
              </a:custGeom>
              <a:solidFill>
                <a:srgbClr val="081D2F"/>
              </a:solidFill>
              <a:ln w="12700">
                <a:solidFill>
                  <a:srgbClr val="000000"/>
                </a:solidFill>
              </a:ln>
            </p:spPr>
          </p:sp>
        </p:grpSp>
        <p:grpSp>
          <p:nvGrpSpPr>
            <p:cNvPr id="27" name="Group 27"/>
            <p:cNvGrpSpPr>
              <a:grpSpLocks noChangeAspect="1"/>
            </p:cNvGrpSpPr>
            <p:nvPr/>
          </p:nvGrpSpPr>
          <p:grpSpPr>
            <a:xfrm>
              <a:off x="16498988" y="-713742"/>
              <a:ext cx="3382341" cy="2928955"/>
              <a:chOff x="0" y="0"/>
              <a:chExt cx="4282440" cy="3708400"/>
            </a:xfrm>
          </p:grpSpPr>
          <p:sp>
            <p:nvSpPr>
              <p:cNvPr id="28" name="Freeform 28"/>
              <p:cNvSpPr/>
              <p:nvPr/>
            </p:nvSpPr>
            <p:spPr>
              <a:xfrm>
                <a:off x="0" y="0"/>
                <a:ext cx="4282440" cy="3708400"/>
              </a:xfrm>
              <a:custGeom>
                <a:avLst/>
                <a:gdLst/>
                <a:ahLst/>
                <a:cxnLst/>
                <a:rect l="l" t="t" r="r" b="b"/>
                <a:pathLst>
                  <a:path w="4282440" h="3708400">
                    <a:moveTo>
                      <a:pt x="3211830" y="0"/>
                    </a:moveTo>
                    <a:lnTo>
                      <a:pt x="1070610" y="0"/>
                    </a:lnTo>
                    <a:lnTo>
                      <a:pt x="0" y="1854200"/>
                    </a:lnTo>
                    <a:lnTo>
                      <a:pt x="1070610" y="3708400"/>
                    </a:lnTo>
                    <a:lnTo>
                      <a:pt x="3211830" y="3708400"/>
                    </a:lnTo>
                    <a:lnTo>
                      <a:pt x="4282440" y="1854200"/>
                    </a:lnTo>
                    <a:close/>
                  </a:path>
                </a:pathLst>
              </a:custGeom>
              <a:solidFill>
                <a:srgbClr val="0089FF"/>
              </a:solidFill>
              <a:ln w="12700">
                <a:solidFill>
                  <a:srgbClr val="000000"/>
                </a:solidFill>
              </a:ln>
            </p:spPr>
          </p:sp>
        </p:grpSp>
        <p:grpSp>
          <p:nvGrpSpPr>
            <p:cNvPr id="29" name="Group 29"/>
            <p:cNvGrpSpPr>
              <a:grpSpLocks noChangeAspect="1"/>
            </p:cNvGrpSpPr>
            <p:nvPr/>
          </p:nvGrpSpPr>
          <p:grpSpPr>
            <a:xfrm>
              <a:off x="93623" y="9492015"/>
              <a:ext cx="2335693" cy="2022605"/>
              <a:chOff x="0" y="0"/>
              <a:chExt cx="4282440" cy="3708400"/>
            </a:xfrm>
          </p:grpSpPr>
          <p:sp>
            <p:nvSpPr>
              <p:cNvPr id="30" name="Freeform 30"/>
              <p:cNvSpPr/>
              <p:nvPr/>
            </p:nvSpPr>
            <p:spPr>
              <a:xfrm>
                <a:off x="0" y="0"/>
                <a:ext cx="4282440" cy="3708400"/>
              </a:xfrm>
              <a:custGeom>
                <a:avLst/>
                <a:gdLst/>
                <a:ahLst/>
                <a:cxnLst/>
                <a:rect l="l" t="t" r="r" b="b"/>
                <a:pathLst>
                  <a:path w="4282440" h="3708400">
                    <a:moveTo>
                      <a:pt x="3211830" y="0"/>
                    </a:moveTo>
                    <a:lnTo>
                      <a:pt x="1070610" y="0"/>
                    </a:lnTo>
                    <a:lnTo>
                      <a:pt x="0" y="1854200"/>
                    </a:lnTo>
                    <a:lnTo>
                      <a:pt x="1070610" y="3708400"/>
                    </a:lnTo>
                    <a:lnTo>
                      <a:pt x="3211830" y="3708400"/>
                    </a:lnTo>
                    <a:lnTo>
                      <a:pt x="4282440" y="1854200"/>
                    </a:lnTo>
                    <a:close/>
                  </a:path>
                </a:pathLst>
              </a:custGeom>
              <a:solidFill>
                <a:srgbClr val="081D2F"/>
              </a:solidFill>
              <a:ln w="12700">
                <a:solidFill>
                  <a:srgbClr val="000000"/>
                </a:solidFill>
              </a:ln>
            </p:spPr>
          </p:sp>
        </p:grpSp>
        <p:grpSp>
          <p:nvGrpSpPr>
            <p:cNvPr id="31" name="Group 31"/>
            <p:cNvGrpSpPr>
              <a:grpSpLocks noChangeAspect="1"/>
            </p:cNvGrpSpPr>
            <p:nvPr/>
          </p:nvGrpSpPr>
          <p:grpSpPr>
            <a:xfrm>
              <a:off x="-1712138" y="8263388"/>
              <a:ext cx="2586659" cy="2239930"/>
              <a:chOff x="0" y="0"/>
              <a:chExt cx="4282440" cy="3708400"/>
            </a:xfrm>
          </p:grpSpPr>
          <p:sp>
            <p:nvSpPr>
              <p:cNvPr id="32" name="Freeform 32"/>
              <p:cNvSpPr/>
              <p:nvPr/>
            </p:nvSpPr>
            <p:spPr>
              <a:xfrm>
                <a:off x="0" y="0"/>
                <a:ext cx="4282440" cy="3708400"/>
              </a:xfrm>
              <a:custGeom>
                <a:avLst/>
                <a:gdLst/>
                <a:ahLst/>
                <a:cxnLst/>
                <a:rect l="l" t="t" r="r" b="b"/>
                <a:pathLst>
                  <a:path w="4282440" h="3708400">
                    <a:moveTo>
                      <a:pt x="3211830" y="0"/>
                    </a:moveTo>
                    <a:lnTo>
                      <a:pt x="1070610" y="0"/>
                    </a:lnTo>
                    <a:lnTo>
                      <a:pt x="0" y="1854200"/>
                    </a:lnTo>
                    <a:lnTo>
                      <a:pt x="1070610" y="3708400"/>
                    </a:lnTo>
                    <a:lnTo>
                      <a:pt x="3211830" y="3708400"/>
                    </a:lnTo>
                    <a:lnTo>
                      <a:pt x="4282440" y="1854200"/>
                    </a:lnTo>
                    <a:close/>
                  </a:path>
                </a:pathLst>
              </a:custGeom>
              <a:solidFill>
                <a:srgbClr val="0089FF"/>
              </a:solidFill>
              <a:ln w="12700">
                <a:solidFill>
                  <a:srgbClr val="000000"/>
                </a:solidFill>
              </a:ln>
            </p:spPr>
          </p:sp>
        </p:grpSp>
      </p:grpSp>
      <p:sp>
        <p:nvSpPr>
          <p:cNvPr id="36" name="Slide Number Placeholder 35">
            <a:extLst>
              <a:ext uri="{FF2B5EF4-FFF2-40B4-BE49-F238E27FC236}">
                <a16:creationId xmlns:a16="http://schemas.microsoft.com/office/drawing/2014/main" id="{A8365E8F-BFAB-4B91-9138-3DFA05F9C2A0}"/>
              </a:ext>
            </a:extLst>
          </p:cNvPr>
          <p:cNvSpPr>
            <a:spLocks noGrp="1"/>
          </p:cNvSpPr>
          <p:nvPr>
            <p:ph type="sldNum" sz="quarter" idx="12"/>
          </p:nvPr>
        </p:nvSpPr>
        <p:spPr>
          <a:xfrm>
            <a:off x="7607087" y="9921875"/>
            <a:ext cx="2133600" cy="365125"/>
          </a:xfrm>
        </p:spPr>
        <p:txBody>
          <a:bodyPr/>
          <a:lstStyle/>
          <a:p>
            <a:fld id="{B6F15528-21DE-4FAA-801E-634DDDAF4B2B}" type="slidenum">
              <a:rPr lang="en-US" smtClean="0"/>
              <a:pPr/>
              <a:t>12</a:t>
            </a:fld>
            <a:endParaRPr lang="en-US"/>
          </a:p>
        </p:txBody>
      </p:sp>
    </p:spTree>
    <p:extLst>
      <p:ext uri="{BB962C8B-B14F-4D97-AF65-F5344CB8AC3E}">
        <p14:creationId xmlns:p14="http://schemas.microsoft.com/office/powerpoint/2010/main" val="8801191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a:spLocks noGrp="1"/>
          </p:cNvSpPr>
          <p:nvPr>
            <p:ph type="title" idx="4294967295"/>
          </p:nvPr>
        </p:nvSpPr>
        <p:spPr>
          <a:xfrm>
            <a:off x="11354445" y="1166944"/>
            <a:ext cx="6415628" cy="220855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8959"/>
              </a:lnSpc>
              <a:spcBef>
                <a:spcPct val="0"/>
              </a:spcBef>
              <a:spcAft>
                <a:spcPts val="0"/>
              </a:spcAft>
              <a:buClrTx/>
              <a:buSzTx/>
              <a:buFontTx/>
              <a:buNone/>
              <a:tabLst/>
              <a:defRPr/>
            </a:pPr>
            <a:r>
              <a:rPr kumimoji="0" lang="en-US" sz="6399" b="0" i="0" u="none" strike="noStrike" kern="1200" cap="none" spc="0" normalizeH="0" baseline="0" noProof="0" dirty="0">
                <a:ln>
                  <a:noFill/>
                </a:ln>
                <a:solidFill>
                  <a:srgbClr val="081D2F"/>
                </a:solidFill>
                <a:effectLst/>
                <a:uLnTx/>
                <a:uFillTx/>
                <a:latin typeface="Aileron Bold"/>
                <a:ea typeface="+mn-ea"/>
                <a:cs typeface="+mn-cs"/>
              </a:rPr>
              <a:t>Simple Techniques</a:t>
            </a:r>
          </a:p>
        </p:txBody>
      </p:sp>
      <p:grpSp>
        <p:nvGrpSpPr>
          <p:cNvPr id="15" name="Group 14">
            <a:extLst>
              <a:ext uri="{FF2B5EF4-FFF2-40B4-BE49-F238E27FC236}">
                <a16:creationId xmlns:a16="http://schemas.microsoft.com/office/drawing/2014/main" id="{E7BA9A6E-3E65-43A5-B4C0-E3717060B452}"/>
              </a:ext>
              <a:ext uri="{C183D7F6-B498-43B3-948B-1728B52AA6E4}">
                <adec:decorative xmlns:adec="http://schemas.microsoft.com/office/drawing/2017/decorative" val="1"/>
              </a:ext>
            </a:extLst>
          </p:cNvPr>
          <p:cNvGrpSpPr/>
          <p:nvPr/>
        </p:nvGrpSpPr>
        <p:grpSpPr>
          <a:xfrm>
            <a:off x="0" y="-10"/>
            <a:ext cx="10926423" cy="14123953"/>
            <a:chOff x="0" y="-10"/>
            <a:chExt cx="10926423" cy="14123953"/>
          </a:xfrm>
        </p:grpSpPr>
        <p:grpSp>
          <p:nvGrpSpPr>
            <p:cNvPr id="3" name="Group 3"/>
            <p:cNvGrpSpPr>
              <a:grpSpLocks noChangeAspect="1"/>
            </p:cNvGrpSpPr>
            <p:nvPr/>
          </p:nvGrpSpPr>
          <p:grpSpPr>
            <a:xfrm>
              <a:off x="2025580" y="-10"/>
              <a:ext cx="8900843" cy="14122228"/>
              <a:chOff x="0" y="0"/>
              <a:chExt cx="32012471" cy="50791529"/>
            </a:xfrm>
          </p:grpSpPr>
          <p:sp>
            <p:nvSpPr>
              <p:cNvPr id="4" name="Freeform 4"/>
              <p:cNvSpPr/>
              <p:nvPr/>
            </p:nvSpPr>
            <p:spPr>
              <a:xfrm>
                <a:off x="0" y="0"/>
                <a:ext cx="32012508" cy="50791492"/>
              </a:xfrm>
              <a:custGeom>
                <a:avLst/>
                <a:gdLst/>
                <a:ahLst/>
                <a:cxnLst/>
                <a:rect l="l" t="t" r="r" b="b"/>
                <a:pathLst>
                  <a:path w="32012508" h="50791492">
                    <a:moveTo>
                      <a:pt x="0" y="0"/>
                    </a:moveTo>
                    <a:lnTo>
                      <a:pt x="0" y="50791492"/>
                    </a:lnTo>
                    <a:lnTo>
                      <a:pt x="32012508" y="50791492"/>
                    </a:lnTo>
                    <a:lnTo>
                      <a:pt x="18535777" y="0"/>
                    </a:lnTo>
                    <a:close/>
                  </a:path>
                </a:pathLst>
              </a:custGeom>
              <a:solidFill>
                <a:srgbClr val="081D2F"/>
              </a:solidFill>
              <a:ln w="12700">
                <a:solidFill>
                  <a:srgbClr val="000000"/>
                </a:solidFill>
              </a:ln>
            </p:spPr>
          </p:sp>
        </p:grpSp>
        <p:grpSp>
          <p:nvGrpSpPr>
            <p:cNvPr id="5" name="Group 5"/>
            <p:cNvGrpSpPr>
              <a:grpSpLocks noChangeAspect="1"/>
            </p:cNvGrpSpPr>
            <p:nvPr/>
          </p:nvGrpSpPr>
          <p:grpSpPr>
            <a:xfrm>
              <a:off x="1012785" y="0"/>
              <a:ext cx="8900843" cy="14122228"/>
              <a:chOff x="0" y="0"/>
              <a:chExt cx="32012471" cy="50791529"/>
            </a:xfrm>
          </p:grpSpPr>
          <p:sp>
            <p:nvSpPr>
              <p:cNvPr id="6" name="Freeform 6"/>
              <p:cNvSpPr/>
              <p:nvPr/>
            </p:nvSpPr>
            <p:spPr>
              <a:xfrm>
                <a:off x="0" y="0"/>
                <a:ext cx="32012508" cy="50791492"/>
              </a:xfrm>
              <a:custGeom>
                <a:avLst/>
                <a:gdLst/>
                <a:ahLst/>
                <a:cxnLst/>
                <a:rect l="l" t="t" r="r" b="b"/>
                <a:pathLst>
                  <a:path w="32012508" h="50791492">
                    <a:moveTo>
                      <a:pt x="0" y="0"/>
                    </a:moveTo>
                    <a:lnTo>
                      <a:pt x="0" y="50791492"/>
                    </a:lnTo>
                    <a:lnTo>
                      <a:pt x="32012508" y="50791492"/>
                    </a:lnTo>
                    <a:lnTo>
                      <a:pt x="18535777" y="0"/>
                    </a:lnTo>
                    <a:close/>
                  </a:path>
                </a:pathLst>
              </a:custGeom>
              <a:solidFill>
                <a:srgbClr val="0089FF"/>
              </a:solidFill>
              <a:ln w="12700">
                <a:solidFill>
                  <a:srgbClr val="000000"/>
                </a:solidFill>
              </a:ln>
            </p:spPr>
          </p:sp>
        </p:grpSp>
        <p:grpSp>
          <p:nvGrpSpPr>
            <p:cNvPr id="7" name="Group 7"/>
            <p:cNvGrpSpPr/>
            <p:nvPr/>
          </p:nvGrpSpPr>
          <p:grpSpPr>
            <a:xfrm rot="-3547440">
              <a:off x="10037123" y="2175532"/>
              <a:ext cx="1205568" cy="364983"/>
              <a:chOff x="0" y="0"/>
              <a:chExt cx="2013556" cy="609600"/>
            </a:xfrm>
          </p:grpSpPr>
          <p:sp>
            <p:nvSpPr>
              <p:cNvPr id="8" name="Freeform 8"/>
              <p:cNvSpPr/>
              <p:nvPr/>
            </p:nvSpPr>
            <p:spPr>
              <a:xfrm>
                <a:off x="0" y="0"/>
                <a:ext cx="2013556" cy="609600"/>
              </a:xfrm>
              <a:custGeom>
                <a:avLst/>
                <a:gdLst/>
                <a:ahLst/>
                <a:cxnLst/>
                <a:rect l="l" t="t" r="r" b="b"/>
                <a:pathLst>
                  <a:path w="2013556" h="609600">
                    <a:moveTo>
                      <a:pt x="203200" y="0"/>
                    </a:moveTo>
                    <a:lnTo>
                      <a:pt x="2013556" y="0"/>
                    </a:lnTo>
                    <a:lnTo>
                      <a:pt x="1810356" y="609600"/>
                    </a:lnTo>
                    <a:lnTo>
                      <a:pt x="0" y="609600"/>
                    </a:lnTo>
                    <a:lnTo>
                      <a:pt x="203200" y="0"/>
                    </a:lnTo>
                    <a:close/>
                  </a:path>
                </a:pathLst>
              </a:custGeom>
              <a:solidFill>
                <a:srgbClr val="081D2F"/>
              </a:solidFill>
            </p:spPr>
          </p:sp>
          <p:sp>
            <p:nvSpPr>
              <p:cNvPr id="9" name="TextBox 9"/>
              <p:cNvSpPr txBox="1"/>
              <p:nvPr/>
            </p:nvSpPr>
            <p:spPr>
              <a:xfrm>
                <a:off x="101600" y="-38100"/>
                <a:ext cx="609600" cy="647700"/>
              </a:xfrm>
              <a:prstGeom prst="rect">
                <a:avLst/>
              </a:prstGeom>
            </p:spPr>
            <p:txBody>
              <a:bodyPr lIns="50800" tIns="50800" rIns="50800" bIns="50800" rtlCol="0" anchor="ctr"/>
              <a:lstStyle/>
              <a:p>
                <a:pPr algn="ctr">
                  <a:lnSpc>
                    <a:spcPts val="2659"/>
                  </a:lnSpc>
                  <a:spcBef>
                    <a:spcPct val="0"/>
                  </a:spcBef>
                </a:pPr>
                <a:endParaRPr/>
              </a:p>
            </p:txBody>
          </p:sp>
        </p:grpSp>
        <p:grpSp>
          <p:nvGrpSpPr>
            <p:cNvPr id="10" name="Group 10"/>
            <p:cNvGrpSpPr/>
            <p:nvPr/>
          </p:nvGrpSpPr>
          <p:grpSpPr>
            <a:xfrm rot="-3547440">
              <a:off x="9508565" y="2161542"/>
              <a:ext cx="1238168" cy="364983"/>
              <a:chOff x="0" y="0"/>
              <a:chExt cx="2068005" cy="609600"/>
            </a:xfrm>
          </p:grpSpPr>
          <p:sp>
            <p:nvSpPr>
              <p:cNvPr id="11" name="Freeform 11"/>
              <p:cNvSpPr/>
              <p:nvPr/>
            </p:nvSpPr>
            <p:spPr>
              <a:xfrm>
                <a:off x="0" y="0"/>
                <a:ext cx="2068005" cy="609600"/>
              </a:xfrm>
              <a:custGeom>
                <a:avLst/>
                <a:gdLst/>
                <a:ahLst/>
                <a:cxnLst/>
                <a:rect l="l" t="t" r="r" b="b"/>
                <a:pathLst>
                  <a:path w="2068005" h="609600">
                    <a:moveTo>
                      <a:pt x="203200" y="0"/>
                    </a:moveTo>
                    <a:lnTo>
                      <a:pt x="2068005" y="0"/>
                    </a:lnTo>
                    <a:lnTo>
                      <a:pt x="1864805" y="609600"/>
                    </a:lnTo>
                    <a:lnTo>
                      <a:pt x="0" y="609600"/>
                    </a:lnTo>
                    <a:lnTo>
                      <a:pt x="203200" y="0"/>
                    </a:lnTo>
                    <a:close/>
                  </a:path>
                </a:pathLst>
              </a:custGeom>
              <a:solidFill>
                <a:srgbClr val="0089FF"/>
              </a:solidFill>
            </p:spPr>
          </p:sp>
          <p:sp>
            <p:nvSpPr>
              <p:cNvPr id="12" name="TextBox 12"/>
              <p:cNvSpPr txBox="1"/>
              <p:nvPr/>
            </p:nvSpPr>
            <p:spPr>
              <a:xfrm>
                <a:off x="101600" y="-38100"/>
                <a:ext cx="609600" cy="647700"/>
              </a:xfrm>
              <a:prstGeom prst="rect">
                <a:avLst/>
              </a:prstGeom>
            </p:spPr>
            <p:txBody>
              <a:bodyPr lIns="50800" tIns="50800" rIns="50800" bIns="50800" rtlCol="0" anchor="ctr"/>
              <a:lstStyle/>
              <a:p>
                <a:pPr algn="ctr">
                  <a:lnSpc>
                    <a:spcPts val="2659"/>
                  </a:lnSpc>
                  <a:spcBef>
                    <a:spcPct val="0"/>
                  </a:spcBef>
                </a:pPr>
                <a:endParaRPr/>
              </a:p>
            </p:txBody>
          </p:sp>
        </p:grpSp>
        <p:grpSp>
          <p:nvGrpSpPr>
            <p:cNvPr id="13" name="Group 13"/>
            <p:cNvGrpSpPr>
              <a:grpSpLocks noChangeAspect="1"/>
            </p:cNvGrpSpPr>
            <p:nvPr/>
          </p:nvGrpSpPr>
          <p:grpSpPr>
            <a:xfrm>
              <a:off x="0" y="1715"/>
              <a:ext cx="8900843" cy="14122228"/>
              <a:chOff x="0" y="0"/>
              <a:chExt cx="32012471" cy="50791529"/>
            </a:xfrm>
          </p:grpSpPr>
          <p:sp>
            <p:nvSpPr>
              <p:cNvPr id="14" name="Freeform 14">
                <a:extLst>
                  <a:ext uri="{C183D7F6-B498-43B3-948B-1728B52AA6E4}">
                    <adec:decorative xmlns:adec="http://schemas.microsoft.com/office/drawing/2017/decorative" val="1"/>
                  </a:ext>
                </a:extLst>
              </p:cNvPr>
              <p:cNvSpPr/>
              <p:nvPr/>
            </p:nvSpPr>
            <p:spPr>
              <a:xfrm>
                <a:off x="0" y="0"/>
                <a:ext cx="32012508" cy="50791492"/>
              </a:xfrm>
              <a:custGeom>
                <a:avLst/>
                <a:gdLst/>
                <a:ahLst/>
                <a:cxnLst/>
                <a:rect l="l" t="t" r="r" b="b"/>
                <a:pathLst>
                  <a:path w="32012508" h="50791492">
                    <a:moveTo>
                      <a:pt x="0" y="0"/>
                    </a:moveTo>
                    <a:lnTo>
                      <a:pt x="0" y="50791492"/>
                    </a:lnTo>
                    <a:lnTo>
                      <a:pt x="32012508" y="50791492"/>
                    </a:lnTo>
                    <a:lnTo>
                      <a:pt x="18535777" y="0"/>
                    </a:lnTo>
                    <a:close/>
                  </a:path>
                </a:pathLst>
              </a:custGeom>
              <a:blipFill>
                <a:blip r:embed="rId2"/>
                <a:stretch>
                  <a:fillRect l="-68996" r="-68996"/>
                </a:stretch>
              </a:blipFill>
            </p:spPr>
          </p:sp>
        </p:grpSp>
      </p:grpSp>
      <p:sp>
        <p:nvSpPr>
          <p:cNvPr id="16" name="TextBox 16"/>
          <p:cNvSpPr txBox="1"/>
          <p:nvPr/>
        </p:nvSpPr>
        <p:spPr>
          <a:xfrm>
            <a:off x="9913638" y="3602344"/>
            <a:ext cx="8105117" cy="7381188"/>
          </a:xfrm>
          <a:prstGeom prst="rect">
            <a:avLst/>
          </a:prstGeom>
        </p:spPr>
        <p:txBody>
          <a:bodyPr wrap="square" lIns="0" tIns="0" rIns="0" bIns="0" rtlCol="0" anchor="t">
            <a:spAutoFit/>
          </a:bodyPr>
          <a:lstStyle/>
          <a:p>
            <a:pPr>
              <a:lnSpc>
                <a:spcPts val="3359"/>
              </a:lnSpc>
              <a:spcBef>
                <a:spcPct val="0"/>
              </a:spcBef>
            </a:pPr>
            <a:r>
              <a:rPr lang="en-US" sz="2400" dirty="0">
                <a:solidFill>
                  <a:srgbClr val="081D2F"/>
                </a:solidFill>
                <a:latin typeface="Rubik"/>
              </a:rPr>
              <a:t>Ask</a:t>
            </a:r>
          </a:p>
          <a:p>
            <a:pPr marL="800100" lvl="1" indent="-342900">
              <a:lnSpc>
                <a:spcPts val="3359"/>
              </a:lnSpc>
              <a:spcBef>
                <a:spcPct val="0"/>
              </a:spcBef>
              <a:buFont typeface="Arial" panose="020B0604020202020204" pitchFamily="34" charset="0"/>
              <a:buChar char="•"/>
            </a:pPr>
            <a:r>
              <a:rPr lang="en-US" sz="2400" dirty="0">
                <a:solidFill>
                  <a:srgbClr val="081D2F"/>
                </a:solidFill>
                <a:latin typeface="Rubik"/>
              </a:rPr>
              <a:t>APEX Accelerator</a:t>
            </a:r>
          </a:p>
          <a:p>
            <a:pPr marL="800100" lvl="1" indent="-342900">
              <a:lnSpc>
                <a:spcPts val="3359"/>
              </a:lnSpc>
              <a:spcBef>
                <a:spcPct val="0"/>
              </a:spcBef>
              <a:buFont typeface="Arial" panose="020B0604020202020204" pitchFamily="34" charset="0"/>
              <a:buChar char="•"/>
            </a:pPr>
            <a:r>
              <a:rPr lang="en-US" sz="2400" dirty="0">
                <a:solidFill>
                  <a:srgbClr val="081D2F"/>
                </a:solidFill>
                <a:latin typeface="Rubik"/>
              </a:rPr>
              <a:t>Teaming Partner</a:t>
            </a:r>
          </a:p>
          <a:p>
            <a:pPr marL="800100" lvl="1" indent="-342900">
              <a:lnSpc>
                <a:spcPts val="3359"/>
              </a:lnSpc>
              <a:spcBef>
                <a:spcPct val="0"/>
              </a:spcBef>
              <a:buFont typeface="Arial" panose="020B0604020202020204" pitchFamily="34" charset="0"/>
              <a:buChar char="•"/>
            </a:pPr>
            <a:r>
              <a:rPr lang="en-US" sz="2400" dirty="0">
                <a:solidFill>
                  <a:srgbClr val="081D2F"/>
                </a:solidFill>
                <a:latin typeface="Rubik"/>
              </a:rPr>
              <a:t>Others</a:t>
            </a:r>
          </a:p>
          <a:p>
            <a:pPr>
              <a:lnSpc>
                <a:spcPts val="3359"/>
              </a:lnSpc>
              <a:spcBef>
                <a:spcPct val="0"/>
              </a:spcBef>
            </a:pPr>
            <a:r>
              <a:rPr lang="en-US" sz="2400" dirty="0">
                <a:solidFill>
                  <a:srgbClr val="081D2F"/>
                </a:solidFill>
                <a:latin typeface="Rubik"/>
              </a:rPr>
              <a:t>Read</a:t>
            </a:r>
          </a:p>
          <a:p>
            <a:pPr marL="800100" lvl="1" indent="-342900">
              <a:lnSpc>
                <a:spcPts val="3359"/>
              </a:lnSpc>
              <a:spcBef>
                <a:spcPct val="0"/>
              </a:spcBef>
              <a:buFont typeface="Arial" panose="020B0604020202020204" pitchFamily="34" charset="0"/>
              <a:buChar char="•"/>
            </a:pPr>
            <a:r>
              <a:rPr lang="en-US" sz="2400" dirty="0">
                <a:solidFill>
                  <a:srgbClr val="081D2F"/>
                </a:solidFill>
                <a:latin typeface="Rubik"/>
              </a:rPr>
              <a:t>Read the info provided on agency OSDBU/small business websites.</a:t>
            </a:r>
          </a:p>
          <a:p>
            <a:pPr>
              <a:lnSpc>
                <a:spcPts val="3359"/>
              </a:lnSpc>
              <a:spcBef>
                <a:spcPct val="0"/>
              </a:spcBef>
            </a:pPr>
            <a:r>
              <a:rPr lang="en-US" sz="2400" dirty="0">
                <a:solidFill>
                  <a:srgbClr val="081D2F"/>
                </a:solidFill>
                <a:latin typeface="Rubik"/>
              </a:rPr>
              <a:t>Build Relationships</a:t>
            </a:r>
          </a:p>
          <a:p>
            <a:pPr marL="800100" lvl="1" indent="-342900">
              <a:lnSpc>
                <a:spcPts val="3359"/>
              </a:lnSpc>
              <a:spcBef>
                <a:spcPct val="0"/>
              </a:spcBef>
              <a:buFont typeface="Arial" panose="020B0604020202020204" pitchFamily="34" charset="0"/>
              <a:buChar char="•"/>
            </a:pPr>
            <a:r>
              <a:rPr lang="en-US" sz="2400" dirty="0">
                <a:solidFill>
                  <a:srgbClr val="081D2F"/>
                </a:solidFill>
                <a:latin typeface="Rubik"/>
              </a:rPr>
              <a:t>Interview small business reps, end users/decision makers, and supplier diversity contacts at large corporations.</a:t>
            </a:r>
          </a:p>
          <a:p>
            <a:pPr>
              <a:lnSpc>
                <a:spcPts val="3359"/>
              </a:lnSpc>
              <a:spcBef>
                <a:spcPct val="0"/>
              </a:spcBef>
            </a:pPr>
            <a:r>
              <a:rPr lang="en-US" sz="2400" dirty="0">
                <a:solidFill>
                  <a:srgbClr val="081D2F"/>
                </a:solidFill>
                <a:latin typeface="Rubik"/>
              </a:rPr>
              <a:t> Review </a:t>
            </a:r>
          </a:p>
          <a:p>
            <a:pPr marL="800100" lvl="1" indent="-342900">
              <a:lnSpc>
                <a:spcPts val="3359"/>
              </a:lnSpc>
              <a:spcBef>
                <a:spcPct val="0"/>
              </a:spcBef>
              <a:buFont typeface="Arial" panose="020B0604020202020204" pitchFamily="34" charset="0"/>
              <a:buChar char="•"/>
            </a:pPr>
            <a:r>
              <a:rPr lang="en-US" sz="2400" dirty="0">
                <a:solidFill>
                  <a:srgbClr val="081D2F"/>
                </a:solidFill>
                <a:latin typeface="Rubik"/>
              </a:rPr>
              <a:t>Review the target agency agency’s forecast contract opportunities.</a:t>
            </a:r>
          </a:p>
          <a:p>
            <a:pPr marL="800100" lvl="1" indent="-342900">
              <a:lnSpc>
                <a:spcPts val="3359"/>
              </a:lnSpc>
              <a:spcBef>
                <a:spcPct val="0"/>
              </a:spcBef>
              <a:buFont typeface="Arial" panose="020B0604020202020204" pitchFamily="34" charset="0"/>
              <a:buChar char="•"/>
            </a:pPr>
            <a:endParaRPr lang="en-US" sz="2400" dirty="0">
              <a:solidFill>
                <a:srgbClr val="081D2F"/>
              </a:solidFill>
              <a:latin typeface="Rubik"/>
            </a:endParaRPr>
          </a:p>
          <a:p>
            <a:pPr marL="800100" lvl="1" indent="-342900">
              <a:lnSpc>
                <a:spcPts val="3359"/>
              </a:lnSpc>
              <a:spcBef>
                <a:spcPct val="0"/>
              </a:spcBef>
              <a:buFont typeface="Arial" panose="020B0604020202020204" pitchFamily="34" charset="0"/>
              <a:buChar char="•"/>
            </a:pPr>
            <a:endParaRPr lang="en-US" sz="2400" dirty="0">
              <a:solidFill>
                <a:srgbClr val="081D2F"/>
              </a:solidFill>
              <a:latin typeface="Rubik"/>
            </a:endParaRPr>
          </a:p>
          <a:p>
            <a:pPr marL="342900" indent="-342900">
              <a:lnSpc>
                <a:spcPts val="3359"/>
              </a:lnSpc>
              <a:spcBef>
                <a:spcPct val="0"/>
              </a:spcBef>
              <a:buFont typeface="Arial" panose="020B0604020202020204" pitchFamily="34" charset="0"/>
              <a:buChar char="•"/>
            </a:pPr>
            <a:endParaRPr lang="en-US" sz="2400" dirty="0">
              <a:solidFill>
                <a:srgbClr val="081D2F"/>
              </a:solidFill>
              <a:latin typeface="Rubik"/>
            </a:endParaRPr>
          </a:p>
        </p:txBody>
      </p:sp>
      <p:sp>
        <p:nvSpPr>
          <p:cNvPr id="19" name="Slide Number Placeholder 18">
            <a:extLst>
              <a:ext uri="{FF2B5EF4-FFF2-40B4-BE49-F238E27FC236}">
                <a16:creationId xmlns:a16="http://schemas.microsoft.com/office/drawing/2014/main" id="{C30EA137-83FA-4064-B051-60F9E874F9AA}"/>
              </a:ext>
            </a:extLst>
          </p:cNvPr>
          <p:cNvSpPr>
            <a:spLocks noGrp="1"/>
          </p:cNvSpPr>
          <p:nvPr>
            <p:ph type="sldNum" sz="quarter" idx="12"/>
          </p:nvPr>
        </p:nvSpPr>
        <p:spPr>
          <a:xfrm>
            <a:off x="7848600" y="9885993"/>
            <a:ext cx="2590800" cy="387350"/>
          </a:xfrm>
        </p:spPr>
        <p:txBody>
          <a:bodyPr/>
          <a:lstStyle/>
          <a:p>
            <a:fld id="{B6F15528-21DE-4FAA-801E-634DDDAF4B2B}" type="slidenum">
              <a:rPr lang="en-US" smtClean="0"/>
              <a:pPr/>
              <a:t>13</a:t>
            </a:fld>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Question and Answer page."/>
          <p:cNvSpPr/>
          <p:nvPr/>
        </p:nvSpPr>
        <p:spPr>
          <a:xfrm>
            <a:off x="-944781" y="-252612"/>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36000"/>
            </a:blip>
            <a:stretch>
              <a:fillRect l="-4878" r="-4878"/>
            </a:stretch>
          </a:blipFill>
        </p:spPr>
      </p:sp>
      <p:sp>
        <p:nvSpPr>
          <p:cNvPr id="3" name="TextBox 3"/>
          <p:cNvSpPr txBox="1">
            <a:spLocks noGrp="1"/>
          </p:cNvSpPr>
          <p:nvPr>
            <p:ph type="title" idx="4294967295"/>
          </p:nvPr>
        </p:nvSpPr>
        <p:spPr>
          <a:xfrm>
            <a:off x="1028700" y="3107299"/>
            <a:ext cx="7677754" cy="157011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13351"/>
              </a:lnSpc>
              <a:spcBef>
                <a:spcPct val="0"/>
              </a:spcBef>
              <a:spcAft>
                <a:spcPts val="0"/>
              </a:spcAft>
              <a:buClrTx/>
              <a:buSzTx/>
              <a:buFontTx/>
              <a:buNone/>
              <a:tabLst/>
              <a:defRPr/>
            </a:pPr>
            <a:r>
              <a:rPr kumimoji="0" lang="en-US" sz="9536" b="0" i="0" u="none" strike="noStrike" kern="1200" cap="none" spc="0" normalizeH="0" baseline="0" noProof="0" dirty="0">
                <a:ln>
                  <a:noFill/>
                </a:ln>
                <a:solidFill>
                  <a:srgbClr val="081D2F"/>
                </a:solidFill>
                <a:effectLst/>
                <a:uLnTx/>
                <a:uFillTx/>
                <a:latin typeface="Aileron Bold"/>
                <a:ea typeface="+mn-ea"/>
                <a:cs typeface="+mn-cs"/>
              </a:rPr>
              <a:t>Q &amp; A</a:t>
            </a:r>
          </a:p>
        </p:txBody>
      </p:sp>
      <p:sp>
        <p:nvSpPr>
          <p:cNvPr id="4" name="TextBox 4"/>
          <p:cNvSpPr txBox="1"/>
          <p:nvPr/>
        </p:nvSpPr>
        <p:spPr>
          <a:xfrm>
            <a:off x="1056667" y="5143500"/>
            <a:ext cx="7677754" cy="1815625"/>
          </a:xfrm>
          <a:prstGeom prst="rect">
            <a:avLst/>
          </a:prstGeom>
        </p:spPr>
        <p:txBody>
          <a:bodyPr lIns="0" tIns="0" rIns="0" bIns="0" rtlCol="0" anchor="t">
            <a:spAutoFit/>
          </a:bodyPr>
          <a:lstStyle/>
          <a:p>
            <a:pPr algn="ctr">
              <a:lnSpc>
                <a:spcPts val="7353"/>
              </a:lnSpc>
              <a:spcBef>
                <a:spcPct val="0"/>
              </a:spcBef>
            </a:pPr>
            <a:r>
              <a:rPr lang="en-US" sz="5252" dirty="0">
                <a:solidFill>
                  <a:srgbClr val="081D2F"/>
                </a:solidFill>
                <a:latin typeface="Aileron"/>
              </a:rPr>
              <a:t>Thank you for participating!</a:t>
            </a:r>
          </a:p>
        </p:txBody>
      </p:sp>
      <p:sp>
        <p:nvSpPr>
          <p:cNvPr id="6" name="Freeform 6">
            <a:extLst>
              <a:ext uri="{C183D7F6-B498-43B3-948B-1728B52AA6E4}">
                <adec:decorative xmlns:adec="http://schemas.microsoft.com/office/drawing/2017/decorative" val="1"/>
              </a:ext>
            </a:extLst>
          </p:cNvPr>
          <p:cNvSpPr/>
          <p:nvPr/>
        </p:nvSpPr>
        <p:spPr>
          <a:xfrm>
            <a:off x="7506641" y="4386119"/>
            <a:ext cx="14861511" cy="12869399"/>
          </a:xfrm>
          <a:custGeom>
            <a:avLst/>
            <a:gdLst/>
            <a:ahLst/>
            <a:cxnLst/>
            <a:rect l="l" t="t" r="r" b="b"/>
            <a:pathLst>
              <a:path w="4282440" h="3708400">
                <a:moveTo>
                  <a:pt x="3211830" y="0"/>
                </a:moveTo>
                <a:lnTo>
                  <a:pt x="1070610" y="0"/>
                </a:lnTo>
                <a:lnTo>
                  <a:pt x="0" y="1854200"/>
                </a:lnTo>
                <a:lnTo>
                  <a:pt x="1070610" y="3708400"/>
                </a:lnTo>
                <a:lnTo>
                  <a:pt x="3211830" y="3708400"/>
                </a:lnTo>
                <a:lnTo>
                  <a:pt x="4282440" y="1854200"/>
                </a:lnTo>
                <a:close/>
              </a:path>
            </a:pathLst>
          </a:custGeom>
          <a:solidFill>
            <a:srgbClr val="081D2F"/>
          </a:solidFill>
          <a:ln w="12700">
            <a:solidFill>
              <a:srgbClr val="000000"/>
            </a:solidFill>
          </a:ln>
        </p:spPr>
      </p:sp>
      <p:sp>
        <p:nvSpPr>
          <p:cNvPr id="8" name="Freeform 8">
            <a:extLst>
              <a:ext uri="{C183D7F6-B498-43B3-948B-1728B52AA6E4}">
                <adec:decorative xmlns:adec="http://schemas.microsoft.com/office/drawing/2017/decorative" val="1"/>
              </a:ext>
            </a:extLst>
          </p:cNvPr>
          <p:cNvSpPr/>
          <p:nvPr/>
        </p:nvSpPr>
        <p:spPr>
          <a:xfrm>
            <a:off x="8809679" y="-2057935"/>
            <a:ext cx="8771785" cy="7595970"/>
          </a:xfrm>
          <a:custGeom>
            <a:avLst/>
            <a:gdLst/>
            <a:ahLst/>
            <a:cxnLst/>
            <a:rect l="l" t="t" r="r" b="b"/>
            <a:pathLst>
              <a:path w="4282440" h="3708400">
                <a:moveTo>
                  <a:pt x="3211830" y="0"/>
                </a:moveTo>
                <a:lnTo>
                  <a:pt x="1070610" y="0"/>
                </a:lnTo>
                <a:lnTo>
                  <a:pt x="0" y="1854200"/>
                </a:lnTo>
                <a:lnTo>
                  <a:pt x="1070610" y="3708400"/>
                </a:lnTo>
                <a:lnTo>
                  <a:pt x="3211830" y="3708400"/>
                </a:lnTo>
                <a:lnTo>
                  <a:pt x="4282440" y="1854200"/>
                </a:lnTo>
                <a:close/>
              </a:path>
            </a:pathLst>
          </a:custGeom>
          <a:solidFill>
            <a:srgbClr val="0089FF"/>
          </a:solidFill>
          <a:ln w="12700">
            <a:solidFill>
              <a:srgbClr val="000000"/>
            </a:solidFill>
          </a:ln>
        </p:spPr>
      </p:sp>
      <p:sp>
        <p:nvSpPr>
          <p:cNvPr id="10" name="Freeform 10">
            <a:extLst>
              <a:ext uri="{C183D7F6-B498-43B3-948B-1728B52AA6E4}">
                <adec:decorative xmlns:adec="http://schemas.microsoft.com/office/drawing/2017/decorative" val="1"/>
              </a:ext>
            </a:extLst>
          </p:cNvPr>
          <p:cNvSpPr/>
          <p:nvPr/>
        </p:nvSpPr>
        <p:spPr>
          <a:xfrm>
            <a:off x="9955342" y="-4787418"/>
            <a:ext cx="15996674" cy="13852399"/>
          </a:xfrm>
          <a:custGeom>
            <a:avLst/>
            <a:gdLst/>
            <a:ahLst/>
            <a:cxnLst/>
            <a:rect l="l" t="t" r="r" b="b"/>
            <a:pathLst>
              <a:path w="4282440" h="3708400">
                <a:moveTo>
                  <a:pt x="3211830" y="0"/>
                </a:moveTo>
                <a:lnTo>
                  <a:pt x="1070610" y="0"/>
                </a:lnTo>
                <a:lnTo>
                  <a:pt x="0" y="1854200"/>
                </a:lnTo>
                <a:lnTo>
                  <a:pt x="1070610" y="3708400"/>
                </a:lnTo>
                <a:lnTo>
                  <a:pt x="3211830" y="3708400"/>
                </a:lnTo>
                <a:lnTo>
                  <a:pt x="4282440" y="1854200"/>
                </a:lnTo>
                <a:close/>
              </a:path>
            </a:pathLst>
          </a:custGeom>
          <a:solidFill>
            <a:srgbClr val="081D2F"/>
          </a:solidFill>
          <a:ln w="12700">
            <a:solidFill>
              <a:srgbClr val="000000"/>
            </a:solidFill>
          </a:ln>
        </p:spPr>
      </p:sp>
      <p:sp>
        <p:nvSpPr>
          <p:cNvPr id="12" name="Freeform 12">
            <a:extLst>
              <a:ext uri="{C183D7F6-B498-43B3-948B-1728B52AA6E4}">
                <adec:decorative xmlns:adec="http://schemas.microsoft.com/office/drawing/2017/decorative" val="1"/>
              </a:ext>
            </a:extLst>
          </p:cNvPr>
          <p:cNvSpPr/>
          <p:nvPr/>
        </p:nvSpPr>
        <p:spPr>
          <a:xfrm rot="18052560">
            <a:off x="7611395" y="7608369"/>
            <a:ext cx="7645219" cy="2314575"/>
          </a:xfrm>
          <a:custGeom>
            <a:avLst/>
            <a:gdLst/>
            <a:ahLst/>
            <a:cxnLst/>
            <a:rect l="l" t="t" r="r" b="b"/>
            <a:pathLst>
              <a:path w="2013556" h="609600">
                <a:moveTo>
                  <a:pt x="203200" y="0"/>
                </a:moveTo>
                <a:lnTo>
                  <a:pt x="2013556" y="0"/>
                </a:lnTo>
                <a:lnTo>
                  <a:pt x="1810356" y="609600"/>
                </a:lnTo>
                <a:lnTo>
                  <a:pt x="0" y="609600"/>
                </a:lnTo>
                <a:lnTo>
                  <a:pt x="203200" y="0"/>
                </a:lnTo>
                <a:close/>
              </a:path>
            </a:pathLst>
          </a:custGeom>
          <a:solidFill>
            <a:srgbClr val="0089FF"/>
          </a:solidFill>
        </p:spPr>
      </p:sp>
      <p:sp>
        <p:nvSpPr>
          <p:cNvPr id="13" name="TextBox 13">
            <a:extLst>
              <a:ext uri="{C183D7F6-B498-43B3-948B-1728B52AA6E4}">
                <adec:decorative xmlns:adec="http://schemas.microsoft.com/office/drawing/2017/decorative" val="1"/>
              </a:ext>
            </a:extLst>
          </p:cNvPr>
          <p:cNvSpPr txBox="1"/>
          <p:nvPr/>
        </p:nvSpPr>
        <p:spPr>
          <a:xfrm rot="18052560">
            <a:off x="9044809" y="9455420"/>
            <a:ext cx="2314575" cy="2459236"/>
          </a:xfrm>
          <a:prstGeom prst="rect">
            <a:avLst/>
          </a:prstGeom>
        </p:spPr>
        <p:txBody>
          <a:bodyPr lIns="50800" tIns="50800" rIns="50800" bIns="50800" rtlCol="0" anchor="ctr"/>
          <a:lstStyle/>
          <a:p>
            <a:pPr algn="ctr">
              <a:lnSpc>
                <a:spcPts val="2659"/>
              </a:lnSpc>
              <a:spcBef>
                <a:spcPct val="0"/>
              </a:spcBef>
            </a:pPr>
            <a:endParaRPr/>
          </a:p>
        </p:txBody>
      </p:sp>
      <p:sp>
        <p:nvSpPr>
          <p:cNvPr id="15" name="Freeform 15">
            <a:extLst>
              <a:ext uri="{C183D7F6-B498-43B3-948B-1728B52AA6E4}">
                <adec:decorative xmlns:adec="http://schemas.microsoft.com/office/drawing/2017/decorative" val="1"/>
              </a:ext>
            </a:extLst>
          </p:cNvPr>
          <p:cNvSpPr/>
          <p:nvPr/>
        </p:nvSpPr>
        <p:spPr>
          <a:xfrm>
            <a:off x="10811155" y="-6197358"/>
            <a:ext cx="19253056" cy="16672279"/>
          </a:xfrm>
          <a:custGeom>
            <a:avLst/>
            <a:gdLst/>
            <a:ahLst/>
            <a:cxnLst/>
            <a:rect l="l" t="t" r="r" b="b"/>
            <a:pathLst>
              <a:path w="4282440" h="3708400">
                <a:moveTo>
                  <a:pt x="3211830" y="0"/>
                </a:moveTo>
                <a:lnTo>
                  <a:pt x="1070610" y="0"/>
                </a:lnTo>
                <a:lnTo>
                  <a:pt x="0" y="1854200"/>
                </a:lnTo>
                <a:lnTo>
                  <a:pt x="1070610" y="3708400"/>
                </a:lnTo>
                <a:lnTo>
                  <a:pt x="3211830" y="3708400"/>
                </a:lnTo>
                <a:lnTo>
                  <a:pt x="4282440" y="1854200"/>
                </a:lnTo>
                <a:close/>
              </a:path>
            </a:pathLst>
          </a:custGeom>
          <a:blipFill>
            <a:blip r:embed="rId3"/>
            <a:stretch>
              <a:fillRect l="-28037" r="-1855"/>
            </a:stretch>
          </a:blipFill>
        </p:spPr>
      </p:sp>
      <p:sp>
        <p:nvSpPr>
          <p:cNvPr id="16" name="Freeform 16" descr="Apex Accelerator logo"/>
          <p:cNvSpPr/>
          <p:nvPr/>
        </p:nvSpPr>
        <p:spPr>
          <a:xfrm>
            <a:off x="152400" y="495300"/>
            <a:ext cx="4038600" cy="1676400"/>
          </a:xfrm>
          <a:custGeom>
            <a:avLst/>
            <a:gdLst/>
            <a:ahLst/>
            <a:cxnLst/>
            <a:rect l="l" t="t" r="r" b="b"/>
            <a:pathLst>
              <a:path w="2037184" h="798746">
                <a:moveTo>
                  <a:pt x="0" y="0"/>
                </a:moveTo>
                <a:lnTo>
                  <a:pt x="2037184" y="0"/>
                </a:lnTo>
                <a:lnTo>
                  <a:pt x="2037184" y="798746"/>
                </a:lnTo>
                <a:lnTo>
                  <a:pt x="0" y="798746"/>
                </a:lnTo>
                <a:lnTo>
                  <a:pt x="0" y="0"/>
                </a:lnTo>
                <a:close/>
              </a:path>
            </a:pathLst>
          </a:custGeom>
          <a:blipFill>
            <a:blip r:embed="rId4"/>
            <a:stretch>
              <a:fillRect/>
            </a:stretch>
          </a:blipFill>
        </p:spPr>
      </p:sp>
      <p:sp>
        <p:nvSpPr>
          <p:cNvPr id="17" name="Freeform 17" descr="Gordon Cooper Technology logo"/>
          <p:cNvSpPr/>
          <p:nvPr/>
        </p:nvSpPr>
        <p:spPr>
          <a:xfrm>
            <a:off x="183204" y="9060743"/>
            <a:ext cx="3344704" cy="742675"/>
          </a:xfrm>
          <a:custGeom>
            <a:avLst/>
            <a:gdLst/>
            <a:ahLst/>
            <a:cxnLst/>
            <a:rect l="l" t="t" r="r" b="b"/>
            <a:pathLst>
              <a:path w="3243285" h="535095">
                <a:moveTo>
                  <a:pt x="0" y="0"/>
                </a:moveTo>
                <a:lnTo>
                  <a:pt x="3243285" y="0"/>
                </a:lnTo>
                <a:lnTo>
                  <a:pt x="3243285" y="535095"/>
                </a:lnTo>
                <a:lnTo>
                  <a:pt x="0" y="535095"/>
                </a:lnTo>
                <a:lnTo>
                  <a:pt x="0" y="0"/>
                </a:lnTo>
                <a:close/>
              </a:path>
            </a:pathLst>
          </a:custGeom>
          <a:blipFill>
            <a:blip r:embed="rId5"/>
            <a:stretch>
              <a:fillRect l="-7277" t="-798" b="-798"/>
            </a:stretch>
          </a:blipFill>
        </p:spPr>
      </p:sp>
      <p:sp>
        <p:nvSpPr>
          <p:cNvPr id="18" name="Freeform 18" descr="Indian Capital Technology logo"/>
          <p:cNvSpPr/>
          <p:nvPr/>
        </p:nvSpPr>
        <p:spPr>
          <a:xfrm>
            <a:off x="4404503" y="9291713"/>
            <a:ext cx="3344703" cy="742675"/>
          </a:xfrm>
          <a:custGeom>
            <a:avLst/>
            <a:gdLst/>
            <a:ahLst/>
            <a:cxnLst/>
            <a:rect l="l" t="t" r="r" b="b"/>
            <a:pathLst>
              <a:path w="3172928" h="574954">
                <a:moveTo>
                  <a:pt x="0" y="0"/>
                </a:moveTo>
                <a:lnTo>
                  <a:pt x="3172928" y="0"/>
                </a:lnTo>
                <a:lnTo>
                  <a:pt x="3172928" y="574954"/>
                </a:lnTo>
                <a:lnTo>
                  <a:pt x="0" y="574954"/>
                </a:lnTo>
                <a:lnTo>
                  <a:pt x="0" y="0"/>
                </a:lnTo>
                <a:close/>
              </a:path>
            </a:pathLst>
          </a:custGeom>
          <a:blipFill>
            <a:blip r:embed="rId6"/>
            <a:stretch>
              <a:fillRect t="-1532" b="-1532"/>
            </a:stretch>
          </a:blipFill>
        </p:spPr>
      </p:sp>
      <p:sp>
        <p:nvSpPr>
          <p:cNvPr id="22" name="Slide Number Placeholder 21">
            <a:extLst>
              <a:ext uri="{FF2B5EF4-FFF2-40B4-BE49-F238E27FC236}">
                <a16:creationId xmlns:a16="http://schemas.microsoft.com/office/drawing/2014/main" id="{303FB02A-9101-49B8-B0DF-26D42A0EF5CC}"/>
              </a:ext>
            </a:extLst>
          </p:cNvPr>
          <p:cNvSpPr>
            <a:spLocks noGrp="1"/>
          </p:cNvSpPr>
          <p:nvPr>
            <p:ph type="sldNum" sz="quarter" idx="12"/>
          </p:nvPr>
        </p:nvSpPr>
        <p:spPr>
          <a:xfrm>
            <a:off x="1905989" y="9889529"/>
            <a:ext cx="2133600" cy="365125"/>
          </a:xfrm>
        </p:spPr>
        <p:txBody>
          <a:bodyPr/>
          <a:lstStyle/>
          <a:p>
            <a:fld id="{B6F15528-21DE-4FAA-801E-634DDDAF4B2B}" type="slidenum">
              <a:rPr lang="en-US" smtClean="0"/>
              <a:pPr/>
              <a:t>14</a:t>
            </a:fld>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425933" y="5682088"/>
            <a:ext cx="6254547" cy="523875"/>
          </a:xfrm>
          <a:prstGeom prst="rect">
            <a:avLst/>
          </a:prstGeom>
        </p:spPr>
        <p:txBody>
          <a:bodyPr lIns="0" tIns="0" rIns="0" bIns="0" rtlCol="0" anchor="t">
            <a:spAutoFit/>
          </a:bodyPr>
          <a:lstStyle/>
          <a:p>
            <a:pPr>
              <a:lnSpc>
                <a:spcPts val="4200"/>
              </a:lnSpc>
              <a:spcBef>
                <a:spcPct val="0"/>
              </a:spcBef>
            </a:pPr>
            <a:r>
              <a:rPr lang="en-US" sz="3000">
                <a:solidFill>
                  <a:srgbClr val="081D2F"/>
                </a:solidFill>
                <a:latin typeface="Rubik"/>
              </a:rPr>
              <a:t>Fabiela.kemble@ictech.edu</a:t>
            </a:r>
          </a:p>
        </p:txBody>
      </p:sp>
      <p:sp>
        <p:nvSpPr>
          <p:cNvPr id="3" name="TextBox 3"/>
          <p:cNvSpPr txBox="1"/>
          <p:nvPr/>
        </p:nvSpPr>
        <p:spPr>
          <a:xfrm>
            <a:off x="10425933" y="5034388"/>
            <a:ext cx="4255785" cy="523875"/>
          </a:xfrm>
          <a:prstGeom prst="rect">
            <a:avLst/>
          </a:prstGeom>
        </p:spPr>
        <p:txBody>
          <a:bodyPr lIns="0" tIns="0" rIns="0" bIns="0" rtlCol="0" anchor="t">
            <a:spAutoFit/>
          </a:bodyPr>
          <a:lstStyle/>
          <a:p>
            <a:pPr>
              <a:lnSpc>
                <a:spcPts val="4200"/>
              </a:lnSpc>
              <a:spcBef>
                <a:spcPct val="0"/>
              </a:spcBef>
            </a:pPr>
            <a:r>
              <a:rPr lang="en-US" sz="3000">
                <a:solidFill>
                  <a:srgbClr val="081D2F"/>
                </a:solidFill>
                <a:latin typeface="Rubik"/>
              </a:rPr>
              <a:t>918-348-7938</a:t>
            </a:r>
          </a:p>
        </p:txBody>
      </p:sp>
      <p:sp>
        <p:nvSpPr>
          <p:cNvPr id="4" name="Freeform 4" descr="Email link image"/>
          <p:cNvSpPr/>
          <p:nvPr/>
        </p:nvSpPr>
        <p:spPr>
          <a:xfrm>
            <a:off x="9653778" y="5748763"/>
            <a:ext cx="520162" cy="520162"/>
          </a:xfrm>
          <a:custGeom>
            <a:avLst/>
            <a:gdLst/>
            <a:ahLst/>
            <a:cxnLst/>
            <a:rect l="l" t="t" r="r" b="b"/>
            <a:pathLst>
              <a:path w="520162" h="520162">
                <a:moveTo>
                  <a:pt x="0" y="0"/>
                </a:moveTo>
                <a:lnTo>
                  <a:pt x="520162" y="0"/>
                </a:lnTo>
                <a:lnTo>
                  <a:pt x="520162" y="520163"/>
                </a:lnTo>
                <a:lnTo>
                  <a:pt x="0" y="52016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5" descr="Telephone link image"/>
          <p:cNvSpPr/>
          <p:nvPr/>
        </p:nvSpPr>
        <p:spPr>
          <a:xfrm>
            <a:off x="9653778" y="5101063"/>
            <a:ext cx="520162" cy="520162"/>
          </a:xfrm>
          <a:custGeom>
            <a:avLst/>
            <a:gdLst/>
            <a:ahLst/>
            <a:cxnLst/>
            <a:rect l="l" t="t" r="r" b="b"/>
            <a:pathLst>
              <a:path w="520162" h="520162">
                <a:moveTo>
                  <a:pt x="0" y="0"/>
                </a:moveTo>
                <a:lnTo>
                  <a:pt x="520162" y="0"/>
                </a:lnTo>
                <a:lnTo>
                  <a:pt x="520162" y="520163"/>
                </a:lnTo>
                <a:lnTo>
                  <a:pt x="0" y="52016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TextBox 6"/>
          <p:cNvSpPr txBox="1">
            <a:spLocks noGrp="1"/>
          </p:cNvSpPr>
          <p:nvPr>
            <p:ph type="title" idx="4294967295"/>
          </p:nvPr>
        </p:nvSpPr>
        <p:spPr>
          <a:xfrm>
            <a:off x="11352990" y="2566570"/>
            <a:ext cx="6415628" cy="109466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8959"/>
              </a:lnSpc>
              <a:spcBef>
                <a:spcPct val="0"/>
              </a:spcBef>
              <a:spcAft>
                <a:spcPts val="0"/>
              </a:spcAft>
              <a:buClrTx/>
              <a:buSzTx/>
              <a:buFontTx/>
              <a:buNone/>
              <a:tabLst/>
              <a:defRPr/>
            </a:pPr>
            <a:r>
              <a:rPr kumimoji="0" lang="en-US" sz="6399" b="0" i="0" u="none" strike="noStrike" kern="1200" cap="none" spc="0" normalizeH="0" baseline="0" noProof="0" dirty="0">
                <a:ln>
                  <a:noFill/>
                </a:ln>
                <a:solidFill>
                  <a:srgbClr val="081D2F"/>
                </a:solidFill>
                <a:effectLst/>
                <a:uLnTx/>
                <a:uFillTx/>
                <a:latin typeface="Aileron Bold"/>
                <a:ea typeface="+mn-ea"/>
                <a:cs typeface="+mn-cs"/>
              </a:rPr>
              <a:t>CONTACT US</a:t>
            </a:r>
          </a:p>
        </p:txBody>
      </p:sp>
      <p:grpSp>
        <p:nvGrpSpPr>
          <p:cNvPr id="25" name="Group 24">
            <a:extLst>
              <a:ext uri="{FF2B5EF4-FFF2-40B4-BE49-F238E27FC236}">
                <a16:creationId xmlns:a16="http://schemas.microsoft.com/office/drawing/2014/main" id="{F9B2E988-15C7-41C9-AE2D-740621A2CA17}"/>
              </a:ext>
              <a:ext uri="{C183D7F6-B498-43B3-948B-1728B52AA6E4}">
                <adec:decorative xmlns:adec="http://schemas.microsoft.com/office/drawing/2017/decorative" val="1"/>
              </a:ext>
            </a:extLst>
          </p:cNvPr>
          <p:cNvGrpSpPr/>
          <p:nvPr/>
        </p:nvGrpSpPr>
        <p:grpSpPr>
          <a:xfrm>
            <a:off x="-3850391" y="-2125640"/>
            <a:ext cx="24897400" cy="15366799"/>
            <a:chOff x="-3850391" y="-2125640"/>
            <a:chExt cx="24897400" cy="15366799"/>
          </a:xfrm>
        </p:grpSpPr>
        <p:grpSp>
          <p:nvGrpSpPr>
            <p:cNvPr id="7" name="Group 7"/>
            <p:cNvGrpSpPr/>
            <p:nvPr/>
          </p:nvGrpSpPr>
          <p:grpSpPr>
            <a:xfrm rot="-3547440">
              <a:off x="10037123" y="3007318"/>
              <a:ext cx="1205568" cy="364983"/>
              <a:chOff x="0" y="0"/>
              <a:chExt cx="2013556" cy="609600"/>
            </a:xfrm>
          </p:grpSpPr>
          <p:sp>
            <p:nvSpPr>
              <p:cNvPr id="8" name="Freeform 8"/>
              <p:cNvSpPr/>
              <p:nvPr/>
            </p:nvSpPr>
            <p:spPr>
              <a:xfrm>
                <a:off x="0" y="0"/>
                <a:ext cx="2013556" cy="609600"/>
              </a:xfrm>
              <a:custGeom>
                <a:avLst/>
                <a:gdLst/>
                <a:ahLst/>
                <a:cxnLst/>
                <a:rect l="l" t="t" r="r" b="b"/>
                <a:pathLst>
                  <a:path w="2013556" h="609600">
                    <a:moveTo>
                      <a:pt x="203200" y="0"/>
                    </a:moveTo>
                    <a:lnTo>
                      <a:pt x="2013556" y="0"/>
                    </a:lnTo>
                    <a:lnTo>
                      <a:pt x="1810356" y="609600"/>
                    </a:lnTo>
                    <a:lnTo>
                      <a:pt x="0" y="609600"/>
                    </a:lnTo>
                    <a:lnTo>
                      <a:pt x="203200" y="0"/>
                    </a:lnTo>
                    <a:close/>
                  </a:path>
                </a:pathLst>
              </a:custGeom>
              <a:solidFill>
                <a:srgbClr val="081D2F"/>
              </a:solidFill>
            </p:spPr>
          </p:sp>
          <p:sp>
            <p:nvSpPr>
              <p:cNvPr id="9" name="TextBox 9"/>
              <p:cNvSpPr txBox="1"/>
              <p:nvPr/>
            </p:nvSpPr>
            <p:spPr>
              <a:xfrm>
                <a:off x="101600" y="-38100"/>
                <a:ext cx="609600" cy="647700"/>
              </a:xfrm>
              <a:prstGeom prst="rect">
                <a:avLst/>
              </a:prstGeom>
            </p:spPr>
            <p:txBody>
              <a:bodyPr lIns="50800" tIns="50800" rIns="50800" bIns="50800" rtlCol="0" anchor="ctr"/>
              <a:lstStyle/>
              <a:p>
                <a:pPr algn="ctr">
                  <a:lnSpc>
                    <a:spcPts val="2659"/>
                  </a:lnSpc>
                  <a:spcBef>
                    <a:spcPct val="0"/>
                  </a:spcBef>
                </a:pPr>
                <a:endParaRPr/>
              </a:p>
            </p:txBody>
          </p:sp>
        </p:grpSp>
        <p:grpSp>
          <p:nvGrpSpPr>
            <p:cNvPr id="10" name="Group 10"/>
            <p:cNvGrpSpPr/>
            <p:nvPr/>
          </p:nvGrpSpPr>
          <p:grpSpPr>
            <a:xfrm rot="-3547440">
              <a:off x="9508565" y="2993328"/>
              <a:ext cx="1238168" cy="364983"/>
              <a:chOff x="0" y="0"/>
              <a:chExt cx="2068005" cy="609600"/>
            </a:xfrm>
          </p:grpSpPr>
          <p:sp>
            <p:nvSpPr>
              <p:cNvPr id="11" name="Freeform 11"/>
              <p:cNvSpPr/>
              <p:nvPr/>
            </p:nvSpPr>
            <p:spPr>
              <a:xfrm>
                <a:off x="0" y="0"/>
                <a:ext cx="2068005" cy="609600"/>
              </a:xfrm>
              <a:custGeom>
                <a:avLst/>
                <a:gdLst/>
                <a:ahLst/>
                <a:cxnLst/>
                <a:rect l="l" t="t" r="r" b="b"/>
                <a:pathLst>
                  <a:path w="2068005" h="609600">
                    <a:moveTo>
                      <a:pt x="203200" y="0"/>
                    </a:moveTo>
                    <a:lnTo>
                      <a:pt x="2068005" y="0"/>
                    </a:lnTo>
                    <a:lnTo>
                      <a:pt x="1864805" y="609600"/>
                    </a:lnTo>
                    <a:lnTo>
                      <a:pt x="0" y="609600"/>
                    </a:lnTo>
                    <a:lnTo>
                      <a:pt x="203200" y="0"/>
                    </a:lnTo>
                    <a:close/>
                  </a:path>
                </a:pathLst>
              </a:custGeom>
              <a:solidFill>
                <a:srgbClr val="0089FF"/>
              </a:solidFill>
            </p:spPr>
          </p:sp>
          <p:sp>
            <p:nvSpPr>
              <p:cNvPr id="12" name="TextBox 12"/>
              <p:cNvSpPr txBox="1"/>
              <p:nvPr/>
            </p:nvSpPr>
            <p:spPr>
              <a:xfrm>
                <a:off x="101600" y="-38100"/>
                <a:ext cx="609600" cy="647700"/>
              </a:xfrm>
              <a:prstGeom prst="rect">
                <a:avLst/>
              </a:prstGeom>
            </p:spPr>
            <p:txBody>
              <a:bodyPr lIns="50800" tIns="50800" rIns="50800" bIns="50800" rtlCol="0" anchor="ctr"/>
              <a:lstStyle/>
              <a:p>
                <a:pPr algn="ctr">
                  <a:lnSpc>
                    <a:spcPts val="2659"/>
                  </a:lnSpc>
                  <a:spcBef>
                    <a:spcPct val="0"/>
                  </a:spcBef>
                </a:pPr>
                <a:endParaRPr/>
              </a:p>
            </p:txBody>
          </p:sp>
        </p:grpSp>
        <p:grpSp>
          <p:nvGrpSpPr>
            <p:cNvPr id="13" name="Group 13"/>
            <p:cNvGrpSpPr>
              <a:grpSpLocks noChangeAspect="1"/>
            </p:cNvGrpSpPr>
            <p:nvPr/>
          </p:nvGrpSpPr>
          <p:grpSpPr>
            <a:xfrm>
              <a:off x="-3850391" y="6054412"/>
              <a:ext cx="8299216" cy="7186747"/>
              <a:chOff x="0" y="0"/>
              <a:chExt cx="4282440" cy="3708400"/>
            </a:xfrm>
          </p:grpSpPr>
          <p:sp>
            <p:nvSpPr>
              <p:cNvPr id="14" name="Freeform 14"/>
              <p:cNvSpPr/>
              <p:nvPr/>
            </p:nvSpPr>
            <p:spPr>
              <a:xfrm>
                <a:off x="0" y="0"/>
                <a:ext cx="4282440" cy="3708400"/>
              </a:xfrm>
              <a:custGeom>
                <a:avLst/>
                <a:gdLst/>
                <a:ahLst/>
                <a:cxnLst/>
                <a:rect l="l" t="t" r="r" b="b"/>
                <a:pathLst>
                  <a:path w="4282440" h="3708400">
                    <a:moveTo>
                      <a:pt x="3211830" y="0"/>
                    </a:moveTo>
                    <a:lnTo>
                      <a:pt x="1070610" y="0"/>
                    </a:lnTo>
                    <a:lnTo>
                      <a:pt x="0" y="1854200"/>
                    </a:lnTo>
                    <a:lnTo>
                      <a:pt x="1070610" y="3708400"/>
                    </a:lnTo>
                    <a:lnTo>
                      <a:pt x="3211830" y="3708400"/>
                    </a:lnTo>
                    <a:lnTo>
                      <a:pt x="4282440" y="1854200"/>
                    </a:lnTo>
                    <a:close/>
                  </a:path>
                </a:pathLst>
              </a:custGeom>
              <a:solidFill>
                <a:srgbClr val="081D2F"/>
              </a:solidFill>
              <a:ln w="12700">
                <a:solidFill>
                  <a:srgbClr val="000000"/>
                </a:solidFill>
              </a:ln>
            </p:spPr>
          </p:sp>
        </p:grpSp>
        <p:grpSp>
          <p:nvGrpSpPr>
            <p:cNvPr id="15" name="Group 15"/>
            <p:cNvGrpSpPr>
              <a:grpSpLocks noChangeAspect="1"/>
            </p:cNvGrpSpPr>
            <p:nvPr/>
          </p:nvGrpSpPr>
          <p:grpSpPr>
            <a:xfrm>
              <a:off x="120634" y="1393890"/>
              <a:ext cx="8904034" cy="7710492"/>
              <a:chOff x="0" y="0"/>
              <a:chExt cx="4282440" cy="3708400"/>
            </a:xfrm>
          </p:grpSpPr>
          <p:sp>
            <p:nvSpPr>
              <p:cNvPr id="16" name="Freeform 16">
                <a:extLst>
                  <a:ext uri="{C183D7F6-B498-43B3-948B-1728B52AA6E4}">
                    <adec:decorative xmlns:adec="http://schemas.microsoft.com/office/drawing/2017/decorative" val="1"/>
                  </a:ext>
                </a:extLst>
              </p:cNvPr>
              <p:cNvSpPr/>
              <p:nvPr/>
            </p:nvSpPr>
            <p:spPr>
              <a:xfrm>
                <a:off x="0" y="0"/>
                <a:ext cx="4282440" cy="3708400"/>
              </a:xfrm>
              <a:custGeom>
                <a:avLst/>
                <a:gdLst/>
                <a:ahLst/>
                <a:cxnLst/>
                <a:rect l="l" t="t" r="r" b="b"/>
                <a:pathLst>
                  <a:path w="4282440" h="3708400">
                    <a:moveTo>
                      <a:pt x="3211830" y="0"/>
                    </a:moveTo>
                    <a:lnTo>
                      <a:pt x="1070610" y="0"/>
                    </a:lnTo>
                    <a:lnTo>
                      <a:pt x="0" y="1854200"/>
                    </a:lnTo>
                    <a:lnTo>
                      <a:pt x="1070610" y="3708400"/>
                    </a:lnTo>
                    <a:lnTo>
                      <a:pt x="3211830" y="3708400"/>
                    </a:lnTo>
                    <a:lnTo>
                      <a:pt x="4282440" y="1854200"/>
                    </a:lnTo>
                    <a:close/>
                  </a:path>
                </a:pathLst>
              </a:custGeom>
              <a:blipFill>
                <a:blip r:embed="rId6"/>
                <a:stretch>
                  <a:fillRect l="-28037" r="-1855"/>
                </a:stretch>
              </a:blipFill>
            </p:spPr>
          </p:sp>
        </p:grpSp>
        <p:grpSp>
          <p:nvGrpSpPr>
            <p:cNvPr id="17" name="Group 17"/>
            <p:cNvGrpSpPr>
              <a:grpSpLocks noChangeAspect="1"/>
            </p:cNvGrpSpPr>
            <p:nvPr/>
          </p:nvGrpSpPr>
          <p:grpSpPr>
            <a:xfrm>
              <a:off x="15980452" y="-2125640"/>
              <a:ext cx="5066557" cy="4387410"/>
              <a:chOff x="0" y="0"/>
              <a:chExt cx="4282440" cy="3708400"/>
            </a:xfrm>
          </p:grpSpPr>
          <p:sp>
            <p:nvSpPr>
              <p:cNvPr id="18" name="Freeform 18"/>
              <p:cNvSpPr/>
              <p:nvPr/>
            </p:nvSpPr>
            <p:spPr>
              <a:xfrm>
                <a:off x="0" y="0"/>
                <a:ext cx="4282440" cy="3708400"/>
              </a:xfrm>
              <a:custGeom>
                <a:avLst/>
                <a:gdLst/>
                <a:ahLst/>
                <a:cxnLst/>
                <a:rect l="l" t="t" r="r" b="b"/>
                <a:pathLst>
                  <a:path w="4282440" h="3708400">
                    <a:moveTo>
                      <a:pt x="3211830" y="0"/>
                    </a:moveTo>
                    <a:lnTo>
                      <a:pt x="1070610" y="0"/>
                    </a:lnTo>
                    <a:lnTo>
                      <a:pt x="0" y="1854200"/>
                    </a:lnTo>
                    <a:lnTo>
                      <a:pt x="1070610" y="3708400"/>
                    </a:lnTo>
                    <a:lnTo>
                      <a:pt x="3211830" y="3708400"/>
                    </a:lnTo>
                    <a:lnTo>
                      <a:pt x="4282440" y="1854200"/>
                    </a:lnTo>
                    <a:close/>
                  </a:path>
                </a:pathLst>
              </a:custGeom>
              <a:solidFill>
                <a:srgbClr val="0089FF"/>
              </a:solidFill>
              <a:ln w="12700">
                <a:solidFill>
                  <a:srgbClr val="000000"/>
                </a:solidFill>
              </a:ln>
            </p:spPr>
          </p:sp>
        </p:grpSp>
      </p:grpSp>
      <p:sp>
        <p:nvSpPr>
          <p:cNvPr id="19" name="TextBox 19"/>
          <p:cNvSpPr txBox="1"/>
          <p:nvPr/>
        </p:nvSpPr>
        <p:spPr>
          <a:xfrm>
            <a:off x="10425933" y="8295651"/>
            <a:ext cx="6254547" cy="523875"/>
          </a:xfrm>
          <a:prstGeom prst="rect">
            <a:avLst/>
          </a:prstGeom>
        </p:spPr>
        <p:txBody>
          <a:bodyPr lIns="0" tIns="0" rIns="0" bIns="0" rtlCol="0" anchor="t">
            <a:spAutoFit/>
          </a:bodyPr>
          <a:lstStyle/>
          <a:p>
            <a:pPr>
              <a:lnSpc>
                <a:spcPts val="4200"/>
              </a:lnSpc>
              <a:spcBef>
                <a:spcPct val="0"/>
              </a:spcBef>
            </a:pPr>
            <a:r>
              <a:rPr lang="en-US" sz="3000">
                <a:solidFill>
                  <a:srgbClr val="081D2F"/>
                </a:solidFill>
                <a:latin typeface="Rubik"/>
              </a:rPr>
              <a:t>Tsanceriah@gctech.edu</a:t>
            </a:r>
          </a:p>
        </p:txBody>
      </p:sp>
      <p:sp>
        <p:nvSpPr>
          <p:cNvPr id="20" name="TextBox 20"/>
          <p:cNvSpPr txBox="1"/>
          <p:nvPr/>
        </p:nvSpPr>
        <p:spPr>
          <a:xfrm>
            <a:off x="10425933" y="7647951"/>
            <a:ext cx="4255785" cy="523875"/>
          </a:xfrm>
          <a:prstGeom prst="rect">
            <a:avLst/>
          </a:prstGeom>
        </p:spPr>
        <p:txBody>
          <a:bodyPr lIns="0" tIns="0" rIns="0" bIns="0" rtlCol="0" anchor="t">
            <a:spAutoFit/>
          </a:bodyPr>
          <a:lstStyle/>
          <a:p>
            <a:pPr>
              <a:lnSpc>
                <a:spcPts val="4200"/>
              </a:lnSpc>
              <a:spcBef>
                <a:spcPct val="0"/>
              </a:spcBef>
            </a:pPr>
            <a:r>
              <a:rPr lang="en-US" sz="3000">
                <a:solidFill>
                  <a:srgbClr val="081D2F"/>
                </a:solidFill>
                <a:latin typeface="Rubik"/>
              </a:rPr>
              <a:t>405-214-3294</a:t>
            </a:r>
          </a:p>
        </p:txBody>
      </p:sp>
      <p:sp>
        <p:nvSpPr>
          <p:cNvPr id="21" name="Freeform 21" descr="Telephone link image"/>
          <p:cNvSpPr/>
          <p:nvPr/>
        </p:nvSpPr>
        <p:spPr>
          <a:xfrm>
            <a:off x="9653778" y="7714626"/>
            <a:ext cx="520162" cy="520162"/>
          </a:xfrm>
          <a:custGeom>
            <a:avLst/>
            <a:gdLst/>
            <a:ahLst/>
            <a:cxnLst/>
            <a:rect l="l" t="t" r="r" b="b"/>
            <a:pathLst>
              <a:path w="520162" h="520162">
                <a:moveTo>
                  <a:pt x="0" y="0"/>
                </a:moveTo>
                <a:lnTo>
                  <a:pt x="520162" y="0"/>
                </a:lnTo>
                <a:lnTo>
                  <a:pt x="520162" y="520162"/>
                </a:lnTo>
                <a:lnTo>
                  <a:pt x="0" y="52016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22" name="Freeform 22" descr="Email link image"/>
          <p:cNvSpPr/>
          <p:nvPr/>
        </p:nvSpPr>
        <p:spPr>
          <a:xfrm>
            <a:off x="9653778" y="8362326"/>
            <a:ext cx="520162" cy="520162"/>
          </a:xfrm>
          <a:custGeom>
            <a:avLst/>
            <a:gdLst/>
            <a:ahLst/>
            <a:cxnLst/>
            <a:rect l="l" t="t" r="r" b="b"/>
            <a:pathLst>
              <a:path w="520162" h="520162">
                <a:moveTo>
                  <a:pt x="0" y="0"/>
                </a:moveTo>
                <a:lnTo>
                  <a:pt x="520162" y="0"/>
                </a:lnTo>
                <a:lnTo>
                  <a:pt x="520162" y="520162"/>
                </a:lnTo>
                <a:lnTo>
                  <a:pt x="0" y="52016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23" name="TextBox 23"/>
          <p:cNvSpPr txBox="1"/>
          <p:nvPr/>
        </p:nvSpPr>
        <p:spPr>
          <a:xfrm>
            <a:off x="9653778" y="7000251"/>
            <a:ext cx="6254547" cy="523875"/>
          </a:xfrm>
          <a:prstGeom prst="rect">
            <a:avLst/>
          </a:prstGeom>
        </p:spPr>
        <p:txBody>
          <a:bodyPr lIns="0" tIns="0" rIns="0" bIns="0" rtlCol="0" anchor="t">
            <a:spAutoFit/>
          </a:bodyPr>
          <a:lstStyle/>
          <a:p>
            <a:pPr>
              <a:lnSpc>
                <a:spcPts val="4200"/>
              </a:lnSpc>
              <a:spcBef>
                <a:spcPct val="0"/>
              </a:spcBef>
            </a:pPr>
            <a:r>
              <a:rPr lang="en-US" sz="3000" dirty="0">
                <a:solidFill>
                  <a:srgbClr val="081D2F"/>
                </a:solidFill>
                <a:latin typeface="Rubik"/>
              </a:rPr>
              <a:t>Tsanceria Hernandez</a:t>
            </a:r>
          </a:p>
        </p:txBody>
      </p:sp>
      <p:sp>
        <p:nvSpPr>
          <p:cNvPr id="24" name="TextBox 24"/>
          <p:cNvSpPr txBox="1"/>
          <p:nvPr/>
        </p:nvSpPr>
        <p:spPr>
          <a:xfrm>
            <a:off x="9653778" y="4386688"/>
            <a:ext cx="6254547" cy="523875"/>
          </a:xfrm>
          <a:prstGeom prst="rect">
            <a:avLst/>
          </a:prstGeom>
        </p:spPr>
        <p:txBody>
          <a:bodyPr lIns="0" tIns="0" rIns="0" bIns="0" rtlCol="0" anchor="t">
            <a:spAutoFit/>
          </a:bodyPr>
          <a:lstStyle/>
          <a:p>
            <a:pPr>
              <a:lnSpc>
                <a:spcPts val="4200"/>
              </a:lnSpc>
              <a:spcBef>
                <a:spcPct val="0"/>
              </a:spcBef>
            </a:pPr>
            <a:r>
              <a:rPr lang="en-US" sz="3000">
                <a:solidFill>
                  <a:srgbClr val="081D2F"/>
                </a:solidFill>
                <a:latin typeface="Rubik"/>
              </a:rPr>
              <a:t>Fabiela Kemble</a:t>
            </a:r>
          </a:p>
        </p:txBody>
      </p:sp>
      <p:sp>
        <p:nvSpPr>
          <p:cNvPr id="28" name="Slide Number Placeholder 27">
            <a:extLst>
              <a:ext uri="{FF2B5EF4-FFF2-40B4-BE49-F238E27FC236}">
                <a16:creationId xmlns:a16="http://schemas.microsoft.com/office/drawing/2014/main" id="{59D75F9A-B5F6-403A-97A3-545F2BE1672C}"/>
              </a:ext>
            </a:extLst>
          </p:cNvPr>
          <p:cNvSpPr>
            <a:spLocks noGrp="1"/>
          </p:cNvSpPr>
          <p:nvPr>
            <p:ph type="sldNum" sz="quarter" idx="12"/>
          </p:nvPr>
        </p:nvSpPr>
        <p:spPr>
          <a:xfrm>
            <a:off x="6891068" y="9883775"/>
            <a:ext cx="2133600" cy="365125"/>
          </a:xfrm>
        </p:spPr>
        <p:txBody>
          <a:bodyPr/>
          <a:lstStyle/>
          <a:p>
            <a:fld id="{B6F15528-21DE-4FAA-801E-634DDDAF4B2B}" type="slidenum">
              <a:rPr lang="en-US" smtClean="0"/>
              <a:pPr/>
              <a:t>15</a:t>
            </a:fld>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a:spLocks noGrp="1"/>
          </p:cNvSpPr>
          <p:nvPr>
            <p:ph type="title" idx="4294967295"/>
          </p:nvPr>
        </p:nvSpPr>
        <p:spPr>
          <a:xfrm>
            <a:off x="3203510" y="787734"/>
            <a:ext cx="8115300" cy="220855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8959"/>
              </a:lnSpc>
              <a:spcBef>
                <a:spcPct val="0"/>
              </a:spcBef>
              <a:spcAft>
                <a:spcPts val="0"/>
              </a:spcAft>
              <a:buClrTx/>
              <a:buSzTx/>
              <a:buFontTx/>
              <a:buNone/>
              <a:tabLst/>
              <a:defRPr/>
            </a:pPr>
            <a:r>
              <a:rPr kumimoji="0" lang="en-US" sz="6399" b="0" i="0" u="none" strike="noStrike" kern="1200" cap="none" spc="0" normalizeH="0" baseline="0" noProof="0" dirty="0">
                <a:ln>
                  <a:noFill/>
                </a:ln>
                <a:solidFill>
                  <a:srgbClr val="081D2F"/>
                </a:solidFill>
                <a:effectLst/>
                <a:uLnTx/>
                <a:uFillTx/>
                <a:latin typeface="Aileron Bold"/>
                <a:ea typeface="+mn-ea"/>
                <a:cs typeface="+mn-cs"/>
              </a:rPr>
              <a:t>References</a:t>
            </a:r>
          </a:p>
          <a:p>
            <a:pPr marL="0" marR="0" lvl="0" indent="0" algn="l" defTabSz="914400" rtl="0" eaLnBrk="1" fontAlgn="auto" latinLnBrk="0" hangingPunct="1">
              <a:lnSpc>
                <a:spcPts val="8959"/>
              </a:lnSpc>
              <a:spcBef>
                <a:spcPct val="0"/>
              </a:spcBef>
              <a:spcAft>
                <a:spcPts val="0"/>
              </a:spcAft>
              <a:buClrTx/>
              <a:buSzTx/>
              <a:buFontTx/>
              <a:buNone/>
              <a:tabLst/>
              <a:defRPr/>
            </a:pPr>
            <a:endParaRPr kumimoji="0" lang="en-US" sz="6399" b="0" i="0" u="none" strike="noStrike" kern="1200" cap="none" spc="0" normalizeH="0" baseline="0" noProof="0" dirty="0">
              <a:ln>
                <a:noFill/>
              </a:ln>
              <a:solidFill>
                <a:srgbClr val="081D2F"/>
              </a:solidFill>
              <a:effectLst/>
              <a:uLnTx/>
              <a:uFillTx/>
              <a:latin typeface="Aileron Bold"/>
              <a:ea typeface="+mn-ea"/>
              <a:cs typeface="+mn-cs"/>
            </a:endParaRPr>
          </a:p>
        </p:txBody>
      </p:sp>
      <p:grpSp>
        <p:nvGrpSpPr>
          <p:cNvPr id="5" name="Group 4">
            <a:extLst>
              <a:ext uri="{FF2B5EF4-FFF2-40B4-BE49-F238E27FC236}">
                <a16:creationId xmlns:a16="http://schemas.microsoft.com/office/drawing/2014/main" id="{482FA149-4417-4936-A50A-8856550C45A0}"/>
              </a:ext>
              <a:ext uri="{C183D7F6-B498-43B3-948B-1728B52AA6E4}">
                <adec:decorative xmlns:adec="http://schemas.microsoft.com/office/drawing/2017/decorative" val="1"/>
              </a:ext>
            </a:extLst>
          </p:cNvPr>
          <p:cNvGrpSpPr/>
          <p:nvPr/>
        </p:nvGrpSpPr>
        <p:grpSpPr>
          <a:xfrm>
            <a:off x="-1712138" y="-1355819"/>
            <a:ext cx="21532574" cy="12870439"/>
            <a:chOff x="-1712138" y="-1355819"/>
            <a:chExt cx="21532574" cy="12870439"/>
          </a:xfrm>
        </p:grpSpPr>
        <p:grpSp>
          <p:nvGrpSpPr>
            <p:cNvPr id="7" name="Group 7"/>
            <p:cNvGrpSpPr/>
            <p:nvPr/>
          </p:nvGrpSpPr>
          <p:grpSpPr>
            <a:xfrm rot="-3547440">
              <a:off x="1615783" y="1228617"/>
              <a:ext cx="1205568" cy="364983"/>
              <a:chOff x="0" y="0"/>
              <a:chExt cx="2013556" cy="609600"/>
            </a:xfrm>
          </p:grpSpPr>
          <p:sp>
            <p:nvSpPr>
              <p:cNvPr id="8" name="Freeform 8"/>
              <p:cNvSpPr/>
              <p:nvPr/>
            </p:nvSpPr>
            <p:spPr>
              <a:xfrm>
                <a:off x="0" y="0"/>
                <a:ext cx="2013556" cy="609600"/>
              </a:xfrm>
              <a:custGeom>
                <a:avLst/>
                <a:gdLst/>
                <a:ahLst/>
                <a:cxnLst/>
                <a:rect l="l" t="t" r="r" b="b"/>
                <a:pathLst>
                  <a:path w="2013556" h="609600">
                    <a:moveTo>
                      <a:pt x="203200" y="0"/>
                    </a:moveTo>
                    <a:lnTo>
                      <a:pt x="2013556" y="0"/>
                    </a:lnTo>
                    <a:lnTo>
                      <a:pt x="1810356" y="609600"/>
                    </a:lnTo>
                    <a:lnTo>
                      <a:pt x="0" y="609600"/>
                    </a:lnTo>
                    <a:lnTo>
                      <a:pt x="203200" y="0"/>
                    </a:lnTo>
                    <a:close/>
                  </a:path>
                </a:pathLst>
              </a:custGeom>
              <a:solidFill>
                <a:srgbClr val="081D2F"/>
              </a:solidFill>
            </p:spPr>
          </p:sp>
          <p:sp>
            <p:nvSpPr>
              <p:cNvPr id="9" name="TextBox 9"/>
              <p:cNvSpPr txBox="1"/>
              <p:nvPr/>
            </p:nvSpPr>
            <p:spPr>
              <a:xfrm>
                <a:off x="101600" y="-38100"/>
                <a:ext cx="609600" cy="647700"/>
              </a:xfrm>
              <a:prstGeom prst="rect">
                <a:avLst/>
              </a:prstGeom>
            </p:spPr>
            <p:txBody>
              <a:bodyPr lIns="50800" tIns="50800" rIns="50800" bIns="50800" rtlCol="0" anchor="ctr"/>
              <a:lstStyle/>
              <a:p>
                <a:pPr algn="ctr">
                  <a:lnSpc>
                    <a:spcPts val="2659"/>
                  </a:lnSpc>
                  <a:spcBef>
                    <a:spcPct val="0"/>
                  </a:spcBef>
                </a:pPr>
                <a:endParaRPr/>
              </a:p>
            </p:txBody>
          </p:sp>
        </p:grpSp>
        <p:grpSp>
          <p:nvGrpSpPr>
            <p:cNvPr id="10" name="Group 10"/>
            <p:cNvGrpSpPr/>
            <p:nvPr/>
          </p:nvGrpSpPr>
          <p:grpSpPr>
            <a:xfrm rot="-3547440">
              <a:off x="1087226" y="1214627"/>
              <a:ext cx="1238168" cy="364983"/>
              <a:chOff x="0" y="0"/>
              <a:chExt cx="2068005" cy="609600"/>
            </a:xfrm>
          </p:grpSpPr>
          <p:sp>
            <p:nvSpPr>
              <p:cNvPr id="11" name="Freeform 11"/>
              <p:cNvSpPr/>
              <p:nvPr/>
            </p:nvSpPr>
            <p:spPr>
              <a:xfrm>
                <a:off x="0" y="0"/>
                <a:ext cx="2068005" cy="609600"/>
              </a:xfrm>
              <a:custGeom>
                <a:avLst/>
                <a:gdLst/>
                <a:ahLst/>
                <a:cxnLst/>
                <a:rect l="l" t="t" r="r" b="b"/>
                <a:pathLst>
                  <a:path w="2068005" h="609600">
                    <a:moveTo>
                      <a:pt x="203200" y="0"/>
                    </a:moveTo>
                    <a:lnTo>
                      <a:pt x="2068005" y="0"/>
                    </a:lnTo>
                    <a:lnTo>
                      <a:pt x="1864805" y="609600"/>
                    </a:lnTo>
                    <a:lnTo>
                      <a:pt x="0" y="609600"/>
                    </a:lnTo>
                    <a:lnTo>
                      <a:pt x="203200" y="0"/>
                    </a:lnTo>
                    <a:close/>
                  </a:path>
                </a:pathLst>
              </a:custGeom>
              <a:solidFill>
                <a:srgbClr val="0089FF"/>
              </a:solidFill>
            </p:spPr>
          </p:sp>
          <p:sp>
            <p:nvSpPr>
              <p:cNvPr id="12" name="TextBox 12"/>
              <p:cNvSpPr txBox="1"/>
              <p:nvPr/>
            </p:nvSpPr>
            <p:spPr>
              <a:xfrm>
                <a:off x="101600" y="-38100"/>
                <a:ext cx="609600" cy="647700"/>
              </a:xfrm>
              <a:prstGeom prst="rect">
                <a:avLst/>
              </a:prstGeom>
            </p:spPr>
            <p:txBody>
              <a:bodyPr lIns="50800" tIns="50800" rIns="50800" bIns="50800" rtlCol="0" anchor="ctr"/>
              <a:lstStyle/>
              <a:p>
                <a:pPr algn="ctr">
                  <a:lnSpc>
                    <a:spcPts val="2659"/>
                  </a:lnSpc>
                  <a:spcBef>
                    <a:spcPct val="0"/>
                  </a:spcBef>
                </a:pPr>
                <a:endParaRPr/>
              </a:p>
            </p:txBody>
          </p:sp>
        </p:grpSp>
        <p:grpSp>
          <p:nvGrpSpPr>
            <p:cNvPr id="25" name="Group 25"/>
            <p:cNvGrpSpPr>
              <a:grpSpLocks noChangeAspect="1"/>
            </p:cNvGrpSpPr>
            <p:nvPr/>
          </p:nvGrpSpPr>
          <p:grpSpPr>
            <a:xfrm>
              <a:off x="14637270" y="-1355819"/>
              <a:ext cx="3054176" cy="2644779"/>
              <a:chOff x="0" y="0"/>
              <a:chExt cx="4282440" cy="3708400"/>
            </a:xfrm>
          </p:grpSpPr>
          <p:sp>
            <p:nvSpPr>
              <p:cNvPr id="26" name="Freeform 26"/>
              <p:cNvSpPr/>
              <p:nvPr/>
            </p:nvSpPr>
            <p:spPr>
              <a:xfrm>
                <a:off x="0" y="0"/>
                <a:ext cx="4282440" cy="3708400"/>
              </a:xfrm>
              <a:custGeom>
                <a:avLst/>
                <a:gdLst/>
                <a:ahLst/>
                <a:cxnLst/>
                <a:rect l="l" t="t" r="r" b="b"/>
                <a:pathLst>
                  <a:path w="4282440" h="3708400">
                    <a:moveTo>
                      <a:pt x="3211830" y="0"/>
                    </a:moveTo>
                    <a:lnTo>
                      <a:pt x="1070610" y="0"/>
                    </a:lnTo>
                    <a:lnTo>
                      <a:pt x="0" y="1854200"/>
                    </a:lnTo>
                    <a:lnTo>
                      <a:pt x="1070610" y="3708400"/>
                    </a:lnTo>
                    <a:lnTo>
                      <a:pt x="3211830" y="3708400"/>
                    </a:lnTo>
                    <a:lnTo>
                      <a:pt x="4282440" y="1854200"/>
                    </a:lnTo>
                    <a:close/>
                  </a:path>
                </a:pathLst>
              </a:custGeom>
              <a:solidFill>
                <a:srgbClr val="081D2F"/>
              </a:solidFill>
              <a:ln w="12700">
                <a:solidFill>
                  <a:srgbClr val="000000"/>
                </a:solidFill>
              </a:ln>
            </p:spPr>
          </p:sp>
        </p:grpSp>
        <p:grpSp>
          <p:nvGrpSpPr>
            <p:cNvPr id="27" name="Group 27"/>
            <p:cNvGrpSpPr>
              <a:grpSpLocks noChangeAspect="1"/>
            </p:cNvGrpSpPr>
            <p:nvPr/>
          </p:nvGrpSpPr>
          <p:grpSpPr>
            <a:xfrm>
              <a:off x="16438095" y="13116"/>
              <a:ext cx="3382341" cy="2928955"/>
              <a:chOff x="0" y="0"/>
              <a:chExt cx="4282440" cy="3708400"/>
            </a:xfrm>
          </p:grpSpPr>
          <p:sp>
            <p:nvSpPr>
              <p:cNvPr id="28" name="Freeform 28"/>
              <p:cNvSpPr/>
              <p:nvPr/>
            </p:nvSpPr>
            <p:spPr>
              <a:xfrm>
                <a:off x="0" y="0"/>
                <a:ext cx="4282440" cy="3708400"/>
              </a:xfrm>
              <a:custGeom>
                <a:avLst/>
                <a:gdLst/>
                <a:ahLst/>
                <a:cxnLst/>
                <a:rect l="l" t="t" r="r" b="b"/>
                <a:pathLst>
                  <a:path w="4282440" h="3708400">
                    <a:moveTo>
                      <a:pt x="3211830" y="0"/>
                    </a:moveTo>
                    <a:lnTo>
                      <a:pt x="1070610" y="0"/>
                    </a:lnTo>
                    <a:lnTo>
                      <a:pt x="0" y="1854200"/>
                    </a:lnTo>
                    <a:lnTo>
                      <a:pt x="1070610" y="3708400"/>
                    </a:lnTo>
                    <a:lnTo>
                      <a:pt x="3211830" y="3708400"/>
                    </a:lnTo>
                    <a:lnTo>
                      <a:pt x="4282440" y="1854200"/>
                    </a:lnTo>
                    <a:close/>
                  </a:path>
                </a:pathLst>
              </a:custGeom>
              <a:solidFill>
                <a:srgbClr val="0089FF"/>
              </a:solidFill>
              <a:ln w="12700">
                <a:solidFill>
                  <a:srgbClr val="000000"/>
                </a:solidFill>
              </a:ln>
            </p:spPr>
          </p:sp>
        </p:grpSp>
        <p:grpSp>
          <p:nvGrpSpPr>
            <p:cNvPr id="29" name="Group 29"/>
            <p:cNvGrpSpPr>
              <a:grpSpLocks noChangeAspect="1"/>
            </p:cNvGrpSpPr>
            <p:nvPr/>
          </p:nvGrpSpPr>
          <p:grpSpPr>
            <a:xfrm>
              <a:off x="93623" y="9492015"/>
              <a:ext cx="2335693" cy="2022605"/>
              <a:chOff x="0" y="0"/>
              <a:chExt cx="4282440" cy="3708400"/>
            </a:xfrm>
          </p:grpSpPr>
          <p:sp>
            <p:nvSpPr>
              <p:cNvPr id="30" name="Freeform 30"/>
              <p:cNvSpPr/>
              <p:nvPr/>
            </p:nvSpPr>
            <p:spPr>
              <a:xfrm>
                <a:off x="0" y="0"/>
                <a:ext cx="4282440" cy="3708400"/>
              </a:xfrm>
              <a:custGeom>
                <a:avLst/>
                <a:gdLst/>
                <a:ahLst/>
                <a:cxnLst/>
                <a:rect l="l" t="t" r="r" b="b"/>
                <a:pathLst>
                  <a:path w="4282440" h="3708400">
                    <a:moveTo>
                      <a:pt x="3211830" y="0"/>
                    </a:moveTo>
                    <a:lnTo>
                      <a:pt x="1070610" y="0"/>
                    </a:lnTo>
                    <a:lnTo>
                      <a:pt x="0" y="1854200"/>
                    </a:lnTo>
                    <a:lnTo>
                      <a:pt x="1070610" y="3708400"/>
                    </a:lnTo>
                    <a:lnTo>
                      <a:pt x="3211830" y="3708400"/>
                    </a:lnTo>
                    <a:lnTo>
                      <a:pt x="4282440" y="1854200"/>
                    </a:lnTo>
                    <a:close/>
                  </a:path>
                </a:pathLst>
              </a:custGeom>
              <a:solidFill>
                <a:srgbClr val="081D2F"/>
              </a:solidFill>
              <a:ln w="12700">
                <a:solidFill>
                  <a:srgbClr val="000000"/>
                </a:solidFill>
              </a:ln>
            </p:spPr>
          </p:sp>
        </p:grpSp>
        <p:grpSp>
          <p:nvGrpSpPr>
            <p:cNvPr id="31" name="Group 31"/>
            <p:cNvGrpSpPr>
              <a:grpSpLocks noChangeAspect="1"/>
            </p:cNvGrpSpPr>
            <p:nvPr/>
          </p:nvGrpSpPr>
          <p:grpSpPr>
            <a:xfrm>
              <a:off x="-1712138" y="8263388"/>
              <a:ext cx="2586659" cy="2239930"/>
              <a:chOff x="0" y="0"/>
              <a:chExt cx="4282440" cy="3708400"/>
            </a:xfrm>
          </p:grpSpPr>
          <p:sp>
            <p:nvSpPr>
              <p:cNvPr id="32" name="Freeform 32"/>
              <p:cNvSpPr/>
              <p:nvPr/>
            </p:nvSpPr>
            <p:spPr>
              <a:xfrm>
                <a:off x="0" y="0"/>
                <a:ext cx="4282440" cy="3708400"/>
              </a:xfrm>
              <a:custGeom>
                <a:avLst/>
                <a:gdLst/>
                <a:ahLst/>
                <a:cxnLst/>
                <a:rect l="l" t="t" r="r" b="b"/>
                <a:pathLst>
                  <a:path w="4282440" h="3708400">
                    <a:moveTo>
                      <a:pt x="3211830" y="0"/>
                    </a:moveTo>
                    <a:lnTo>
                      <a:pt x="1070610" y="0"/>
                    </a:lnTo>
                    <a:lnTo>
                      <a:pt x="0" y="1854200"/>
                    </a:lnTo>
                    <a:lnTo>
                      <a:pt x="1070610" y="3708400"/>
                    </a:lnTo>
                    <a:lnTo>
                      <a:pt x="3211830" y="3708400"/>
                    </a:lnTo>
                    <a:lnTo>
                      <a:pt x="4282440" y="1854200"/>
                    </a:lnTo>
                    <a:close/>
                  </a:path>
                </a:pathLst>
              </a:custGeom>
              <a:solidFill>
                <a:srgbClr val="0089FF"/>
              </a:solidFill>
              <a:ln w="12700">
                <a:solidFill>
                  <a:srgbClr val="000000"/>
                </a:solidFill>
              </a:ln>
            </p:spPr>
          </p:sp>
        </p:grpSp>
      </p:grpSp>
      <p:sp>
        <p:nvSpPr>
          <p:cNvPr id="36" name="Slide Number Placeholder 35">
            <a:extLst>
              <a:ext uri="{FF2B5EF4-FFF2-40B4-BE49-F238E27FC236}">
                <a16:creationId xmlns:a16="http://schemas.microsoft.com/office/drawing/2014/main" id="{A8365E8F-BFAB-4B91-9138-3DFA05F9C2A0}"/>
              </a:ext>
            </a:extLst>
          </p:cNvPr>
          <p:cNvSpPr>
            <a:spLocks noGrp="1"/>
          </p:cNvSpPr>
          <p:nvPr>
            <p:ph type="sldNum" sz="quarter" idx="12"/>
          </p:nvPr>
        </p:nvSpPr>
        <p:spPr>
          <a:xfrm>
            <a:off x="7607087" y="9921875"/>
            <a:ext cx="2133600" cy="365125"/>
          </a:xfrm>
        </p:spPr>
        <p:txBody>
          <a:bodyPr/>
          <a:lstStyle/>
          <a:p>
            <a:fld id="{B6F15528-21DE-4FAA-801E-634DDDAF4B2B}" type="slidenum">
              <a:rPr lang="en-US" smtClean="0"/>
              <a:pPr/>
              <a:t>16</a:t>
            </a:fld>
            <a:endParaRPr lang="en-US"/>
          </a:p>
        </p:txBody>
      </p:sp>
      <p:sp>
        <p:nvSpPr>
          <p:cNvPr id="3" name="TextBox 2" descr="Govology Learning link">
            <a:extLst>
              <a:ext uri="{FF2B5EF4-FFF2-40B4-BE49-F238E27FC236}">
                <a16:creationId xmlns:a16="http://schemas.microsoft.com/office/drawing/2014/main" id="{E8F201C9-BB23-4CB9-92E8-A04C3AEDA2D7}"/>
              </a:ext>
            </a:extLst>
          </p:cNvPr>
          <p:cNvSpPr txBox="1"/>
          <p:nvPr/>
        </p:nvSpPr>
        <p:spPr>
          <a:xfrm>
            <a:off x="3203510" y="3619500"/>
            <a:ext cx="184731" cy="369332"/>
          </a:xfrm>
          <a:prstGeom prst="rect">
            <a:avLst/>
          </a:prstGeom>
          <a:noFill/>
        </p:spPr>
        <p:txBody>
          <a:bodyPr wrap="none" rtlCol="0">
            <a:spAutoFit/>
          </a:bodyPr>
          <a:lstStyle/>
          <a:p>
            <a:endParaRPr lang="en-US" dirty="0"/>
          </a:p>
        </p:txBody>
      </p:sp>
      <p:sp>
        <p:nvSpPr>
          <p:cNvPr id="4" name="Rectangle 1">
            <a:extLst>
              <a:ext uri="{FF2B5EF4-FFF2-40B4-BE49-F238E27FC236}">
                <a16:creationId xmlns:a16="http://schemas.microsoft.com/office/drawing/2014/main" id="{0B2A4E64-CA36-483D-95E6-B7C53B137174}"/>
              </a:ext>
            </a:extLst>
          </p:cNvPr>
          <p:cNvSpPr>
            <a:spLocks noChangeArrowheads="1"/>
          </p:cNvSpPr>
          <p:nvPr/>
        </p:nvSpPr>
        <p:spPr bwMode="auto">
          <a:xfrm>
            <a:off x="2990525" y="2742843"/>
            <a:ext cx="13173833" cy="4801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Bernard, C. (2022). Market Research for Small Businesses Selling to Big Buyers. </a:t>
            </a:r>
            <a:r>
              <a:rPr kumimoji="0" lang="en-US" altLang="en-US" sz="3600" b="0" i="1"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Govology</a:t>
            </a:r>
            <a:r>
              <a:rPr kumimoji="0" lang="en-US" altLang="en-US" sz="36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en-US" altLang="en-US" sz="3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US" altLang="en-US" sz="36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Govology</a:t>
            </a:r>
            <a:r>
              <a:rPr kumimoji="0" lang="en-US" altLang="en-US" sz="3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Learning.</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Frank, J. (2021). Who Buys What You Sell? A Step-by-Step Process. </a:t>
            </a:r>
            <a:r>
              <a:rPr kumimoji="0" lang="en-US" altLang="en-US" sz="3600" b="0" i="1"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Govology</a:t>
            </a:r>
            <a:r>
              <a:rPr kumimoji="0" lang="en-US" altLang="en-US" sz="36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en-US" altLang="en-US" sz="3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RSM Federal Learning.</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Lejeune, M., &amp; Frank, J. (2020). </a:t>
            </a:r>
            <a:r>
              <a:rPr kumimoji="0" lang="en-US" altLang="en-US" sz="36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Game Changers for Government Contractors.</a:t>
            </a:r>
            <a:r>
              <a:rPr kumimoji="0" lang="en-US" altLang="en-US" sz="3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Saint Louis: RSM Federal.</a:t>
            </a:r>
            <a:endParaRPr kumimoji="0" lang="en-US" altLang="en-US" sz="3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412085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8" descr="Image of skyscraper"/>
          <p:cNvGrpSpPr>
            <a:grpSpLocks noChangeAspect="1"/>
          </p:cNvGrpSpPr>
          <p:nvPr/>
        </p:nvGrpSpPr>
        <p:grpSpPr>
          <a:xfrm>
            <a:off x="10289663" y="-4842871"/>
            <a:ext cx="15996674" cy="13852399"/>
            <a:chOff x="0" y="0"/>
            <a:chExt cx="4282440" cy="3708400"/>
          </a:xfrm>
        </p:grpSpPr>
        <p:sp>
          <p:nvSpPr>
            <p:cNvPr id="9" name="Freeform 9"/>
            <p:cNvSpPr/>
            <p:nvPr/>
          </p:nvSpPr>
          <p:spPr>
            <a:xfrm>
              <a:off x="0" y="0"/>
              <a:ext cx="4282440" cy="3708400"/>
            </a:xfrm>
            <a:custGeom>
              <a:avLst/>
              <a:gdLst/>
              <a:ahLst/>
              <a:cxnLst/>
              <a:rect l="l" t="t" r="r" b="b"/>
              <a:pathLst>
                <a:path w="4282440" h="3708400">
                  <a:moveTo>
                    <a:pt x="3211830" y="0"/>
                  </a:moveTo>
                  <a:lnTo>
                    <a:pt x="1070610" y="0"/>
                  </a:lnTo>
                  <a:lnTo>
                    <a:pt x="0" y="1854200"/>
                  </a:lnTo>
                  <a:lnTo>
                    <a:pt x="1070610" y="3708400"/>
                  </a:lnTo>
                  <a:lnTo>
                    <a:pt x="3211830" y="3708400"/>
                  </a:lnTo>
                  <a:lnTo>
                    <a:pt x="4282440" y="1854200"/>
                  </a:lnTo>
                  <a:close/>
                </a:path>
              </a:pathLst>
            </a:custGeom>
            <a:solidFill>
              <a:srgbClr val="0089FF"/>
            </a:solidFill>
            <a:ln w="12700">
              <a:solidFill>
                <a:srgbClr val="000000"/>
              </a:solidFill>
            </a:ln>
          </p:spPr>
        </p:sp>
      </p:grpSp>
      <p:grpSp>
        <p:nvGrpSpPr>
          <p:cNvPr id="10" name="Group 10">
            <a:extLst>
              <a:ext uri="{C183D7F6-B498-43B3-948B-1728B52AA6E4}">
                <adec:decorative xmlns:adec="http://schemas.microsoft.com/office/drawing/2017/decorative" val="1"/>
              </a:ext>
            </a:extLst>
          </p:cNvPr>
          <p:cNvGrpSpPr>
            <a:grpSpLocks noChangeAspect="1"/>
          </p:cNvGrpSpPr>
          <p:nvPr/>
        </p:nvGrpSpPr>
        <p:grpSpPr>
          <a:xfrm>
            <a:off x="8194163" y="5143500"/>
            <a:ext cx="15996674" cy="13852399"/>
            <a:chOff x="0" y="0"/>
            <a:chExt cx="4282440" cy="3708400"/>
          </a:xfrm>
        </p:grpSpPr>
        <p:sp>
          <p:nvSpPr>
            <p:cNvPr id="11" name="Freeform 11"/>
            <p:cNvSpPr/>
            <p:nvPr/>
          </p:nvSpPr>
          <p:spPr>
            <a:xfrm>
              <a:off x="0" y="0"/>
              <a:ext cx="4282440" cy="3708400"/>
            </a:xfrm>
            <a:custGeom>
              <a:avLst/>
              <a:gdLst/>
              <a:ahLst/>
              <a:cxnLst/>
              <a:rect l="l" t="t" r="r" b="b"/>
              <a:pathLst>
                <a:path w="4282440" h="3708400">
                  <a:moveTo>
                    <a:pt x="3211830" y="0"/>
                  </a:moveTo>
                  <a:lnTo>
                    <a:pt x="1070610" y="0"/>
                  </a:lnTo>
                  <a:lnTo>
                    <a:pt x="0" y="1854200"/>
                  </a:lnTo>
                  <a:lnTo>
                    <a:pt x="1070610" y="3708400"/>
                  </a:lnTo>
                  <a:lnTo>
                    <a:pt x="3211830" y="3708400"/>
                  </a:lnTo>
                  <a:lnTo>
                    <a:pt x="4282440" y="1854200"/>
                  </a:lnTo>
                  <a:close/>
                </a:path>
              </a:pathLst>
            </a:custGeom>
            <a:solidFill>
              <a:srgbClr val="0089FF"/>
            </a:solidFill>
            <a:ln w="12700">
              <a:solidFill>
                <a:srgbClr val="000000"/>
              </a:solidFill>
            </a:ln>
          </p:spPr>
        </p:sp>
      </p:grpSp>
      <p:grpSp>
        <p:nvGrpSpPr>
          <p:cNvPr id="15" name="Group 15">
            <a:extLst>
              <a:ext uri="{C183D7F6-B498-43B3-948B-1728B52AA6E4}">
                <adec:decorative xmlns:adec="http://schemas.microsoft.com/office/drawing/2017/decorative" val="1"/>
              </a:ext>
            </a:extLst>
          </p:cNvPr>
          <p:cNvGrpSpPr/>
          <p:nvPr/>
        </p:nvGrpSpPr>
        <p:grpSpPr>
          <a:xfrm rot="-3547440">
            <a:off x="1412505" y="2800580"/>
            <a:ext cx="1205568" cy="364983"/>
            <a:chOff x="0" y="0"/>
            <a:chExt cx="2013556" cy="609600"/>
          </a:xfrm>
        </p:grpSpPr>
        <p:sp>
          <p:nvSpPr>
            <p:cNvPr id="16" name="Freeform 16"/>
            <p:cNvSpPr/>
            <p:nvPr/>
          </p:nvSpPr>
          <p:spPr>
            <a:xfrm>
              <a:off x="0" y="0"/>
              <a:ext cx="2013556" cy="609600"/>
            </a:xfrm>
            <a:custGeom>
              <a:avLst/>
              <a:gdLst/>
              <a:ahLst/>
              <a:cxnLst/>
              <a:rect l="l" t="t" r="r" b="b"/>
              <a:pathLst>
                <a:path w="2013556" h="609600">
                  <a:moveTo>
                    <a:pt x="203200" y="0"/>
                  </a:moveTo>
                  <a:lnTo>
                    <a:pt x="2013556" y="0"/>
                  </a:lnTo>
                  <a:lnTo>
                    <a:pt x="1810356" y="609600"/>
                  </a:lnTo>
                  <a:lnTo>
                    <a:pt x="0" y="609600"/>
                  </a:lnTo>
                  <a:lnTo>
                    <a:pt x="203200" y="0"/>
                  </a:lnTo>
                  <a:close/>
                </a:path>
              </a:pathLst>
            </a:custGeom>
            <a:solidFill>
              <a:srgbClr val="081D2F"/>
            </a:solidFill>
          </p:spPr>
        </p:sp>
        <p:sp>
          <p:nvSpPr>
            <p:cNvPr id="17" name="TextBox 17"/>
            <p:cNvSpPr txBox="1"/>
            <p:nvPr/>
          </p:nvSpPr>
          <p:spPr>
            <a:xfrm>
              <a:off x="101600" y="-38100"/>
              <a:ext cx="609600" cy="647700"/>
            </a:xfrm>
            <a:prstGeom prst="rect">
              <a:avLst/>
            </a:prstGeom>
          </p:spPr>
          <p:txBody>
            <a:bodyPr lIns="50800" tIns="50800" rIns="50800" bIns="50800" rtlCol="0" anchor="ctr"/>
            <a:lstStyle/>
            <a:p>
              <a:pPr algn="ctr">
                <a:lnSpc>
                  <a:spcPts val="2659"/>
                </a:lnSpc>
                <a:spcBef>
                  <a:spcPct val="0"/>
                </a:spcBef>
              </a:pPr>
              <a:endParaRPr/>
            </a:p>
          </p:txBody>
        </p:sp>
      </p:grpSp>
      <p:grpSp>
        <p:nvGrpSpPr>
          <p:cNvPr id="18" name="Group 18">
            <a:extLst>
              <a:ext uri="{C183D7F6-B498-43B3-948B-1728B52AA6E4}">
                <adec:decorative xmlns:adec="http://schemas.microsoft.com/office/drawing/2017/decorative" val="1"/>
              </a:ext>
            </a:extLst>
          </p:cNvPr>
          <p:cNvGrpSpPr/>
          <p:nvPr/>
        </p:nvGrpSpPr>
        <p:grpSpPr>
          <a:xfrm rot="-3547440">
            <a:off x="883948" y="2786591"/>
            <a:ext cx="1238168" cy="364983"/>
            <a:chOff x="0" y="0"/>
            <a:chExt cx="2068005" cy="609600"/>
          </a:xfrm>
        </p:grpSpPr>
        <p:sp>
          <p:nvSpPr>
            <p:cNvPr id="19" name="Freeform 19"/>
            <p:cNvSpPr/>
            <p:nvPr/>
          </p:nvSpPr>
          <p:spPr>
            <a:xfrm>
              <a:off x="0" y="0"/>
              <a:ext cx="2068005" cy="609600"/>
            </a:xfrm>
            <a:custGeom>
              <a:avLst/>
              <a:gdLst/>
              <a:ahLst/>
              <a:cxnLst/>
              <a:rect l="l" t="t" r="r" b="b"/>
              <a:pathLst>
                <a:path w="2068005" h="609600">
                  <a:moveTo>
                    <a:pt x="203200" y="0"/>
                  </a:moveTo>
                  <a:lnTo>
                    <a:pt x="2068005" y="0"/>
                  </a:lnTo>
                  <a:lnTo>
                    <a:pt x="1864805" y="609600"/>
                  </a:lnTo>
                  <a:lnTo>
                    <a:pt x="0" y="609600"/>
                  </a:lnTo>
                  <a:lnTo>
                    <a:pt x="203200" y="0"/>
                  </a:lnTo>
                  <a:close/>
                </a:path>
              </a:pathLst>
            </a:custGeom>
            <a:solidFill>
              <a:srgbClr val="0089FF"/>
            </a:solidFill>
          </p:spPr>
        </p:sp>
        <p:sp>
          <p:nvSpPr>
            <p:cNvPr id="20" name="TextBox 20"/>
            <p:cNvSpPr txBox="1"/>
            <p:nvPr/>
          </p:nvSpPr>
          <p:spPr>
            <a:xfrm>
              <a:off x="101600" y="-38100"/>
              <a:ext cx="609600" cy="647700"/>
            </a:xfrm>
            <a:prstGeom prst="rect">
              <a:avLst/>
            </a:prstGeom>
          </p:spPr>
          <p:txBody>
            <a:bodyPr lIns="50800" tIns="50800" rIns="50800" bIns="50800" rtlCol="0" anchor="ctr"/>
            <a:lstStyle/>
            <a:p>
              <a:pPr algn="ctr">
                <a:lnSpc>
                  <a:spcPts val="2659"/>
                </a:lnSpc>
                <a:spcBef>
                  <a:spcPct val="0"/>
                </a:spcBef>
              </a:pPr>
              <a:endParaRPr/>
            </a:p>
          </p:txBody>
        </p:sp>
      </p:grpSp>
      <p:grpSp>
        <p:nvGrpSpPr>
          <p:cNvPr id="28" name="Group 27">
            <a:extLst>
              <a:ext uri="{FF2B5EF4-FFF2-40B4-BE49-F238E27FC236}">
                <a16:creationId xmlns:a16="http://schemas.microsoft.com/office/drawing/2014/main" id="{4A016FD8-8406-4EBB-8B7E-0D26D99F9AFA}"/>
              </a:ext>
              <a:ext uri="{C183D7F6-B498-43B3-948B-1728B52AA6E4}">
                <adec:decorative xmlns:adec="http://schemas.microsoft.com/office/drawing/2017/decorative" val="1"/>
              </a:ext>
            </a:extLst>
          </p:cNvPr>
          <p:cNvGrpSpPr/>
          <p:nvPr/>
        </p:nvGrpSpPr>
        <p:grpSpPr>
          <a:xfrm>
            <a:off x="6286378" y="-6197358"/>
            <a:ext cx="23586977" cy="23452876"/>
            <a:chOff x="6286378" y="-6197358"/>
            <a:chExt cx="23586977" cy="23452876"/>
          </a:xfrm>
        </p:grpSpPr>
        <p:grpSp>
          <p:nvGrpSpPr>
            <p:cNvPr id="2" name="Group 2"/>
            <p:cNvGrpSpPr>
              <a:grpSpLocks noChangeAspect="1"/>
            </p:cNvGrpSpPr>
            <p:nvPr/>
          </p:nvGrpSpPr>
          <p:grpSpPr>
            <a:xfrm>
              <a:off x="6286378" y="3360801"/>
              <a:ext cx="15996674" cy="13852399"/>
              <a:chOff x="0" y="0"/>
              <a:chExt cx="4282440" cy="3708400"/>
            </a:xfrm>
          </p:grpSpPr>
          <p:sp>
            <p:nvSpPr>
              <p:cNvPr id="3" name="Freeform 3"/>
              <p:cNvSpPr/>
              <p:nvPr/>
            </p:nvSpPr>
            <p:spPr>
              <a:xfrm>
                <a:off x="0" y="0"/>
                <a:ext cx="4282440" cy="3708400"/>
              </a:xfrm>
              <a:custGeom>
                <a:avLst/>
                <a:gdLst/>
                <a:ahLst/>
                <a:cxnLst/>
                <a:rect l="l" t="t" r="r" b="b"/>
                <a:pathLst>
                  <a:path w="4282440" h="3708400">
                    <a:moveTo>
                      <a:pt x="3211830" y="0"/>
                    </a:moveTo>
                    <a:lnTo>
                      <a:pt x="1070610" y="0"/>
                    </a:lnTo>
                    <a:lnTo>
                      <a:pt x="0" y="1854200"/>
                    </a:lnTo>
                    <a:lnTo>
                      <a:pt x="1070610" y="3708400"/>
                    </a:lnTo>
                    <a:lnTo>
                      <a:pt x="3211830" y="3708400"/>
                    </a:lnTo>
                    <a:lnTo>
                      <a:pt x="4282440" y="1854200"/>
                    </a:lnTo>
                    <a:close/>
                  </a:path>
                </a:pathLst>
              </a:custGeom>
              <a:solidFill>
                <a:srgbClr val="0089FF"/>
              </a:solidFill>
              <a:ln w="12700">
                <a:solidFill>
                  <a:srgbClr val="000000"/>
                </a:solidFill>
              </a:ln>
            </p:spPr>
          </p:sp>
        </p:grpSp>
        <p:grpSp>
          <p:nvGrpSpPr>
            <p:cNvPr id="4" name="Group 4"/>
            <p:cNvGrpSpPr>
              <a:grpSpLocks noChangeAspect="1"/>
            </p:cNvGrpSpPr>
            <p:nvPr/>
          </p:nvGrpSpPr>
          <p:grpSpPr>
            <a:xfrm>
              <a:off x="7840962" y="4386119"/>
              <a:ext cx="14861511" cy="12869399"/>
              <a:chOff x="0" y="0"/>
              <a:chExt cx="4282440" cy="3708400"/>
            </a:xfrm>
          </p:grpSpPr>
          <p:sp>
            <p:nvSpPr>
              <p:cNvPr id="5" name="Freeform 5"/>
              <p:cNvSpPr/>
              <p:nvPr/>
            </p:nvSpPr>
            <p:spPr>
              <a:xfrm>
                <a:off x="0" y="0"/>
                <a:ext cx="4282440" cy="3708400"/>
              </a:xfrm>
              <a:custGeom>
                <a:avLst/>
                <a:gdLst/>
                <a:ahLst/>
                <a:cxnLst/>
                <a:rect l="l" t="t" r="r" b="b"/>
                <a:pathLst>
                  <a:path w="4282440" h="3708400">
                    <a:moveTo>
                      <a:pt x="3211830" y="0"/>
                    </a:moveTo>
                    <a:lnTo>
                      <a:pt x="1070610" y="0"/>
                    </a:lnTo>
                    <a:lnTo>
                      <a:pt x="0" y="1854200"/>
                    </a:lnTo>
                    <a:lnTo>
                      <a:pt x="1070610" y="3708400"/>
                    </a:lnTo>
                    <a:lnTo>
                      <a:pt x="3211830" y="3708400"/>
                    </a:lnTo>
                    <a:lnTo>
                      <a:pt x="4282440" y="1854200"/>
                    </a:lnTo>
                    <a:close/>
                  </a:path>
                </a:pathLst>
              </a:custGeom>
              <a:solidFill>
                <a:srgbClr val="081D2F"/>
              </a:solidFill>
              <a:ln w="12700">
                <a:solidFill>
                  <a:srgbClr val="000000"/>
                </a:solidFill>
              </a:ln>
            </p:spPr>
          </p:sp>
        </p:grpSp>
        <p:grpSp>
          <p:nvGrpSpPr>
            <p:cNvPr id="6" name="Group 6"/>
            <p:cNvGrpSpPr>
              <a:grpSpLocks noChangeAspect="1"/>
            </p:cNvGrpSpPr>
            <p:nvPr/>
          </p:nvGrpSpPr>
          <p:grpSpPr>
            <a:xfrm>
              <a:off x="9144000" y="-2057935"/>
              <a:ext cx="8771785" cy="7595970"/>
              <a:chOff x="0" y="0"/>
              <a:chExt cx="4282440" cy="3708400"/>
            </a:xfrm>
          </p:grpSpPr>
          <p:sp>
            <p:nvSpPr>
              <p:cNvPr id="7" name="Freeform 7"/>
              <p:cNvSpPr/>
              <p:nvPr/>
            </p:nvSpPr>
            <p:spPr>
              <a:xfrm>
                <a:off x="0" y="0"/>
                <a:ext cx="4282440" cy="3708400"/>
              </a:xfrm>
              <a:custGeom>
                <a:avLst/>
                <a:gdLst/>
                <a:ahLst/>
                <a:cxnLst/>
                <a:rect l="l" t="t" r="r" b="b"/>
                <a:pathLst>
                  <a:path w="4282440" h="3708400">
                    <a:moveTo>
                      <a:pt x="3211830" y="0"/>
                    </a:moveTo>
                    <a:lnTo>
                      <a:pt x="1070610" y="0"/>
                    </a:lnTo>
                    <a:lnTo>
                      <a:pt x="0" y="1854200"/>
                    </a:lnTo>
                    <a:lnTo>
                      <a:pt x="1070610" y="3708400"/>
                    </a:lnTo>
                    <a:lnTo>
                      <a:pt x="3211830" y="3708400"/>
                    </a:lnTo>
                    <a:lnTo>
                      <a:pt x="4282440" y="1854200"/>
                    </a:lnTo>
                    <a:close/>
                  </a:path>
                </a:pathLst>
              </a:custGeom>
              <a:solidFill>
                <a:srgbClr val="081D2F"/>
              </a:solidFill>
              <a:ln w="12700">
                <a:solidFill>
                  <a:srgbClr val="000000"/>
                </a:solidFill>
              </a:ln>
            </p:spPr>
          </p:sp>
        </p:grpSp>
        <p:grpSp>
          <p:nvGrpSpPr>
            <p:cNvPr id="12" name="Group 12"/>
            <p:cNvGrpSpPr/>
            <p:nvPr/>
          </p:nvGrpSpPr>
          <p:grpSpPr>
            <a:xfrm rot="-3547440">
              <a:off x="7945716" y="7608369"/>
              <a:ext cx="7645219" cy="2314575"/>
              <a:chOff x="0" y="0"/>
              <a:chExt cx="2013556" cy="609600"/>
            </a:xfrm>
          </p:grpSpPr>
          <p:sp>
            <p:nvSpPr>
              <p:cNvPr id="13" name="Freeform 13"/>
              <p:cNvSpPr/>
              <p:nvPr/>
            </p:nvSpPr>
            <p:spPr>
              <a:xfrm>
                <a:off x="0" y="0"/>
                <a:ext cx="2013556" cy="609600"/>
              </a:xfrm>
              <a:custGeom>
                <a:avLst/>
                <a:gdLst/>
                <a:ahLst/>
                <a:cxnLst/>
                <a:rect l="l" t="t" r="r" b="b"/>
                <a:pathLst>
                  <a:path w="2013556" h="609600">
                    <a:moveTo>
                      <a:pt x="203200" y="0"/>
                    </a:moveTo>
                    <a:lnTo>
                      <a:pt x="2013556" y="0"/>
                    </a:lnTo>
                    <a:lnTo>
                      <a:pt x="1810356" y="609600"/>
                    </a:lnTo>
                    <a:lnTo>
                      <a:pt x="0" y="609600"/>
                    </a:lnTo>
                    <a:lnTo>
                      <a:pt x="203200" y="0"/>
                    </a:lnTo>
                    <a:close/>
                  </a:path>
                </a:pathLst>
              </a:custGeom>
              <a:solidFill>
                <a:srgbClr val="081D2F"/>
              </a:solidFill>
            </p:spPr>
          </p:sp>
          <p:sp>
            <p:nvSpPr>
              <p:cNvPr id="14" name="TextBox 14"/>
              <p:cNvSpPr txBox="1"/>
              <p:nvPr/>
            </p:nvSpPr>
            <p:spPr>
              <a:xfrm>
                <a:off x="101600" y="-38100"/>
                <a:ext cx="609600" cy="647700"/>
              </a:xfrm>
              <a:prstGeom prst="rect">
                <a:avLst/>
              </a:prstGeom>
            </p:spPr>
            <p:txBody>
              <a:bodyPr lIns="50800" tIns="50800" rIns="50800" bIns="50800" rtlCol="0" anchor="ctr"/>
              <a:lstStyle/>
              <a:p>
                <a:pPr algn="ctr">
                  <a:lnSpc>
                    <a:spcPts val="2659"/>
                  </a:lnSpc>
                  <a:spcBef>
                    <a:spcPct val="0"/>
                  </a:spcBef>
                </a:pPr>
                <a:endParaRPr/>
              </a:p>
            </p:txBody>
          </p:sp>
        </p:grpSp>
        <p:grpSp>
          <p:nvGrpSpPr>
            <p:cNvPr id="21" name="Group 21"/>
            <p:cNvGrpSpPr>
              <a:grpSpLocks noChangeAspect="1"/>
            </p:cNvGrpSpPr>
            <p:nvPr/>
          </p:nvGrpSpPr>
          <p:grpSpPr>
            <a:xfrm>
              <a:off x="10620299" y="-6197358"/>
              <a:ext cx="19253056" cy="16672279"/>
              <a:chOff x="0" y="0"/>
              <a:chExt cx="4282440" cy="3708400"/>
            </a:xfrm>
          </p:grpSpPr>
          <p:sp>
            <p:nvSpPr>
              <p:cNvPr id="22" name="Freeform 22">
                <a:extLst>
                  <a:ext uri="{C183D7F6-B498-43B3-948B-1728B52AA6E4}">
                    <adec:decorative xmlns:adec="http://schemas.microsoft.com/office/drawing/2017/decorative" val="1"/>
                  </a:ext>
                </a:extLst>
              </p:cNvPr>
              <p:cNvSpPr/>
              <p:nvPr/>
            </p:nvSpPr>
            <p:spPr>
              <a:xfrm>
                <a:off x="0" y="0"/>
                <a:ext cx="4282440" cy="3708400"/>
              </a:xfrm>
              <a:custGeom>
                <a:avLst/>
                <a:gdLst/>
                <a:ahLst/>
                <a:cxnLst/>
                <a:rect l="l" t="t" r="r" b="b"/>
                <a:pathLst>
                  <a:path w="4282440" h="3708400">
                    <a:moveTo>
                      <a:pt x="3211830" y="0"/>
                    </a:moveTo>
                    <a:lnTo>
                      <a:pt x="1070610" y="0"/>
                    </a:lnTo>
                    <a:lnTo>
                      <a:pt x="0" y="1854200"/>
                    </a:lnTo>
                    <a:lnTo>
                      <a:pt x="1070610" y="3708400"/>
                    </a:lnTo>
                    <a:lnTo>
                      <a:pt x="3211830" y="3708400"/>
                    </a:lnTo>
                    <a:lnTo>
                      <a:pt x="4282440" y="1854200"/>
                    </a:lnTo>
                    <a:close/>
                  </a:path>
                </a:pathLst>
              </a:custGeom>
              <a:blipFill>
                <a:blip r:embed="rId2"/>
                <a:stretch>
                  <a:fillRect l="-28037" r="-1855"/>
                </a:stretch>
              </a:blipFill>
            </p:spPr>
          </p:sp>
        </p:grpSp>
      </p:grpSp>
      <p:sp>
        <p:nvSpPr>
          <p:cNvPr id="23" name="TextBox 23"/>
          <p:cNvSpPr txBox="1"/>
          <p:nvPr/>
        </p:nvSpPr>
        <p:spPr>
          <a:xfrm>
            <a:off x="1028700" y="4598435"/>
            <a:ext cx="6484974" cy="1712969"/>
          </a:xfrm>
          <a:prstGeom prst="rect">
            <a:avLst/>
          </a:prstGeom>
        </p:spPr>
        <p:txBody>
          <a:bodyPr lIns="0" tIns="0" rIns="0" bIns="0" rtlCol="0" anchor="t">
            <a:spAutoFit/>
          </a:bodyPr>
          <a:lstStyle/>
          <a:p>
            <a:pPr>
              <a:lnSpc>
                <a:spcPts val="3359"/>
              </a:lnSpc>
            </a:pPr>
            <a:r>
              <a:rPr lang="en-US" sz="2400" dirty="0">
                <a:solidFill>
                  <a:srgbClr val="081D2F"/>
                </a:solidFill>
                <a:latin typeface="Rubik Bold"/>
              </a:rPr>
              <a:t>Fabiela Kemble, </a:t>
            </a:r>
            <a:r>
              <a:rPr lang="en-US" sz="2400" dirty="0" err="1">
                <a:solidFill>
                  <a:srgbClr val="081D2F"/>
                </a:solidFill>
                <a:latin typeface="Rubik Bold"/>
              </a:rPr>
              <a:t>M.Ed</a:t>
            </a:r>
            <a:r>
              <a:rPr lang="en-US" sz="2400" dirty="0">
                <a:solidFill>
                  <a:srgbClr val="081D2F"/>
                </a:solidFill>
                <a:latin typeface="Rubik Bold"/>
              </a:rPr>
              <a:t> </a:t>
            </a:r>
          </a:p>
          <a:p>
            <a:pPr>
              <a:lnSpc>
                <a:spcPts val="3359"/>
              </a:lnSpc>
            </a:pPr>
            <a:r>
              <a:rPr lang="en-US" sz="2400" dirty="0">
                <a:solidFill>
                  <a:srgbClr val="081D2F"/>
                </a:solidFill>
                <a:latin typeface="Rubik Bold"/>
              </a:rPr>
              <a:t>Indian Capital Technology Center</a:t>
            </a:r>
          </a:p>
          <a:p>
            <a:pPr>
              <a:lnSpc>
                <a:spcPts val="3359"/>
              </a:lnSpc>
            </a:pPr>
            <a:r>
              <a:rPr lang="en-US" sz="2400" dirty="0">
                <a:solidFill>
                  <a:srgbClr val="0089FF"/>
                </a:solidFill>
                <a:latin typeface="Rubik Bold"/>
              </a:rPr>
              <a:t>Fabiela.kemble@ictech.edu</a:t>
            </a:r>
          </a:p>
          <a:p>
            <a:pPr>
              <a:lnSpc>
                <a:spcPts val="3359"/>
              </a:lnSpc>
              <a:spcBef>
                <a:spcPct val="0"/>
              </a:spcBef>
            </a:pPr>
            <a:r>
              <a:rPr lang="en-US" sz="2400" dirty="0">
                <a:solidFill>
                  <a:srgbClr val="081D2F"/>
                </a:solidFill>
                <a:latin typeface="Rubik Bold"/>
              </a:rPr>
              <a:t>918-348-7938</a:t>
            </a:r>
          </a:p>
        </p:txBody>
      </p:sp>
      <p:sp>
        <p:nvSpPr>
          <p:cNvPr id="24" name="TextBox 24"/>
          <p:cNvSpPr txBox="1"/>
          <p:nvPr/>
        </p:nvSpPr>
        <p:spPr>
          <a:xfrm>
            <a:off x="1028700" y="7053238"/>
            <a:ext cx="6484974" cy="1712969"/>
          </a:xfrm>
          <a:prstGeom prst="rect">
            <a:avLst/>
          </a:prstGeom>
        </p:spPr>
        <p:txBody>
          <a:bodyPr lIns="0" tIns="0" rIns="0" bIns="0" rtlCol="0" anchor="t">
            <a:spAutoFit/>
          </a:bodyPr>
          <a:lstStyle/>
          <a:p>
            <a:pPr>
              <a:lnSpc>
                <a:spcPts val="3359"/>
              </a:lnSpc>
            </a:pPr>
            <a:r>
              <a:rPr lang="en-US" sz="2400" dirty="0">
                <a:solidFill>
                  <a:srgbClr val="081D2F"/>
                </a:solidFill>
                <a:latin typeface="Rubik Bold"/>
              </a:rPr>
              <a:t>Tsanceria Hernandez, MBA, MHA</a:t>
            </a:r>
          </a:p>
          <a:p>
            <a:pPr>
              <a:lnSpc>
                <a:spcPts val="3359"/>
              </a:lnSpc>
            </a:pPr>
            <a:r>
              <a:rPr lang="en-US" sz="2400" dirty="0">
                <a:solidFill>
                  <a:srgbClr val="081D2F"/>
                </a:solidFill>
                <a:latin typeface="Rubik Bold"/>
              </a:rPr>
              <a:t>Gordon Cooper Technology Center</a:t>
            </a:r>
          </a:p>
          <a:p>
            <a:pPr>
              <a:lnSpc>
                <a:spcPts val="3359"/>
              </a:lnSpc>
            </a:pPr>
            <a:r>
              <a:rPr lang="en-US" sz="2400" dirty="0">
                <a:solidFill>
                  <a:srgbClr val="0089FF"/>
                </a:solidFill>
                <a:latin typeface="Rubik Bold"/>
              </a:rPr>
              <a:t>Tsanceriah@gctech.edu</a:t>
            </a:r>
          </a:p>
          <a:p>
            <a:pPr>
              <a:lnSpc>
                <a:spcPts val="3359"/>
              </a:lnSpc>
              <a:spcBef>
                <a:spcPct val="0"/>
              </a:spcBef>
            </a:pPr>
            <a:r>
              <a:rPr lang="en-US" sz="2400" dirty="0">
                <a:solidFill>
                  <a:srgbClr val="081D2F"/>
                </a:solidFill>
                <a:latin typeface="Rubik Bold"/>
              </a:rPr>
              <a:t>405-214-3294</a:t>
            </a:r>
          </a:p>
        </p:txBody>
      </p:sp>
      <p:sp>
        <p:nvSpPr>
          <p:cNvPr id="25" name="TextBox 25"/>
          <p:cNvSpPr txBox="1">
            <a:spLocks noGrp="1"/>
          </p:cNvSpPr>
          <p:nvPr>
            <p:ph type="title" idx="4294967295"/>
          </p:nvPr>
        </p:nvSpPr>
        <p:spPr>
          <a:xfrm>
            <a:off x="2563776" y="2373789"/>
            <a:ext cx="6580224" cy="1094742"/>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8959"/>
              </a:lnSpc>
              <a:spcBef>
                <a:spcPct val="0"/>
              </a:spcBef>
              <a:spcAft>
                <a:spcPts val="0"/>
              </a:spcAft>
              <a:buClrTx/>
              <a:buSzTx/>
              <a:buFontTx/>
              <a:buNone/>
              <a:tabLst/>
              <a:defRPr/>
            </a:pPr>
            <a:r>
              <a:rPr kumimoji="0" lang="en-US" sz="6399" b="0" i="0" u="none" strike="noStrike" kern="1200" cap="none" spc="0" normalizeH="0" baseline="0" noProof="0" dirty="0">
                <a:ln>
                  <a:noFill/>
                </a:ln>
                <a:solidFill>
                  <a:srgbClr val="081D2F"/>
                </a:solidFill>
                <a:effectLst/>
                <a:uLnTx/>
                <a:uFillTx/>
                <a:latin typeface="Aileron Bold"/>
                <a:ea typeface="+mn-ea"/>
                <a:cs typeface="+mn-cs"/>
              </a:rPr>
              <a:t>INTRODUCTION </a:t>
            </a:r>
          </a:p>
        </p:txBody>
      </p:sp>
      <p:sp>
        <p:nvSpPr>
          <p:cNvPr id="26" name="TextBox 26"/>
          <p:cNvSpPr txBox="1"/>
          <p:nvPr/>
        </p:nvSpPr>
        <p:spPr>
          <a:xfrm>
            <a:off x="1028700" y="4065777"/>
            <a:ext cx="7408100" cy="589808"/>
          </a:xfrm>
          <a:prstGeom prst="rect">
            <a:avLst/>
          </a:prstGeom>
        </p:spPr>
        <p:txBody>
          <a:bodyPr lIns="0" tIns="0" rIns="0" bIns="0" rtlCol="0" anchor="t">
            <a:spAutoFit/>
          </a:bodyPr>
          <a:lstStyle/>
          <a:p>
            <a:pPr>
              <a:lnSpc>
                <a:spcPts val="4765"/>
              </a:lnSpc>
              <a:spcBef>
                <a:spcPct val="0"/>
              </a:spcBef>
            </a:pPr>
            <a:r>
              <a:rPr lang="en-US" sz="3404" dirty="0">
                <a:solidFill>
                  <a:srgbClr val="0089FF"/>
                </a:solidFill>
                <a:latin typeface="Rubik"/>
              </a:rPr>
              <a:t>OK APEX ACCELERATOR</a:t>
            </a:r>
          </a:p>
        </p:txBody>
      </p:sp>
      <p:sp>
        <p:nvSpPr>
          <p:cNvPr id="27" name="TextBox 27"/>
          <p:cNvSpPr txBox="1"/>
          <p:nvPr/>
        </p:nvSpPr>
        <p:spPr>
          <a:xfrm>
            <a:off x="1028700" y="6520581"/>
            <a:ext cx="7408100" cy="589808"/>
          </a:xfrm>
          <a:prstGeom prst="rect">
            <a:avLst/>
          </a:prstGeom>
        </p:spPr>
        <p:txBody>
          <a:bodyPr lIns="0" tIns="0" rIns="0" bIns="0" rtlCol="0" anchor="t">
            <a:spAutoFit/>
          </a:bodyPr>
          <a:lstStyle/>
          <a:p>
            <a:pPr>
              <a:lnSpc>
                <a:spcPts val="4765"/>
              </a:lnSpc>
              <a:spcBef>
                <a:spcPct val="0"/>
              </a:spcBef>
            </a:pPr>
            <a:r>
              <a:rPr lang="en-US" sz="3404">
                <a:solidFill>
                  <a:srgbClr val="0089FF"/>
                </a:solidFill>
                <a:latin typeface="Rubik"/>
              </a:rPr>
              <a:t>OK APEX ACCELERATOR</a:t>
            </a:r>
          </a:p>
        </p:txBody>
      </p:sp>
      <p:sp>
        <p:nvSpPr>
          <p:cNvPr id="31" name="Slide Number Placeholder 30">
            <a:extLst>
              <a:ext uri="{FF2B5EF4-FFF2-40B4-BE49-F238E27FC236}">
                <a16:creationId xmlns:a16="http://schemas.microsoft.com/office/drawing/2014/main" id="{A4D863C7-78B5-413B-A050-79BF12A9E644}"/>
              </a:ext>
            </a:extLst>
          </p:cNvPr>
          <p:cNvSpPr>
            <a:spLocks noGrp="1"/>
          </p:cNvSpPr>
          <p:nvPr>
            <p:ph type="sldNum" sz="quarter" idx="12"/>
          </p:nvPr>
        </p:nvSpPr>
        <p:spPr/>
        <p:txBody>
          <a:bodyPr/>
          <a:lstStyle/>
          <a:p>
            <a:fld id="{B6F15528-21DE-4FAA-801E-634DDDAF4B2B}" type="slidenum">
              <a:rPr lang="en-US" smtClean="0"/>
              <a:pPr/>
              <a:t>2</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3505200" y="3021134"/>
            <a:ext cx="10886963" cy="5406288"/>
          </a:xfrm>
          <a:prstGeom prst="rect">
            <a:avLst/>
          </a:prstGeom>
        </p:spPr>
        <p:txBody>
          <a:bodyPr wrap="square" lIns="0" tIns="0" rIns="0" bIns="0" rtlCol="0" anchor="t">
            <a:spAutoFit/>
          </a:bodyPr>
          <a:lstStyle/>
          <a:p>
            <a:pPr>
              <a:lnSpc>
                <a:spcPts val="3359"/>
              </a:lnSpc>
              <a:spcBef>
                <a:spcPct val="0"/>
              </a:spcBef>
            </a:pPr>
            <a:r>
              <a:rPr lang="en-US" sz="4000" dirty="0">
                <a:solidFill>
                  <a:srgbClr val="081D2F"/>
                </a:solidFill>
                <a:latin typeface="Rubik"/>
              </a:rPr>
              <a:t>During this training, you will understand how to use the contract data bank to:</a:t>
            </a:r>
          </a:p>
          <a:p>
            <a:pPr>
              <a:lnSpc>
                <a:spcPts val="3359"/>
              </a:lnSpc>
              <a:spcBef>
                <a:spcPct val="0"/>
              </a:spcBef>
            </a:pPr>
            <a:endParaRPr lang="en-US" sz="4000" dirty="0">
              <a:solidFill>
                <a:srgbClr val="081D2F"/>
              </a:solidFill>
              <a:latin typeface="Rubik"/>
            </a:endParaRPr>
          </a:p>
          <a:p>
            <a:pPr marL="1257300" lvl="2" indent="-342900">
              <a:lnSpc>
                <a:spcPct val="200000"/>
              </a:lnSpc>
              <a:spcBef>
                <a:spcPct val="0"/>
              </a:spcBef>
              <a:buFont typeface="Arial" panose="020B0604020202020204" pitchFamily="34" charset="0"/>
              <a:buChar char="•"/>
            </a:pPr>
            <a:r>
              <a:rPr lang="en-US" sz="2400" dirty="0">
                <a:solidFill>
                  <a:srgbClr val="081D2F"/>
                </a:solidFill>
                <a:latin typeface="Rubik"/>
              </a:rPr>
              <a:t>Identify prospective customers and their buying preferences. </a:t>
            </a:r>
          </a:p>
          <a:p>
            <a:pPr marL="1257300" lvl="2" indent="-342900">
              <a:lnSpc>
                <a:spcPct val="200000"/>
              </a:lnSpc>
              <a:spcBef>
                <a:spcPct val="0"/>
              </a:spcBef>
              <a:buFont typeface="Arial" panose="020B0604020202020204" pitchFamily="34" charset="0"/>
              <a:buChar char="•"/>
            </a:pPr>
            <a:r>
              <a:rPr lang="en-US" sz="2400" dirty="0">
                <a:solidFill>
                  <a:srgbClr val="081D2F"/>
                </a:solidFill>
                <a:latin typeface="Rubik"/>
              </a:rPr>
              <a:t>Understand the competitive landscape and how to set your business apart.</a:t>
            </a:r>
          </a:p>
          <a:p>
            <a:pPr marL="1257300" lvl="2" indent="-342900">
              <a:lnSpc>
                <a:spcPct val="200000"/>
              </a:lnSpc>
              <a:spcBef>
                <a:spcPct val="0"/>
              </a:spcBef>
              <a:buFont typeface="Arial" panose="020B0604020202020204" pitchFamily="34" charset="0"/>
              <a:buChar char="•"/>
            </a:pPr>
            <a:r>
              <a:rPr lang="en-US" sz="2400" dirty="0">
                <a:solidFill>
                  <a:srgbClr val="081D2F"/>
                </a:solidFill>
                <a:latin typeface="Rubik"/>
              </a:rPr>
              <a:t>Use Reporting tools and techniques to get your business questions answered. </a:t>
            </a:r>
          </a:p>
          <a:p>
            <a:pPr marL="1257300" lvl="2" indent="-342900">
              <a:lnSpc>
                <a:spcPts val="3359"/>
              </a:lnSpc>
              <a:spcBef>
                <a:spcPct val="0"/>
              </a:spcBef>
              <a:buFont typeface="Arial" panose="020B0604020202020204" pitchFamily="34" charset="0"/>
              <a:buChar char="•"/>
            </a:pPr>
            <a:endParaRPr lang="en-US" sz="2400" dirty="0">
              <a:solidFill>
                <a:srgbClr val="081D2F"/>
              </a:solidFill>
              <a:latin typeface="Rubik"/>
            </a:endParaRPr>
          </a:p>
        </p:txBody>
      </p:sp>
      <p:grpSp>
        <p:nvGrpSpPr>
          <p:cNvPr id="4" name="Group 4">
            <a:extLst>
              <a:ext uri="{C183D7F6-B498-43B3-948B-1728B52AA6E4}">
                <adec:decorative xmlns:adec="http://schemas.microsoft.com/office/drawing/2017/decorative" val="1"/>
              </a:ext>
            </a:extLst>
          </p:cNvPr>
          <p:cNvGrpSpPr/>
          <p:nvPr/>
        </p:nvGrpSpPr>
        <p:grpSpPr>
          <a:xfrm rot="-3547440">
            <a:off x="1709577" y="3397726"/>
            <a:ext cx="1205568" cy="364983"/>
            <a:chOff x="0" y="0"/>
            <a:chExt cx="2013556" cy="609600"/>
          </a:xfrm>
        </p:grpSpPr>
        <p:sp>
          <p:nvSpPr>
            <p:cNvPr id="5" name="Freeform 5"/>
            <p:cNvSpPr/>
            <p:nvPr/>
          </p:nvSpPr>
          <p:spPr>
            <a:xfrm>
              <a:off x="0" y="0"/>
              <a:ext cx="2013556" cy="609600"/>
            </a:xfrm>
            <a:custGeom>
              <a:avLst/>
              <a:gdLst/>
              <a:ahLst/>
              <a:cxnLst/>
              <a:rect l="l" t="t" r="r" b="b"/>
              <a:pathLst>
                <a:path w="2013556" h="609600">
                  <a:moveTo>
                    <a:pt x="203200" y="0"/>
                  </a:moveTo>
                  <a:lnTo>
                    <a:pt x="2013556" y="0"/>
                  </a:lnTo>
                  <a:lnTo>
                    <a:pt x="1810356" y="609600"/>
                  </a:lnTo>
                  <a:lnTo>
                    <a:pt x="0" y="609600"/>
                  </a:lnTo>
                  <a:lnTo>
                    <a:pt x="203200" y="0"/>
                  </a:lnTo>
                  <a:close/>
                </a:path>
              </a:pathLst>
            </a:custGeom>
            <a:solidFill>
              <a:srgbClr val="081D2F"/>
            </a:solidFill>
          </p:spPr>
        </p:sp>
        <p:sp>
          <p:nvSpPr>
            <p:cNvPr id="6" name="TextBox 6"/>
            <p:cNvSpPr txBox="1"/>
            <p:nvPr/>
          </p:nvSpPr>
          <p:spPr>
            <a:xfrm>
              <a:off x="101600" y="-38100"/>
              <a:ext cx="609600" cy="647700"/>
            </a:xfrm>
            <a:prstGeom prst="rect">
              <a:avLst/>
            </a:prstGeom>
          </p:spPr>
          <p:txBody>
            <a:bodyPr lIns="50800" tIns="50800" rIns="50800" bIns="50800" rtlCol="0" anchor="ctr"/>
            <a:lstStyle/>
            <a:p>
              <a:pPr algn="ctr">
                <a:lnSpc>
                  <a:spcPts val="2659"/>
                </a:lnSpc>
                <a:spcBef>
                  <a:spcPct val="0"/>
                </a:spcBef>
              </a:pPr>
              <a:endParaRPr/>
            </a:p>
          </p:txBody>
        </p:sp>
      </p:grpSp>
      <p:grpSp>
        <p:nvGrpSpPr>
          <p:cNvPr id="7" name="Group 7">
            <a:extLst>
              <a:ext uri="{C183D7F6-B498-43B3-948B-1728B52AA6E4}">
                <adec:decorative xmlns:adec="http://schemas.microsoft.com/office/drawing/2017/decorative" val="1"/>
              </a:ext>
            </a:extLst>
          </p:cNvPr>
          <p:cNvGrpSpPr/>
          <p:nvPr/>
        </p:nvGrpSpPr>
        <p:grpSpPr>
          <a:xfrm rot="-3547440">
            <a:off x="1181020" y="3383736"/>
            <a:ext cx="1238168" cy="364983"/>
            <a:chOff x="0" y="0"/>
            <a:chExt cx="2068005" cy="609600"/>
          </a:xfrm>
        </p:grpSpPr>
        <p:sp>
          <p:nvSpPr>
            <p:cNvPr id="8" name="Freeform 8"/>
            <p:cNvSpPr/>
            <p:nvPr/>
          </p:nvSpPr>
          <p:spPr>
            <a:xfrm>
              <a:off x="0" y="0"/>
              <a:ext cx="2068005" cy="609600"/>
            </a:xfrm>
            <a:custGeom>
              <a:avLst/>
              <a:gdLst/>
              <a:ahLst/>
              <a:cxnLst/>
              <a:rect l="l" t="t" r="r" b="b"/>
              <a:pathLst>
                <a:path w="2068005" h="609600">
                  <a:moveTo>
                    <a:pt x="203200" y="0"/>
                  </a:moveTo>
                  <a:lnTo>
                    <a:pt x="2068005" y="0"/>
                  </a:lnTo>
                  <a:lnTo>
                    <a:pt x="1864805" y="609600"/>
                  </a:lnTo>
                  <a:lnTo>
                    <a:pt x="0" y="609600"/>
                  </a:lnTo>
                  <a:lnTo>
                    <a:pt x="203200" y="0"/>
                  </a:lnTo>
                  <a:close/>
                </a:path>
              </a:pathLst>
            </a:custGeom>
            <a:solidFill>
              <a:srgbClr val="0089FF"/>
            </a:solidFill>
          </p:spPr>
        </p:sp>
        <p:sp>
          <p:nvSpPr>
            <p:cNvPr id="9" name="TextBox 9"/>
            <p:cNvSpPr txBox="1"/>
            <p:nvPr/>
          </p:nvSpPr>
          <p:spPr>
            <a:xfrm>
              <a:off x="101600" y="-38100"/>
              <a:ext cx="609600" cy="647700"/>
            </a:xfrm>
            <a:prstGeom prst="rect">
              <a:avLst/>
            </a:prstGeom>
          </p:spPr>
          <p:txBody>
            <a:bodyPr lIns="50800" tIns="50800" rIns="50800" bIns="50800" rtlCol="0" anchor="ctr"/>
            <a:lstStyle/>
            <a:p>
              <a:pPr algn="ctr">
                <a:lnSpc>
                  <a:spcPts val="2659"/>
                </a:lnSpc>
                <a:spcBef>
                  <a:spcPct val="0"/>
                </a:spcBef>
              </a:pPr>
              <a:endParaRPr/>
            </a:p>
          </p:txBody>
        </p:sp>
      </p:grpSp>
      <p:grpSp>
        <p:nvGrpSpPr>
          <p:cNvPr id="21" name="Group 21">
            <a:extLst>
              <a:ext uri="{C183D7F6-B498-43B3-948B-1728B52AA6E4}">
                <adec:decorative xmlns:adec="http://schemas.microsoft.com/office/drawing/2017/decorative" val="1"/>
              </a:ext>
            </a:extLst>
          </p:cNvPr>
          <p:cNvGrpSpPr>
            <a:grpSpLocks noChangeAspect="1"/>
          </p:cNvGrpSpPr>
          <p:nvPr/>
        </p:nvGrpSpPr>
        <p:grpSpPr>
          <a:xfrm>
            <a:off x="15377403" y="8662071"/>
            <a:ext cx="3054176" cy="2644779"/>
            <a:chOff x="0" y="0"/>
            <a:chExt cx="4282440" cy="3708400"/>
          </a:xfrm>
        </p:grpSpPr>
        <p:sp>
          <p:nvSpPr>
            <p:cNvPr id="22" name="Freeform 22"/>
            <p:cNvSpPr/>
            <p:nvPr/>
          </p:nvSpPr>
          <p:spPr>
            <a:xfrm>
              <a:off x="0" y="0"/>
              <a:ext cx="4282440" cy="3708400"/>
            </a:xfrm>
            <a:custGeom>
              <a:avLst/>
              <a:gdLst/>
              <a:ahLst/>
              <a:cxnLst/>
              <a:rect l="l" t="t" r="r" b="b"/>
              <a:pathLst>
                <a:path w="4282440" h="3708400">
                  <a:moveTo>
                    <a:pt x="3211830" y="0"/>
                  </a:moveTo>
                  <a:lnTo>
                    <a:pt x="1070610" y="0"/>
                  </a:lnTo>
                  <a:lnTo>
                    <a:pt x="0" y="1854200"/>
                  </a:lnTo>
                  <a:lnTo>
                    <a:pt x="1070610" y="3708400"/>
                  </a:lnTo>
                  <a:lnTo>
                    <a:pt x="3211830" y="3708400"/>
                  </a:lnTo>
                  <a:lnTo>
                    <a:pt x="4282440" y="1854200"/>
                  </a:lnTo>
                  <a:close/>
                </a:path>
              </a:pathLst>
            </a:custGeom>
            <a:solidFill>
              <a:srgbClr val="081D2F"/>
            </a:solidFill>
            <a:ln w="12700">
              <a:solidFill>
                <a:srgbClr val="000000"/>
              </a:solidFill>
            </a:ln>
          </p:spPr>
        </p:sp>
      </p:grpSp>
      <p:grpSp>
        <p:nvGrpSpPr>
          <p:cNvPr id="23" name="Group 23">
            <a:extLst>
              <a:ext uri="{C183D7F6-B498-43B3-948B-1728B52AA6E4}">
                <adec:decorative xmlns:adec="http://schemas.microsoft.com/office/drawing/2017/decorative" val="1"/>
              </a:ext>
            </a:extLst>
          </p:cNvPr>
          <p:cNvGrpSpPr>
            <a:grpSpLocks noChangeAspect="1"/>
          </p:cNvGrpSpPr>
          <p:nvPr/>
        </p:nvGrpSpPr>
        <p:grpSpPr>
          <a:xfrm>
            <a:off x="135690" y="-1355819"/>
            <a:ext cx="3054176" cy="2644779"/>
            <a:chOff x="0" y="0"/>
            <a:chExt cx="4282440" cy="3708400"/>
          </a:xfrm>
        </p:grpSpPr>
        <p:sp>
          <p:nvSpPr>
            <p:cNvPr id="24" name="Freeform 24"/>
            <p:cNvSpPr/>
            <p:nvPr/>
          </p:nvSpPr>
          <p:spPr>
            <a:xfrm>
              <a:off x="0" y="0"/>
              <a:ext cx="4282440" cy="3708400"/>
            </a:xfrm>
            <a:custGeom>
              <a:avLst/>
              <a:gdLst/>
              <a:ahLst/>
              <a:cxnLst/>
              <a:rect l="l" t="t" r="r" b="b"/>
              <a:pathLst>
                <a:path w="4282440" h="3708400">
                  <a:moveTo>
                    <a:pt x="3211830" y="0"/>
                  </a:moveTo>
                  <a:lnTo>
                    <a:pt x="1070610" y="0"/>
                  </a:lnTo>
                  <a:lnTo>
                    <a:pt x="0" y="1854200"/>
                  </a:lnTo>
                  <a:lnTo>
                    <a:pt x="1070610" y="3708400"/>
                  </a:lnTo>
                  <a:lnTo>
                    <a:pt x="3211830" y="3708400"/>
                  </a:lnTo>
                  <a:lnTo>
                    <a:pt x="4282440" y="1854200"/>
                  </a:lnTo>
                  <a:close/>
                </a:path>
              </a:pathLst>
            </a:custGeom>
            <a:solidFill>
              <a:srgbClr val="081D2F"/>
            </a:solidFill>
            <a:ln w="12700">
              <a:solidFill>
                <a:srgbClr val="000000"/>
              </a:solidFill>
            </a:ln>
          </p:spPr>
        </p:sp>
      </p:grpSp>
      <p:grpSp>
        <p:nvGrpSpPr>
          <p:cNvPr id="25" name="Group 25">
            <a:extLst>
              <a:ext uri="{C183D7F6-B498-43B3-948B-1728B52AA6E4}">
                <adec:decorative xmlns:adec="http://schemas.microsoft.com/office/drawing/2017/decorative" val="1"/>
              </a:ext>
            </a:extLst>
          </p:cNvPr>
          <p:cNvGrpSpPr>
            <a:grpSpLocks noChangeAspect="1"/>
          </p:cNvGrpSpPr>
          <p:nvPr/>
        </p:nvGrpSpPr>
        <p:grpSpPr>
          <a:xfrm>
            <a:off x="16740409" y="7800376"/>
            <a:ext cx="3382341" cy="2928955"/>
            <a:chOff x="0" y="0"/>
            <a:chExt cx="4282440" cy="3708400"/>
          </a:xfrm>
        </p:grpSpPr>
        <p:sp>
          <p:nvSpPr>
            <p:cNvPr id="26" name="Freeform 26"/>
            <p:cNvSpPr/>
            <p:nvPr/>
          </p:nvSpPr>
          <p:spPr>
            <a:xfrm>
              <a:off x="0" y="0"/>
              <a:ext cx="4282440" cy="3708400"/>
            </a:xfrm>
            <a:custGeom>
              <a:avLst/>
              <a:gdLst/>
              <a:ahLst/>
              <a:cxnLst/>
              <a:rect l="l" t="t" r="r" b="b"/>
              <a:pathLst>
                <a:path w="4282440" h="3708400">
                  <a:moveTo>
                    <a:pt x="3211830" y="0"/>
                  </a:moveTo>
                  <a:lnTo>
                    <a:pt x="1070610" y="0"/>
                  </a:lnTo>
                  <a:lnTo>
                    <a:pt x="0" y="1854200"/>
                  </a:lnTo>
                  <a:lnTo>
                    <a:pt x="1070610" y="3708400"/>
                  </a:lnTo>
                  <a:lnTo>
                    <a:pt x="3211830" y="3708400"/>
                  </a:lnTo>
                  <a:lnTo>
                    <a:pt x="4282440" y="1854200"/>
                  </a:lnTo>
                  <a:close/>
                </a:path>
              </a:pathLst>
            </a:custGeom>
            <a:solidFill>
              <a:srgbClr val="0089FF"/>
            </a:solidFill>
            <a:ln w="12700">
              <a:solidFill>
                <a:srgbClr val="000000"/>
              </a:solidFill>
            </a:ln>
          </p:spPr>
        </p:sp>
      </p:grpSp>
      <p:grpSp>
        <p:nvGrpSpPr>
          <p:cNvPr id="27" name="Group 27">
            <a:extLst>
              <a:ext uri="{C183D7F6-B498-43B3-948B-1728B52AA6E4}">
                <adec:decorative xmlns:adec="http://schemas.microsoft.com/office/drawing/2017/decorative" val="1"/>
              </a:ext>
            </a:extLst>
          </p:cNvPr>
          <p:cNvGrpSpPr>
            <a:grpSpLocks noChangeAspect="1"/>
          </p:cNvGrpSpPr>
          <p:nvPr/>
        </p:nvGrpSpPr>
        <p:grpSpPr>
          <a:xfrm>
            <a:off x="-2042712" y="-713742"/>
            <a:ext cx="3382341" cy="2928955"/>
            <a:chOff x="0" y="0"/>
            <a:chExt cx="4282440" cy="3708400"/>
          </a:xfrm>
        </p:grpSpPr>
        <p:sp>
          <p:nvSpPr>
            <p:cNvPr id="28" name="Freeform 28"/>
            <p:cNvSpPr/>
            <p:nvPr/>
          </p:nvSpPr>
          <p:spPr>
            <a:xfrm>
              <a:off x="0" y="0"/>
              <a:ext cx="4282440" cy="3708400"/>
            </a:xfrm>
            <a:custGeom>
              <a:avLst/>
              <a:gdLst/>
              <a:ahLst/>
              <a:cxnLst/>
              <a:rect l="l" t="t" r="r" b="b"/>
              <a:pathLst>
                <a:path w="4282440" h="3708400">
                  <a:moveTo>
                    <a:pt x="3211830" y="0"/>
                  </a:moveTo>
                  <a:lnTo>
                    <a:pt x="1070610" y="0"/>
                  </a:lnTo>
                  <a:lnTo>
                    <a:pt x="0" y="1854200"/>
                  </a:lnTo>
                  <a:lnTo>
                    <a:pt x="1070610" y="3708400"/>
                  </a:lnTo>
                  <a:lnTo>
                    <a:pt x="3211830" y="3708400"/>
                  </a:lnTo>
                  <a:lnTo>
                    <a:pt x="4282440" y="1854200"/>
                  </a:lnTo>
                  <a:close/>
                </a:path>
              </a:pathLst>
            </a:custGeom>
            <a:solidFill>
              <a:srgbClr val="0089FF"/>
            </a:solidFill>
            <a:ln w="12700">
              <a:solidFill>
                <a:srgbClr val="000000"/>
              </a:solidFill>
            </a:ln>
          </p:spPr>
        </p:sp>
      </p:grpSp>
      <p:sp>
        <p:nvSpPr>
          <p:cNvPr id="32" name="Slide Number Placeholder 31">
            <a:extLst>
              <a:ext uri="{FF2B5EF4-FFF2-40B4-BE49-F238E27FC236}">
                <a16:creationId xmlns:a16="http://schemas.microsoft.com/office/drawing/2014/main" id="{864202B2-6E5F-4DE5-994D-5AF75F86FA70}"/>
              </a:ext>
            </a:extLst>
          </p:cNvPr>
          <p:cNvSpPr>
            <a:spLocks noGrp="1"/>
          </p:cNvSpPr>
          <p:nvPr>
            <p:ph type="title" idx="4294967295"/>
          </p:nvPr>
        </p:nvSpPr>
        <p:spPr>
          <a:xfrm>
            <a:off x="8686800" y="9921875"/>
            <a:ext cx="2133600" cy="3651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grpSp>
        <p:nvGrpSpPr>
          <p:cNvPr id="18" name="Group 27">
            <a:extLst>
              <a:ext uri="{FF2B5EF4-FFF2-40B4-BE49-F238E27FC236}">
                <a16:creationId xmlns:a16="http://schemas.microsoft.com/office/drawing/2014/main" id="{C12BE663-6096-49FE-BD02-1C10F36DB694}"/>
              </a:ext>
              <a:ext uri="{C183D7F6-B498-43B3-948B-1728B52AA6E4}">
                <adec:decorative xmlns:adec="http://schemas.microsoft.com/office/drawing/2017/decorative" val="1"/>
              </a:ext>
            </a:extLst>
          </p:cNvPr>
          <p:cNvGrpSpPr>
            <a:grpSpLocks noChangeAspect="1"/>
          </p:cNvGrpSpPr>
          <p:nvPr/>
        </p:nvGrpSpPr>
        <p:grpSpPr>
          <a:xfrm>
            <a:off x="-1905000" y="-813861"/>
            <a:ext cx="3382341" cy="2928955"/>
            <a:chOff x="0" y="0"/>
            <a:chExt cx="4282440" cy="3708400"/>
          </a:xfrm>
        </p:grpSpPr>
        <p:sp>
          <p:nvSpPr>
            <p:cNvPr id="19" name="Freeform 28">
              <a:extLst>
                <a:ext uri="{FF2B5EF4-FFF2-40B4-BE49-F238E27FC236}">
                  <a16:creationId xmlns:a16="http://schemas.microsoft.com/office/drawing/2014/main" id="{D4F3F97B-6678-44E1-8909-F02F2B74DA9A}"/>
                </a:ext>
              </a:extLst>
            </p:cNvPr>
            <p:cNvSpPr/>
            <p:nvPr/>
          </p:nvSpPr>
          <p:spPr>
            <a:xfrm>
              <a:off x="0" y="0"/>
              <a:ext cx="4282440" cy="3708400"/>
            </a:xfrm>
            <a:custGeom>
              <a:avLst/>
              <a:gdLst/>
              <a:ahLst/>
              <a:cxnLst/>
              <a:rect l="l" t="t" r="r" b="b"/>
              <a:pathLst>
                <a:path w="4282440" h="3708400">
                  <a:moveTo>
                    <a:pt x="3211830" y="0"/>
                  </a:moveTo>
                  <a:lnTo>
                    <a:pt x="1070610" y="0"/>
                  </a:lnTo>
                  <a:lnTo>
                    <a:pt x="0" y="1854200"/>
                  </a:lnTo>
                  <a:lnTo>
                    <a:pt x="1070610" y="3708400"/>
                  </a:lnTo>
                  <a:lnTo>
                    <a:pt x="3211830" y="3708400"/>
                  </a:lnTo>
                  <a:lnTo>
                    <a:pt x="4282440" y="1854200"/>
                  </a:lnTo>
                  <a:close/>
                </a:path>
              </a:pathLst>
            </a:custGeom>
            <a:solidFill>
              <a:srgbClr val="0089FF"/>
            </a:solidFill>
            <a:ln w="12700">
              <a:solidFill>
                <a:srgbClr val="000000"/>
              </a:solidFill>
            </a:ln>
          </p:spPr>
        </p:sp>
      </p:grpSp>
    </p:spTree>
    <p:extLst>
      <p:ext uri="{BB962C8B-B14F-4D97-AF65-F5344CB8AC3E}">
        <p14:creationId xmlns:p14="http://schemas.microsoft.com/office/powerpoint/2010/main" val="652230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a:spLocks noGrp="1"/>
          </p:cNvSpPr>
          <p:nvPr>
            <p:ph type="title" idx="4294967295"/>
          </p:nvPr>
        </p:nvSpPr>
        <p:spPr>
          <a:xfrm>
            <a:off x="2721309" y="2359840"/>
            <a:ext cx="4792365" cy="109465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8959"/>
              </a:lnSpc>
              <a:spcBef>
                <a:spcPct val="0"/>
              </a:spcBef>
              <a:spcAft>
                <a:spcPts val="0"/>
              </a:spcAft>
              <a:buClrTx/>
              <a:buSzTx/>
              <a:buFontTx/>
              <a:buNone/>
              <a:tabLst/>
              <a:defRPr/>
            </a:pPr>
            <a:r>
              <a:rPr kumimoji="0" lang="en-US" sz="6399" b="0" i="0" u="none" strike="noStrike" kern="1200" cap="none" spc="0" normalizeH="0" baseline="0" noProof="0" dirty="0">
                <a:ln>
                  <a:noFill/>
                </a:ln>
                <a:solidFill>
                  <a:srgbClr val="081D2F"/>
                </a:solidFill>
                <a:effectLst/>
                <a:uLnTx/>
                <a:uFillTx/>
                <a:latin typeface="Aileron Bold"/>
                <a:ea typeface="+mn-ea"/>
                <a:cs typeface="+mn-cs"/>
              </a:rPr>
              <a:t>ABOUT US</a:t>
            </a:r>
          </a:p>
        </p:txBody>
      </p:sp>
      <p:grpSp>
        <p:nvGrpSpPr>
          <p:cNvPr id="3" name="Group 3">
            <a:extLst>
              <a:ext uri="{C183D7F6-B498-43B3-948B-1728B52AA6E4}">
                <adec:decorative xmlns:adec="http://schemas.microsoft.com/office/drawing/2017/decorative" val="1"/>
              </a:ext>
            </a:extLst>
          </p:cNvPr>
          <p:cNvGrpSpPr/>
          <p:nvPr/>
        </p:nvGrpSpPr>
        <p:grpSpPr>
          <a:xfrm rot="-3547440">
            <a:off x="1412505" y="2800580"/>
            <a:ext cx="1205568" cy="364983"/>
            <a:chOff x="0" y="0"/>
            <a:chExt cx="2013556" cy="609600"/>
          </a:xfrm>
        </p:grpSpPr>
        <p:sp>
          <p:nvSpPr>
            <p:cNvPr id="4" name="Freeform 4"/>
            <p:cNvSpPr/>
            <p:nvPr/>
          </p:nvSpPr>
          <p:spPr>
            <a:xfrm>
              <a:off x="0" y="0"/>
              <a:ext cx="2013556" cy="609600"/>
            </a:xfrm>
            <a:custGeom>
              <a:avLst/>
              <a:gdLst/>
              <a:ahLst/>
              <a:cxnLst/>
              <a:rect l="l" t="t" r="r" b="b"/>
              <a:pathLst>
                <a:path w="2013556" h="609600">
                  <a:moveTo>
                    <a:pt x="203200" y="0"/>
                  </a:moveTo>
                  <a:lnTo>
                    <a:pt x="2013556" y="0"/>
                  </a:lnTo>
                  <a:lnTo>
                    <a:pt x="1810356" y="609600"/>
                  </a:lnTo>
                  <a:lnTo>
                    <a:pt x="0" y="609600"/>
                  </a:lnTo>
                  <a:lnTo>
                    <a:pt x="203200" y="0"/>
                  </a:lnTo>
                  <a:close/>
                </a:path>
              </a:pathLst>
            </a:custGeom>
            <a:solidFill>
              <a:srgbClr val="081D2F"/>
            </a:solidFill>
          </p:spPr>
        </p:sp>
        <p:sp>
          <p:nvSpPr>
            <p:cNvPr id="5" name="TextBox 5"/>
            <p:cNvSpPr txBox="1"/>
            <p:nvPr/>
          </p:nvSpPr>
          <p:spPr>
            <a:xfrm>
              <a:off x="101600" y="-38100"/>
              <a:ext cx="609600" cy="647700"/>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a:extLst>
              <a:ext uri="{C183D7F6-B498-43B3-948B-1728B52AA6E4}">
                <adec:decorative xmlns:adec="http://schemas.microsoft.com/office/drawing/2017/decorative" val="1"/>
              </a:ext>
            </a:extLst>
          </p:cNvPr>
          <p:cNvGrpSpPr/>
          <p:nvPr/>
        </p:nvGrpSpPr>
        <p:grpSpPr>
          <a:xfrm rot="-3547440">
            <a:off x="883948" y="2786591"/>
            <a:ext cx="1238168" cy="364983"/>
            <a:chOff x="0" y="0"/>
            <a:chExt cx="2068005" cy="609600"/>
          </a:xfrm>
        </p:grpSpPr>
        <p:sp>
          <p:nvSpPr>
            <p:cNvPr id="7" name="Freeform 7"/>
            <p:cNvSpPr/>
            <p:nvPr/>
          </p:nvSpPr>
          <p:spPr>
            <a:xfrm>
              <a:off x="0" y="0"/>
              <a:ext cx="2068005" cy="609600"/>
            </a:xfrm>
            <a:custGeom>
              <a:avLst/>
              <a:gdLst/>
              <a:ahLst/>
              <a:cxnLst/>
              <a:rect l="l" t="t" r="r" b="b"/>
              <a:pathLst>
                <a:path w="2068005" h="609600">
                  <a:moveTo>
                    <a:pt x="203200" y="0"/>
                  </a:moveTo>
                  <a:lnTo>
                    <a:pt x="2068005" y="0"/>
                  </a:lnTo>
                  <a:lnTo>
                    <a:pt x="1864805" y="609600"/>
                  </a:lnTo>
                  <a:lnTo>
                    <a:pt x="0" y="609600"/>
                  </a:lnTo>
                  <a:lnTo>
                    <a:pt x="203200" y="0"/>
                  </a:lnTo>
                  <a:close/>
                </a:path>
              </a:pathLst>
            </a:custGeom>
            <a:solidFill>
              <a:srgbClr val="0089FF"/>
            </a:solidFill>
          </p:spPr>
        </p:sp>
        <p:sp>
          <p:nvSpPr>
            <p:cNvPr id="8" name="TextBox 8"/>
            <p:cNvSpPr txBox="1"/>
            <p:nvPr/>
          </p:nvSpPr>
          <p:spPr>
            <a:xfrm>
              <a:off x="101600" y="-38100"/>
              <a:ext cx="609600" cy="647700"/>
            </a:xfrm>
            <a:prstGeom prst="rect">
              <a:avLst/>
            </a:prstGeom>
          </p:spPr>
          <p:txBody>
            <a:bodyPr lIns="50800" tIns="50800" rIns="50800" bIns="50800" rtlCol="0" anchor="ctr"/>
            <a:lstStyle/>
            <a:p>
              <a:pPr algn="ctr">
                <a:lnSpc>
                  <a:spcPts val="2659"/>
                </a:lnSpc>
                <a:spcBef>
                  <a:spcPct val="0"/>
                </a:spcBef>
              </a:pPr>
              <a:endParaRPr/>
            </a:p>
          </p:txBody>
        </p:sp>
      </p:grpSp>
      <p:sp>
        <p:nvSpPr>
          <p:cNvPr id="9" name="TextBox 9"/>
          <p:cNvSpPr txBox="1"/>
          <p:nvPr/>
        </p:nvSpPr>
        <p:spPr>
          <a:xfrm>
            <a:off x="1028700" y="4053342"/>
            <a:ext cx="6484974" cy="2510790"/>
          </a:xfrm>
          <a:prstGeom prst="rect">
            <a:avLst/>
          </a:prstGeom>
        </p:spPr>
        <p:txBody>
          <a:bodyPr lIns="0" tIns="0" rIns="0" bIns="0" rtlCol="0" anchor="t">
            <a:spAutoFit/>
          </a:bodyPr>
          <a:lstStyle/>
          <a:p>
            <a:pPr>
              <a:lnSpc>
                <a:spcPts val="3359"/>
              </a:lnSpc>
              <a:spcBef>
                <a:spcPct val="0"/>
              </a:spcBef>
            </a:pPr>
            <a:r>
              <a:rPr lang="en-US" sz="2400">
                <a:solidFill>
                  <a:srgbClr val="081D2F"/>
                </a:solidFill>
                <a:latin typeface="Rubik"/>
              </a:rPr>
              <a:t>APEX Accelerators, formally known as the Procurement Technical Assistance Program (PTAP), was authorized by Congress in 1985 in an effort to expand the number of businesses capable of participating in the government mareketplace.  </a:t>
            </a:r>
          </a:p>
        </p:txBody>
      </p:sp>
      <p:sp>
        <p:nvSpPr>
          <p:cNvPr id="10" name="TextBox 10"/>
          <p:cNvSpPr txBox="1"/>
          <p:nvPr/>
        </p:nvSpPr>
        <p:spPr>
          <a:xfrm>
            <a:off x="1028700" y="7006291"/>
            <a:ext cx="6900235" cy="2783711"/>
          </a:xfrm>
          <a:prstGeom prst="rect">
            <a:avLst/>
          </a:prstGeom>
        </p:spPr>
        <p:txBody>
          <a:bodyPr lIns="0" tIns="0" rIns="0" bIns="0" rtlCol="0" anchor="t">
            <a:spAutoFit/>
          </a:bodyPr>
          <a:lstStyle/>
          <a:p>
            <a:pPr marL="474981" lvl="1" indent="-237491">
              <a:lnSpc>
                <a:spcPts val="3080"/>
              </a:lnSpc>
              <a:buFont typeface="Arial"/>
              <a:buChar char="•"/>
            </a:pPr>
            <a:r>
              <a:rPr lang="en-US" sz="2200" dirty="0">
                <a:solidFill>
                  <a:srgbClr val="081D2F"/>
                </a:solidFill>
                <a:latin typeface="Rubik"/>
              </a:rPr>
              <a:t>More than 90 Apex Accelerators across the US</a:t>
            </a:r>
          </a:p>
          <a:p>
            <a:pPr marL="474981" lvl="1" indent="-237491">
              <a:lnSpc>
                <a:spcPts val="3080"/>
              </a:lnSpc>
              <a:buFont typeface="Arial"/>
              <a:buChar char="•"/>
            </a:pPr>
            <a:r>
              <a:rPr lang="en-US" sz="2200" dirty="0">
                <a:solidFill>
                  <a:srgbClr val="081D2F"/>
                </a:solidFill>
                <a:latin typeface="Rubik"/>
              </a:rPr>
              <a:t>Provide Education and Training </a:t>
            </a:r>
          </a:p>
          <a:p>
            <a:pPr marL="474981" lvl="1" indent="-237491">
              <a:lnSpc>
                <a:spcPts val="3080"/>
              </a:lnSpc>
              <a:buFont typeface="Arial"/>
              <a:buChar char="•"/>
            </a:pPr>
            <a:r>
              <a:rPr lang="en-US" sz="2200" dirty="0">
                <a:solidFill>
                  <a:srgbClr val="081D2F"/>
                </a:solidFill>
                <a:latin typeface="Rubik"/>
              </a:rPr>
              <a:t>Assist with finding opportunities</a:t>
            </a:r>
          </a:p>
          <a:p>
            <a:pPr marL="474981" lvl="1" indent="-237491">
              <a:lnSpc>
                <a:spcPts val="3080"/>
              </a:lnSpc>
              <a:buFont typeface="Arial"/>
              <a:buChar char="•"/>
            </a:pPr>
            <a:r>
              <a:rPr lang="en-US" sz="2200" dirty="0">
                <a:solidFill>
                  <a:srgbClr val="081D2F"/>
                </a:solidFill>
                <a:latin typeface="Rubik"/>
              </a:rPr>
              <a:t>Assist with finding sources for agencies/primes</a:t>
            </a:r>
          </a:p>
          <a:p>
            <a:pPr marL="474981" lvl="1" indent="-237491">
              <a:lnSpc>
                <a:spcPts val="3080"/>
              </a:lnSpc>
              <a:buFont typeface="Arial"/>
              <a:buChar char="•"/>
            </a:pPr>
            <a:r>
              <a:rPr lang="en-US" sz="2200" dirty="0">
                <a:solidFill>
                  <a:srgbClr val="081D2F"/>
                </a:solidFill>
                <a:latin typeface="Rubik"/>
              </a:rPr>
              <a:t>Networking Events</a:t>
            </a:r>
          </a:p>
          <a:p>
            <a:pPr marL="474981" lvl="1" indent="-237491">
              <a:lnSpc>
                <a:spcPts val="3080"/>
              </a:lnSpc>
              <a:buFont typeface="Arial"/>
              <a:buChar char="•"/>
            </a:pPr>
            <a:r>
              <a:rPr lang="en-US" sz="2200" dirty="0">
                <a:solidFill>
                  <a:srgbClr val="081D2F"/>
                </a:solidFill>
                <a:latin typeface="Rubik"/>
              </a:rPr>
              <a:t>One-on-One Counseling </a:t>
            </a:r>
          </a:p>
          <a:p>
            <a:pPr>
              <a:lnSpc>
                <a:spcPts val="3359"/>
              </a:lnSpc>
              <a:spcBef>
                <a:spcPct val="0"/>
              </a:spcBef>
            </a:pPr>
            <a:endParaRPr lang="en-US" sz="2200" dirty="0">
              <a:solidFill>
                <a:srgbClr val="081D2F"/>
              </a:solidFill>
              <a:latin typeface="Rubik"/>
            </a:endParaRPr>
          </a:p>
        </p:txBody>
      </p:sp>
      <p:grpSp>
        <p:nvGrpSpPr>
          <p:cNvPr id="11" name="Group 11">
            <a:extLst>
              <a:ext uri="{C183D7F6-B498-43B3-948B-1728B52AA6E4}">
                <adec:decorative xmlns:adec="http://schemas.microsoft.com/office/drawing/2017/decorative" val="1"/>
              </a:ext>
            </a:extLst>
          </p:cNvPr>
          <p:cNvGrpSpPr>
            <a:grpSpLocks noChangeAspect="1"/>
          </p:cNvGrpSpPr>
          <p:nvPr/>
        </p:nvGrpSpPr>
        <p:grpSpPr>
          <a:xfrm>
            <a:off x="9502150" y="-4857336"/>
            <a:ext cx="10599498" cy="9178688"/>
            <a:chOff x="0" y="0"/>
            <a:chExt cx="4282440" cy="3708400"/>
          </a:xfrm>
        </p:grpSpPr>
        <p:sp>
          <p:nvSpPr>
            <p:cNvPr id="12" name="Freeform 12"/>
            <p:cNvSpPr/>
            <p:nvPr/>
          </p:nvSpPr>
          <p:spPr>
            <a:xfrm>
              <a:off x="0" y="0"/>
              <a:ext cx="4282440" cy="3708400"/>
            </a:xfrm>
            <a:custGeom>
              <a:avLst/>
              <a:gdLst/>
              <a:ahLst/>
              <a:cxnLst/>
              <a:rect l="l" t="t" r="r" b="b"/>
              <a:pathLst>
                <a:path w="4282440" h="3708400">
                  <a:moveTo>
                    <a:pt x="3211830" y="0"/>
                  </a:moveTo>
                  <a:lnTo>
                    <a:pt x="1070610" y="0"/>
                  </a:lnTo>
                  <a:lnTo>
                    <a:pt x="0" y="1854200"/>
                  </a:lnTo>
                  <a:lnTo>
                    <a:pt x="1070610" y="3708400"/>
                  </a:lnTo>
                  <a:lnTo>
                    <a:pt x="3211830" y="3708400"/>
                  </a:lnTo>
                  <a:lnTo>
                    <a:pt x="4282440" y="1854200"/>
                  </a:lnTo>
                  <a:close/>
                </a:path>
              </a:pathLst>
            </a:custGeom>
            <a:solidFill>
              <a:srgbClr val="0089FF"/>
            </a:solidFill>
            <a:ln w="12700">
              <a:solidFill>
                <a:srgbClr val="000000"/>
              </a:solidFill>
            </a:ln>
          </p:spPr>
        </p:sp>
      </p:grpSp>
      <p:grpSp>
        <p:nvGrpSpPr>
          <p:cNvPr id="13" name="Group 13">
            <a:extLst>
              <a:ext uri="{C183D7F6-B498-43B3-948B-1728B52AA6E4}">
                <adec:decorative xmlns:adec="http://schemas.microsoft.com/office/drawing/2017/decorative" val="1"/>
              </a:ext>
            </a:extLst>
          </p:cNvPr>
          <p:cNvGrpSpPr>
            <a:grpSpLocks noChangeAspect="1"/>
          </p:cNvGrpSpPr>
          <p:nvPr/>
        </p:nvGrpSpPr>
        <p:grpSpPr>
          <a:xfrm>
            <a:off x="9502150" y="5725932"/>
            <a:ext cx="10599498" cy="9178688"/>
            <a:chOff x="0" y="0"/>
            <a:chExt cx="4282440" cy="3708400"/>
          </a:xfrm>
        </p:grpSpPr>
        <p:sp>
          <p:nvSpPr>
            <p:cNvPr id="14" name="Freeform 14"/>
            <p:cNvSpPr/>
            <p:nvPr/>
          </p:nvSpPr>
          <p:spPr>
            <a:xfrm>
              <a:off x="0" y="0"/>
              <a:ext cx="4282440" cy="3708400"/>
            </a:xfrm>
            <a:custGeom>
              <a:avLst/>
              <a:gdLst/>
              <a:ahLst/>
              <a:cxnLst/>
              <a:rect l="l" t="t" r="r" b="b"/>
              <a:pathLst>
                <a:path w="4282440" h="3708400">
                  <a:moveTo>
                    <a:pt x="3211830" y="0"/>
                  </a:moveTo>
                  <a:lnTo>
                    <a:pt x="1070610" y="0"/>
                  </a:lnTo>
                  <a:lnTo>
                    <a:pt x="0" y="1854200"/>
                  </a:lnTo>
                  <a:lnTo>
                    <a:pt x="1070610" y="3708400"/>
                  </a:lnTo>
                  <a:lnTo>
                    <a:pt x="3211830" y="3708400"/>
                  </a:lnTo>
                  <a:lnTo>
                    <a:pt x="4282440" y="1854200"/>
                  </a:lnTo>
                  <a:close/>
                </a:path>
              </a:pathLst>
            </a:custGeom>
            <a:solidFill>
              <a:srgbClr val="081D2F"/>
            </a:solidFill>
            <a:ln w="12700">
              <a:solidFill>
                <a:srgbClr val="000000"/>
              </a:solidFill>
            </a:ln>
          </p:spPr>
        </p:sp>
      </p:grpSp>
      <p:grpSp>
        <p:nvGrpSpPr>
          <p:cNvPr id="15" name="Group 15">
            <a:extLst>
              <a:ext uri="{C183D7F6-B498-43B3-948B-1728B52AA6E4}">
                <adec:decorative xmlns:adec="http://schemas.microsoft.com/office/drawing/2017/decorative" val="1"/>
              </a:ext>
            </a:extLst>
          </p:cNvPr>
          <p:cNvGrpSpPr>
            <a:grpSpLocks noChangeAspect="1"/>
          </p:cNvGrpSpPr>
          <p:nvPr/>
        </p:nvGrpSpPr>
        <p:grpSpPr>
          <a:xfrm>
            <a:off x="10680833" y="328868"/>
            <a:ext cx="10599498" cy="9178688"/>
            <a:chOff x="0" y="0"/>
            <a:chExt cx="4282440" cy="3708400"/>
          </a:xfrm>
        </p:grpSpPr>
        <p:sp>
          <p:nvSpPr>
            <p:cNvPr id="16" name="Freeform 16">
              <a:extLst>
                <a:ext uri="{C183D7F6-B498-43B3-948B-1728B52AA6E4}">
                  <adec:decorative xmlns:adec="http://schemas.microsoft.com/office/drawing/2017/decorative" val="1"/>
                </a:ext>
              </a:extLst>
            </p:cNvPr>
            <p:cNvSpPr/>
            <p:nvPr/>
          </p:nvSpPr>
          <p:spPr>
            <a:xfrm>
              <a:off x="0" y="0"/>
              <a:ext cx="4282440" cy="3708400"/>
            </a:xfrm>
            <a:custGeom>
              <a:avLst/>
              <a:gdLst/>
              <a:ahLst/>
              <a:cxnLst/>
              <a:rect l="l" t="t" r="r" b="b"/>
              <a:pathLst>
                <a:path w="4282440" h="3708400">
                  <a:moveTo>
                    <a:pt x="3211830" y="0"/>
                  </a:moveTo>
                  <a:lnTo>
                    <a:pt x="1070610" y="0"/>
                  </a:lnTo>
                  <a:lnTo>
                    <a:pt x="0" y="1854200"/>
                  </a:lnTo>
                  <a:lnTo>
                    <a:pt x="1070610" y="3708400"/>
                  </a:lnTo>
                  <a:lnTo>
                    <a:pt x="3211830" y="3708400"/>
                  </a:lnTo>
                  <a:lnTo>
                    <a:pt x="4282440" y="1854200"/>
                  </a:lnTo>
                  <a:close/>
                </a:path>
              </a:pathLst>
            </a:custGeom>
            <a:blipFill>
              <a:blip r:embed="rId2"/>
              <a:stretch>
                <a:fillRect l="-28037" r="-1855"/>
              </a:stretch>
            </a:blipFill>
          </p:spPr>
        </p:sp>
      </p:grpSp>
      <p:sp>
        <p:nvSpPr>
          <p:cNvPr id="20" name="Slide Number Placeholder 19">
            <a:extLst>
              <a:ext uri="{FF2B5EF4-FFF2-40B4-BE49-F238E27FC236}">
                <a16:creationId xmlns:a16="http://schemas.microsoft.com/office/drawing/2014/main" id="{F72E775D-E22A-410A-BDF1-7519EC6F68E0}"/>
              </a:ext>
            </a:extLst>
          </p:cNvPr>
          <p:cNvSpPr>
            <a:spLocks noGrp="1"/>
          </p:cNvSpPr>
          <p:nvPr>
            <p:ph type="sldNum" sz="quarter" idx="12"/>
          </p:nvPr>
        </p:nvSpPr>
        <p:spPr>
          <a:xfrm>
            <a:off x="7368550" y="9833485"/>
            <a:ext cx="2133600" cy="365125"/>
          </a:xfrm>
        </p:spPr>
        <p:txBody>
          <a:bodyPr/>
          <a:lstStyle/>
          <a:p>
            <a:fld id="{B6F15528-21DE-4FAA-801E-634DDDAF4B2B}" type="slidenum">
              <a:rPr lang="en-US" smtClean="0"/>
              <a:pPr/>
              <a:t>4</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a:spLocks noGrp="1"/>
          </p:cNvSpPr>
          <p:nvPr>
            <p:ph type="title" idx="4294967295"/>
          </p:nvPr>
        </p:nvSpPr>
        <p:spPr>
          <a:xfrm>
            <a:off x="10694980" y="1315305"/>
            <a:ext cx="7160104" cy="222808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8959"/>
              </a:lnSpc>
              <a:spcBef>
                <a:spcPct val="0"/>
              </a:spcBef>
              <a:spcAft>
                <a:spcPts val="0"/>
              </a:spcAft>
              <a:buClrTx/>
              <a:buSzTx/>
              <a:buFontTx/>
              <a:buNone/>
              <a:tabLst/>
              <a:defRPr/>
            </a:pPr>
            <a:r>
              <a:rPr kumimoji="0" lang="en-US" sz="6399" b="0" i="0" u="none" strike="noStrike" kern="1200" cap="none" spc="0" normalizeH="0" baseline="0" noProof="0" dirty="0">
                <a:ln>
                  <a:noFill/>
                </a:ln>
                <a:solidFill>
                  <a:srgbClr val="081D2F"/>
                </a:solidFill>
                <a:effectLst/>
                <a:uLnTx/>
                <a:uFillTx/>
                <a:latin typeface="Aileron Bold"/>
                <a:ea typeface="+mn-ea"/>
                <a:cs typeface="+mn-cs"/>
              </a:rPr>
              <a:t>WHAT IS MARKET RESEARCH?</a:t>
            </a:r>
          </a:p>
        </p:txBody>
      </p:sp>
      <p:sp>
        <p:nvSpPr>
          <p:cNvPr id="3" name="TextBox 3"/>
          <p:cNvSpPr txBox="1"/>
          <p:nvPr/>
        </p:nvSpPr>
        <p:spPr>
          <a:xfrm>
            <a:off x="9653318" y="4240698"/>
            <a:ext cx="6484974" cy="1253490"/>
          </a:xfrm>
          <a:prstGeom prst="rect">
            <a:avLst/>
          </a:prstGeom>
        </p:spPr>
        <p:txBody>
          <a:bodyPr lIns="0" tIns="0" rIns="0" bIns="0" rtlCol="0" anchor="t">
            <a:spAutoFit/>
          </a:bodyPr>
          <a:lstStyle/>
          <a:p>
            <a:pPr marL="518160" lvl="1" indent="-259080">
              <a:lnSpc>
                <a:spcPts val="3359"/>
              </a:lnSpc>
              <a:buFont typeface="Arial"/>
              <a:buChar char="•"/>
            </a:pPr>
            <a:r>
              <a:rPr lang="en-US" sz="2400">
                <a:solidFill>
                  <a:srgbClr val="081D2F"/>
                </a:solidFill>
                <a:latin typeface="Rubik"/>
              </a:rPr>
              <a:t>Systematic gathering and analysis of information </a:t>
            </a:r>
          </a:p>
          <a:p>
            <a:pPr marL="518160" lvl="1" indent="-259080">
              <a:lnSpc>
                <a:spcPts val="3359"/>
              </a:lnSpc>
              <a:buFont typeface="Arial"/>
              <a:buChar char="•"/>
            </a:pPr>
            <a:r>
              <a:rPr lang="en-US" sz="2400">
                <a:solidFill>
                  <a:srgbClr val="081D2F"/>
                </a:solidFill>
                <a:latin typeface="Rubik"/>
              </a:rPr>
              <a:t>Helps entities make informed decisions</a:t>
            </a:r>
          </a:p>
        </p:txBody>
      </p:sp>
      <p:sp>
        <p:nvSpPr>
          <p:cNvPr id="4" name="TextBox 4"/>
          <p:cNvSpPr txBox="1"/>
          <p:nvPr/>
        </p:nvSpPr>
        <p:spPr>
          <a:xfrm>
            <a:off x="9653318" y="6348013"/>
            <a:ext cx="7104110" cy="3021020"/>
          </a:xfrm>
          <a:prstGeom prst="rect">
            <a:avLst/>
          </a:prstGeom>
        </p:spPr>
        <p:txBody>
          <a:bodyPr lIns="0" tIns="0" rIns="0" bIns="0" rtlCol="0" anchor="t">
            <a:spAutoFit/>
          </a:bodyPr>
          <a:lstStyle/>
          <a:p>
            <a:pPr>
              <a:lnSpc>
                <a:spcPts val="3359"/>
              </a:lnSpc>
              <a:spcBef>
                <a:spcPct val="0"/>
              </a:spcBef>
            </a:pPr>
            <a:r>
              <a:rPr lang="en-US" sz="2400" dirty="0">
                <a:solidFill>
                  <a:srgbClr val="081D2F"/>
                </a:solidFill>
                <a:latin typeface="Rubik"/>
              </a:rPr>
              <a:t>Market research is an organized effort to gather information about target markets and customers: know about them, starting with who they are.  It is an important component of business strategy and a major factor in maintaining competitiveness. </a:t>
            </a:r>
          </a:p>
          <a:p>
            <a:pPr algn="r">
              <a:lnSpc>
                <a:spcPts val="3359"/>
              </a:lnSpc>
              <a:spcBef>
                <a:spcPct val="0"/>
              </a:spcBef>
            </a:pPr>
            <a:r>
              <a:rPr lang="en-US" sz="2400" dirty="0">
                <a:solidFill>
                  <a:srgbClr val="081D2F"/>
                </a:solidFill>
                <a:latin typeface="Rubik"/>
              </a:rPr>
              <a:t>Wikipedia 2023</a:t>
            </a:r>
          </a:p>
        </p:txBody>
      </p:sp>
      <p:grpSp>
        <p:nvGrpSpPr>
          <p:cNvPr id="5" name="Group 5">
            <a:extLst>
              <a:ext uri="{C183D7F6-B498-43B3-948B-1728B52AA6E4}">
                <adec:decorative xmlns:adec="http://schemas.microsoft.com/office/drawing/2017/decorative" val="1"/>
              </a:ext>
            </a:extLst>
          </p:cNvPr>
          <p:cNvGrpSpPr/>
          <p:nvPr/>
        </p:nvGrpSpPr>
        <p:grpSpPr>
          <a:xfrm rot="-3547440">
            <a:off x="9314993" y="2322757"/>
            <a:ext cx="1205568" cy="364983"/>
            <a:chOff x="0" y="0"/>
            <a:chExt cx="2013556" cy="609600"/>
          </a:xfrm>
        </p:grpSpPr>
        <p:sp>
          <p:nvSpPr>
            <p:cNvPr id="6" name="Freeform 6"/>
            <p:cNvSpPr/>
            <p:nvPr/>
          </p:nvSpPr>
          <p:spPr>
            <a:xfrm>
              <a:off x="0" y="0"/>
              <a:ext cx="2013556" cy="609600"/>
            </a:xfrm>
            <a:custGeom>
              <a:avLst/>
              <a:gdLst/>
              <a:ahLst/>
              <a:cxnLst/>
              <a:rect l="l" t="t" r="r" b="b"/>
              <a:pathLst>
                <a:path w="2013556" h="609600">
                  <a:moveTo>
                    <a:pt x="203200" y="0"/>
                  </a:moveTo>
                  <a:lnTo>
                    <a:pt x="2013556" y="0"/>
                  </a:lnTo>
                  <a:lnTo>
                    <a:pt x="1810356" y="609600"/>
                  </a:lnTo>
                  <a:lnTo>
                    <a:pt x="0" y="609600"/>
                  </a:lnTo>
                  <a:lnTo>
                    <a:pt x="203200" y="0"/>
                  </a:lnTo>
                  <a:close/>
                </a:path>
              </a:pathLst>
            </a:custGeom>
            <a:solidFill>
              <a:srgbClr val="081D2F"/>
            </a:solidFill>
          </p:spPr>
        </p:sp>
        <p:sp>
          <p:nvSpPr>
            <p:cNvPr id="7" name="TextBox 7"/>
            <p:cNvSpPr txBox="1"/>
            <p:nvPr/>
          </p:nvSpPr>
          <p:spPr>
            <a:xfrm>
              <a:off x="101600" y="-38100"/>
              <a:ext cx="609600" cy="647700"/>
            </a:xfrm>
            <a:prstGeom prst="rect">
              <a:avLst/>
            </a:prstGeom>
          </p:spPr>
          <p:txBody>
            <a:bodyPr lIns="50800" tIns="50800" rIns="50800" bIns="50800" rtlCol="0" anchor="ctr"/>
            <a:lstStyle/>
            <a:p>
              <a:pPr algn="ctr">
                <a:lnSpc>
                  <a:spcPts val="2659"/>
                </a:lnSpc>
                <a:spcBef>
                  <a:spcPct val="0"/>
                </a:spcBef>
              </a:pPr>
              <a:endParaRPr/>
            </a:p>
          </p:txBody>
        </p:sp>
      </p:grpSp>
      <p:grpSp>
        <p:nvGrpSpPr>
          <p:cNvPr id="8" name="Group 8">
            <a:extLst>
              <a:ext uri="{C183D7F6-B498-43B3-948B-1728B52AA6E4}">
                <adec:decorative xmlns:adec="http://schemas.microsoft.com/office/drawing/2017/decorative" val="1"/>
              </a:ext>
            </a:extLst>
          </p:cNvPr>
          <p:cNvGrpSpPr/>
          <p:nvPr/>
        </p:nvGrpSpPr>
        <p:grpSpPr>
          <a:xfrm rot="-3547440">
            <a:off x="8786435" y="2308767"/>
            <a:ext cx="1238168" cy="364983"/>
            <a:chOff x="0" y="0"/>
            <a:chExt cx="2068005" cy="609600"/>
          </a:xfrm>
        </p:grpSpPr>
        <p:sp>
          <p:nvSpPr>
            <p:cNvPr id="9" name="Freeform 9"/>
            <p:cNvSpPr/>
            <p:nvPr/>
          </p:nvSpPr>
          <p:spPr>
            <a:xfrm>
              <a:off x="0" y="0"/>
              <a:ext cx="2068005" cy="609600"/>
            </a:xfrm>
            <a:custGeom>
              <a:avLst/>
              <a:gdLst/>
              <a:ahLst/>
              <a:cxnLst/>
              <a:rect l="l" t="t" r="r" b="b"/>
              <a:pathLst>
                <a:path w="2068005" h="609600">
                  <a:moveTo>
                    <a:pt x="203200" y="0"/>
                  </a:moveTo>
                  <a:lnTo>
                    <a:pt x="2068005" y="0"/>
                  </a:lnTo>
                  <a:lnTo>
                    <a:pt x="1864805" y="609600"/>
                  </a:lnTo>
                  <a:lnTo>
                    <a:pt x="0" y="609600"/>
                  </a:lnTo>
                  <a:lnTo>
                    <a:pt x="203200" y="0"/>
                  </a:lnTo>
                  <a:close/>
                </a:path>
              </a:pathLst>
            </a:custGeom>
            <a:solidFill>
              <a:srgbClr val="0089FF"/>
            </a:solidFill>
          </p:spPr>
        </p:sp>
        <p:sp>
          <p:nvSpPr>
            <p:cNvPr id="10" name="TextBox 10"/>
            <p:cNvSpPr txBox="1"/>
            <p:nvPr/>
          </p:nvSpPr>
          <p:spPr>
            <a:xfrm>
              <a:off x="101600" y="-38100"/>
              <a:ext cx="609600" cy="647700"/>
            </a:xfrm>
            <a:prstGeom prst="rect">
              <a:avLst/>
            </a:prstGeom>
          </p:spPr>
          <p:txBody>
            <a:bodyPr lIns="50800" tIns="50800" rIns="50800" bIns="50800" rtlCol="0" anchor="ctr"/>
            <a:lstStyle/>
            <a:p>
              <a:pPr algn="ctr">
                <a:lnSpc>
                  <a:spcPts val="2659"/>
                </a:lnSpc>
                <a:spcBef>
                  <a:spcPct val="0"/>
                </a:spcBef>
              </a:pPr>
              <a:endParaRPr/>
            </a:p>
          </p:txBody>
        </p:sp>
      </p:grpSp>
      <p:grpSp>
        <p:nvGrpSpPr>
          <p:cNvPr id="11" name="Group 11">
            <a:extLst>
              <a:ext uri="{C183D7F6-B498-43B3-948B-1728B52AA6E4}">
                <adec:decorative xmlns:adec="http://schemas.microsoft.com/office/drawing/2017/decorative" val="1"/>
              </a:ext>
            </a:extLst>
          </p:cNvPr>
          <p:cNvGrpSpPr>
            <a:grpSpLocks noChangeAspect="1"/>
          </p:cNvGrpSpPr>
          <p:nvPr/>
        </p:nvGrpSpPr>
        <p:grpSpPr>
          <a:xfrm>
            <a:off x="-3191297" y="-4857336"/>
            <a:ext cx="10599498" cy="9178688"/>
            <a:chOff x="0" y="0"/>
            <a:chExt cx="4282440" cy="3708400"/>
          </a:xfrm>
        </p:grpSpPr>
        <p:sp>
          <p:nvSpPr>
            <p:cNvPr id="12" name="Freeform 12"/>
            <p:cNvSpPr/>
            <p:nvPr/>
          </p:nvSpPr>
          <p:spPr>
            <a:xfrm>
              <a:off x="0" y="0"/>
              <a:ext cx="4282440" cy="3708400"/>
            </a:xfrm>
            <a:custGeom>
              <a:avLst/>
              <a:gdLst/>
              <a:ahLst/>
              <a:cxnLst/>
              <a:rect l="l" t="t" r="r" b="b"/>
              <a:pathLst>
                <a:path w="4282440" h="3708400">
                  <a:moveTo>
                    <a:pt x="3211830" y="0"/>
                  </a:moveTo>
                  <a:lnTo>
                    <a:pt x="1070610" y="0"/>
                  </a:lnTo>
                  <a:lnTo>
                    <a:pt x="0" y="1854200"/>
                  </a:lnTo>
                  <a:lnTo>
                    <a:pt x="1070610" y="3708400"/>
                  </a:lnTo>
                  <a:lnTo>
                    <a:pt x="3211830" y="3708400"/>
                  </a:lnTo>
                  <a:lnTo>
                    <a:pt x="4282440" y="1854200"/>
                  </a:lnTo>
                  <a:close/>
                </a:path>
              </a:pathLst>
            </a:custGeom>
            <a:solidFill>
              <a:srgbClr val="0089FF"/>
            </a:solidFill>
            <a:ln w="12700">
              <a:solidFill>
                <a:srgbClr val="000000"/>
              </a:solidFill>
            </a:ln>
          </p:spPr>
        </p:sp>
      </p:grpSp>
      <p:grpSp>
        <p:nvGrpSpPr>
          <p:cNvPr id="13" name="Group 13">
            <a:extLst>
              <a:ext uri="{C183D7F6-B498-43B3-948B-1728B52AA6E4}">
                <adec:decorative xmlns:adec="http://schemas.microsoft.com/office/drawing/2017/decorative" val="1"/>
              </a:ext>
            </a:extLst>
          </p:cNvPr>
          <p:cNvGrpSpPr>
            <a:grpSpLocks noChangeAspect="1"/>
          </p:cNvGrpSpPr>
          <p:nvPr/>
        </p:nvGrpSpPr>
        <p:grpSpPr>
          <a:xfrm>
            <a:off x="-3191297" y="5725932"/>
            <a:ext cx="10599498" cy="9178688"/>
            <a:chOff x="0" y="0"/>
            <a:chExt cx="4282440" cy="3708400"/>
          </a:xfrm>
        </p:grpSpPr>
        <p:sp>
          <p:nvSpPr>
            <p:cNvPr id="14" name="Freeform 14"/>
            <p:cNvSpPr/>
            <p:nvPr/>
          </p:nvSpPr>
          <p:spPr>
            <a:xfrm>
              <a:off x="0" y="0"/>
              <a:ext cx="4282440" cy="3708400"/>
            </a:xfrm>
            <a:custGeom>
              <a:avLst/>
              <a:gdLst/>
              <a:ahLst/>
              <a:cxnLst/>
              <a:rect l="l" t="t" r="r" b="b"/>
              <a:pathLst>
                <a:path w="4282440" h="3708400">
                  <a:moveTo>
                    <a:pt x="3211830" y="0"/>
                  </a:moveTo>
                  <a:lnTo>
                    <a:pt x="1070610" y="0"/>
                  </a:lnTo>
                  <a:lnTo>
                    <a:pt x="0" y="1854200"/>
                  </a:lnTo>
                  <a:lnTo>
                    <a:pt x="1070610" y="3708400"/>
                  </a:lnTo>
                  <a:lnTo>
                    <a:pt x="3211830" y="3708400"/>
                  </a:lnTo>
                  <a:lnTo>
                    <a:pt x="4282440" y="1854200"/>
                  </a:lnTo>
                  <a:close/>
                </a:path>
              </a:pathLst>
            </a:custGeom>
            <a:solidFill>
              <a:srgbClr val="081D2F"/>
            </a:solidFill>
            <a:ln w="12700">
              <a:solidFill>
                <a:srgbClr val="000000"/>
              </a:solidFill>
            </a:ln>
          </p:spPr>
        </p:sp>
      </p:grpSp>
      <p:grpSp>
        <p:nvGrpSpPr>
          <p:cNvPr id="15" name="Group 15">
            <a:extLst>
              <a:ext uri="{C183D7F6-B498-43B3-948B-1728B52AA6E4}">
                <adec:decorative xmlns:adec="http://schemas.microsoft.com/office/drawing/2017/decorative" val="1"/>
              </a:ext>
            </a:extLst>
          </p:cNvPr>
          <p:cNvGrpSpPr>
            <a:grpSpLocks noChangeAspect="1"/>
          </p:cNvGrpSpPr>
          <p:nvPr/>
        </p:nvGrpSpPr>
        <p:grpSpPr>
          <a:xfrm>
            <a:off x="-2406177" y="856163"/>
            <a:ext cx="9814379" cy="8498810"/>
            <a:chOff x="0" y="0"/>
            <a:chExt cx="4282440" cy="3708400"/>
          </a:xfrm>
        </p:grpSpPr>
        <p:sp>
          <p:nvSpPr>
            <p:cNvPr id="16" name="Freeform 16">
              <a:extLst>
                <a:ext uri="{C183D7F6-B498-43B3-948B-1728B52AA6E4}">
                  <adec:decorative xmlns:adec="http://schemas.microsoft.com/office/drawing/2017/decorative" val="1"/>
                </a:ext>
              </a:extLst>
            </p:cNvPr>
            <p:cNvSpPr/>
            <p:nvPr/>
          </p:nvSpPr>
          <p:spPr>
            <a:xfrm>
              <a:off x="0" y="0"/>
              <a:ext cx="4282440" cy="3708400"/>
            </a:xfrm>
            <a:custGeom>
              <a:avLst/>
              <a:gdLst/>
              <a:ahLst/>
              <a:cxnLst/>
              <a:rect l="l" t="t" r="r" b="b"/>
              <a:pathLst>
                <a:path w="4282440" h="3708400">
                  <a:moveTo>
                    <a:pt x="3211830" y="0"/>
                  </a:moveTo>
                  <a:lnTo>
                    <a:pt x="1070610" y="0"/>
                  </a:lnTo>
                  <a:lnTo>
                    <a:pt x="0" y="1854200"/>
                  </a:lnTo>
                  <a:lnTo>
                    <a:pt x="1070610" y="3708400"/>
                  </a:lnTo>
                  <a:lnTo>
                    <a:pt x="3211830" y="3708400"/>
                  </a:lnTo>
                  <a:lnTo>
                    <a:pt x="4282440" y="1854200"/>
                  </a:lnTo>
                  <a:close/>
                </a:path>
              </a:pathLst>
            </a:custGeom>
            <a:blipFill>
              <a:blip r:embed="rId3"/>
              <a:stretch>
                <a:fillRect l="-28037" r="-1855"/>
              </a:stretch>
            </a:blipFill>
          </p:spPr>
        </p:sp>
      </p:grpSp>
      <p:sp>
        <p:nvSpPr>
          <p:cNvPr id="20" name="Slide Number Placeholder 19">
            <a:extLst>
              <a:ext uri="{FF2B5EF4-FFF2-40B4-BE49-F238E27FC236}">
                <a16:creationId xmlns:a16="http://schemas.microsoft.com/office/drawing/2014/main" id="{77B00E08-6632-494C-A6A1-0E8013FBBFF1}"/>
              </a:ext>
            </a:extLst>
          </p:cNvPr>
          <p:cNvSpPr>
            <a:spLocks noGrp="1"/>
          </p:cNvSpPr>
          <p:nvPr>
            <p:ph type="sldNum" sz="quarter" idx="12"/>
          </p:nvPr>
        </p:nvSpPr>
        <p:spPr>
          <a:xfrm>
            <a:off x="7428983" y="9911484"/>
            <a:ext cx="2133600" cy="365125"/>
          </a:xfrm>
        </p:spPr>
        <p:txBody>
          <a:bodyPr/>
          <a:lstStyle/>
          <a:p>
            <a:pPr algn="l"/>
            <a:fld id="{B6F15528-21DE-4FAA-801E-634DDDAF4B2B}" type="slidenum">
              <a:rPr lang="en-US" smtClean="0"/>
              <a:pPr algn="l"/>
              <a:t>5</a:t>
            </a:fld>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a:spLocks noGrp="1"/>
          </p:cNvSpPr>
          <p:nvPr>
            <p:ph type="title" idx="4294967295"/>
          </p:nvPr>
        </p:nvSpPr>
        <p:spPr>
          <a:xfrm>
            <a:off x="2699921" y="1416431"/>
            <a:ext cx="8115300" cy="220855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8959"/>
              </a:lnSpc>
              <a:spcBef>
                <a:spcPct val="0"/>
              </a:spcBef>
              <a:spcAft>
                <a:spcPts val="0"/>
              </a:spcAft>
              <a:buClrTx/>
              <a:buSzTx/>
              <a:buFontTx/>
              <a:buNone/>
              <a:tabLst/>
              <a:defRPr/>
            </a:pPr>
            <a:r>
              <a:rPr kumimoji="0" lang="en-US" sz="6399" b="0" i="0" u="none" strike="noStrike" kern="1200" cap="none" spc="0" normalizeH="0" baseline="0" noProof="0" dirty="0">
                <a:ln>
                  <a:noFill/>
                </a:ln>
                <a:solidFill>
                  <a:srgbClr val="081D2F"/>
                </a:solidFill>
                <a:effectLst/>
                <a:uLnTx/>
                <a:uFillTx/>
                <a:latin typeface="Aileron Bold"/>
                <a:ea typeface="+mn-ea"/>
                <a:cs typeface="+mn-cs"/>
              </a:rPr>
              <a:t>Important Codes to Know</a:t>
            </a:r>
          </a:p>
        </p:txBody>
      </p:sp>
      <p:sp>
        <p:nvSpPr>
          <p:cNvPr id="3" name="TextBox 3"/>
          <p:cNvSpPr txBox="1"/>
          <p:nvPr/>
        </p:nvSpPr>
        <p:spPr>
          <a:xfrm>
            <a:off x="2429316" y="4435376"/>
            <a:ext cx="5638022" cy="633635"/>
          </a:xfrm>
          <a:prstGeom prst="rect">
            <a:avLst/>
          </a:prstGeom>
        </p:spPr>
        <p:txBody>
          <a:bodyPr wrap="square" lIns="0" tIns="0" rIns="0" bIns="0" rtlCol="0" anchor="t">
            <a:spAutoFit/>
          </a:bodyPr>
          <a:lstStyle/>
          <a:p>
            <a:pPr>
              <a:lnSpc>
                <a:spcPts val="5292"/>
              </a:lnSpc>
            </a:pPr>
            <a:r>
              <a:rPr lang="en-US" sz="4200" dirty="0">
                <a:solidFill>
                  <a:srgbClr val="081D2F"/>
                </a:solidFill>
                <a:latin typeface="Aileron Bold"/>
                <a:hlinkClick r:id="rId3"/>
              </a:rPr>
              <a:t>NAICS Codes</a:t>
            </a:r>
            <a:endParaRPr lang="en-US" sz="4200" dirty="0">
              <a:solidFill>
                <a:srgbClr val="081D2F"/>
              </a:solidFill>
              <a:latin typeface="Aileron Bold"/>
            </a:endParaRPr>
          </a:p>
        </p:txBody>
      </p:sp>
      <p:sp>
        <p:nvSpPr>
          <p:cNvPr id="4" name="TextBox 4"/>
          <p:cNvSpPr txBox="1"/>
          <p:nvPr/>
        </p:nvSpPr>
        <p:spPr>
          <a:xfrm>
            <a:off x="10815221" y="4515543"/>
            <a:ext cx="6753319" cy="633635"/>
          </a:xfrm>
          <a:prstGeom prst="rect">
            <a:avLst/>
          </a:prstGeom>
        </p:spPr>
        <p:txBody>
          <a:bodyPr wrap="square" lIns="0" tIns="0" rIns="0" bIns="0" rtlCol="0" anchor="t">
            <a:spAutoFit/>
          </a:bodyPr>
          <a:lstStyle/>
          <a:p>
            <a:pPr>
              <a:lnSpc>
                <a:spcPts val="5292"/>
              </a:lnSpc>
            </a:pPr>
            <a:r>
              <a:rPr lang="en-US" sz="4200" dirty="0">
                <a:solidFill>
                  <a:srgbClr val="081D2F"/>
                </a:solidFill>
                <a:latin typeface="Aileron Bold"/>
                <a:hlinkClick r:id="rId4"/>
              </a:rPr>
              <a:t>Product Service Codes</a:t>
            </a:r>
            <a:endParaRPr lang="en-US" sz="4200" dirty="0">
              <a:solidFill>
                <a:srgbClr val="081D2F"/>
              </a:solidFill>
              <a:latin typeface="Aileron Bold"/>
            </a:endParaRPr>
          </a:p>
        </p:txBody>
      </p:sp>
      <p:sp>
        <p:nvSpPr>
          <p:cNvPr id="5" name="TextBox 5"/>
          <p:cNvSpPr txBox="1"/>
          <p:nvPr/>
        </p:nvSpPr>
        <p:spPr>
          <a:xfrm>
            <a:off x="1775752" y="5650759"/>
            <a:ext cx="6458907" cy="2148986"/>
          </a:xfrm>
          <a:prstGeom prst="rect">
            <a:avLst/>
          </a:prstGeom>
        </p:spPr>
        <p:txBody>
          <a:bodyPr lIns="0" tIns="0" rIns="0" bIns="0" rtlCol="0" anchor="t">
            <a:spAutoFit/>
          </a:bodyPr>
          <a:lstStyle/>
          <a:p>
            <a:pPr>
              <a:lnSpc>
                <a:spcPts val="3359"/>
              </a:lnSpc>
              <a:spcBef>
                <a:spcPct val="0"/>
              </a:spcBef>
            </a:pPr>
            <a:r>
              <a:rPr lang="en-US" sz="2400" dirty="0">
                <a:solidFill>
                  <a:srgbClr val="081D2F"/>
                </a:solidFill>
                <a:latin typeface="Rubik"/>
              </a:rPr>
              <a:t> The North American Industry Classification System is a six-digit code that classifies the industry from which the government procures goods and services. Required entry in SAM.</a:t>
            </a:r>
          </a:p>
        </p:txBody>
      </p:sp>
      <p:sp>
        <p:nvSpPr>
          <p:cNvPr id="6" name="TextBox 6"/>
          <p:cNvSpPr txBox="1"/>
          <p:nvPr/>
        </p:nvSpPr>
        <p:spPr>
          <a:xfrm>
            <a:off x="10621619" y="5621031"/>
            <a:ext cx="6484974" cy="1712969"/>
          </a:xfrm>
          <a:prstGeom prst="rect">
            <a:avLst/>
          </a:prstGeom>
        </p:spPr>
        <p:txBody>
          <a:bodyPr lIns="0" tIns="0" rIns="0" bIns="0" rtlCol="0" anchor="t">
            <a:spAutoFit/>
          </a:bodyPr>
          <a:lstStyle/>
          <a:p>
            <a:pPr>
              <a:lnSpc>
                <a:spcPts val="3359"/>
              </a:lnSpc>
              <a:spcBef>
                <a:spcPct val="0"/>
              </a:spcBef>
            </a:pPr>
            <a:r>
              <a:rPr lang="en-US" sz="2400" dirty="0">
                <a:solidFill>
                  <a:srgbClr val="081D2F"/>
                </a:solidFill>
                <a:latin typeface="Rubik"/>
              </a:rPr>
              <a:t>A four-digit code that classifies a specific group of services or commodities purchased by federal agencies. Optional in SAM but now recommended. </a:t>
            </a:r>
          </a:p>
        </p:txBody>
      </p:sp>
      <p:grpSp>
        <p:nvGrpSpPr>
          <p:cNvPr id="7" name="Group 7">
            <a:extLst>
              <a:ext uri="{C183D7F6-B498-43B3-948B-1728B52AA6E4}">
                <adec:decorative xmlns:adec="http://schemas.microsoft.com/office/drawing/2017/decorative" val="1"/>
              </a:ext>
            </a:extLst>
          </p:cNvPr>
          <p:cNvGrpSpPr/>
          <p:nvPr/>
        </p:nvGrpSpPr>
        <p:grpSpPr>
          <a:xfrm rot="-3547440">
            <a:off x="1412505" y="2423868"/>
            <a:ext cx="1205568" cy="364983"/>
            <a:chOff x="0" y="0"/>
            <a:chExt cx="2013556" cy="609600"/>
          </a:xfrm>
        </p:grpSpPr>
        <p:sp>
          <p:nvSpPr>
            <p:cNvPr id="8" name="Freeform 8"/>
            <p:cNvSpPr/>
            <p:nvPr/>
          </p:nvSpPr>
          <p:spPr>
            <a:xfrm>
              <a:off x="0" y="0"/>
              <a:ext cx="2013556" cy="609600"/>
            </a:xfrm>
            <a:custGeom>
              <a:avLst/>
              <a:gdLst/>
              <a:ahLst/>
              <a:cxnLst/>
              <a:rect l="l" t="t" r="r" b="b"/>
              <a:pathLst>
                <a:path w="2013556" h="609600">
                  <a:moveTo>
                    <a:pt x="203200" y="0"/>
                  </a:moveTo>
                  <a:lnTo>
                    <a:pt x="2013556" y="0"/>
                  </a:lnTo>
                  <a:lnTo>
                    <a:pt x="1810356" y="609600"/>
                  </a:lnTo>
                  <a:lnTo>
                    <a:pt x="0" y="609600"/>
                  </a:lnTo>
                  <a:lnTo>
                    <a:pt x="203200" y="0"/>
                  </a:lnTo>
                  <a:close/>
                </a:path>
              </a:pathLst>
            </a:custGeom>
            <a:solidFill>
              <a:srgbClr val="081D2F"/>
            </a:solidFill>
          </p:spPr>
        </p:sp>
        <p:sp>
          <p:nvSpPr>
            <p:cNvPr id="9" name="TextBox 9"/>
            <p:cNvSpPr txBox="1"/>
            <p:nvPr/>
          </p:nvSpPr>
          <p:spPr>
            <a:xfrm>
              <a:off x="101600" y="-38100"/>
              <a:ext cx="609600" cy="647700"/>
            </a:xfrm>
            <a:prstGeom prst="rect">
              <a:avLst/>
            </a:prstGeom>
          </p:spPr>
          <p:txBody>
            <a:bodyPr lIns="50800" tIns="50800" rIns="50800" bIns="50800" rtlCol="0" anchor="ctr"/>
            <a:lstStyle/>
            <a:p>
              <a:pPr algn="ctr">
                <a:lnSpc>
                  <a:spcPts val="2659"/>
                </a:lnSpc>
                <a:spcBef>
                  <a:spcPct val="0"/>
                </a:spcBef>
              </a:pPr>
              <a:endParaRPr/>
            </a:p>
          </p:txBody>
        </p:sp>
      </p:grpSp>
      <p:grpSp>
        <p:nvGrpSpPr>
          <p:cNvPr id="10" name="Group 10">
            <a:extLst>
              <a:ext uri="{C183D7F6-B498-43B3-948B-1728B52AA6E4}">
                <adec:decorative xmlns:adec="http://schemas.microsoft.com/office/drawing/2017/decorative" val="1"/>
              </a:ext>
            </a:extLst>
          </p:cNvPr>
          <p:cNvGrpSpPr/>
          <p:nvPr/>
        </p:nvGrpSpPr>
        <p:grpSpPr>
          <a:xfrm rot="-3547440">
            <a:off x="883948" y="2409878"/>
            <a:ext cx="1238168" cy="364983"/>
            <a:chOff x="0" y="0"/>
            <a:chExt cx="2068005" cy="609600"/>
          </a:xfrm>
        </p:grpSpPr>
        <p:sp>
          <p:nvSpPr>
            <p:cNvPr id="11" name="Freeform 11"/>
            <p:cNvSpPr/>
            <p:nvPr/>
          </p:nvSpPr>
          <p:spPr>
            <a:xfrm>
              <a:off x="0" y="0"/>
              <a:ext cx="2068005" cy="609600"/>
            </a:xfrm>
            <a:custGeom>
              <a:avLst/>
              <a:gdLst/>
              <a:ahLst/>
              <a:cxnLst/>
              <a:rect l="l" t="t" r="r" b="b"/>
              <a:pathLst>
                <a:path w="2068005" h="609600">
                  <a:moveTo>
                    <a:pt x="203200" y="0"/>
                  </a:moveTo>
                  <a:lnTo>
                    <a:pt x="2068005" y="0"/>
                  </a:lnTo>
                  <a:lnTo>
                    <a:pt x="1864805" y="609600"/>
                  </a:lnTo>
                  <a:lnTo>
                    <a:pt x="0" y="609600"/>
                  </a:lnTo>
                  <a:lnTo>
                    <a:pt x="203200" y="0"/>
                  </a:lnTo>
                  <a:close/>
                </a:path>
              </a:pathLst>
            </a:custGeom>
            <a:solidFill>
              <a:srgbClr val="0089FF"/>
            </a:solidFill>
          </p:spPr>
        </p:sp>
        <p:sp>
          <p:nvSpPr>
            <p:cNvPr id="12" name="TextBox 12"/>
            <p:cNvSpPr txBox="1"/>
            <p:nvPr/>
          </p:nvSpPr>
          <p:spPr>
            <a:xfrm>
              <a:off x="101600" y="-38100"/>
              <a:ext cx="609600" cy="647700"/>
            </a:xfrm>
            <a:prstGeom prst="rect">
              <a:avLst/>
            </a:prstGeom>
          </p:spPr>
          <p:txBody>
            <a:bodyPr lIns="50800" tIns="50800" rIns="50800" bIns="50800" rtlCol="0" anchor="ctr"/>
            <a:lstStyle/>
            <a:p>
              <a:pPr algn="ctr">
                <a:lnSpc>
                  <a:spcPts val="2659"/>
                </a:lnSpc>
                <a:spcBef>
                  <a:spcPct val="0"/>
                </a:spcBef>
              </a:pPr>
              <a:endParaRPr/>
            </a:p>
          </p:txBody>
        </p:sp>
      </p:grpSp>
      <p:grpSp>
        <p:nvGrpSpPr>
          <p:cNvPr id="13" name="Group 13">
            <a:extLst>
              <a:ext uri="{C183D7F6-B498-43B3-948B-1728B52AA6E4}">
                <adec:decorative xmlns:adec="http://schemas.microsoft.com/office/drawing/2017/decorative" val="1"/>
              </a:ext>
            </a:extLst>
          </p:cNvPr>
          <p:cNvGrpSpPr/>
          <p:nvPr/>
        </p:nvGrpSpPr>
        <p:grpSpPr>
          <a:xfrm rot="-3547440">
            <a:off x="1575276" y="4754103"/>
            <a:ext cx="591610" cy="179109"/>
            <a:chOff x="0" y="0"/>
            <a:chExt cx="2013556" cy="609600"/>
          </a:xfrm>
        </p:grpSpPr>
        <p:sp>
          <p:nvSpPr>
            <p:cNvPr id="14" name="Freeform 14"/>
            <p:cNvSpPr/>
            <p:nvPr/>
          </p:nvSpPr>
          <p:spPr>
            <a:xfrm>
              <a:off x="0" y="0"/>
              <a:ext cx="2013556" cy="609600"/>
            </a:xfrm>
            <a:custGeom>
              <a:avLst/>
              <a:gdLst/>
              <a:ahLst/>
              <a:cxnLst/>
              <a:rect l="l" t="t" r="r" b="b"/>
              <a:pathLst>
                <a:path w="2013556" h="609600">
                  <a:moveTo>
                    <a:pt x="203200" y="0"/>
                  </a:moveTo>
                  <a:lnTo>
                    <a:pt x="2013556" y="0"/>
                  </a:lnTo>
                  <a:lnTo>
                    <a:pt x="1810356" y="609600"/>
                  </a:lnTo>
                  <a:lnTo>
                    <a:pt x="0" y="609600"/>
                  </a:lnTo>
                  <a:lnTo>
                    <a:pt x="203200" y="0"/>
                  </a:lnTo>
                  <a:close/>
                </a:path>
              </a:pathLst>
            </a:custGeom>
            <a:solidFill>
              <a:srgbClr val="081D2F"/>
            </a:solidFill>
          </p:spPr>
        </p:sp>
        <p:sp>
          <p:nvSpPr>
            <p:cNvPr id="15" name="TextBox 15"/>
            <p:cNvSpPr txBox="1"/>
            <p:nvPr/>
          </p:nvSpPr>
          <p:spPr>
            <a:xfrm>
              <a:off x="101600" y="-38100"/>
              <a:ext cx="609600" cy="647700"/>
            </a:xfrm>
            <a:prstGeom prst="rect">
              <a:avLst/>
            </a:prstGeom>
          </p:spPr>
          <p:txBody>
            <a:bodyPr lIns="50800" tIns="50800" rIns="50800" bIns="50800" rtlCol="0" anchor="ctr"/>
            <a:lstStyle/>
            <a:p>
              <a:pPr algn="ctr">
                <a:lnSpc>
                  <a:spcPts val="2659"/>
                </a:lnSpc>
                <a:spcBef>
                  <a:spcPct val="0"/>
                </a:spcBef>
              </a:pPr>
              <a:endParaRPr/>
            </a:p>
          </p:txBody>
        </p:sp>
      </p:grpSp>
      <p:grpSp>
        <p:nvGrpSpPr>
          <p:cNvPr id="16" name="Group 16">
            <a:extLst>
              <a:ext uri="{C183D7F6-B498-43B3-948B-1728B52AA6E4}">
                <adec:decorative xmlns:adec="http://schemas.microsoft.com/office/drawing/2017/decorative" val="1"/>
              </a:ext>
            </a:extLst>
          </p:cNvPr>
          <p:cNvGrpSpPr/>
          <p:nvPr/>
        </p:nvGrpSpPr>
        <p:grpSpPr>
          <a:xfrm rot="-3547440">
            <a:off x="10097149" y="4754103"/>
            <a:ext cx="591610" cy="179109"/>
            <a:chOff x="0" y="0"/>
            <a:chExt cx="2013556" cy="609600"/>
          </a:xfrm>
        </p:grpSpPr>
        <p:sp>
          <p:nvSpPr>
            <p:cNvPr id="17" name="Freeform 17"/>
            <p:cNvSpPr/>
            <p:nvPr/>
          </p:nvSpPr>
          <p:spPr>
            <a:xfrm>
              <a:off x="0" y="0"/>
              <a:ext cx="2013556" cy="609600"/>
            </a:xfrm>
            <a:custGeom>
              <a:avLst/>
              <a:gdLst/>
              <a:ahLst/>
              <a:cxnLst/>
              <a:rect l="l" t="t" r="r" b="b"/>
              <a:pathLst>
                <a:path w="2013556" h="609600">
                  <a:moveTo>
                    <a:pt x="203200" y="0"/>
                  </a:moveTo>
                  <a:lnTo>
                    <a:pt x="2013556" y="0"/>
                  </a:lnTo>
                  <a:lnTo>
                    <a:pt x="1810356" y="609600"/>
                  </a:lnTo>
                  <a:lnTo>
                    <a:pt x="0" y="609600"/>
                  </a:lnTo>
                  <a:lnTo>
                    <a:pt x="203200" y="0"/>
                  </a:lnTo>
                  <a:close/>
                </a:path>
              </a:pathLst>
            </a:custGeom>
            <a:solidFill>
              <a:srgbClr val="081D2F"/>
            </a:solidFill>
          </p:spPr>
        </p:sp>
        <p:sp>
          <p:nvSpPr>
            <p:cNvPr id="18" name="TextBox 18"/>
            <p:cNvSpPr txBox="1"/>
            <p:nvPr/>
          </p:nvSpPr>
          <p:spPr>
            <a:xfrm>
              <a:off x="101600" y="-38100"/>
              <a:ext cx="609600" cy="647700"/>
            </a:xfrm>
            <a:prstGeom prst="rect">
              <a:avLst/>
            </a:prstGeom>
          </p:spPr>
          <p:txBody>
            <a:bodyPr lIns="50800" tIns="50800" rIns="50800" bIns="50800" rtlCol="0" anchor="ctr"/>
            <a:lstStyle/>
            <a:p>
              <a:pPr algn="ctr">
                <a:lnSpc>
                  <a:spcPts val="2659"/>
                </a:lnSpc>
                <a:spcBef>
                  <a:spcPct val="0"/>
                </a:spcBef>
              </a:pPr>
              <a:endParaRPr/>
            </a:p>
          </p:txBody>
        </p:sp>
      </p:grpSp>
      <p:grpSp>
        <p:nvGrpSpPr>
          <p:cNvPr id="19" name="Group 19">
            <a:extLst>
              <a:ext uri="{C183D7F6-B498-43B3-948B-1728B52AA6E4}">
                <adec:decorative xmlns:adec="http://schemas.microsoft.com/office/drawing/2017/decorative" val="1"/>
              </a:ext>
            </a:extLst>
          </p:cNvPr>
          <p:cNvGrpSpPr/>
          <p:nvPr/>
        </p:nvGrpSpPr>
        <p:grpSpPr>
          <a:xfrm rot="-3547440">
            <a:off x="1315896" y="4747238"/>
            <a:ext cx="607608" cy="179109"/>
            <a:chOff x="0" y="0"/>
            <a:chExt cx="2068005" cy="609600"/>
          </a:xfrm>
        </p:grpSpPr>
        <p:sp>
          <p:nvSpPr>
            <p:cNvPr id="20" name="Freeform 20"/>
            <p:cNvSpPr/>
            <p:nvPr/>
          </p:nvSpPr>
          <p:spPr>
            <a:xfrm>
              <a:off x="0" y="0"/>
              <a:ext cx="2068005" cy="609600"/>
            </a:xfrm>
            <a:custGeom>
              <a:avLst/>
              <a:gdLst/>
              <a:ahLst/>
              <a:cxnLst/>
              <a:rect l="l" t="t" r="r" b="b"/>
              <a:pathLst>
                <a:path w="2068005" h="609600">
                  <a:moveTo>
                    <a:pt x="203200" y="0"/>
                  </a:moveTo>
                  <a:lnTo>
                    <a:pt x="2068005" y="0"/>
                  </a:lnTo>
                  <a:lnTo>
                    <a:pt x="1864805" y="609600"/>
                  </a:lnTo>
                  <a:lnTo>
                    <a:pt x="0" y="609600"/>
                  </a:lnTo>
                  <a:lnTo>
                    <a:pt x="203200" y="0"/>
                  </a:lnTo>
                  <a:close/>
                </a:path>
              </a:pathLst>
            </a:custGeom>
            <a:solidFill>
              <a:srgbClr val="0089FF"/>
            </a:solidFill>
          </p:spPr>
        </p:sp>
        <p:sp>
          <p:nvSpPr>
            <p:cNvPr id="21" name="TextBox 21"/>
            <p:cNvSpPr txBox="1"/>
            <p:nvPr/>
          </p:nvSpPr>
          <p:spPr>
            <a:xfrm>
              <a:off x="101600" y="-38100"/>
              <a:ext cx="609600" cy="647700"/>
            </a:xfrm>
            <a:prstGeom prst="rect">
              <a:avLst/>
            </a:prstGeom>
          </p:spPr>
          <p:txBody>
            <a:bodyPr lIns="50800" tIns="50800" rIns="50800" bIns="50800" rtlCol="0" anchor="ctr"/>
            <a:lstStyle/>
            <a:p>
              <a:pPr algn="ctr">
                <a:lnSpc>
                  <a:spcPts val="2659"/>
                </a:lnSpc>
                <a:spcBef>
                  <a:spcPct val="0"/>
                </a:spcBef>
              </a:pPr>
              <a:endParaRPr/>
            </a:p>
          </p:txBody>
        </p:sp>
      </p:grpSp>
      <p:grpSp>
        <p:nvGrpSpPr>
          <p:cNvPr id="22" name="Group 22">
            <a:extLst>
              <a:ext uri="{C183D7F6-B498-43B3-948B-1728B52AA6E4}">
                <adec:decorative xmlns:adec="http://schemas.microsoft.com/office/drawing/2017/decorative" val="1"/>
              </a:ext>
            </a:extLst>
          </p:cNvPr>
          <p:cNvGrpSpPr/>
          <p:nvPr/>
        </p:nvGrpSpPr>
        <p:grpSpPr>
          <a:xfrm rot="-3547440">
            <a:off x="9837769" y="4747238"/>
            <a:ext cx="607608" cy="179109"/>
            <a:chOff x="0" y="0"/>
            <a:chExt cx="2068005" cy="609600"/>
          </a:xfrm>
        </p:grpSpPr>
        <p:sp>
          <p:nvSpPr>
            <p:cNvPr id="23" name="Freeform 23"/>
            <p:cNvSpPr/>
            <p:nvPr/>
          </p:nvSpPr>
          <p:spPr>
            <a:xfrm>
              <a:off x="0" y="0"/>
              <a:ext cx="2068005" cy="609600"/>
            </a:xfrm>
            <a:custGeom>
              <a:avLst/>
              <a:gdLst/>
              <a:ahLst/>
              <a:cxnLst/>
              <a:rect l="l" t="t" r="r" b="b"/>
              <a:pathLst>
                <a:path w="2068005" h="609600">
                  <a:moveTo>
                    <a:pt x="203200" y="0"/>
                  </a:moveTo>
                  <a:lnTo>
                    <a:pt x="2068005" y="0"/>
                  </a:lnTo>
                  <a:lnTo>
                    <a:pt x="1864805" y="609600"/>
                  </a:lnTo>
                  <a:lnTo>
                    <a:pt x="0" y="609600"/>
                  </a:lnTo>
                  <a:lnTo>
                    <a:pt x="203200" y="0"/>
                  </a:lnTo>
                  <a:close/>
                </a:path>
              </a:pathLst>
            </a:custGeom>
            <a:solidFill>
              <a:srgbClr val="0089FF"/>
            </a:solidFill>
          </p:spPr>
        </p:sp>
        <p:sp>
          <p:nvSpPr>
            <p:cNvPr id="24" name="TextBox 24"/>
            <p:cNvSpPr txBox="1"/>
            <p:nvPr/>
          </p:nvSpPr>
          <p:spPr>
            <a:xfrm>
              <a:off x="101600" y="-38100"/>
              <a:ext cx="609600" cy="647700"/>
            </a:xfrm>
            <a:prstGeom prst="rect">
              <a:avLst/>
            </a:prstGeom>
          </p:spPr>
          <p:txBody>
            <a:bodyPr lIns="50800" tIns="50800" rIns="50800" bIns="50800" rtlCol="0" anchor="ctr"/>
            <a:lstStyle/>
            <a:p>
              <a:pPr algn="ctr">
                <a:lnSpc>
                  <a:spcPts val="2659"/>
                </a:lnSpc>
                <a:spcBef>
                  <a:spcPct val="0"/>
                </a:spcBef>
              </a:pPr>
              <a:endParaRPr/>
            </a:p>
          </p:txBody>
        </p:sp>
      </p:grpSp>
      <p:grpSp>
        <p:nvGrpSpPr>
          <p:cNvPr id="25" name="Group 25">
            <a:extLst>
              <a:ext uri="{C183D7F6-B498-43B3-948B-1728B52AA6E4}">
                <adec:decorative xmlns:adec="http://schemas.microsoft.com/office/drawing/2017/decorative" val="1"/>
              </a:ext>
            </a:extLst>
          </p:cNvPr>
          <p:cNvGrpSpPr>
            <a:grpSpLocks noChangeAspect="1"/>
          </p:cNvGrpSpPr>
          <p:nvPr/>
        </p:nvGrpSpPr>
        <p:grpSpPr>
          <a:xfrm>
            <a:off x="14637270" y="-1355819"/>
            <a:ext cx="3054176" cy="2644779"/>
            <a:chOff x="0" y="0"/>
            <a:chExt cx="4282440" cy="3708400"/>
          </a:xfrm>
        </p:grpSpPr>
        <p:sp>
          <p:nvSpPr>
            <p:cNvPr id="26" name="Freeform 26"/>
            <p:cNvSpPr/>
            <p:nvPr/>
          </p:nvSpPr>
          <p:spPr>
            <a:xfrm>
              <a:off x="0" y="0"/>
              <a:ext cx="4282440" cy="3708400"/>
            </a:xfrm>
            <a:custGeom>
              <a:avLst/>
              <a:gdLst/>
              <a:ahLst/>
              <a:cxnLst/>
              <a:rect l="l" t="t" r="r" b="b"/>
              <a:pathLst>
                <a:path w="4282440" h="3708400">
                  <a:moveTo>
                    <a:pt x="3211830" y="0"/>
                  </a:moveTo>
                  <a:lnTo>
                    <a:pt x="1070610" y="0"/>
                  </a:lnTo>
                  <a:lnTo>
                    <a:pt x="0" y="1854200"/>
                  </a:lnTo>
                  <a:lnTo>
                    <a:pt x="1070610" y="3708400"/>
                  </a:lnTo>
                  <a:lnTo>
                    <a:pt x="3211830" y="3708400"/>
                  </a:lnTo>
                  <a:lnTo>
                    <a:pt x="4282440" y="1854200"/>
                  </a:lnTo>
                  <a:close/>
                </a:path>
              </a:pathLst>
            </a:custGeom>
            <a:solidFill>
              <a:srgbClr val="081D2F"/>
            </a:solidFill>
            <a:ln w="12700">
              <a:solidFill>
                <a:srgbClr val="000000"/>
              </a:solidFill>
            </a:ln>
          </p:spPr>
        </p:sp>
      </p:grpSp>
      <p:grpSp>
        <p:nvGrpSpPr>
          <p:cNvPr id="27" name="Group 27">
            <a:extLst>
              <a:ext uri="{C183D7F6-B498-43B3-948B-1728B52AA6E4}">
                <adec:decorative xmlns:adec="http://schemas.microsoft.com/office/drawing/2017/decorative" val="1"/>
              </a:ext>
            </a:extLst>
          </p:cNvPr>
          <p:cNvGrpSpPr>
            <a:grpSpLocks noChangeAspect="1"/>
          </p:cNvGrpSpPr>
          <p:nvPr/>
        </p:nvGrpSpPr>
        <p:grpSpPr>
          <a:xfrm>
            <a:off x="16498988" y="-713742"/>
            <a:ext cx="3382341" cy="2928955"/>
            <a:chOff x="0" y="0"/>
            <a:chExt cx="4282440" cy="3708400"/>
          </a:xfrm>
        </p:grpSpPr>
        <p:sp>
          <p:nvSpPr>
            <p:cNvPr id="28" name="Freeform 28"/>
            <p:cNvSpPr/>
            <p:nvPr/>
          </p:nvSpPr>
          <p:spPr>
            <a:xfrm>
              <a:off x="0" y="0"/>
              <a:ext cx="4282440" cy="3708400"/>
            </a:xfrm>
            <a:custGeom>
              <a:avLst/>
              <a:gdLst/>
              <a:ahLst/>
              <a:cxnLst/>
              <a:rect l="l" t="t" r="r" b="b"/>
              <a:pathLst>
                <a:path w="4282440" h="3708400">
                  <a:moveTo>
                    <a:pt x="3211830" y="0"/>
                  </a:moveTo>
                  <a:lnTo>
                    <a:pt x="1070610" y="0"/>
                  </a:lnTo>
                  <a:lnTo>
                    <a:pt x="0" y="1854200"/>
                  </a:lnTo>
                  <a:lnTo>
                    <a:pt x="1070610" y="3708400"/>
                  </a:lnTo>
                  <a:lnTo>
                    <a:pt x="3211830" y="3708400"/>
                  </a:lnTo>
                  <a:lnTo>
                    <a:pt x="4282440" y="1854200"/>
                  </a:lnTo>
                  <a:close/>
                </a:path>
              </a:pathLst>
            </a:custGeom>
            <a:solidFill>
              <a:srgbClr val="0089FF"/>
            </a:solidFill>
            <a:ln w="12700">
              <a:solidFill>
                <a:srgbClr val="000000"/>
              </a:solidFill>
            </a:ln>
          </p:spPr>
        </p:sp>
      </p:grpSp>
      <p:grpSp>
        <p:nvGrpSpPr>
          <p:cNvPr id="29" name="Group 29">
            <a:extLst>
              <a:ext uri="{C183D7F6-B498-43B3-948B-1728B52AA6E4}">
                <adec:decorative xmlns:adec="http://schemas.microsoft.com/office/drawing/2017/decorative" val="1"/>
              </a:ext>
            </a:extLst>
          </p:cNvPr>
          <p:cNvGrpSpPr>
            <a:grpSpLocks noChangeAspect="1"/>
          </p:cNvGrpSpPr>
          <p:nvPr/>
        </p:nvGrpSpPr>
        <p:grpSpPr>
          <a:xfrm>
            <a:off x="93623" y="9492015"/>
            <a:ext cx="2335693" cy="2022605"/>
            <a:chOff x="0" y="0"/>
            <a:chExt cx="4282440" cy="3708400"/>
          </a:xfrm>
        </p:grpSpPr>
        <p:sp>
          <p:nvSpPr>
            <p:cNvPr id="30" name="Freeform 30"/>
            <p:cNvSpPr/>
            <p:nvPr/>
          </p:nvSpPr>
          <p:spPr>
            <a:xfrm>
              <a:off x="0" y="0"/>
              <a:ext cx="4282440" cy="3708400"/>
            </a:xfrm>
            <a:custGeom>
              <a:avLst/>
              <a:gdLst/>
              <a:ahLst/>
              <a:cxnLst/>
              <a:rect l="l" t="t" r="r" b="b"/>
              <a:pathLst>
                <a:path w="4282440" h="3708400">
                  <a:moveTo>
                    <a:pt x="3211830" y="0"/>
                  </a:moveTo>
                  <a:lnTo>
                    <a:pt x="1070610" y="0"/>
                  </a:lnTo>
                  <a:lnTo>
                    <a:pt x="0" y="1854200"/>
                  </a:lnTo>
                  <a:lnTo>
                    <a:pt x="1070610" y="3708400"/>
                  </a:lnTo>
                  <a:lnTo>
                    <a:pt x="3211830" y="3708400"/>
                  </a:lnTo>
                  <a:lnTo>
                    <a:pt x="4282440" y="1854200"/>
                  </a:lnTo>
                  <a:close/>
                </a:path>
              </a:pathLst>
            </a:custGeom>
            <a:solidFill>
              <a:srgbClr val="081D2F"/>
            </a:solidFill>
            <a:ln w="12700">
              <a:solidFill>
                <a:srgbClr val="000000"/>
              </a:solidFill>
            </a:ln>
          </p:spPr>
        </p:sp>
      </p:grpSp>
      <p:grpSp>
        <p:nvGrpSpPr>
          <p:cNvPr id="31" name="Group 31">
            <a:extLst>
              <a:ext uri="{C183D7F6-B498-43B3-948B-1728B52AA6E4}">
                <adec:decorative xmlns:adec="http://schemas.microsoft.com/office/drawing/2017/decorative" val="1"/>
              </a:ext>
            </a:extLst>
          </p:cNvPr>
          <p:cNvGrpSpPr>
            <a:grpSpLocks noChangeAspect="1"/>
          </p:cNvGrpSpPr>
          <p:nvPr/>
        </p:nvGrpSpPr>
        <p:grpSpPr>
          <a:xfrm>
            <a:off x="-1712138" y="8263388"/>
            <a:ext cx="2586659" cy="2239930"/>
            <a:chOff x="0" y="0"/>
            <a:chExt cx="4282440" cy="3708400"/>
          </a:xfrm>
        </p:grpSpPr>
        <p:sp>
          <p:nvSpPr>
            <p:cNvPr id="32" name="Freeform 32"/>
            <p:cNvSpPr/>
            <p:nvPr/>
          </p:nvSpPr>
          <p:spPr>
            <a:xfrm>
              <a:off x="0" y="0"/>
              <a:ext cx="4282440" cy="3708400"/>
            </a:xfrm>
            <a:custGeom>
              <a:avLst/>
              <a:gdLst/>
              <a:ahLst/>
              <a:cxnLst/>
              <a:rect l="l" t="t" r="r" b="b"/>
              <a:pathLst>
                <a:path w="4282440" h="3708400">
                  <a:moveTo>
                    <a:pt x="3211830" y="0"/>
                  </a:moveTo>
                  <a:lnTo>
                    <a:pt x="1070610" y="0"/>
                  </a:lnTo>
                  <a:lnTo>
                    <a:pt x="0" y="1854200"/>
                  </a:lnTo>
                  <a:lnTo>
                    <a:pt x="1070610" y="3708400"/>
                  </a:lnTo>
                  <a:lnTo>
                    <a:pt x="3211830" y="3708400"/>
                  </a:lnTo>
                  <a:lnTo>
                    <a:pt x="4282440" y="1854200"/>
                  </a:lnTo>
                  <a:close/>
                </a:path>
              </a:pathLst>
            </a:custGeom>
            <a:solidFill>
              <a:srgbClr val="0089FF"/>
            </a:solidFill>
            <a:ln w="12700">
              <a:solidFill>
                <a:srgbClr val="000000"/>
              </a:solidFill>
            </a:ln>
          </p:spPr>
        </p:sp>
      </p:grpSp>
      <p:sp>
        <p:nvSpPr>
          <p:cNvPr id="36" name="Slide Number Placeholder 35">
            <a:extLst>
              <a:ext uri="{FF2B5EF4-FFF2-40B4-BE49-F238E27FC236}">
                <a16:creationId xmlns:a16="http://schemas.microsoft.com/office/drawing/2014/main" id="{A8365E8F-BFAB-4B91-9138-3DFA05F9C2A0}"/>
              </a:ext>
            </a:extLst>
          </p:cNvPr>
          <p:cNvSpPr>
            <a:spLocks noGrp="1"/>
          </p:cNvSpPr>
          <p:nvPr>
            <p:ph type="sldNum" sz="quarter" idx="12"/>
          </p:nvPr>
        </p:nvSpPr>
        <p:spPr>
          <a:xfrm>
            <a:off x="7607087" y="9921875"/>
            <a:ext cx="2133600" cy="365125"/>
          </a:xfrm>
        </p:spPr>
        <p:txBody>
          <a:bodyPr/>
          <a:lstStyle/>
          <a:p>
            <a:fld id="{B6F15528-21DE-4FAA-801E-634DDDAF4B2B}" type="slidenum">
              <a:rPr lang="en-US" smtClean="0"/>
              <a:pPr/>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8"/>
          <p:cNvSpPr txBox="1">
            <a:spLocks noGrp="1"/>
          </p:cNvSpPr>
          <p:nvPr>
            <p:ph type="title" idx="4294967295"/>
          </p:nvPr>
        </p:nvSpPr>
        <p:spPr>
          <a:xfrm>
            <a:off x="2908647" y="1384947"/>
            <a:ext cx="11262798" cy="897682"/>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6975"/>
              </a:lnSpc>
              <a:spcBef>
                <a:spcPts val="0"/>
              </a:spcBef>
              <a:spcAft>
                <a:spcPts val="0"/>
              </a:spcAft>
              <a:buClrTx/>
              <a:buSzTx/>
              <a:buFontTx/>
              <a:buNone/>
              <a:tabLst/>
              <a:defRPr/>
            </a:pPr>
            <a:r>
              <a:rPr kumimoji="0" lang="en-US" sz="6399" b="0" i="0" u="none" strike="noStrike" kern="1200" cap="none" spc="0" normalizeH="0" baseline="0" noProof="0" dirty="0">
                <a:ln>
                  <a:noFill/>
                </a:ln>
                <a:solidFill>
                  <a:srgbClr val="081D2F"/>
                </a:solidFill>
                <a:effectLst/>
                <a:uLnTx/>
                <a:uFillTx/>
                <a:latin typeface="Aileron Bold"/>
                <a:ea typeface="+mn-ea"/>
                <a:cs typeface="+mn-cs"/>
              </a:rPr>
              <a:t>Who are the largest buyers?</a:t>
            </a:r>
          </a:p>
        </p:txBody>
      </p:sp>
      <p:grpSp>
        <p:nvGrpSpPr>
          <p:cNvPr id="35" name="Group 34" descr="Number 1 block">
            <a:extLst>
              <a:ext uri="{FF2B5EF4-FFF2-40B4-BE49-F238E27FC236}">
                <a16:creationId xmlns:a16="http://schemas.microsoft.com/office/drawing/2014/main" id="{B555BB2F-29B2-41F2-9C2E-868615722CA7}"/>
              </a:ext>
            </a:extLst>
          </p:cNvPr>
          <p:cNvGrpSpPr/>
          <p:nvPr/>
        </p:nvGrpSpPr>
        <p:grpSpPr>
          <a:xfrm>
            <a:off x="2375748" y="3632770"/>
            <a:ext cx="3086100" cy="2652117"/>
            <a:chOff x="2375748" y="3632770"/>
            <a:chExt cx="3086100" cy="2652117"/>
          </a:xfrm>
        </p:grpSpPr>
        <p:grpSp>
          <p:nvGrpSpPr>
            <p:cNvPr id="2" name="Group 2" descr="Number one block"/>
            <p:cNvGrpSpPr/>
            <p:nvPr/>
          </p:nvGrpSpPr>
          <p:grpSpPr>
            <a:xfrm>
              <a:off x="2375748" y="3632770"/>
              <a:ext cx="3086100" cy="2652117"/>
              <a:chOff x="0" y="0"/>
              <a:chExt cx="812800" cy="698500"/>
            </a:xfrm>
          </p:grpSpPr>
          <p:sp>
            <p:nvSpPr>
              <p:cNvPr id="3" name="Freeform 3"/>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81D2F"/>
              </a:solidFill>
              <a:ln w="304800" cap="sq">
                <a:solidFill>
                  <a:srgbClr val="0089FF"/>
                </a:solidFill>
                <a:prstDash val="solid"/>
                <a:miter/>
              </a:ln>
            </p:spPr>
          </p:sp>
          <p:sp>
            <p:nvSpPr>
              <p:cNvPr id="4" name="TextBox 4"/>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sp>
          <p:nvSpPr>
            <p:cNvPr id="12" name="TextBox 12" descr="Number 1 block."/>
            <p:cNvSpPr txBox="1"/>
            <p:nvPr/>
          </p:nvSpPr>
          <p:spPr>
            <a:xfrm>
              <a:off x="3371653" y="4328628"/>
              <a:ext cx="1094291" cy="1396900"/>
            </a:xfrm>
            <a:prstGeom prst="rect">
              <a:avLst/>
            </a:prstGeom>
          </p:spPr>
          <p:txBody>
            <a:bodyPr lIns="0" tIns="0" rIns="0" bIns="0" rtlCol="0" anchor="t">
              <a:spAutoFit/>
            </a:bodyPr>
            <a:lstStyle/>
            <a:p>
              <a:pPr algn="ctr">
                <a:lnSpc>
                  <a:spcPts val="10599"/>
                </a:lnSpc>
              </a:pPr>
              <a:r>
                <a:rPr lang="en-US" sz="9999" dirty="0">
                  <a:solidFill>
                    <a:srgbClr val="FFFFFF"/>
                  </a:solidFill>
                  <a:latin typeface="Aileron Bold"/>
                </a:rPr>
                <a:t>1</a:t>
              </a:r>
            </a:p>
          </p:txBody>
        </p:sp>
      </p:grpSp>
      <p:grpSp>
        <p:nvGrpSpPr>
          <p:cNvPr id="36" name="Group 35" descr="Number 2 block.">
            <a:extLst>
              <a:ext uri="{FF2B5EF4-FFF2-40B4-BE49-F238E27FC236}">
                <a16:creationId xmlns:a16="http://schemas.microsoft.com/office/drawing/2014/main" id="{5866EB1B-9DFE-4276-8BFE-3850931AB9CF}"/>
              </a:ext>
            </a:extLst>
          </p:cNvPr>
          <p:cNvGrpSpPr/>
          <p:nvPr/>
        </p:nvGrpSpPr>
        <p:grpSpPr>
          <a:xfrm>
            <a:off x="7705932" y="3632770"/>
            <a:ext cx="3086100" cy="2652117"/>
            <a:chOff x="7705932" y="3632770"/>
            <a:chExt cx="3086100" cy="2652117"/>
          </a:xfrm>
        </p:grpSpPr>
        <p:grpSp>
          <p:nvGrpSpPr>
            <p:cNvPr id="5" name="Group 5" descr="Number 2 block"/>
            <p:cNvGrpSpPr/>
            <p:nvPr/>
          </p:nvGrpSpPr>
          <p:grpSpPr>
            <a:xfrm>
              <a:off x="7705932" y="3632770"/>
              <a:ext cx="3086100" cy="2652117"/>
              <a:chOff x="0" y="0"/>
              <a:chExt cx="812800" cy="698500"/>
            </a:xfrm>
          </p:grpSpPr>
          <p:sp>
            <p:nvSpPr>
              <p:cNvPr id="6" name="Freeform 6"/>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81D2F"/>
              </a:solidFill>
              <a:ln w="304800" cap="sq">
                <a:solidFill>
                  <a:srgbClr val="0089FF"/>
                </a:solidFill>
                <a:prstDash val="solid"/>
                <a:miter/>
              </a:ln>
            </p:spPr>
          </p:sp>
          <p:sp>
            <p:nvSpPr>
              <p:cNvPr id="7" name="TextBox 7"/>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sp>
          <p:nvSpPr>
            <p:cNvPr id="13" name="TextBox 13" descr="Number 2 block."/>
            <p:cNvSpPr txBox="1"/>
            <p:nvPr/>
          </p:nvSpPr>
          <p:spPr>
            <a:xfrm>
              <a:off x="8701837" y="4328628"/>
              <a:ext cx="1094291" cy="1396900"/>
            </a:xfrm>
            <a:prstGeom prst="rect">
              <a:avLst/>
            </a:prstGeom>
          </p:spPr>
          <p:txBody>
            <a:bodyPr lIns="0" tIns="0" rIns="0" bIns="0" rtlCol="0" anchor="t">
              <a:spAutoFit/>
            </a:bodyPr>
            <a:lstStyle/>
            <a:p>
              <a:pPr algn="ctr">
                <a:lnSpc>
                  <a:spcPts val="10599"/>
                </a:lnSpc>
              </a:pPr>
              <a:r>
                <a:rPr lang="en-US" sz="9999" dirty="0">
                  <a:solidFill>
                    <a:srgbClr val="FFFFFF"/>
                  </a:solidFill>
                  <a:latin typeface="Aileron Bold"/>
                </a:rPr>
                <a:t>2</a:t>
              </a:r>
            </a:p>
          </p:txBody>
        </p:sp>
      </p:grpSp>
      <p:grpSp>
        <p:nvGrpSpPr>
          <p:cNvPr id="37" name="Group 36" descr="Number 3 block.">
            <a:extLst>
              <a:ext uri="{FF2B5EF4-FFF2-40B4-BE49-F238E27FC236}">
                <a16:creationId xmlns:a16="http://schemas.microsoft.com/office/drawing/2014/main" id="{69597FB8-63DE-48E9-A251-ABBD0E43F879}"/>
              </a:ext>
            </a:extLst>
          </p:cNvPr>
          <p:cNvGrpSpPr/>
          <p:nvPr/>
        </p:nvGrpSpPr>
        <p:grpSpPr>
          <a:xfrm>
            <a:off x="13039932" y="3632770"/>
            <a:ext cx="3086100" cy="2652117"/>
            <a:chOff x="13039932" y="3632770"/>
            <a:chExt cx="3086100" cy="2652117"/>
          </a:xfrm>
        </p:grpSpPr>
        <p:grpSp>
          <p:nvGrpSpPr>
            <p:cNvPr id="9" name="Group 9" descr="Number 3 block"/>
            <p:cNvGrpSpPr/>
            <p:nvPr/>
          </p:nvGrpSpPr>
          <p:grpSpPr>
            <a:xfrm>
              <a:off x="13039932" y="3632770"/>
              <a:ext cx="3086100" cy="2652117"/>
              <a:chOff x="0" y="0"/>
              <a:chExt cx="812800" cy="698500"/>
            </a:xfrm>
          </p:grpSpPr>
          <p:sp>
            <p:nvSpPr>
              <p:cNvPr id="10" name="Freeform 10"/>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81D2F"/>
              </a:solidFill>
              <a:ln w="304800" cap="sq">
                <a:solidFill>
                  <a:srgbClr val="0089FF"/>
                </a:solidFill>
                <a:prstDash val="solid"/>
                <a:miter/>
              </a:ln>
            </p:spPr>
          </p:sp>
          <p:sp>
            <p:nvSpPr>
              <p:cNvPr id="11" name="TextBox 11"/>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sp>
          <p:nvSpPr>
            <p:cNvPr id="14" name="TextBox 14" descr="Number 3 block."/>
            <p:cNvSpPr txBox="1"/>
            <p:nvPr/>
          </p:nvSpPr>
          <p:spPr>
            <a:xfrm>
              <a:off x="14035837" y="4328628"/>
              <a:ext cx="1094291" cy="1396900"/>
            </a:xfrm>
            <a:prstGeom prst="rect">
              <a:avLst/>
            </a:prstGeom>
          </p:spPr>
          <p:txBody>
            <a:bodyPr lIns="0" tIns="0" rIns="0" bIns="0" rtlCol="0" anchor="t">
              <a:spAutoFit/>
            </a:bodyPr>
            <a:lstStyle/>
            <a:p>
              <a:pPr algn="ctr">
                <a:lnSpc>
                  <a:spcPts val="10599"/>
                </a:lnSpc>
              </a:pPr>
              <a:r>
                <a:rPr lang="en-US" sz="9999" dirty="0">
                  <a:solidFill>
                    <a:srgbClr val="FFFFFF"/>
                  </a:solidFill>
                  <a:latin typeface="Aileron Bold"/>
                </a:rPr>
                <a:t>3</a:t>
              </a:r>
            </a:p>
          </p:txBody>
        </p:sp>
      </p:grpSp>
      <p:sp>
        <p:nvSpPr>
          <p:cNvPr id="15" name="TextBox 15"/>
          <p:cNvSpPr txBox="1"/>
          <p:nvPr/>
        </p:nvSpPr>
        <p:spPr>
          <a:xfrm>
            <a:off x="1880625" y="7490367"/>
            <a:ext cx="4076346" cy="1770549"/>
          </a:xfrm>
          <a:prstGeom prst="rect">
            <a:avLst/>
          </a:prstGeom>
        </p:spPr>
        <p:txBody>
          <a:bodyPr lIns="0" tIns="0" rIns="0" bIns="0" rtlCol="0" anchor="t">
            <a:spAutoFit/>
          </a:bodyPr>
          <a:lstStyle/>
          <a:p>
            <a:pPr marL="342900" indent="-342900" algn="ctr">
              <a:lnSpc>
                <a:spcPts val="2800"/>
              </a:lnSpc>
              <a:spcBef>
                <a:spcPct val="0"/>
              </a:spcBef>
              <a:buFont typeface="Arial" panose="020B0604020202020204" pitchFamily="34" charset="0"/>
              <a:buChar char="•"/>
            </a:pPr>
            <a:r>
              <a:rPr lang="en-US" sz="2000" dirty="0">
                <a:solidFill>
                  <a:srgbClr val="081D2F"/>
                </a:solidFill>
                <a:latin typeface="Rubik"/>
              </a:rPr>
              <a:t>Annual contract spending is over $600 billion per year.</a:t>
            </a:r>
          </a:p>
          <a:p>
            <a:pPr marL="342900" indent="-342900" algn="ctr">
              <a:lnSpc>
                <a:spcPts val="2800"/>
              </a:lnSpc>
              <a:spcBef>
                <a:spcPct val="0"/>
              </a:spcBef>
              <a:buFont typeface="Arial" panose="020B0604020202020204" pitchFamily="34" charset="0"/>
              <a:buChar char="•"/>
            </a:pPr>
            <a:r>
              <a:rPr lang="en-US" sz="2000" dirty="0">
                <a:solidFill>
                  <a:srgbClr val="081D2F"/>
                </a:solidFill>
                <a:latin typeface="Rubik"/>
              </a:rPr>
              <a:t>Contract and grant spending was nearly $2 trillion in FY2021.</a:t>
            </a:r>
          </a:p>
          <a:p>
            <a:pPr marL="342900" indent="-342900" algn="ctr">
              <a:lnSpc>
                <a:spcPts val="2800"/>
              </a:lnSpc>
              <a:spcBef>
                <a:spcPct val="0"/>
              </a:spcBef>
              <a:buFont typeface="Arial" panose="020B0604020202020204" pitchFamily="34" charset="0"/>
              <a:buChar char="•"/>
            </a:pPr>
            <a:endParaRPr lang="en-US" sz="2000" dirty="0">
              <a:solidFill>
                <a:srgbClr val="081D2F"/>
              </a:solidFill>
              <a:latin typeface="Rubik"/>
            </a:endParaRPr>
          </a:p>
        </p:txBody>
      </p:sp>
      <p:sp>
        <p:nvSpPr>
          <p:cNvPr id="16" name="TextBox 16"/>
          <p:cNvSpPr txBox="1"/>
          <p:nvPr/>
        </p:nvSpPr>
        <p:spPr>
          <a:xfrm>
            <a:off x="7210809" y="7490367"/>
            <a:ext cx="4076346" cy="693331"/>
          </a:xfrm>
          <a:prstGeom prst="rect">
            <a:avLst/>
          </a:prstGeom>
        </p:spPr>
        <p:txBody>
          <a:bodyPr lIns="0" tIns="0" rIns="0" bIns="0" rtlCol="0" anchor="t">
            <a:spAutoFit/>
          </a:bodyPr>
          <a:lstStyle/>
          <a:p>
            <a:pPr marL="342900" indent="-342900" algn="ctr">
              <a:lnSpc>
                <a:spcPts val="2800"/>
              </a:lnSpc>
              <a:spcBef>
                <a:spcPct val="0"/>
              </a:spcBef>
              <a:buFont typeface="Arial" panose="020B0604020202020204" pitchFamily="34" charset="0"/>
              <a:buChar char="•"/>
            </a:pPr>
            <a:r>
              <a:rPr lang="en-US" sz="2000" dirty="0">
                <a:solidFill>
                  <a:srgbClr val="081D2F"/>
                </a:solidFill>
                <a:latin typeface="Rubik"/>
              </a:rPr>
              <a:t>Aggregate contract spending is estimated at $1.5 trillion.</a:t>
            </a:r>
          </a:p>
        </p:txBody>
      </p:sp>
      <p:sp>
        <p:nvSpPr>
          <p:cNvPr id="17" name="TextBox 17"/>
          <p:cNvSpPr txBox="1"/>
          <p:nvPr/>
        </p:nvSpPr>
        <p:spPr>
          <a:xfrm>
            <a:off x="917344" y="6587236"/>
            <a:ext cx="6002907" cy="501356"/>
          </a:xfrm>
          <a:prstGeom prst="rect">
            <a:avLst/>
          </a:prstGeom>
        </p:spPr>
        <p:txBody>
          <a:bodyPr wrap="square" lIns="0" tIns="0" rIns="0" bIns="0" rtlCol="0" anchor="t">
            <a:spAutoFit/>
          </a:bodyPr>
          <a:lstStyle/>
          <a:p>
            <a:pPr algn="ctr">
              <a:lnSpc>
                <a:spcPts val="4199"/>
              </a:lnSpc>
              <a:spcBef>
                <a:spcPct val="0"/>
              </a:spcBef>
            </a:pPr>
            <a:r>
              <a:rPr lang="en-US" sz="2999" dirty="0">
                <a:solidFill>
                  <a:srgbClr val="081D2F"/>
                </a:solidFill>
                <a:latin typeface="Rubik Semi-Bold"/>
              </a:rPr>
              <a:t>US Federal Government</a:t>
            </a:r>
          </a:p>
        </p:txBody>
      </p:sp>
      <p:sp>
        <p:nvSpPr>
          <p:cNvPr id="18" name="TextBox 18"/>
          <p:cNvSpPr txBox="1"/>
          <p:nvPr/>
        </p:nvSpPr>
        <p:spPr>
          <a:xfrm>
            <a:off x="6772482" y="6587236"/>
            <a:ext cx="4953000" cy="501356"/>
          </a:xfrm>
          <a:prstGeom prst="rect">
            <a:avLst/>
          </a:prstGeom>
        </p:spPr>
        <p:txBody>
          <a:bodyPr wrap="square" lIns="0" tIns="0" rIns="0" bIns="0" rtlCol="0" anchor="t">
            <a:spAutoFit/>
          </a:bodyPr>
          <a:lstStyle/>
          <a:p>
            <a:pPr algn="ctr">
              <a:lnSpc>
                <a:spcPts val="4199"/>
              </a:lnSpc>
              <a:spcBef>
                <a:spcPct val="0"/>
              </a:spcBef>
            </a:pPr>
            <a:r>
              <a:rPr lang="en-US" sz="2999" dirty="0">
                <a:solidFill>
                  <a:srgbClr val="081D2F"/>
                </a:solidFill>
                <a:latin typeface="Rubik Semi-Bold"/>
              </a:rPr>
              <a:t>State, Local, Education</a:t>
            </a:r>
          </a:p>
        </p:txBody>
      </p:sp>
      <p:sp>
        <p:nvSpPr>
          <p:cNvPr id="19" name="TextBox 19"/>
          <p:cNvSpPr txBox="1"/>
          <p:nvPr/>
        </p:nvSpPr>
        <p:spPr>
          <a:xfrm>
            <a:off x="12540993" y="7490367"/>
            <a:ext cx="4076346" cy="1052404"/>
          </a:xfrm>
          <a:prstGeom prst="rect">
            <a:avLst/>
          </a:prstGeom>
        </p:spPr>
        <p:txBody>
          <a:bodyPr lIns="0" tIns="0" rIns="0" bIns="0" rtlCol="0" anchor="t">
            <a:spAutoFit/>
          </a:bodyPr>
          <a:lstStyle/>
          <a:p>
            <a:pPr marL="342900" indent="-342900" algn="ctr">
              <a:lnSpc>
                <a:spcPts val="2800"/>
              </a:lnSpc>
              <a:spcBef>
                <a:spcPct val="0"/>
              </a:spcBef>
              <a:buFont typeface="Arial" panose="020B0604020202020204" pitchFamily="34" charset="0"/>
              <a:buChar char="•"/>
            </a:pPr>
            <a:r>
              <a:rPr lang="en-US" sz="2000" dirty="0">
                <a:solidFill>
                  <a:srgbClr val="081D2F"/>
                </a:solidFill>
                <a:latin typeface="Rubik"/>
              </a:rPr>
              <a:t>Large corporate buyers and prime contractors could be in the billions.</a:t>
            </a:r>
          </a:p>
        </p:txBody>
      </p:sp>
      <p:sp>
        <p:nvSpPr>
          <p:cNvPr id="20" name="TextBox 20"/>
          <p:cNvSpPr txBox="1"/>
          <p:nvPr/>
        </p:nvSpPr>
        <p:spPr>
          <a:xfrm>
            <a:off x="12700772" y="6587236"/>
            <a:ext cx="4217211" cy="501356"/>
          </a:xfrm>
          <a:prstGeom prst="rect">
            <a:avLst/>
          </a:prstGeom>
        </p:spPr>
        <p:txBody>
          <a:bodyPr wrap="square" lIns="0" tIns="0" rIns="0" bIns="0" rtlCol="0" anchor="t">
            <a:spAutoFit/>
          </a:bodyPr>
          <a:lstStyle/>
          <a:p>
            <a:pPr algn="ctr">
              <a:lnSpc>
                <a:spcPts val="4199"/>
              </a:lnSpc>
              <a:spcBef>
                <a:spcPct val="0"/>
              </a:spcBef>
            </a:pPr>
            <a:r>
              <a:rPr lang="en-US" sz="2999" dirty="0">
                <a:solidFill>
                  <a:srgbClr val="081D2F"/>
                </a:solidFill>
                <a:latin typeface="Rubik Semi-Bold"/>
              </a:rPr>
              <a:t>Corporate Buyers</a:t>
            </a:r>
          </a:p>
        </p:txBody>
      </p:sp>
      <p:grpSp>
        <p:nvGrpSpPr>
          <p:cNvPr id="21" name="Group 21">
            <a:extLst>
              <a:ext uri="{C183D7F6-B498-43B3-948B-1728B52AA6E4}">
                <adec:decorative xmlns:adec="http://schemas.microsoft.com/office/drawing/2017/decorative" val="1"/>
              </a:ext>
            </a:extLst>
          </p:cNvPr>
          <p:cNvGrpSpPr>
            <a:grpSpLocks noChangeAspect="1"/>
          </p:cNvGrpSpPr>
          <p:nvPr/>
        </p:nvGrpSpPr>
        <p:grpSpPr>
          <a:xfrm>
            <a:off x="14637270" y="-1355819"/>
            <a:ext cx="3054176" cy="2644779"/>
            <a:chOff x="0" y="0"/>
            <a:chExt cx="4282440" cy="3708400"/>
          </a:xfrm>
        </p:grpSpPr>
        <p:sp>
          <p:nvSpPr>
            <p:cNvPr id="22" name="Freeform 22"/>
            <p:cNvSpPr/>
            <p:nvPr/>
          </p:nvSpPr>
          <p:spPr>
            <a:xfrm>
              <a:off x="0" y="0"/>
              <a:ext cx="4282440" cy="3708400"/>
            </a:xfrm>
            <a:custGeom>
              <a:avLst/>
              <a:gdLst/>
              <a:ahLst/>
              <a:cxnLst/>
              <a:rect l="l" t="t" r="r" b="b"/>
              <a:pathLst>
                <a:path w="4282440" h="3708400">
                  <a:moveTo>
                    <a:pt x="3211830" y="0"/>
                  </a:moveTo>
                  <a:lnTo>
                    <a:pt x="1070610" y="0"/>
                  </a:lnTo>
                  <a:lnTo>
                    <a:pt x="0" y="1854200"/>
                  </a:lnTo>
                  <a:lnTo>
                    <a:pt x="1070610" y="3708400"/>
                  </a:lnTo>
                  <a:lnTo>
                    <a:pt x="3211830" y="3708400"/>
                  </a:lnTo>
                  <a:lnTo>
                    <a:pt x="4282440" y="1854200"/>
                  </a:lnTo>
                  <a:close/>
                </a:path>
              </a:pathLst>
            </a:custGeom>
            <a:solidFill>
              <a:srgbClr val="081D2F"/>
            </a:solidFill>
            <a:ln w="12700">
              <a:solidFill>
                <a:srgbClr val="000000"/>
              </a:solidFill>
            </a:ln>
          </p:spPr>
        </p:sp>
      </p:grpSp>
      <p:grpSp>
        <p:nvGrpSpPr>
          <p:cNvPr id="23" name="Group 23">
            <a:extLst>
              <a:ext uri="{C183D7F6-B498-43B3-948B-1728B52AA6E4}">
                <adec:decorative xmlns:adec="http://schemas.microsoft.com/office/drawing/2017/decorative" val="1"/>
              </a:ext>
            </a:extLst>
          </p:cNvPr>
          <p:cNvGrpSpPr>
            <a:grpSpLocks noChangeAspect="1"/>
          </p:cNvGrpSpPr>
          <p:nvPr/>
        </p:nvGrpSpPr>
        <p:grpSpPr>
          <a:xfrm>
            <a:off x="16498988" y="-713742"/>
            <a:ext cx="3382341" cy="2928955"/>
            <a:chOff x="0" y="0"/>
            <a:chExt cx="4282440" cy="3708400"/>
          </a:xfrm>
        </p:grpSpPr>
        <p:sp>
          <p:nvSpPr>
            <p:cNvPr id="24" name="Freeform 24"/>
            <p:cNvSpPr/>
            <p:nvPr/>
          </p:nvSpPr>
          <p:spPr>
            <a:xfrm>
              <a:off x="0" y="0"/>
              <a:ext cx="4282440" cy="3708400"/>
            </a:xfrm>
            <a:custGeom>
              <a:avLst/>
              <a:gdLst/>
              <a:ahLst/>
              <a:cxnLst/>
              <a:rect l="l" t="t" r="r" b="b"/>
              <a:pathLst>
                <a:path w="4282440" h="3708400">
                  <a:moveTo>
                    <a:pt x="3211830" y="0"/>
                  </a:moveTo>
                  <a:lnTo>
                    <a:pt x="1070610" y="0"/>
                  </a:lnTo>
                  <a:lnTo>
                    <a:pt x="0" y="1854200"/>
                  </a:lnTo>
                  <a:lnTo>
                    <a:pt x="1070610" y="3708400"/>
                  </a:lnTo>
                  <a:lnTo>
                    <a:pt x="3211830" y="3708400"/>
                  </a:lnTo>
                  <a:lnTo>
                    <a:pt x="4282440" y="1854200"/>
                  </a:lnTo>
                  <a:close/>
                </a:path>
              </a:pathLst>
            </a:custGeom>
            <a:solidFill>
              <a:srgbClr val="0089FF"/>
            </a:solidFill>
            <a:ln w="12700">
              <a:solidFill>
                <a:srgbClr val="000000"/>
              </a:solidFill>
            </a:ln>
          </p:spPr>
        </p:sp>
      </p:grpSp>
      <p:grpSp>
        <p:nvGrpSpPr>
          <p:cNvPr id="25" name="Group 25">
            <a:extLst>
              <a:ext uri="{C183D7F6-B498-43B3-948B-1728B52AA6E4}">
                <adec:decorative xmlns:adec="http://schemas.microsoft.com/office/drawing/2017/decorative" val="1"/>
              </a:ext>
            </a:extLst>
          </p:cNvPr>
          <p:cNvGrpSpPr>
            <a:grpSpLocks noChangeAspect="1"/>
          </p:cNvGrpSpPr>
          <p:nvPr/>
        </p:nvGrpSpPr>
        <p:grpSpPr>
          <a:xfrm>
            <a:off x="206744" y="9653791"/>
            <a:ext cx="2335693" cy="2022605"/>
            <a:chOff x="0" y="0"/>
            <a:chExt cx="4282440" cy="3708400"/>
          </a:xfrm>
        </p:grpSpPr>
        <p:sp>
          <p:nvSpPr>
            <p:cNvPr id="26" name="Freeform 26"/>
            <p:cNvSpPr/>
            <p:nvPr/>
          </p:nvSpPr>
          <p:spPr>
            <a:xfrm>
              <a:off x="0" y="0"/>
              <a:ext cx="4282440" cy="3708400"/>
            </a:xfrm>
            <a:custGeom>
              <a:avLst/>
              <a:gdLst/>
              <a:ahLst/>
              <a:cxnLst/>
              <a:rect l="l" t="t" r="r" b="b"/>
              <a:pathLst>
                <a:path w="4282440" h="3708400">
                  <a:moveTo>
                    <a:pt x="3211830" y="0"/>
                  </a:moveTo>
                  <a:lnTo>
                    <a:pt x="1070610" y="0"/>
                  </a:lnTo>
                  <a:lnTo>
                    <a:pt x="0" y="1854200"/>
                  </a:lnTo>
                  <a:lnTo>
                    <a:pt x="1070610" y="3708400"/>
                  </a:lnTo>
                  <a:lnTo>
                    <a:pt x="3211830" y="3708400"/>
                  </a:lnTo>
                  <a:lnTo>
                    <a:pt x="4282440" y="1854200"/>
                  </a:lnTo>
                  <a:close/>
                </a:path>
              </a:pathLst>
            </a:custGeom>
            <a:solidFill>
              <a:srgbClr val="081D2F"/>
            </a:solidFill>
            <a:ln w="12700">
              <a:solidFill>
                <a:srgbClr val="000000"/>
              </a:solidFill>
            </a:ln>
          </p:spPr>
        </p:sp>
      </p:grpSp>
      <p:grpSp>
        <p:nvGrpSpPr>
          <p:cNvPr id="27" name="Group 27">
            <a:extLst>
              <a:ext uri="{C183D7F6-B498-43B3-948B-1728B52AA6E4}">
                <adec:decorative xmlns:adec="http://schemas.microsoft.com/office/drawing/2017/decorative" val="1"/>
              </a:ext>
            </a:extLst>
          </p:cNvPr>
          <p:cNvGrpSpPr>
            <a:grpSpLocks noChangeAspect="1"/>
          </p:cNvGrpSpPr>
          <p:nvPr/>
        </p:nvGrpSpPr>
        <p:grpSpPr>
          <a:xfrm>
            <a:off x="-1378757" y="8047070"/>
            <a:ext cx="2586659" cy="2239930"/>
            <a:chOff x="0" y="0"/>
            <a:chExt cx="4282440" cy="3708400"/>
          </a:xfrm>
        </p:grpSpPr>
        <p:sp>
          <p:nvSpPr>
            <p:cNvPr id="28" name="Freeform 28"/>
            <p:cNvSpPr/>
            <p:nvPr/>
          </p:nvSpPr>
          <p:spPr>
            <a:xfrm>
              <a:off x="0" y="0"/>
              <a:ext cx="4282440" cy="3708400"/>
            </a:xfrm>
            <a:custGeom>
              <a:avLst/>
              <a:gdLst/>
              <a:ahLst/>
              <a:cxnLst/>
              <a:rect l="l" t="t" r="r" b="b"/>
              <a:pathLst>
                <a:path w="4282440" h="3708400">
                  <a:moveTo>
                    <a:pt x="3211830" y="0"/>
                  </a:moveTo>
                  <a:lnTo>
                    <a:pt x="1070610" y="0"/>
                  </a:lnTo>
                  <a:lnTo>
                    <a:pt x="0" y="1854200"/>
                  </a:lnTo>
                  <a:lnTo>
                    <a:pt x="1070610" y="3708400"/>
                  </a:lnTo>
                  <a:lnTo>
                    <a:pt x="3211830" y="3708400"/>
                  </a:lnTo>
                  <a:lnTo>
                    <a:pt x="4282440" y="1854200"/>
                  </a:lnTo>
                  <a:close/>
                </a:path>
              </a:pathLst>
            </a:custGeom>
            <a:solidFill>
              <a:srgbClr val="0089FF"/>
            </a:solidFill>
            <a:ln w="12700">
              <a:solidFill>
                <a:srgbClr val="000000"/>
              </a:solidFill>
            </a:ln>
          </p:spPr>
        </p:sp>
      </p:grpSp>
      <p:grpSp>
        <p:nvGrpSpPr>
          <p:cNvPr id="29" name="Group 29">
            <a:extLst>
              <a:ext uri="{C183D7F6-B498-43B3-948B-1728B52AA6E4}">
                <adec:decorative xmlns:adec="http://schemas.microsoft.com/office/drawing/2017/decorative" val="1"/>
              </a:ext>
            </a:extLst>
          </p:cNvPr>
          <p:cNvGrpSpPr/>
          <p:nvPr/>
        </p:nvGrpSpPr>
        <p:grpSpPr>
          <a:xfrm rot="-3547440">
            <a:off x="1412505" y="1745456"/>
            <a:ext cx="1205568" cy="364983"/>
            <a:chOff x="0" y="0"/>
            <a:chExt cx="2013556" cy="609600"/>
          </a:xfrm>
        </p:grpSpPr>
        <p:sp>
          <p:nvSpPr>
            <p:cNvPr id="30" name="Freeform 30"/>
            <p:cNvSpPr/>
            <p:nvPr/>
          </p:nvSpPr>
          <p:spPr>
            <a:xfrm>
              <a:off x="0" y="0"/>
              <a:ext cx="2013556" cy="609600"/>
            </a:xfrm>
            <a:custGeom>
              <a:avLst/>
              <a:gdLst/>
              <a:ahLst/>
              <a:cxnLst/>
              <a:rect l="l" t="t" r="r" b="b"/>
              <a:pathLst>
                <a:path w="2013556" h="609600">
                  <a:moveTo>
                    <a:pt x="203200" y="0"/>
                  </a:moveTo>
                  <a:lnTo>
                    <a:pt x="2013556" y="0"/>
                  </a:lnTo>
                  <a:lnTo>
                    <a:pt x="1810356" y="609600"/>
                  </a:lnTo>
                  <a:lnTo>
                    <a:pt x="0" y="609600"/>
                  </a:lnTo>
                  <a:lnTo>
                    <a:pt x="203200" y="0"/>
                  </a:lnTo>
                  <a:close/>
                </a:path>
              </a:pathLst>
            </a:custGeom>
            <a:solidFill>
              <a:srgbClr val="081D2F"/>
            </a:solidFill>
          </p:spPr>
        </p:sp>
        <p:sp>
          <p:nvSpPr>
            <p:cNvPr id="31" name="TextBox 31"/>
            <p:cNvSpPr txBox="1"/>
            <p:nvPr/>
          </p:nvSpPr>
          <p:spPr>
            <a:xfrm>
              <a:off x="101600" y="-38100"/>
              <a:ext cx="609600" cy="647700"/>
            </a:xfrm>
            <a:prstGeom prst="rect">
              <a:avLst/>
            </a:prstGeom>
          </p:spPr>
          <p:txBody>
            <a:bodyPr lIns="50800" tIns="50800" rIns="50800" bIns="50800" rtlCol="0" anchor="ctr"/>
            <a:lstStyle/>
            <a:p>
              <a:pPr algn="ctr">
                <a:lnSpc>
                  <a:spcPts val="2659"/>
                </a:lnSpc>
                <a:spcBef>
                  <a:spcPct val="0"/>
                </a:spcBef>
              </a:pPr>
              <a:endParaRPr/>
            </a:p>
          </p:txBody>
        </p:sp>
      </p:grpSp>
      <p:grpSp>
        <p:nvGrpSpPr>
          <p:cNvPr id="32" name="Group 32">
            <a:extLst>
              <a:ext uri="{C183D7F6-B498-43B3-948B-1728B52AA6E4}">
                <adec:decorative xmlns:adec="http://schemas.microsoft.com/office/drawing/2017/decorative" val="1"/>
              </a:ext>
            </a:extLst>
          </p:cNvPr>
          <p:cNvGrpSpPr/>
          <p:nvPr/>
        </p:nvGrpSpPr>
        <p:grpSpPr>
          <a:xfrm rot="-3547440">
            <a:off x="883948" y="1731466"/>
            <a:ext cx="1238168" cy="364983"/>
            <a:chOff x="0" y="0"/>
            <a:chExt cx="2068005" cy="609600"/>
          </a:xfrm>
        </p:grpSpPr>
        <p:sp>
          <p:nvSpPr>
            <p:cNvPr id="33" name="Freeform 33"/>
            <p:cNvSpPr/>
            <p:nvPr/>
          </p:nvSpPr>
          <p:spPr>
            <a:xfrm>
              <a:off x="0" y="0"/>
              <a:ext cx="2068005" cy="609600"/>
            </a:xfrm>
            <a:custGeom>
              <a:avLst/>
              <a:gdLst/>
              <a:ahLst/>
              <a:cxnLst/>
              <a:rect l="l" t="t" r="r" b="b"/>
              <a:pathLst>
                <a:path w="2068005" h="609600">
                  <a:moveTo>
                    <a:pt x="203200" y="0"/>
                  </a:moveTo>
                  <a:lnTo>
                    <a:pt x="2068005" y="0"/>
                  </a:lnTo>
                  <a:lnTo>
                    <a:pt x="1864805" y="609600"/>
                  </a:lnTo>
                  <a:lnTo>
                    <a:pt x="0" y="609600"/>
                  </a:lnTo>
                  <a:lnTo>
                    <a:pt x="203200" y="0"/>
                  </a:lnTo>
                  <a:close/>
                </a:path>
              </a:pathLst>
            </a:custGeom>
            <a:solidFill>
              <a:srgbClr val="0089FF"/>
            </a:solidFill>
          </p:spPr>
        </p:sp>
        <p:sp>
          <p:nvSpPr>
            <p:cNvPr id="34" name="TextBox 34"/>
            <p:cNvSpPr txBox="1"/>
            <p:nvPr/>
          </p:nvSpPr>
          <p:spPr>
            <a:xfrm>
              <a:off x="101600" y="-38100"/>
              <a:ext cx="609600" cy="647700"/>
            </a:xfrm>
            <a:prstGeom prst="rect">
              <a:avLst/>
            </a:prstGeom>
          </p:spPr>
          <p:txBody>
            <a:bodyPr lIns="50800" tIns="50800" rIns="50800" bIns="50800" rtlCol="0" anchor="ctr"/>
            <a:lstStyle/>
            <a:p>
              <a:pPr algn="ctr">
                <a:lnSpc>
                  <a:spcPts val="2659"/>
                </a:lnSpc>
                <a:spcBef>
                  <a:spcPct val="0"/>
                </a:spcBef>
              </a:pPr>
              <a:endParaRPr/>
            </a:p>
          </p:txBody>
        </p:sp>
      </p:grpSp>
      <p:sp>
        <p:nvSpPr>
          <p:cNvPr id="38" name="Slide Number Placeholder 37">
            <a:extLst>
              <a:ext uri="{FF2B5EF4-FFF2-40B4-BE49-F238E27FC236}">
                <a16:creationId xmlns:a16="http://schemas.microsoft.com/office/drawing/2014/main" id="{06CCFAF0-EC49-4E7C-A8C1-4AC7900800A0}"/>
              </a:ext>
            </a:extLst>
          </p:cNvPr>
          <p:cNvSpPr>
            <a:spLocks noGrp="1"/>
          </p:cNvSpPr>
          <p:nvPr>
            <p:ph type="sldNum" sz="quarter" idx="12"/>
          </p:nvPr>
        </p:nvSpPr>
        <p:spPr>
          <a:xfrm>
            <a:off x="8540046" y="9883775"/>
            <a:ext cx="2133600" cy="365125"/>
          </a:xfrm>
        </p:spPr>
        <p:txBody>
          <a:bodyPr/>
          <a:lstStyle/>
          <a:p>
            <a:pPr algn="ctr"/>
            <a:fld id="{B6F15528-21DE-4FAA-801E-634DDDAF4B2B}" type="slidenum">
              <a:rPr lang="en-US" smtClean="0"/>
              <a:pPr algn="ctr"/>
              <a:t>7</a:t>
            </a:fld>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a:spLocks noGrp="1"/>
          </p:cNvSpPr>
          <p:nvPr>
            <p:ph type="title" idx="4294967295"/>
          </p:nvPr>
        </p:nvSpPr>
        <p:spPr>
          <a:xfrm>
            <a:off x="2875094" y="1647834"/>
            <a:ext cx="5664072" cy="336271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8959"/>
              </a:lnSpc>
              <a:spcBef>
                <a:spcPct val="0"/>
              </a:spcBef>
              <a:spcAft>
                <a:spcPts val="0"/>
              </a:spcAft>
              <a:buClrTx/>
              <a:buSzTx/>
              <a:buFontTx/>
              <a:buNone/>
              <a:tabLst/>
              <a:defRPr/>
            </a:pPr>
            <a:r>
              <a:rPr kumimoji="0" lang="en-US" sz="6399" b="0" i="0" u="none" strike="noStrike" kern="1200" cap="none" spc="0" normalizeH="0" baseline="0" noProof="0" dirty="0">
                <a:ln>
                  <a:noFill/>
                </a:ln>
                <a:solidFill>
                  <a:srgbClr val="081D2F"/>
                </a:solidFill>
                <a:effectLst/>
                <a:uLnTx/>
                <a:uFillTx/>
                <a:latin typeface="Aileron Bold"/>
                <a:ea typeface="+mn-ea"/>
                <a:cs typeface="+mn-cs"/>
              </a:rPr>
              <a:t>Market Research </a:t>
            </a:r>
          </a:p>
          <a:p>
            <a:pPr marL="0" marR="0" lvl="0" indent="0" algn="l" defTabSz="914400" rtl="0" eaLnBrk="1" fontAlgn="auto" latinLnBrk="0" hangingPunct="1">
              <a:lnSpc>
                <a:spcPts val="8959"/>
              </a:lnSpc>
              <a:spcBef>
                <a:spcPct val="0"/>
              </a:spcBef>
              <a:spcAft>
                <a:spcPts val="0"/>
              </a:spcAft>
              <a:buClrTx/>
              <a:buSzTx/>
              <a:buFontTx/>
              <a:buNone/>
              <a:tabLst/>
              <a:defRPr/>
            </a:pPr>
            <a:r>
              <a:rPr kumimoji="0" lang="en-US" sz="6399" b="0" i="0" u="none" strike="noStrike" kern="1200" cap="none" spc="0" normalizeH="0" baseline="0" noProof="0" dirty="0">
                <a:ln>
                  <a:noFill/>
                </a:ln>
                <a:solidFill>
                  <a:srgbClr val="081D2F"/>
                </a:solidFill>
                <a:effectLst/>
                <a:uLnTx/>
                <a:uFillTx/>
                <a:latin typeface="Aileron Bold"/>
                <a:ea typeface="+mn-ea"/>
                <a:cs typeface="+mn-cs"/>
              </a:rPr>
              <a:t>Terminology</a:t>
            </a:r>
          </a:p>
        </p:txBody>
      </p:sp>
      <p:sp>
        <p:nvSpPr>
          <p:cNvPr id="3" name="TextBox 3"/>
          <p:cNvSpPr txBox="1"/>
          <p:nvPr/>
        </p:nvSpPr>
        <p:spPr>
          <a:xfrm>
            <a:off x="1028700" y="5792592"/>
            <a:ext cx="6484974" cy="834390"/>
          </a:xfrm>
          <a:prstGeom prst="rect">
            <a:avLst/>
          </a:prstGeom>
        </p:spPr>
        <p:txBody>
          <a:bodyPr lIns="0" tIns="0" rIns="0" bIns="0" rtlCol="0" anchor="t">
            <a:spAutoFit/>
          </a:bodyPr>
          <a:lstStyle/>
          <a:p>
            <a:pPr marL="518160" lvl="1" indent="-259080">
              <a:lnSpc>
                <a:spcPts val="3359"/>
              </a:lnSpc>
              <a:buFont typeface="Arial"/>
              <a:buChar char="•"/>
            </a:pPr>
            <a:r>
              <a:rPr lang="en-US" sz="2400">
                <a:solidFill>
                  <a:srgbClr val="081D2F"/>
                </a:solidFill>
                <a:latin typeface="Rubik"/>
              </a:rPr>
              <a:t>Identifying Needs</a:t>
            </a:r>
          </a:p>
          <a:p>
            <a:pPr marL="518160" lvl="1" indent="-259080">
              <a:lnSpc>
                <a:spcPts val="3359"/>
              </a:lnSpc>
              <a:buFont typeface="Arial"/>
              <a:buChar char="•"/>
            </a:pPr>
            <a:r>
              <a:rPr lang="en-US" sz="2400">
                <a:solidFill>
                  <a:srgbClr val="081D2F"/>
                </a:solidFill>
                <a:latin typeface="Rubik"/>
              </a:rPr>
              <a:t>Defining Requirements </a:t>
            </a:r>
          </a:p>
        </p:txBody>
      </p:sp>
      <p:sp>
        <p:nvSpPr>
          <p:cNvPr id="4" name="TextBox 4"/>
          <p:cNvSpPr txBox="1"/>
          <p:nvPr/>
        </p:nvSpPr>
        <p:spPr>
          <a:xfrm>
            <a:off x="9653318" y="2007683"/>
            <a:ext cx="7605982" cy="834390"/>
          </a:xfrm>
          <a:prstGeom prst="rect">
            <a:avLst/>
          </a:prstGeom>
        </p:spPr>
        <p:txBody>
          <a:bodyPr lIns="0" tIns="0" rIns="0" bIns="0" rtlCol="0" anchor="t">
            <a:spAutoFit/>
          </a:bodyPr>
          <a:lstStyle/>
          <a:p>
            <a:pPr>
              <a:lnSpc>
                <a:spcPts val="3359"/>
              </a:lnSpc>
              <a:spcBef>
                <a:spcPct val="0"/>
              </a:spcBef>
            </a:pPr>
            <a:r>
              <a:rPr lang="en-US" sz="2400">
                <a:solidFill>
                  <a:srgbClr val="081D2F"/>
                </a:solidFill>
                <a:latin typeface="Rubik"/>
              </a:rPr>
              <a:t>Understanding the size and scope of the market for the desired goods or services.</a:t>
            </a:r>
          </a:p>
        </p:txBody>
      </p:sp>
      <p:sp>
        <p:nvSpPr>
          <p:cNvPr id="5" name="TextBox 5"/>
          <p:cNvSpPr txBox="1"/>
          <p:nvPr/>
        </p:nvSpPr>
        <p:spPr>
          <a:xfrm>
            <a:off x="9653318" y="4348910"/>
            <a:ext cx="7605982" cy="834390"/>
          </a:xfrm>
          <a:prstGeom prst="rect">
            <a:avLst/>
          </a:prstGeom>
        </p:spPr>
        <p:txBody>
          <a:bodyPr lIns="0" tIns="0" rIns="0" bIns="0" rtlCol="0" anchor="t">
            <a:spAutoFit/>
          </a:bodyPr>
          <a:lstStyle/>
          <a:p>
            <a:pPr>
              <a:lnSpc>
                <a:spcPts val="3359"/>
              </a:lnSpc>
              <a:spcBef>
                <a:spcPct val="0"/>
              </a:spcBef>
            </a:pPr>
            <a:r>
              <a:rPr lang="en-US" sz="2400">
                <a:solidFill>
                  <a:srgbClr val="081D2F"/>
                </a:solidFill>
                <a:latin typeface="Rubik"/>
              </a:rPr>
              <a:t>Identifying existing vendors, their strengths, and their weaknesses. </a:t>
            </a:r>
          </a:p>
        </p:txBody>
      </p:sp>
      <p:sp>
        <p:nvSpPr>
          <p:cNvPr id="6" name="TextBox 6"/>
          <p:cNvSpPr txBox="1"/>
          <p:nvPr/>
        </p:nvSpPr>
        <p:spPr>
          <a:xfrm>
            <a:off x="1028700" y="7166941"/>
            <a:ext cx="7104110" cy="1253490"/>
          </a:xfrm>
          <a:prstGeom prst="rect">
            <a:avLst/>
          </a:prstGeom>
        </p:spPr>
        <p:txBody>
          <a:bodyPr lIns="0" tIns="0" rIns="0" bIns="0" rtlCol="0" anchor="t">
            <a:spAutoFit/>
          </a:bodyPr>
          <a:lstStyle/>
          <a:p>
            <a:pPr>
              <a:lnSpc>
                <a:spcPts val="3359"/>
              </a:lnSpc>
              <a:spcBef>
                <a:spcPct val="0"/>
              </a:spcBef>
            </a:pPr>
            <a:r>
              <a:rPr lang="en-US" sz="2400">
                <a:solidFill>
                  <a:srgbClr val="081D2F"/>
                </a:solidFill>
                <a:latin typeface="Rubik"/>
              </a:rPr>
              <a:t>Market Analysis: Market Research begins with an analysis of the relevant market.  This involves gathering data on potential government agencies</a:t>
            </a:r>
          </a:p>
        </p:txBody>
      </p:sp>
      <p:sp>
        <p:nvSpPr>
          <p:cNvPr id="7" name="TextBox 7"/>
          <p:cNvSpPr txBox="1"/>
          <p:nvPr/>
        </p:nvSpPr>
        <p:spPr>
          <a:xfrm>
            <a:off x="10512695" y="1194978"/>
            <a:ext cx="3708517" cy="537845"/>
          </a:xfrm>
          <a:prstGeom prst="rect">
            <a:avLst/>
          </a:prstGeom>
        </p:spPr>
        <p:txBody>
          <a:bodyPr lIns="0" tIns="0" rIns="0" bIns="0" rtlCol="0" anchor="t">
            <a:spAutoFit/>
          </a:bodyPr>
          <a:lstStyle/>
          <a:p>
            <a:pPr>
              <a:lnSpc>
                <a:spcPts val="4480"/>
              </a:lnSpc>
            </a:pPr>
            <a:r>
              <a:rPr lang="en-US" sz="3200">
                <a:solidFill>
                  <a:srgbClr val="081D2F"/>
                </a:solidFill>
                <a:latin typeface="Aileron Bold"/>
              </a:rPr>
              <a:t>Market Size</a:t>
            </a:r>
          </a:p>
        </p:txBody>
      </p:sp>
      <p:sp>
        <p:nvSpPr>
          <p:cNvPr id="8" name="TextBox 8"/>
          <p:cNvSpPr txBox="1"/>
          <p:nvPr/>
        </p:nvSpPr>
        <p:spPr>
          <a:xfrm>
            <a:off x="10512695" y="3534840"/>
            <a:ext cx="4859922" cy="537845"/>
          </a:xfrm>
          <a:prstGeom prst="rect">
            <a:avLst/>
          </a:prstGeom>
        </p:spPr>
        <p:txBody>
          <a:bodyPr lIns="0" tIns="0" rIns="0" bIns="0" rtlCol="0" anchor="t">
            <a:spAutoFit/>
          </a:bodyPr>
          <a:lstStyle/>
          <a:p>
            <a:pPr>
              <a:lnSpc>
                <a:spcPts val="4480"/>
              </a:lnSpc>
            </a:pPr>
            <a:r>
              <a:rPr lang="en-US" sz="3200">
                <a:solidFill>
                  <a:srgbClr val="081D2F"/>
                </a:solidFill>
                <a:latin typeface="Aileron Bold"/>
              </a:rPr>
              <a:t>Competitive Landscape</a:t>
            </a:r>
          </a:p>
        </p:txBody>
      </p:sp>
      <p:sp>
        <p:nvSpPr>
          <p:cNvPr id="9" name="TextBox 9"/>
          <p:cNvSpPr txBox="1"/>
          <p:nvPr/>
        </p:nvSpPr>
        <p:spPr>
          <a:xfrm>
            <a:off x="9653318" y="6486011"/>
            <a:ext cx="7605982" cy="834390"/>
          </a:xfrm>
          <a:prstGeom prst="rect">
            <a:avLst/>
          </a:prstGeom>
        </p:spPr>
        <p:txBody>
          <a:bodyPr lIns="0" tIns="0" rIns="0" bIns="0" rtlCol="0" anchor="t">
            <a:spAutoFit/>
          </a:bodyPr>
          <a:lstStyle/>
          <a:p>
            <a:pPr>
              <a:lnSpc>
                <a:spcPts val="3359"/>
              </a:lnSpc>
              <a:spcBef>
                <a:spcPct val="0"/>
              </a:spcBef>
            </a:pPr>
            <a:r>
              <a:rPr lang="en-US" sz="2400">
                <a:solidFill>
                  <a:srgbClr val="081D2F"/>
                </a:solidFill>
                <a:latin typeface="Rubik"/>
              </a:rPr>
              <a:t>Staying up-to-date with industry trends and emerging technologies.</a:t>
            </a:r>
          </a:p>
        </p:txBody>
      </p:sp>
      <p:sp>
        <p:nvSpPr>
          <p:cNvPr id="10" name="TextBox 10"/>
          <p:cNvSpPr txBox="1"/>
          <p:nvPr/>
        </p:nvSpPr>
        <p:spPr>
          <a:xfrm>
            <a:off x="10512695" y="5658210"/>
            <a:ext cx="4746669" cy="537845"/>
          </a:xfrm>
          <a:prstGeom prst="rect">
            <a:avLst/>
          </a:prstGeom>
        </p:spPr>
        <p:txBody>
          <a:bodyPr lIns="0" tIns="0" rIns="0" bIns="0" rtlCol="0" anchor="t">
            <a:spAutoFit/>
          </a:bodyPr>
          <a:lstStyle/>
          <a:p>
            <a:pPr>
              <a:lnSpc>
                <a:spcPts val="4480"/>
              </a:lnSpc>
            </a:pPr>
            <a:r>
              <a:rPr lang="en-US" sz="3200">
                <a:solidFill>
                  <a:srgbClr val="081D2F"/>
                </a:solidFill>
                <a:latin typeface="Aileron Bold"/>
              </a:rPr>
              <a:t>Trends and Innovation </a:t>
            </a:r>
          </a:p>
        </p:txBody>
      </p:sp>
      <p:sp>
        <p:nvSpPr>
          <p:cNvPr id="39" name="TextBox 39"/>
          <p:cNvSpPr txBox="1"/>
          <p:nvPr/>
        </p:nvSpPr>
        <p:spPr>
          <a:xfrm>
            <a:off x="10512695" y="7824604"/>
            <a:ext cx="5256308" cy="537845"/>
          </a:xfrm>
          <a:prstGeom prst="rect">
            <a:avLst/>
          </a:prstGeom>
        </p:spPr>
        <p:txBody>
          <a:bodyPr lIns="0" tIns="0" rIns="0" bIns="0" rtlCol="0" anchor="t">
            <a:spAutoFit/>
          </a:bodyPr>
          <a:lstStyle/>
          <a:p>
            <a:pPr>
              <a:lnSpc>
                <a:spcPts val="4480"/>
              </a:lnSpc>
            </a:pPr>
            <a:r>
              <a:rPr lang="en-US" sz="3200">
                <a:solidFill>
                  <a:srgbClr val="081D2F"/>
                </a:solidFill>
                <a:latin typeface="Aileron Bold"/>
              </a:rPr>
              <a:t>Pricing and Cost Estimates</a:t>
            </a:r>
          </a:p>
        </p:txBody>
      </p:sp>
      <p:grpSp>
        <p:nvGrpSpPr>
          <p:cNvPr id="47" name="Group 46">
            <a:extLst>
              <a:ext uri="{FF2B5EF4-FFF2-40B4-BE49-F238E27FC236}">
                <a16:creationId xmlns:a16="http://schemas.microsoft.com/office/drawing/2014/main" id="{305D04B8-CA28-4A5A-9774-71F893A64A80}"/>
              </a:ext>
              <a:ext uri="{C183D7F6-B498-43B3-948B-1728B52AA6E4}">
                <adec:decorative xmlns:adec="http://schemas.microsoft.com/office/drawing/2017/decorative" val="1"/>
              </a:ext>
            </a:extLst>
          </p:cNvPr>
          <p:cNvGrpSpPr/>
          <p:nvPr/>
        </p:nvGrpSpPr>
        <p:grpSpPr>
          <a:xfrm>
            <a:off x="-2042712" y="-1506199"/>
            <a:ext cx="12269734" cy="9846686"/>
            <a:chOff x="-2042712" y="-1506199"/>
            <a:chExt cx="12269734" cy="9846686"/>
          </a:xfrm>
        </p:grpSpPr>
        <p:grpSp>
          <p:nvGrpSpPr>
            <p:cNvPr id="11" name="Group 11"/>
            <p:cNvGrpSpPr>
              <a:grpSpLocks noChangeAspect="1"/>
            </p:cNvGrpSpPr>
            <p:nvPr/>
          </p:nvGrpSpPr>
          <p:grpSpPr>
            <a:xfrm>
              <a:off x="135690" y="-1506199"/>
              <a:ext cx="3054176" cy="2644779"/>
              <a:chOff x="0" y="0"/>
              <a:chExt cx="4282440" cy="3708400"/>
            </a:xfrm>
          </p:grpSpPr>
          <p:sp>
            <p:nvSpPr>
              <p:cNvPr id="12" name="Freeform 12"/>
              <p:cNvSpPr/>
              <p:nvPr/>
            </p:nvSpPr>
            <p:spPr>
              <a:xfrm>
                <a:off x="0" y="0"/>
                <a:ext cx="4282440" cy="3708400"/>
              </a:xfrm>
              <a:custGeom>
                <a:avLst/>
                <a:gdLst/>
                <a:ahLst/>
                <a:cxnLst/>
                <a:rect l="l" t="t" r="r" b="b"/>
                <a:pathLst>
                  <a:path w="4282440" h="3708400">
                    <a:moveTo>
                      <a:pt x="3211830" y="0"/>
                    </a:moveTo>
                    <a:lnTo>
                      <a:pt x="1070610" y="0"/>
                    </a:lnTo>
                    <a:lnTo>
                      <a:pt x="0" y="1854200"/>
                    </a:lnTo>
                    <a:lnTo>
                      <a:pt x="1070610" y="3708400"/>
                    </a:lnTo>
                    <a:lnTo>
                      <a:pt x="3211830" y="3708400"/>
                    </a:lnTo>
                    <a:lnTo>
                      <a:pt x="4282440" y="1854200"/>
                    </a:lnTo>
                    <a:close/>
                  </a:path>
                </a:pathLst>
              </a:custGeom>
              <a:solidFill>
                <a:srgbClr val="081D2F"/>
              </a:solidFill>
              <a:ln w="12700">
                <a:solidFill>
                  <a:srgbClr val="000000"/>
                </a:solidFill>
              </a:ln>
            </p:spPr>
          </p:sp>
        </p:grpSp>
        <p:grpSp>
          <p:nvGrpSpPr>
            <p:cNvPr id="13" name="Group 13"/>
            <p:cNvGrpSpPr>
              <a:grpSpLocks noChangeAspect="1"/>
            </p:cNvGrpSpPr>
            <p:nvPr/>
          </p:nvGrpSpPr>
          <p:grpSpPr>
            <a:xfrm>
              <a:off x="-2042712" y="-864122"/>
              <a:ext cx="3382341" cy="2928955"/>
              <a:chOff x="0" y="0"/>
              <a:chExt cx="4282440" cy="3708400"/>
            </a:xfrm>
          </p:grpSpPr>
          <p:sp>
            <p:nvSpPr>
              <p:cNvPr id="14" name="Freeform 14"/>
              <p:cNvSpPr/>
              <p:nvPr/>
            </p:nvSpPr>
            <p:spPr>
              <a:xfrm>
                <a:off x="0" y="0"/>
                <a:ext cx="4282440" cy="3708400"/>
              </a:xfrm>
              <a:custGeom>
                <a:avLst/>
                <a:gdLst/>
                <a:ahLst/>
                <a:cxnLst/>
                <a:rect l="l" t="t" r="r" b="b"/>
                <a:pathLst>
                  <a:path w="4282440" h="3708400">
                    <a:moveTo>
                      <a:pt x="3211830" y="0"/>
                    </a:moveTo>
                    <a:lnTo>
                      <a:pt x="1070610" y="0"/>
                    </a:lnTo>
                    <a:lnTo>
                      <a:pt x="0" y="1854200"/>
                    </a:lnTo>
                    <a:lnTo>
                      <a:pt x="1070610" y="3708400"/>
                    </a:lnTo>
                    <a:lnTo>
                      <a:pt x="3211830" y="3708400"/>
                    </a:lnTo>
                    <a:lnTo>
                      <a:pt x="4282440" y="1854200"/>
                    </a:lnTo>
                    <a:close/>
                  </a:path>
                </a:pathLst>
              </a:custGeom>
              <a:solidFill>
                <a:srgbClr val="0089FF"/>
              </a:solidFill>
              <a:ln w="12700">
                <a:solidFill>
                  <a:srgbClr val="000000"/>
                </a:solidFill>
              </a:ln>
            </p:spPr>
          </p:sp>
        </p:grpSp>
        <p:grpSp>
          <p:nvGrpSpPr>
            <p:cNvPr id="15" name="Group 15"/>
            <p:cNvGrpSpPr/>
            <p:nvPr/>
          </p:nvGrpSpPr>
          <p:grpSpPr>
            <a:xfrm rot="-3547440">
              <a:off x="1412505" y="3070890"/>
              <a:ext cx="1205568" cy="364983"/>
              <a:chOff x="0" y="0"/>
              <a:chExt cx="2013556" cy="609600"/>
            </a:xfrm>
          </p:grpSpPr>
          <p:sp>
            <p:nvSpPr>
              <p:cNvPr id="16" name="Freeform 16"/>
              <p:cNvSpPr/>
              <p:nvPr/>
            </p:nvSpPr>
            <p:spPr>
              <a:xfrm>
                <a:off x="0" y="0"/>
                <a:ext cx="2013556" cy="609600"/>
              </a:xfrm>
              <a:custGeom>
                <a:avLst/>
                <a:gdLst/>
                <a:ahLst/>
                <a:cxnLst/>
                <a:rect l="l" t="t" r="r" b="b"/>
                <a:pathLst>
                  <a:path w="2013556" h="609600">
                    <a:moveTo>
                      <a:pt x="203200" y="0"/>
                    </a:moveTo>
                    <a:lnTo>
                      <a:pt x="2013556" y="0"/>
                    </a:lnTo>
                    <a:lnTo>
                      <a:pt x="1810356" y="609600"/>
                    </a:lnTo>
                    <a:lnTo>
                      <a:pt x="0" y="609600"/>
                    </a:lnTo>
                    <a:lnTo>
                      <a:pt x="203200" y="0"/>
                    </a:lnTo>
                    <a:close/>
                  </a:path>
                </a:pathLst>
              </a:custGeom>
              <a:solidFill>
                <a:srgbClr val="081D2F"/>
              </a:solidFill>
            </p:spPr>
          </p:sp>
          <p:sp>
            <p:nvSpPr>
              <p:cNvPr id="17" name="TextBox 17"/>
              <p:cNvSpPr txBox="1"/>
              <p:nvPr/>
            </p:nvSpPr>
            <p:spPr>
              <a:xfrm>
                <a:off x="101600" y="-38100"/>
                <a:ext cx="609600" cy="647700"/>
              </a:xfrm>
              <a:prstGeom prst="rect">
                <a:avLst/>
              </a:prstGeom>
            </p:spPr>
            <p:txBody>
              <a:bodyPr lIns="50800" tIns="50800" rIns="50800" bIns="50800" rtlCol="0" anchor="ctr"/>
              <a:lstStyle/>
              <a:p>
                <a:pPr algn="ctr">
                  <a:lnSpc>
                    <a:spcPts val="2659"/>
                  </a:lnSpc>
                  <a:spcBef>
                    <a:spcPct val="0"/>
                  </a:spcBef>
                </a:pPr>
                <a:endParaRPr/>
              </a:p>
            </p:txBody>
          </p:sp>
        </p:grpSp>
        <p:grpSp>
          <p:nvGrpSpPr>
            <p:cNvPr id="18" name="Group 18"/>
            <p:cNvGrpSpPr/>
            <p:nvPr/>
          </p:nvGrpSpPr>
          <p:grpSpPr>
            <a:xfrm rot="-3547440">
              <a:off x="883948" y="3056900"/>
              <a:ext cx="1238168" cy="364983"/>
              <a:chOff x="0" y="0"/>
              <a:chExt cx="2068005" cy="609600"/>
            </a:xfrm>
          </p:grpSpPr>
          <p:sp>
            <p:nvSpPr>
              <p:cNvPr id="19" name="Freeform 19"/>
              <p:cNvSpPr/>
              <p:nvPr/>
            </p:nvSpPr>
            <p:spPr>
              <a:xfrm>
                <a:off x="0" y="0"/>
                <a:ext cx="2068005" cy="609600"/>
              </a:xfrm>
              <a:custGeom>
                <a:avLst/>
                <a:gdLst/>
                <a:ahLst/>
                <a:cxnLst/>
                <a:rect l="l" t="t" r="r" b="b"/>
                <a:pathLst>
                  <a:path w="2068005" h="609600">
                    <a:moveTo>
                      <a:pt x="203200" y="0"/>
                    </a:moveTo>
                    <a:lnTo>
                      <a:pt x="2068005" y="0"/>
                    </a:lnTo>
                    <a:lnTo>
                      <a:pt x="1864805" y="609600"/>
                    </a:lnTo>
                    <a:lnTo>
                      <a:pt x="0" y="609600"/>
                    </a:lnTo>
                    <a:lnTo>
                      <a:pt x="203200" y="0"/>
                    </a:lnTo>
                    <a:close/>
                  </a:path>
                </a:pathLst>
              </a:custGeom>
              <a:solidFill>
                <a:srgbClr val="0089FF"/>
              </a:solidFill>
            </p:spPr>
          </p:sp>
          <p:sp>
            <p:nvSpPr>
              <p:cNvPr id="20" name="TextBox 20"/>
              <p:cNvSpPr txBox="1"/>
              <p:nvPr/>
            </p:nvSpPr>
            <p:spPr>
              <a:xfrm>
                <a:off x="101600" y="-38100"/>
                <a:ext cx="609600" cy="647700"/>
              </a:xfrm>
              <a:prstGeom prst="rect">
                <a:avLst/>
              </a:prstGeom>
            </p:spPr>
            <p:txBody>
              <a:bodyPr lIns="50800" tIns="50800" rIns="50800" bIns="50800" rtlCol="0" anchor="ctr"/>
              <a:lstStyle/>
              <a:p>
                <a:pPr algn="ctr">
                  <a:lnSpc>
                    <a:spcPts val="2659"/>
                  </a:lnSpc>
                  <a:spcBef>
                    <a:spcPct val="0"/>
                  </a:spcBef>
                </a:pPr>
                <a:endParaRPr/>
              </a:p>
            </p:txBody>
          </p:sp>
        </p:grpSp>
        <p:grpSp>
          <p:nvGrpSpPr>
            <p:cNvPr id="21" name="Group 21"/>
            <p:cNvGrpSpPr/>
            <p:nvPr/>
          </p:nvGrpSpPr>
          <p:grpSpPr>
            <a:xfrm rot="-3547440">
              <a:off x="9841663" y="1409753"/>
              <a:ext cx="591610" cy="179109"/>
              <a:chOff x="0" y="0"/>
              <a:chExt cx="2013556" cy="609600"/>
            </a:xfrm>
          </p:grpSpPr>
          <p:sp>
            <p:nvSpPr>
              <p:cNvPr id="22" name="Freeform 22"/>
              <p:cNvSpPr/>
              <p:nvPr/>
            </p:nvSpPr>
            <p:spPr>
              <a:xfrm>
                <a:off x="0" y="0"/>
                <a:ext cx="2013556" cy="609600"/>
              </a:xfrm>
              <a:custGeom>
                <a:avLst/>
                <a:gdLst/>
                <a:ahLst/>
                <a:cxnLst/>
                <a:rect l="l" t="t" r="r" b="b"/>
                <a:pathLst>
                  <a:path w="2013556" h="609600">
                    <a:moveTo>
                      <a:pt x="203200" y="0"/>
                    </a:moveTo>
                    <a:lnTo>
                      <a:pt x="2013556" y="0"/>
                    </a:lnTo>
                    <a:lnTo>
                      <a:pt x="1810356" y="609600"/>
                    </a:lnTo>
                    <a:lnTo>
                      <a:pt x="0" y="609600"/>
                    </a:lnTo>
                    <a:lnTo>
                      <a:pt x="203200" y="0"/>
                    </a:lnTo>
                    <a:close/>
                  </a:path>
                </a:pathLst>
              </a:custGeom>
              <a:solidFill>
                <a:srgbClr val="081D2F"/>
              </a:solidFill>
            </p:spPr>
          </p:sp>
          <p:sp>
            <p:nvSpPr>
              <p:cNvPr id="23" name="TextBox 23"/>
              <p:cNvSpPr txBox="1"/>
              <p:nvPr/>
            </p:nvSpPr>
            <p:spPr>
              <a:xfrm>
                <a:off x="101600" y="-38100"/>
                <a:ext cx="609600" cy="647700"/>
              </a:xfrm>
              <a:prstGeom prst="rect">
                <a:avLst/>
              </a:prstGeom>
            </p:spPr>
            <p:txBody>
              <a:bodyPr lIns="50800" tIns="50800" rIns="50800" bIns="50800" rtlCol="0" anchor="ctr"/>
              <a:lstStyle/>
              <a:p>
                <a:pPr algn="ctr">
                  <a:lnSpc>
                    <a:spcPts val="2659"/>
                  </a:lnSpc>
                  <a:spcBef>
                    <a:spcPct val="0"/>
                  </a:spcBef>
                </a:pPr>
                <a:endParaRPr/>
              </a:p>
            </p:txBody>
          </p:sp>
        </p:grpSp>
        <p:grpSp>
          <p:nvGrpSpPr>
            <p:cNvPr id="24" name="Group 24"/>
            <p:cNvGrpSpPr/>
            <p:nvPr/>
          </p:nvGrpSpPr>
          <p:grpSpPr>
            <a:xfrm rot="-3547440">
              <a:off x="9841663" y="3683289"/>
              <a:ext cx="591610" cy="179109"/>
              <a:chOff x="0" y="0"/>
              <a:chExt cx="2013556" cy="609600"/>
            </a:xfrm>
          </p:grpSpPr>
          <p:sp>
            <p:nvSpPr>
              <p:cNvPr id="25" name="Freeform 25"/>
              <p:cNvSpPr/>
              <p:nvPr/>
            </p:nvSpPr>
            <p:spPr>
              <a:xfrm>
                <a:off x="0" y="0"/>
                <a:ext cx="2013556" cy="609600"/>
              </a:xfrm>
              <a:custGeom>
                <a:avLst/>
                <a:gdLst/>
                <a:ahLst/>
                <a:cxnLst/>
                <a:rect l="l" t="t" r="r" b="b"/>
                <a:pathLst>
                  <a:path w="2013556" h="609600">
                    <a:moveTo>
                      <a:pt x="203200" y="0"/>
                    </a:moveTo>
                    <a:lnTo>
                      <a:pt x="2013556" y="0"/>
                    </a:lnTo>
                    <a:lnTo>
                      <a:pt x="1810356" y="609600"/>
                    </a:lnTo>
                    <a:lnTo>
                      <a:pt x="0" y="609600"/>
                    </a:lnTo>
                    <a:lnTo>
                      <a:pt x="203200" y="0"/>
                    </a:lnTo>
                    <a:close/>
                  </a:path>
                </a:pathLst>
              </a:custGeom>
              <a:solidFill>
                <a:srgbClr val="081D2F"/>
              </a:solidFill>
            </p:spPr>
          </p:sp>
          <p:sp>
            <p:nvSpPr>
              <p:cNvPr id="26" name="TextBox 26"/>
              <p:cNvSpPr txBox="1"/>
              <p:nvPr/>
            </p:nvSpPr>
            <p:spPr>
              <a:xfrm>
                <a:off x="101600" y="-38100"/>
                <a:ext cx="609600" cy="647700"/>
              </a:xfrm>
              <a:prstGeom prst="rect">
                <a:avLst/>
              </a:prstGeom>
            </p:spPr>
            <p:txBody>
              <a:bodyPr lIns="50800" tIns="50800" rIns="50800" bIns="50800" rtlCol="0" anchor="ctr"/>
              <a:lstStyle/>
              <a:p>
                <a:pPr algn="ctr">
                  <a:lnSpc>
                    <a:spcPts val="2659"/>
                  </a:lnSpc>
                  <a:spcBef>
                    <a:spcPct val="0"/>
                  </a:spcBef>
                </a:pPr>
                <a:endParaRPr/>
              </a:p>
            </p:txBody>
          </p:sp>
        </p:grpSp>
        <p:grpSp>
          <p:nvGrpSpPr>
            <p:cNvPr id="27" name="Group 27"/>
            <p:cNvGrpSpPr/>
            <p:nvPr/>
          </p:nvGrpSpPr>
          <p:grpSpPr>
            <a:xfrm rot="-3547440">
              <a:off x="9582283" y="1402888"/>
              <a:ext cx="607608" cy="179109"/>
              <a:chOff x="0" y="0"/>
              <a:chExt cx="2068005" cy="609600"/>
            </a:xfrm>
          </p:grpSpPr>
          <p:sp>
            <p:nvSpPr>
              <p:cNvPr id="28" name="Freeform 28"/>
              <p:cNvSpPr/>
              <p:nvPr/>
            </p:nvSpPr>
            <p:spPr>
              <a:xfrm>
                <a:off x="0" y="0"/>
                <a:ext cx="2068005" cy="609600"/>
              </a:xfrm>
              <a:custGeom>
                <a:avLst/>
                <a:gdLst/>
                <a:ahLst/>
                <a:cxnLst/>
                <a:rect l="l" t="t" r="r" b="b"/>
                <a:pathLst>
                  <a:path w="2068005" h="609600">
                    <a:moveTo>
                      <a:pt x="203200" y="0"/>
                    </a:moveTo>
                    <a:lnTo>
                      <a:pt x="2068005" y="0"/>
                    </a:lnTo>
                    <a:lnTo>
                      <a:pt x="1864805" y="609600"/>
                    </a:lnTo>
                    <a:lnTo>
                      <a:pt x="0" y="609600"/>
                    </a:lnTo>
                    <a:lnTo>
                      <a:pt x="203200" y="0"/>
                    </a:lnTo>
                    <a:close/>
                  </a:path>
                </a:pathLst>
              </a:custGeom>
              <a:solidFill>
                <a:srgbClr val="0089FF"/>
              </a:solidFill>
            </p:spPr>
          </p:sp>
          <p:sp>
            <p:nvSpPr>
              <p:cNvPr id="29" name="TextBox 29"/>
              <p:cNvSpPr txBox="1"/>
              <p:nvPr/>
            </p:nvSpPr>
            <p:spPr>
              <a:xfrm>
                <a:off x="101600" y="-38100"/>
                <a:ext cx="609600" cy="647700"/>
              </a:xfrm>
              <a:prstGeom prst="rect">
                <a:avLst/>
              </a:prstGeom>
            </p:spPr>
            <p:txBody>
              <a:bodyPr lIns="50800" tIns="50800" rIns="50800" bIns="50800" rtlCol="0" anchor="ctr"/>
              <a:lstStyle/>
              <a:p>
                <a:pPr algn="ctr">
                  <a:lnSpc>
                    <a:spcPts val="2659"/>
                  </a:lnSpc>
                  <a:spcBef>
                    <a:spcPct val="0"/>
                  </a:spcBef>
                </a:pPr>
                <a:endParaRPr/>
              </a:p>
            </p:txBody>
          </p:sp>
        </p:grpSp>
        <p:grpSp>
          <p:nvGrpSpPr>
            <p:cNvPr id="30" name="Group 30"/>
            <p:cNvGrpSpPr/>
            <p:nvPr/>
          </p:nvGrpSpPr>
          <p:grpSpPr>
            <a:xfrm rot="-3547440">
              <a:off x="9582283" y="3676424"/>
              <a:ext cx="607608" cy="179109"/>
              <a:chOff x="0" y="0"/>
              <a:chExt cx="2068005" cy="609600"/>
            </a:xfrm>
          </p:grpSpPr>
          <p:sp>
            <p:nvSpPr>
              <p:cNvPr id="31" name="Freeform 31"/>
              <p:cNvSpPr/>
              <p:nvPr/>
            </p:nvSpPr>
            <p:spPr>
              <a:xfrm>
                <a:off x="0" y="0"/>
                <a:ext cx="2068005" cy="609600"/>
              </a:xfrm>
              <a:custGeom>
                <a:avLst/>
                <a:gdLst/>
                <a:ahLst/>
                <a:cxnLst/>
                <a:rect l="l" t="t" r="r" b="b"/>
                <a:pathLst>
                  <a:path w="2068005" h="609600">
                    <a:moveTo>
                      <a:pt x="203200" y="0"/>
                    </a:moveTo>
                    <a:lnTo>
                      <a:pt x="2068005" y="0"/>
                    </a:lnTo>
                    <a:lnTo>
                      <a:pt x="1864805" y="609600"/>
                    </a:lnTo>
                    <a:lnTo>
                      <a:pt x="0" y="609600"/>
                    </a:lnTo>
                    <a:lnTo>
                      <a:pt x="203200" y="0"/>
                    </a:lnTo>
                    <a:close/>
                  </a:path>
                </a:pathLst>
              </a:custGeom>
              <a:solidFill>
                <a:srgbClr val="0089FF"/>
              </a:solidFill>
            </p:spPr>
          </p:sp>
          <p:sp>
            <p:nvSpPr>
              <p:cNvPr id="32" name="TextBox 32"/>
              <p:cNvSpPr txBox="1"/>
              <p:nvPr/>
            </p:nvSpPr>
            <p:spPr>
              <a:xfrm>
                <a:off x="101600" y="-38100"/>
                <a:ext cx="609600" cy="647700"/>
              </a:xfrm>
              <a:prstGeom prst="rect">
                <a:avLst/>
              </a:prstGeom>
            </p:spPr>
            <p:txBody>
              <a:bodyPr lIns="50800" tIns="50800" rIns="50800" bIns="50800" rtlCol="0" anchor="ctr"/>
              <a:lstStyle/>
              <a:p>
                <a:pPr algn="ctr">
                  <a:lnSpc>
                    <a:spcPts val="2659"/>
                  </a:lnSpc>
                  <a:spcBef>
                    <a:spcPct val="0"/>
                  </a:spcBef>
                </a:pPr>
                <a:endParaRPr/>
              </a:p>
            </p:txBody>
          </p:sp>
        </p:grpSp>
        <p:grpSp>
          <p:nvGrpSpPr>
            <p:cNvPr id="33" name="Group 33"/>
            <p:cNvGrpSpPr/>
            <p:nvPr/>
          </p:nvGrpSpPr>
          <p:grpSpPr>
            <a:xfrm rot="-3547440">
              <a:off x="9841663" y="5806659"/>
              <a:ext cx="591610" cy="179109"/>
              <a:chOff x="0" y="0"/>
              <a:chExt cx="2013556" cy="609600"/>
            </a:xfrm>
          </p:grpSpPr>
          <p:sp>
            <p:nvSpPr>
              <p:cNvPr id="34" name="Freeform 34"/>
              <p:cNvSpPr/>
              <p:nvPr/>
            </p:nvSpPr>
            <p:spPr>
              <a:xfrm>
                <a:off x="0" y="0"/>
                <a:ext cx="2013556" cy="609600"/>
              </a:xfrm>
              <a:custGeom>
                <a:avLst/>
                <a:gdLst/>
                <a:ahLst/>
                <a:cxnLst/>
                <a:rect l="l" t="t" r="r" b="b"/>
                <a:pathLst>
                  <a:path w="2013556" h="609600">
                    <a:moveTo>
                      <a:pt x="203200" y="0"/>
                    </a:moveTo>
                    <a:lnTo>
                      <a:pt x="2013556" y="0"/>
                    </a:lnTo>
                    <a:lnTo>
                      <a:pt x="1810356" y="609600"/>
                    </a:lnTo>
                    <a:lnTo>
                      <a:pt x="0" y="609600"/>
                    </a:lnTo>
                    <a:lnTo>
                      <a:pt x="203200" y="0"/>
                    </a:lnTo>
                    <a:close/>
                  </a:path>
                </a:pathLst>
              </a:custGeom>
              <a:solidFill>
                <a:srgbClr val="081D2F"/>
              </a:solidFill>
            </p:spPr>
          </p:sp>
          <p:sp>
            <p:nvSpPr>
              <p:cNvPr id="35" name="TextBox 35"/>
              <p:cNvSpPr txBox="1"/>
              <p:nvPr/>
            </p:nvSpPr>
            <p:spPr>
              <a:xfrm>
                <a:off x="101600" y="-38100"/>
                <a:ext cx="609600" cy="647700"/>
              </a:xfrm>
              <a:prstGeom prst="rect">
                <a:avLst/>
              </a:prstGeom>
            </p:spPr>
            <p:txBody>
              <a:bodyPr lIns="50800" tIns="50800" rIns="50800" bIns="50800" rtlCol="0" anchor="ctr"/>
              <a:lstStyle/>
              <a:p>
                <a:pPr algn="ctr">
                  <a:lnSpc>
                    <a:spcPts val="2659"/>
                  </a:lnSpc>
                  <a:spcBef>
                    <a:spcPct val="0"/>
                  </a:spcBef>
                </a:pPr>
                <a:endParaRPr/>
              </a:p>
            </p:txBody>
          </p:sp>
        </p:grpSp>
        <p:grpSp>
          <p:nvGrpSpPr>
            <p:cNvPr id="36" name="Group 36"/>
            <p:cNvGrpSpPr/>
            <p:nvPr/>
          </p:nvGrpSpPr>
          <p:grpSpPr>
            <a:xfrm rot="-3547440">
              <a:off x="9582283" y="5813525"/>
              <a:ext cx="607608" cy="179109"/>
              <a:chOff x="0" y="0"/>
              <a:chExt cx="2068005" cy="609600"/>
            </a:xfrm>
          </p:grpSpPr>
          <p:sp>
            <p:nvSpPr>
              <p:cNvPr id="37" name="Freeform 37"/>
              <p:cNvSpPr/>
              <p:nvPr/>
            </p:nvSpPr>
            <p:spPr>
              <a:xfrm>
                <a:off x="0" y="0"/>
                <a:ext cx="2068005" cy="609600"/>
              </a:xfrm>
              <a:custGeom>
                <a:avLst/>
                <a:gdLst/>
                <a:ahLst/>
                <a:cxnLst/>
                <a:rect l="l" t="t" r="r" b="b"/>
                <a:pathLst>
                  <a:path w="2068005" h="609600">
                    <a:moveTo>
                      <a:pt x="203200" y="0"/>
                    </a:moveTo>
                    <a:lnTo>
                      <a:pt x="2068005" y="0"/>
                    </a:lnTo>
                    <a:lnTo>
                      <a:pt x="1864805" y="609600"/>
                    </a:lnTo>
                    <a:lnTo>
                      <a:pt x="0" y="609600"/>
                    </a:lnTo>
                    <a:lnTo>
                      <a:pt x="203200" y="0"/>
                    </a:lnTo>
                    <a:close/>
                  </a:path>
                </a:pathLst>
              </a:custGeom>
              <a:solidFill>
                <a:srgbClr val="0089FF"/>
              </a:solidFill>
            </p:spPr>
          </p:sp>
          <p:sp>
            <p:nvSpPr>
              <p:cNvPr id="38" name="TextBox 38"/>
              <p:cNvSpPr txBox="1"/>
              <p:nvPr/>
            </p:nvSpPr>
            <p:spPr>
              <a:xfrm>
                <a:off x="101600" y="-38100"/>
                <a:ext cx="609600" cy="647700"/>
              </a:xfrm>
              <a:prstGeom prst="rect">
                <a:avLst/>
              </a:prstGeom>
            </p:spPr>
            <p:txBody>
              <a:bodyPr lIns="50800" tIns="50800" rIns="50800" bIns="50800" rtlCol="0" anchor="ctr"/>
              <a:lstStyle/>
              <a:p>
                <a:pPr algn="ctr">
                  <a:lnSpc>
                    <a:spcPts val="2659"/>
                  </a:lnSpc>
                  <a:spcBef>
                    <a:spcPct val="0"/>
                  </a:spcBef>
                </a:pPr>
                <a:endParaRPr/>
              </a:p>
            </p:txBody>
          </p:sp>
        </p:grpSp>
        <p:grpSp>
          <p:nvGrpSpPr>
            <p:cNvPr id="40" name="Group 40"/>
            <p:cNvGrpSpPr/>
            <p:nvPr/>
          </p:nvGrpSpPr>
          <p:grpSpPr>
            <a:xfrm rot="-3547440">
              <a:off x="9841663" y="7940262"/>
              <a:ext cx="591610" cy="179109"/>
              <a:chOff x="0" y="0"/>
              <a:chExt cx="2013556" cy="609600"/>
            </a:xfrm>
          </p:grpSpPr>
          <p:sp>
            <p:nvSpPr>
              <p:cNvPr id="41" name="Freeform 41"/>
              <p:cNvSpPr/>
              <p:nvPr/>
            </p:nvSpPr>
            <p:spPr>
              <a:xfrm>
                <a:off x="0" y="0"/>
                <a:ext cx="2013556" cy="609600"/>
              </a:xfrm>
              <a:custGeom>
                <a:avLst/>
                <a:gdLst/>
                <a:ahLst/>
                <a:cxnLst/>
                <a:rect l="l" t="t" r="r" b="b"/>
                <a:pathLst>
                  <a:path w="2013556" h="609600">
                    <a:moveTo>
                      <a:pt x="203200" y="0"/>
                    </a:moveTo>
                    <a:lnTo>
                      <a:pt x="2013556" y="0"/>
                    </a:lnTo>
                    <a:lnTo>
                      <a:pt x="1810356" y="609600"/>
                    </a:lnTo>
                    <a:lnTo>
                      <a:pt x="0" y="609600"/>
                    </a:lnTo>
                    <a:lnTo>
                      <a:pt x="203200" y="0"/>
                    </a:lnTo>
                    <a:close/>
                  </a:path>
                </a:pathLst>
              </a:custGeom>
              <a:solidFill>
                <a:srgbClr val="081D2F"/>
              </a:solidFill>
            </p:spPr>
          </p:sp>
          <p:sp>
            <p:nvSpPr>
              <p:cNvPr id="42" name="TextBox 42"/>
              <p:cNvSpPr txBox="1"/>
              <p:nvPr/>
            </p:nvSpPr>
            <p:spPr>
              <a:xfrm>
                <a:off x="101600" y="-38100"/>
                <a:ext cx="609600" cy="647700"/>
              </a:xfrm>
              <a:prstGeom prst="rect">
                <a:avLst/>
              </a:prstGeom>
            </p:spPr>
            <p:txBody>
              <a:bodyPr lIns="50800" tIns="50800" rIns="50800" bIns="50800" rtlCol="0" anchor="ctr"/>
              <a:lstStyle/>
              <a:p>
                <a:pPr algn="ctr">
                  <a:lnSpc>
                    <a:spcPts val="2659"/>
                  </a:lnSpc>
                  <a:spcBef>
                    <a:spcPct val="0"/>
                  </a:spcBef>
                </a:pPr>
                <a:endParaRPr/>
              </a:p>
            </p:txBody>
          </p:sp>
        </p:grpSp>
        <p:grpSp>
          <p:nvGrpSpPr>
            <p:cNvPr id="43" name="Group 43"/>
            <p:cNvGrpSpPr/>
            <p:nvPr/>
          </p:nvGrpSpPr>
          <p:grpSpPr>
            <a:xfrm rot="-3547440">
              <a:off x="9582283" y="7947128"/>
              <a:ext cx="607608" cy="179109"/>
              <a:chOff x="0" y="0"/>
              <a:chExt cx="2068005" cy="609600"/>
            </a:xfrm>
          </p:grpSpPr>
          <p:sp>
            <p:nvSpPr>
              <p:cNvPr id="44" name="Freeform 44"/>
              <p:cNvSpPr/>
              <p:nvPr/>
            </p:nvSpPr>
            <p:spPr>
              <a:xfrm>
                <a:off x="0" y="0"/>
                <a:ext cx="2068005" cy="609600"/>
              </a:xfrm>
              <a:custGeom>
                <a:avLst/>
                <a:gdLst/>
                <a:ahLst/>
                <a:cxnLst/>
                <a:rect l="l" t="t" r="r" b="b"/>
                <a:pathLst>
                  <a:path w="2068005" h="609600">
                    <a:moveTo>
                      <a:pt x="203200" y="0"/>
                    </a:moveTo>
                    <a:lnTo>
                      <a:pt x="2068005" y="0"/>
                    </a:lnTo>
                    <a:lnTo>
                      <a:pt x="1864805" y="609600"/>
                    </a:lnTo>
                    <a:lnTo>
                      <a:pt x="0" y="609600"/>
                    </a:lnTo>
                    <a:lnTo>
                      <a:pt x="203200" y="0"/>
                    </a:lnTo>
                    <a:close/>
                  </a:path>
                </a:pathLst>
              </a:custGeom>
              <a:solidFill>
                <a:srgbClr val="0089FF"/>
              </a:solidFill>
            </p:spPr>
          </p:sp>
          <p:sp>
            <p:nvSpPr>
              <p:cNvPr id="45" name="TextBox 45"/>
              <p:cNvSpPr txBox="1"/>
              <p:nvPr/>
            </p:nvSpPr>
            <p:spPr>
              <a:xfrm>
                <a:off x="101600" y="-38100"/>
                <a:ext cx="609600" cy="647700"/>
              </a:xfrm>
              <a:prstGeom prst="rect">
                <a:avLst/>
              </a:prstGeom>
            </p:spPr>
            <p:txBody>
              <a:bodyPr lIns="50800" tIns="50800" rIns="50800" bIns="50800" rtlCol="0" anchor="ctr"/>
              <a:lstStyle/>
              <a:p>
                <a:pPr algn="ctr">
                  <a:lnSpc>
                    <a:spcPts val="2659"/>
                  </a:lnSpc>
                  <a:spcBef>
                    <a:spcPct val="0"/>
                  </a:spcBef>
                </a:pPr>
                <a:endParaRPr/>
              </a:p>
            </p:txBody>
          </p:sp>
        </p:grpSp>
      </p:grpSp>
      <p:sp>
        <p:nvSpPr>
          <p:cNvPr id="46" name="TextBox 46"/>
          <p:cNvSpPr txBox="1"/>
          <p:nvPr/>
        </p:nvSpPr>
        <p:spPr>
          <a:xfrm>
            <a:off x="9653318" y="8638674"/>
            <a:ext cx="7605982" cy="834390"/>
          </a:xfrm>
          <a:prstGeom prst="rect">
            <a:avLst/>
          </a:prstGeom>
        </p:spPr>
        <p:txBody>
          <a:bodyPr lIns="0" tIns="0" rIns="0" bIns="0" rtlCol="0" anchor="t">
            <a:spAutoFit/>
          </a:bodyPr>
          <a:lstStyle/>
          <a:p>
            <a:pPr>
              <a:lnSpc>
                <a:spcPts val="3359"/>
              </a:lnSpc>
              <a:spcBef>
                <a:spcPct val="0"/>
              </a:spcBef>
            </a:pPr>
            <a:r>
              <a:rPr lang="en-US" sz="2400">
                <a:solidFill>
                  <a:srgbClr val="081D2F"/>
                </a:solidFill>
                <a:latin typeface="Rubik"/>
              </a:rPr>
              <a:t>Estimating the cost of goods or services in the market. </a:t>
            </a:r>
          </a:p>
        </p:txBody>
      </p:sp>
      <p:sp>
        <p:nvSpPr>
          <p:cNvPr id="50" name="Slide Number Placeholder 49">
            <a:extLst>
              <a:ext uri="{FF2B5EF4-FFF2-40B4-BE49-F238E27FC236}">
                <a16:creationId xmlns:a16="http://schemas.microsoft.com/office/drawing/2014/main" id="{4FEB0BC6-9A74-46CE-A7D9-8B6CA8B0B296}"/>
              </a:ext>
            </a:extLst>
          </p:cNvPr>
          <p:cNvSpPr>
            <a:spLocks noGrp="1"/>
          </p:cNvSpPr>
          <p:nvPr>
            <p:ph type="sldNum" sz="quarter" idx="12"/>
          </p:nvPr>
        </p:nvSpPr>
        <p:spPr>
          <a:xfrm>
            <a:off x="7564582" y="9918411"/>
            <a:ext cx="2133600" cy="365125"/>
          </a:xfrm>
        </p:spPr>
        <p:txBody>
          <a:bodyPr/>
          <a:lstStyle/>
          <a:p>
            <a:fld id="{B6F15528-21DE-4FAA-801E-634DDDAF4B2B}" type="slidenum">
              <a:rPr lang="en-US" smtClean="0"/>
              <a:pPr/>
              <a:t>8</a:t>
            </a:fld>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a:spLocks noGrp="1"/>
          </p:cNvSpPr>
          <p:nvPr>
            <p:ph type="title" idx="4294967295"/>
          </p:nvPr>
        </p:nvSpPr>
        <p:spPr>
          <a:xfrm>
            <a:off x="2762539" y="1433731"/>
            <a:ext cx="7590649" cy="220855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8959"/>
              </a:lnSpc>
              <a:spcBef>
                <a:spcPct val="0"/>
              </a:spcBef>
              <a:spcAft>
                <a:spcPts val="0"/>
              </a:spcAft>
              <a:buClrTx/>
              <a:buSzTx/>
              <a:buFontTx/>
              <a:buNone/>
              <a:tabLst/>
              <a:defRPr/>
            </a:pPr>
            <a:r>
              <a:rPr kumimoji="0" lang="en-US" sz="6399" b="0" i="0" u="none" strike="noStrike" kern="1200" cap="none" spc="0" normalizeH="0" baseline="0" noProof="0" dirty="0">
                <a:ln>
                  <a:noFill/>
                </a:ln>
                <a:solidFill>
                  <a:srgbClr val="081D2F"/>
                </a:solidFill>
                <a:effectLst/>
                <a:uLnTx/>
                <a:uFillTx/>
                <a:latin typeface="Aileron Bold"/>
                <a:ea typeface="+mn-ea"/>
                <a:cs typeface="+mn-cs"/>
              </a:rPr>
              <a:t>Benefits of Market</a:t>
            </a:r>
          </a:p>
          <a:p>
            <a:pPr marL="0" marR="0" lvl="0" indent="0" algn="l" defTabSz="914400" rtl="0" eaLnBrk="1" fontAlgn="auto" latinLnBrk="0" hangingPunct="1">
              <a:lnSpc>
                <a:spcPts val="8959"/>
              </a:lnSpc>
              <a:spcBef>
                <a:spcPct val="0"/>
              </a:spcBef>
              <a:spcAft>
                <a:spcPts val="0"/>
              </a:spcAft>
              <a:buClrTx/>
              <a:buSzTx/>
              <a:buFontTx/>
              <a:buNone/>
              <a:tabLst/>
              <a:defRPr/>
            </a:pPr>
            <a:r>
              <a:rPr kumimoji="0" lang="en-US" sz="6399" b="0" i="0" u="none" strike="noStrike" kern="1200" cap="none" spc="0" normalizeH="0" baseline="0" noProof="0" dirty="0">
                <a:ln>
                  <a:noFill/>
                </a:ln>
                <a:solidFill>
                  <a:srgbClr val="081D2F"/>
                </a:solidFill>
                <a:effectLst/>
                <a:uLnTx/>
                <a:uFillTx/>
                <a:latin typeface="Aileron Bold"/>
                <a:ea typeface="+mn-ea"/>
                <a:cs typeface="+mn-cs"/>
              </a:rPr>
              <a:t>Research</a:t>
            </a:r>
          </a:p>
        </p:txBody>
      </p:sp>
      <p:grpSp>
        <p:nvGrpSpPr>
          <p:cNvPr id="3" name="Group 3">
            <a:extLst>
              <a:ext uri="{C183D7F6-B498-43B3-948B-1728B52AA6E4}">
                <adec:decorative xmlns:adec="http://schemas.microsoft.com/office/drawing/2017/decorative" val="1"/>
              </a:ext>
            </a:extLst>
          </p:cNvPr>
          <p:cNvGrpSpPr/>
          <p:nvPr/>
        </p:nvGrpSpPr>
        <p:grpSpPr>
          <a:xfrm rot="-3547440">
            <a:off x="1412505" y="2441183"/>
            <a:ext cx="1205568" cy="364983"/>
            <a:chOff x="0" y="0"/>
            <a:chExt cx="2013556" cy="609600"/>
          </a:xfrm>
        </p:grpSpPr>
        <p:sp>
          <p:nvSpPr>
            <p:cNvPr id="4" name="Freeform 4"/>
            <p:cNvSpPr/>
            <p:nvPr/>
          </p:nvSpPr>
          <p:spPr>
            <a:xfrm>
              <a:off x="0" y="0"/>
              <a:ext cx="2013556" cy="609600"/>
            </a:xfrm>
            <a:custGeom>
              <a:avLst/>
              <a:gdLst/>
              <a:ahLst/>
              <a:cxnLst/>
              <a:rect l="l" t="t" r="r" b="b"/>
              <a:pathLst>
                <a:path w="2013556" h="609600">
                  <a:moveTo>
                    <a:pt x="203200" y="0"/>
                  </a:moveTo>
                  <a:lnTo>
                    <a:pt x="2013556" y="0"/>
                  </a:lnTo>
                  <a:lnTo>
                    <a:pt x="1810356" y="609600"/>
                  </a:lnTo>
                  <a:lnTo>
                    <a:pt x="0" y="609600"/>
                  </a:lnTo>
                  <a:lnTo>
                    <a:pt x="203200" y="0"/>
                  </a:lnTo>
                  <a:close/>
                </a:path>
              </a:pathLst>
            </a:custGeom>
            <a:solidFill>
              <a:srgbClr val="081D2F"/>
            </a:solidFill>
          </p:spPr>
        </p:sp>
        <p:sp>
          <p:nvSpPr>
            <p:cNvPr id="5" name="TextBox 5"/>
            <p:cNvSpPr txBox="1"/>
            <p:nvPr/>
          </p:nvSpPr>
          <p:spPr>
            <a:xfrm>
              <a:off x="101600" y="-38100"/>
              <a:ext cx="609600" cy="647700"/>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a:extLst>
              <a:ext uri="{C183D7F6-B498-43B3-948B-1728B52AA6E4}">
                <adec:decorative xmlns:adec="http://schemas.microsoft.com/office/drawing/2017/decorative" val="1"/>
              </a:ext>
            </a:extLst>
          </p:cNvPr>
          <p:cNvGrpSpPr/>
          <p:nvPr/>
        </p:nvGrpSpPr>
        <p:grpSpPr>
          <a:xfrm rot="-3547440">
            <a:off x="883948" y="2427193"/>
            <a:ext cx="1238168" cy="364983"/>
            <a:chOff x="0" y="0"/>
            <a:chExt cx="2068005" cy="609600"/>
          </a:xfrm>
        </p:grpSpPr>
        <p:sp>
          <p:nvSpPr>
            <p:cNvPr id="7" name="Freeform 7"/>
            <p:cNvSpPr/>
            <p:nvPr/>
          </p:nvSpPr>
          <p:spPr>
            <a:xfrm>
              <a:off x="0" y="0"/>
              <a:ext cx="2068005" cy="609600"/>
            </a:xfrm>
            <a:custGeom>
              <a:avLst/>
              <a:gdLst/>
              <a:ahLst/>
              <a:cxnLst/>
              <a:rect l="l" t="t" r="r" b="b"/>
              <a:pathLst>
                <a:path w="2068005" h="609600">
                  <a:moveTo>
                    <a:pt x="203200" y="0"/>
                  </a:moveTo>
                  <a:lnTo>
                    <a:pt x="2068005" y="0"/>
                  </a:lnTo>
                  <a:lnTo>
                    <a:pt x="1864805" y="609600"/>
                  </a:lnTo>
                  <a:lnTo>
                    <a:pt x="0" y="609600"/>
                  </a:lnTo>
                  <a:lnTo>
                    <a:pt x="203200" y="0"/>
                  </a:lnTo>
                  <a:close/>
                </a:path>
              </a:pathLst>
            </a:custGeom>
            <a:solidFill>
              <a:srgbClr val="0089FF"/>
            </a:solidFill>
          </p:spPr>
        </p:sp>
        <p:sp>
          <p:nvSpPr>
            <p:cNvPr id="8" name="TextBox 8"/>
            <p:cNvSpPr txBox="1"/>
            <p:nvPr/>
          </p:nvSpPr>
          <p:spPr>
            <a:xfrm>
              <a:off x="101600" y="-38100"/>
              <a:ext cx="609600" cy="647700"/>
            </a:xfrm>
            <a:prstGeom prst="rect">
              <a:avLst/>
            </a:prstGeom>
          </p:spPr>
          <p:txBody>
            <a:bodyPr lIns="50800" tIns="50800" rIns="50800" bIns="50800" rtlCol="0" anchor="ctr"/>
            <a:lstStyle/>
            <a:p>
              <a:pPr algn="ctr">
                <a:lnSpc>
                  <a:spcPts val="2659"/>
                </a:lnSpc>
                <a:spcBef>
                  <a:spcPct val="0"/>
                </a:spcBef>
              </a:pPr>
              <a:endParaRPr/>
            </a:p>
          </p:txBody>
        </p:sp>
      </p:grpSp>
      <p:sp>
        <p:nvSpPr>
          <p:cNvPr id="9" name="TextBox 9"/>
          <p:cNvSpPr txBox="1"/>
          <p:nvPr/>
        </p:nvSpPr>
        <p:spPr>
          <a:xfrm>
            <a:off x="1197603" y="4249349"/>
            <a:ext cx="7810500" cy="3918701"/>
          </a:xfrm>
          <a:prstGeom prst="rect">
            <a:avLst/>
          </a:prstGeom>
        </p:spPr>
        <p:txBody>
          <a:bodyPr wrap="square" lIns="0" tIns="0" rIns="0" bIns="0" rtlCol="0" anchor="t">
            <a:spAutoFit/>
          </a:bodyPr>
          <a:lstStyle/>
          <a:p>
            <a:pPr marL="342900" indent="-342900">
              <a:lnSpc>
                <a:spcPts val="3359"/>
              </a:lnSpc>
              <a:spcBef>
                <a:spcPct val="0"/>
              </a:spcBef>
              <a:spcAft>
                <a:spcPts val="1200"/>
              </a:spcAft>
              <a:buFont typeface="Arial" panose="020B0604020202020204" pitchFamily="34" charset="0"/>
              <a:buChar char="•"/>
            </a:pPr>
            <a:r>
              <a:rPr lang="en-US" sz="2400" dirty="0">
                <a:solidFill>
                  <a:srgbClr val="081D2F"/>
                </a:solidFill>
                <a:latin typeface="Rubik"/>
              </a:rPr>
              <a:t>Helps allocate your time, energy, and money in the right places.</a:t>
            </a:r>
          </a:p>
          <a:p>
            <a:pPr marL="342900" indent="-342900">
              <a:lnSpc>
                <a:spcPts val="3359"/>
              </a:lnSpc>
              <a:spcBef>
                <a:spcPct val="0"/>
              </a:spcBef>
              <a:spcAft>
                <a:spcPts val="1200"/>
              </a:spcAft>
              <a:buFont typeface="Arial" panose="020B0604020202020204" pitchFamily="34" charset="0"/>
              <a:buChar char="•"/>
            </a:pPr>
            <a:r>
              <a:rPr lang="en-US" sz="2400" dirty="0">
                <a:solidFill>
                  <a:srgbClr val="081D2F"/>
                </a:solidFill>
                <a:latin typeface="Rubik"/>
              </a:rPr>
              <a:t>Can help you uncover opportunities before they are posted to the general public.</a:t>
            </a:r>
          </a:p>
          <a:p>
            <a:pPr marL="342900" indent="-342900">
              <a:lnSpc>
                <a:spcPts val="3359"/>
              </a:lnSpc>
              <a:spcBef>
                <a:spcPct val="0"/>
              </a:spcBef>
              <a:spcAft>
                <a:spcPts val="1200"/>
              </a:spcAft>
              <a:buFont typeface="Arial" panose="020B0604020202020204" pitchFamily="34" charset="0"/>
              <a:buChar char="•"/>
            </a:pPr>
            <a:r>
              <a:rPr lang="en-US" sz="2400" dirty="0">
                <a:solidFill>
                  <a:srgbClr val="081D2F"/>
                </a:solidFill>
                <a:latin typeface="Rubik"/>
              </a:rPr>
              <a:t>Gives you a better understanding of where your company fits in the big picture.</a:t>
            </a:r>
          </a:p>
          <a:p>
            <a:pPr marL="342900" indent="-342900">
              <a:lnSpc>
                <a:spcPts val="3359"/>
              </a:lnSpc>
              <a:spcBef>
                <a:spcPct val="0"/>
              </a:spcBef>
              <a:buFont typeface="Arial" panose="020B0604020202020204" pitchFamily="34" charset="0"/>
              <a:buChar char="•"/>
            </a:pPr>
            <a:r>
              <a:rPr lang="en-US" sz="2400" dirty="0">
                <a:solidFill>
                  <a:srgbClr val="081D2F"/>
                </a:solidFill>
                <a:latin typeface="Rubik"/>
              </a:rPr>
              <a:t>Provides your company with competitive intelligence and opportunity insights. </a:t>
            </a:r>
          </a:p>
        </p:txBody>
      </p:sp>
      <p:grpSp>
        <p:nvGrpSpPr>
          <p:cNvPr id="11" name="Group 11">
            <a:extLst>
              <a:ext uri="{C183D7F6-B498-43B3-948B-1728B52AA6E4}">
                <adec:decorative xmlns:adec="http://schemas.microsoft.com/office/drawing/2017/decorative" val="1"/>
              </a:ext>
            </a:extLst>
          </p:cNvPr>
          <p:cNvGrpSpPr>
            <a:grpSpLocks noChangeAspect="1"/>
          </p:cNvGrpSpPr>
          <p:nvPr/>
        </p:nvGrpSpPr>
        <p:grpSpPr>
          <a:xfrm>
            <a:off x="12988251" y="-4857336"/>
            <a:ext cx="10599498" cy="9178688"/>
            <a:chOff x="0" y="0"/>
            <a:chExt cx="4282440" cy="3708400"/>
          </a:xfrm>
        </p:grpSpPr>
        <p:sp>
          <p:nvSpPr>
            <p:cNvPr id="12" name="Freeform 12"/>
            <p:cNvSpPr/>
            <p:nvPr/>
          </p:nvSpPr>
          <p:spPr>
            <a:xfrm>
              <a:off x="0" y="0"/>
              <a:ext cx="4282440" cy="3708400"/>
            </a:xfrm>
            <a:custGeom>
              <a:avLst/>
              <a:gdLst/>
              <a:ahLst/>
              <a:cxnLst/>
              <a:rect l="l" t="t" r="r" b="b"/>
              <a:pathLst>
                <a:path w="4282440" h="3708400">
                  <a:moveTo>
                    <a:pt x="3211830" y="0"/>
                  </a:moveTo>
                  <a:lnTo>
                    <a:pt x="1070610" y="0"/>
                  </a:lnTo>
                  <a:lnTo>
                    <a:pt x="0" y="1854200"/>
                  </a:lnTo>
                  <a:lnTo>
                    <a:pt x="1070610" y="3708400"/>
                  </a:lnTo>
                  <a:lnTo>
                    <a:pt x="3211830" y="3708400"/>
                  </a:lnTo>
                  <a:lnTo>
                    <a:pt x="4282440" y="1854200"/>
                  </a:lnTo>
                  <a:close/>
                </a:path>
              </a:pathLst>
            </a:custGeom>
            <a:solidFill>
              <a:srgbClr val="0089FF"/>
            </a:solidFill>
            <a:ln w="12700">
              <a:solidFill>
                <a:srgbClr val="000000"/>
              </a:solidFill>
            </a:ln>
          </p:spPr>
        </p:sp>
      </p:grpSp>
      <p:grpSp>
        <p:nvGrpSpPr>
          <p:cNvPr id="13" name="Group 13">
            <a:extLst>
              <a:ext uri="{C183D7F6-B498-43B3-948B-1728B52AA6E4}">
                <adec:decorative xmlns:adec="http://schemas.microsoft.com/office/drawing/2017/decorative" val="1"/>
              </a:ext>
            </a:extLst>
          </p:cNvPr>
          <p:cNvGrpSpPr>
            <a:grpSpLocks noChangeAspect="1"/>
          </p:cNvGrpSpPr>
          <p:nvPr/>
        </p:nvGrpSpPr>
        <p:grpSpPr>
          <a:xfrm>
            <a:off x="12988251" y="5725932"/>
            <a:ext cx="10599498" cy="9178688"/>
            <a:chOff x="0" y="0"/>
            <a:chExt cx="4282440" cy="3708400"/>
          </a:xfrm>
        </p:grpSpPr>
        <p:sp>
          <p:nvSpPr>
            <p:cNvPr id="14" name="Freeform 14"/>
            <p:cNvSpPr/>
            <p:nvPr/>
          </p:nvSpPr>
          <p:spPr>
            <a:xfrm>
              <a:off x="0" y="0"/>
              <a:ext cx="4282440" cy="3708400"/>
            </a:xfrm>
            <a:custGeom>
              <a:avLst/>
              <a:gdLst/>
              <a:ahLst/>
              <a:cxnLst/>
              <a:rect l="l" t="t" r="r" b="b"/>
              <a:pathLst>
                <a:path w="4282440" h="3708400">
                  <a:moveTo>
                    <a:pt x="3211830" y="0"/>
                  </a:moveTo>
                  <a:lnTo>
                    <a:pt x="1070610" y="0"/>
                  </a:lnTo>
                  <a:lnTo>
                    <a:pt x="0" y="1854200"/>
                  </a:lnTo>
                  <a:lnTo>
                    <a:pt x="1070610" y="3708400"/>
                  </a:lnTo>
                  <a:lnTo>
                    <a:pt x="3211830" y="3708400"/>
                  </a:lnTo>
                  <a:lnTo>
                    <a:pt x="4282440" y="1854200"/>
                  </a:lnTo>
                  <a:close/>
                </a:path>
              </a:pathLst>
            </a:custGeom>
            <a:solidFill>
              <a:srgbClr val="081D2F"/>
            </a:solidFill>
            <a:ln w="12700">
              <a:solidFill>
                <a:srgbClr val="000000"/>
              </a:solidFill>
            </a:ln>
          </p:spPr>
        </p:sp>
      </p:grpSp>
      <p:grpSp>
        <p:nvGrpSpPr>
          <p:cNvPr id="15" name="Group 15">
            <a:extLst>
              <a:ext uri="{C183D7F6-B498-43B3-948B-1728B52AA6E4}">
                <adec:decorative xmlns:adec="http://schemas.microsoft.com/office/drawing/2017/decorative" val="1"/>
              </a:ext>
            </a:extLst>
          </p:cNvPr>
          <p:cNvGrpSpPr>
            <a:grpSpLocks noChangeAspect="1"/>
          </p:cNvGrpSpPr>
          <p:nvPr/>
        </p:nvGrpSpPr>
        <p:grpSpPr>
          <a:xfrm>
            <a:off x="9653318" y="1132208"/>
            <a:ext cx="9383966" cy="8126092"/>
            <a:chOff x="0" y="0"/>
            <a:chExt cx="4282440" cy="3708400"/>
          </a:xfrm>
        </p:grpSpPr>
        <p:sp>
          <p:nvSpPr>
            <p:cNvPr id="16" name="Freeform 16">
              <a:extLst>
                <a:ext uri="{C183D7F6-B498-43B3-948B-1728B52AA6E4}">
                  <adec:decorative xmlns:adec="http://schemas.microsoft.com/office/drawing/2017/decorative" val="1"/>
                </a:ext>
              </a:extLst>
            </p:cNvPr>
            <p:cNvSpPr/>
            <p:nvPr/>
          </p:nvSpPr>
          <p:spPr>
            <a:xfrm>
              <a:off x="0" y="0"/>
              <a:ext cx="4282440" cy="3708400"/>
            </a:xfrm>
            <a:custGeom>
              <a:avLst/>
              <a:gdLst/>
              <a:ahLst/>
              <a:cxnLst/>
              <a:rect l="l" t="t" r="r" b="b"/>
              <a:pathLst>
                <a:path w="4282440" h="3708400">
                  <a:moveTo>
                    <a:pt x="3211830" y="0"/>
                  </a:moveTo>
                  <a:lnTo>
                    <a:pt x="1070610" y="0"/>
                  </a:lnTo>
                  <a:lnTo>
                    <a:pt x="0" y="1854200"/>
                  </a:lnTo>
                  <a:lnTo>
                    <a:pt x="1070610" y="3708400"/>
                  </a:lnTo>
                  <a:lnTo>
                    <a:pt x="3211830" y="3708400"/>
                  </a:lnTo>
                  <a:lnTo>
                    <a:pt x="4282440" y="1854200"/>
                  </a:lnTo>
                  <a:close/>
                </a:path>
              </a:pathLst>
            </a:custGeom>
            <a:blipFill>
              <a:blip r:embed="rId3"/>
              <a:stretch>
                <a:fillRect l="-28037" r="-1855"/>
              </a:stretch>
            </a:blipFill>
          </p:spPr>
        </p:sp>
      </p:grpSp>
      <p:sp>
        <p:nvSpPr>
          <p:cNvPr id="19" name="Slide Number Placeholder 18">
            <a:extLst>
              <a:ext uri="{FF2B5EF4-FFF2-40B4-BE49-F238E27FC236}">
                <a16:creationId xmlns:a16="http://schemas.microsoft.com/office/drawing/2014/main" id="{4EDA0CB9-86E6-4265-8FC9-661ACB89637D}"/>
              </a:ext>
            </a:extLst>
          </p:cNvPr>
          <p:cNvSpPr>
            <a:spLocks noGrp="1"/>
          </p:cNvSpPr>
          <p:nvPr>
            <p:ph type="sldNum" sz="quarter" idx="12"/>
          </p:nvPr>
        </p:nvSpPr>
        <p:spPr>
          <a:xfrm>
            <a:off x="8077200" y="9921875"/>
            <a:ext cx="2133600" cy="365125"/>
          </a:xfrm>
        </p:spPr>
        <p:txBody>
          <a:bodyPr/>
          <a:lstStyle/>
          <a:p>
            <a:fld id="{B6F15528-21DE-4FAA-801E-634DDDAF4B2B}" type="slidenum">
              <a:rPr lang="en-US" smtClean="0"/>
              <a:pPr/>
              <a:t>9</a:t>
            </a:fld>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7676</TotalTime>
  <Words>1185</Words>
  <Application>Microsoft Office PowerPoint</Application>
  <PresentationFormat>Custom</PresentationFormat>
  <Paragraphs>149</Paragraphs>
  <Slides>16</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Rubik</vt:lpstr>
      <vt:lpstr>Aileron</vt:lpstr>
      <vt:lpstr>Arial</vt:lpstr>
      <vt:lpstr>Calibri</vt:lpstr>
      <vt:lpstr>Aileron Bold</vt:lpstr>
      <vt:lpstr>Rubik Semi-Bold</vt:lpstr>
      <vt:lpstr>Rubik Bold</vt:lpstr>
      <vt:lpstr>Office Theme</vt:lpstr>
      <vt:lpstr>MARKET</vt:lpstr>
      <vt:lpstr>INTRODUCTION </vt:lpstr>
      <vt:lpstr>3</vt:lpstr>
      <vt:lpstr>ABOUT US</vt:lpstr>
      <vt:lpstr>WHAT IS MARKET RESEARCH?</vt:lpstr>
      <vt:lpstr>Important Codes to Know</vt:lpstr>
      <vt:lpstr>Who are the largest buyers?</vt:lpstr>
      <vt:lpstr>Market Research  Terminology</vt:lpstr>
      <vt:lpstr>Benefits of Market Research</vt:lpstr>
      <vt:lpstr>Limitations of Market Research</vt:lpstr>
      <vt:lpstr>Market Research Sites</vt:lpstr>
      <vt:lpstr>Walk Through SAM Data Bank</vt:lpstr>
      <vt:lpstr>Simple Techniques</vt:lpstr>
      <vt:lpstr>Q &amp; A</vt:lpstr>
      <vt:lpstr>CONTACT US</vt:lpstr>
      <vt:lpstr>References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Conducting Market Research in the System for Award Management (SAM)</dc:title>
  <dc:creator>Tsanceria Hernandez</dc:creator>
  <cp:lastModifiedBy>YolandaGJohnson</cp:lastModifiedBy>
  <cp:revision>43</cp:revision>
  <cp:lastPrinted>2023-10-03T17:49:21Z</cp:lastPrinted>
  <dcterms:created xsi:type="dcterms:W3CDTF">2006-08-16T00:00:00Z</dcterms:created>
  <dcterms:modified xsi:type="dcterms:W3CDTF">2023-10-25T17:27:40Z</dcterms:modified>
  <dc:identifier>DAFwII6X4-k</dc:identifier>
</cp:coreProperties>
</file>