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3" r:id="rId16"/>
    <p:sldId id="278" r:id="rId17"/>
    <p:sldId id="271" r:id="rId18"/>
    <p:sldId id="272" r:id="rId19"/>
    <p:sldId id="275" r:id="rId20"/>
    <p:sldId id="274" r:id="rId21"/>
    <p:sldId id="276" r:id="rId22"/>
    <p:sldId id="277" r:id="rId23"/>
    <p:sldId id="279" r:id="rId24"/>
    <p:sldId id="281" r:id="rId25"/>
    <p:sldId id="282" r:id="rId26"/>
    <p:sldId id="284" r:id="rId27"/>
    <p:sldId id="285" r:id="rId28"/>
    <p:sldId id="286" r:id="rId29"/>
    <p:sldId id="287" r:id="rId30"/>
    <p:sldId id="288" r:id="rId31"/>
    <p:sldId id="289" r:id="rId32"/>
    <p:sldId id="290" r:id="rId33"/>
    <p:sldId id="291" r:id="rId34"/>
    <p:sldId id="295" r:id="rId35"/>
    <p:sldId id="296" r:id="rId36"/>
    <p:sldId id="297" r:id="rId37"/>
    <p:sldId id="298" r:id="rId38"/>
    <p:sldId id="299" r:id="rId39"/>
    <p:sldId id="304" r:id="rId40"/>
    <p:sldId id="305" r:id="rId41"/>
    <p:sldId id="283" r:id="rId42"/>
  </p:sldIdLst>
  <p:sldSz cx="12192000" cy="6858000"/>
  <p:notesSz cx="6858000" cy="9144000"/>
  <p:embeddedFontLst>
    <p:embeddedFont>
      <p:font typeface="Bangers" panose="020B0604020202020204" charset="0"/>
      <p:regular r:id="rId44"/>
    </p:embeddedFont>
    <p:embeddedFont>
      <p:font typeface="Cabin"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hivo" panose="020B0604020202020204" charset="0"/>
      <p:regular r:id="rId53"/>
      <p:bold r:id="rId54"/>
      <p:italic r:id="rId55"/>
      <p:boldItalic r:id="rId56"/>
    </p:embeddedFont>
    <p:embeddedFont>
      <p:font typeface="Times" panose="02020603050405020304"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TuCU5+Cbp2L1XFZo0mGpO40RK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85384" autoAdjust="0"/>
  </p:normalViewPr>
  <p:slideViewPr>
    <p:cSldViewPr snapToGrid="0">
      <p:cViewPr>
        <p:scale>
          <a:sx n="57" d="100"/>
          <a:sy n="57" d="100"/>
        </p:scale>
        <p:origin x="30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fercar.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mvrs.fas.gsa.gov/fmvrs/fmvrs/"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mailto:atl.amc@gsa.gov" TargetMode="External"/><Relationship Id="rId4" Type="http://schemas.openxmlformats.org/officeDocument/2006/relationships/hyperlink" Target="mailto:kc.amc@gsa.gov"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ay.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gsa.gov/st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nrcl.safercar.gov/v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b516ab6ee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As a driver of a GSA vehicle, your responsibilities are:   </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Day-to-Day Care/Appearance:  You drive your GSA vehicle every day, so you are most familiar with it.  Ensure you keep your vehicle in good shape - - both cosmetically AND mechanically. Review zonal car wash guidance  </a:t>
            </a:r>
            <a:r>
              <a:rPr lang="en-US" i="1">
                <a:latin typeface="Arial"/>
                <a:ea typeface="Arial"/>
                <a:cs typeface="Arial"/>
                <a:sym typeface="Arial"/>
              </a:rPr>
              <a:t>(mention cappuccino/coffee spills).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Walk Around Inspection:  We recommend this be done before each trip.  Check for:  body or glass damage, fluid levels/fluid leaks, tire pressure/condition/tread wear.</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Touch on AIE policy and what is covered / not covered</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The national car wash policy is $25 per vehicle per month.  If you feel you need to exceed this contact your FSR.</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a:latin typeface="Arial"/>
                <a:ea typeface="Arial"/>
                <a:cs typeface="Arial"/>
                <a:sym typeface="Arial"/>
              </a:rPr>
              <a:t>SAFEGUARD</a:t>
            </a:r>
            <a:r>
              <a:rPr lang="en-US">
                <a:latin typeface="Arial"/>
                <a:ea typeface="Arial"/>
                <a:cs typeface="Arial"/>
                <a:sym typeface="Arial"/>
              </a:rPr>
              <a:t> </a:t>
            </a:r>
            <a:r>
              <a:rPr lang="en-US" b="1" u="sng">
                <a:latin typeface="Arial"/>
                <a:ea typeface="Arial"/>
                <a:cs typeface="Arial"/>
                <a:sym typeface="Arial"/>
              </a:rPr>
              <a:t>ALL</a:t>
            </a:r>
            <a:r>
              <a:rPr lang="en-US">
                <a:latin typeface="Arial"/>
                <a:ea typeface="Arial"/>
                <a:cs typeface="Arial"/>
                <a:sym typeface="Arial"/>
              </a:rPr>
              <a:t> </a:t>
            </a:r>
            <a:r>
              <a:rPr lang="en-US" b="1">
                <a:latin typeface="Arial"/>
                <a:ea typeface="Arial"/>
                <a:cs typeface="Arial"/>
                <a:sym typeface="Arial"/>
              </a:rPr>
              <a:t>VEHICLES, KEYS AND CREDIT CARDS, LICENSE PLATES </a:t>
            </a:r>
            <a:r>
              <a:rPr lang="en-US">
                <a:latin typeface="Arial"/>
                <a:ea typeface="Arial"/>
                <a:cs typeface="Arial"/>
                <a:sym typeface="Arial"/>
              </a:rPr>
              <a:t>(please do </a:t>
            </a:r>
            <a:r>
              <a:rPr lang="en-US" b="1" u="sng">
                <a:latin typeface="Arial"/>
                <a:ea typeface="Arial"/>
                <a:cs typeface="Arial"/>
                <a:sym typeface="Arial"/>
              </a:rPr>
              <a:t>NOT</a:t>
            </a:r>
            <a:r>
              <a:rPr lang="en-US">
                <a:latin typeface="Arial"/>
                <a:ea typeface="Arial"/>
                <a:cs typeface="Arial"/>
                <a:sym typeface="Arial"/>
              </a:rPr>
              <a:t> leave keys or credit cards in vehicles when not in use).</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There is </a:t>
            </a:r>
            <a:r>
              <a:rPr lang="en-US" b="1">
                <a:latin typeface="Arial"/>
                <a:ea typeface="Arial"/>
                <a:cs typeface="Arial"/>
                <a:sym typeface="Arial"/>
              </a:rPr>
              <a:t>NO SMOKING ALLOWED</a:t>
            </a:r>
            <a:r>
              <a:rPr lang="en-US">
                <a:latin typeface="Arial"/>
                <a:ea typeface="Arial"/>
                <a:cs typeface="Arial"/>
                <a:sym typeface="Arial"/>
              </a:rPr>
              <a:t> in </a:t>
            </a:r>
            <a:r>
              <a:rPr lang="en-US" b="1">
                <a:latin typeface="Arial"/>
                <a:ea typeface="Arial"/>
                <a:cs typeface="Arial"/>
                <a:sym typeface="Arial"/>
              </a:rPr>
              <a:t>ANY</a:t>
            </a:r>
            <a:r>
              <a:rPr lang="en-US">
                <a:latin typeface="Arial"/>
                <a:ea typeface="Arial"/>
                <a:cs typeface="Arial"/>
                <a:sym typeface="Arial"/>
              </a:rPr>
              <a:t> GSA vehicle.</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The driver is responsible for </a:t>
            </a:r>
            <a:r>
              <a:rPr lang="en-US" b="1">
                <a:latin typeface="Arial"/>
                <a:ea typeface="Arial"/>
                <a:cs typeface="Arial"/>
                <a:sym typeface="Arial"/>
              </a:rPr>
              <a:t>following all federal, state and local laws and IS responsible for paying parking tickets or any fines incurred</a:t>
            </a:r>
            <a:r>
              <a:rPr lang="en-US">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a:latin typeface="Arial"/>
                <a:ea typeface="Arial"/>
                <a:cs typeface="Arial"/>
                <a:sym typeface="Arial"/>
              </a:rPr>
              <a:t>Please always enter </a:t>
            </a:r>
            <a:r>
              <a:rPr lang="en-US" b="1" u="sng">
                <a:latin typeface="Arial"/>
                <a:ea typeface="Arial"/>
                <a:cs typeface="Arial"/>
                <a:sym typeface="Arial"/>
              </a:rPr>
              <a:t>accurate</a:t>
            </a:r>
            <a:r>
              <a:rPr lang="en-US" b="1">
                <a:latin typeface="Arial"/>
                <a:ea typeface="Arial"/>
                <a:cs typeface="Arial"/>
                <a:sym typeface="Arial"/>
              </a:rPr>
              <a:t> mileages at the pump when purchasing fuel </a:t>
            </a:r>
            <a:r>
              <a:rPr lang="en-US" b="1" i="1">
                <a:latin typeface="Arial"/>
                <a:ea typeface="Arial"/>
                <a:cs typeface="Arial"/>
                <a:sym typeface="Arial"/>
              </a:rPr>
              <a:t>(to avoid GORP exceptions) (make sure to exclude the “tenths”)</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a:latin typeface="Arial"/>
                <a:ea typeface="Arial"/>
                <a:cs typeface="Arial"/>
                <a:sym typeface="Arial"/>
              </a:rPr>
              <a:t>Report Accidents and Incidents:  Within 5 days to GSA’s Accident Management Center.  </a:t>
            </a:r>
            <a:r>
              <a:rPr lang="en-US" i="1">
                <a:latin typeface="Arial"/>
                <a:ea typeface="Arial"/>
                <a:cs typeface="Arial"/>
                <a:sym typeface="Arial"/>
              </a:rPr>
              <a:t>(mention that we will more fully cover reporting accidents on a different slide in this presentation)</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i="1">
                <a:latin typeface="Arial"/>
                <a:ea typeface="Arial"/>
                <a:cs typeface="Arial"/>
                <a:sym typeface="Arial"/>
              </a:rPr>
              <a:t>FSR Communication, prolonged vehicle down-time.  Recall completion  </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a:latin typeface="Times"/>
              <a:ea typeface="Times"/>
              <a:cs typeface="Times"/>
              <a:sym typeface="Times"/>
            </a:endParaRPr>
          </a:p>
          <a:p>
            <a:pPr marL="0" lvl="0" indent="0" algn="l" rtl="0">
              <a:lnSpc>
                <a:spcPct val="100000"/>
              </a:lnSpc>
              <a:spcBef>
                <a:spcPts val="0"/>
              </a:spcBef>
              <a:spcAft>
                <a:spcPts val="0"/>
              </a:spcAft>
              <a:buSzPts val="1400"/>
              <a:buNone/>
            </a:pPr>
            <a:endParaRPr/>
          </a:p>
        </p:txBody>
      </p:sp>
      <p:sp>
        <p:nvSpPr>
          <p:cNvPr id="218" name="Google Shape;218;gbb516ab6ee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CUSTOMER LEASING GUIDE: </a:t>
            </a:r>
            <a:r>
              <a:rPr lang="en-US">
                <a:latin typeface="Arial"/>
                <a:ea typeface="Arial"/>
                <a:cs typeface="Arial"/>
                <a:sym typeface="Arial"/>
              </a:rPr>
              <a:t>Is a reference for your leasing relationship with GSA Fleet.</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PROPER CARE/MAINTENANCE</a:t>
            </a:r>
            <a:r>
              <a:rPr lang="en-US">
                <a:latin typeface="Arial"/>
                <a:ea typeface="Arial"/>
                <a:cs typeface="Arial"/>
                <a:sym typeface="Arial"/>
              </a:rPr>
              <a:t>:  Vehicles should be maintained in a safe and presentable (clean) condition.  Minor repairs should not be allowed to accumulate AND any accidents or incidents should be promptly reported and repaired.</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a:latin typeface="Arial"/>
                <a:ea typeface="Arial"/>
                <a:cs typeface="Arial"/>
                <a:sym typeface="Arial"/>
              </a:rPr>
              <a:t>PROPER OPERATION</a:t>
            </a:r>
            <a:r>
              <a:rPr lang="en-US">
                <a:latin typeface="Arial"/>
                <a:ea typeface="Arial"/>
                <a:cs typeface="Arial"/>
                <a:sym typeface="Arial"/>
              </a:rPr>
              <a:t>:  Ensure all drivers have </a:t>
            </a:r>
            <a:r>
              <a:rPr lang="en-US" b="1">
                <a:latin typeface="Arial"/>
                <a:ea typeface="Arial"/>
                <a:cs typeface="Arial"/>
                <a:sym typeface="Arial"/>
              </a:rPr>
              <a:t>valid state driver’s licenses</a:t>
            </a:r>
            <a:r>
              <a:rPr lang="en-US">
                <a:latin typeface="Arial"/>
                <a:ea typeface="Arial"/>
                <a:cs typeface="Arial"/>
                <a:sym typeface="Arial"/>
              </a:rPr>
              <a:t> and that they are licensed appropriately for the types of vehicles they drive. </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a:latin typeface="Arial"/>
                <a:ea typeface="Arial"/>
                <a:cs typeface="Arial"/>
                <a:sym typeface="Arial"/>
              </a:rPr>
              <a:t>OFFICIAL USE</a:t>
            </a:r>
            <a:r>
              <a:rPr lang="en-US">
                <a:latin typeface="Arial"/>
                <a:ea typeface="Arial"/>
                <a:cs typeface="Arial"/>
                <a:sym typeface="Arial"/>
              </a:rPr>
              <a:t>:  Ensure drivers are aware of what constitutes “official use” (as defined by your agency) and that they follow all federal, state and local laws </a:t>
            </a:r>
            <a:r>
              <a:rPr lang="en-US" i="1">
                <a:latin typeface="Arial"/>
                <a:ea typeface="Arial"/>
                <a:cs typeface="Arial"/>
                <a:sym typeface="Arial"/>
              </a:rPr>
              <a:t>(i.e. local cell phone use laws)</a:t>
            </a:r>
            <a:endParaRPr i="1">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a:latin typeface="Arial"/>
                <a:ea typeface="Arial"/>
                <a:cs typeface="Arial"/>
                <a:sym typeface="Arial"/>
              </a:rPr>
              <a:t>PROTECTION OF THE VEHICLE</a:t>
            </a:r>
            <a:r>
              <a:rPr lang="en-US">
                <a:latin typeface="Arial"/>
                <a:ea typeface="Arial"/>
                <a:cs typeface="Arial"/>
                <a:sym typeface="Arial"/>
              </a:rPr>
              <a:t>:  Secure vehicle and all keys and credit cards DAILY.  Protect against negligence, vandalism, theft and Acts of Nature </a:t>
            </a:r>
            <a:r>
              <a:rPr lang="en-US" i="1">
                <a:latin typeface="Arial"/>
                <a:ea typeface="Arial"/>
                <a:cs typeface="Arial"/>
                <a:sym typeface="Arial"/>
              </a:rPr>
              <a:t>(mention AIE’s:  sale vehicles:  hail, flood, etc).</a:t>
            </a:r>
            <a:endParaRPr i="1">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a:latin typeface="Arial"/>
                <a:ea typeface="Arial"/>
                <a:cs typeface="Arial"/>
                <a:sym typeface="Arial"/>
              </a:rPr>
              <a:t>GSA FLEET BILLS (VCSS)</a:t>
            </a:r>
            <a:r>
              <a:rPr lang="en-US">
                <a:latin typeface="Arial"/>
                <a:ea typeface="Arial"/>
                <a:cs typeface="Arial"/>
                <a:sym typeface="Arial"/>
              </a:rPr>
              <a:t>:  Ensure that GSA Fleet bills are paid in a timely manner.  It is the agency’s responsibility to register in the VCSS system and to pull a copy of the monthly bill to process for payment every month.  VCSS will be further explained in a later slide.</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a:latin typeface="Arial"/>
                <a:ea typeface="Arial"/>
                <a:cs typeface="Arial"/>
                <a:sym typeface="Arial"/>
              </a:rPr>
              <a:t>FUNCTIONAL NEEDS EXEMPTION</a:t>
            </a:r>
            <a:r>
              <a:rPr lang="en-US">
                <a:latin typeface="Arial"/>
                <a:ea typeface="Arial"/>
                <a:cs typeface="Arial"/>
                <a:sym typeface="Arial"/>
              </a:rPr>
              <a:t>: Agency responsibility to be held at the agency HQs for further reporting</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Drivers, operators or agency POC’s are not allowed to authorize work to be performed.  Only GSA MCC or AMC technicians are allowed to authorize work to be performed.  If someone from your agency authorizes work to be performed on a GSA vehicle your agency may be liable for those costs.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Installation of </a:t>
            </a:r>
            <a:r>
              <a:rPr lang="en-US" b="1" u="sng">
                <a:latin typeface="Arial"/>
                <a:ea typeface="Arial"/>
                <a:cs typeface="Arial"/>
                <a:sym typeface="Arial"/>
              </a:rPr>
              <a:t>ANY</a:t>
            </a:r>
            <a:r>
              <a:rPr lang="en-US">
                <a:latin typeface="Arial"/>
                <a:ea typeface="Arial"/>
                <a:cs typeface="Arial"/>
                <a:sym typeface="Arial"/>
              </a:rPr>
              <a:t> accessory equipment or any modification on your GSA vehicle </a:t>
            </a:r>
            <a:r>
              <a:rPr lang="en-US" b="1" u="sng">
                <a:latin typeface="Arial"/>
                <a:ea typeface="Arial"/>
                <a:cs typeface="Arial"/>
                <a:sym typeface="Arial"/>
              </a:rPr>
              <a:t>requires prior approval from GSA.</a:t>
            </a:r>
            <a:r>
              <a:rPr lang="en-US">
                <a:latin typeface="Arial"/>
                <a:ea typeface="Arial"/>
                <a:cs typeface="Arial"/>
                <a:sym typeface="Arial"/>
              </a:rPr>
              <a:t>  Items such as:  hitches, toppers, winches, grill guards, running boards, radios, light bars, lift gates and in particular any type of INTERIOR CARGO CAGES</a:t>
            </a:r>
            <a:r>
              <a:rPr lang="en-US" i="1">
                <a:latin typeface="Arial"/>
                <a:ea typeface="Arial"/>
                <a:cs typeface="Arial"/>
                <a:sym typeface="Arial"/>
              </a:rPr>
              <a:t>.</a:t>
            </a: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The WEX card issued with </a:t>
            </a:r>
            <a:r>
              <a:rPr lang="en-US" b="1">
                <a:latin typeface="Arial"/>
                <a:ea typeface="Arial"/>
                <a:cs typeface="Arial"/>
                <a:sym typeface="Arial"/>
              </a:rPr>
              <a:t>each</a:t>
            </a:r>
            <a:r>
              <a:rPr lang="en-US">
                <a:latin typeface="Arial"/>
                <a:ea typeface="Arial"/>
                <a:cs typeface="Arial"/>
                <a:sym typeface="Arial"/>
              </a:rPr>
              <a:t> GSA vehicle is to be used for fuel and maintenance for the</a:t>
            </a:r>
            <a:r>
              <a:rPr lang="en-US" b="1">
                <a:latin typeface="Arial"/>
                <a:ea typeface="Arial"/>
                <a:cs typeface="Arial"/>
                <a:sym typeface="Arial"/>
              </a:rPr>
              <a:t> designated GSA vehicle </a:t>
            </a:r>
            <a:r>
              <a:rPr lang="en-US">
                <a:latin typeface="Arial"/>
                <a:ea typeface="Arial"/>
                <a:cs typeface="Arial"/>
                <a:sym typeface="Arial"/>
              </a:rPr>
              <a:t>(PLEASE DO NOT use it for </a:t>
            </a:r>
            <a:r>
              <a:rPr lang="en-US" u="sng">
                <a:latin typeface="Arial"/>
                <a:ea typeface="Arial"/>
                <a:cs typeface="Arial"/>
                <a:sym typeface="Arial"/>
              </a:rPr>
              <a:t>any other vehicle or any agency-owned equipment,</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Decorative Items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In accordance with 41 CFR 101-39.304, the addition of any decorative items to GSA Fleet vehicles must be approved by the Director, GSA, Office of Fleet Management. Contact your FSR for information. Requests should be submitted to your FSR or local Fleet Management Center for proper routing.</a:t>
            </a: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b516ab6ee_0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1400"/>
              <a:buFont typeface="Times"/>
              <a:buNone/>
            </a:pPr>
            <a:r>
              <a:rPr lang="en-US">
                <a:latin typeface="Arial"/>
                <a:ea typeface="Arial"/>
                <a:cs typeface="Arial"/>
                <a:sym typeface="Arial"/>
              </a:rPr>
              <a:t>Timely Preventive Maintenance ensures that GSA Fleet vehicles are safe, reliable, and effectively serve the customer’s transportation needs. The customer is responsible for making sure that their GSA Fleet vehicle receives a PM as scheduled. Failure to perform a timely PM may void the warranty on the GSA vehicle and/or lead to future costly repairs.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Preventive Maintenance Schedules</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Most new vehicles come equipped with an oil life monitoring system (OLS), which is a light notification displayed on the dashboard.</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If the vehicle has an OLS, the customer must have the engine oil changed when the dashboard light illuminates, regardless of whether GSA has notified the customer of the need for an oil change. If a year has passed since the vehicle’s last oil change, GSA Fleet will send an email notification to perform a PM. GSA’s recommendations for PM schedules may vary slightly from the manufacturer’s guidance.</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If the vehicle is not equipped with an OLS, GSA Fleet will send an email notification to have the oil changed, based on the number of miles driven or time elapsed since the last oil change. The email notification will list all the services that are required at the time. The driver must ensure that the vendor closely follows all instructions. If the services will exceed $100, the vendor must call the MCC for authorization.</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Types of Oils</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Conventional Petroleum-Derived Engine Oils and Re-Refined American Petroleum Institute (API) Certified Oils are preferred by GSA Fleet</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Dexos, synthetic oils, and synthetic blends are not authorized for use in GSA Fleet vehicles unless they are comparatively priced to conventional or re-refined oils.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Section 6002(c)(1) of the Resource Conservation and Recovery Act (RCRA) requires each Federal agency to procure items composed of the highest percentage of recovered materials practicable unless they are not reasonably available, fail to meet performance standards, or are only available at an unreasonable price.</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Customer Notification of Due and Overdue PMs</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GSA Fleet utilizes the following two methods to notify customers of due and overdue PMs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A. Automated notifications will be generated by GSA Fleet to the vehicle POC that one or more vehicles needs a PM. Automated notifications will be sent for vehicles on all PM schedules, with appropriate intervals determined by the vehicle’s schedule (both time and mileage based schedules).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B. Notification through PM Express on the Fleet Drive-thru website. PM Express will show all vehicles assigned to each customer with their respective date of last completed PM as well as the estimated date of the next required PM. </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Reporting Completed PMs</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GSA Fleet automatically captures PMs that were purchased using the GSA Fleet Service Card or were authorized by the MCC.</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In addition to the automated procedures, customers have the ability to manually report PMs through PM Express in GSA Fleet Drive-thru. The automated methods decrease the need to report PMs, helps expedite those that do need to be reported manually, and increase the accuracy of GSA Fleet’s data.</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When a PM is not coded correctly by a vendor or is completed without using the Fleet Service Card or through the MCC it will need to be manually updated. If manual reporting is needed, you may do so by entering the date of completion next for the vehicle, identified by license plate number, through PM Express.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Unscheduled PM</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GSA Fleet may charge agencies for unscheduled PMs (completed earlier than necessary) as it represents a behavior that unnecessarily increases costs to taxpayers.</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Emissions Testing</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In compliance with the Clean Air Act of 1990, some states have implemented mandatory emissions testing programs. GSA leased vehicles are subject to the requirements of the jurisdiction where the vehicles are regularly housed or garaged.</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b="1">
                <a:latin typeface="Arial"/>
                <a:ea typeface="Arial"/>
                <a:cs typeface="Arial"/>
                <a:sym typeface="Arial"/>
              </a:rPr>
              <a:t>Safety Inspections</a:t>
            </a:r>
            <a:endParaRPr b="1">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r>
              <a:rPr lang="en-US">
                <a:latin typeface="Arial"/>
                <a:ea typeface="Arial"/>
                <a:cs typeface="Arial"/>
                <a:sym typeface="Arial"/>
              </a:rPr>
              <a:t>IAW FMR 102-34.280 Government vehicles that display official U.S. Government license plates do not require motor vehicle safety inspections.  If your mission is such that you must have a State Safety inspection then your agency will be billed for the inspection.  If your state combines the safety and emissions inspection then GSA will cover the cost.</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44" name="Google Shape;244;gbb516ab6ee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When manufacturers or regulators discover defects in vehicles which potentially can lead to the death or injury of occupants, a safety recall is initiated by the manufacturer. </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GSA Fleet maintains close contact with manufacturers and regulators to receive the best and most recent information on safety recall campaigns affecting GSA Fleet vehicles. The GSA Fleet recall team updates recall records weekly and tracks recall trends across the fleet and down to the individual vehicle.</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The manufacturer is legally required to send paper notifications to the vehicle owner on record, detailing the nature of the safety recall, as well as steps owners must take to remedy the defect. GSA Fleet Management is the owner on record of all leased GSA Fleet vehicles.  All recall information can also be found in Fleet drive thru</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After a manufacturer announces a safety recall, the National Highway Transportation Safety Administration (NHTSA) initiates an investigation of the defect and assigns a tracking number to the manufacturer initiated recall. NHTSA posts information on all active safety recall campaigns at </a:t>
            </a:r>
            <a:r>
              <a:rPr lang="en-US"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www.safercar.gov</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Customers must take immediate action</a:t>
            </a:r>
            <a:r>
              <a:rPr lang="en-US">
                <a:latin typeface="Arial"/>
                <a:ea typeface="Arial"/>
                <a:cs typeface="Arial"/>
                <a:sym typeface="Arial"/>
              </a:rPr>
              <a:t> if they receive notifications, electronically or via mail, alerting them of open safety recalls on fleet vehicles in their custody. Upon receipt of a safety recall notice, customers must contact their local OEM dealer location to ensure that parts are on hand and make an appointment to have the recall remedied in a timely manner. Failure to respond promptly to safety recall notifications potentially could lead to the death and/or injury of Federal Employees, contractors, and the general public.</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Customers with questions or concerns about safety recalls should contact their FSRs and OEM service providers, as well as check the online resources from GSA Fleet and its Federal motor vehicle safety counterparts - GSA Drive-thru and NHTSA’s SaferCar.gov.</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54" name="Google Shape;2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b516ab6ee_0_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Arial"/>
                <a:ea typeface="Arial"/>
                <a:cs typeface="Arial"/>
                <a:sym typeface="Arial"/>
              </a:rPr>
              <a:t>GSA Fleet Vehicle Assistance Center cards are provided with every GSA vehicle.  </a:t>
            </a:r>
            <a:r>
              <a:rPr lang="en-US">
                <a:latin typeface="Arial"/>
                <a:ea typeface="Arial"/>
                <a:cs typeface="Arial"/>
                <a:sym typeface="Arial"/>
              </a:rPr>
              <a:t>This is a handy card that all drivers should keep stored with their WEX card.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Drivers, operators or agency POC’s are not allowed to authorize work to be performed.  Only GSA MCC or AMC technicians are allowed to authorize work to be performed.  If someone from your agency authorizes work to be performed on a GSA vehicle your agency may be liable for those costs.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Vendors </a:t>
            </a:r>
            <a:r>
              <a:rPr lang="en-US" b="1">
                <a:latin typeface="Arial"/>
                <a:ea typeface="Arial"/>
                <a:cs typeface="Arial"/>
                <a:sym typeface="Arial"/>
              </a:rPr>
              <a:t>MUST</a:t>
            </a:r>
            <a:r>
              <a:rPr lang="en-US">
                <a:latin typeface="Arial"/>
                <a:ea typeface="Arial"/>
                <a:cs typeface="Arial"/>
                <a:sym typeface="Arial"/>
              </a:rPr>
              <a:t> call MCC for </a:t>
            </a:r>
            <a:r>
              <a:rPr lang="en-US" b="1" u="sng">
                <a:latin typeface="Arial"/>
                <a:ea typeface="Arial"/>
                <a:cs typeface="Arial"/>
                <a:sym typeface="Arial"/>
              </a:rPr>
              <a:t>PRIOR</a:t>
            </a:r>
            <a:r>
              <a:rPr lang="en-US" b="1">
                <a:latin typeface="Arial"/>
                <a:ea typeface="Arial"/>
                <a:cs typeface="Arial"/>
                <a:sym typeface="Arial"/>
              </a:rPr>
              <a:t> authorization </a:t>
            </a:r>
            <a:r>
              <a:rPr lang="en-US">
                <a:latin typeface="Arial"/>
                <a:ea typeface="Arial"/>
                <a:cs typeface="Arial"/>
                <a:sym typeface="Arial"/>
              </a:rPr>
              <a:t>for any repair </a:t>
            </a:r>
            <a:r>
              <a:rPr lang="en-US" b="1" u="sng">
                <a:latin typeface="Arial"/>
                <a:ea typeface="Arial"/>
                <a:cs typeface="Arial"/>
                <a:sym typeface="Arial"/>
              </a:rPr>
              <a:t>OVER $100</a:t>
            </a:r>
            <a:r>
              <a:rPr lang="en-US" b="1">
                <a:latin typeface="Arial"/>
                <a:ea typeface="Arial"/>
                <a:cs typeface="Arial"/>
                <a:sym typeface="Arial"/>
              </a:rPr>
              <a:t> AND for </a:t>
            </a:r>
            <a:r>
              <a:rPr lang="en-US" b="1" u="sng">
                <a:latin typeface="Arial"/>
                <a:ea typeface="Arial"/>
                <a:cs typeface="Arial"/>
                <a:sym typeface="Arial"/>
              </a:rPr>
              <a:t>ANY tire or battery replaced (regardless of cost)</a:t>
            </a:r>
            <a:r>
              <a:rPr lang="en-US" b="1">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If you have a maintenance or repair question Contact MCC!  MCC does not solely exist to authorize repairs to vendors, they are also there for YOU!  Call them FIRST for any and all repair advice. </a:t>
            </a:r>
            <a:r>
              <a:rPr lang="en-US" b="1">
                <a:latin typeface="Arial"/>
                <a:ea typeface="Arial"/>
                <a:cs typeface="Arial"/>
                <a:sym typeface="Arial"/>
              </a:rPr>
              <a:t>(Remember, MCC’s # is also found on the back of </a:t>
            </a:r>
            <a:r>
              <a:rPr lang="en-US" b="1" u="sng">
                <a:latin typeface="Arial"/>
                <a:ea typeface="Arial"/>
                <a:cs typeface="Arial"/>
                <a:sym typeface="Arial"/>
              </a:rPr>
              <a:t>every WEX card</a:t>
            </a:r>
            <a:r>
              <a:rPr lang="en-US" b="1">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a:latin typeface="Arial"/>
                <a:ea typeface="Arial"/>
                <a:cs typeface="Arial"/>
                <a:sym typeface="Arial"/>
              </a:rPr>
              <a:t>If you have an emergency repair during non working hours please notify MCC next business day,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a:latin typeface="Arial"/>
                <a:ea typeface="Arial"/>
                <a:cs typeface="Arial"/>
                <a:sym typeface="Arial"/>
              </a:rPr>
              <a:t>Contact FSR for any lengthy down time (10 days or more)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82" name="Google Shape;282;gbb516ab6ee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Drivers, operators or agency POC’s are not allowed to authorize work to be performed.  Only GSA MCC or AMC technicians are allowed to authorize work to be performed.  If someone from your agency authorizes work to be performed on a GSA vehicle your agency may be liable for those costs.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Situations arise when a driver for a leasing agency customer incorrectly makes an unauthorized commitment and enters into a contract with a Third Party Maintenance Vendor without having the authority to do so.</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such cases, the obligation falls to the leasing customer agency to make payment for the repairs that were authorized by their driver. However, there are instances where said agency cannot or will not make said payment - or do so in a timely manner. In such instances, GSA Fleet vendors, having provided a service from which the Government has derived a benefit (the repair of the vehicle), are left disadvantaged. At times, these vendors may illegally hold the GSA Fleet vehicle in an effort to get payment or refuse service to future GSA Fleet vehicles.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8" name="Google Shape;3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b516ab6e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bb516ab6e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When GSA vehicles are issued to your agency, they are issued with all keys and a WEX fuel card that </a:t>
            </a:r>
            <a:r>
              <a:rPr lang="en-US" sz="1100" b="1" u="sng" dirty="0">
                <a:latin typeface="Arial"/>
                <a:ea typeface="Arial"/>
                <a:cs typeface="Arial"/>
                <a:sym typeface="Arial"/>
              </a:rPr>
              <a:t>MATCHES the license plate number</a:t>
            </a:r>
            <a:r>
              <a:rPr lang="en-US" sz="1100" dirty="0">
                <a:latin typeface="Arial"/>
                <a:ea typeface="Arial"/>
                <a:cs typeface="Arial"/>
                <a:sym typeface="Arial"/>
              </a:rPr>
              <a:t>.  The following items are also issued (in the glove box):  “A Guide to Your GSA Vehicle”, a reference card with our toll-free assistance line numbers and an accident packet.</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The WEX card issued with </a:t>
            </a:r>
            <a:r>
              <a:rPr lang="en-US" sz="1100" b="1" dirty="0">
                <a:latin typeface="Arial"/>
                <a:ea typeface="Arial"/>
                <a:cs typeface="Arial"/>
                <a:sym typeface="Arial"/>
              </a:rPr>
              <a:t>each</a:t>
            </a:r>
            <a:r>
              <a:rPr lang="en-US" sz="1100" dirty="0">
                <a:latin typeface="Arial"/>
                <a:ea typeface="Arial"/>
                <a:cs typeface="Arial"/>
                <a:sym typeface="Arial"/>
              </a:rPr>
              <a:t> GSA vehicle is to be used for fuel and maintenance for the</a:t>
            </a:r>
            <a:r>
              <a:rPr lang="en-US" sz="1100" b="1" dirty="0">
                <a:latin typeface="Arial"/>
                <a:ea typeface="Arial"/>
                <a:cs typeface="Arial"/>
                <a:sym typeface="Arial"/>
              </a:rPr>
              <a:t> designated GSA vehicle </a:t>
            </a:r>
            <a:r>
              <a:rPr lang="en-US" sz="1100" dirty="0">
                <a:latin typeface="Arial"/>
                <a:ea typeface="Arial"/>
                <a:cs typeface="Arial"/>
                <a:sym typeface="Arial"/>
              </a:rPr>
              <a:t>(PLEASE DO NOT use it for </a:t>
            </a:r>
            <a:r>
              <a:rPr lang="en-US" sz="1100" u="sng" dirty="0">
                <a:latin typeface="Arial"/>
                <a:ea typeface="Arial"/>
                <a:cs typeface="Arial"/>
                <a:sym typeface="Arial"/>
              </a:rPr>
              <a:t>any other vehicle or any agency-owned equipment, i.e. snowmobiles, four wheelers, “extra” gas cans</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The PIN or “Driver ID” is the first 6 </a:t>
            </a:r>
            <a:r>
              <a:rPr lang="en-US" sz="1100" b="1" u="sng" dirty="0">
                <a:latin typeface="Arial"/>
                <a:ea typeface="Arial"/>
                <a:cs typeface="Arial"/>
                <a:sym typeface="Arial"/>
              </a:rPr>
              <a:t>numbers</a:t>
            </a:r>
            <a:r>
              <a:rPr lang="en-US" sz="1100" b="1" dirty="0">
                <a:latin typeface="Arial"/>
                <a:ea typeface="Arial"/>
                <a:cs typeface="Arial"/>
                <a:sym typeface="Arial"/>
              </a:rPr>
              <a:t> of the plate # </a:t>
            </a:r>
            <a:r>
              <a:rPr lang="en-US" sz="1100" dirty="0">
                <a:latin typeface="Arial"/>
                <a:ea typeface="Arial"/>
                <a:cs typeface="Arial"/>
                <a:sym typeface="Arial"/>
              </a:rPr>
              <a:t>(in the example on the screen: G10-0011S = </a:t>
            </a:r>
            <a:r>
              <a:rPr lang="en-US" sz="1100" b="1" dirty="0">
                <a:latin typeface="Arial"/>
                <a:ea typeface="Arial"/>
                <a:cs typeface="Arial"/>
                <a:sym typeface="Arial"/>
              </a:rPr>
              <a:t>100011</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a:t>
            </a:r>
            <a:r>
              <a:rPr lang="en-US" sz="1100" b="1" dirty="0">
                <a:latin typeface="Arial"/>
                <a:ea typeface="Arial"/>
                <a:cs typeface="Arial"/>
                <a:sym typeface="Arial"/>
              </a:rPr>
              <a:t>Please always enter </a:t>
            </a:r>
            <a:r>
              <a:rPr lang="en-US" sz="1100" b="1" u="sng" dirty="0">
                <a:latin typeface="Arial"/>
                <a:ea typeface="Arial"/>
                <a:cs typeface="Arial"/>
                <a:sym typeface="Arial"/>
              </a:rPr>
              <a:t>accurate</a:t>
            </a:r>
            <a:r>
              <a:rPr lang="en-US" sz="1100" b="1" dirty="0">
                <a:latin typeface="Arial"/>
                <a:ea typeface="Arial"/>
                <a:cs typeface="Arial"/>
                <a:sym typeface="Arial"/>
              </a:rPr>
              <a:t> mileages at the pump when purchasing fuel</a:t>
            </a:r>
            <a:r>
              <a:rPr lang="en-US" sz="1100" dirty="0">
                <a:latin typeface="Arial"/>
                <a:ea typeface="Arial"/>
                <a:cs typeface="Arial"/>
                <a:sym typeface="Arial"/>
              </a:rPr>
              <a:t> </a:t>
            </a:r>
            <a:r>
              <a:rPr lang="en-US" sz="1100" b="1" dirty="0">
                <a:latin typeface="Arial"/>
                <a:ea typeface="Arial"/>
                <a:cs typeface="Arial"/>
                <a:sym typeface="Arial"/>
              </a:rPr>
              <a:t>(</a:t>
            </a:r>
            <a:r>
              <a:rPr lang="en-US" sz="1100" b="1" u="sng" dirty="0">
                <a:latin typeface="Arial"/>
                <a:ea typeface="Arial"/>
                <a:cs typeface="Arial"/>
                <a:sym typeface="Arial"/>
              </a:rPr>
              <a:t>NO TENTHS</a:t>
            </a:r>
            <a:r>
              <a:rPr lang="en-US" sz="1100" b="1" dirty="0">
                <a:latin typeface="Arial"/>
                <a:ea typeface="Arial"/>
                <a:cs typeface="Arial"/>
                <a:sym typeface="Arial"/>
              </a:rPr>
              <a:t>) </a:t>
            </a:r>
            <a:r>
              <a:rPr lang="en-US" sz="1100" b="1" i="1" dirty="0">
                <a:latin typeface="Arial"/>
                <a:ea typeface="Arial"/>
                <a:cs typeface="Arial"/>
                <a:sym typeface="Arial"/>
              </a:rPr>
              <a:t>(to avoid GORP exceptions)</a:t>
            </a:r>
            <a:r>
              <a:rPr lang="en-US" sz="1100" dirty="0">
                <a:latin typeface="Arial"/>
                <a:ea typeface="Arial"/>
                <a:cs typeface="Arial"/>
                <a:sym typeface="Arial"/>
              </a:rPr>
              <a:t>. </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Make sure the station accepts WEX </a:t>
            </a:r>
            <a:r>
              <a:rPr lang="en-US" sz="1100" b="1" dirty="0">
                <a:latin typeface="Arial"/>
                <a:ea typeface="Arial"/>
                <a:cs typeface="Arial"/>
                <a:sym typeface="Arial"/>
              </a:rPr>
              <a:t>before</a:t>
            </a:r>
            <a:r>
              <a:rPr lang="en-US" sz="1100" dirty="0">
                <a:latin typeface="Arial"/>
                <a:ea typeface="Arial"/>
                <a:cs typeface="Arial"/>
                <a:sym typeface="Arial"/>
              </a:rPr>
              <a:t> making any purchase.</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Certain gas stations have certain “cut-offs” for the amount of fuel purchased in a single transaction - - which GSA does not control.</a:t>
            </a: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100" dirty="0">
                <a:latin typeface="Arial"/>
                <a:ea typeface="Arial"/>
                <a:cs typeface="Arial"/>
                <a:sym typeface="Arial"/>
              </a:rPr>
              <a:t>•  For maintenance, bodywork and glass replacement </a:t>
            </a:r>
            <a:r>
              <a:rPr lang="en-US" sz="1100" b="1" dirty="0">
                <a:latin typeface="Arial"/>
                <a:ea typeface="Arial"/>
                <a:cs typeface="Arial"/>
                <a:sym typeface="Arial"/>
              </a:rPr>
              <a:t>OVER $100</a:t>
            </a:r>
            <a:r>
              <a:rPr lang="en-US" sz="1100" dirty="0">
                <a:latin typeface="Arial"/>
                <a:ea typeface="Arial"/>
                <a:cs typeface="Arial"/>
                <a:sym typeface="Arial"/>
              </a:rPr>
              <a:t>, </a:t>
            </a:r>
            <a:r>
              <a:rPr lang="en-US" sz="1100" b="1" u="sng" dirty="0">
                <a:latin typeface="Arial"/>
                <a:ea typeface="Arial"/>
                <a:cs typeface="Arial"/>
                <a:sym typeface="Arial"/>
              </a:rPr>
              <a:t>as well as ANY TIRE OR BATTERY regardless of cost</a:t>
            </a:r>
            <a:r>
              <a:rPr lang="en-US" sz="1100" dirty="0">
                <a:latin typeface="Arial"/>
                <a:ea typeface="Arial"/>
                <a:cs typeface="Arial"/>
                <a:sym typeface="Arial"/>
              </a:rPr>
              <a:t> - the vendor needs prior authorization from GSA at 1-866-400-0411 (this number is shown on the back of every WEX card). </a:t>
            </a:r>
            <a:endParaRPr sz="1100"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sz="1100" b="1" dirty="0">
                <a:latin typeface="Arial"/>
                <a:ea typeface="Arial"/>
                <a:cs typeface="Arial"/>
                <a:sym typeface="Arial"/>
              </a:rPr>
              <a:t>1.  </a:t>
            </a:r>
            <a:r>
              <a:rPr lang="en-US" sz="1100" dirty="0">
                <a:latin typeface="Arial"/>
                <a:ea typeface="Arial"/>
                <a:cs typeface="Arial"/>
                <a:sym typeface="Arial"/>
              </a:rPr>
              <a:t>Drivers are </a:t>
            </a:r>
            <a:r>
              <a:rPr lang="en-US" sz="1100" b="1" u="sng" dirty="0">
                <a:latin typeface="Arial"/>
                <a:ea typeface="Arial"/>
                <a:cs typeface="Arial"/>
                <a:sym typeface="Arial"/>
              </a:rPr>
              <a:t>required</a:t>
            </a:r>
            <a:r>
              <a:rPr lang="en-US" sz="1100" dirty="0">
                <a:latin typeface="Arial"/>
                <a:ea typeface="Arial"/>
                <a:cs typeface="Arial"/>
                <a:sym typeface="Arial"/>
              </a:rPr>
              <a:t> to use </a:t>
            </a:r>
            <a:r>
              <a:rPr lang="en-US" sz="1100" b="1" u="sng" dirty="0">
                <a:latin typeface="Arial"/>
                <a:ea typeface="Arial"/>
                <a:cs typeface="Arial"/>
                <a:sym typeface="Arial"/>
              </a:rPr>
              <a:t>self-service pumps</a:t>
            </a:r>
            <a:r>
              <a:rPr lang="en-US" sz="1100" b="1" dirty="0">
                <a:latin typeface="Arial"/>
                <a:ea typeface="Arial"/>
                <a:cs typeface="Arial"/>
                <a:sym typeface="Arial"/>
              </a:rPr>
              <a:t> (where allowed depending on state requirements) AND ensure that </a:t>
            </a:r>
            <a:r>
              <a:rPr lang="en-US" sz="1100" b="1" u="sng" dirty="0">
                <a:latin typeface="Arial"/>
                <a:ea typeface="Arial"/>
                <a:cs typeface="Arial"/>
                <a:sym typeface="Arial"/>
              </a:rPr>
              <a:t>regular</a:t>
            </a:r>
            <a:r>
              <a:rPr lang="en-US" sz="1100" b="1" dirty="0">
                <a:latin typeface="Arial"/>
                <a:ea typeface="Arial"/>
                <a:cs typeface="Arial"/>
                <a:sym typeface="Arial"/>
              </a:rPr>
              <a:t> unleaded gasoline (</a:t>
            </a:r>
            <a:r>
              <a:rPr lang="en-US" sz="1100" b="1" u="sng" dirty="0">
                <a:latin typeface="Arial"/>
                <a:ea typeface="Arial"/>
                <a:cs typeface="Arial"/>
                <a:sym typeface="Arial"/>
              </a:rPr>
              <a:t>or the lowest price gasoline option</a:t>
            </a:r>
            <a:r>
              <a:rPr lang="en-US" sz="1100" b="1" dirty="0">
                <a:latin typeface="Arial"/>
                <a:ea typeface="Arial"/>
                <a:cs typeface="Arial"/>
                <a:sym typeface="Arial"/>
              </a:rPr>
              <a:t> at the pump) is used</a:t>
            </a:r>
            <a:r>
              <a:rPr lang="en-US" sz="1100" dirty="0">
                <a:latin typeface="Arial"/>
                <a:ea typeface="Arial"/>
                <a:cs typeface="Arial"/>
                <a:sym typeface="Arial"/>
              </a:rPr>
              <a:t>.  In the rare instances where unleaded "PLUS" fuel is the lowest priced option and it is your prerogative to purchase the "PLUS" option , that is fine, just be aware that those purchases may show up in audit reports.</a:t>
            </a:r>
            <a:br>
              <a:rPr lang="en-US" sz="1100" dirty="0">
                <a:latin typeface="Arial"/>
                <a:ea typeface="Arial"/>
                <a:cs typeface="Arial"/>
                <a:sym typeface="Arial"/>
              </a:rPr>
            </a:b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r>
              <a:rPr lang="en-US" sz="1100" dirty="0">
                <a:latin typeface="Arial"/>
                <a:ea typeface="Arial"/>
                <a:cs typeface="Arial"/>
                <a:sym typeface="Arial"/>
              </a:rPr>
              <a:t>Whenever GSA pays more for fuel than necessary, your agency could be billed.</a:t>
            </a: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r>
              <a:rPr lang="en-US" sz="1100" dirty="0">
                <a:latin typeface="Arial"/>
                <a:ea typeface="Arial"/>
                <a:cs typeface="Arial"/>
                <a:sym typeface="Arial"/>
              </a:rPr>
              <a:t>SPECIAL NOTE:  Vehicle operators driving alternative fuel vehicles should </a:t>
            </a:r>
            <a:r>
              <a:rPr lang="en-US" sz="1100" b="1" dirty="0">
                <a:latin typeface="Arial"/>
                <a:ea typeface="Arial"/>
                <a:cs typeface="Arial"/>
                <a:sym typeface="Arial"/>
              </a:rPr>
              <a:t>use alternative fuel</a:t>
            </a:r>
            <a:r>
              <a:rPr lang="en-US" sz="1100" dirty="0">
                <a:latin typeface="Arial"/>
                <a:ea typeface="Arial"/>
                <a:cs typeface="Arial"/>
                <a:sym typeface="Arial"/>
              </a:rPr>
              <a:t> in bi-fuel / flex-fuel vehicles </a:t>
            </a:r>
            <a:r>
              <a:rPr lang="en-US" sz="1100" b="1" dirty="0">
                <a:latin typeface="Arial"/>
                <a:ea typeface="Arial"/>
                <a:cs typeface="Arial"/>
                <a:sym typeface="Arial"/>
              </a:rPr>
              <a:t>as a first choice when such fuels are available</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r>
              <a:rPr lang="en-US" sz="1100" b="1" dirty="0">
                <a:latin typeface="Arial"/>
                <a:ea typeface="Arial"/>
                <a:cs typeface="Arial"/>
                <a:sym typeface="Arial"/>
              </a:rPr>
              <a:t>2.  The National car wash policy is $25 per vehicle per month </a:t>
            </a: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r>
              <a:rPr lang="en-US" sz="1100" dirty="0">
                <a:latin typeface="Arial"/>
                <a:ea typeface="Arial"/>
                <a:cs typeface="Arial"/>
                <a:sym typeface="Arial"/>
              </a:rPr>
              <a:t> </a:t>
            </a:r>
            <a:endParaRPr sz="1100" dirty="0">
              <a:latin typeface="Arial"/>
              <a:ea typeface="Arial"/>
              <a:cs typeface="Arial"/>
              <a:sym typeface="Arial"/>
            </a:endParaRPr>
          </a:p>
          <a:p>
            <a:pPr marL="0" lvl="0" indent="0" algn="l" rtl="0">
              <a:lnSpc>
                <a:spcPct val="90000"/>
              </a:lnSpc>
              <a:spcBef>
                <a:spcPts val="300"/>
              </a:spcBef>
              <a:spcAft>
                <a:spcPts val="0"/>
              </a:spcAft>
              <a:buClr>
                <a:schemeClr val="dk1"/>
              </a:buClr>
              <a:buSzPts val="1400"/>
              <a:buFont typeface="Arial"/>
              <a:buNone/>
            </a:pPr>
            <a:r>
              <a:rPr lang="en-US" sz="1100" dirty="0">
                <a:latin typeface="Arial"/>
                <a:ea typeface="Arial"/>
                <a:cs typeface="Arial"/>
                <a:sym typeface="Arial"/>
              </a:rPr>
              <a:t>3.  You may purchase items for the GSA vehicle such as wiper blades, washer fluid and tire repairs at any location that accepts the WEX card.  Please also note that we do not allow the “stockpiling” of ANY items – </a:t>
            </a:r>
            <a:r>
              <a:rPr lang="en-US" sz="1100" b="1" dirty="0">
                <a:latin typeface="Arial"/>
                <a:ea typeface="Arial"/>
                <a:cs typeface="Arial"/>
                <a:sym typeface="Arial"/>
              </a:rPr>
              <a:t>please purchase only what you need </a:t>
            </a:r>
            <a:r>
              <a:rPr lang="en-US" sz="1100" b="1" u="sng" dirty="0">
                <a:latin typeface="Arial"/>
                <a:ea typeface="Arial"/>
                <a:cs typeface="Arial"/>
                <a:sym typeface="Arial"/>
              </a:rPr>
              <a:t>AS</a:t>
            </a:r>
            <a:r>
              <a:rPr lang="en-US" sz="1100" b="1" dirty="0">
                <a:latin typeface="Arial"/>
                <a:ea typeface="Arial"/>
                <a:cs typeface="Arial"/>
                <a:sym typeface="Arial"/>
              </a:rPr>
              <a:t> you need it</a:t>
            </a:r>
            <a:r>
              <a:rPr lang="en-US" sz="1100" dirty="0">
                <a:latin typeface="Arial"/>
                <a:ea typeface="Arial"/>
                <a:cs typeface="Arial"/>
                <a:sym typeface="Arial"/>
              </a:rPr>
              <a:t>.</a:t>
            </a:r>
            <a:endParaRPr sz="1100" dirty="0">
              <a:latin typeface="Arial"/>
              <a:ea typeface="Arial"/>
              <a:cs typeface="Arial"/>
              <a:sym typeface="Arial"/>
            </a:endParaRPr>
          </a:p>
          <a:p>
            <a:pPr marL="228600" lvl="0" indent="-222250" algn="l" rtl="0">
              <a:lnSpc>
                <a:spcPct val="100000"/>
              </a:lnSpc>
              <a:spcBef>
                <a:spcPts val="0"/>
              </a:spcBef>
              <a:spcAft>
                <a:spcPts val="0"/>
              </a:spcAft>
              <a:buClr>
                <a:schemeClr val="dk1"/>
              </a:buClr>
              <a:buSzPts val="1100"/>
              <a:buAutoNum type="arabicPeriod"/>
            </a:pPr>
            <a:r>
              <a:rPr lang="en-US" sz="1100" dirty="0">
                <a:latin typeface="Arial"/>
                <a:ea typeface="Arial"/>
                <a:cs typeface="Arial"/>
                <a:sym typeface="Arial"/>
              </a:rPr>
              <a:t>WEX card purchases </a:t>
            </a:r>
            <a:r>
              <a:rPr lang="en-US" sz="1100" b="1" dirty="0">
                <a:latin typeface="Arial"/>
                <a:ea typeface="Arial"/>
                <a:cs typeface="Arial"/>
                <a:sym typeface="Arial"/>
              </a:rPr>
              <a:t>are monitored</a:t>
            </a:r>
            <a:r>
              <a:rPr lang="en-US" sz="1100" dirty="0">
                <a:latin typeface="Arial"/>
                <a:ea typeface="Arial"/>
                <a:cs typeface="Arial"/>
                <a:sym typeface="Arial"/>
              </a:rPr>
              <a:t>.  </a:t>
            </a:r>
            <a:r>
              <a:rPr lang="en-US" sz="1100" dirty="0">
                <a:solidFill>
                  <a:srgbClr val="990033"/>
                </a:solidFill>
                <a:latin typeface="Arial"/>
                <a:ea typeface="Arial"/>
                <a:cs typeface="Arial"/>
                <a:sym typeface="Arial"/>
              </a:rPr>
              <a:t>GSA monitors purchases for wrong fuel type, premium fuel, back-to-back, over-tank-capacity, food/</a:t>
            </a:r>
            <a:r>
              <a:rPr lang="en-US" sz="1100" dirty="0" err="1">
                <a:solidFill>
                  <a:srgbClr val="990033"/>
                </a:solidFill>
                <a:latin typeface="Arial"/>
                <a:ea typeface="Arial"/>
                <a:cs typeface="Arial"/>
                <a:sym typeface="Arial"/>
              </a:rPr>
              <a:t>misc</a:t>
            </a:r>
            <a:r>
              <a:rPr lang="en-US" sz="1100" dirty="0">
                <a:solidFill>
                  <a:srgbClr val="990033"/>
                </a:solidFill>
                <a:latin typeface="Arial"/>
                <a:ea typeface="Arial"/>
                <a:cs typeface="Arial"/>
                <a:sym typeface="Arial"/>
              </a:rPr>
              <a:t>/general merchandise, excessive car washes, possible roadside, odd and duplicate odometer entries, “excessive fuel use”/excessive idling, etc.</a:t>
            </a:r>
            <a:endParaRPr sz="1100" dirty="0">
              <a:latin typeface="Arial"/>
              <a:ea typeface="Arial"/>
              <a:cs typeface="Arial"/>
              <a:sym typeface="Arial"/>
            </a:endParaRPr>
          </a:p>
          <a:p>
            <a:pPr marL="228600" lvl="0" indent="-222250" algn="l" rtl="0">
              <a:lnSpc>
                <a:spcPct val="100000"/>
              </a:lnSpc>
              <a:spcBef>
                <a:spcPts val="0"/>
              </a:spcBef>
              <a:spcAft>
                <a:spcPts val="0"/>
              </a:spcAft>
              <a:buClr>
                <a:srgbClr val="595959"/>
              </a:buClr>
              <a:buSzPts val="1100"/>
              <a:buAutoNum type="arabicPeriod"/>
            </a:pPr>
            <a:r>
              <a:rPr lang="en-US" sz="1100" dirty="0">
                <a:solidFill>
                  <a:srgbClr val="595959"/>
                </a:solidFill>
                <a:latin typeface="Arial"/>
                <a:ea typeface="Arial"/>
                <a:cs typeface="Arial"/>
                <a:sym typeface="Arial"/>
              </a:rPr>
              <a:t>Please respond to any questionable charges in a timely manner (we usually allow customers 10 days to research and reply to us).  To avoid having to pay for legitimate charges, please reply to us.</a:t>
            </a:r>
            <a:endParaRPr sz="1100" dirty="0">
              <a:latin typeface="Arial"/>
              <a:ea typeface="Arial"/>
              <a:cs typeface="Arial"/>
              <a:sym typeface="Arial"/>
            </a:endParaRPr>
          </a:p>
          <a:p>
            <a:pPr marL="228600" lvl="0" indent="-222250" algn="l" rtl="0">
              <a:lnSpc>
                <a:spcPct val="100000"/>
              </a:lnSpc>
              <a:spcBef>
                <a:spcPts val="0"/>
              </a:spcBef>
              <a:spcAft>
                <a:spcPts val="0"/>
              </a:spcAft>
              <a:buClr>
                <a:srgbClr val="595959"/>
              </a:buClr>
              <a:buSzPts val="1100"/>
              <a:buFont typeface="Noto Sans Symbols"/>
              <a:buAutoNum type="arabicPeriod"/>
            </a:pPr>
            <a:r>
              <a:rPr lang="en-US" sz="1100" dirty="0">
                <a:solidFill>
                  <a:srgbClr val="595959"/>
                </a:solidFill>
                <a:latin typeface="Arial"/>
                <a:ea typeface="Arial"/>
                <a:cs typeface="Arial"/>
                <a:sym typeface="Arial"/>
              </a:rPr>
              <a:t>We recommend that whenever an item </a:t>
            </a:r>
            <a:r>
              <a:rPr lang="en-US" sz="1100" b="1" u="sng" dirty="0">
                <a:solidFill>
                  <a:srgbClr val="595959"/>
                </a:solidFill>
                <a:latin typeface="Arial"/>
                <a:ea typeface="Arial"/>
                <a:cs typeface="Arial"/>
                <a:sym typeface="Arial"/>
              </a:rPr>
              <a:t>other than fuel</a:t>
            </a:r>
            <a:r>
              <a:rPr lang="en-US" sz="1100" dirty="0">
                <a:solidFill>
                  <a:srgbClr val="595959"/>
                </a:solidFill>
                <a:latin typeface="Arial"/>
                <a:ea typeface="Arial"/>
                <a:cs typeface="Arial"/>
                <a:sym typeface="Arial"/>
              </a:rPr>
              <a:t> is purchased that you note on the receipt precisely what was purchased and retain those slips for 3 months.  If your agency has its own </a:t>
            </a:r>
            <a:endParaRPr sz="1100" dirty="0">
              <a:latin typeface="Arial"/>
              <a:ea typeface="Arial"/>
              <a:cs typeface="Arial"/>
              <a:sym typeface="Arial"/>
            </a:endParaRPr>
          </a:p>
          <a:p>
            <a:pPr marL="0" lvl="0" indent="0" algn="l" rtl="0">
              <a:lnSpc>
                <a:spcPct val="100000"/>
              </a:lnSpc>
              <a:spcBef>
                <a:spcPts val="0"/>
              </a:spcBef>
              <a:spcAft>
                <a:spcPts val="0"/>
              </a:spcAft>
              <a:buClr>
                <a:srgbClr val="595959"/>
              </a:buClr>
              <a:buSzPts val="1400"/>
              <a:buFont typeface="Noto Sans Symbols"/>
              <a:buNone/>
            </a:pPr>
            <a:r>
              <a:rPr lang="en-US" sz="1100" dirty="0">
                <a:solidFill>
                  <a:srgbClr val="595959"/>
                </a:solidFill>
                <a:latin typeface="Arial"/>
                <a:ea typeface="Arial"/>
                <a:cs typeface="Arial"/>
                <a:sym typeface="Arial"/>
              </a:rPr>
              <a:t>     requirements, please also follow their protocols.</a:t>
            </a:r>
            <a:endParaRPr sz="1100" dirty="0">
              <a:latin typeface="Arial"/>
              <a:ea typeface="Arial"/>
              <a:cs typeface="Arial"/>
              <a:sym typeface="Arial"/>
            </a:endParaRPr>
          </a:p>
          <a:p>
            <a:pPr marL="228600" lvl="0" indent="-222250" algn="l" rtl="0">
              <a:lnSpc>
                <a:spcPct val="100000"/>
              </a:lnSpc>
              <a:spcBef>
                <a:spcPts val="0"/>
              </a:spcBef>
              <a:spcAft>
                <a:spcPts val="0"/>
              </a:spcAft>
              <a:buClr>
                <a:srgbClr val="595959"/>
              </a:buClr>
              <a:buSzPts val="1100"/>
              <a:buAutoNum type="arabicPeriod" startAt="4"/>
            </a:pPr>
            <a:r>
              <a:rPr lang="en-US" sz="1100" dirty="0">
                <a:solidFill>
                  <a:srgbClr val="595959"/>
                </a:solidFill>
                <a:latin typeface="Arial"/>
                <a:ea typeface="Arial"/>
                <a:cs typeface="Arial"/>
                <a:sym typeface="Arial"/>
              </a:rPr>
              <a:t>Cases of fraud, waste or abuse are reported to the </a:t>
            </a:r>
            <a:r>
              <a:rPr lang="en-US" sz="1100" dirty="0">
                <a:solidFill>
                  <a:srgbClr val="990033"/>
                </a:solidFill>
                <a:latin typeface="Arial"/>
                <a:ea typeface="Arial"/>
                <a:cs typeface="Arial"/>
                <a:sym typeface="Arial"/>
              </a:rPr>
              <a:t>GSA OIG for possible investigation.</a:t>
            </a:r>
            <a:endParaRPr sz="1100" dirty="0">
              <a:latin typeface="Arial"/>
              <a:ea typeface="Arial"/>
              <a:cs typeface="Arial"/>
              <a:sym typeface="Arial"/>
            </a:endParaRPr>
          </a:p>
          <a:p>
            <a:pPr marL="228600" lvl="0" indent="-222250" algn="l" rtl="0">
              <a:lnSpc>
                <a:spcPct val="100000"/>
              </a:lnSpc>
              <a:spcBef>
                <a:spcPts val="0"/>
              </a:spcBef>
              <a:spcAft>
                <a:spcPts val="0"/>
              </a:spcAft>
              <a:buClr>
                <a:schemeClr val="dk1"/>
              </a:buClr>
              <a:buSzPts val="1100"/>
              <a:buFont typeface="Times"/>
              <a:buAutoNum type="arabicPeriod" startAt="4"/>
            </a:pPr>
            <a:r>
              <a:rPr lang="en-US" sz="1100" b="1" u="sng" dirty="0">
                <a:latin typeface="Arial"/>
                <a:ea typeface="Arial"/>
                <a:cs typeface="Arial"/>
                <a:sym typeface="Arial"/>
              </a:rPr>
              <a:t>DO NOT</a:t>
            </a:r>
            <a:r>
              <a:rPr lang="en-US" sz="1100" dirty="0">
                <a:latin typeface="Arial"/>
                <a:ea typeface="Arial"/>
                <a:cs typeface="Arial"/>
                <a:sym typeface="Arial"/>
              </a:rPr>
              <a:t> leave the card at a repair shop while repairs are being made.  The credit card should remain in the driver’s possession at all times.</a:t>
            </a:r>
            <a:endParaRPr sz="1100" dirty="0">
              <a:solidFill>
                <a:srgbClr val="990033"/>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63" name="Google Shape;263;gbb516ab6ee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b516ab6ee_0_2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u="sng">
                <a:latin typeface="Arial"/>
                <a:ea typeface="Arial"/>
                <a:cs typeface="Arial"/>
                <a:sym typeface="Arial"/>
              </a:rPr>
              <a:t>HOW TO ORDER REPLACEMENT CREDIT CARDS: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If your GSA Fleet “WEX" card is STOLEN, LOST, DAMAGED or if the magnetic strip is WORN OUT, please order a new WEX card through GSA’s *NEW* “WEX Replacement Card Ordering” module in GSA Fleet Drive-thru.  </a:t>
            </a:r>
            <a:r>
              <a:rPr lang="en-US" b="1">
                <a:latin typeface="Arial"/>
                <a:ea typeface="Arial"/>
                <a:cs typeface="Arial"/>
                <a:sym typeface="Arial"/>
              </a:rPr>
              <a:t>Only agency personnel with access to GSA Fleet Drive-thru can order new cards.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  </a:t>
            </a:r>
            <a:r>
              <a:rPr lang="en-US" b="1">
                <a:latin typeface="Arial"/>
                <a:ea typeface="Arial"/>
                <a:cs typeface="Arial"/>
                <a:sym typeface="Arial"/>
              </a:rPr>
              <a:t>You can expect to see your new card </a:t>
            </a:r>
            <a:r>
              <a:rPr lang="en-US" b="1" u="sng">
                <a:latin typeface="Arial"/>
                <a:ea typeface="Arial"/>
                <a:cs typeface="Arial"/>
                <a:sym typeface="Arial"/>
              </a:rPr>
              <a:t>within 3 business days</a:t>
            </a:r>
            <a:r>
              <a:rPr lang="en-US" b="1">
                <a:latin typeface="Arial"/>
                <a:ea typeface="Arial"/>
                <a:cs typeface="Arial"/>
                <a:sym typeface="Arial"/>
              </a:rPr>
              <a:t> of your request</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a:latin typeface="Arial"/>
                <a:ea typeface="Arial"/>
                <a:cs typeface="Arial"/>
                <a:sym typeface="Arial"/>
              </a:rPr>
              <a:t>Special Note:  Whenever a new card is ordered (regardless of the reason), the existing card is cancelled, </a:t>
            </a:r>
            <a:r>
              <a:rPr lang="en-US">
                <a:latin typeface="Arial"/>
                <a:ea typeface="Arial"/>
                <a:cs typeface="Arial"/>
                <a:sym typeface="Arial"/>
              </a:rPr>
              <a:t>so drivers need to ensure they have enough fuel to get “back home” OR they can call the WEX Customer Service # on the back of the card (1-866-WEX-4GSA - which translates to 1-866-939-4472) and they will approve fuel under the *new* card number OR they will issue the gas station a "one-time use Mastercard #" to process the transaction.</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Mailing address required via UPS/FEdex</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The WEX Replacement Card Ordering system has edits in place so that customers are only allowed to order replacement cards for vehicles assigned to </a:t>
            </a:r>
            <a:r>
              <a:rPr lang="en-US" u="sng">
                <a:latin typeface="Arial"/>
                <a:ea typeface="Arial"/>
                <a:cs typeface="Arial"/>
                <a:sym typeface="Arial"/>
              </a:rPr>
              <a:t>their agency</a:t>
            </a:r>
            <a:r>
              <a:rPr lang="en-US">
                <a:latin typeface="Arial"/>
                <a:ea typeface="Arial"/>
                <a:cs typeface="Arial"/>
                <a:sym typeface="Arial"/>
              </a:rPr>
              <a:t> (this makes it unlikely for typo errors to occur).  You can order more than one new card at a time and can type in different address “ship to” addresses if you choose.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74" name="Google Shape;274;gbb516ab6ee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b516ab6ee_0_5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QUESTION:  When do you call roadside assistance?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ANSWER:  If your GSA vehicle is less than 3 years old AND has less than 36,000 miles on it, it is STILL UNDER WARRANTY and the manufacturer’s roadside assistance program will help in the following situations </a:t>
            </a:r>
            <a:r>
              <a:rPr lang="en-US" b="1" u="sng" dirty="0">
                <a:latin typeface="Arial"/>
                <a:ea typeface="Arial"/>
                <a:cs typeface="Arial"/>
                <a:sym typeface="Arial"/>
              </a:rPr>
              <a:t>(AT NO CHARGE)</a:t>
            </a:r>
            <a:r>
              <a:rPr lang="en-US" b="1"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…if you break-down on the road OR if your vehicle is not running right (if the vehicle needs to be towed, roadside assistance will arrange to have the vehicle towed to the nearest dealer).</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…if you need a jump start.</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…if you run out of gas.</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…if you lock your keys in your vehicle.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…if you have a flat tire. (Remember, most new cars do not have a spare tire and only have an inflation kit) </a:t>
            </a:r>
            <a:endParaRPr dirty="0">
              <a:solidFill>
                <a:srgbClr val="FF0000"/>
              </a:solidFill>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Roadside Assistance phone #s are found in the owner's manual in the glove box of your GSA vehicle.  </a:t>
            </a:r>
            <a:r>
              <a:rPr lang="en-US" dirty="0">
                <a:latin typeface="Arial"/>
                <a:ea typeface="Arial"/>
                <a:cs typeface="Arial"/>
                <a:sym typeface="Arial"/>
              </a:rPr>
              <a:t>If you are driving a NEWER GSA vehicle (is less than 3 years old and has less than 36,000 miles on it), agencies are </a:t>
            </a:r>
            <a:r>
              <a:rPr lang="en-US" b="1" u="sng" dirty="0">
                <a:latin typeface="Arial"/>
                <a:ea typeface="Arial"/>
                <a:cs typeface="Arial"/>
                <a:sym typeface="Arial"/>
              </a:rPr>
              <a:t>REQUIRED</a:t>
            </a:r>
            <a:r>
              <a:rPr lang="en-US" dirty="0">
                <a:latin typeface="Arial"/>
                <a:ea typeface="Arial"/>
                <a:cs typeface="Arial"/>
                <a:sym typeface="Arial"/>
              </a:rPr>
              <a:t> to call the manufacturers' Roadside Assistance # whenever they have a problem with that GSA vehicle (so that the manufacturer “picks up the tab” and not GSA).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All GSA vehicles are STILL UNDER WARRANTY if they are less than 3 years old AND have less than 36,000 miles on them.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DID YOU KNOW that most manufacturers also have Powertrain, Paint and “Goodwill” warranties?  If you are noticing an engine or transmission problem on your older GSA vehicle, call MCC and maybe GSA can obtain some help under a power train warranty.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Paint peeling?  Call MCC to have them possibly pursue warranty help on fixing it.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As a “fleet” customer of the manufacturers, GSA can quite often receive AFTER-WARRANTY or “Goodwill” warranty from them for various issues.  Whenever you have a question or issue, call MCC or your FSR.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One important side note regarding roadside tows: TOWS needed for vehicles still under warranty </a:t>
            </a:r>
            <a:r>
              <a:rPr lang="en-US" b="1" dirty="0">
                <a:latin typeface="Arial"/>
                <a:ea typeface="Arial"/>
                <a:cs typeface="Arial"/>
                <a:sym typeface="Arial"/>
              </a:rPr>
              <a:t>must</a:t>
            </a:r>
            <a:r>
              <a:rPr lang="en-US" dirty="0">
                <a:latin typeface="Arial"/>
                <a:ea typeface="Arial"/>
                <a:cs typeface="Arial"/>
                <a:sym typeface="Arial"/>
              </a:rPr>
              <a:t> be called in to the manufacturers’ Roadside Assistance #s </a:t>
            </a:r>
            <a:r>
              <a:rPr lang="en-US" b="1" dirty="0">
                <a:latin typeface="Arial"/>
                <a:ea typeface="Arial"/>
                <a:cs typeface="Arial"/>
                <a:sym typeface="Arial"/>
              </a:rPr>
              <a:t>in order to be paid for BY the manufacturer</a:t>
            </a:r>
            <a:r>
              <a:rPr lang="en-US" dirty="0">
                <a:latin typeface="Arial"/>
                <a:ea typeface="Arial"/>
                <a:cs typeface="Arial"/>
                <a:sym typeface="Arial"/>
              </a:rPr>
              <a:t>.  If GSA incurs tow charges due to Roadside Assistance NOT being called, GSA will recover those expenses from your agency.  Please do not call WEX in these situations as they will send out the National Automobile Club and GSA will incur the fees (and subsequently your agency will incur the fees).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02" name="Google Shape;302;gbb516ab6ee_0_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Times"/>
              <a:buNone/>
            </a:pPr>
            <a:r>
              <a:rPr lang="en-US">
                <a:latin typeface="Arial"/>
                <a:ea typeface="Arial"/>
                <a:cs typeface="Arial"/>
                <a:sym typeface="Arial"/>
              </a:rPr>
              <a:t>GSA Fleet’s Mission</a:t>
            </a:r>
            <a:br>
              <a:rPr lang="en-US">
                <a:latin typeface="Arial"/>
                <a:ea typeface="Arial"/>
                <a:cs typeface="Arial"/>
                <a:sym typeface="Arial"/>
              </a:rPr>
            </a:br>
            <a:r>
              <a:rPr lang="en-US">
                <a:latin typeface="Arial"/>
                <a:ea typeface="Arial"/>
                <a:cs typeface="Arial"/>
                <a:sym typeface="Arial"/>
              </a:rPr>
              <a:t>Fleet provides safe reliable low cost vehicle solutions to assist federal agencies to effectively and efficiently meet their mission and federal mandates </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GSA Fleet Value Proposition </a:t>
            </a:r>
            <a:br>
              <a:rPr lang="en-US">
                <a:latin typeface="Arial"/>
                <a:ea typeface="Arial"/>
                <a:cs typeface="Arial"/>
                <a:sym typeface="Arial"/>
              </a:rPr>
            </a:br>
            <a:r>
              <a:rPr lang="en-US">
                <a:latin typeface="Arial"/>
                <a:ea typeface="Arial"/>
                <a:cs typeface="Arial"/>
                <a:sym typeface="Arial"/>
              </a:rPr>
              <a:t>Right Vehicle, Right Price, Great Customer Service and the Data Required to Effectively and Efficiently Manage a Fleet </a:t>
            </a:r>
            <a:endParaRPr sz="1000"/>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b516ab6ee_0_4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Accident reporting kits are found in the glove box of every GSA vehicle.  </a:t>
            </a:r>
            <a:r>
              <a:rPr lang="en-US" dirty="0">
                <a:latin typeface="Arial"/>
                <a:ea typeface="Arial"/>
                <a:cs typeface="Arial"/>
                <a:sym typeface="Arial"/>
              </a:rPr>
              <a:t>Instructions are found on the front of the packet and on the back of the packet, is a statement about “Proof of Insurance” (should your drivers ever be asked to provide this information).  You can also print vehicle identification and proof of insurance cards in FMVRS </a:t>
            </a:r>
            <a:r>
              <a:rPr lang="en-US"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https://fmvrs.fas.gsa.gov/fmvrs/fmvrs/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Once reports are completed the preferred method of submission is by emailing the reports and estimates to </a:t>
            </a:r>
            <a:r>
              <a:rPr lang="en-US" u="sng"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kc.amc@gsa.gov</a:t>
            </a:r>
            <a:r>
              <a:rPr lang="en-US" dirty="0">
                <a:latin typeface="Arial"/>
                <a:ea typeface="Arial"/>
                <a:cs typeface="Arial"/>
                <a:sym typeface="Arial"/>
              </a:rPr>
              <a:t> or </a:t>
            </a:r>
            <a:r>
              <a:rPr lang="en-US" u="sng" dirty="0">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atl.amc@gsa.gov</a:t>
            </a:r>
            <a:r>
              <a:rPr lang="en-US" dirty="0">
                <a:latin typeface="Arial"/>
                <a:ea typeface="Arial"/>
                <a:cs typeface="Arial"/>
                <a:sym typeface="Arial"/>
              </a:rPr>
              <a:t>  (</a:t>
            </a:r>
            <a:r>
              <a:rPr lang="en-US" b="1" dirty="0">
                <a:latin typeface="Arial"/>
                <a:ea typeface="Arial"/>
                <a:cs typeface="Arial"/>
                <a:sym typeface="Arial"/>
              </a:rPr>
              <a:t>Presenter just mention the appropriate email for your location</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Within one (1) business day after the crash or incident, drivers should submit all reports and data to their supervisor. If the driver is injured, he/she should have the police notify a supervisor who will assume responsibility for reporting the crash or incident.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Within five (5) business days after the crash or incident, the driver or their supervisor must fax or email all documentation to the AMC.</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The bottom of the kit also contains roadside assistance numbers…………..</a:t>
            </a: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Times"/>
              <a:buNone/>
            </a:pP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Arial"/>
              <a:buNone/>
            </a:pPr>
            <a:r>
              <a:rPr lang="en-US" dirty="0">
                <a:latin typeface="Arial"/>
                <a:ea typeface="Arial"/>
                <a:cs typeface="Arial"/>
                <a:sym typeface="Arial"/>
              </a:rPr>
              <a:t>IF at any time you require replacement accident packets, please contact your FSR.</a:t>
            </a: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Times"/>
              <a:buNone/>
            </a:pP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Arial"/>
              <a:buNone/>
            </a:pPr>
            <a:r>
              <a:rPr lang="en-US" dirty="0">
                <a:latin typeface="Arial"/>
                <a:ea typeface="Arial"/>
                <a:cs typeface="Arial"/>
                <a:sym typeface="Arial"/>
              </a:rPr>
              <a:t>After Hours Emergency for a disabled vehicle 1-866-939-4472 (see back of the assistance card)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90" name="Google Shape;290;gbb516ab6ee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bb516ab6ee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bb516ab6ee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Installation of </a:t>
            </a:r>
            <a:r>
              <a:rPr lang="en-US" b="1" u="sng">
                <a:latin typeface="Arial"/>
                <a:ea typeface="Arial"/>
                <a:cs typeface="Arial"/>
                <a:sym typeface="Arial"/>
              </a:rPr>
              <a:t>ANY</a:t>
            </a:r>
            <a:r>
              <a:rPr lang="en-US">
                <a:latin typeface="Arial"/>
                <a:ea typeface="Arial"/>
                <a:cs typeface="Arial"/>
                <a:sym typeface="Arial"/>
              </a:rPr>
              <a:t> accessory equipment or any modification on your GSA vehicle </a:t>
            </a:r>
            <a:r>
              <a:rPr lang="en-US" b="1" u="sng">
                <a:latin typeface="Arial"/>
                <a:ea typeface="Arial"/>
                <a:cs typeface="Arial"/>
                <a:sym typeface="Arial"/>
              </a:rPr>
              <a:t>requires prior approval from GSA.</a:t>
            </a:r>
            <a:r>
              <a:rPr lang="en-US">
                <a:latin typeface="Arial"/>
                <a:ea typeface="Arial"/>
                <a:cs typeface="Arial"/>
                <a:sym typeface="Arial"/>
              </a:rPr>
              <a:t>  Items such as:  hitches, toppers, winches, grill guards, running boards, radios, light bars, lift gates and in particular any type of INTERIOR CARGO CAGES</a:t>
            </a:r>
            <a:r>
              <a:rPr lang="en-US" i="1">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If agency desires to modify the vehicle, the agency is responsible for any damage that may occur and is also required to return the vehicle to its original condition.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Anything over $1,000 that is procured through GSA will become GSA owned equipment, and billed monthly (with optional equipment code).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Tire Upgrades or the purchase of snow tires are not considered accessory equipment and will be billed back to the customer.</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Contact your FSR if you have any questions about what can or cannot be done to your GSA Fleet Vehicle.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Decorative Items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In accordance with 41 CFR 101-39.304, the addition of any decorative items to GSA Fleet vehicles must be approved by the Director, GSA, Office of Fleet Management. Contact your FSR for information. Requests should be submitted to your FSR or local Fleet Management Center for proper routing.</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1" name="Google Shape;311;gbb516ab6ee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b516ab6ee_0_6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Here is the current Vehicle Modification / Accessory Equipment Form.  Please contact your FSR for this form and for assistance in filling out this form.</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Please completely fill out the top portion of the form to include a good description and justification of the modification or accessory equipment.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If you have multiple vehicles that are getting the same modification or accessory equipment  (i.e. Three new pick up trucks all getting bed toppers) you can attach a listing of those vehicles and just do one form for several vehicles.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If you can, please obtain an estimate and attach it.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If you are requesting a tow hitch or a lift gate please include the tow or lift weight.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For ease of use, please digitally sign the form.</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If this form is approved, it is NOT an authorization for the vendor to perform the work. The vendor MUST receive authorization from the GSA Maintenance Control Center (MCC) prior to starting any work. Modification/accessory equipment estimated to cost over $2,500 must be accompanied by three estimates.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9" name="Google Shape;319;gbb516ab6ee_0_6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b516ab6ee_0_7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90033"/>
              </a:buClr>
              <a:buSzPts val="1400"/>
              <a:buFont typeface="Arial"/>
              <a:buNone/>
            </a:pPr>
            <a:r>
              <a:rPr lang="en-US">
                <a:latin typeface="Arial"/>
                <a:ea typeface="Arial"/>
                <a:cs typeface="Arial"/>
                <a:sym typeface="Arial"/>
              </a:rPr>
              <a:t>MISSING LICENSE PLATES are a matter of </a:t>
            </a:r>
            <a:r>
              <a:rPr lang="en-US" b="1">
                <a:latin typeface="Arial"/>
                <a:ea typeface="Arial"/>
                <a:cs typeface="Arial"/>
                <a:sym typeface="Arial"/>
              </a:rPr>
              <a:t>national security</a:t>
            </a:r>
            <a:r>
              <a:rPr lang="en-US">
                <a:latin typeface="Arial"/>
                <a:ea typeface="Arial"/>
                <a:cs typeface="Arial"/>
                <a:sym typeface="Arial"/>
              </a:rPr>
              <a:t>.  Please check your vehicle frequently to make sure both plates are </a:t>
            </a:r>
            <a:r>
              <a:rPr lang="en-US" b="1" u="sng">
                <a:latin typeface="Arial"/>
                <a:ea typeface="Arial"/>
                <a:cs typeface="Arial"/>
                <a:sym typeface="Arial"/>
              </a:rPr>
              <a:t>secured to the vehicle</a:t>
            </a:r>
            <a:r>
              <a:rPr lang="en-US">
                <a:latin typeface="Arial"/>
                <a:ea typeface="Arial"/>
                <a:cs typeface="Arial"/>
                <a:sym typeface="Arial"/>
              </a:rPr>
              <a:t>.  If you discover your vehicle is missing a license plate, please report this to your FSR </a:t>
            </a:r>
            <a:r>
              <a:rPr lang="en-US" b="1" u="sng">
                <a:latin typeface="Arial"/>
                <a:ea typeface="Arial"/>
                <a:cs typeface="Arial"/>
                <a:sym typeface="Arial"/>
              </a:rPr>
              <a:t>IMMEDIATELY</a:t>
            </a:r>
            <a:r>
              <a:rPr lang="en-US">
                <a:latin typeface="Arial"/>
                <a:ea typeface="Arial"/>
                <a:cs typeface="Arial"/>
                <a:sym typeface="Arial"/>
              </a:rPr>
              <a:t>.  Your FSR will replace your existing plate(s) with a </a:t>
            </a:r>
            <a:r>
              <a:rPr lang="en-US" b="1">
                <a:latin typeface="Arial"/>
                <a:ea typeface="Arial"/>
                <a:cs typeface="Arial"/>
                <a:sym typeface="Arial"/>
              </a:rPr>
              <a:t>new set of plates and credit card</a:t>
            </a:r>
            <a:r>
              <a:rPr lang="en-US">
                <a:latin typeface="Arial"/>
                <a:ea typeface="Arial"/>
                <a:cs typeface="Arial"/>
                <a:sym typeface="Arial"/>
              </a:rPr>
              <a:t>.  Also in the event of an accident, ensure both license plates are secured (i.e.: attached to vehicle or in your possession)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r>
              <a:rPr lang="en-US">
                <a:latin typeface="Arial"/>
                <a:ea typeface="Arial"/>
                <a:cs typeface="Arial"/>
                <a:sym typeface="Arial"/>
              </a:rPr>
              <a:t>The process to register vehicles with state plates varies by state. In most cases the customer agency is required to perform the steps necessary for state plate registration and to pay the applicable fees assessed by the applicable state's department of motor vehicles. Agencies should check with their local FSR to verify each state’s requirements. Agencies are responsible for any costs associated with state plates.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r>
              <a:rPr lang="en-US">
                <a:latin typeface="Arial"/>
                <a:ea typeface="Arial"/>
                <a:cs typeface="Arial"/>
                <a:sym typeface="Arial"/>
              </a:rPr>
              <a:t>Government license plates for a vehicle with state plates must be returned to GSA for destruction as they are a controlled item with national security implications. Exemptions for retaining Government license plates must be submitted and approved by the assigned FMC.</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6" name="Google Shape;336;gbb516ab6ee_0_7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b516ab6ee_0_10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If there are no longer vehicles assigned to a Billing Office Address Code (BOAC), the agency remains responsible for payment to GSA to past bills, regardless of age.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In situations where GSA has agreed to bill a third party contractor directly and the contractor has failed to pay, the agency is still obligated to pay GSA Fleet the full amount due, including interest, penalties and administrative fees, regardless of current vehicle assignment and irrespective of the current status of the contract.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Effective immediately, GSA Fleet will not fund additional vehicles for any BOAC with bills outstanding for more than 90 days.</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In accordance with Federal Property Management Regulation (FPMR) Subpart 101-39.3, GSA may withdraw issued vehicles when the using agency has not reimbursed GSA for vehicle services.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Access to STR and ability to order additional vehicles will be impacted if customer has outstanding bills as well.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Benefits of using </a:t>
            </a:r>
            <a:r>
              <a:rPr lang="en-US" sz="1100" u="sng" dirty="0">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pay.gov</a:t>
            </a:r>
            <a:r>
              <a:rPr lang="en-US" sz="1100" dirty="0">
                <a:solidFill>
                  <a:srgbClr val="222222"/>
                </a:solidFill>
                <a:highlight>
                  <a:srgbClr val="FFFFFF"/>
                </a:highlight>
                <a:latin typeface="Arial"/>
                <a:ea typeface="Arial"/>
                <a:cs typeface="Arial"/>
                <a:sym typeface="Arial"/>
              </a:rPr>
              <a:t>. check method. </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Instantaneous electronic transmittal and no need for snail mailing checks</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No chance at getting lost in the mail or encountering delays</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Payments don't pass through multiple hands</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No chance of a check getting misplaced</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Confirmation Email for accountability and record keeping</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Payment applied within 3-5 days of receipt</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dirty="0">
                <a:solidFill>
                  <a:srgbClr val="222222"/>
                </a:solidFill>
                <a:highlight>
                  <a:srgbClr val="FFFFFF"/>
                </a:highlight>
                <a:latin typeface="Arial"/>
                <a:ea typeface="Arial"/>
                <a:cs typeface="Arial"/>
                <a:sym typeface="Arial"/>
              </a:rPr>
              <a:t>- Reduced chances of additional IP&amp;A charges being applied while "the check is in the mail"</a:t>
            </a:r>
            <a:endParaRPr sz="110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4" name="Google Shape;354;gbb516ab6ee_0_10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b516ab6ee_0_1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Times"/>
              <a:buNone/>
            </a:pPr>
            <a:r>
              <a:rPr lang="en-US">
                <a:latin typeface="Arial"/>
                <a:ea typeface="Arial"/>
                <a:cs typeface="Arial"/>
                <a:sym typeface="Arial"/>
              </a:rPr>
              <a:t>Utilize this slide to interact / engage the audience.  Select links where interest / more information is expressed.  Each slide that is linked to will have a back button to return to this slide.</a:t>
            </a:r>
            <a:endParaRPr>
              <a:latin typeface="Arial"/>
              <a:ea typeface="Arial"/>
              <a:cs typeface="Arial"/>
              <a:sym typeface="Arial"/>
            </a:endParaRPr>
          </a:p>
        </p:txBody>
      </p:sp>
      <p:sp>
        <p:nvSpPr>
          <p:cNvPr id="361" name="Google Shape;361;gbb516ab6ee_0_1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bb516ab6ee_0_1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a:latin typeface="Arial"/>
                <a:ea typeface="Arial"/>
                <a:cs typeface="Arial"/>
                <a:sym typeface="Arial"/>
              </a:rPr>
              <a:t>AFV Guide: Listing of all AFV and low GHG configurations.</a:t>
            </a:r>
            <a:endParaRPr>
              <a:latin typeface="Arial"/>
              <a:ea typeface="Arial"/>
              <a:cs typeface="Arial"/>
              <a:sym typeface="Arial"/>
            </a:endParaRPr>
          </a:p>
          <a:p>
            <a:pPr marL="0" lvl="0" indent="0" algn="l" rtl="0">
              <a:lnSpc>
                <a:spcPct val="100000"/>
              </a:lnSpc>
              <a:spcBef>
                <a:spcPts val="400"/>
              </a:spcBef>
              <a:spcAft>
                <a:spcPts val="0"/>
              </a:spcAft>
              <a:buSzPts val="1400"/>
              <a:buNone/>
            </a:pPr>
            <a:endParaRPr>
              <a:latin typeface="Arial"/>
              <a:ea typeface="Arial"/>
              <a:cs typeface="Arial"/>
              <a:sym typeface="Arial"/>
            </a:endParaRPr>
          </a:p>
          <a:p>
            <a:pPr marL="0" lvl="0" indent="0" algn="l" rtl="0">
              <a:lnSpc>
                <a:spcPct val="100000"/>
              </a:lnSpc>
              <a:spcBef>
                <a:spcPts val="400"/>
              </a:spcBef>
              <a:spcAft>
                <a:spcPts val="0"/>
              </a:spcAft>
              <a:buSzPts val="1400"/>
              <a:buNone/>
            </a:pPr>
            <a:r>
              <a:rPr lang="en-US">
                <a:latin typeface="Arial"/>
                <a:ea typeface="Arial"/>
                <a:cs typeface="Arial"/>
                <a:sym typeface="Arial"/>
              </a:rPr>
              <a:t>AFV Acquisition Tool:</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It is an interactive tool that allows you to select and compare AFVs by SIN, fuel type, location, and other parameters.  It lays out all of the acquisition costs versus leasing costs, provides fuel efficiency and emissions data, and the regulatory compliance position for each selected configuration.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You can select and compare up to 3 vehicles at a time in a very user friendly and appealing format.</a:t>
            </a:r>
            <a:endParaRPr>
              <a:latin typeface="Arial"/>
              <a:ea typeface="Arial"/>
              <a:cs typeface="Arial"/>
              <a:sym typeface="Arial"/>
            </a:endParaRPr>
          </a:p>
        </p:txBody>
      </p:sp>
      <p:sp>
        <p:nvSpPr>
          <p:cNvPr id="377" name="Google Shape;377;gbb516ab6ee_0_13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b516ab6ee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bb516ab6ee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333333"/>
                </a:solidFill>
                <a:highlight>
                  <a:schemeClr val="lt1"/>
                </a:highlight>
                <a:latin typeface="Arial"/>
                <a:ea typeface="Arial"/>
                <a:cs typeface="Arial"/>
                <a:sym typeface="Arial"/>
              </a:rPr>
              <a:t>FedFMS is designed to assist in the management of federal, agency-owned vehicles. Offered to federal agencies at no additional cost, this fleet management tool allows you to better control:</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80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Cost;</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Establish utilization criteria;</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Manage fleet resources for maximum effectiveness and efficiency.</a:t>
            </a:r>
            <a:endParaRPr>
              <a:solidFill>
                <a:srgbClr val="333333"/>
              </a:solidFill>
              <a:highlight>
                <a:schemeClr val="lt1"/>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b="1">
                <a:solidFill>
                  <a:srgbClr val="333333"/>
                </a:solidFill>
                <a:highlight>
                  <a:schemeClr val="lt1"/>
                </a:highlight>
                <a:latin typeface="Arial"/>
                <a:ea typeface="Arial"/>
                <a:cs typeface="Arial"/>
                <a:sym typeface="Arial"/>
              </a:rPr>
              <a:t>FMR 102-34.340 states that, a federal agency must have a fleet management information system at the department or agency levels that identifies and collects accurate:</a:t>
            </a:r>
            <a:endParaRPr b="1">
              <a:solidFill>
                <a:srgbClr val="333333"/>
              </a:solidFill>
              <a:highlight>
                <a:schemeClr val="lt1"/>
              </a:highlight>
              <a:latin typeface="Arial"/>
              <a:ea typeface="Arial"/>
              <a:cs typeface="Arial"/>
              <a:sym typeface="Arial"/>
            </a:endParaRPr>
          </a:p>
          <a:p>
            <a:pPr marL="444500" lvl="0" indent="-292100" algn="l" rtl="0">
              <a:lnSpc>
                <a:spcPct val="115000"/>
              </a:lnSpc>
              <a:spcBef>
                <a:spcPts val="800"/>
              </a:spcBef>
              <a:spcAft>
                <a:spcPts val="0"/>
              </a:spcAft>
              <a:buClr>
                <a:srgbClr val="333333"/>
              </a:buClr>
              <a:buSzPts val="1200"/>
              <a:buChar char="●"/>
            </a:pPr>
            <a:r>
              <a:rPr lang="en-US" b="1">
                <a:solidFill>
                  <a:srgbClr val="333333"/>
                </a:solidFill>
                <a:highlight>
                  <a:schemeClr val="lt1"/>
                </a:highlight>
                <a:latin typeface="Arial"/>
                <a:ea typeface="Arial"/>
                <a:cs typeface="Arial"/>
                <a:sym typeface="Arial"/>
              </a:rPr>
              <a:t>Inventory;</a:t>
            </a:r>
            <a:endParaRPr b="1">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b="1">
                <a:solidFill>
                  <a:srgbClr val="333333"/>
                </a:solidFill>
                <a:highlight>
                  <a:schemeClr val="lt1"/>
                </a:highlight>
                <a:latin typeface="Arial"/>
                <a:ea typeface="Arial"/>
                <a:cs typeface="Arial"/>
                <a:sym typeface="Arial"/>
              </a:rPr>
              <a:t>Cost; and</a:t>
            </a:r>
            <a:endParaRPr b="1">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b="1">
                <a:solidFill>
                  <a:srgbClr val="333333"/>
                </a:solidFill>
                <a:highlight>
                  <a:schemeClr val="lt1"/>
                </a:highlight>
                <a:latin typeface="Arial"/>
                <a:ea typeface="Arial"/>
                <a:cs typeface="Arial"/>
                <a:sym typeface="Arial"/>
              </a:rPr>
              <a:t>Use data to cover the complete lifecycle of each motor vehicle.</a:t>
            </a:r>
            <a:endParaRPr b="1">
              <a:solidFill>
                <a:srgbClr val="333333"/>
              </a:solidFill>
              <a:highlight>
                <a:schemeClr val="lt1"/>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a:solidFill>
                  <a:srgbClr val="333333"/>
                </a:solidFill>
                <a:highlight>
                  <a:schemeClr val="lt1"/>
                </a:highlight>
                <a:latin typeface="Arial"/>
                <a:ea typeface="Arial"/>
                <a:cs typeface="Arial"/>
                <a:sym typeface="Arial"/>
              </a:rPr>
              <a:t>GSA's FedFMS is a web-based fleet management system that identifies, collects, and analyzes motor vehicle data with respect to all costs incurred for the:</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80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operation;</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maintenance;</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acquisition; and</a:t>
            </a:r>
            <a:endParaRPr>
              <a:solidFill>
                <a:srgbClr val="333333"/>
              </a:solidFill>
              <a:highlight>
                <a:schemeClr val="lt1"/>
              </a:highlight>
              <a:latin typeface="Arial"/>
              <a:ea typeface="Arial"/>
              <a:cs typeface="Arial"/>
              <a:sym typeface="Arial"/>
            </a:endParaRPr>
          </a:p>
          <a:p>
            <a:pPr marL="444500" lvl="0" indent="-292100" algn="l" rtl="0">
              <a:lnSpc>
                <a:spcPct val="115000"/>
              </a:lnSpc>
              <a:spcBef>
                <a:spcPts val="0"/>
              </a:spcBef>
              <a:spcAft>
                <a:spcPts val="0"/>
              </a:spcAft>
              <a:buClr>
                <a:srgbClr val="333333"/>
              </a:buClr>
              <a:buSzPts val="1200"/>
              <a:buChar char="●"/>
            </a:pPr>
            <a:r>
              <a:rPr lang="en-US">
                <a:solidFill>
                  <a:srgbClr val="333333"/>
                </a:solidFill>
                <a:highlight>
                  <a:schemeClr val="lt1"/>
                </a:highlight>
                <a:latin typeface="Arial"/>
                <a:ea typeface="Arial"/>
                <a:cs typeface="Arial"/>
                <a:sym typeface="Arial"/>
              </a:rPr>
              <a:t>disposition of motor vehicles.</a:t>
            </a:r>
            <a:endParaRPr>
              <a:solidFill>
                <a:srgbClr val="333333"/>
              </a:solidFill>
              <a:highlight>
                <a:schemeClr val="lt1"/>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b="1">
                <a:solidFill>
                  <a:srgbClr val="333333"/>
                </a:solidFill>
                <a:highlight>
                  <a:schemeClr val="lt1"/>
                </a:highlight>
                <a:latin typeface="Arial"/>
                <a:ea typeface="Arial"/>
                <a:cs typeface="Arial"/>
                <a:sym typeface="Arial"/>
              </a:rPr>
              <a:t>FedFMS is open to all federal fleets</a:t>
            </a:r>
            <a:r>
              <a:rPr lang="en-US">
                <a:solidFill>
                  <a:srgbClr val="333333"/>
                </a:solidFill>
                <a:highlight>
                  <a:schemeClr val="lt1"/>
                </a:highlight>
                <a:latin typeface="Arial"/>
                <a:ea typeface="Arial"/>
                <a:cs typeface="Arial"/>
                <a:sym typeface="Arial"/>
              </a:rPr>
              <a:t> and imports data from fleet card systems, thereby ensuring consistency across programs, while reducing redundant manual entry efforts. And to ensure a maximum level of data integrity, the system avails itself of automated data feeds directly from other GSA systems that house agency-owned vehicle data.</a:t>
            </a:r>
            <a:endParaRPr>
              <a:solidFill>
                <a:srgbClr val="333333"/>
              </a:solidFill>
              <a:highlight>
                <a:schemeClr val="lt1"/>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a:solidFill>
                  <a:srgbClr val="333333"/>
                </a:solidFill>
                <a:highlight>
                  <a:schemeClr val="lt1"/>
                </a:highlight>
                <a:latin typeface="Arial"/>
                <a:ea typeface="Arial"/>
                <a:cs typeface="Arial"/>
                <a:sym typeface="Arial"/>
              </a:rPr>
              <a:t>The FedFMS management tool provides you all the information necessary to satisfy regular reporting requirements such as the Federal Automotive Statistical Tool, Vehicle Allocation Methodology, and annual data calls from OMB. FedFMS is open now to all federal fleets at no additional cost. If you have agency-owned vehicles and a need for a fleet management system, FedFMS is the ideal solution.</a:t>
            </a:r>
            <a:endParaRPr>
              <a:solidFill>
                <a:srgbClr val="333333"/>
              </a:solidFill>
              <a:highlight>
                <a:schemeClr val="lt1"/>
              </a:highlight>
              <a:latin typeface="Arial"/>
              <a:ea typeface="Arial"/>
              <a:cs typeface="Arial"/>
              <a:sym typeface="Arial"/>
            </a:endParaRPr>
          </a:p>
          <a:p>
            <a:pPr marL="0" lvl="0" indent="0" algn="l" rtl="0">
              <a:lnSpc>
                <a:spcPct val="100000"/>
              </a:lnSpc>
              <a:spcBef>
                <a:spcPts val="8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89" name="Google Shape;389;gbb516ab6ee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b516ab6ee_0_15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The purpose of the DRM is to provide customer agencies with a fleet tracking system that will increase efficiency and productivity.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dirty="0">
                <a:latin typeface="Arial"/>
                <a:ea typeface="Arial"/>
                <a:cs typeface="Arial"/>
                <a:sym typeface="Arial"/>
              </a:rPr>
              <a:t>The Vehicle Dispatch and Reservation Module is a web-based application, meaning it’s accessed over a network connection, rather than existing within a device’s memory.  </a:t>
            </a: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dirty="0">
                <a:latin typeface="Arial"/>
                <a:ea typeface="Arial"/>
                <a:cs typeface="Arial"/>
                <a:sym typeface="Arial"/>
              </a:rPr>
              <a:t>This system is accessible using any of the major web browsers (i.e., Google Chrome, Internet Explorer, etc.).</a:t>
            </a: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dirty="0">
                <a:latin typeface="Arial"/>
                <a:ea typeface="Arial"/>
                <a:cs typeface="Arial"/>
                <a:sym typeface="Arial"/>
              </a:rPr>
              <a:t>The look and feel resembles that of </a:t>
            </a:r>
            <a:r>
              <a:rPr lang="en-US" dirty="0" err="1">
                <a:latin typeface="Arial"/>
                <a:ea typeface="Arial"/>
                <a:cs typeface="Arial"/>
                <a:sym typeface="Arial"/>
              </a:rPr>
              <a:t>FedFMS</a:t>
            </a:r>
            <a:r>
              <a:rPr lang="en-US" dirty="0">
                <a:latin typeface="Arial"/>
                <a:ea typeface="Arial"/>
                <a:cs typeface="Arial"/>
                <a:sym typeface="Arial"/>
              </a:rPr>
              <a:t>, the FMVRS, and GSA Fleet Drive-thru; allowing the user to quickly become familiar with the various functionalities of the system.</a:t>
            </a: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400"/>
              <a:buFont typeface="Arial"/>
              <a:buNone/>
            </a:pPr>
            <a:r>
              <a:rPr lang="en-US" dirty="0">
                <a:latin typeface="Arial"/>
                <a:ea typeface="Arial"/>
                <a:cs typeface="Arial"/>
                <a:sym typeface="Arial"/>
              </a:rPr>
              <a:t>More importantly, the DRM extracts and merges data from two different sources.  For Agency-Owned assets the system pulls vehicle records and certain data elements from </a:t>
            </a:r>
            <a:r>
              <a:rPr lang="en-US" dirty="0" err="1">
                <a:latin typeface="Arial"/>
                <a:ea typeface="Arial"/>
                <a:cs typeface="Arial"/>
                <a:sym typeface="Arial"/>
              </a:rPr>
              <a:t>FedFMS</a:t>
            </a:r>
            <a:r>
              <a:rPr lang="en-US" dirty="0">
                <a:latin typeface="Arial"/>
                <a:ea typeface="Arial"/>
                <a:cs typeface="Arial"/>
                <a:sym typeface="Arial"/>
              </a:rPr>
              <a:t>, and for GSA Leased records, FMS and GSA Fleet Drive-thru. This process ensures the consistency and accuracy of data, while eliminating duplicate manual data entry to the greatest extent possible.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99" name="Google Shape;399;gbb516ab6ee_0_1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b516ab6ee_0_16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GSA Fleet has a Short Term Rental (STR) program available to our customers for short term needs for vehicles AND various equipment.  The STR program was initially designed to provide temporary vehicles to agencies to </a:t>
            </a:r>
            <a:r>
              <a:rPr lang="en-US" b="1">
                <a:latin typeface="Arial"/>
                <a:ea typeface="Arial"/>
                <a:cs typeface="Arial"/>
                <a:sym typeface="Arial"/>
              </a:rPr>
              <a:t>temporarily</a:t>
            </a:r>
            <a:r>
              <a:rPr lang="en-US">
                <a:latin typeface="Arial"/>
                <a:ea typeface="Arial"/>
                <a:cs typeface="Arial"/>
                <a:sym typeface="Arial"/>
              </a:rPr>
              <a:t> replace vehicles down due to accident or mechanical repairs OR to </a:t>
            </a:r>
            <a:r>
              <a:rPr lang="en-US" b="1">
                <a:latin typeface="Arial"/>
                <a:ea typeface="Arial"/>
                <a:cs typeface="Arial"/>
                <a:sym typeface="Arial"/>
              </a:rPr>
              <a:t>temporarily</a:t>
            </a:r>
            <a:r>
              <a:rPr lang="en-US">
                <a:latin typeface="Arial"/>
                <a:ea typeface="Arial"/>
                <a:cs typeface="Arial"/>
                <a:sym typeface="Arial"/>
              </a:rPr>
              <a:t> fill the need for additional vehicles but has been expanded to also include various equipment.</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To request a STR, simply register in our online system, </a:t>
            </a:r>
            <a:r>
              <a:rPr lang="en-US" b="1">
                <a:latin typeface="Arial"/>
                <a:ea typeface="Arial"/>
                <a:cs typeface="Arial"/>
                <a:sym typeface="Arial"/>
              </a:rPr>
              <a:t>WebSTR</a:t>
            </a:r>
            <a:r>
              <a:rPr lang="en-US">
                <a:latin typeface="Arial"/>
                <a:ea typeface="Arial"/>
                <a:cs typeface="Arial"/>
                <a:sym typeface="Arial"/>
              </a:rPr>
              <a:t>.  You must know your assigned BOAC to register and make requests.  You can also use the WebSTR system to track requests, accept quotes and view rental histories.</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In FY ‘20, STR has an expanded range of pickup trucks including maintenance utility, and diesel, 1 tons designed specifically for towing.  A new, expanded equipment BPA was awarded.  Highlights include extended range boom lifts, an entire catalog of concrete tools and a range of trailer options.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r>
              <a:rPr lang="en-US">
                <a:latin typeface="Arial"/>
                <a:ea typeface="Arial"/>
                <a:cs typeface="Arial"/>
                <a:sym typeface="Arial"/>
              </a:rPr>
              <a:t>“STR On-Demand” is an innovative product that allows customers to interact directly with a vendor’s website to schedule rentals. On-Demand will allow customers to name a generic period of performance and allow them to schedule vehicle rentals in real time at the vendor’s website, eliminating the need to cancel STR awards when dates change.</a:t>
            </a:r>
            <a:endParaRPr>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38000"/>
              </a:lnSpc>
              <a:spcBef>
                <a:spcPts val="0"/>
              </a:spcBef>
              <a:spcAft>
                <a:spcPts val="0"/>
              </a:spcAft>
              <a:buClr>
                <a:schemeClr val="dk1"/>
              </a:buClr>
              <a:buSzPts val="1100"/>
              <a:buFont typeface="Arial"/>
              <a:buNone/>
            </a:pPr>
            <a:r>
              <a:rPr lang="en-US">
                <a:solidFill>
                  <a:srgbClr val="222222"/>
                </a:solidFill>
                <a:latin typeface="Arial"/>
                <a:ea typeface="Arial"/>
                <a:cs typeface="Arial"/>
                <a:sym typeface="Arial"/>
              </a:rPr>
              <a:t>More information is available at </a:t>
            </a:r>
            <a:r>
              <a:rPr lang="en-US"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www.gsa.gov/str</a:t>
            </a:r>
            <a:endParaRPr>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a:latin typeface="Arial"/>
                <a:ea typeface="Arial"/>
                <a:cs typeface="Arial"/>
                <a:sym typeface="Arial"/>
              </a:rPr>
              <a:t>Please note:  the STR program </a:t>
            </a:r>
            <a:r>
              <a:rPr lang="en-US" u="sng">
                <a:latin typeface="Arial"/>
                <a:ea typeface="Arial"/>
                <a:cs typeface="Arial"/>
                <a:sym typeface="Arial"/>
              </a:rPr>
              <a:t>CANNOT be used for travel (TDY) purposes</a:t>
            </a:r>
            <a:r>
              <a:rPr lang="en-US">
                <a:latin typeface="Arial"/>
                <a:ea typeface="Arial"/>
                <a:cs typeface="Arial"/>
                <a:sym typeface="Arial"/>
              </a:rPr>
              <a:t> (TDY as defined by your agency).</a:t>
            </a: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09" name="Google Shape;409;gbb516ab6ee_0_16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b516ab6ee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latin typeface="Arial"/>
                <a:ea typeface="Arial"/>
                <a:cs typeface="Arial"/>
                <a:sym typeface="Arial"/>
              </a:rPr>
              <a:t>Thank you for choosing GSA Fleet to meet your transportation requirements!  You are being served by one of the largest non-tactical fleets in the federal government.</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GSA Fleet is organized into four Zones.  There are over 35 Fleet Management Centers across the United States that provide service to over 210,000 vehicles worldwide.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2 Accident Management Centers (Kansas City and Atlanta)</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3 Maintenance Control Centers (Lompoc, Ft. Worth, Atlanta)</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21" name="Google Shape;121;gbb516ab6ee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b516ab6ee_0_17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Detailed information on each package available on </a:t>
            </a:r>
            <a:r>
              <a:rPr lang="en-US" dirty="0" err="1">
                <a:latin typeface="Arial"/>
                <a:ea typeface="Arial"/>
                <a:cs typeface="Arial"/>
                <a:sym typeface="Arial"/>
              </a:rPr>
              <a:t>Drivethru</a:t>
            </a:r>
            <a:r>
              <a:rPr lang="en-US" dirty="0">
                <a:latin typeface="Arial"/>
                <a:ea typeface="Arial"/>
                <a:cs typeface="Arial"/>
                <a:sym typeface="Arial"/>
              </a:rPr>
              <a:t>, under the customer guides drop down (“Law Enforcement Upfit Summary Fact Sheets”).</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To simplify the process of ordering law enforcement vehicle upfit (LU) options, we created more pre-engineered packages. Agencies may select any compatible LU options (previously known as PUF packages) available from the manufacturers when ordering new vehicles. No substitution or deletion of equipment with an upfit package will be allowed. LU options will be published annually to assist agencies with making law enforcement upfit determinations. All LU options must be authorized by the leasing agency’s headquarters prior to the new vehicle being ordered. Please note that GSA Fleet will not purchase base or hand-held radios or laptops for customers. The responsibility for purchasing and installing these items lies solely with the customer agency.</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All costs associated with the acquisition and installation of law enforcement equipment will be capitalized by GSA Fleet. An additional monthly lease rate for the LU will be charged to the customer using an optional equipment rate code. The optional equipment rate shall be applied to the vehicle for the entire duration of the vehicles assignment. This is the only option for paying for the LU Option packages obtained through GSA Fleet. Lump sum payments will not be accepted, either upfront or via an Agency Incurred Expense (AIE).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dirty="0">
                <a:latin typeface="Arial"/>
                <a:ea typeface="Arial"/>
                <a:cs typeface="Arial"/>
                <a:sym typeface="Arial"/>
              </a:rPr>
              <a:t>Asset Management: GSA Fleet-owned law enforcement equipment will be part of GSA Fleet assets. Maintenance will be handled by GSA Fleet through the Maintenance Control Center.</a:t>
            </a: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Damage to the vehicle and/or equipment due to installation, removal, or equipment malfunction will be GSA Fleets responsibility. Any mechanical or body damage to the vehicle or equipment as a result of abuse or neglect, as well as any missing GSA Fleet-owned equipment as defined in GSA Fleets Customer Leasing Guide and Agency Incurred Expense (AIE) Guide, will be the leasing agencies’ financial responsibility and handled via an AIE. As with the vehicle, agencies must be aware of the equipment’s warranty and utilize vendors that can repair the equipment under warranty. If agencies are uncertain about the warranty coverage, or where to take vehicles for repair, agencies should contact the Maintenance Control Center to determine available coverage and which vendors can provide the warranty work.</a:t>
            </a: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Agency-Owned Upfits: As an alternative to GSA Fleet acquiring the LU upfit, agencies will still be able to upfit GSA Fleet-leased vehicles with agency-owned aftermarket law enforcement equipment. The equipment would be owned by the agency and must be treated as an agency asset. Agencies will need to follow internal agency procedures for determining if capitalization is appropriate. As has been the case, prior authorization from GSA Fleet is required to modify any vehicle. Agencies must submit a written request describing the requested equipment and installation to the servicing Fleet Management Center.</a:t>
            </a: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Prior to installation, agencies must ensure that any aftermarket upfit meets the following criteria:</a:t>
            </a:r>
            <a:br>
              <a:rPr lang="en-US" dirty="0">
                <a:latin typeface="Arial"/>
                <a:ea typeface="Arial"/>
                <a:cs typeface="Arial"/>
                <a:sym typeface="Arial"/>
              </a:rPr>
            </a:br>
            <a:r>
              <a:rPr lang="en-US" dirty="0">
                <a:latin typeface="Arial"/>
                <a:ea typeface="Arial"/>
                <a:cs typeface="Arial"/>
                <a:sym typeface="Arial"/>
              </a:rPr>
              <a:t>● Is performed in accordance with the manufacturers technical guide(s) for aftermarket upfit procedures;</a:t>
            </a:r>
            <a:br>
              <a:rPr lang="en-US" dirty="0">
                <a:latin typeface="Arial"/>
                <a:ea typeface="Arial"/>
                <a:cs typeface="Arial"/>
                <a:sym typeface="Arial"/>
              </a:rPr>
            </a:br>
            <a:r>
              <a:rPr lang="en-US" dirty="0">
                <a:latin typeface="Arial"/>
                <a:ea typeface="Arial"/>
                <a:cs typeface="Arial"/>
                <a:sym typeface="Arial"/>
              </a:rPr>
              <a:t>● Is performed by a qualified shop, whether a local upfitter or an agency facility, after vehicle delivery occurs;</a:t>
            </a:r>
            <a:br>
              <a:rPr lang="en-US" dirty="0">
                <a:latin typeface="Arial"/>
                <a:ea typeface="Arial"/>
                <a:cs typeface="Arial"/>
                <a:sym typeface="Arial"/>
              </a:rPr>
            </a:br>
            <a:r>
              <a:rPr lang="en-US" dirty="0">
                <a:latin typeface="Arial"/>
                <a:ea typeface="Arial"/>
                <a:cs typeface="Arial"/>
                <a:sym typeface="Arial"/>
              </a:rPr>
              <a:t>● Does not void the vehicle’s warranty; and</a:t>
            </a:r>
            <a:br>
              <a:rPr lang="en-US" dirty="0">
                <a:latin typeface="Arial"/>
                <a:ea typeface="Arial"/>
                <a:cs typeface="Arial"/>
                <a:sym typeface="Arial"/>
              </a:rPr>
            </a:br>
            <a:r>
              <a:rPr lang="en-US" dirty="0">
                <a:latin typeface="Arial"/>
                <a:ea typeface="Arial"/>
                <a:cs typeface="Arial"/>
                <a:sym typeface="Arial"/>
              </a:rPr>
              <a:t>● Does not impact the safety or operation of the vehicle.</a:t>
            </a: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Maintenance will be the physical and financial responsibility of the owning agency, and done in accordance with the agency’s operational procedures. Agency-owned law enforcement equipment is an agency asset and damage to the equipment for any reason is the agency’s responsibility. Any mechanical or body damage to the vehicle as a result of the installation, use, or removal of agency-owned law enforcement equipment will be agency’s financial responsibility and handled via an AIE.</a:t>
            </a:r>
            <a:br>
              <a:rPr lang="en-US" dirty="0">
                <a:latin typeface="Arial"/>
                <a:ea typeface="Arial"/>
                <a:cs typeface="Arial"/>
                <a:sym typeface="Arial"/>
              </a:rPr>
            </a:br>
            <a:br>
              <a:rPr lang="en-US" dirty="0">
                <a:latin typeface="Arial"/>
                <a:ea typeface="Arial"/>
                <a:cs typeface="Arial"/>
                <a:sym typeface="Arial"/>
              </a:rPr>
            </a:br>
            <a:r>
              <a:rPr lang="en-US" dirty="0">
                <a:latin typeface="Arial"/>
                <a:ea typeface="Arial"/>
                <a:cs typeface="Arial"/>
                <a:sym typeface="Arial"/>
              </a:rPr>
              <a:t>Equipment owned by the agency must be removed from the vehicle prior to turn-in. If a vehicle is turned in with agency-owned law enforcement equipment, GSA Fleet may determine that the equipment has been abandoned and handle the situation pursuant to existing regulations and the best interests of the taxpayer. Any costs incurred by GSA Fleet are the financial responsibility of the agency and handled via an AIE.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sz="1400"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421" name="Google Shape;421;gbb516ab6ee_0_17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b516ab6ee_0_18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Telematics has quickly become the standard for fleet management within the industry. Private and public sector fleets have widely adopted telematics to their fleets in order to receive accurate reporting data, better utilization rates, and vehicle engine diagnostics. For this reason, GSA Fleet has created the only fully-integrated, FedRAMP approved, cradle-to-grave managed, shared government service, telematics program in federal government.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Additionally, to ensure data integrity and compliance with OMB mandated FedRAMP certification for cloud based services, we are no longer approving modification requests for 3rd party telematics services for GSA leased vehicles. We ask existing contracts for telematics services be closed out and future inventory not be ordered as FY21 orders will arrive with GSA Fleet telematics devices pre-installed. Any detected removal of these devices could cause the issuance of agency incurred expenses.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spcBef>
                <a:spcPts val="0"/>
              </a:spcBef>
              <a:spcAft>
                <a:spcPts val="0"/>
              </a:spcAft>
              <a:buClr>
                <a:schemeClr val="dk1"/>
              </a:buClr>
              <a:buSzPts val="1400"/>
              <a:buFont typeface="Noto Sans Symbols"/>
              <a:buNone/>
            </a:pPr>
            <a:r>
              <a:rPr lang="en-US">
                <a:latin typeface="Arial"/>
                <a:ea typeface="Arial"/>
                <a:cs typeface="Arial"/>
                <a:sym typeface="Arial"/>
              </a:rPr>
              <a:t>This unique BPA was structured to allow GSA Fleet leased customers to opt-in to their own telematics subscription with the provider. While GSA Fleet is the primary user, the </a:t>
            </a:r>
            <a:r>
              <a:rPr lang="en-US" i="1">
                <a:latin typeface="Arial"/>
                <a:ea typeface="Arial"/>
                <a:cs typeface="Arial"/>
                <a:sym typeface="Arial"/>
              </a:rPr>
              <a:t>multi-stream</a:t>
            </a:r>
            <a:r>
              <a:rPr lang="en-US">
                <a:latin typeface="Arial"/>
                <a:ea typeface="Arial"/>
                <a:cs typeface="Arial"/>
                <a:sym typeface="Arial"/>
              </a:rPr>
              <a:t> functionality of the service allows for customers to have their own databases on leased vehicles. GSA Fleet will only see the automated mileage and engine diagnostic data, while customers will receive the full suite of services this program offers. GSA Fleet will not receive </a:t>
            </a:r>
            <a:r>
              <a:rPr lang="en-US" b="1">
                <a:latin typeface="Arial"/>
                <a:ea typeface="Arial"/>
                <a:cs typeface="Arial"/>
                <a:sym typeface="Arial"/>
              </a:rPr>
              <a:t>any</a:t>
            </a:r>
            <a:r>
              <a:rPr lang="en-US">
                <a:latin typeface="Arial"/>
                <a:ea typeface="Arial"/>
                <a:cs typeface="Arial"/>
                <a:sym typeface="Arial"/>
              </a:rPr>
              <a:t> location data on customer vehicles. Only customers can activate GPS features on their own subscriptions. Please see the Telematics Fact Sheet at GSA.gov/telematics for a full listing of what the subscription covers.   </a:t>
            </a:r>
            <a:endParaRPr>
              <a:latin typeface="Arial"/>
              <a:ea typeface="Arial"/>
              <a:cs typeface="Arial"/>
              <a:sym typeface="Arial"/>
            </a:endParaRPr>
          </a:p>
          <a:p>
            <a:pPr marL="0" lvl="0" indent="0" algn="l" rtl="0">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GSA Fleet’s primary use for telematics will be automated mileage data for FAST reporting purposes, and engine diagnostics for creating better maintenance schedules for vehicles. Additional uses will be for receiving better post-accident data for GSA Fleet Accident Management Centers, and potentially identifying areas for increased efficiency and utilization for customers. This standard service is included in the leasing rate for the vehicle. The advanced data service subscription will always be optional for leasing customer agencies.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The service has received and is maintaining FedRAMP Moderate cybersecurity certification. The service also hold the highest Data at Rest/Data in Rest standard, and cryptologic modules in the industry.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All eligible FY21 new orders will have the devices installed at marshaling network locations. Our marshalling network has been provided training resources to conduct these installations and in</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t>
            </a:r>
            <a:r>
              <a:rPr lang="en-US">
                <a:latin typeface="Arial"/>
                <a:ea typeface="Arial"/>
                <a:cs typeface="Arial"/>
                <a:sym typeface="Arial"/>
              </a:rPr>
              <a:t>ormed of any previously decided exemption decisions.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Noto Sans Symbols"/>
              <a:buNone/>
            </a:pPr>
            <a:r>
              <a:rPr lang="en-US">
                <a:latin typeface="Arial"/>
                <a:ea typeface="Arial"/>
                <a:cs typeface="Arial"/>
                <a:sym typeface="Arial"/>
              </a:rPr>
              <a:t>Finally, retrofit orders for existing inventory without telematics can be entertained.  If you have any questions/concerns, please reach out to us at fleetsolutions@gsa.gov</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30" name="Google Shape;430;gbb516ab6ee_0_1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bb516ab6ee_0_19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ownership of the vehicles are transferred to GSA Fleet leasing and the consolidating agency immediately being paying the applicable lease rates for those vehicles.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As those vehicles become eligible for replacement, based on the GSA Minimum Replacement Criteria, they will be replaced during the normal GSA Fleet acquisition cycle.</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 standard arrangement is a 5 year replacement cycle, replacing roughly 20% of the vehicles each year as the become eligible.  This is highly dependent on the fleet profile of the vehicles that are being consolidated, and a mutually agreeable timeline will be discussed and agreed upon prior to the start of the consolidation.</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Acquisition:</a:t>
            </a:r>
            <a:br>
              <a:rPr lang="en-US">
                <a:latin typeface="Arial"/>
                <a:ea typeface="Arial"/>
                <a:cs typeface="Arial"/>
                <a:sym typeface="Arial"/>
              </a:rPr>
            </a:br>
            <a:r>
              <a:rPr lang="en-US">
                <a:latin typeface="Arial"/>
                <a:ea typeface="Arial"/>
                <a:cs typeface="Arial"/>
                <a:sym typeface="Arial"/>
              </a:rPr>
              <a:t>We handle vehicle acquisition during our annual procurement cycle. We have a large selection of vehicles  available to meet your mission and provide advice to our customers on vehicle selection.  We have knowledgeable engineers for technical questions along with strong relationships with the OEM manufacturers and industry expertise .</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Financial:</a:t>
            </a:r>
            <a:br>
              <a:rPr lang="en-US">
                <a:latin typeface="Arial"/>
                <a:ea typeface="Arial"/>
                <a:cs typeface="Arial"/>
                <a:sym typeface="Arial"/>
              </a:rPr>
            </a:br>
            <a:r>
              <a:rPr lang="en-US">
                <a:latin typeface="Arial"/>
                <a:ea typeface="Arial"/>
                <a:cs typeface="Arial"/>
                <a:sym typeface="Arial"/>
              </a:rPr>
              <a:t>Our leasing rates INCLUDE:</a:t>
            </a:r>
            <a:br>
              <a:rPr lang="en-US">
                <a:latin typeface="Arial"/>
                <a:ea typeface="Arial"/>
                <a:cs typeface="Arial"/>
                <a:sym typeface="Arial"/>
              </a:rPr>
            </a:br>
            <a:r>
              <a:rPr lang="en-US">
                <a:latin typeface="Arial"/>
                <a:ea typeface="Arial"/>
                <a:cs typeface="Arial"/>
                <a:sym typeface="Arial"/>
              </a:rPr>
              <a:t>● authorized fuel (lowest priced fuel available)</a:t>
            </a:r>
            <a:br>
              <a:rPr lang="en-US">
                <a:latin typeface="Arial"/>
                <a:ea typeface="Arial"/>
                <a:cs typeface="Arial"/>
                <a:sym typeface="Arial"/>
              </a:rPr>
            </a:br>
            <a:r>
              <a:rPr lang="en-US">
                <a:latin typeface="Arial"/>
                <a:ea typeface="Arial"/>
                <a:cs typeface="Arial"/>
                <a:sym typeface="Arial"/>
              </a:rPr>
              <a:t>● routine maintenance (i.e. oil changes, fluids, filters, tire repairs, etc.)</a:t>
            </a:r>
            <a:br>
              <a:rPr lang="en-US">
                <a:latin typeface="Arial"/>
                <a:ea typeface="Arial"/>
                <a:cs typeface="Arial"/>
                <a:sym typeface="Arial"/>
              </a:rPr>
            </a:br>
            <a:r>
              <a:rPr lang="en-US">
                <a:latin typeface="Arial"/>
                <a:ea typeface="Arial"/>
                <a:cs typeface="Arial"/>
                <a:sym typeface="Arial"/>
              </a:rPr>
              <a:t>● most mechanical repairs , brake jobs and tire replacements (if not abuse, neglect or unauthorized) </a:t>
            </a:r>
            <a:br>
              <a:rPr lang="en-US">
                <a:latin typeface="Arial"/>
                <a:ea typeface="Arial"/>
                <a:cs typeface="Arial"/>
                <a:sym typeface="Arial"/>
              </a:rPr>
            </a:br>
            <a:r>
              <a:rPr lang="en-US">
                <a:latin typeface="Arial"/>
                <a:ea typeface="Arial"/>
                <a:cs typeface="Arial"/>
                <a:sym typeface="Arial"/>
              </a:rPr>
              <a:t>● other vehicle related purchases (i.e. quart of oil, wiper blades, windshield fluid, car washes) </a:t>
            </a:r>
            <a:br>
              <a:rPr lang="en-US">
                <a:latin typeface="Arial"/>
                <a:ea typeface="Arial"/>
                <a:cs typeface="Arial"/>
                <a:sym typeface="Arial"/>
              </a:rPr>
            </a:br>
            <a:r>
              <a:rPr lang="en-US">
                <a:latin typeface="Arial"/>
                <a:ea typeface="Arial"/>
                <a:cs typeface="Arial"/>
                <a:sym typeface="Arial"/>
              </a:rPr>
              <a:t>● depreciation   AND, of course,</a:t>
            </a:r>
            <a:br>
              <a:rPr lang="en-US">
                <a:latin typeface="Arial"/>
                <a:ea typeface="Arial"/>
                <a:cs typeface="Arial"/>
                <a:sym typeface="Arial"/>
              </a:rPr>
            </a:br>
            <a:r>
              <a:rPr lang="en-US">
                <a:latin typeface="Arial"/>
                <a:ea typeface="Arial"/>
                <a:cs typeface="Arial"/>
                <a:sym typeface="Arial"/>
              </a:rPr>
              <a:t>● brand new replacement vehicles!</a:t>
            </a:r>
            <a:br>
              <a:rPr lang="en-US">
                <a:latin typeface="Arial"/>
                <a:ea typeface="Arial"/>
                <a:cs typeface="Arial"/>
                <a:sym typeface="Arial"/>
              </a:rPr>
            </a:br>
            <a:r>
              <a:rPr lang="en-US">
                <a:latin typeface="Arial"/>
                <a:ea typeface="Arial"/>
                <a:cs typeface="Arial"/>
                <a:sym typeface="Arial"/>
              </a:rPr>
              <a:t>Allows for more predictable budget planning with no large capital outlays and lower  financial risks.</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Administrative:</a:t>
            </a:r>
            <a:br>
              <a:rPr lang="en-US">
                <a:latin typeface="Arial"/>
                <a:ea typeface="Arial"/>
                <a:cs typeface="Arial"/>
                <a:sym typeface="Arial"/>
              </a:rPr>
            </a:br>
            <a:r>
              <a:rPr lang="en-US">
                <a:latin typeface="Arial"/>
                <a:ea typeface="Arial"/>
                <a:cs typeface="Arial"/>
                <a:sym typeface="Arial"/>
              </a:rPr>
              <a:t>Reduced overhead and administrative burden.</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Remarketing:</a:t>
            </a:r>
            <a:br>
              <a:rPr lang="en-US">
                <a:latin typeface="Arial"/>
                <a:ea typeface="Arial"/>
                <a:cs typeface="Arial"/>
                <a:sym typeface="Arial"/>
              </a:rPr>
            </a:br>
            <a:r>
              <a:rPr lang="en-US">
                <a:latin typeface="Arial"/>
                <a:ea typeface="Arial"/>
                <a:cs typeface="Arial"/>
                <a:sym typeface="Arial"/>
              </a:rPr>
              <a:t>At the end of the leased vehicle’s life, GSA Fleet sells the used vehicle at commercial public auctions.</a:t>
            </a:r>
            <a:br>
              <a:rPr lang="en-US">
                <a:latin typeface="Arial"/>
                <a:ea typeface="Arial"/>
                <a:cs typeface="Arial"/>
                <a:sym typeface="Arial"/>
              </a:rPr>
            </a:b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44" name="Google Shape;444;gbb516ab6ee_0_19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bb516ab6ee_0_20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u="sng">
                <a:latin typeface="Arial"/>
                <a:ea typeface="Arial"/>
                <a:cs typeface="Arial"/>
                <a:sym typeface="Arial"/>
              </a:rPr>
              <a:t>*PLEASE remember the following about VCSS access: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1.  Your GSA Fleet Svc Rep cannot help you with your access issues, these must be resolved by the OCFO Service Desk.</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2.  Please log in </a:t>
            </a:r>
            <a:r>
              <a:rPr lang="en-US" u="sng">
                <a:latin typeface="Arial"/>
                <a:ea typeface="Arial"/>
                <a:cs typeface="Arial"/>
                <a:sym typeface="Arial"/>
              </a:rPr>
              <a:t>EVERY</a:t>
            </a:r>
            <a:r>
              <a:rPr lang="en-US">
                <a:latin typeface="Arial"/>
                <a:ea typeface="Arial"/>
                <a:cs typeface="Arial"/>
                <a:sym typeface="Arial"/>
              </a:rPr>
              <a:t> MONTH to pull your bill copy.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3.  Passwords expire every 90 days, so please pay attention to notices on the VCSS home page.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4.  Your security questions </a:t>
            </a:r>
            <a:r>
              <a:rPr lang="en-US" u="sng">
                <a:latin typeface="Arial"/>
                <a:ea typeface="Arial"/>
                <a:cs typeface="Arial"/>
                <a:sym typeface="Arial"/>
              </a:rPr>
              <a:t>MUST</a:t>
            </a:r>
            <a:r>
              <a:rPr lang="en-US">
                <a:latin typeface="Arial"/>
                <a:ea typeface="Arial"/>
                <a:cs typeface="Arial"/>
                <a:sym typeface="Arial"/>
              </a:rPr>
              <a:t> be set-up in order to maintain access.</a:t>
            </a:r>
            <a:endParaRPr>
              <a:latin typeface="Arial"/>
              <a:ea typeface="Arial"/>
              <a:cs typeface="Arial"/>
              <a:sym typeface="Arial"/>
            </a:endParaRPr>
          </a:p>
          <a:p>
            <a:pPr marL="228600" lvl="0" indent="-228600" algn="l" rtl="0">
              <a:lnSpc>
                <a:spcPct val="100000"/>
              </a:lnSpc>
              <a:spcBef>
                <a:spcPts val="0"/>
              </a:spcBef>
              <a:spcAft>
                <a:spcPts val="0"/>
              </a:spcAft>
              <a:buClr>
                <a:schemeClr val="dk1"/>
              </a:buClr>
              <a:buSzPts val="1200"/>
              <a:buAutoNum type="arabicPeriod" startAt="5"/>
            </a:pPr>
            <a:r>
              <a:rPr lang="en-US">
                <a:latin typeface="Arial"/>
                <a:ea typeface="Arial"/>
                <a:cs typeface="Arial"/>
                <a:sym typeface="Arial"/>
              </a:rPr>
              <a:t>Ensure </a:t>
            </a:r>
            <a:r>
              <a:rPr lang="en-US" u="sng">
                <a:latin typeface="Arial"/>
                <a:ea typeface="Arial"/>
                <a:cs typeface="Arial"/>
                <a:sym typeface="Arial"/>
              </a:rPr>
              <a:t>at least two people</a:t>
            </a:r>
            <a:r>
              <a:rPr lang="en-US">
                <a:latin typeface="Arial"/>
                <a:ea typeface="Arial"/>
                <a:cs typeface="Arial"/>
                <a:sym typeface="Arial"/>
              </a:rPr>
              <a:t> in your organization have access to VCSS (just in case of personnel turnover).</a:t>
            </a:r>
            <a:endParaRPr>
              <a:latin typeface="Arial"/>
              <a:ea typeface="Arial"/>
              <a:cs typeface="Arial"/>
              <a:sym typeface="Arial"/>
            </a:endParaRPr>
          </a:p>
          <a:p>
            <a:pPr marL="228600" lvl="0" indent="-152400" algn="l" rtl="0">
              <a:lnSpc>
                <a:spcPct val="100000"/>
              </a:lnSpc>
              <a:spcBef>
                <a:spcPts val="0"/>
              </a:spcBef>
              <a:spcAft>
                <a:spcPts val="0"/>
              </a:spcAft>
              <a:buClr>
                <a:schemeClr val="dk1"/>
              </a:buClr>
              <a:buSzPts val="1200"/>
              <a:buFont typeface="Times"/>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solidFill>
                  <a:srgbClr val="005390"/>
                </a:solidFill>
                <a:latin typeface="Arial"/>
                <a:ea typeface="Arial"/>
                <a:cs typeface="Arial"/>
                <a:sym typeface="Arial"/>
              </a:rPr>
              <a:t>If at any time you have VCSS access, username or password issues, you </a:t>
            </a:r>
            <a:r>
              <a:rPr lang="en-US" u="sng">
                <a:solidFill>
                  <a:srgbClr val="005390"/>
                </a:solidFill>
                <a:latin typeface="Arial"/>
                <a:ea typeface="Arial"/>
                <a:cs typeface="Arial"/>
                <a:sym typeface="Arial"/>
              </a:rPr>
              <a:t>must</a:t>
            </a:r>
            <a:r>
              <a:rPr lang="en-US">
                <a:solidFill>
                  <a:srgbClr val="005390"/>
                </a:solidFill>
                <a:latin typeface="Arial"/>
                <a:ea typeface="Arial"/>
                <a:cs typeface="Arial"/>
                <a:sym typeface="Arial"/>
              </a:rPr>
              <a:t> contact the following:  GSA OCFO Service Desk at 1-866-450-6588.  This number is found on the Contact Us tab on the VCSS home screen.</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FOR MORE SPECIFIC, TARGETED VCSS TRAINING, your FSR can provide this service as needed and upon request.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53" name="Google Shape;453;gbb516ab6ee_0_20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143b5a37719_7_7:notes"/>
          <p:cNvSpPr txBox="1">
            <a:spLocks noGrp="1"/>
          </p:cNvSpPr>
          <p:nvPr>
            <p:ph type="body" idx="1"/>
          </p:nvPr>
        </p:nvSpPr>
        <p:spPr>
          <a:xfrm>
            <a:off x="701040" y="4473892"/>
            <a:ext cx="5608320" cy="366045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en-US" sz="1400"/>
              <a:t>These are acquisition goals, this doesn’t mean that 100% of your inventory will be ZEVs by these dates. GSA will continue to replace vehicles according to the established timelines.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As we are all aware, supply chain issues are severely impacting the vehicle industry right now, and ZEV models are not yet available for every vehicle type. While GSA and our partners at the White House are working with suppliers to increase availability, the immediate focus is on replacing those vehicle types where ZEV models are available and can meet your agency missions.</a:t>
            </a:r>
            <a:endParaRPr sz="1400"/>
          </a:p>
        </p:txBody>
      </p:sp>
      <p:sp>
        <p:nvSpPr>
          <p:cNvPr id="1037" name="Google Shape;1037;g143b5a37719_7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143b5a37719_7_14:notes"/>
          <p:cNvSpPr txBox="1">
            <a:spLocks noGrp="1"/>
          </p:cNvSpPr>
          <p:nvPr>
            <p:ph type="body" idx="1"/>
          </p:nvPr>
        </p:nvSpPr>
        <p:spPr>
          <a:xfrm>
            <a:off x="701040" y="4473892"/>
            <a:ext cx="5608320" cy="366061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045" name="Google Shape;1045;g143b5a37719_7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143b5a37719_7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g143b5a37719_7_40:notes"/>
          <p:cNvSpPr txBox="1">
            <a:spLocks noGrp="1"/>
          </p:cNvSpPr>
          <p:nvPr>
            <p:ph type="body" idx="1"/>
          </p:nvPr>
        </p:nvSpPr>
        <p:spPr>
          <a:xfrm>
            <a:off x="701040" y="4473892"/>
            <a:ext cx="5608320" cy="366061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073" name="Google Shape;1073;g143b5a37719_7_40:notes"/>
          <p:cNvSpPr txBox="1">
            <a:spLocks noGrp="1"/>
          </p:cNvSpPr>
          <p:nvPr>
            <p:ph type="sldNum" idx="12"/>
          </p:nvPr>
        </p:nvSpPr>
        <p:spPr>
          <a:xfrm>
            <a:off x="3970938" y="8829967"/>
            <a:ext cx="3037840" cy="466345"/>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sz="1400"/>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43b5a37719_7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g143b5a37719_7_56:notes"/>
          <p:cNvSpPr txBox="1">
            <a:spLocks noGrp="1"/>
          </p:cNvSpPr>
          <p:nvPr>
            <p:ph type="body" idx="1"/>
          </p:nvPr>
        </p:nvSpPr>
        <p:spPr>
          <a:xfrm>
            <a:off x="701040" y="4473892"/>
            <a:ext cx="5608320" cy="366061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090" name="Google Shape;1090;g143b5a37719_7_56:notes"/>
          <p:cNvSpPr txBox="1">
            <a:spLocks noGrp="1"/>
          </p:cNvSpPr>
          <p:nvPr>
            <p:ph type="sldNum" idx="12"/>
          </p:nvPr>
        </p:nvSpPr>
        <p:spPr>
          <a:xfrm>
            <a:off x="3970938" y="8829967"/>
            <a:ext cx="3037840" cy="466345"/>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sz="1400"/>
              <a:t>37</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143b5a37719_7_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g143b5a37719_7_66:notes"/>
          <p:cNvSpPr txBox="1">
            <a:spLocks noGrp="1"/>
          </p:cNvSpPr>
          <p:nvPr>
            <p:ph type="body" idx="1"/>
          </p:nvPr>
        </p:nvSpPr>
        <p:spPr>
          <a:xfrm>
            <a:off x="701040" y="4473892"/>
            <a:ext cx="5608320" cy="366061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101" name="Google Shape;1101;g143b5a37719_7_66:notes"/>
          <p:cNvSpPr txBox="1">
            <a:spLocks noGrp="1"/>
          </p:cNvSpPr>
          <p:nvPr>
            <p:ph type="sldNum" idx="12"/>
          </p:nvPr>
        </p:nvSpPr>
        <p:spPr>
          <a:xfrm>
            <a:off x="3970938" y="8829967"/>
            <a:ext cx="3037840" cy="466345"/>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sz="1400"/>
              <a:t>38</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143b5a37719_7_154:notes"/>
          <p:cNvSpPr txBox="1">
            <a:spLocks noGrp="1"/>
          </p:cNvSpPr>
          <p:nvPr>
            <p:ph type="body" idx="1"/>
          </p:nvPr>
        </p:nvSpPr>
        <p:spPr>
          <a:xfrm>
            <a:off x="701040" y="4473892"/>
            <a:ext cx="5608320" cy="366045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193" name="Google Shape;1193;g143b5a37719_7_1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GSA.GOV is where you find us on the web! </a:t>
            </a:r>
            <a:r>
              <a:rPr lang="en-US" dirty="0">
                <a:latin typeface="Arial"/>
                <a:ea typeface="Arial"/>
                <a:cs typeface="Arial"/>
                <a:sym typeface="Arial"/>
              </a:rPr>
              <a:t> </a:t>
            </a:r>
            <a:r>
              <a:rPr lang="en-US" b="1" dirty="0">
                <a:latin typeface="Arial"/>
                <a:ea typeface="Arial"/>
                <a:cs typeface="Arial"/>
                <a:sym typeface="Arial"/>
              </a:rPr>
              <a:t>GSA Fleet provides full-service vehicle leasing to federal agencies.</a:t>
            </a:r>
            <a:r>
              <a:rPr lang="en-US" dirty="0">
                <a:latin typeface="Arial"/>
                <a:ea typeface="Arial"/>
                <a:cs typeface="Arial"/>
                <a:sym typeface="Arial"/>
              </a:rPr>
              <a:t>  We handle vehicle acquisition and disposal services.  We have an annual procurement cycle and replace vehicles meeting our established replacement standards.  We provide advice to our customers on vehicle selection.  We have a national Maintenance Control Center (MCC) and a national Accident Management Center (AMC).  </a:t>
            </a:r>
          </a:p>
          <a:p>
            <a:pPr marL="0" lvl="0" indent="0" algn="l" rtl="0">
              <a:lnSpc>
                <a:spcPct val="100000"/>
              </a:lnSpc>
              <a:spcBef>
                <a:spcPts val="400"/>
              </a:spcBef>
              <a:spcAft>
                <a:spcPts val="0"/>
              </a:spcAft>
              <a:buClr>
                <a:schemeClr val="dk1"/>
              </a:buClr>
              <a:buSzPts val="1400"/>
              <a:buFont typeface="Arial"/>
              <a:buNone/>
            </a:pPr>
            <a:endParaRPr lang="en-US" b="1"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Our leasing rates </a:t>
            </a:r>
            <a:r>
              <a:rPr lang="en-US" b="1" u="sng" dirty="0">
                <a:latin typeface="Arial"/>
                <a:ea typeface="Arial"/>
                <a:cs typeface="Arial"/>
                <a:sym typeface="Arial"/>
              </a:rPr>
              <a:t>INCLUDE</a:t>
            </a:r>
            <a:r>
              <a:rPr lang="en-US" b="1"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authorized fuel </a:t>
            </a:r>
            <a:r>
              <a:rPr lang="en-US" i="1" dirty="0">
                <a:latin typeface="Arial"/>
                <a:ea typeface="Arial"/>
                <a:cs typeface="Arial"/>
                <a:sym typeface="Arial"/>
              </a:rPr>
              <a:t>(lowest priced fuel available)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routine maintenance</a:t>
            </a:r>
            <a:r>
              <a:rPr lang="en-US" dirty="0">
                <a:latin typeface="Arial"/>
                <a:ea typeface="Arial"/>
                <a:cs typeface="Arial"/>
                <a:sym typeface="Arial"/>
              </a:rPr>
              <a:t> </a:t>
            </a:r>
            <a:r>
              <a:rPr lang="en-US" i="1" dirty="0">
                <a:latin typeface="Arial"/>
                <a:ea typeface="Arial"/>
                <a:cs typeface="Arial"/>
                <a:sym typeface="Arial"/>
              </a:rPr>
              <a:t>(i.e. oil changes, fluids, filters, tire repairs, etc.)</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most mechanical repairs , brake jobs and tire replacements </a:t>
            </a:r>
            <a:r>
              <a:rPr lang="en-US" i="1" dirty="0">
                <a:latin typeface="Arial"/>
                <a:ea typeface="Arial"/>
                <a:cs typeface="Arial"/>
                <a:sym typeface="Arial"/>
              </a:rPr>
              <a:t>(if not abuse, neglect or unauthorized)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other vehicle related purchases</a:t>
            </a:r>
            <a:r>
              <a:rPr lang="en-US" dirty="0">
                <a:latin typeface="Arial"/>
                <a:ea typeface="Arial"/>
                <a:cs typeface="Arial"/>
                <a:sym typeface="Arial"/>
              </a:rPr>
              <a:t> </a:t>
            </a:r>
            <a:r>
              <a:rPr lang="en-US" i="1" dirty="0">
                <a:latin typeface="Arial"/>
                <a:ea typeface="Arial"/>
                <a:cs typeface="Arial"/>
                <a:sym typeface="Arial"/>
              </a:rPr>
              <a:t>(i.e. quart of oil, wiper blades, windshield fluid, car washes)</a:t>
            </a: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depreciation AND, of course,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 New replacement vehicles through rotation or procurement!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43b5a37719_7_165:notes"/>
          <p:cNvSpPr txBox="1">
            <a:spLocks noGrp="1"/>
          </p:cNvSpPr>
          <p:nvPr>
            <p:ph type="body" idx="1"/>
          </p:nvPr>
        </p:nvSpPr>
        <p:spPr>
          <a:xfrm>
            <a:off x="701040" y="4473892"/>
            <a:ext cx="5608320" cy="366045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205" name="Google Shape;1205;g143b5a37719_7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8" name="Google Shape;3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Arial"/>
                <a:ea typeface="Arial"/>
                <a:cs typeface="Arial"/>
                <a:sym typeface="Arial"/>
              </a:rPr>
              <a:t>For customer service and for help with day-to-day fleet management services, your first line of communication regarding your GSA fleet vehicles is with your agency’s assigned </a:t>
            </a:r>
            <a:r>
              <a:rPr lang="en-US" b="1" dirty="0">
                <a:latin typeface="Arial"/>
                <a:ea typeface="Arial"/>
                <a:cs typeface="Arial"/>
                <a:sym typeface="Arial"/>
              </a:rPr>
              <a:t>Fleet Service Rep (FSR)</a:t>
            </a:r>
            <a:r>
              <a:rPr lang="en-US" dirty="0">
                <a:latin typeface="Arial"/>
                <a:ea typeface="Arial"/>
                <a:cs typeface="Arial"/>
                <a:sym typeface="Arial"/>
              </a:rPr>
              <a:t>.</a:t>
            </a:r>
            <a:r>
              <a:rPr lang="en-US" b="1" dirty="0">
                <a:latin typeface="Arial"/>
                <a:ea typeface="Arial"/>
                <a:cs typeface="Arial"/>
                <a:sym typeface="Arial"/>
              </a:rPr>
              <a:t>  </a:t>
            </a:r>
            <a:r>
              <a:rPr lang="en-US" dirty="0">
                <a:latin typeface="Arial"/>
                <a:ea typeface="Arial"/>
                <a:cs typeface="Arial"/>
                <a:sym typeface="Arial"/>
              </a:rPr>
              <a:t>Every vehicle in GSA’s fleet is “assigned” to an FSR.  They can help you:</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200"/>
              <a:buChar char="-"/>
            </a:pPr>
            <a:r>
              <a:rPr lang="en-US" dirty="0">
                <a:latin typeface="Arial"/>
                <a:ea typeface="Arial"/>
                <a:cs typeface="Arial"/>
                <a:sym typeface="Arial"/>
              </a:rPr>
              <a:t>Determine appropriate vehicles and insure requirements are met to the best of their ability.</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200"/>
              <a:buChar char="-"/>
            </a:pPr>
            <a:r>
              <a:rPr lang="en-US" dirty="0">
                <a:latin typeface="Arial"/>
                <a:ea typeface="Arial"/>
                <a:cs typeface="Arial"/>
                <a:sym typeface="Arial"/>
              </a:rPr>
              <a:t>Order new vehicles and facilitate the receipt of new vehicles.</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200"/>
              <a:buChar char="-"/>
            </a:pPr>
            <a:r>
              <a:rPr lang="en-US" dirty="0">
                <a:latin typeface="Arial"/>
                <a:ea typeface="Arial"/>
                <a:cs typeface="Arial"/>
                <a:sym typeface="Arial"/>
              </a:rPr>
              <a:t>Monitor use / make utilization suggestions</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200"/>
              <a:buChar char="-"/>
            </a:pPr>
            <a:r>
              <a:rPr lang="en-US" dirty="0">
                <a:latin typeface="Arial"/>
                <a:ea typeface="Arial"/>
                <a:cs typeface="Arial"/>
                <a:sym typeface="Arial"/>
              </a:rPr>
              <a:t>Facilitate vehicle maintenance.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dirty="0">
              <a:latin typeface="Arial"/>
              <a:ea typeface="Arial"/>
              <a:cs typeface="Arial"/>
              <a:sym typeface="Arial"/>
            </a:endParaRPr>
          </a:p>
          <a:p>
            <a:pPr marL="165100" lvl="0" indent="-165100" algn="l" rtl="0">
              <a:lnSpc>
                <a:spcPct val="100000"/>
              </a:lnSpc>
              <a:spcBef>
                <a:spcPts val="400"/>
              </a:spcBef>
              <a:spcAft>
                <a:spcPts val="0"/>
              </a:spcAft>
              <a:buClr>
                <a:schemeClr val="dk1"/>
              </a:buClr>
              <a:buSzPts val="1400"/>
              <a:buFont typeface="Noto Sans Symbols"/>
              <a:buNone/>
            </a:pPr>
            <a:r>
              <a:rPr lang="en-US" dirty="0">
                <a:latin typeface="Arial"/>
                <a:ea typeface="Arial"/>
                <a:cs typeface="Arial"/>
                <a:sym typeface="Arial"/>
              </a:rPr>
              <a:t>Utilization:  Follow VAM guidelines.  GSA asking questions about co-utilization, rightsizing, additional vehicles…etc.  </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Times"/>
              <a:buNone/>
            </a:pPr>
            <a:endParaRPr dirty="0">
              <a:latin typeface="Times"/>
              <a:ea typeface="Times"/>
              <a:cs typeface="Times"/>
              <a:sym typeface="Times"/>
            </a:endParaRPr>
          </a:p>
          <a:p>
            <a:pPr marL="0" lvl="0" indent="0" algn="l" rtl="0">
              <a:lnSpc>
                <a:spcPct val="100000"/>
              </a:lnSpc>
              <a:spcBef>
                <a:spcPts val="0"/>
              </a:spcBef>
              <a:spcAft>
                <a:spcPts val="0"/>
              </a:spcAft>
              <a:buSzPts val="1400"/>
              <a:buNone/>
            </a:pPr>
            <a:endParaRPr dirty="0"/>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GSA’s Fleet Drive-thru website contains A LOT of </a:t>
            </a:r>
            <a:r>
              <a:rPr lang="en-US" b="1" u="sng" dirty="0">
                <a:latin typeface="Arial"/>
                <a:ea typeface="Arial"/>
                <a:cs typeface="Arial"/>
                <a:sym typeface="Arial"/>
              </a:rPr>
              <a:t>customer-related fleet applications</a:t>
            </a:r>
            <a:r>
              <a:rPr lang="en-US" b="1" dirty="0">
                <a:latin typeface="Arial"/>
                <a:ea typeface="Arial"/>
                <a:cs typeface="Arial"/>
                <a:sym typeface="Arial"/>
              </a:rPr>
              <a:t>.  Our Fleet Drive-thru website contains a </a:t>
            </a:r>
            <a:r>
              <a:rPr lang="en-US" b="1" u="sng" dirty="0">
                <a:latin typeface="Arial"/>
                <a:ea typeface="Arial"/>
                <a:cs typeface="Arial"/>
                <a:sym typeface="Arial"/>
              </a:rPr>
              <a:t>WEALTH</a:t>
            </a:r>
            <a:r>
              <a:rPr lang="en-US" b="1" dirty="0">
                <a:latin typeface="Arial"/>
                <a:ea typeface="Arial"/>
                <a:cs typeface="Arial"/>
                <a:sym typeface="Arial"/>
              </a:rPr>
              <a:t> of information related to your agency’s assigned GSA vehicles.</a:t>
            </a:r>
            <a:endParaRPr b="1"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CRASH:</a:t>
            </a:r>
            <a:r>
              <a:rPr lang="en-US" dirty="0">
                <a:latin typeface="Arial"/>
                <a:ea typeface="Arial"/>
                <a:cs typeface="Arial"/>
                <a:sym typeface="Arial"/>
              </a:rPr>
              <a:t>  is a powerful tool that can be used by our customers to retrieve accident data on their GSA Fleet leased vehicles.</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Customer-Driven Data:  </a:t>
            </a:r>
            <a:r>
              <a:rPr lang="en-US" dirty="0">
                <a:latin typeface="Arial"/>
                <a:ea typeface="Arial"/>
                <a:cs typeface="Arial"/>
                <a:sym typeface="Arial"/>
              </a:rPr>
              <a:t>Customers can update physical/”garaged” locations of each of their GSA fleet vehicles within this module.</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Mileage Express:  </a:t>
            </a:r>
            <a:r>
              <a:rPr lang="en-US" dirty="0">
                <a:latin typeface="Arial"/>
                <a:ea typeface="Arial"/>
                <a:cs typeface="Arial"/>
                <a:sym typeface="Arial"/>
              </a:rPr>
              <a:t>Mileage Express is the required module for agency contacts to use to report any missing mileages each month.  (more below) GORP is preferred method</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GORP stands for “</a:t>
            </a:r>
            <a:r>
              <a:rPr lang="en-US" b="1" u="sng" dirty="0">
                <a:latin typeface="Arial"/>
                <a:ea typeface="Arial"/>
                <a:cs typeface="Arial"/>
                <a:sym typeface="Arial"/>
              </a:rPr>
              <a:t>G</a:t>
            </a:r>
            <a:r>
              <a:rPr lang="en-US" dirty="0">
                <a:latin typeface="Arial"/>
                <a:ea typeface="Arial"/>
                <a:cs typeface="Arial"/>
                <a:sym typeface="Arial"/>
              </a:rPr>
              <a:t>et </a:t>
            </a:r>
            <a:r>
              <a:rPr lang="en-US" b="1" u="sng" dirty="0">
                <a:latin typeface="Arial"/>
                <a:ea typeface="Arial"/>
                <a:cs typeface="Arial"/>
                <a:sym typeface="Arial"/>
              </a:rPr>
              <a:t>O</a:t>
            </a:r>
            <a:r>
              <a:rPr lang="en-US" dirty="0">
                <a:latin typeface="Arial"/>
                <a:ea typeface="Arial"/>
                <a:cs typeface="Arial"/>
                <a:sym typeface="Arial"/>
              </a:rPr>
              <a:t>dometer </a:t>
            </a:r>
            <a:r>
              <a:rPr lang="en-US" b="1" u="sng" dirty="0">
                <a:latin typeface="Arial"/>
                <a:ea typeface="Arial"/>
                <a:cs typeface="Arial"/>
                <a:sym typeface="Arial"/>
              </a:rPr>
              <a:t>R</a:t>
            </a:r>
            <a:r>
              <a:rPr lang="en-US" dirty="0">
                <a:latin typeface="Arial"/>
                <a:ea typeface="Arial"/>
                <a:cs typeface="Arial"/>
                <a:sym typeface="Arial"/>
              </a:rPr>
              <a:t>eadings at the </a:t>
            </a:r>
            <a:r>
              <a:rPr lang="en-US" b="1" u="sng" dirty="0">
                <a:latin typeface="Arial"/>
                <a:ea typeface="Arial"/>
                <a:cs typeface="Arial"/>
                <a:sym typeface="Arial"/>
              </a:rPr>
              <a:t>P</a:t>
            </a:r>
            <a:r>
              <a:rPr lang="en-US" dirty="0">
                <a:latin typeface="Arial"/>
                <a:ea typeface="Arial"/>
                <a:cs typeface="Arial"/>
                <a:sym typeface="Arial"/>
              </a:rPr>
              <a:t>ump” and for the majority of our agencies, GSA “automatically” obtains vehicle odometer readings monthly from the entries drivers make at the pump when purchasing fuel or whenever the card is otherwise used.</a:t>
            </a:r>
          </a:p>
          <a:p>
            <a:pPr marL="0" lvl="0" indent="0" algn="l"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This data is collected once a month </a:t>
            </a:r>
            <a:r>
              <a:rPr lang="en-US" dirty="0">
                <a:latin typeface="Arial"/>
                <a:ea typeface="Arial"/>
                <a:cs typeface="Arial"/>
                <a:sym typeface="Arial"/>
              </a:rPr>
              <a:t>(on or about the 20</a:t>
            </a:r>
            <a:r>
              <a:rPr lang="en-US" baseline="30000" dirty="0">
                <a:latin typeface="Arial"/>
                <a:ea typeface="Arial"/>
                <a:cs typeface="Arial"/>
                <a:sym typeface="Arial"/>
              </a:rPr>
              <a:t>th</a:t>
            </a:r>
            <a:r>
              <a:rPr lang="en-US" dirty="0">
                <a:latin typeface="Arial"/>
                <a:ea typeface="Arial"/>
                <a:cs typeface="Arial"/>
                <a:sym typeface="Arial"/>
              </a:rPr>
              <a:t> of every month and is only collected for the previous 30 days).  To ensure reporting, we suggest fueling vehicles </a:t>
            </a:r>
            <a:r>
              <a:rPr lang="en-US" b="1" u="sng" dirty="0">
                <a:latin typeface="Arial"/>
                <a:ea typeface="Arial"/>
                <a:cs typeface="Arial"/>
                <a:sym typeface="Arial"/>
              </a:rPr>
              <a:t>prior to the 15</a:t>
            </a:r>
            <a:r>
              <a:rPr lang="en-US" b="1" u="sng" baseline="30000" dirty="0">
                <a:latin typeface="Arial"/>
                <a:ea typeface="Arial"/>
                <a:cs typeface="Arial"/>
                <a:sym typeface="Arial"/>
              </a:rPr>
              <a:t>th</a:t>
            </a:r>
            <a:r>
              <a:rPr lang="en-US" b="1" dirty="0">
                <a:latin typeface="Arial"/>
                <a:ea typeface="Arial"/>
                <a:cs typeface="Arial"/>
                <a:sym typeface="Arial"/>
              </a:rPr>
              <a:t> of each month</a:t>
            </a:r>
            <a:r>
              <a:rPr lang="en-US" dirty="0">
                <a:latin typeface="Arial"/>
                <a:ea typeface="Arial"/>
                <a:cs typeface="Arial"/>
                <a:sym typeface="Arial"/>
              </a:rPr>
              <a:t>.</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Since the mileages obtained via GORP are reported as the vehicles’ monthly mileage reports and are the basis for the number of miles billed for during that month, drivers need to ensure they are entering pump mileages </a:t>
            </a:r>
            <a:r>
              <a:rPr lang="en-US" b="1" u="sng" dirty="0">
                <a:latin typeface="Arial"/>
                <a:ea typeface="Arial"/>
                <a:cs typeface="Arial"/>
                <a:sym typeface="Arial"/>
              </a:rPr>
              <a:t>ACCURATELY</a:t>
            </a:r>
            <a:r>
              <a:rPr lang="en-US" dirty="0">
                <a:latin typeface="Arial"/>
                <a:ea typeface="Arial"/>
                <a:cs typeface="Arial"/>
                <a:sym typeface="Arial"/>
              </a:rPr>
              <a:t>.</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Any mileages not obtained or not accepted (for whatever reason) are reported to the agency’s GSA contact person via email on an </a:t>
            </a:r>
            <a:r>
              <a:rPr lang="en-US" b="1" dirty="0">
                <a:latin typeface="Arial"/>
                <a:ea typeface="Arial"/>
                <a:cs typeface="Arial"/>
                <a:sym typeface="Arial"/>
              </a:rPr>
              <a:t>“exception report”</a:t>
            </a:r>
            <a:r>
              <a:rPr lang="en-US" dirty="0">
                <a:latin typeface="Arial"/>
                <a:ea typeface="Arial"/>
                <a:cs typeface="Arial"/>
                <a:sym typeface="Arial"/>
              </a:rPr>
              <a:t>.  This email is sent on or about the 21</a:t>
            </a:r>
            <a:r>
              <a:rPr lang="en-US" baseline="30000" dirty="0">
                <a:latin typeface="Arial"/>
                <a:ea typeface="Arial"/>
                <a:cs typeface="Arial"/>
                <a:sym typeface="Arial"/>
              </a:rPr>
              <a:t>st</a:t>
            </a:r>
            <a:r>
              <a:rPr lang="en-US" dirty="0">
                <a:latin typeface="Arial"/>
                <a:ea typeface="Arial"/>
                <a:cs typeface="Arial"/>
                <a:sym typeface="Arial"/>
              </a:rPr>
              <a:t> of each month.  For the vehicles listed on the </a:t>
            </a:r>
            <a:r>
              <a:rPr lang="en-US" b="1" dirty="0">
                <a:latin typeface="Arial"/>
                <a:ea typeface="Arial"/>
                <a:cs typeface="Arial"/>
                <a:sym typeface="Arial"/>
              </a:rPr>
              <a:t>“exception report”</a:t>
            </a:r>
            <a:r>
              <a:rPr lang="en-US" dirty="0">
                <a:latin typeface="Arial"/>
                <a:ea typeface="Arial"/>
                <a:cs typeface="Arial"/>
                <a:sym typeface="Arial"/>
              </a:rPr>
              <a:t>, the agency </a:t>
            </a:r>
            <a:r>
              <a:rPr lang="en-US" b="1" u="sng" dirty="0">
                <a:latin typeface="Arial"/>
                <a:ea typeface="Arial"/>
                <a:cs typeface="Arial"/>
                <a:sym typeface="Arial"/>
              </a:rPr>
              <a:t>must manually enter a current odometer reading IN MILEAGE EXPRESS (via GSA Fleet Drive-thru) BY THE LAST BUSINESS DAY of the month</a:t>
            </a:r>
            <a:r>
              <a:rPr lang="en-US" b="1" dirty="0">
                <a:latin typeface="Arial"/>
                <a:ea typeface="Arial"/>
                <a:cs typeface="Arial"/>
                <a:sym typeface="Arial"/>
              </a:rPr>
              <a:t>.</a:t>
            </a:r>
          </a:p>
          <a:p>
            <a:pPr marL="0" lvl="0" indent="0" algn="l" rtl="0">
              <a:lnSpc>
                <a:spcPct val="115000"/>
              </a:lnSpc>
              <a:spcBef>
                <a:spcPts val="40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PM Express </a:t>
            </a:r>
            <a:r>
              <a:rPr lang="en-US" dirty="0">
                <a:latin typeface="Arial"/>
                <a:ea typeface="Arial"/>
                <a:cs typeface="Arial"/>
                <a:sym typeface="Arial"/>
              </a:rPr>
              <a:t>This module can be used by agency contacts to report completed oil changes and to also view oil change data for all of</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their GSA vehicles.</a:t>
            </a: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Reports Carryout:  </a:t>
            </a:r>
            <a:r>
              <a:rPr lang="en-US" dirty="0">
                <a:latin typeface="Arial"/>
                <a:ea typeface="Arial"/>
                <a:cs typeface="Arial"/>
                <a:sym typeface="Arial"/>
              </a:rPr>
              <a:t>Reports carryout can be used by customers to obtain vehicle inventory reports.</a:t>
            </a: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b="1" dirty="0">
                <a:latin typeface="Arial"/>
                <a:ea typeface="Arial"/>
                <a:cs typeface="Arial"/>
                <a:sym typeface="Arial"/>
              </a:rPr>
              <a:t>Speed Pay:  </a:t>
            </a:r>
            <a:r>
              <a:rPr lang="en-US" dirty="0">
                <a:latin typeface="Arial"/>
                <a:ea typeface="Arial"/>
                <a:cs typeface="Arial"/>
                <a:sym typeface="Arial"/>
              </a:rPr>
              <a:t>Used by military customers to “automatically” pay their monthly GSA Fleet bills.</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latin typeface="Arial"/>
                <a:ea typeface="Arial"/>
                <a:cs typeface="Arial"/>
                <a:sym typeface="Arial"/>
              </a:rPr>
              <a:t>for registration is</a:t>
            </a:r>
            <a:r>
              <a:rPr lang="en-US" dirty="0">
                <a:solidFill>
                  <a:srgbClr val="990033"/>
                </a:solidFill>
                <a:latin typeface="Arial"/>
                <a:ea typeface="Arial"/>
                <a:cs typeface="Arial"/>
                <a:sym typeface="Arial"/>
              </a:rPr>
              <a:t> </a:t>
            </a:r>
            <a:r>
              <a:rPr lang="en-US" b="1" dirty="0">
                <a:solidFill>
                  <a:srgbClr val="990033"/>
                </a:solidFill>
                <a:latin typeface="Arial"/>
                <a:ea typeface="Arial"/>
                <a:cs typeface="Arial"/>
                <a:sym typeface="Arial"/>
              </a:rPr>
              <a:t>your agency’s customer number </a:t>
            </a:r>
            <a:r>
              <a:rPr lang="en-US" b="1" u="sng" dirty="0">
                <a:solidFill>
                  <a:srgbClr val="990033"/>
                </a:solidFill>
                <a:latin typeface="Arial"/>
                <a:ea typeface="Arial"/>
                <a:cs typeface="Arial"/>
                <a:sym typeface="Arial"/>
              </a:rPr>
              <a:t>and the driver’s email address</a:t>
            </a:r>
            <a:r>
              <a:rPr lang="en-US" b="1" dirty="0">
                <a:solidFill>
                  <a:srgbClr val="990033"/>
                </a:solidFill>
                <a:latin typeface="Arial"/>
                <a:ea typeface="Arial"/>
                <a:cs typeface="Arial"/>
                <a:sym typeface="Arial"/>
              </a:rPr>
              <a:t>.  (More information later on in this presentation).</a:t>
            </a:r>
            <a:endParaRPr b="1" dirty="0">
              <a:solidFill>
                <a:srgbClr val="990033"/>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b516ab6e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GSA Fleet makes decisions in the best interest of the government / tax payers, replacement criteria is a MINIMUM threshold.</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  **Please note that the Sedan minimum replacement criteria has changed to 5 years or 60,000 miles, whichever comes first.</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br>
              <a:rPr lang="en-US" b="1" dirty="0">
                <a:latin typeface="Arial"/>
                <a:ea typeface="Arial"/>
                <a:cs typeface="Arial"/>
                <a:sym typeface="Arial"/>
              </a:rPr>
            </a:br>
            <a:r>
              <a:rPr lang="en-US" b="1" dirty="0">
                <a:latin typeface="Arial"/>
                <a:ea typeface="Arial"/>
                <a:cs typeface="Arial"/>
                <a:sym typeface="Arial"/>
              </a:rPr>
              <a:t>ANNUAL NOTIFICATION:  CAM is the process for requisitions.  Your agency’s GSA contact person</a:t>
            </a:r>
            <a:r>
              <a:rPr lang="en-US" dirty="0">
                <a:latin typeface="Arial"/>
                <a:ea typeface="Arial"/>
                <a:cs typeface="Arial"/>
                <a:sym typeface="Arial"/>
              </a:rPr>
              <a:t> will receive notification from their FSR when GSA vehicles </a:t>
            </a:r>
            <a:r>
              <a:rPr lang="en-US" b="1" u="sng" dirty="0">
                <a:latin typeface="Arial"/>
                <a:ea typeface="Arial"/>
                <a:cs typeface="Arial"/>
                <a:sym typeface="Arial"/>
              </a:rPr>
              <a:t>MEET</a:t>
            </a:r>
            <a:r>
              <a:rPr lang="en-US" dirty="0">
                <a:latin typeface="Arial"/>
                <a:ea typeface="Arial"/>
                <a:cs typeface="Arial"/>
                <a:sym typeface="Arial"/>
              </a:rPr>
              <a:t> or are </a:t>
            </a:r>
            <a:r>
              <a:rPr lang="en-US" b="1" u="sng" dirty="0">
                <a:latin typeface="Arial"/>
                <a:ea typeface="Arial"/>
                <a:cs typeface="Arial"/>
                <a:sym typeface="Arial"/>
              </a:rPr>
              <a:t>PROJECTED TO MEET</a:t>
            </a:r>
            <a:r>
              <a:rPr lang="en-US" b="1" dirty="0">
                <a:latin typeface="Arial"/>
                <a:ea typeface="Arial"/>
                <a:cs typeface="Arial"/>
                <a:sym typeface="Arial"/>
              </a:rPr>
              <a:t> GSA’s vehicle replacement standards</a:t>
            </a:r>
            <a:r>
              <a:rPr lang="en-US" dirty="0">
                <a:latin typeface="Arial"/>
                <a:ea typeface="Arial"/>
                <a:cs typeface="Arial"/>
                <a:sym typeface="Arial"/>
              </a:rPr>
              <a:t>.  Generally, this notification occurs every fall - with new vehicle deliveries beginning in the spring.  GSA Fleet places new vehicle orders once a year.  Please communicate your needs to your agency’s GSA contact person.  Actual vehicle replacement always depends on funding received.</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Explain Approval Process</a:t>
            </a:r>
            <a:r>
              <a:rPr lang="en-US" dirty="0">
                <a:latin typeface="Arial"/>
                <a:ea typeface="Arial"/>
                <a:cs typeface="Arial"/>
                <a:sym typeface="Arial"/>
              </a:rPr>
              <a:t>.  Headquarters determine actual end use vehicle.</a:t>
            </a: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r>
              <a:rPr lang="en-US" b="1" dirty="0">
                <a:latin typeface="Arial"/>
                <a:ea typeface="Arial"/>
                <a:cs typeface="Arial"/>
                <a:sym typeface="Arial"/>
              </a:rPr>
              <a:t>GO GREEN:  </a:t>
            </a:r>
            <a:r>
              <a:rPr lang="en-US" i="1" u="sng" dirty="0">
                <a:latin typeface="Arial"/>
                <a:ea typeface="Arial"/>
                <a:cs typeface="Arial"/>
                <a:sym typeface="Arial"/>
              </a:rPr>
              <a:t>GSA Fleet’s Role</a:t>
            </a:r>
            <a:r>
              <a:rPr lang="en-US" i="1" dirty="0">
                <a:latin typeface="Arial"/>
                <a:ea typeface="Arial"/>
                <a:cs typeface="Arial"/>
                <a:sym typeface="Arial"/>
              </a:rPr>
              <a:t> i</a:t>
            </a:r>
            <a:r>
              <a:rPr lang="en-US" dirty="0">
                <a:latin typeface="Arial"/>
                <a:ea typeface="Arial"/>
                <a:cs typeface="Arial"/>
                <a:sym typeface="Arial"/>
              </a:rPr>
              <a:t>s to offer your agency vehicle selections to help your agency meet the mandates outlined below. The mandates related to vehicle procurement are many.  There are Executive Orders, Policies and Environmental Rules that impact </a:t>
            </a:r>
            <a:r>
              <a:rPr lang="en-US" b="1" dirty="0">
                <a:latin typeface="Arial"/>
                <a:ea typeface="Arial"/>
                <a:cs typeface="Arial"/>
                <a:sym typeface="Arial"/>
              </a:rPr>
              <a:t>FEDERAL FLEET VEHICLE ACQUISITIONS AND IMPACT our customers and their vehicle leasing decisions.  GSA Fleet’s Role</a:t>
            </a:r>
            <a:r>
              <a:rPr lang="en-US" dirty="0">
                <a:latin typeface="Arial"/>
                <a:ea typeface="Arial"/>
                <a:cs typeface="Arial"/>
                <a:sym typeface="Arial"/>
              </a:rPr>
              <a:t> is to help your agency make the right vehicle selections to help your agency meet these mandates.  </a:t>
            </a:r>
            <a:r>
              <a:rPr lang="en-US" b="1" dirty="0">
                <a:latin typeface="Arial"/>
                <a:ea typeface="Arial"/>
                <a:cs typeface="Arial"/>
                <a:sym typeface="Arial"/>
              </a:rPr>
              <a:t>The mandates are explained further in the next two slides.</a:t>
            </a:r>
            <a:endParaRPr b="1"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Noto Sans Symbols"/>
              <a:buNone/>
            </a:pPr>
            <a:r>
              <a:rPr lang="en-US" b="1" u="sng" dirty="0">
                <a:latin typeface="Arial"/>
                <a:ea typeface="Arial"/>
                <a:cs typeface="Arial"/>
                <a:sym typeface="Arial"/>
              </a:rPr>
              <a:t>Energy Independence and Security Act (EISA) of 2007</a:t>
            </a:r>
            <a:r>
              <a:rPr lang="en-US" dirty="0">
                <a:latin typeface="Arial"/>
                <a:ea typeface="Arial"/>
                <a:cs typeface="Arial"/>
                <a:sym typeface="Arial"/>
              </a:rPr>
              <a:t>:  </a:t>
            </a:r>
            <a:r>
              <a:rPr lang="en-US" b="1" dirty="0">
                <a:latin typeface="Arial"/>
                <a:ea typeface="Arial"/>
                <a:cs typeface="Arial"/>
                <a:sym typeface="Arial"/>
              </a:rPr>
              <a:t>Acquire ONLY LOW-GHG emitting vehicles </a:t>
            </a:r>
            <a:r>
              <a:rPr lang="en-US" dirty="0">
                <a:latin typeface="Arial"/>
                <a:ea typeface="Arial"/>
                <a:cs typeface="Arial"/>
                <a:sym typeface="Arial"/>
              </a:rPr>
              <a:t>(agency HQs participating in the order review process will be asked to certify they have received valid exceptions/exemptions from YOUR AGENCY for ANY NON low-GHG vehicles we are ordering for you).  So, your agency at your local level needs to have </a:t>
            </a:r>
            <a:r>
              <a:rPr lang="en-US" b="1" dirty="0">
                <a:latin typeface="Arial"/>
                <a:ea typeface="Arial"/>
                <a:cs typeface="Arial"/>
                <a:sym typeface="Arial"/>
              </a:rPr>
              <a:t>valid agency HQ-approved exceptions</a:t>
            </a:r>
            <a:r>
              <a:rPr lang="en-US" dirty="0">
                <a:latin typeface="Arial"/>
                <a:ea typeface="Arial"/>
                <a:cs typeface="Arial"/>
                <a:sym typeface="Arial"/>
              </a:rPr>
              <a:t> for any requested </a:t>
            </a:r>
            <a:r>
              <a:rPr lang="en-US" u="sng" dirty="0">
                <a:latin typeface="Arial"/>
                <a:ea typeface="Arial"/>
                <a:cs typeface="Arial"/>
                <a:sym typeface="Arial"/>
              </a:rPr>
              <a:t>NON</a:t>
            </a:r>
            <a:r>
              <a:rPr lang="en-US" dirty="0">
                <a:latin typeface="Arial"/>
                <a:ea typeface="Arial"/>
                <a:cs typeface="Arial"/>
                <a:sym typeface="Arial"/>
              </a:rPr>
              <a:t> low-GHG vehicles. </a:t>
            </a:r>
            <a:endParaRPr b="1" i="1"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Noto Sans Symbols"/>
              <a:buNone/>
            </a:pPr>
            <a:r>
              <a:rPr lang="en-US" b="1" dirty="0">
                <a:latin typeface="Arial"/>
                <a:ea typeface="Arial"/>
                <a:cs typeface="Arial"/>
                <a:sym typeface="Arial"/>
              </a:rPr>
              <a:t>•  EPA Guidance for Section 141 (published February 23, 2010) </a:t>
            </a:r>
            <a:endParaRPr dirty="0">
              <a:latin typeface="Arial"/>
              <a:ea typeface="Arial"/>
              <a:cs typeface="Arial"/>
              <a:sym typeface="Arial"/>
            </a:endParaRPr>
          </a:p>
          <a:p>
            <a:pPr marL="685800" lvl="0" indent="-254000" algn="l" rtl="0">
              <a:lnSpc>
                <a:spcPct val="80000"/>
              </a:lnSpc>
              <a:spcBef>
                <a:spcPts val="200"/>
              </a:spcBef>
              <a:spcAft>
                <a:spcPts val="0"/>
              </a:spcAft>
              <a:buClr>
                <a:schemeClr val="dk1"/>
              </a:buClr>
              <a:buSzPts val="1200"/>
              <a:buFont typeface="Noto Sans Symbols"/>
              <a:buAutoNum type="arabicPeriod"/>
            </a:pPr>
            <a:r>
              <a:rPr lang="en-US" dirty="0">
                <a:latin typeface="Arial"/>
                <a:ea typeface="Arial"/>
                <a:cs typeface="Arial"/>
                <a:sym typeface="Arial"/>
              </a:rPr>
              <a:t>Section 141 addresses </a:t>
            </a:r>
            <a:r>
              <a:rPr lang="en-US" u="sng" dirty="0">
                <a:latin typeface="Arial"/>
                <a:ea typeface="Arial"/>
                <a:cs typeface="Arial"/>
                <a:sym typeface="Arial"/>
              </a:rPr>
              <a:t>Federal Vehicle Fleets</a:t>
            </a:r>
            <a:r>
              <a:rPr lang="en-US" dirty="0">
                <a:latin typeface="Arial"/>
                <a:ea typeface="Arial"/>
                <a:cs typeface="Arial"/>
                <a:sym typeface="Arial"/>
              </a:rPr>
              <a:t> and supports the goal of reducing greenhouse gas (GHG) emissions.</a:t>
            </a:r>
            <a:endParaRPr dirty="0">
              <a:latin typeface="Arial"/>
              <a:ea typeface="Arial"/>
              <a:cs typeface="Arial"/>
              <a:sym typeface="Arial"/>
            </a:endParaRPr>
          </a:p>
          <a:p>
            <a:pPr marL="685800" lvl="0" indent="-254000" algn="l" rtl="0">
              <a:lnSpc>
                <a:spcPct val="80000"/>
              </a:lnSpc>
              <a:spcBef>
                <a:spcPts val="0"/>
              </a:spcBef>
              <a:spcAft>
                <a:spcPts val="0"/>
              </a:spcAft>
              <a:buClr>
                <a:schemeClr val="dk1"/>
              </a:buClr>
              <a:buSzPts val="1200"/>
              <a:buFont typeface="Noto Sans Symbols"/>
              <a:buAutoNum type="arabicPeriod"/>
            </a:pPr>
            <a:r>
              <a:rPr lang="en-US" dirty="0">
                <a:latin typeface="Arial"/>
                <a:ea typeface="Arial"/>
                <a:cs typeface="Arial"/>
                <a:sym typeface="Arial"/>
              </a:rPr>
              <a:t>Prohibits Federal agencies from acquiring “light and medium duty passenger vehicles that are </a:t>
            </a:r>
            <a:r>
              <a:rPr lang="en-US" b="1" dirty="0">
                <a:latin typeface="Arial"/>
                <a:ea typeface="Arial"/>
                <a:cs typeface="Arial"/>
                <a:sym typeface="Arial"/>
              </a:rPr>
              <a:t>NOT</a:t>
            </a:r>
            <a:r>
              <a:rPr lang="en-US" dirty="0">
                <a:latin typeface="Arial"/>
                <a:ea typeface="Arial"/>
                <a:cs typeface="Arial"/>
                <a:sym typeface="Arial"/>
              </a:rPr>
              <a:t> low GHG-emitting vehicles.”</a:t>
            </a:r>
            <a:endParaRPr dirty="0">
              <a:latin typeface="Arial"/>
              <a:ea typeface="Arial"/>
              <a:cs typeface="Arial"/>
              <a:sym typeface="Arial"/>
            </a:endParaRPr>
          </a:p>
          <a:p>
            <a:pPr marL="228600" lvl="0" indent="-228600" algn="l" rtl="0">
              <a:lnSpc>
                <a:spcPct val="80000"/>
              </a:lnSpc>
              <a:spcBef>
                <a:spcPts val="200"/>
              </a:spcBef>
              <a:spcAft>
                <a:spcPts val="0"/>
              </a:spcAft>
              <a:buClr>
                <a:schemeClr val="dk1"/>
              </a:buClr>
              <a:buSzPts val="1400"/>
              <a:buFont typeface="Arial"/>
              <a:buNone/>
            </a:pPr>
            <a:r>
              <a:rPr lang="en-US" dirty="0">
                <a:latin typeface="Arial"/>
                <a:ea typeface="Arial"/>
                <a:cs typeface="Arial"/>
                <a:sym typeface="Arial"/>
              </a:rPr>
              <a:t>EPA provides an annual list of vehicles that are considered low greenhouse gas vehicles on its website:  </a:t>
            </a:r>
            <a:r>
              <a:rPr lang="en-US" b="1" dirty="0">
                <a:solidFill>
                  <a:srgbClr val="008000"/>
                </a:solidFill>
                <a:latin typeface="Arial"/>
                <a:ea typeface="Arial"/>
                <a:cs typeface="Arial"/>
                <a:sym typeface="Arial"/>
              </a:rPr>
              <a:t>http://www.epa.gov/greenvehicles</a:t>
            </a:r>
            <a:r>
              <a:rPr lang="en-US" b="1" dirty="0">
                <a:solidFill>
                  <a:srgbClr val="00B050"/>
                </a:solidFill>
                <a:latin typeface="Arial"/>
                <a:ea typeface="Arial"/>
                <a:cs typeface="Arial"/>
                <a:sym typeface="Arial"/>
              </a:rPr>
              <a:t> </a:t>
            </a:r>
            <a:r>
              <a:rPr lang="en-US" dirty="0">
                <a:latin typeface="Arial"/>
                <a:ea typeface="Arial"/>
                <a:cs typeface="Arial"/>
                <a:sym typeface="Arial"/>
              </a:rPr>
              <a:t>(the relevant number is the Greenhouse Gas Score (now termed “GPM”-the maximum </a:t>
            </a:r>
            <a:r>
              <a:rPr lang="en-US" b="1" u="sng" dirty="0">
                <a:latin typeface="Arial"/>
                <a:ea typeface="Arial"/>
                <a:cs typeface="Arial"/>
                <a:sym typeface="Arial"/>
              </a:rPr>
              <a:t>G</a:t>
            </a:r>
            <a:r>
              <a:rPr lang="en-US" dirty="0">
                <a:latin typeface="Arial"/>
                <a:ea typeface="Arial"/>
                <a:cs typeface="Arial"/>
                <a:sym typeface="Arial"/>
              </a:rPr>
              <a:t>rams </a:t>
            </a:r>
            <a:r>
              <a:rPr lang="en-US" b="1" u="sng" dirty="0">
                <a:latin typeface="Arial"/>
                <a:ea typeface="Arial"/>
                <a:cs typeface="Arial"/>
                <a:sym typeface="Arial"/>
              </a:rPr>
              <a:t>P</a:t>
            </a:r>
            <a:r>
              <a:rPr lang="en-US" dirty="0">
                <a:latin typeface="Arial"/>
                <a:ea typeface="Arial"/>
                <a:cs typeface="Arial"/>
                <a:sym typeface="Arial"/>
              </a:rPr>
              <a:t>er </a:t>
            </a:r>
            <a:r>
              <a:rPr lang="en-US" b="1" u="sng" dirty="0">
                <a:latin typeface="Arial"/>
                <a:ea typeface="Arial"/>
                <a:cs typeface="Arial"/>
                <a:sym typeface="Arial"/>
              </a:rPr>
              <a:t>M</a:t>
            </a:r>
            <a:r>
              <a:rPr lang="en-US" dirty="0">
                <a:latin typeface="Arial"/>
                <a:ea typeface="Arial"/>
                <a:cs typeface="Arial"/>
                <a:sym typeface="Arial"/>
              </a:rPr>
              <a:t>ile CO2 emissions, not the Air Pollution Score or any other number).</a:t>
            </a:r>
            <a:endParaRPr dirty="0">
              <a:latin typeface="Arial"/>
              <a:ea typeface="Arial"/>
              <a:cs typeface="Arial"/>
              <a:sym typeface="Arial"/>
            </a:endParaRPr>
          </a:p>
          <a:p>
            <a:pPr marL="228600" lvl="0" indent="-228600" algn="l" rtl="0">
              <a:lnSpc>
                <a:spcPct val="80000"/>
              </a:lnSpc>
              <a:spcBef>
                <a:spcPts val="200"/>
              </a:spcBef>
              <a:spcAft>
                <a:spcPts val="0"/>
              </a:spcAft>
              <a:buClr>
                <a:schemeClr val="dk1"/>
              </a:buClr>
              <a:buSzPts val="1400"/>
              <a:buFont typeface="Arial"/>
              <a:buNone/>
            </a:pPr>
            <a:r>
              <a:rPr lang="en-US" b="1" i="1" dirty="0">
                <a:latin typeface="Arial"/>
                <a:ea typeface="Arial"/>
                <a:cs typeface="Arial"/>
                <a:sym typeface="Arial"/>
              </a:rPr>
              <a:t>(For specific information about exceptions/exemptions, see the next slide)</a:t>
            </a:r>
            <a:endParaRPr dirty="0">
              <a:latin typeface="Arial"/>
              <a:ea typeface="Arial"/>
              <a:cs typeface="Arial"/>
              <a:sym typeface="Arial"/>
            </a:endParaRPr>
          </a:p>
          <a:p>
            <a:pPr marL="228600" lvl="0" indent="-228600" algn="l" rtl="0">
              <a:lnSpc>
                <a:spcPct val="80000"/>
              </a:lnSpc>
              <a:spcBef>
                <a:spcPts val="200"/>
              </a:spcBef>
              <a:spcAft>
                <a:spcPts val="0"/>
              </a:spcAft>
              <a:buClr>
                <a:schemeClr val="dk1"/>
              </a:buClr>
              <a:buSzPts val="1400"/>
              <a:buFont typeface="Arial"/>
              <a:buNone/>
            </a:pPr>
            <a:endParaRPr b="1" dirty="0">
              <a:latin typeface="Arial"/>
              <a:ea typeface="Arial"/>
              <a:cs typeface="Arial"/>
              <a:sym typeface="Arial"/>
            </a:endParaRPr>
          </a:p>
          <a:p>
            <a:pPr marL="228600" lvl="0" indent="-228600" algn="l" rtl="0">
              <a:lnSpc>
                <a:spcPct val="80000"/>
              </a:lnSpc>
              <a:spcBef>
                <a:spcPts val="200"/>
              </a:spcBef>
              <a:spcAft>
                <a:spcPts val="0"/>
              </a:spcAft>
              <a:buClr>
                <a:schemeClr val="dk1"/>
              </a:buClr>
              <a:buSzPts val="1400"/>
              <a:buFont typeface="Arial"/>
              <a:buNone/>
            </a:pPr>
            <a:r>
              <a:rPr lang="en-US" b="1" u="sng" dirty="0">
                <a:latin typeface="Arial"/>
                <a:ea typeface="Arial"/>
                <a:cs typeface="Arial"/>
                <a:sym typeface="Arial"/>
              </a:rPr>
              <a:t>The Energy Policy Act of 2005</a:t>
            </a:r>
            <a:r>
              <a:rPr lang="en-US" b="1" dirty="0">
                <a:latin typeface="Arial"/>
                <a:ea typeface="Arial"/>
                <a:cs typeface="Arial"/>
                <a:sym typeface="Arial"/>
              </a:rPr>
              <a:t>:</a:t>
            </a:r>
            <a:r>
              <a:rPr lang="en-US" dirty="0">
                <a:latin typeface="Arial"/>
                <a:ea typeface="Arial"/>
                <a:cs typeface="Arial"/>
                <a:sym typeface="Arial"/>
              </a:rPr>
              <a:t>  Requires fleets to acquire alternative fuel vehicles (AFVs) and GSA Fleet to surcharge all customer agencies to recover AFV incremental costs.  Exemptions from the Energy</a:t>
            </a:r>
            <a:endParaRPr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Arial"/>
              <a:buNone/>
            </a:pPr>
            <a:r>
              <a:rPr lang="en-US" dirty="0">
                <a:latin typeface="Arial"/>
                <a:ea typeface="Arial"/>
                <a:cs typeface="Arial"/>
                <a:sym typeface="Arial"/>
              </a:rPr>
              <a:t>Policy Act of 2005:  Exemptions are automatically allowed for vehicles greater than 8,500 </a:t>
            </a:r>
            <a:r>
              <a:rPr lang="en-US" dirty="0" err="1">
                <a:latin typeface="Arial"/>
                <a:ea typeface="Arial"/>
                <a:cs typeface="Arial"/>
                <a:sym typeface="Arial"/>
              </a:rPr>
              <a:t>lbs</a:t>
            </a:r>
            <a:r>
              <a:rPr lang="en-US" dirty="0">
                <a:latin typeface="Arial"/>
                <a:ea typeface="Arial"/>
                <a:cs typeface="Arial"/>
                <a:sym typeface="Arial"/>
              </a:rPr>
              <a:t>, law enforcement, emergency vehicles and military tactical vehicles.  Other exemptions are granted when alternative fuel is not available within five miles or 15 minutes from the vehicle’s garage zip code or if the cost of alternative fuel is more expensive than gasoline.  These exemptions require 701 waiver requests which must be filed annually with </a:t>
            </a:r>
            <a:r>
              <a:rPr lang="en-US" b="1" u="sng" dirty="0">
                <a:latin typeface="Arial"/>
                <a:ea typeface="Arial"/>
                <a:cs typeface="Arial"/>
                <a:sym typeface="Arial"/>
              </a:rPr>
              <a:t>DOE FAST system each June</a:t>
            </a:r>
            <a:r>
              <a:rPr lang="en-US" dirty="0">
                <a:latin typeface="Arial"/>
                <a:ea typeface="Arial"/>
                <a:cs typeface="Arial"/>
                <a:sym typeface="Arial"/>
              </a:rPr>
              <a:t>. </a:t>
            </a:r>
            <a:r>
              <a:rPr lang="en-US" b="1" dirty="0">
                <a:latin typeface="Arial"/>
                <a:ea typeface="Arial"/>
                <a:cs typeface="Arial"/>
                <a:sym typeface="Arial"/>
              </a:rPr>
              <a:t>(must be certified by the head of the agency or a designated individual):</a:t>
            </a:r>
            <a:br>
              <a:rPr lang="en-US" b="1" dirty="0">
                <a:latin typeface="Arial"/>
                <a:ea typeface="Arial"/>
                <a:cs typeface="Arial"/>
                <a:sym typeface="Arial"/>
              </a:rPr>
            </a:br>
            <a:br>
              <a:rPr lang="en-US" b="1" dirty="0">
                <a:latin typeface="Arial"/>
                <a:ea typeface="Arial"/>
                <a:cs typeface="Arial"/>
                <a:sym typeface="Arial"/>
              </a:rPr>
            </a:br>
            <a:r>
              <a:rPr lang="en-US" b="1" dirty="0">
                <a:latin typeface="Arial"/>
                <a:ea typeface="Arial"/>
                <a:cs typeface="Arial"/>
                <a:sym typeface="Arial"/>
              </a:rPr>
              <a:t>“FUNCTIONAL NEEDS” Exception:  No low GHG-emitting vehicle is</a:t>
            </a:r>
            <a:br>
              <a:rPr lang="en-US" b="1" dirty="0">
                <a:latin typeface="Arial"/>
                <a:ea typeface="Arial"/>
                <a:cs typeface="Arial"/>
                <a:sym typeface="Arial"/>
              </a:rPr>
            </a:br>
            <a:r>
              <a:rPr lang="en-US" b="1" dirty="0">
                <a:latin typeface="Arial"/>
                <a:ea typeface="Arial"/>
                <a:cs typeface="Arial"/>
                <a:sym typeface="Arial"/>
              </a:rPr>
              <a:t>      available that meets the “functional needs” of the agency.</a:t>
            </a:r>
            <a:endParaRPr b="1"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Arial"/>
              <a:buNone/>
            </a:pPr>
            <a:br>
              <a:rPr lang="en-US" b="1" dirty="0">
                <a:latin typeface="Arial"/>
                <a:ea typeface="Arial"/>
                <a:cs typeface="Arial"/>
                <a:sym typeface="Arial"/>
              </a:rPr>
            </a:br>
            <a:r>
              <a:rPr lang="en-US" b="1" dirty="0">
                <a:latin typeface="Arial"/>
                <a:ea typeface="Arial"/>
                <a:cs typeface="Arial"/>
                <a:sym typeface="Arial"/>
              </a:rPr>
              <a:t> “ALTERNATIVE MEASURES” Exception:  Agency is able to offset </a:t>
            </a:r>
            <a:br>
              <a:rPr lang="en-US" b="1" dirty="0">
                <a:latin typeface="Arial"/>
                <a:ea typeface="Arial"/>
                <a:cs typeface="Arial"/>
                <a:sym typeface="Arial"/>
              </a:rPr>
            </a:br>
            <a:r>
              <a:rPr lang="en-US" b="1" dirty="0">
                <a:latin typeface="Arial"/>
                <a:ea typeface="Arial"/>
                <a:cs typeface="Arial"/>
                <a:sym typeface="Arial"/>
              </a:rPr>
              <a:t>      the purchase of a non-low greenhouse gas vehicle via some other</a:t>
            </a:r>
            <a:br>
              <a:rPr lang="en-US" b="1" dirty="0">
                <a:latin typeface="Arial"/>
                <a:ea typeface="Arial"/>
                <a:cs typeface="Arial"/>
                <a:sym typeface="Arial"/>
              </a:rPr>
            </a:br>
            <a:r>
              <a:rPr lang="en-US" b="1" dirty="0">
                <a:latin typeface="Arial"/>
                <a:ea typeface="Arial"/>
                <a:cs typeface="Arial"/>
                <a:sym typeface="Arial"/>
              </a:rPr>
              <a:t>      means (i.e.: acquiring a PEV; acquiring a high scoring vehicle) </a:t>
            </a:r>
            <a:br>
              <a:rPr lang="en-US" b="1" dirty="0">
                <a:latin typeface="Arial"/>
                <a:ea typeface="Arial"/>
                <a:cs typeface="Arial"/>
                <a:sym typeface="Arial"/>
              </a:rPr>
            </a:br>
            <a:br>
              <a:rPr lang="en-US" b="1" dirty="0">
                <a:latin typeface="Arial"/>
                <a:ea typeface="Arial"/>
                <a:cs typeface="Arial"/>
                <a:sym typeface="Arial"/>
              </a:rPr>
            </a:br>
            <a:r>
              <a:rPr lang="en-US" b="1" dirty="0">
                <a:latin typeface="Arial"/>
                <a:ea typeface="Arial"/>
                <a:cs typeface="Arial"/>
                <a:sym typeface="Arial"/>
              </a:rPr>
              <a:t>Exception certifications are to be approved and maintained by the agency.  EPA recommends maintaining these records for at least five years.</a:t>
            </a:r>
            <a:endParaRPr b="1"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80000"/>
              </a:lnSpc>
              <a:spcBef>
                <a:spcPts val="20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400"/>
              </a:spcBef>
              <a:spcAft>
                <a:spcPts val="0"/>
              </a:spcAft>
              <a:buClr>
                <a:schemeClr val="dk1"/>
              </a:buClr>
              <a:buSzPts val="1400"/>
              <a:buFont typeface="Arial"/>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77" name="Google Shape;177;gbb516ab6e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b516ab6ee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bb516ab6ee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If you are not currently receiving these notices, contact your FSR on how you can begin.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When your new vehicle arrives at the GSA Marshalling Site from the OEM it receives a Pre Delivery inspection and is loaded into GSA’s Fleet Management System.  When your new vehicle is available for pick-up, you will be notified via email from the VFE system to schedule an appointment for the vehicle's exchange. This applications allows you the option of self-scheduling an appointment through an embedded link contained within the email. This system also allows you the option of contacting your assigned Fleet Service Representative (FSR) or designated Marshaling Site to schedule an appointment for the vehicle exchange.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Once the appointment has been scheduled, you will receive a confirmation email confirming the scheduled appointment. The confirmation email contains a dynamic link that allows you to modify or cancel the appointment should the need arises. If and when an appointment is modified, a carbon copy of the modified appointment is sent out to the customer, FSR, and MSR</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Please exchange your vehicle within 8 business days of notification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98" name="Google Shape;198;gbb516ab6ee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b516ab6ee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Here are a few things to keep in mind when preparing your vehicle for exchange.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Before the appointment for exchange remember to:</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Have any service lights (check engine light, low tire pressure etc.) remedied before you turn in the vehicle.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If there are any rock chips or cracks in the windshield have them filled or replaced (it will cost less for the agency to do this before they turn the vehicle in, as opposed to the marshalling site replacing it).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Make sure recalls have been completed before turning it in.  Recalls can be found in Fleet Drive Thru or searched by VIN number at</a:t>
            </a:r>
            <a:r>
              <a:rPr lang="en-US" dirty="0">
                <a:solidFill>
                  <a:schemeClr val="hlink"/>
                </a:solidFill>
                <a:uFill>
                  <a:noFill/>
                </a:uFill>
                <a:latin typeface="Arial"/>
                <a:ea typeface="Arial"/>
                <a:cs typeface="Arial"/>
                <a:sym typeface="Arial"/>
                <a:hlinkClick r:id="rId3"/>
              </a:rPr>
              <a:t> </a:t>
            </a:r>
            <a:r>
              <a:rPr lang="en-US"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https://vinrcl.safercar.gov/vin/</a:t>
            </a: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Please make sure your vehicle has been washed and all agency and personal equipment and supplies have been removed from the vehicle.  (You do not need to have your vehicle detailed; this will be done at the marshalling facility).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On the day of your appointment: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Be sure to have both sets of keys, the WEX card, and both license plates with you when you turn it in.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Walk around the vehicle with the marshalling site representative as they assess the condition of the vehicle you’re turning in and with the vehicle you are picking up.</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What happens with the old vehicle?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The vehicle will be detailed and prepared for sale.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The vehicle will be sold at auction.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r>
              <a:rPr lang="en-US" dirty="0">
                <a:highlight>
                  <a:schemeClr val="lt1"/>
                </a:highlight>
                <a:latin typeface="Arial"/>
                <a:ea typeface="Arial"/>
                <a:cs typeface="Arial"/>
                <a:sym typeface="Arial"/>
              </a:rPr>
              <a:t>If, when your old vehicle is sold at auction, it does not get fair market value due to damages, your agency will be billed back the lesser of the estimated cost to repair damage that exceeds normal wear and tear, or the difference between vehicle proceeds and returns on the sale of comparable vehicles.  </a:t>
            </a:r>
            <a:endParaRPr dirty="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Times"/>
              <a:buNone/>
            </a:pPr>
            <a:r>
              <a:rPr lang="en-US" dirty="0">
                <a:latin typeface="Arial"/>
                <a:ea typeface="Arial"/>
                <a:cs typeface="Arial"/>
                <a:sym typeface="Arial"/>
              </a:rPr>
              <a:t>Working with your FSR before the sale can help offset the cost of damage and excessive wear and tear on your vehicle at the marshalling facility and increase the overall resale value of the vehicle.  Please contact your FSR with any specific questions or concerns to ensure a seamless exchange process for your agency.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06" name="Google Shape;206;gbb516ab6ee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5"/>
          <p:cNvPicPr preferRelativeResize="0"/>
          <p:nvPr/>
        </p:nvPicPr>
        <p:blipFill rotWithShape="1">
          <a:blip r:embed="rId2">
            <a:alphaModFix/>
          </a:blip>
          <a:srcRect/>
          <a:stretch/>
        </p:blipFill>
        <p:spPr>
          <a:xfrm>
            <a:off x="0" y="1306450"/>
            <a:ext cx="12192000" cy="5575300"/>
          </a:xfrm>
          <a:prstGeom prst="rect">
            <a:avLst/>
          </a:prstGeom>
          <a:noFill/>
          <a:ln>
            <a:noFill/>
          </a:ln>
        </p:spPr>
      </p:pic>
      <p:sp>
        <p:nvSpPr>
          <p:cNvPr id="12" name="Google Shape;12;p15"/>
          <p:cNvSpPr txBox="1">
            <a:spLocks noGrp="1"/>
          </p:cNvSpPr>
          <p:nvPr>
            <p:ph type="ctrTitle"/>
          </p:nvPr>
        </p:nvSpPr>
        <p:spPr>
          <a:xfrm>
            <a:off x="259976" y="1309688"/>
            <a:ext cx="6375381"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5"/>
          <p:cNvSpPr txBox="1">
            <a:spLocks noGrp="1"/>
          </p:cNvSpPr>
          <p:nvPr>
            <p:ph type="subTitle" idx="1"/>
          </p:nvPr>
        </p:nvSpPr>
        <p:spPr>
          <a:xfrm>
            <a:off x="259976" y="3892551"/>
            <a:ext cx="6237451" cy="161495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5"/>
          <p:cNvSpPr/>
          <p:nvPr/>
        </p:nvSpPr>
        <p:spPr>
          <a:xfrm>
            <a:off x="6775844" y="1839910"/>
            <a:ext cx="5174621" cy="4460880"/>
          </a:xfrm>
          <a:prstGeom prst="hexagon">
            <a:avLst>
              <a:gd name="adj" fmla="val 25000"/>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5"/>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pic>
        <p:nvPicPr>
          <p:cNvPr id="16" name="Google Shape;16;p15"/>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17" name="Google Shape;17;p15"/>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18" name="Google Shape;18;p15"/>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9" name="Google Shape;19;p15"/>
          <p:cNvPicPr preferRelativeResize="0"/>
          <p:nvPr/>
        </p:nvPicPr>
        <p:blipFill rotWithShape="1">
          <a:blip r:embed="rId4">
            <a:alphaModFix/>
          </a:blip>
          <a:srcRect/>
          <a:stretch/>
        </p:blipFill>
        <p:spPr>
          <a:xfrm>
            <a:off x="381317" y="361994"/>
            <a:ext cx="1305303" cy="5943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pic>
        <p:nvPicPr>
          <p:cNvPr id="85" name="Google Shape;85;p25"/>
          <p:cNvPicPr preferRelativeResize="0"/>
          <p:nvPr/>
        </p:nvPicPr>
        <p:blipFill rotWithShape="1">
          <a:blip r:embed="rId2">
            <a:alphaModFix/>
          </a:blip>
          <a:srcRect/>
          <a:stretch/>
        </p:blipFill>
        <p:spPr>
          <a:xfrm>
            <a:off x="0" y="1336984"/>
            <a:ext cx="2251288" cy="5521016"/>
          </a:xfrm>
          <a:prstGeom prst="rect">
            <a:avLst/>
          </a:prstGeom>
          <a:noFill/>
          <a:ln>
            <a:noFill/>
          </a:ln>
        </p:spPr>
      </p:pic>
      <p:sp>
        <p:nvSpPr>
          <p:cNvPr id="86" name="Google Shape;86;p25"/>
          <p:cNvSpPr txBox="1">
            <a:spLocks noGrp="1"/>
          </p:cNvSpPr>
          <p:nvPr>
            <p:ph type="title"/>
          </p:nvPr>
        </p:nvSpPr>
        <p:spPr>
          <a:xfrm>
            <a:off x="2685143" y="1626609"/>
            <a:ext cx="8171543" cy="2920319"/>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73AD"/>
              </a:buClr>
              <a:buSzPts val="6000"/>
              <a:buFont typeface="Arial"/>
              <a:buNone/>
              <a:defRPr sz="60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25"/>
          <p:cNvSpPr txBox="1">
            <a:spLocks noGrp="1"/>
          </p:cNvSpPr>
          <p:nvPr>
            <p:ph type="body" idx="1"/>
          </p:nvPr>
        </p:nvSpPr>
        <p:spPr>
          <a:xfrm>
            <a:off x="2685143" y="4506334"/>
            <a:ext cx="8171543" cy="15357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pic>
        <p:nvPicPr>
          <p:cNvPr id="88" name="Google Shape;88;p25"/>
          <p:cNvPicPr preferRelativeResize="0"/>
          <p:nvPr/>
        </p:nvPicPr>
        <p:blipFill rotWithShape="1">
          <a:blip r:embed="rId3">
            <a:alphaModFix/>
          </a:blip>
          <a:srcRect/>
          <a:stretch/>
        </p:blipFill>
        <p:spPr>
          <a:xfrm>
            <a:off x="7620000" y="-27242"/>
            <a:ext cx="4572000" cy="2728451"/>
          </a:xfrm>
          <a:prstGeom prst="rect">
            <a:avLst/>
          </a:prstGeom>
          <a:noFill/>
          <a:ln>
            <a:noFill/>
          </a:ln>
        </p:spPr>
      </p:pic>
      <p:pic>
        <p:nvPicPr>
          <p:cNvPr id="89" name="Google Shape;89;p25"/>
          <p:cNvPicPr preferRelativeResize="0"/>
          <p:nvPr/>
        </p:nvPicPr>
        <p:blipFill rotWithShape="1">
          <a:blip r:embed="rId4">
            <a:alphaModFix/>
          </a:blip>
          <a:srcRect/>
          <a:stretch/>
        </p:blipFill>
        <p:spPr>
          <a:xfrm>
            <a:off x="10972801" y="6037629"/>
            <a:ext cx="977664" cy="834591"/>
          </a:xfrm>
          <a:prstGeom prst="rect">
            <a:avLst/>
          </a:prstGeom>
          <a:noFill/>
          <a:ln>
            <a:noFill/>
          </a:ln>
        </p:spPr>
      </p:pic>
      <p:sp>
        <p:nvSpPr>
          <p:cNvPr id="90" name="Google Shape;90;p25"/>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91" name="Google Shape;91;p25"/>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92" name="Google Shape;92;p25"/>
          <p:cNvPicPr preferRelativeResize="0"/>
          <p:nvPr/>
        </p:nvPicPr>
        <p:blipFill rotWithShape="1">
          <a:blip r:embed="rId5">
            <a:alphaModFix/>
          </a:blip>
          <a:srcRect/>
          <a:stretch/>
        </p:blipFill>
        <p:spPr>
          <a:xfrm>
            <a:off x="381317" y="361994"/>
            <a:ext cx="1305303" cy="5943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with Caption 1">
  <p:cSld name="Photo with Caption 1">
    <p:spTree>
      <p:nvGrpSpPr>
        <p:cNvPr id="1" name="Shape 93"/>
        <p:cNvGrpSpPr/>
        <p:nvPr/>
      </p:nvGrpSpPr>
      <p:grpSpPr>
        <a:xfrm>
          <a:off x="0" y="0"/>
          <a:ext cx="0" cy="0"/>
          <a:chOff x="0" y="0"/>
          <a:chExt cx="0" cy="0"/>
        </a:xfrm>
      </p:grpSpPr>
      <p:pic>
        <p:nvPicPr>
          <p:cNvPr id="94" name="Google Shape;94;p23"/>
          <p:cNvPicPr preferRelativeResize="0"/>
          <p:nvPr/>
        </p:nvPicPr>
        <p:blipFill rotWithShape="1">
          <a:blip r:embed="rId2">
            <a:alphaModFix/>
          </a:blip>
          <a:srcRect/>
          <a:stretch/>
        </p:blipFill>
        <p:spPr>
          <a:xfrm>
            <a:off x="8710863" y="-15660"/>
            <a:ext cx="3481137" cy="6893340"/>
          </a:xfrm>
          <a:prstGeom prst="rect">
            <a:avLst/>
          </a:prstGeom>
          <a:noFill/>
          <a:ln>
            <a:noFill/>
          </a:ln>
        </p:spPr>
      </p:pic>
      <p:sp>
        <p:nvSpPr>
          <p:cNvPr id="95" name="Google Shape;95;p23"/>
          <p:cNvSpPr txBox="1">
            <a:spLocks noGrp="1"/>
          </p:cNvSpPr>
          <p:nvPr>
            <p:ph type="title"/>
          </p:nvPr>
        </p:nvSpPr>
        <p:spPr>
          <a:xfrm>
            <a:off x="376517" y="694976"/>
            <a:ext cx="4491319" cy="1100605"/>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73AD"/>
              </a:buClr>
              <a:buSzPts val="3200"/>
              <a:buFont typeface="Arial"/>
              <a:buNone/>
              <a:defRPr sz="32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23"/>
          <p:cNvSpPr txBox="1">
            <a:spLocks noGrp="1"/>
          </p:cNvSpPr>
          <p:nvPr>
            <p:ph type="body" idx="1"/>
          </p:nvPr>
        </p:nvSpPr>
        <p:spPr>
          <a:xfrm>
            <a:off x="376516" y="1795581"/>
            <a:ext cx="4491319" cy="45744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97" name="Google Shape;97;p23"/>
          <p:cNvSpPr/>
          <p:nvPr/>
        </p:nvSpPr>
        <p:spPr>
          <a:xfrm>
            <a:off x="5112585" y="694976"/>
            <a:ext cx="6342936" cy="5468048"/>
          </a:xfrm>
          <a:prstGeom prst="hexagon">
            <a:avLst>
              <a:gd name="adj" fmla="val 25000"/>
              <a:gd name="vf" fmla="val 115470"/>
            </a:avLst>
          </a:prstGeom>
          <a:solidFill>
            <a:srgbClr val="0073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8" name="Google Shape;98;p23"/>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99" name="Google Shape;99;p23"/>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100" name="Google Shape;100;p23"/>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01"/>
        <p:cNvGrpSpPr/>
        <p:nvPr/>
      </p:nvGrpSpPr>
      <p:grpSpPr>
        <a:xfrm>
          <a:off x="0" y="0"/>
          <a:ext cx="0" cy="0"/>
          <a:chOff x="0" y="0"/>
          <a:chExt cx="0" cy="0"/>
        </a:xfrm>
      </p:grpSpPr>
      <p:pic>
        <p:nvPicPr>
          <p:cNvPr id="102" name="Google Shape;102;p26"/>
          <p:cNvPicPr preferRelativeResize="0"/>
          <p:nvPr/>
        </p:nvPicPr>
        <p:blipFill rotWithShape="1">
          <a:blip r:embed="rId2">
            <a:alphaModFix/>
          </a:blip>
          <a:srcRect/>
          <a:stretch/>
        </p:blipFill>
        <p:spPr>
          <a:xfrm rot="10800000">
            <a:off x="9903854" y="-1"/>
            <a:ext cx="2311368" cy="5668355"/>
          </a:xfrm>
          <a:prstGeom prst="rect">
            <a:avLst/>
          </a:prstGeom>
          <a:noFill/>
          <a:ln>
            <a:noFill/>
          </a:ln>
        </p:spPr>
      </p:pic>
      <p:pic>
        <p:nvPicPr>
          <p:cNvPr id="103" name="Google Shape;103;p26"/>
          <p:cNvPicPr preferRelativeResize="0"/>
          <p:nvPr/>
        </p:nvPicPr>
        <p:blipFill rotWithShape="1">
          <a:blip r:embed="rId3">
            <a:alphaModFix/>
          </a:blip>
          <a:srcRect/>
          <a:stretch/>
        </p:blipFill>
        <p:spPr>
          <a:xfrm rot="10800000">
            <a:off x="-25759" y="4544580"/>
            <a:ext cx="3876541" cy="2313419"/>
          </a:xfrm>
          <a:prstGeom prst="rect">
            <a:avLst/>
          </a:prstGeom>
          <a:noFill/>
          <a:ln>
            <a:noFill/>
          </a:ln>
        </p:spPr>
      </p:pic>
      <p:pic>
        <p:nvPicPr>
          <p:cNvPr id="104" name="Google Shape;104;p26"/>
          <p:cNvPicPr preferRelativeResize="0"/>
          <p:nvPr/>
        </p:nvPicPr>
        <p:blipFill rotWithShape="1">
          <a:blip r:embed="rId4">
            <a:alphaModFix/>
          </a:blip>
          <a:srcRect/>
          <a:stretch/>
        </p:blipFill>
        <p:spPr>
          <a:xfrm>
            <a:off x="3371450" y="2054725"/>
            <a:ext cx="5475252" cy="2489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6"/>
          <p:cNvSpPr txBox="1">
            <a:spLocks noGrp="1"/>
          </p:cNvSpPr>
          <p:nvPr>
            <p:ph type="body" idx="1"/>
          </p:nvPr>
        </p:nvSpPr>
        <p:spPr>
          <a:xfrm>
            <a:off x="376517" y="1424650"/>
            <a:ext cx="11376212" cy="431724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2" name="Google Shape;22;p16"/>
          <p:cNvPicPr preferRelativeResize="0"/>
          <p:nvPr/>
        </p:nvPicPr>
        <p:blipFill rotWithShape="1">
          <a:blip r:embed="rId2">
            <a:alphaModFix/>
          </a:blip>
          <a:srcRect/>
          <a:stretch/>
        </p:blipFill>
        <p:spPr>
          <a:xfrm>
            <a:off x="0" y="5856254"/>
            <a:ext cx="2501153" cy="1015393"/>
          </a:xfrm>
          <a:prstGeom prst="rect">
            <a:avLst/>
          </a:prstGeom>
          <a:noFill/>
          <a:ln>
            <a:noFill/>
          </a:ln>
        </p:spPr>
      </p:pic>
      <p:pic>
        <p:nvPicPr>
          <p:cNvPr id="23" name="Google Shape;23;p16"/>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24" name="Google Shape;24;p16"/>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25" name="Google Shape;25;p16"/>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16"/>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rt with Caption">
  <p:cSld name="Chart with Caption">
    <p:spTree>
      <p:nvGrpSpPr>
        <p:cNvPr id="1" name="Shape 27"/>
        <p:cNvGrpSpPr/>
        <p:nvPr/>
      </p:nvGrpSpPr>
      <p:grpSpPr>
        <a:xfrm>
          <a:off x="0" y="0"/>
          <a:ext cx="0" cy="0"/>
          <a:chOff x="0" y="0"/>
          <a:chExt cx="0" cy="0"/>
        </a:xfrm>
      </p:grpSpPr>
      <p:pic>
        <p:nvPicPr>
          <p:cNvPr id="28" name="Google Shape;28;p18"/>
          <p:cNvPicPr preferRelativeResize="0"/>
          <p:nvPr/>
        </p:nvPicPr>
        <p:blipFill rotWithShape="1">
          <a:blip r:embed="rId2">
            <a:alphaModFix/>
          </a:blip>
          <a:srcRect/>
          <a:stretch/>
        </p:blipFill>
        <p:spPr>
          <a:xfrm>
            <a:off x="9853885" y="1293373"/>
            <a:ext cx="2347617" cy="5589564"/>
          </a:xfrm>
          <a:prstGeom prst="rect">
            <a:avLst/>
          </a:prstGeom>
          <a:noFill/>
          <a:ln>
            <a:noFill/>
          </a:ln>
        </p:spPr>
      </p:pic>
      <p:sp>
        <p:nvSpPr>
          <p:cNvPr id="29" name="Google Shape;29;p18"/>
          <p:cNvSpPr txBox="1"/>
          <p:nvPr/>
        </p:nvSpPr>
        <p:spPr>
          <a:xfrm>
            <a:off x="11109896" y="6430681"/>
            <a:ext cx="703474"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AD"/>
              </a:solidFill>
              <a:latin typeface="Arial"/>
              <a:ea typeface="Arial"/>
              <a:cs typeface="Arial"/>
              <a:sym typeface="Arial"/>
            </a:endParaRPr>
          </a:p>
        </p:txBody>
      </p:sp>
      <p:pic>
        <p:nvPicPr>
          <p:cNvPr id="30" name="Google Shape;30;p18"/>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31" name="Google Shape;31;p18"/>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32" name="Google Shape;32;p18"/>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18"/>
          <p:cNvSpPr txBox="1">
            <a:spLocks noGrp="1"/>
          </p:cNvSpPr>
          <p:nvPr>
            <p:ph type="body" idx="1"/>
          </p:nvPr>
        </p:nvSpPr>
        <p:spPr>
          <a:xfrm>
            <a:off x="6967706" y="2461636"/>
            <a:ext cx="3363826" cy="39690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34" name="Google Shape;34;p18"/>
          <p:cNvSpPr txBox="1">
            <a:spLocks noGrp="1"/>
          </p:cNvSpPr>
          <p:nvPr>
            <p:ph type="body" idx="2"/>
          </p:nvPr>
        </p:nvSpPr>
        <p:spPr>
          <a:xfrm>
            <a:off x="6967538" y="1440873"/>
            <a:ext cx="3363981" cy="1020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18"/>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36"/>
        <p:cNvGrpSpPr/>
        <p:nvPr/>
      </p:nvGrpSpPr>
      <p:grpSpPr>
        <a:xfrm>
          <a:off x="0" y="0"/>
          <a:ext cx="0" cy="0"/>
          <a:chOff x="0" y="0"/>
          <a:chExt cx="0" cy="0"/>
        </a:xfrm>
      </p:grpSpPr>
      <p:pic>
        <p:nvPicPr>
          <p:cNvPr id="37" name="Google Shape;37;p19"/>
          <p:cNvPicPr preferRelativeResize="0"/>
          <p:nvPr/>
        </p:nvPicPr>
        <p:blipFill rotWithShape="1">
          <a:blip r:embed="rId2">
            <a:alphaModFix/>
          </a:blip>
          <a:srcRect l="-737" r="18892"/>
          <a:stretch/>
        </p:blipFill>
        <p:spPr>
          <a:xfrm>
            <a:off x="-110837" y="0"/>
            <a:ext cx="12302837" cy="6881750"/>
          </a:xfrm>
          <a:prstGeom prst="rect">
            <a:avLst/>
          </a:prstGeom>
          <a:noFill/>
          <a:ln>
            <a:noFill/>
          </a:ln>
        </p:spPr>
      </p:pic>
      <p:sp>
        <p:nvSpPr>
          <p:cNvPr id="38" name="Google Shape;38;p19"/>
          <p:cNvSpPr/>
          <p:nvPr/>
        </p:nvSpPr>
        <p:spPr>
          <a:xfrm>
            <a:off x="263272" y="228260"/>
            <a:ext cx="11665457" cy="6401480"/>
          </a:xfrm>
          <a:prstGeom prst="rect">
            <a:avLst/>
          </a:prstGeom>
          <a:solidFill>
            <a:schemeClr val="lt1">
              <a:alpha val="9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9" name="Google Shape;39;p19"/>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40" name="Google Shape;40;p19"/>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41" name="Google Shape;41;p19"/>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2" name="Google Shape;42;p19"/>
          <p:cNvSpPr txBox="1">
            <a:spLocks noGrp="1"/>
          </p:cNvSpPr>
          <p:nvPr>
            <p:ph type="body" idx="1"/>
          </p:nvPr>
        </p:nvSpPr>
        <p:spPr>
          <a:xfrm>
            <a:off x="584370" y="1424651"/>
            <a:ext cx="11031537" cy="486373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9"/>
          <p:cNvSpPr txBox="1">
            <a:spLocks noGrp="1"/>
          </p:cNvSpPr>
          <p:nvPr>
            <p:ph type="title"/>
          </p:nvPr>
        </p:nvSpPr>
        <p:spPr>
          <a:xfrm>
            <a:off x="576093" y="633328"/>
            <a:ext cx="11039814"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with Caption 2">
  <p:cSld name="Photo with Caption 2">
    <p:spTree>
      <p:nvGrpSpPr>
        <p:cNvPr id="1" name="Shape 44"/>
        <p:cNvGrpSpPr/>
        <p:nvPr/>
      </p:nvGrpSpPr>
      <p:grpSpPr>
        <a:xfrm>
          <a:off x="0" y="0"/>
          <a:ext cx="0" cy="0"/>
          <a:chOff x="0" y="0"/>
          <a:chExt cx="0" cy="0"/>
        </a:xfrm>
      </p:grpSpPr>
      <p:pic>
        <p:nvPicPr>
          <p:cNvPr id="45" name="Google Shape;45;p20"/>
          <p:cNvPicPr preferRelativeResize="0"/>
          <p:nvPr/>
        </p:nvPicPr>
        <p:blipFill rotWithShape="1">
          <a:blip r:embed="rId2">
            <a:alphaModFix/>
          </a:blip>
          <a:srcRect/>
          <a:stretch/>
        </p:blipFill>
        <p:spPr>
          <a:xfrm>
            <a:off x="0" y="-15938"/>
            <a:ext cx="2727158" cy="6904199"/>
          </a:xfrm>
          <a:prstGeom prst="rect">
            <a:avLst/>
          </a:prstGeom>
          <a:noFill/>
          <a:ln>
            <a:noFill/>
          </a:ln>
        </p:spPr>
      </p:pic>
      <p:sp>
        <p:nvSpPr>
          <p:cNvPr id="46" name="Google Shape;46;p20"/>
          <p:cNvSpPr txBox="1">
            <a:spLocks noGrp="1"/>
          </p:cNvSpPr>
          <p:nvPr>
            <p:ph type="title"/>
          </p:nvPr>
        </p:nvSpPr>
        <p:spPr>
          <a:xfrm>
            <a:off x="7261409" y="790583"/>
            <a:ext cx="4491319" cy="1100605"/>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73AD"/>
              </a:buClr>
              <a:buSzPts val="3200"/>
              <a:buFont typeface="Arial"/>
              <a:buNone/>
              <a:defRPr sz="32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0"/>
          <p:cNvSpPr txBox="1">
            <a:spLocks noGrp="1"/>
          </p:cNvSpPr>
          <p:nvPr>
            <p:ph type="body" idx="1"/>
          </p:nvPr>
        </p:nvSpPr>
        <p:spPr>
          <a:xfrm>
            <a:off x="7261408" y="1915926"/>
            <a:ext cx="4491319" cy="422485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8" name="Google Shape;48;p20"/>
          <p:cNvSpPr/>
          <p:nvPr/>
        </p:nvSpPr>
        <p:spPr>
          <a:xfrm>
            <a:off x="2358660" y="717216"/>
            <a:ext cx="4491319" cy="5423568"/>
          </a:xfrm>
          <a:prstGeom prst="rect">
            <a:avLst/>
          </a:prstGeom>
          <a:solidFill>
            <a:srgbClr val="FAB7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9" name="Google Shape;49;p20"/>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50" name="Google Shape;50;p20"/>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51" name="Google Shape;51;p20"/>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7"/>
          <p:cNvSpPr txBox="1">
            <a:spLocks noGrp="1"/>
          </p:cNvSpPr>
          <p:nvPr>
            <p:ph type="body" idx="1"/>
          </p:nvPr>
        </p:nvSpPr>
        <p:spPr>
          <a:xfrm>
            <a:off x="376518" y="1424651"/>
            <a:ext cx="5557850" cy="459693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7"/>
          <p:cNvSpPr txBox="1">
            <a:spLocks noGrp="1"/>
          </p:cNvSpPr>
          <p:nvPr>
            <p:ph type="body" idx="2"/>
          </p:nvPr>
        </p:nvSpPr>
        <p:spPr>
          <a:xfrm>
            <a:off x="6194879" y="1424651"/>
            <a:ext cx="5557850" cy="459693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5" name="Google Shape;55;p17"/>
          <p:cNvPicPr preferRelativeResize="0"/>
          <p:nvPr/>
        </p:nvPicPr>
        <p:blipFill rotWithShape="1">
          <a:blip r:embed="rId2">
            <a:alphaModFix/>
          </a:blip>
          <a:srcRect/>
          <a:stretch/>
        </p:blipFill>
        <p:spPr>
          <a:xfrm>
            <a:off x="-36870" y="5930791"/>
            <a:ext cx="7158732" cy="952683"/>
          </a:xfrm>
          <a:prstGeom prst="rect">
            <a:avLst/>
          </a:prstGeom>
          <a:noFill/>
          <a:ln>
            <a:noFill/>
          </a:ln>
        </p:spPr>
      </p:pic>
      <p:pic>
        <p:nvPicPr>
          <p:cNvPr id="56" name="Google Shape;56;p17"/>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57" name="Google Shape;57;p17"/>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58" name="Google Shape;58;p17"/>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17"/>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60"/>
        <p:cNvGrpSpPr/>
        <p:nvPr/>
      </p:nvGrpSpPr>
      <p:grpSpPr>
        <a:xfrm>
          <a:off x="0" y="0"/>
          <a:ext cx="0" cy="0"/>
          <a:chOff x="0" y="0"/>
          <a:chExt cx="0" cy="0"/>
        </a:xfrm>
      </p:grpSpPr>
      <p:pic>
        <p:nvPicPr>
          <p:cNvPr id="61" name="Google Shape;61;p24"/>
          <p:cNvPicPr preferRelativeResize="0"/>
          <p:nvPr/>
        </p:nvPicPr>
        <p:blipFill rotWithShape="1">
          <a:blip r:embed="rId2">
            <a:alphaModFix/>
          </a:blip>
          <a:srcRect/>
          <a:stretch/>
        </p:blipFill>
        <p:spPr>
          <a:xfrm>
            <a:off x="10972801" y="6037629"/>
            <a:ext cx="977664" cy="834591"/>
          </a:xfrm>
          <a:prstGeom prst="rect">
            <a:avLst/>
          </a:prstGeom>
          <a:noFill/>
          <a:ln>
            <a:noFill/>
          </a:ln>
        </p:spPr>
      </p:pic>
      <p:sp>
        <p:nvSpPr>
          <p:cNvPr id="62" name="Google Shape;62;p24"/>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63" name="Google Shape;63;p24"/>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64" name="Google Shape;64;p24"/>
          <p:cNvPicPr preferRelativeResize="0"/>
          <p:nvPr/>
        </p:nvPicPr>
        <p:blipFill rotWithShape="1">
          <a:blip r:embed="rId3">
            <a:alphaModFix/>
          </a:blip>
          <a:srcRect/>
          <a:stretch/>
        </p:blipFill>
        <p:spPr>
          <a:xfrm>
            <a:off x="6507678" y="6287132"/>
            <a:ext cx="4602218" cy="585088"/>
          </a:xfrm>
          <a:prstGeom prst="rect">
            <a:avLst/>
          </a:prstGeom>
          <a:noFill/>
          <a:ln>
            <a:noFill/>
          </a:ln>
        </p:spPr>
      </p:pic>
      <p:sp>
        <p:nvSpPr>
          <p:cNvPr id="65" name="Google Shape;65;p24"/>
          <p:cNvSpPr txBox="1">
            <a:spLocks noGrp="1"/>
          </p:cNvSpPr>
          <p:nvPr>
            <p:ph type="body" idx="1"/>
          </p:nvPr>
        </p:nvSpPr>
        <p:spPr>
          <a:xfrm>
            <a:off x="376517" y="1424651"/>
            <a:ext cx="11031537" cy="49826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 name="Google Shape;66;p24"/>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21"/>
          <p:cNvSpPr txBox="1">
            <a:spLocks noGrp="1"/>
          </p:cNvSpPr>
          <p:nvPr>
            <p:ph type="body" idx="1"/>
          </p:nvPr>
        </p:nvSpPr>
        <p:spPr>
          <a:xfrm>
            <a:off x="376517" y="1424651"/>
            <a:ext cx="5557850" cy="63968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9" name="Google Shape;69;p21"/>
          <p:cNvSpPr txBox="1">
            <a:spLocks noGrp="1"/>
          </p:cNvSpPr>
          <p:nvPr>
            <p:ph type="body" idx="2"/>
          </p:nvPr>
        </p:nvSpPr>
        <p:spPr>
          <a:xfrm>
            <a:off x="376517" y="2064332"/>
            <a:ext cx="5557850" cy="397329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Google Shape;70;p21"/>
          <p:cNvSpPr txBox="1">
            <a:spLocks noGrp="1"/>
          </p:cNvSpPr>
          <p:nvPr>
            <p:ph type="body" idx="3"/>
          </p:nvPr>
        </p:nvSpPr>
        <p:spPr>
          <a:xfrm>
            <a:off x="6172199" y="1424651"/>
            <a:ext cx="5557850" cy="63968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1" name="Google Shape;71;p21"/>
          <p:cNvSpPr txBox="1">
            <a:spLocks noGrp="1"/>
          </p:cNvSpPr>
          <p:nvPr>
            <p:ph type="body" idx="4"/>
          </p:nvPr>
        </p:nvSpPr>
        <p:spPr>
          <a:xfrm>
            <a:off x="6172199" y="2064332"/>
            <a:ext cx="5557850" cy="397329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2" name="Google Shape;72;p21"/>
          <p:cNvPicPr preferRelativeResize="0"/>
          <p:nvPr/>
        </p:nvPicPr>
        <p:blipFill rotWithShape="1">
          <a:blip r:embed="rId2">
            <a:alphaModFix/>
          </a:blip>
          <a:srcRect/>
          <a:stretch/>
        </p:blipFill>
        <p:spPr>
          <a:xfrm>
            <a:off x="0" y="5894077"/>
            <a:ext cx="7158732" cy="963923"/>
          </a:xfrm>
          <a:prstGeom prst="rect">
            <a:avLst/>
          </a:prstGeom>
          <a:noFill/>
          <a:ln>
            <a:noFill/>
          </a:ln>
        </p:spPr>
      </p:pic>
      <p:pic>
        <p:nvPicPr>
          <p:cNvPr id="73" name="Google Shape;73;p21"/>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74" name="Google Shape;74;p21"/>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75" name="Google Shape;75;p21"/>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21"/>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77"/>
        <p:cNvGrpSpPr/>
        <p:nvPr/>
      </p:nvGrpSpPr>
      <p:grpSpPr>
        <a:xfrm>
          <a:off x="0" y="0"/>
          <a:ext cx="0" cy="0"/>
          <a:chOff x="0" y="0"/>
          <a:chExt cx="0" cy="0"/>
        </a:xfrm>
      </p:grpSpPr>
      <p:pic>
        <p:nvPicPr>
          <p:cNvPr id="78" name="Google Shape;78;p22"/>
          <p:cNvPicPr preferRelativeResize="0"/>
          <p:nvPr/>
        </p:nvPicPr>
        <p:blipFill rotWithShape="1">
          <a:blip r:embed="rId2">
            <a:alphaModFix/>
          </a:blip>
          <a:srcRect l="11757" r="80"/>
          <a:stretch/>
        </p:blipFill>
        <p:spPr>
          <a:xfrm>
            <a:off x="0" y="-25869"/>
            <a:ext cx="2406316" cy="6909737"/>
          </a:xfrm>
          <a:prstGeom prst="rect">
            <a:avLst/>
          </a:prstGeom>
          <a:noFill/>
          <a:ln>
            <a:noFill/>
          </a:ln>
        </p:spPr>
      </p:pic>
      <p:sp>
        <p:nvSpPr>
          <p:cNvPr id="79" name="Google Shape;79;p22"/>
          <p:cNvSpPr txBox="1">
            <a:spLocks noGrp="1"/>
          </p:cNvSpPr>
          <p:nvPr>
            <p:ph type="title"/>
          </p:nvPr>
        </p:nvSpPr>
        <p:spPr>
          <a:xfrm>
            <a:off x="2662989" y="504077"/>
            <a:ext cx="9172867" cy="79132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73AD"/>
              </a:buClr>
              <a:buSzPts val="4400"/>
              <a:buFont typeface="Arial"/>
              <a:buNone/>
              <a:defRPr sz="4400" b="1" i="0" u="none" strike="noStrike" cap="none">
                <a:solidFill>
                  <a:srgbClr val="0073A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22"/>
          <p:cNvSpPr txBox="1">
            <a:spLocks noGrp="1"/>
          </p:cNvSpPr>
          <p:nvPr>
            <p:ph type="body" idx="1"/>
          </p:nvPr>
        </p:nvSpPr>
        <p:spPr>
          <a:xfrm>
            <a:off x="2662989" y="1319150"/>
            <a:ext cx="9172867" cy="527561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1" name="Google Shape;81;p22"/>
          <p:cNvPicPr preferRelativeResize="0"/>
          <p:nvPr/>
        </p:nvPicPr>
        <p:blipFill rotWithShape="1">
          <a:blip r:embed="rId3">
            <a:alphaModFix/>
          </a:blip>
          <a:srcRect/>
          <a:stretch/>
        </p:blipFill>
        <p:spPr>
          <a:xfrm>
            <a:off x="10972801" y="6037629"/>
            <a:ext cx="977664" cy="834591"/>
          </a:xfrm>
          <a:prstGeom prst="rect">
            <a:avLst/>
          </a:prstGeom>
          <a:noFill/>
          <a:ln>
            <a:noFill/>
          </a:ln>
        </p:spPr>
      </p:pic>
      <p:sp>
        <p:nvSpPr>
          <p:cNvPr id="82" name="Google Shape;82;p22"/>
          <p:cNvSpPr txBox="1"/>
          <p:nvPr/>
        </p:nvSpPr>
        <p:spPr>
          <a:xfrm>
            <a:off x="10982373" y="6625962"/>
            <a:ext cx="946297" cy="2462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73AD"/>
                </a:solidFill>
                <a:latin typeface="Arial"/>
                <a:ea typeface="Arial"/>
                <a:cs typeface="Arial"/>
                <a:sym typeface="Arial"/>
              </a:rPr>
              <a:t>GSA </a:t>
            </a:r>
            <a:r>
              <a:rPr lang="en-US" sz="900" b="0" i="0" u="none" strike="noStrike" cap="none">
                <a:solidFill>
                  <a:srgbClr val="0073AD"/>
                </a:solidFill>
                <a:latin typeface="Arial"/>
                <a:ea typeface="Arial"/>
                <a:cs typeface="Arial"/>
                <a:sym typeface="Arial"/>
              </a:rPr>
              <a:t>Fleet</a:t>
            </a:r>
            <a:endParaRPr sz="1000" b="0" i="0" u="none" strike="noStrike" cap="none">
              <a:solidFill>
                <a:srgbClr val="0073AD"/>
              </a:solidFill>
              <a:latin typeface="Arial"/>
              <a:ea typeface="Arial"/>
              <a:cs typeface="Arial"/>
              <a:sym typeface="Arial"/>
            </a:endParaRPr>
          </a:p>
        </p:txBody>
      </p:sp>
      <p:sp>
        <p:nvSpPr>
          <p:cNvPr id="83" name="Google Shape;83;p22"/>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1" i="0" u="none" strike="noStrike" cap="none">
                <a:solidFill>
                  <a:srgbClr val="0073A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hyperlink" Target="http://www.safecar.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hyperlink" Target="https://itunes.apple.com/us/app/wex-connect/id480887516?mt=8"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s://play.google.com/store/apps/details?id=com.wex.octane" TargetMode="Externa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sa.gov/buying-selling/products-services/transportation-logistics-services/vehicle-leasing/maintenance-control-center/roadside-assistanc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6.xml"/><Relationship Id="rId7" Type="http://schemas.openxmlformats.org/officeDocument/2006/relationships/slide" Target="slide3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slide" Target="slide29.xml"/><Relationship Id="rId5" Type="http://schemas.openxmlformats.org/officeDocument/2006/relationships/slide" Target="slide27.xml"/><Relationship Id="rId10" Type="http://schemas.openxmlformats.org/officeDocument/2006/relationships/slide" Target="slide33.xml"/><Relationship Id="rId4" Type="http://schemas.openxmlformats.org/officeDocument/2006/relationships/slide" Target="slide28.xml"/><Relationship Id="rId9" Type="http://schemas.openxmlformats.org/officeDocument/2006/relationships/slide" Target="slide3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slide" Target="slide25.xml"/><Relationship Id="rId4" Type="http://schemas.openxmlformats.org/officeDocument/2006/relationships/hyperlink" Target="http://www.gsa.gov/af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slide" Target="slide25.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slide" Target="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hyperlink" Target="http://gsa.gov/str" TargetMode="Externa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3" Type="http://schemas.openxmlformats.org/officeDocument/2006/relationships/hyperlink" Target="http://www.gsa.gov/telematic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slide" Target="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slide" Target="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slide" Target="slide25.xml"/><Relationship Id="rId4" Type="http://schemas.openxmlformats.org/officeDocument/2006/relationships/hyperlink" Target="https://www.gsa.gov/node/7300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whitehouse.gov/briefing-room/statements-releases/2021/12/08/fact-sheet-president-biden-signs-executive-order-catalyzing-americas-clean-energy-economy-through-federal-sustainability/" TargetMode="External"/><Relationship Id="rId7"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s://www.congress.gov/bill/117th-congress/house-bill/3684/text" TargetMode="External"/><Relationship Id="rId5" Type="http://schemas.openxmlformats.org/officeDocument/2006/relationships/hyperlink" Target="https://www.whitehouse.gov/wp-content/uploads/2021/12/M-22-06.pdf" TargetMode="External"/><Relationship Id="rId4" Type="http://schemas.openxmlformats.org/officeDocument/2006/relationships/hyperlink" Target="https://www.whitehouse.gov/briefing-room/presidential-actions/2021/12/08/executive-order-on-catalyzing-clean-energy-industries-and-jobs-through-federal-sustainabil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lnks.gd/l/eyJhbGciOiJIUzI1NiJ9.eyJidWxsZXRpbl9saW5rX2lkIjoxMDEsInVyaSI6ImJwMjpjbGljayIsImJ1bGxldGluX2lkIjoiMjAyMjA3MTMuNjA2OTE3OTEiLCJ1cmwiOiJodHRwczovL2RyaXZldGhydS5nc2EuZ292L2ZtZHRzeXMvZHRob21lIn0.yiPZsgvqrlNXyJe2mCCISag-2rSZdl56OST-1oF6tL8/s/990500696/br/139281530159-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gsa.gov/evse"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mailto:Gsagleetafvteam@gsa.gov" TargetMode="External"/><Relationship Id="rId7"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hyperlink" Target="http://www.gsa.gov/gsafle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hyperlink" Target="mailto:GSAfleetAFVTeam@gsa.go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16.jpg"/><Relationship Id="rId5" Type="http://schemas.openxmlformats.org/officeDocument/2006/relationships/hyperlink" Target="http://gsa.gov/electrifythefleet" TargetMode="External"/><Relationship Id="rId4" Type="http://schemas.openxmlformats.org/officeDocument/2006/relationships/hyperlink" Target="mailto:PBS-EVSE-solutions@gs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drivethru.gs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ctrTitle"/>
          </p:nvPr>
        </p:nvSpPr>
        <p:spPr>
          <a:xfrm>
            <a:off x="152400" y="1600200"/>
            <a:ext cx="6799730" cy="3276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a:buNone/>
            </a:pPr>
            <a:r>
              <a:rPr lang="en-US" dirty="0"/>
              <a:t>GSA Fleet Customer Focus Group</a:t>
            </a:r>
            <a:endParaRPr dirty="0"/>
          </a:p>
        </p:txBody>
      </p:sp>
      <p:sp>
        <p:nvSpPr>
          <p:cNvPr id="110" name="Google Shape;110;p1"/>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a:t>
            </a:fld>
            <a:endParaRPr/>
          </a:p>
        </p:txBody>
      </p:sp>
      <p:sp>
        <p:nvSpPr>
          <p:cNvPr id="111" name="Google Shape;111;p1" descr="Large car parking lot from above"/>
          <p:cNvSpPr/>
          <p:nvPr/>
        </p:nvSpPr>
        <p:spPr>
          <a:xfrm>
            <a:off x="6952130" y="1985529"/>
            <a:ext cx="4840941" cy="4173225"/>
          </a:xfrm>
          <a:prstGeom prst="hexagon">
            <a:avLst>
              <a:gd name="adj" fmla="val 25000"/>
              <a:gd name="vf" fmla="val 115470"/>
            </a:avLst>
          </a:prstGeom>
          <a:blipFill rotWithShape="1">
            <a:blip r:embed="rId3">
              <a:alphaModFix/>
            </a:blip>
            <a:stretch>
              <a:fillRect l="-14756" r="-14756"/>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B4817066-DB01-6D66-21B4-0CF66A0992B6}"/>
              </a:ext>
            </a:extLst>
          </p:cNvPr>
          <p:cNvSpPr txBox="1"/>
          <p:nvPr/>
        </p:nvSpPr>
        <p:spPr>
          <a:xfrm>
            <a:off x="4007748" y="5531089"/>
            <a:ext cx="3323063" cy="461665"/>
          </a:xfrm>
          <a:prstGeom prst="rect">
            <a:avLst/>
          </a:prstGeom>
          <a:noFill/>
        </p:spPr>
        <p:txBody>
          <a:bodyPr wrap="square" rtlCol="0">
            <a:spAutoFit/>
          </a:bodyPr>
          <a:lstStyle/>
          <a:p>
            <a:pPr algn="ctr"/>
            <a:r>
              <a:rPr lang="en-US" sz="2400" dirty="0">
                <a:solidFill>
                  <a:schemeClr val="bg1"/>
                </a:solidFill>
              </a:rPr>
              <a:t>August 24,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bb516ab6ee_0_216"/>
          <p:cNvSpPr txBox="1">
            <a:spLocks noGrp="1"/>
          </p:cNvSpPr>
          <p:nvPr>
            <p:ph type="body" idx="2"/>
          </p:nvPr>
        </p:nvSpPr>
        <p:spPr>
          <a:xfrm>
            <a:off x="1434075" y="1716425"/>
            <a:ext cx="5557800" cy="24354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333333"/>
              </a:buClr>
              <a:buSzPts val="2000"/>
              <a:buFont typeface="Arial"/>
              <a:buChar char="●"/>
            </a:pPr>
            <a:r>
              <a:rPr lang="en-US" sz="2000">
                <a:solidFill>
                  <a:srgbClr val="333333"/>
                </a:solidFill>
              </a:rPr>
              <a:t>Practice safe driving </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Call MCC/AMC before service or repairs</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Comply with all state/local driving laws</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Day-to-day care</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Safeguard all Gov’t property</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Report Accidents to GSA within 5 days</a:t>
            </a:r>
            <a:endParaRPr sz="2000">
              <a:solidFill>
                <a:srgbClr val="333333"/>
              </a:solidFill>
            </a:endParaRPr>
          </a:p>
          <a:p>
            <a:pPr marL="457200" lvl="0" indent="-355600" algn="l" rtl="0">
              <a:lnSpc>
                <a:spcPct val="115000"/>
              </a:lnSpc>
              <a:spcBef>
                <a:spcPts val="1000"/>
              </a:spcBef>
              <a:spcAft>
                <a:spcPts val="0"/>
              </a:spcAft>
              <a:buClr>
                <a:srgbClr val="333333"/>
              </a:buClr>
              <a:buSzPts val="2000"/>
              <a:buFont typeface="Arial"/>
              <a:buChar char="●"/>
            </a:pPr>
            <a:r>
              <a:rPr lang="en-US" sz="2000">
                <a:solidFill>
                  <a:srgbClr val="333333"/>
                </a:solidFill>
              </a:rPr>
              <a:t>No Smoking (including e-cigarettes)</a:t>
            </a:r>
            <a:endParaRPr sz="2000"/>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
        <p:nvSpPr>
          <p:cNvPr id="221" name="Google Shape;221;gbb516ab6ee_0_216"/>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10</a:t>
            </a:fld>
            <a:endParaRPr/>
          </a:p>
        </p:txBody>
      </p:sp>
      <p:sp>
        <p:nvSpPr>
          <p:cNvPr id="222" name="Google Shape;222;gbb516ab6ee_0_216"/>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4400"/>
              <a:buFont typeface="Arial"/>
              <a:buNone/>
            </a:pPr>
            <a:r>
              <a:rPr lang="en-US">
                <a:solidFill>
                  <a:schemeClr val="accent1"/>
                </a:solidFill>
              </a:rPr>
              <a:t>How You Can Help Minimize Cost</a:t>
            </a:r>
            <a:endParaRPr>
              <a:solidFill>
                <a:schemeClr val="accent1"/>
              </a:solidFill>
            </a:endParaRPr>
          </a:p>
          <a:p>
            <a:pPr marL="0" lvl="0" indent="0" algn="l" rtl="0">
              <a:lnSpc>
                <a:spcPct val="90000"/>
              </a:lnSpc>
              <a:spcBef>
                <a:spcPts val="0"/>
              </a:spcBef>
              <a:spcAft>
                <a:spcPts val="0"/>
              </a:spcAft>
              <a:buClr>
                <a:srgbClr val="0073AD"/>
              </a:buClr>
              <a:buSzPts val="4400"/>
              <a:buFont typeface="Arial"/>
              <a:buNone/>
            </a:pPr>
            <a:endParaRPr/>
          </a:p>
        </p:txBody>
      </p:sp>
      <p:pic>
        <p:nvPicPr>
          <p:cNvPr id="223" name="Google Shape;223;gbb516ab6ee_0_216" descr="screen shot of front of guide to your fleet vehicle&#10;&#10;"/>
          <p:cNvPicPr preferRelativeResize="0"/>
          <p:nvPr/>
        </p:nvPicPr>
        <p:blipFill rotWithShape="1">
          <a:blip r:embed="rId3">
            <a:alphaModFix/>
          </a:blip>
          <a:srcRect/>
          <a:stretch/>
        </p:blipFill>
        <p:spPr>
          <a:xfrm>
            <a:off x="7673450" y="1665225"/>
            <a:ext cx="1997700" cy="390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11</a:t>
            </a:fld>
            <a:endParaRPr/>
          </a:p>
        </p:txBody>
      </p:sp>
      <p:sp>
        <p:nvSpPr>
          <p:cNvPr id="229" name="Google Shape;229;p7"/>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Customer Do’s</a:t>
            </a:r>
            <a:endParaRPr/>
          </a:p>
        </p:txBody>
      </p:sp>
      <p:sp>
        <p:nvSpPr>
          <p:cNvPr id="230" name="Google Shape;230;p7"/>
          <p:cNvSpPr txBox="1"/>
          <p:nvPr/>
        </p:nvSpPr>
        <p:spPr>
          <a:xfrm>
            <a:off x="8229600" y="152400"/>
            <a:ext cx="1206900" cy="137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Bangers"/>
                <a:ea typeface="Bangers"/>
                <a:cs typeface="Bangers"/>
                <a:sym typeface="Bangers"/>
              </a:rPr>
              <a:t>👍</a:t>
            </a:r>
            <a:endParaRPr sz="7200" b="0" i="0" u="none" strike="noStrike" cap="none">
              <a:solidFill>
                <a:srgbClr val="000000"/>
              </a:solidFill>
              <a:latin typeface="Arial"/>
              <a:ea typeface="Arial"/>
              <a:cs typeface="Arial"/>
              <a:sym typeface="Arial"/>
            </a:endParaRPr>
          </a:p>
        </p:txBody>
      </p:sp>
      <p:sp>
        <p:nvSpPr>
          <p:cNvPr id="231" name="Google Shape;231;p7"/>
          <p:cNvSpPr txBox="1"/>
          <p:nvPr/>
        </p:nvSpPr>
        <p:spPr>
          <a:xfrm>
            <a:off x="599225" y="1815600"/>
            <a:ext cx="5282100" cy="3966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Complete all recalls timely</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Pickup new vehicles within 8 business days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Complete preventive maintenance on the vehicle when notified or when the OLS light prompts you</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Update mileage </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Register in VCSS and pull bills monthly</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Perform operator checks and inspections</a:t>
            </a:r>
            <a:endParaRPr sz="1600" b="0" i="0" u="none" strike="noStrike" cap="none">
              <a:solidFill>
                <a:srgbClr val="000000"/>
              </a:solidFill>
              <a:latin typeface="Arial"/>
              <a:ea typeface="Arial"/>
              <a:cs typeface="Arial"/>
              <a:sym typeface="Arial"/>
            </a:endParaRPr>
          </a:p>
        </p:txBody>
      </p:sp>
      <p:sp>
        <p:nvSpPr>
          <p:cNvPr id="232" name="Google Shape;232;p7"/>
          <p:cNvSpPr txBox="1"/>
          <p:nvPr/>
        </p:nvSpPr>
        <p:spPr>
          <a:xfrm>
            <a:off x="5703775" y="1815600"/>
            <a:ext cx="4821600" cy="3503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Only use the fleet services card for authorized fuel and services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Secure and safeguard vehicle at all times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Only use vehicles for official purposes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Review the</a:t>
            </a:r>
            <a:r>
              <a:rPr lang="en-US" sz="2000" b="0" i="1" u="none" strike="noStrike" cap="none">
                <a:solidFill>
                  <a:srgbClr val="333333"/>
                </a:solidFill>
                <a:latin typeface="Arial"/>
                <a:ea typeface="Arial"/>
                <a:cs typeface="Arial"/>
                <a:sym typeface="Arial"/>
              </a:rPr>
              <a:t> Customer Leasing Guide</a:t>
            </a:r>
            <a:r>
              <a:rPr lang="en-US" sz="2000" b="0" i="0" u="none" strike="noStrike" cap="none">
                <a:solidFill>
                  <a:srgbClr val="333333"/>
                </a:solidFill>
                <a:latin typeface="Arial"/>
                <a:ea typeface="Arial"/>
                <a:cs typeface="Arial"/>
                <a:sym typeface="Arial"/>
              </a:rPr>
              <a:t> and </a:t>
            </a:r>
            <a:r>
              <a:rPr lang="en-US" sz="2000" b="0" i="1" u="none" strike="noStrike" cap="none">
                <a:solidFill>
                  <a:srgbClr val="333333"/>
                </a:solidFill>
                <a:latin typeface="Arial"/>
                <a:ea typeface="Arial"/>
                <a:cs typeface="Arial"/>
                <a:sym typeface="Arial"/>
              </a:rPr>
              <a:t>Guide to your Fleet Vehicle</a:t>
            </a:r>
            <a:endParaRPr sz="2000" b="0" i="1"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Pay tolls and toll violations</a:t>
            </a:r>
            <a:endParaRPr sz="2000" b="0" i="0" u="none" strike="noStrike" cap="none">
              <a:solidFill>
                <a:srgbClr val="333333"/>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
          <p:cNvSpPr txBox="1">
            <a:spLocks noGrp="1"/>
          </p:cNvSpPr>
          <p:nvPr>
            <p:ph type="title"/>
          </p:nvPr>
        </p:nvSpPr>
        <p:spPr>
          <a:xfrm>
            <a:off x="1583775" y="543250"/>
            <a:ext cx="91728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Customer Don’ts</a:t>
            </a:r>
            <a:endParaRPr/>
          </a:p>
        </p:txBody>
      </p:sp>
      <p:sp>
        <p:nvSpPr>
          <p:cNvPr id="238" name="Google Shape;238;p8"/>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12</a:t>
            </a:fld>
            <a:endParaRPr/>
          </a:p>
        </p:txBody>
      </p:sp>
      <p:sp>
        <p:nvSpPr>
          <p:cNvPr id="239" name="Google Shape;239;p8"/>
          <p:cNvSpPr txBox="1">
            <a:spLocks noGrp="1"/>
          </p:cNvSpPr>
          <p:nvPr>
            <p:ph type="body" idx="1"/>
          </p:nvPr>
        </p:nvSpPr>
        <p:spPr>
          <a:xfrm>
            <a:off x="2366230" y="1608462"/>
            <a:ext cx="4576762" cy="4724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33333"/>
              </a:buClr>
              <a:buSzPts val="1800"/>
              <a:buChar char="●"/>
            </a:pPr>
            <a:r>
              <a:rPr lang="en-US" sz="2000">
                <a:solidFill>
                  <a:srgbClr val="333333"/>
                </a:solidFill>
              </a:rPr>
              <a:t>DON’T- Authorize any vendor to work on vehicles without:</a:t>
            </a:r>
            <a:endParaRPr sz="2000">
              <a:solidFill>
                <a:srgbClr val="333333"/>
              </a:solidFill>
            </a:endParaRPr>
          </a:p>
          <a:p>
            <a:pPr marL="914400" lvl="1" indent="-342900" algn="l" rtl="0">
              <a:lnSpc>
                <a:spcPct val="115000"/>
              </a:lnSpc>
              <a:spcBef>
                <a:spcPts val="0"/>
              </a:spcBef>
              <a:spcAft>
                <a:spcPts val="0"/>
              </a:spcAft>
              <a:buClr>
                <a:srgbClr val="333333"/>
              </a:buClr>
              <a:buSzPts val="1800"/>
              <a:buChar char="○"/>
            </a:pPr>
            <a:r>
              <a:rPr lang="en-US" sz="2000">
                <a:solidFill>
                  <a:srgbClr val="333333"/>
                </a:solidFill>
              </a:rPr>
              <a:t>GSA Fleet Approved modification / accessory form </a:t>
            </a:r>
            <a:endParaRPr sz="2000">
              <a:solidFill>
                <a:srgbClr val="333333"/>
              </a:solidFill>
            </a:endParaRPr>
          </a:p>
          <a:p>
            <a:pPr marL="914400" lvl="1" indent="-342900" algn="l" rtl="0">
              <a:lnSpc>
                <a:spcPct val="115000"/>
              </a:lnSpc>
              <a:spcBef>
                <a:spcPts val="0"/>
              </a:spcBef>
              <a:spcAft>
                <a:spcPts val="0"/>
              </a:spcAft>
              <a:buClr>
                <a:srgbClr val="333333"/>
              </a:buClr>
              <a:buSzPts val="1800"/>
              <a:buChar char="○"/>
            </a:pPr>
            <a:r>
              <a:rPr lang="en-US" sz="2000">
                <a:solidFill>
                  <a:srgbClr val="333333"/>
                </a:solidFill>
              </a:rPr>
              <a:t>MCC / AMC approval for maintenance and repairs for anything over $100 including any tire, battery or glass repair regardless of cost</a:t>
            </a:r>
            <a:endParaRPr sz="2000">
              <a:solidFill>
                <a:srgbClr val="333333"/>
              </a:solidFill>
            </a:endParaRPr>
          </a:p>
          <a:p>
            <a:pPr marL="457200" lvl="0" indent="-342900" algn="l" rtl="0">
              <a:lnSpc>
                <a:spcPct val="115000"/>
              </a:lnSpc>
              <a:spcBef>
                <a:spcPts val="1000"/>
              </a:spcBef>
              <a:spcAft>
                <a:spcPts val="0"/>
              </a:spcAft>
              <a:buClr>
                <a:srgbClr val="333333"/>
              </a:buClr>
              <a:buSzPts val="1800"/>
              <a:buChar char="●"/>
            </a:pPr>
            <a:r>
              <a:rPr lang="en-US" sz="2000">
                <a:solidFill>
                  <a:srgbClr val="333333"/>
                </a:solidFill>
              </a:rPr>
              <a:t>Obligate any government funds</a:t>
            </a:r>
            <a:endParaRPr sz="2000">
              <a:solidFill>
                <a:srgbClr val="333333"/>
              </a:solidFill>
            </a:endParaRPr>
          </a:p>
        </p:txBody>
      </p:sp>
      <p:sp>
        <p:nvSpPr>
          <p:cNvPr id="240" name="Google Shape;240;p8"/>
          <p:cNvSpPr txBox="1"/>
          <p:nvPr/>
        </p:nvSpPr>
        <p:spPr>
          <a:xfrm>
            <a:off x="6934200" y="1608462"/>
            <a:ext cx="4095900" cy="3393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333333"/>
              </a:buClr>
              <a:buSzPts val="1800"/>
              <a:buFont typeface="Arial"/>
              <a:buChar char="●"/>
            </a:pPr>
            <a:r>
              <a:rPr lang="en-US" sz="2000" b="0" i="0" u="none" strike="noStrike" cap="none">
                <a:solidFill>
                  <a:srgbClr val="333333"/>
                </a:solidFill>
                <a:latin typeface="Arial"/>
                <a:ea typeface="Arial"/>
                <a:cs typeface="Arial"/>
                <a:sym typeface="Arial"/>
              </a:rPr>
              <a:t>Purchase food, beverages or other items for personal use </a:t>
            </a:r>
            <a:endParaRPr sz="2000" b="0" i="0" u="none" strike="noStrike" cap="none">
              <a:solidFill>
                <a:srgbClr val="33333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with the Fleet Services Card</a:t>
            </a:r>
            <a:endParaRPr sz="2000" b="0" i="0" u="none" strike="noStrike" cap="none">
              <a:solidFill>
                <a:srgbClr val="333333"/>
              </a:solidFill>
              <a:latin typeface="Arial"/>
              <a:ea typeface="Arial"/>
              <a:cs typeface="Arial"/>
              <a:sym typeface="Arial"/>
            </a:endParaRPr>
          </a:p>
          <a:p>
            <a:pPr marL="457200" marR="0" lvl="0" indent="-342900" algn="l" rtl="0">
              <a:lnSpc>
                <a:spcPct val="115000"/>
              </a:lnSpc>
              <a:spcBef>
                <a:spcPts val="1000"/>
              </a:spcBef>
              <a:spcAft>
                <a:spcPts val="0"/>
              </a:spcAft>
              <a:buClr>
                <a:srgbClr val="333333"/>
              </a:buClr>
              <a:buSzPts val="1800"/>
              <a:buFont typeface="Arial"/>
              <a:buChar char="●"/>
            </a:pPr>
            <a:r>
              <a:rPr lang="en-US" sz="2000" b="0" i="0" u="none" strike="noStrike" cap="none">
                <a:solidFill>
                  <a:srgbClr val="333333"/>
                </a:solidFill>
                <a:latin typeface="Arial"/>
                <a:ea typeface="Arial"/>
                <a:cs typeface="Arial"/>
                <a:sym typeface="Arial"/>
              </a:rPr>
              <a:t>Install exterior vehicle </a:t>
            </a:r>
            <a:endParaRPr sz="2000" b="0" i="0" u="none" strike="noStrike" cap="none">
              <a:solidFill>
                <a:srgbClr val="33333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markings without authorization from GSA Fleet</a:t>
            </a:r>
            <a:endParaRPr sz="2000" b="0" i="0" u="none" strike="noStrike" cap="none">
              <a:solidFill>
                <a:srgbClr val="333333"/>
              </a:solidFill>
              <a:latin typeface="Arial"/>
              <a:ea typeface="Arial"/>
              <a:cs typeface="Arial"/>
              <a:sym typeface="Arial"/>
            </a:endParaRPr>
          </a:p>
          <a:p>
            <a:pPr marL="457200" marR="0" lvl="0" indent="-342900" algn="l" rtl="0">
              <a:lnSpc>
                <a:spcPct val="115000"/>
              </a:lnSpc>
              <a:spcBef>
                <a:spcPts val="1000"/>
              </a:spcBef>
              <a:spcAft>
                <a:spcPts val="0"/>
              </a:spcAft>
              <a:buClr>
                <a:srgbClr val="333333"/>
              </a:buClr>
              <a:buSzPts val="1800"/>
              <a:buFont typeface="Arial"/>
              <a:buChar char="●"/>
            </a:pPr>
            <a:r>
              <a:rPr lang="en-US" sz="2000" b="0" i="0" u="none" strike="noStrike" cap="none">
                <a:solidFill>
                  <a:srgbClr val="333333"/>
                </a:solidFill>
                <a:latin typeface="Arial"/>
                <a:ea typeface="Arial"/>
                <a:cs typeface="Arial"/>
                <a:sym typeface="Arial"/>
              </a:rPr>
              <a:t>Leave the Fleet Services card with a vendor</a:t>
            </a:r>
            <a:endParaRPr sz="2000" b="0" i="0" u="none" strike="noStrike" cap="none">
              <a:solidFill>
                <a:srgbClr val="333333"/>
              </a:solidFill>
              <a:latin typeface="Arial"/>
              <a:ea typeface="Arial"/>
              <a:cs typeface="Arial"/>
              <a:sym typeface="Arial"/>
            </a:endParaRPr>
          </a:p>
          <a:p>
            <a:pPr marL="457200" marR="0" lvl="0" indent="-342900" algn="l" rtl="0">
              <a:lnSpc>
                <a:spcPct val="115000"/>
              </a:lnSpc>
              <a:spcBef>
                <a:spcPts val="1000"/>
              </a:spcBef>
              <a:spcAft>
                <a:spcPts val="0"/>
              </a:spcAft>
              <a:buClr>
                <a:srgbClr val="333333"/>
              </a:buClr>
              <a:buSzPts val="1800"/>
              <a:buFont typeface="Arial"/>
              <a:buChar char="●"/>
            </a:pPr>
            <a:r>
              <a:rPr lang="en-US" sz="2000" b="0" i="0" u="none" strike="noStrike" cap="none">
                <a:solidFill>
                  <a:srgbClr val="333333"/>
                </a:solidFill>
                <a:latin typeface="Arial"/>
                <a:ea typeface="Arial"/>
                <a:cs typeface="Arial"/>
                <a:sym typeface="Arial"/>
              </a:rPr>
              <a:t>Forget to Pay your Fleet bills!</a:t>
            </a:r>
            <a:endParaRPr sz="2000" b="0" i="0" u="none" strike="noStrike" cap="none">
              <a:solidFill>
                <a:srgbClr val="333333"/>
              </a:solidFill>
              <a:latin typeface="Arial"/>
              <a:ea typeface="Arial"/>
              <a:cs typeface="Arial"/>
              <a:sym typeface="Arial"/>
            </a:endParaRPr>
          </a:p>
        </p:txBody>
      </p:sp>
      <p:sp>
        <p:nvSpPr>
          <p:cNvPr id="241" name="Google Shape;241;p8"/>
          <p:cNvSpPr txBox="1"/>
          <p:nvPr/>
        </p:nvSpPr>
        <p:spPr>
          <a:xfrm>
            <a:off x="8996804" y="379177"/>
            <a:ext cx="1236000" cy="121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Arial"/>
                <a:ea typeface="Arial"/>
                <a:cs typeface="Arial"/>
                <a:sym typeface="Arial"/>
              </a:rPr>
              <a:t>👎</a:t>
            </a:r>
            <a:endParaRPr sz="7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bb516ab6ee_0_225"/>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13</a:t>
            </a:fld>
            <a:endParaRPr/>
          </a:p>
        </p:txBody>
      </p:sp>
      <p:sp>
        <p:nvSpPr>
          <p:cNvPr id="247" name="Google Shape;247;gbb516ab6ee_0_225"/>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Preventive Maintenance</a:t>
            </a:r>
            <a:endParaRPr/>
          </a:p>
        </p:txBody>
      </p:sp>
      <p:sp>
        <p:nvSpPr>
          <p:cNvPr id="248" name="Google Shape;248;gbb516ab6ee_0_225"/>
          <p:cNvSpPr txBox="1"/>
          <p:nvPr/>
        </p:nvSpPr>
        <p:spPr>
          <a:xfrm>
            <a:off x="6354000" y="1897275"/>
            <a:ext cx="3744300" cy="29502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Notifications</a:t>
            </a:r>
            <a:endParaRPr sz="2000" b="0" i="0" u="none" strike="noStrike" cap="none">
              <a:solidFill>
                <a:srgbClr val="333333"/>
              </a:solidFill>
              <a:latin typeface="Arial"/>
              <a:ea typeface="Arial"/>
              <a:cs typeface="Arial"/>
              <a:sym typeface="Arial"/>
            </a:endParaRPr>
          </a:p>
          <a:p>
            <a:pPr marL="914400" marR="0" lvl="1"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Automatic </a:t>
            </a:r>
            <a:endParaRPr sz="2000" b="0" i="0" u="none" strike="noStrike" cap="none">
              <a:solidFill>
                <a:srgbClr val="333333"/>
              </a:solidFill>
              <a:latin typeface="Arial"/>
              <a:ea typeface="Arial"/>
              <a:cs typeface="Arial"/>
              <a:sym typeface="Arial"/>
            </a:endParaRPr>
          </a:p>
          <a:p>
            <a:pPr marL="914400" marR="0" lvl="1" indent="-355600" algn="l" rtl="0">
              <a:lnSpc>
                <a:spcPct val="15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PM Express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Reporting Completed PMs</a:t>
            </a:r>
            <a:endParaRPr sz="2000" b="0" i="0" u="none" strike="noStrike" cap="none">
              <a:solidFill>
                <a:srgbClr val="333333"/>
              </a:solidFill>
              <a:latin typeface="Arial"/>
              <a:ea typeface="Arial"/>
              <a:cs typeface="Arial"/>
              <a:sym typeface="Arial"/>
            </a:endParaRPr>
          </a:p>
          <a:p>
            <a:pPr marL="457200" marR="0" lvl="0" indent="-355600" algn="l" rtl="0">
              <a:lnSpc>
                <a:spcPct val="15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Unscheduled PM</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Emissions Testing and State Safety Inspections</a:t>
            </a:r>
            <a:endParaRPr sz="1000" b="0" i="0" u="none" strike="noStrike" cap="none">
              <a:solidFill>
                <a:srgbClr val="000000"/>
              </a:solidFill>
              <a:latin typeface="Arial"/>
              <a:ea typeface="Arial"/>
              <a:cs typeface="Arial"/>
              <a:sym typeface="Arial"/>
            </a:endParaRPr>
          </a:p>
        </p:txBody>
      </p:sp>
      <p:sp>
        <p:nvSpPr>
          <p:cNvPr id="249" name="Google Shape;249;gbb516ab6ee_0_225"/>
          <p:cNvSpPr txBox="1"/>
          <p:nvPr/>
        </p:nvSpPr>
        <p:spPr>
          <a:xfrm>
            <a:off x="2643775" y="1955938"/>
            <a:ext cx="3000000" cy="20163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5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PM Schedules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Types of Oils</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Conventional</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Re-Refined</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Synthetic</a:t>
            </a:r>
            <a:endParaRPr sz="1000" b="0" i="0" u="none" strike="noStrike" cap="none">
              <a:solidFill>
                <a:srgbClr val="000000"/>
              </a:solidFill>
              <a:latin typeface="Arial"/>
              <a:ea typeface="Arial"/>
              <a:cs typeface="Arial"/>
              <a:sym typeface="Arial"/>
            </a:endParaRPr>
          </a:p>
        </p:txBody>
      </p:sp>
      <p:pic>
        <p:nvPicPr>
          <p:cNvPr id="250" name="Google Shape;250;gbb516ab6ee_0_225" descr="big red gas can icon&#10;"/>
          <p:cNvPicPr preferRelativeResize="0"/>
          <p:nvPr/>
        </p:nvPicPr>
        <p:blipFill rotWithShape="1">
          <a:blip r:embed="rId3">
            <a:alphaModFix/>
          </a:blip>
          <a:srcRect/>
          <a:stretch/>
        </p:blipFill>
        <p:spPr>
          <a:xfrm>
            <a:off x="1990975" y="4503438"/>
            <a:ext cx="2289800" cy="1099950"/>
          </a:xfrm>
          <a:prstGeom prst="rect">
            <a:avLst/>
          </a:prstGeom>
          <a:noFill/>
          <a:ln>
            <a:noFill/>
          </a:ln>
          <a:effectLst>
            <a:outerShdw blurRad="57150" dist="19050" dir="5400000" algn="bl" rotWithShape="0">
              <a:srgbClr val="000000">
                <a:alpha val="49411"/>
              </a:srgbClr>
            </a:outerShdw>
          </a:effectLst>
        </p:spPr>
      </p:pic>
      <p:pic>
        <p:nvPicPr>
          <p:cNvPr id="251" name="Google Shape;251;gbb516ab6ee_0_225" descr="red gas can icon&#10;&#10;&#10;&#10;&#10;&#10;&#10;">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2073250" y="4636902"/>
            <a:ext cx="2125250" cy="91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3AD"/>
              </a:buClr>
              <a:buSzPts val="3200"/>
              <a:buFont typeface="Arial"/>
              <a:buNone/>
            </a:pPr>
            <a:r>
              <a:rPr lang="en-US"/>
              <a:t>Recalls</a:t>
            </a:r>
            <a:endParaRPr/>
          </a:p>
        </p:txBody>
      </p:sp>
      <p:sp>
        <p:nvSpPr>
          <p:cNvPr id="257" name="Google Shape;257;p9"/>
          <p:cNvSpPr txBox="1">
            <a:spLocks noGrp="1"/>
          </p:cNvSpPr>
          <p:nvPr>
            <p:ph type="body" idx="1"/>
          </p:nvPr>
        </p:nvSpPr>
        <p:spPr>
          <a:xfrm>
            <a:off x="1994949" y="1873175"/>
            <a:ext cx="4426200" cy="3456000"/>
          </a:xfrm>
          <a:prstGeom prst="rect">
            <a:avLst/>
          </a:prstGeom>
          <a:noFill/>
          <a:ln>
            <a:noFill/>
          </a:ln>
        </p:spPr>
        <p:txBody>
          <a:bodyPr spcFirstLastPara="1" wrap="square" lIns="91425" tIns="45700" rIns="91425" bIns="45700" anchor="t" anchorCtr="0">
            <a:spAutoFit/>
          </a:bodyPr>
          <a:lstStyle/>
          <a:p>
            <a:pPr marL="457200" lvl="0" indent="-355600" algn="l" rtl="0">
              <a:lnSpc>
                <a:spcPct val="90000"/>
              </a:lnSpc>
              <a:spcBef>
                <a:spcPts val="600"/>
              </a:spcBef>
              <a:spcAft>
                <a:spcPts val="0"/>
              </a:spcAft>
              <a:buClr>
                <a:srgbClr val="333333"/>
              </a:buClr>
              <a:buSzPts val="2000"/>
              <a:buFont typeface="Arial"/>
              <a:buChar char="●"/>
            </a:pPr>
            <a:r>
              <a:rPr lang="en-US" sz="2000">
                <a:solidFill>
                  <a:srgbClr val="333333"/>
                </a:solidFill>
              </a:rPr>
              <a:t>GSA Fleet Recall Team</a:t>
            </a:r>
            <a:endParaRPr sz="2000"/>
          </a:p>
          <a:p>
            <a:pPr marL="457200" lvl="0" indent="-228600" algn="l" rtl="0">
              <a:lnSpc>
                <a:spcPct val="90000"/>
              </a:lnSpc>
              <a:spcBef>
                <a:spcPts val="600"/>
              </a:spcBef>
              <a:spcAft>
                <a:spcPts val="0"/>
              </a:spcAft>
              <a:buClr>
                <a:srgbClr val="333333"/>
              </a:buClr>
              <a:buSzPts val="2400"/>
              <a:buFont typeface="Arial"/>
              <a:buNone/>
            </a:pPr>
            <a:endParaRPr sz="2000">
              <a:solidFill>
                <a:srgbClr val="333333"/>
              </a:solidFill>
            </a:endParaRPr>
          </a:p>
          <a:p>
            <a:pPr marL="457200" lvl="0" indent="-355600" algn="l" rtl="0">
              <a:lnSpc>
                <a:spcPct val="90000"/>
              </a:lnSpc>
              <a:spcBef>
                <a:spcPts val="0"/>
              </a:spcBef>
              <a:spcAft>
                <a:spcPts val="0"/>
              </a:spcAft>
              <a:buClr>
                <a:srgbClr val="333333"/>
              </a:buClr>
              <a:buSzPts val="2000"/>
              <a:buFont typeface="Arial"/>
              <a:buChar char="●"/>
            </a:pPr>
            <a:r>
              <a:rPr lang="en-US" sz="2000">
                <a:solidFill>
                  <a:srgbClr val="333333"/>
                </a:solidFill>
              </a:rPr>
              <a:t>Notification</a:t>
            </a:r>
            <a:endParaRPr sz="2000"/>
          </a:p>
          <a:p>
            <a:pPr marL="914400" lvl="1" indent="-355600" algn="l" rtl="0">
              <a:lnSpc>
                <a:spcPct val="90000"/>
              </a:lnSpc>
              <a:spcBef>
                <a:spcPts val="0"/>
              </a:spcBef>
              <a:spcAft>
                <a:spcPts val="0"/>
              </a:spcAft>
              <a:buClr>
                <a:srgbClr val="333333"/>
              </a:buClr>
              <a:buSzPts val="2000"/>
              <a:buFont typeface="Arial"/>
              <a:buChar char="○"/>
            </a:pPr>
            <a:r>
              <a:rPr lang="en-US" sz="2000">
                <a:solidFill>
                  <a:srgbClr val="333333"/>
                </a:solidFill>
              </a:rPr>
              <a:t>Paper Notification</a:t>
            </a:r>
            <a:endParaRPr sz="2000"/>
          </a:p>
          <a:p>
            <a:pPr marL="914400" lvl="1" indent="-355600" algn="l" rtl="0">
              <a:lnSpc>
                <a:spcPct val="90000"/>
              </a:lnSpc>
              <a:spcBef>
                <a:spcPts val="0"/>
              </a:spcBef>
              <a:spcAft>
                <a:spcPts val="0"/>
              </a:spcAft>
              <a:buClr>
                <a:srgbClr val="333333"/>
              </a:buClr>
              <a:buSzPts val="2000"/>
              <a:buFont typeface="Arial"/>
              <a:buChar char="○"/>
            </a:pPr>
            <a:r>
              <a:rPr lang="en-US" sz="2000">
                <a:solidFill>
                  <a:srgbClr val="333333"/>
                </a:solidFill>
              </a:rPr>
              <a:t>Fleet Drive Thru</a:t>
            </a:r>
            <a:endParaRPr sz="2000"/>
          </a:p>
          <a:p>
            <a:pPr marL="914400" lvl="1" indent="-228600" algn="l" rtl="0">
              <a:lnSpc>
                <a:spcPct val="90000"/>
              </a:lnSpc>
              <a:spcBef>
                <a:spcPts val="0"/>
              </a:spcBef>
              <a:spcAft>
                <a:spcPts val="0"/>
              </a:spcAft>
              <a:buClr>
                <a:srgbClr val="333333"/>
              </a:buClr>
              <a:buSzPts val="2400"/>
              <a:buFont typeface="Arial"/>
              <a:buNone/>
            </a:pPr>
            <a:endParaRPr sz="2000">
              <a:solidFill>
                <a:srgbClr val="333333"/>
              </a:solidFill>
            </a:endParaRPr>
          </a:p>
          <a:p>
            <a:pPr marL="457200" lvl="0" indent="-355600" algn="l" rtl="0">
              <a:lnSpc>
                <a:spcPct val="90000"/>
              </a:lnSpc>
              <a:spcBef>
                <a:spcPts val="0"/>
              </a:spcBef>
              <a:spcAft>
                <a:spcPts val="0"/>
              </a:spcAft>
              <a:buClr>
                <a:srgbClr val="333333"/>
              </a:buClr>
              <a:buSzPts val="2000"/>
              <a:buFont typeface="Arial"/>
              <a:buChar char="●"/>
            </a:pPr>
            <a:r>
              <a:rPr lang="en-US" sz="2000">
                <a:solidFill>
                  <a:srgbClr val="333333"/>
                </a:solidFill>
              </a:rPr>
              <a:t>NHTSA</a:t>
            </a:r>
            <a:endParaRPr sz="2000"/>
          </a:p>
          <a:p>
            <a:pPr marL="914400" lvl="1" indent="-355600" algn="l" rtl="0">
              <a:lnSpc>
                <a:spcPct val="90000"/>
              </a:lnSpc>
              <a:spcBef>
                <a:spcPts val="0"/>
              </a:spcBef>
              <a:spcAft>
                <a:spcPts val="0"/>
              </a:spcAft>
              <a:buSzPts val="2000"/>
              <a:buFont typeface="Arial"/>
              <a:buChar char="○"/>
            </a:pPr>
            <a:r>
              <a:rPr lang="en-US" sz="2000" u="sng">
                <a:solidFill>
                  <a:schemeClr val="hlink"/>
                </a:solidFill>
                <a:hlinkClick r:id="rId3"/>
              </a:rPr>
              <a:t>www.safecar.gov</a:t>
            </a:r>
            <a:endParaRPr sz="2000" u="sng">
              <a:solidFill>
                <a:schemeClr val="hlink"/>
              </a:solidFill>
            </a:endParaRPr>
          </a:p>
          <a:p>
            <a:pPr marL="914400" lvl="1" indent="-228600" algn="l" rtl="0">
              <a:lnSpc>
                <a:spcPct val="90000"/>
              </a:lnSpc>
              <a:spcBef>
                <a:spcPts val="0"/>
              </a:spcBef>
              <a:spcAft>
                <a:spcPts val="0"/>
              </a:spcAft>
              <a:buSzPts val="2400"/>
              <a:buFont typeface="Arial"/>
              <a:buNone/>
            </a:pPr>
            <a:endParaRPr sz="2000"/>
          </a:p>
          <a:p>
            <a:pPr marL="457200" lvl="0" indent="-355600" algn="l" rtl="0">
              <a:lnSpc>
                <a:spcPct val="90000"/>
              </a:lnSpc>
              <a:spcBef>
                <a:spcPts val="0"/>
              </a:spcBef>
              <a:spcAft>
                <a:spcPts val="0"/>
              </a:spcAft>
              <a:buClr>
                <a:srgbClr val="FF0000"/>
              </a:buClr>
              <a:buSzPts val="2000"/>
              <a:buFont typeface="Arial"/>
              <a:buChar char="●"/>
            </a:pPr>
            <a:r>
              <a:rPr lang="en-US" sz="2000" b="1">
                <a:solidFill>
                  <a:srgbClr val="FF0000"/>
                </a:solidFill>
              </a:rPr>
              <a:t>Take Immediate Action!</a:t>
            </a:r>
            <a:endParaRPr sz="2000"/>
          </a:p>
          <a:p>
            <a:pPr marL="0" lvl="0" indent="0" algn="l" rtl="0">
              <a:lnSpc>
                <a:spcPct val="90000"/>
              </a:lnSpc>
              <a:spcBef>
                <a:spcPts val="1000"/>
              </a:spcBef>
              <a:spcAft>
                <a:spcPts val="0"/>
              </a:spcAft>
              <a:buClr>
                <a:schemeClr val="dk1"/>
              </a:buClr>
              <a:buSzPts val="1600"/>
              <a:buNone/>
            </a:pPr>
            <a:endParaRPr/>
          </a:p>
        </p:txBody>
      </p:sp>
      <p:sp>
        <p:nvSpPr>
          <p:cNvPr id="258" name="Google Shape;258;p9"/>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14</a:t>
            </a:fld>
            <a:endParaRPr/>
          </a:p>
        </p:txBody>
      </p:sp>
      <p:pic>
        <p:nvPicPr>
          <p:cNvPr id="259" name="Google Shape;259;p9" descr="Blue grey and white graphic with a cartoon car that says &quot; Free Recall checks. with a blue link to www.nhtsa.gov&#10;&#10;&#10;"/>
          <p:cNvPicPr preferRelativeResize="0"/>
          <p:nvPr/>
        </p:nvPicPr>
        <p:blipFill rotWithShape="1">
          <a:blip r:embed="rId4">
            <a:alphaModFix/>
          </a:blip>
          <a:srcRect/>
          <a:stretch/>
        </p:blipFill>
        <p:spPr>
          <a:xfrm>
            <a:off x="6514250" y="1741890"/>
            <a:ext cx="3581400" cy="396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bb516ab6ee_0_349"/>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15</a:t>
            </a:fld>
            <a:endParaRPr/>
          </a:p>
        </p:txBody>
      </p:sp>
      <p:sp>
        <p:nvSpPr>
          <p:cNvPr id="285" name="Google Shape;285;gbb516ab6ee_0_349"/>
          <p:cNvSpPr txBox="1">
            <a:spLocks noGrp="1"/>
          </p:cNvSpPr>
          <p:nvPr>
            <p:ph type="title"/>
          </p:nvPr>
        </p:nvSpPr>
        <p:spPr>
          <a:xfrm>
            <a:off x="376517" y="633327"/>
            <a:ext cx="11376300" cy="131813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dirty="0"/>
              <a:t>GSA Fleet Assistance Centers</a:t>
            </a:r>
            <a:br>
              <a:rPr lang="en-US" dirty="0"/>
            </a:br>
            <a:r>
              <a:rPr lang="en-US" dirty="0"/>
              <a:t>1-866-400-0411 </a:t>
            </a:r>
            <a:endParaRPr dirty="0"/>
          </a:p>
        </p:txBody>
      </p:sp>
      <p:sp>
        <p:nvSpPr>
          <p:cNvPr id="286" name="Google Shape;286;gbb516ab6ee_0_349"/>
          <p:cNvSpPr txBox="1"/>
          <p:nvPr/>
        </p:nvSpPr>
        <p:spPr>
          <a:xfrm>
            <a:off x="1087650" y="4164800"/>
            <a:ext cx="1129200" cy="1489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1155CC"/>
                </a:solidFill>
                <a:latin typeface="Bangers"/>
                <a:ea typeface="Bangers"/>
                <a:cs typeface="Bangers"/>
                <a:sym typeface="Bangers"/>
              </a:rPr>
              <a:t>📱</a:t>
            </a:r>
            <a:endParaRPr sz="7200" b="0" i="0" u="none" strike="noStrike" cap="none">
              <a:solidFill>
                <a:srgbClr val="000000"/>
              </a:solidFill>
              <a:latin typeface="Arial"/>
              <a:ea typeface="Arial"/>
              <a:cs typeface="Arial"/>
              <a:sym typeface="Arial"/>
            </a:endParaRPr>
          </a:p>
        </p:txBody>
      </p:sp>
      <p:sp>
        <p:nvSpPr>
          <p:cNvPr id="287" name="Google Shape;287;gbb516ab6ee_0_349"/>
          <p:cNvSpPr txBox="1"/>
          <p:nvPr/>
        </p:nvSpPr>
        <p:spPr>
          <a:xfrm>
            <a:off x="1896175" y="2075275"/>
            <a:ext cx="7163400" cy="40329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Customers &amp; Operators can not obligate GSA Fleet (government) funds to any vendor.  </a:t>
            </a:r>
            <a:endParaRPr sz="2000" b="1" i="0" u="none" strike="noStrike" cap="none">
              <a:solidFill>
                <a:srgbClr val="333333"/>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333333"/>
              </a:solidFill>
              <a:latin typeface="Cabin"/>
              <a:ea typeface="Cabin"/>
              <a:cs typeface="Cabin"/>
              <a:sym typeface="Cabin"/>
            </a:endParaRPr>
          </a:p>
          <a:p>
            <a:pPr marL="9144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Trained GSA Fleet technicians :</a:t>
            </a:r>
            <a:endParaRPr sz="2000" b="0" i="0" u="none" strike="noStrike" cap="none">
              <a:solidFill>
                <a:srgbClr val="333333"/>
              </a:solidFill>
              <a:latin typeface="Arial"/>
              <a:ea typeface="Arial"/>
              <a:cs typeface="Arial"/>
              <a:sym typeface="Arial"/>
            </a:endParaRPr>
          </a:p>
          <a:p>
            <a:pPr marL="13716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Access maintenance and repair history </a:t>
            </a:r>
            <a:endParaRPr sz="2000" b="0" i="0" u="none" strike="noStrike" cap="none">
              <a:solidFill>
                <a:srgbClr val="333333"/>
              </a:solidFill>
              <a:latin typeface="Arial"/>
              <a:ea typeface="Arial"/>
              <a:cs typeface="Arial"/>
              <a:sym typeface="Arial"/>
            </a:endParaRPr>
          </a:p>
          <a:p>
            <a:pPr marL="13716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Authorize maintenance and repair over $100</a:t>
            </a:r>
            <a:endParaRPr sz="2000" b="0" i="0" u="none" strike="noStrike" cap="none">
              <a:solidFill>
                <a:srgbClr val="333333"/>
              </a:solidFill>
              <a:latin typeface="Arial"/>
              <a:ea typeface="Arial"/>
              <a:cs typeface="Arial"/>
              <a:sym typeface="Arial"/>
            </a:endParaRPr>
          </a:p>
          <a:p>
            <a:pPr marL="1371600" marR="0" lvl="1" indent="-355600" algn="l" rtl="0">
              <a:lnSpc>
                <a:spcPct val="115000"/>
              </a:lnSpc>
              <a:spcBef>
                <a:spcPts val="0"/>
              </a:spcBef>
              <a:spcAft>
                <a:spcPts val="0"/>
              </a:spcAft>
              <a:buClr>
                <a:srgbClr val="333333"/>
              </a:buClr>
              <a:buSzPts val="2000"/>
              <a:buFont typeface="Chivo"/>
              <a:buChar char="○"/>
            </a:pPr>
            <a:r>
              <a:rPr lang="en-US" sz="2000" b="0" i="0" u="none" strike="noStrike" cap="none">
                <a:solidFill>
                  <a:srgbClr val="333333"/>
                </a:solidFill>
                <a:latin typeface="Arial"/>
                <a:ea typeface="Arial"/>
                <a:cs typeface="Arial"/>
                <a:sym typeface="Arial"/>
              </a:rPr>
              <a:t>Assist customer in filling out accident reports – must notify the accident center within 5 business days of accident</a:t>
            </a:r>
            <a:endParaRPr sz="2000" b="0" i="0" u="none" strike="noStrike" cap="none">
              <a:solidFill>
                <a:srgbClr val="333333"/>
              </a:solidFill>
              <a:latin typeface="Arial"/>
              <a:ea typeface="Arial"/>
              <a:cs typeface="Arial"/>
              <a:sym typeface="Arial"/>
            </a:endParaRPr>
          </a:p>
          <a:p>
            <a:pPr marL="13716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We ensure vehicles get to the correct repair shop at the best price</a:t>
            </a:r>
            <a:endParaRPr sz="2000" b="0" i="0" u="none" strike="noStrike" cap="none">
              <a:solidFill>
                <a:srgbClr val="333333"/>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0"/>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16</a:t>
            </a:fld>
            <a:endParaRPr/>
          </a:p>
        </p:txBody>
      </p:sp>
      <p:sp>
        <p:nvSpPr>
          <p:cNvPr id="331" name="Google Shape;331;p10"/>
          <p:cNvSpPr txBox="1">
            <a:spLocks noGrp="1"/>
          </p:cNvSpPr>
          <p:nvPr>
            <p:ph type="body" idx="1"/>
          </p:nvPr>
        </p:nvSpPr>
        <p:spPr>
          <a:xfrm>
            <a:off x="1363825" y="1541550"/>
            <a:ext cx="9254400" cy="41379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Clr>
                <a:srgbClr val="333333"/>
              </a:buClr>
              <a:buSzPts val="2000"/>
              <a:buFont typeface="Arial"/>
              <a:buChar char="●"/>
            </a:pPr>
            <a:r>
              <a:rPr lang="en-US" sz="2000">
                <a:solidFill>
                  <a:srgbClr val="333333"/>
                </a:solidFill>
              </a:rPr>
              <a:t>An unauthorized commitment occurs when authorizing a vendor to work on vehicles without:</a:t>
            </a:r>
            <a:endParaRPr sz="2000"/>
          </a:p>
          <a:p>
            <a:pPr marL="914400" lvl="1" indent="-355600" algn="l" rtl="0">
              <a:lnSpc>
                <a:spcPct val="150000"/>
              </a:lnSpc>
              <a:spcBef>
                <a:spcPts val="1000"/>
              </a:spcBef>
              <a:spcAft>
                <a:spcPts val="0"/>
              </a:spcAft>
              <a:buClr>
                <a:srgbClr val="333333"/>
              </a:buClr>
              <a:buSzPts val="2000"/>
              <a:buFont typeface="Arial"/>
              <a:buChar char="○"/>
            </a:pPr>
            <a:r>
              <a:rPr lang="en-US" sz="2000">
                <a:solidFill>
                  <a:srgbClr val="333333"/>
                </a:solidFill>
              </a:rPr>
              <a:t>MCC / AMC approval for maintenance and repairs for anything over $100 including any tire, battery or glass repair regardless of cost</a:t>
            </a:r>
            <a:endParaRPr sz="2000"/>
          </a:p>
          <a:p>
            <a:pPr marL="914400" lvl="1" indent="-355600" algn="l" rtl="0">
              <a:lnSpc>
                <a:spcPct val="150000"/>
              </a:lnSpc>
              <a:spcBef>
                <a:spcPts val="0"/>
              </a:spcBef>
              <a:spcAft>
                <a:spcPts val="0"/>
              </a:spcAft>
              <a:buClr>
                <a:srgbClr val="333333"/>
              </a:buClr>
              <a:buSzPts val="2000"/>
              <a:buFont typeface="Arial"/>
              <a:buChar char="○"/>
            </a:pPr>
            <a:r>
              <a:rPr lang="en-US" sz="2000">
                <a:solidFill>
                  <a:srgbClr val="333333"/>
                </a:solidFill>
              </a:rPr>
              <a:t>GSA Fleet Approved modification / accessory form</a:t>
            </a:r>
            <a:endParaRPr sz="2000"/>
          </a:p>
          <a:p>
            <a:pPr marL="457200" lvl="0" indent="0" algn="l" rtl="0">
              <a:lnSpc>
                <a:spcPct val="150000"/>
              </a:lnSpc>
              <a:spcBef>
                <a:spcPts val="0"/>
              </a:spcBef>
              <a:spcAft>
                <a:spcPts val="0"/>
              </a:spcAft>
              <a:buSzPts val="2800"/>
              <a:buNone/>
            </a:pPr>
            <a:endParaRPr sz="2000">
              <a:solidFill>
                <a:srgbClr val="333333"/>
              </a:solidFill>
            </a:endParaRPr>
          </a:p>
          <a:p>
            <a:pPr marL="457200" lvl="0" indent="-355600" algn="l" rtl="0">
              <a:lnSpc>
                <a:spcPct val="150000"/>
              </a:lnSpc>
              <a:spcBef>
                <a:spcPts val="0"/>
              </a:spcBef>
              <a:spcAft>
                <a:spcPts val="0"/>
              </a:spcAft>
              <a:buClr>
                <a:srgbClr val="333333"/>
              </a:buClr>
              <a:buSzPts val="2000"/>
              <a:buFont typeface="Arial"/>
              <a:buChar char="●"/>
            </a:pPr>
            <a:r>
              <a:rPr lang="en-US" sz="2000">
                <a:solidFill>
                  <a:srgbClr val="333333"/>
                </a:solidFill>
              </a:rPr>
              <a:t>If agency authorizes work on a GSA vehicle without approval,</a:t>
            </a:r>
            <a:endParaRPr sz="2000"/>
          </a:p>
          <a:p>
            <a:pPr marL="457200" lvl="0" indent="0" algn="l" rtl="0">
              <a:lnSpc>
                <a:spcPct val="150000"/>
              </a:lnSpc>
              <a:spcBef>
                <a:spcPts val="0"/>
              </a:spcBef>
              <a:spcAft>
                <a:spcPts val="0"/>
              </a:spcAft>
              <a:buSzPts val="2800"/>
              <a:buNone/>
            </a:pPr>
            <a:r>
              <a:rPr lang="en-US" sz="2000">
                <a:solidFill>
                  <a:srgbClr val="333333"/>
                </a:solidFill>
              </a:rPr>
              <a:t>your agency may be liable for those costs</a:t>
            </a:r>
            <a:endParaRPr sz="2000">
              <a:solidFill>
                <a:srgbClr val="333333"/>
              </a:solidFill>
            </a:endParaRPr>
          </a:p>
        </p:txBody>
      </p:sp>
      <p:sp>
        <p:nvSpPr>
          <p:cNvPr id="332" name="Google Shape;332;p10"/>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Unauthorized Commitments</a:t>
            </a:r>
            <a:endParaRPr/>
          </a:p>
        </p:txBody>
      </p:sp>
      <p:pic>
        <p:nvPicPr>
          <p:cNvPr id="333" name="Google Shape;333;p10" descr="Icon of money&#10;"/>
          <p:cNvPicPr preferRelativeResize="0"/>
          <p:nvPr/>
        </p:nvPicPr>
        <p:blipFill rotWithShape="1">
          <a:blip r:embed="rId3">
            <a:alphaModFix/>
          </a:blip>
          <a:srcRect/>
          <a:stretch/>
        </p:blipFill>
        <p:spPr>
          <a:xfrm>
            <a:off x="9217400" y="3933175"/>
            <a:ext cx="1766326" cy="124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bb516ab6ee_0_130"/>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17</a:t>
            </a:fld>
            <a:endParaRPr/>
          </a:p>
        </p:txBody>
      </p:sp>
      <p:sp>
        <p:nvSpPr>
          <p:cNvPr id="266" name="Google Shape;266;gbb516ab6ee_0_130"/>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Fleet Service Card</a:t>
            </a:r>
            <a:endParaRPr/>
          </a:p>
        </p:txBody>
      </p:sp>
      <p:sp>
        <p:nvSpPr>
          <p:cNvPr id="267" name="Google Shape;267;gbb516ab6ee_0_130"/>
          <p:cNvSpPr txBox="1"/>
          <p:nvPr/>
        </p:nvSpPr>
        <p:spPr>
          <a:xfrm>
            <a:off x="990250" y="1793250"/>
            <a:ext cx="5601300" cy="4068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Issued to every GSA leased vehicle for fuel and maintenance</a:t>
            </a:r>
            <a:endParaRPr sz="2000" b="0" i="0" u="none" strike="noStrike" cap="none">
              <a:solidFill>
                <a:srgbClr val="222222"/>
              </a:solidFill>
              <a:latin typeface="Arial"/>
              <a:ea typeface="Arial"/>
              <a:cs typeface="Arial"/>
              <a:sym typeface="Arial"/>
            </a:endParaRPr>
          </a:p>
          <a:p>
            <a:pPr marL="914400" marR="0" lvl="1" indent="-355600" algn="l" rtl="0">
              <a:lnSpc>
                <a:spcPct val="115000"/>
              </a:lnSpc>
              <a:spcBef>
                <a:spcPts val="100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All work Over $100 requires GSA’s PRIOR approval. Call the MCC/AMC</a:t>
            </a:r>
            <a:endParaRPr sz="2000" b="0" i="0" u="none" strike="noStrike" cap="none">
              <a:solidFill>
                <a:srgbClr val="222222"/>
              </a:solidFill>
              <a:latin typeface="Arial"/>
              <a:ea typeface="Arial"/>
              <a:cs typeface="Arial"/>
              <a:sym typeface="Arial"/>
            </a:endParaRPr>
          </a:p>
          <a:p>
            <a:pPr marL="914400" marR="0" lvl="1" indent="-355600" algn="l" rtl="0">
              <a:lnSpc>
                <a:spcPct val="115000"/>
              </a:lnSpc>
              <a:spcBef>
                <a:spcPts val="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Maintenance under $100 </a:t>
            </a:r>
            <a:r>
              <a:rPr lang="en-US" sz="2000" b="0" i="1" u="none" strike="noStrike" cap="none">
                <a:solidFill>
                  <a:srgbClr val="222222"/>
                </a:solidFill>
                <a:latin typeface="Arial"/>
                <a:ea typeface="Arial"/>
                <a:cs typeface="Arial"/>
                <a:sym typeface="Arial"/>
              </a:rPr>
              <a:t>AND</a:t>
            </a:r>
            <a:r>
              <a:rPr lang="en-US" sz="2000" b="0" i="0" u="none" strike="noStrike" cap="none">
                <a:solidFill>
                  <a:srgbClr val="222222"/>
                </a:solidFill>
                <a:latin typeface="Arial"/>
                <a:ea typeface="Arial"/>
                <a:cs typeface="Arial"/>
                <a:sym typeface="Arial"/>
              </a:rPr>
              <a:t> after-hours call WEX support (on back of card)</a:t>
            </a:r>
            <a:endParaRPr sz="2000" b="0" i="0" u="none" strike="noStrike" cap="none">
              <a:solidFill>
                <a:srgbClr val="222222"/>
              </a:solidFill>
              <a:latin typeface="Arial"/>
              <a:ea typeface="Arial"/>
              <a:cs typeface="Arial"/>
              <a:sym typeface="Arial"/>
            </a:endParaRPr>
          </a:p>
          <a:p>
            <a:pPr marL="914400" marR="0" lvl="1" indent="-355600" algn="l" rtl="0">
              <a:lnSpc>
                <a:spcPct val="100000"/>
              </a:lnSpc>
              <a:spcBef>
                <a:spcPts val="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Accurate pump mileage entries (GORP)</a:t>
            </a:r>
            <a:endParaRPr sz="2000" b="0" i="0" u="none" strike="noStrike" cap="none">
              <a:solidFill>
                <a:srgbClr val="22222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22222"/>
              </a:solidFill>
              <a:latin typeface="Arial"/>
              <a:ea typeface="Arial"/>
              <a:cs typeface="Arial"/>
              <a:sym typeface="Arial"/>
            </a:endParaRPr>
          </a:p>
          <a:p>
            <a:pPr marL="457200" marR="0" lvl="0" indent="-355600" algn="l" rtl="0">
              <a:lnSpc>
                <a:spcPct val="115000"/>
              </a:lnSpc>
              <a:spcBef>
                <a:spcPts val="0"/>
              </a:spcBef>
              <a:spcAft>
                <a:spcPts val="0"/>
              </a:spcAft>
              <a:buClr>
                <a:srgbClr val="222222"/>
              </a:buClr>
              <a:buSzPts val="2000"/>
              <a:buFont typeface="Arial"/>
              <a:buChar char="●"/>
            </a:pPr>
            <a:r>
              <a:rPr lang="en-US" sz="2000" b="0" i="0" u="none" strike="noStrike" cap="none">
                <a:solidFill>
                  <a:srgbClr val="222222"/>
                </a:solidFill>
                <a:latin typeface="Arial"/>
                <a:ea typeface="Arial"/>
                <a:cs typeface="Arial"/>
                <a:sym typeface="Arial"/>
              </a:rPr>
              <a:t>WEX Acceptance refer to WEX connect APP</a:t>
            </a:r>
            <a:endParaRPr sz="1600" b="0" i="0" u="none" strike="noStrike" cap="none">
              <a:solidFill>
                <a:srgbClr val="000000"/>
              </a:solidFill>
              <a:latin typeface="Arial"/>
              <a:ea typeface="Arial"/>
              <a:cs typeface="Arial"/>
              <a:sym typeface="Arial"/>
            </a:endParaRPr>
          </a:p>
        </p:txBody>
      </p:sp>
      <p:pic>
        <p:nvPicPr>
          <p:cNvPr id="268" name="Google Shape;268;gbb516ab6ee_0_130" descr="screenshot of the back of a fleet services card&#10;"/>
          <p:cNvPicPr preferRelativeResize="0"/>
          <p:nvPr/>
        </p:nvPicPr>
        <p:blipFill rotWithShape="1">
          <a:blip r:embed="rId3">
            <a:alphaModFix/>
          </a:blip>
          <a:srcRect/>
          <a:stretch/>
        </p:blipFill>
        <p:spPr>
          <a:xfrm>
            <a:off x="7460162" y="3041299"/>
            <a:ext cx="2637233" cy="1706449"/>
          </a:xfrm>
          <a:prstGeom prst="rect">
            <a:avLst/>
          </a:prstGeom>
          <a:noFill/>
          <a:ln>
            <a:noFill/>
          </a:ln>
        </p:spPr>
      </p:pic>
      <p:pic>
        <p:nvPicPr>
          <p:cNvPr id="269" name="Google Shape;269;gbb516ab6ee_0_130" descr="screenshot of the front of a spartpay3 fleet services card&#10;"/>
          <p:cNvPicPr preferRelativeResize="0"/>
          <p:nvPr/>
        </p:nvPicPr>
        <p:blipFill rotWithShape="1">
          <a:blip r:embed="rId4">
            <a:alphaModFix/>
          </a:blip>
          <a:srcRect l="475" r="485"/>
          <a:stretch/>
        </p:blipFill>
        <p:spPr>
          <a:xfrm>
            <a:off x="7411475" y="1624050"/>
            <a:ext cx="2471525" cy="1584297"/>
          </a:xfrm>
          <a:prstGeom prst="rect">
            <a:avLst/>
          </a:prstGeom>
          <a:noFill/>
          <a:ln>
            <a:noFill/>
          </a:ln>
        </p:spPr>
      </p:pic>
      <p:pic>
        <p:nvPicPr>
          <p:cNvPr id="270" name="Google Shape;270;gbb516ab6ee_0_130" descr="google-play-badge.png&#10;">
            <a:hlinkClick r:id="rId5"/>
          </p:cNvPr>
          <p:cNvPicPr preferRelativeResize="0"/>
          <p:nvPr/>
        </p:nvPicPr>
        <p:blipFill rotWithShape="1">
          <a:blip r:embed="rId6">
            <a:alphaModFix/>
          </a:blip>
          <a:srcRect/>
          <a:stretch/>
        </p:blipFill>
        <p:spPr>
          <a:xfrm>
            <a:off x="8167776" y="4795928"/>
            <a:ext cx="861475" cy="334428"/>
          </a:xfrm>
          <a:prstGeom prst="rect">
            <a:avLst/>
          </a:prstGeom>
          <a:noFill/>
          <a:ln>
            <a:noFill/>
          </a:ln>
        </p:spPr>
      </p:pic>
      <p:pic>
        <p:nvPicPr>
          <p:cNvPr id="271" name="Google Shape;271;gbb516ab6ee_0_130" descr="Download_on_the_App_Store_Badge.svg.png&#10;apple app store icon&#10;">
            <a:hlinkClick r:id="rId7"/>
          </p:cNvPr>
          <p:cNvPicPr preferRelativeResize="0"/>
          <p:nvPr/>
        </p:nvPicPr>
        <p:blipFill rotWithShape="1">
          <a:blip r:embed="rId8">
            <a:alphaModFix/>
          </a:blip>
          <a:srcRect/>
          <a:stretch/>
        </p:blipFill>
        <p:spPr>
          <a:xfrm>
            <a:off x="9203145" y="4849043"/>
            <a:ext cx="768314" cy="2281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bb516ab6ee_0_244"/>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18</a:t>
            </a:fld>
            <a:endParaRPr/>
          </a:p>
        </p:txBody>
      </p:sp>
      <p:sp>
        <p:nvSpPr>
          <p:cNvPr id="277" name="Google Shape;277;gbb516ab6ee_0_244"/>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dirty="0"/>
              <a:t>Fleet Service Card Replacement</a:t>
            </a:r>
            <a:endParaRPr dirty="0"/>
          </a:p>
        </p:txBody>
      </p:sp>
      <p:sp>
        <p:nvSpPr>
          <p:cNvPr id="278" name="Google Shape;278;gbb516ab6ee_0_244"/>
          <p:cNvSpPr txBox="1"/>
          <p:nvPr/>
        </p:nvSpPr>
        <p:spPr>
          <a:xfrm>
            <a:off x="2131500" y="2120700"/>
            <a:ext cx="3964500" cy="2616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Customers can order replacement Fleet Service Cards through GSA Fleet Drive-Thru</a:t>
            </a:r>
            <a:endParaRPr sz="2000" b="0" i="0" u="none" strike="noStrike" cap="none" dirty="0">
              <a:solidFill>
                <a:srgbClr val="333333"/>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333333"/>
              </a:solidFill>
              <a:latin typeface="Arial"/>
              <a:ea typeface="Arial"/>
              <a:cs typeface="Arial"/>
              <a:sym typeface="Arial"/>
            </a:endParaRPr>
          </a:p>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Next Day Service if ordered prior to 2:00 PM (EST)</a:t>
            </a:r>
            <a:endParaRPr sz="1000" b="0" i="0" u="none" strike="noStrike" cap="none" dirty="0">
              <a:solidFill>
                <a:srgbClr val="000000"/>
              </a:solidFill>
              <a:latin typeface="Arial"/>
              <a:ea typeface="Arial"/>
              <a:cs typeface="Arial"/>
              <a:sym typeface="Arial"/>
            </a:endParaRPr>
          </a:p>
        </p:txBody>
      </p:sp>
      <p:pic>
        <p:nvPicPr>
          <p:cNvPr id="279" name="Google Shape;279;gbb516ab6ee_0_244" descr="drivethru_mainmenu_cardordering.jpg&#10;gsa drive thru screen shot&#10;"/>
          <p:cNvPicPr preferRelativeResize="0"/>
          <p:nvPr/>
        </p:nvPicPr>
        <p:blipFill rotWithShape="1">
          <a:blip r:embed="rId3">
            <a:alphaModFix/>
          </a:blip>
          <a:srcRect b="8941"/>
          <a:stretch/>
        </p:blipFill>
        <p:spPr>
          <a:xfrm>
            <a:off x="6592075" y="2001400"/>
            <a:ext cx="2695451" cy="296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bb516ab6ee_0_571"/>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19</a:t>
            </a:fld>
            <a:endParaRPr/>
          </a:p>
        </p:txBody>
      </p:sp>
      <p:sp>
        <p:nvSpPr>
          <p:cNvPr id="305" name="Google Shape;305;gbb516ab6ee_0_571"/>
          <p:cNvSpPr txBox="1">
            <a:spLocks noGrp="1"/>
          </p:cNvSpPr>
          <p:nvPr>
            <p:ph type="title"/>
          </p:nvPr>
        </p:nvSpPr>
        <p:spPr>
          <a:xfrm>
            <a:off x="576093" y="633328"/>
            <a:ext cx="110397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Roadside Assistance/Warranties</a:t>
            </a:r>
            <a:endParaRPr/>
          </a:p>
        </p:txBody>
      </p:sp>
      <p:sp>
        <p:nvSpPr>
          <p:cNvPr id="306" name="Google Shape;306;gbb516ab6ee_0_571"/>
          <p:cNvSpPr txBox="1"/>
          <p:nvPr/>
        </p:nvSpPr>
        <p:spPr>
          <a:xfrm>
            <a:off x="3429025" y="2503575"/>
            <a:ext cx="7403400" cy="27141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Manufacturer Basic Warranty Provisions:  </a:t>
            </a:r>
            <a:endParaRPr sz="2000" b="1"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Call MCC or your FSR for additional powertrain or component warranties provided by the manufacturer</a:t>
            </a:r>
            <a:endParaRPr sz="2000" b="0" i="0" u="none" strike="noStrike" cap="none">
              <a:solidFill>
                <a:srgbClr val="333333"/>
              </a:solidFill>
              <a:latin typeface="Arial"/>
              <a:ea typeface="Arial"/>
              <a:cs typeface="Arial"/>
              <a:sym typeface="Arial"/>
            </a:endParaRPr>
          </a:p>
          <a:p>
            <a:pPr marL="0" marR="0" lvl="0" indent="0" algn="l" rtl="0">
              <a:lnSpc>
                <a:spcPct val="100000"/>
              </a:lnSpc>
              <a:spcBef>
                <a:spcPts val="520"/>
              </a:spcBef>
              <a:spcAft>
                <a:spcPts val="0"/>
              </a:spcAft>
              <a:buClr>
                <a:srgbClr val="000000"/>
              </a:buClr>
              <a:buSzPts val="2000"/>
              <a:buFont typeface="Arial"/>
              <a:buNone/>
            </a:pPr>
            <a:endParaRPr sz="2000" b="0" i="0" u="none" strike="noStrike" cap="none">
              <a:solidFill>
                <a:srgbClr val="333333"/>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Manufacturer Roadside Assistance: </a:t>
            </a:r>
            <a:endParaRPr sz="2000" b="1" i="0" u="none" strike="noStrike" cap="none">
              <a:solidFill>
                <a:srgbClr val="333333"/>
              </a:solidFill>
              <a:latin typeface="Arial"/>
              <a:ea typeface="Arial"/>
              <a:cs typeface="Arial"/>
              <a:sym typeface="Arial"/>
            </a:endParaRPr>
          </a:p>
          <a:p>
            <a:pPr marL="457200" marR="0" lvl="0" indent="-355600" algn="l" rtl="0">
              <a:lnSpc>
                <a:spcPct val="100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Please see the link for details</a:t>
            </a:r>
            <a:endParaRPr sz="2000" b="0" i="0" u="none" strike="noStrike" cap="none">
              <a:solidFill>
                <a:srgbClr val="333333"/>
              </a:solidFill>
              <a:latin typeface="Arial"/>
              <a:ea typeface="Arial"/>
              <a:cs typeface="Arial"/>
              <a:sym typeface="Arial"/>
            </a:endParaRPr>
          </a:p>
          <a:p>
            <a:pPr marL="457200" marR="0" lvl="0" indent="0" algn="l" rtl="0">
              <a:lnSpc>
                <a:spcPct val="100000"/>
              </a:lnSpc>
              <a:spcBef>
                <a:spcPts val="520"/>
              </a:spcBef>
              <a:spcAft>
                <a:spcPts val="0"/>
              </a:spcAft>
              <a:buClr>
                <a:srgbClr val="000000"/>
              </a:buClr>
              <a:buSzPts val="2000"/>
              <a:buFont typeface="Arial"/>
              <a:buNone/>
            </a:pPr>
            <a:r>
              <a:rPr lang="en-US" sz="2000" b="1"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Roadside Assistance</a:t>
            </a:r>
            <a:endParaRPr sz="1400" b="0" i="0" u="none" strike="noStrike" cap="none">
              <a:solidFill>
                <a:srgbClr val="000000"/>
              </a:solidFill>
              <a:latin typeface="Arial"/>
              <a:ea typeface="Arial"/>
              <a:cs typeface="Arial"/>
              <a:sym typeface="Arial"/>
            </a:endParaRPr>
          </a:p>
        </p:txBody>
      </p:sp>
      <p:pic>
        <p:nvPicPr>
          <p:cNvPr id="307" name="Google Shape;307;gbb516ab6ee_0_571" descr="tow truck towing car icon&#10;"/>
          <p:cNvPicPr preferRelativeResize="0"/>
          <p:nvPr/>
        </p:nvPicPr>
        <p:blipFill rotWithShape="1">
          <a:blip r:embed="rId4">
            <a:alphaModFix/>
          </a:blip>
          <a:srcRect/>
          <a:stretch/>
        </p:blipFill>
        <p:spPr>
          <a:xfrm>
            <a:off x="7995250" y="1519700"/>
            <a:ext cx="1955400" cy="570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2</a:t>
            </a:fld>
            <a:endParaRPr/>
          </a:p>
        </p:txBody>
      </p:sp>
      <p:sp>
        <p:nvSpPr>
          <p:cNvPr id="117" name="Google Shape;117;p2"/>
          <p:cNvSpPr txBox="1">
            <a:spLocks noGrp="1"/>
          </p:cNvSpPr>
          <p:nvPr>
            <p:ph type="title"/>
          </p:nvPr>
        </p:nvSpPr>
        <p:spPr>
          <a:xfrm>
            <a:off x="504792"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GSA Fleet Value Proposition</a:t>
            </a:r>
            <a:endParaRPr/>
          </a:p>
        </p:txBody>
      </p:sp>
      <p:pic>
        <p:nvPicPr>
          <p:cNvPr id="118" name="Google Shape;118;p2" descr="Graphic depicting 4 icons with the words, right vehicle, right price, great service, required data&#10;&#10;"/>
          <p:cNvPicPr preferRelativeResize="0"/>
          <p:nvPr/>
        </p:nvPicPr>
        <p:blipFill rotWithShape="1">
          <a:blip r:embed="rId3">
            <a:alphaModFix/>
          </a:blip>
          <a:srcRect/>
          <a:stretch/>
        </p:blipFill>
        <p:spPr>
          <a:xfrm>
            <a:off x="1219200" y="2286000"/>
            <a:ext cx="9753599" cy="30996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bb516ab6ee_0_462"/>
          <p:cNvSpPr txBox="1">
            <a:spLocks noGrp="1"/>
          </p:cNvSpPr>
          <p:nvPr>
            <p:ph type="title"/>
          </p:nvPr>
        </p:nvSpPr>
        <p:spPr>
          <a:xfrm>
            <a:off x="1980814" y="504077"/>
            <a:ext cx="91728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Reporting Accidents</a:t>
            </a:r>
            <a:endParaRPr/>
          </a:p>
        </p:txBody>
      </p:sp>
      <p:sp>
        <p:nvSpPr>
          <p:cNvPr id="293" name="Google Shape;293;gbb516ab6ee_0_462"/>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20</a:t>
            </a:fld>
            <a:endParaRPr/>
          </a:p>
        </p:txBody>
      </p:sp>
      <p:pic>
        <p:nvPicPr>
          <p:cNvPr id="294" name="Google Shape;294;gbb516ab6ee_0_462" descr="car crash icon&#10;"/>
          <p:cNvPicPr preferRelativeResize="0"/>
          <p:nvPr/>
        </p:nvPicPr>
        <p:blipFill rotWithShape="1">
          <a:blip r:embed="rId3">
            <a:alphaModFix/>
          </a:blip>
          <a:srcRect/>
          <a:stretch/>
        </p:blipFill>
        <p:spPr>
          <a:xfrm>
            <a:off x="8596803" y="1295474"/>
            <a:ext cx="1779901" cy="698754"/>
          </a:xfrm>
          <a:prstGeom prst="rect">
            <a:avLst/>
          </a:prstGeom>
          <a:noFill/>
          <a:ln>
            <a:noFill/>
          </a:ln>
        </p:spPr>
      </p:pic>
      <p:pic>
        <p:nvPicPr>
          <p:cNvPr id="295" name="Google Shape;295;gbb516ab6ee_0_462" descr="fleet vehicle accident kit &#10;screen shot&#10;"/>
          <p:cNvPicPr preferRelativeResize="0"/>
          <p:nvPr/>
        </p:nvPicPr>
        <p:blipFill rotWithShape="1">
          <a:blip r:embed="rId4">
            <a:alphaModFix/>
          </a:blip>
          <a:srcRect b="29148"/>
          <a:stretch/>
        </p:blipFill>
        <p:spPr>
          <a:xfrm>
            <a:off x="7195525" y="2067613"/>
            <a:ext cx="3842101" cy="2038501"/>
          </a:xfrm>
          <a:prstGeom prst="rect">
            <a:avLst/>
          </a:prstGeom>
          <a:noFill/>
          <a:ln>
            <a:noFill/>
          </a:ln>
        </p:spPr>
      </p:pic>
      <p:pic>
        <p:nvPicPr>
          <p:cNvPr id="296" name="Google Shape;296;gbb516ab6ee_0_462" descr="proof of insurance&#10;">
            <a:extLst>
              <a:ext uri="{C183D7F6-B498-43B3-948B-1728B52AA6E4}">
                <adec:decorative xmlns:adec="http://schemas.microsoft.com/office/drawing/2017/decorative" val="0"/>
              </a:ext>
            </a:extLst>
          </p:cNvPr>
          <p:cNvPicPr preferRelativeResize="0"/>
          <p:nvPr/>
        </p:nvPicPr>
        <p:blipFill rotWithShape="1">
          <a:blip r:embed="rId5">
            <a:alphaModFix/>
          </a:blip>
          <a:srcRect l="-6329" t="9579" r="11865" b="22765"/>
          <a:stretch/>
        </p:blipFill>
        <p:spPr>
          <a:xfrm>
            <a:off x="7136676" y="4332645"/>
            <a:ext cx="3509100" cy="1741799"/>
          </a:xfrm>
          <a:prstGeom prst="rect">
            <a:avLst/>
          </a:prstGeom>
          <a:noFill/>
          <a:ln>
            <a:noFill/>
          </a:ln>
        </p:spPr>
      </p:pic>
      <p:sp>
        <p:nvSpPr>
          <p:cNvPr id="299" name="Google Shape;299;gbb516ab6ee_0_462"/>
          <p:cNvSpPr txBox="1"/>
          <p:nvPr/>
        </p:nvSpPr>
        <p:spPr>
          <a:xfrm>
            <a:off x="2482875" y="1546250"/>
            <a:ext cx="4653900" cy="4528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200"/>
              <a:buFont typeface="Arial"/>
              <a:buNone/>
            </a:pPr>
            <a:r>
              <a:rPr lang="en-US" sz="2100" b="1" i="0" u="none" strike="noStrike" cap="none">
                <a:solidFill>
                  <a:srgbClr val="333333"/>
                </a:solidFill>
                <a:latin typeface="Arial"/>
                <a:ea typeface="Arial"/>
                <a:cs typeface="Arial"/>
                <a:sym typeface="Arial"/>
              </a:rPr>
              <a:t>Call AMC within 5 days of accident, 1-866-400-0411, option 2</a:t>
            </a:r>
            <a:endParaRPr sz="2100" b="1" i="0" u="none" strike="noStrike" cap="none">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00"/>
              <a:buFont typeface="Arial"/>
              <a:buNone/>
            </a:pPr>
            <a:endParaRPr sz="2200" b="1" i="0" u="none" strike="noStrike" cap="none">
              <a:solidFill>
                <a:srgbClr val="33333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Accident Reporting Kits: </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In vehicle packet</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SF91 Accident Report </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SF94 Statement of Witness </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Proof of Insurance</a:t>
            </a:r>
            <a:endParaRPr sz="2000" b="0" i="0" u="none" strike="noStrike" cap="none">
              <a:solidFill>
                <a:srgbClr val="33333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bb516ab6ee_0_138"/>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21</a:t>
            </a:fld>
            <a:endParaRPr/>
          </a:p>
        </p:txBody>
      </p:sp>
      <p:sp>
        <p:nvSpPr>
          <p:cNvPr id="314" name="Google Shape;314;gbb516ab6ee_0_138"/>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Accessory Equipment</a:t>
            </a:r>
            <a:endParaRPr/>
          </a:p>
        </p:txBody>
      </p:sp>
      <p:sp>
        <p:nvSpPr>
          <p:cNvPr id="315" name="Google Shape;315;gbb516ab6ee_0_138"/>
          <p:cNvSpPr txBox="1"/>
          <p:nvPr/>
        </p:nvSpPr>
        <p:spPr>
          <a:xfrm>
            <a:off x="1987275" y="2103375"/>
            <a:ext cx="7588500" cy="2154406"/>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52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Vehicle modifications require prior approval from GSA</a:t>
            </a:r>
            <a:endParaRPr sz="2000" b="0" i="0" u="none" strike="noStrike" cap="none" dirty="0">
              <a:solidFill>
                <a:srgbClr val="333333"/>
              </a:solidFill>
              <a:latin typeface="Arial"/>
              <a:ea typeface="Arial"/>
              <a:cs typeface="Arial"/>
              <a:sym typeface="Arial"/>
            </a:endParaRPr>
          </a:p>
          <a:p>
            <a:pPr marL="457200" marR="0" lvl="0" indent="-355600" algn="l" rtl="0">
              <a:lnSpc>
                <a:spcPct val="100000"/>
              </a:lnSpc>
              <a:spcBef>
                <a:spcPts val="520"/>
              </a:spcBef>
              <a:spcAft>
                <a:spcPts val="0"/>
              </a:spcAft>
              <a:buClr>
                <a:srgbClr val="333333"/>
              </a:buClr>
              <a:buSzPts val="2000"/>
              <a:buFont typeface="Arial"/>
              <a:buChar char="●"/>
            </a:pPr>
            <a:endParaRPr sz="2000" b="0" i="0" u="none" strike="noStrike" cap="none" dirty="0">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Anything over $1,000 that is purchased by GSA will be capitalized as part of the vehicle</a:t>
            </a:r>
            <a:endParaRPr sz="2000" b="0" i="0" u="none" strike="noStrike" cap="none" dirty="0">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Decorative items, stickers, shrink wrap</a:t>
            </a:r>
            <a:endParaRPr sz="1000" b="0" i="0" u="none" strike="noStrike" cap="none" dirty="0">
              <a:solidFill>
                <a:srgbClr val="000000"/>
              </a:solidFill>
              <a:latin typeface="Arial"/>
              <a:ea typeface="Arial"/>
              <a:cs typeface="Arial"/>
              <a:sym typeface="Arial"/>
            </a:endParaRPr>
          </a:p>
        </p:txBody>
      </p:sp>
      <p:pic>
        <p:nvPicPr>
          <p:cNvPr id="316" name="Google Shape;316;gbb516ab6ee_0_138" descr="picture of a silver ford truck with a plow on it&#10;&#10;"/>
          <p:cNvPicPr preferRelativeResize="0"/>
          <p:nvPr/>
        </p:nvPicPr>
        <p:blipFill rotWithShape="1">
          <a:blip r:embed="rId3">
            <a:alphaModFix/>
          </a:blip>
          <a:srcRect t="26054" b="20845"/>
          <a:stretch/>
        </p:blipFill>
        <p:spPr>
          <a:xfrm>
            <a:off x="7690625" y="4369100"/>
            <a:ext cx="2794150" cy="1483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bb516ab6ee_0_681"/>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22</a:t>
            </a:fld>
            <a:endParaRPr/>
          </a:p>
        </p:txBody>
      </p:sp>
      <p:sp>
        <p:nvSpPr>
          <p:cNvPr id="322" name="Google Shape;322;gbb516ab6ee_0_681"/>
          <p:cNvSpPr txBox="1">
            <a:spLocks noGrp="1"/>
          </p:cNvSpPr>
          <p:nvPr>
            <p:ph type="title"/>
          </p:nvPr>
        </p:nvSpPr>
        <p:spPr>
          <a:xfrm>
            <a:off x="1373550" y="633325"/>
            <a:ext cx="95856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Vehicle Modification/Accessory Request Form</a:t>
            </a:r>
            <a:endParaRPr/>
          </a:p>
          <a:p>
            <a:pPr marL="0" lvl="0" indent="0" algn="ctr" rtl="0">
              <a:lnSpc>
                <a:spcPct val="90000"/>
              </a:lnSpc>
              <a:spcBef>
                <a:spcPts val="0"/>
              </a:spcBef>
              <a:spcAft>
                <a:spcPts val="0"/>
              </a:spcAft>
              <a:buClr>
                <a:srgbClr val="0073AD"/>
              </a:buClr>
              <a:buSzPts val="4400"/>
              <a:buFont typeface="Arial"/>
              <a:buNone/>
            </a:pPr>
            <a:endParaRPr/>
          </a:p>
        </p:txBody>
      </p:sp>
      <p:sp>
        <p:nvSpPr>
          <p:cNvPr id="323" name="Google Shape;323;gbb516ab6ee_0_681"/>
          <p:cNvSpPr txBox="1"/>
          <p:nvPr/>
        </p:nvSpPr>
        <p:spPr>
          <a:xfrm>
            <a:off x="2156950" y="2141100"/>
            <a:ext cx="5757300" cy="3170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Description / Justification</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Multiple vehicles if same</a:t>
            </a:r>
            <a:endParaRPr sz="2000" b="0" i="0" u="none" strike="noStrike" cap="none">
              <a:solidFill>
                <a:srgbClr val="333333"/>
              </a:solidFill>
              <a:latin typeface="Arial"/>
              <a:ea typeface="Arial"/>
              <a:cs typeface="Arial"/>
              <a:sym typeface="Arial"/>
            </a:endParaRPr>
          </a:p>
          <a:p>
            <a:pPr marL="457200" marR="0" lvl="0" indent="0" algn="l" rtl="0">
              <a:lnSpc>
                <a:spcPct val="100000"/>
              </a:lnSpc>
              <a:spcBef>
                <a:spcPts val="52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modification</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Attach an estimate if possible</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Tow hitch or Lift Gate</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Digitally sign form</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Not an authorization for work</a:t>
            </a:r>
            <a:endParaRPr sz="1000" b="0" i="0" u="none" strike="noStrike" cap="none">
              <a:solidFill>
                <a:srgbClr val="000000"/>
              </a:solidFill>
              <a:latin typeface="Arial"/>
              <a:ea typeface="Arial"/>
              <a:cs typeface="Arial"/>
              <a:sym typeface="Arial"/>
            </a:endParaRPr>
          </a:p>
        </p:txBody>
      </p:sp>
      <p:pic>
        <p:nvPicPr>
          <p:cNvPr id="324" name="Google Shape;324;gbb516ab6ee_0_681" descr="screenshot of vehicle modification sheet with a pencil icon on it&#10;"/>
          <p:cNvPicPr preferRelativeResize="0"/>
          <p:nvPr/>
        </p:nvPicPr>
        <p:blipFill rotWithShape="1">
          <a:blip r:embed="rId3">
            <a:alphaModFix/>
          </a:blip>
          <a:srcRect l="21009" r="35653"/>
          <a:stretch/>
        </p:blipFill>
        <p:spPr>
          <a:xfrm>
            <a:off x="6709075" y="2271199"/>
            <a:ext cx="3144826" cy="3239675"/>
          </a:xfrm>
          <a:prstGeom prst="rect">
            <a:avLst/>
          </a:prstGeom>
          <a:noFill/>
          <a:ln>
            <a:noFill/>
          </a:ln>
        </p:spPr>
      </p:pic>
      <p:pic>
        <p:nvPicPr>
          <p:cNvPr id="325" name="Google Shape;325;gbb516ab6ee_0_681" descr="pencil icon&#10;"/>
          <p:cNvPicPr preferRelativeResize="0"/>
          <p:nvPr/>
        </p:nvPicPr>
        <p:blipFill rotWithShape="1">
          <a:blip r:embed="rId4">
            <a:alphaModFix/>
          </a:blip>
          <a:srcRect/>
          <a:stretch/>
        </p:blipFill>
        <p:spPr>
          <a:xfrm>
            <a:off x="7600125" y="2746775"/>
            <a:ext cx="1033199" cy="1033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bb516ab6ee_0_790"/>
          <p:cNvSpPr txBox="1">
            <a:spLocks noGrp="1"/>
          </p:cNvSpPr>
          <p:nvPr>
            <p:ph type="title"/>
          </p:nvPr>
        </p:nvSpPr>
        <p:spPr>
          <a:xfrm>
            <a:off x="1930964" y="484602"/>
            <a:ext cx="91728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License Plates</a:t>
            </a:r>
            <a:endParaRPr/>
          </a:p>
        </p:txBody>
      </p:sp>
      <p:sp>
        <p:nvSpPr>
          <p:cNvPr id="339" name="Google Shape;339;gbb516ab6ee_0_790" descr="23&#10;"/>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smtClean="0"/>
              <a:t>23</a:t>
            </a:fld>
            <a:endParaRPr dirty="0"/>
          </a:p>
        </p:txBody>
      </p:sp>
      <p:pic>
        <p:nvPicPr>
          <p:cNvPr id="340" name="Google Shape;340;gbb516ab6ee_0_790" descr="us government license plate&#10;"/>
          <p:cNvPicPr preferRelativeResize="0"/>
          <p:nvPr/>
        </p:nvPicPr>
        <p:blipFill rotWithShape="1">
          <a:blip r:embed="rId3">
            <a:alphaModFix/>
          </a:blip>
          <a:srcRect/>
          <a:stretch/>
        </p:blipFill>
        <p:spPr>
          <a:xfrm>
            <a:off x="8710375" y="2215275"/>
            <a:ext cx="1926699" cy="980807"/>
          </a:xfrm>
          <a:prstGeom prst="rect">
            <a:avLst/>
          </a:prstGeom>
          <a:noFill/>
          <a:ln>
            <a:noFill/>
          </a:ln>
        </p:spPr>
      </p:pic>
      <p:sp>
        <p:nvSpPr>
          <p:cNvPr id="341" name="Google Shape;341;gbb516ab6ee_0_790"/>
          <p:cNvSpPr txBox="1"/>
          <p:nvPr/>
        </p:nvSpPr>
        <p:spPr>
          <a:xfrm>
            <a:off x="2733850" y="1993550"/>
            <a:ext cx="7046700" cy="3123902"/>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600"/>
              </a:spcBef>
              <a:spcAft>
                <a:spcPts val="0"/>
              </a:spcAft>
              <a:buClr>
                <a:srgbClr val="333333"/>
              </a:buClr>
              <a:buSzPts val="2000"/>
              <a:buFont typeface="Arial"/>
              <a:buChar char="●"/>
            </a:pPr>
            <a:r>
              <a:rPr lang="en-US" sz="2000" b="1" i="0" u="none" strike="noStrike" cap="none" dirty="0">
                <a:solidFill>
                  <a:srgbClr val="333333"/>
                </a:solidFill>
                <a:latin typeface="Arial"/>
                <a:ea typeface="Arial"/>
                <a:cs typeface="Arial"/>
                <a:sym typeface="Arial"/>
              </a:rPr>
              <a:t>Lost, Stolen or damaged license plates</a:t>
            </a:r>
            <a:endParaRPr sz="2000" b="1" i="0" u="none" strike="noStrike" cap="none" dirty="0">
              <a:solidFill>
                <a:srgbClr val="333333"/>
              </a:solidFill>
              <a:latin typeface="Arial"/>
              <a:ea typeface="Arial"/>
              <a:cs typeface="Arial"/>
              <a:sym typeface="Arial"/>
            </a:endParaRPr>
          </a:p>
          <a:p>
            <a:pPr marL="914400" marR="0" lvl="1" indent="-355600" algn="l" rtl="0">
              <a:lnSpc>
                <a:spcPct val="115000"/>
              </a:lnSpc>
              <a:spcBef>
                <a:spcPts val="100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National security</a:t>
            </a:r>
            <a:endParaRPr sz="2000" b="0" i="0" u="none" strike="noStrike" cap="none" dirty="0">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Contact FSR as soon as possible</a:t>
            </a:r>
            <a:endParaRPr sz="2000" b="0" i="0" u="none" strike="noStrike" cap="none" dirty="0">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New plates and credit card will be issued</a:t>
            </a:r>
            <a:endParaRPr sz="2000" b="0" i="0" u="none" strike="noStrike" cap="none" dirty="0">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1" i="0" u="none" strike="noStrike" cap="none" dirty="0">
                <a:solidFill>
                  <a:srgbClr val="333333"/>
                </a:solidFill>
                <a:latin typeface="Arial"/>
                <a:ea typeface="Arial"/>
                <a:cs typeface="Arial"/>
                <a:sym typeface="Arial"/>
              </a:rPr>
              <a:t>State Plates</a:t>
            </a:r>
            <a:endParaRPr sz="2000" b="1" i="0" u="none" strike="noStrike" cap="none" dirty="0">
              <a:solidFill>
                <a:srgbClr val="333333"/>
              </a:solidFill>
              <a:latin typeface="Arial"/>
              <a:ea typeface="Arial"/>
              <a:cs typeface="Arial"/>
              <a:sym typeface="Arial"/>
            </a:endParaRPr>
          </a:p>
          <a:p>
            <a:pPr marL="914400" marR="0" lvl="1" indent="-355600" algn="l" rtl="0">
              <a:lnSpc>
                <a:spcPct val="115000"/>
              </a:lnSpc>
              <a:spcBef>
                <a:spcPts val="100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Must be requested in writing</a:t>
            </a:r>
            <a:endParaRPr sz="2000" b="0" i="0" u="none" strike="noStrike" cap="none" dirty="0">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dirty="0">
                <a:solidFill>
                  <a:srgbClr val="333333"/>
                </a:solidFill>
              </a:rPr>
              <a:t>R</a:t>
            </a:r>
            <a:r>
              <a:rPr lang="en-US" sz="2000" b="0" i="0" u="none" strike="noStrike" cap="none" dirty="0">
                <a:solidFill>
                  <a:srgbClr val="333333"/>
                </a:solidFill>
                <a:latin typeface="Arial"/>
                <a:ea typeface="Arial"/>
                <a:cs typeface="Arial"/>
                <a:sym typeface="Arial"/>
              </a:rPr>
              <a:t>eturn government license plates for destruction</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bb516ab6ee_0_1002"/>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24</a:t>
            </a:fld>
            <a:endParaRPr/>
          </a:p>
        </p:txBody>
      </p:sp>
      <p:sp>
        <p:nvSpPr>
          <p:cNvPr id="357" name="Google Shape;357;gbb516ab6ee_0_1002"/>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Accounts Receivable</a:t>
            </a:r>
            <a:endParaRPr/>
          </a:p>
        </p:txBody>
      </p:sp>
      <p:sp>
        <p:nvSpPr>
          <p:cNvPr id="358" name="Google Shape;358;gbb516ab6ee_0_1002"/>
          <p:cNvSpPr txBox="1"/>
          <p:nvPr/>
        </p:nvSpPr>
        <p:spPr>
          <a:xfrm>
            <a:off x="2016000" y="2270250"/>
            <a:ext cx="7754100" cy="2678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6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All GSA Fleet Lease bills are due 30 or 45 days after bills are issued for non-federal or federal customers, respectively. </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View and print bills from </a:t>
            </a:r>
            <a:r>
              <a:rPr lang="en-US" sz="2000" b="0" i="0" u="sng" strike="noStrike" cap="none">
                <a:solidFill>
                  <a:srgbClr val="333333"/>
                </a:solidFill>
                <a:latin typeface="Arial"/>
                <a:ea typeface="Arial"/>
                <a:cs typeface="Arial"/>
                <a:sym typeface="Arial"/>
              </a:rPr>
              <a:t>VCSS</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Payment Options: Pay.gov, IPAC and SpeedPay easiest and most efficient way to pay Fleet bills!</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bb516ab6ee_0_1211"/>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25</a:t>
            </a:fld>
            <a:endParaRPr/>
          </a:p>
        </p:txBody>
      </p:sp>
      <p:sp>
        <p:nvSpPr>
          <p:cNvPr id="364" name="Google Shape;364;gbb516ab6ee_0_1211"/>
          <p:cNvSpPr txBox="1">
            <a:spLocks noGrp="1"/>
          </p:cNvSpPr>
          <p:nvPr>
            <p:ph type="title"/>
          </p:nvPr>
        </p:nvSpPr>
        <p:spPr>
          <a:xfrm>
            <a:off x="576093" y="633328"/>
            <a:ext cx="110397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dirty="0"/>
              <a:t>More Services &amp; Solutions</a:t>
            </a:r>
            <a:endParaRPr dirty="0"/>
          </a:p>
        </p:txBody>
      </p:sp>
      <p:sp>
        <p:nvSpPr>
          <p:cNvPr id="365" name="Google Shape;365;gbb516ab6ee_0_1211"/>
          <p:cNvSpPr txBox="1"/>
          <p:nvPr/>
        </p:nvSpPr>
        <p:spPr>
          <a:xfrm>
            <a:off x="3857625" y="1919075"/>
            <a:ext cx="4325400" cy="3651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AFV Guide</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Dispatch Reservation Module</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FedFMS</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Short Term Rental (STR) Program</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Law Enforcement Upfit Packages</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8" action="ppaction://hlinksldjump">
                  <a:extLst>
                    <a:ext uri="{A12FA001-AC4F-418D-AE19-62706E023703}">
                      <ahyp:hlinkClr xmlns:ahyp="http://schemas.microsoft.com/office/drawing/2018/hyperlinkcolor" val="tx"/>
                    </a:ext>
                  </a:extLst>
                </a:hlinkClick>
              </a:rPr>
              <a:t>Telematics</a:t>
            </a:r>
            <a:r>
              <a:rPr lang="en-US" sz="20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Vehicle Consolidations</a:t>
            </a:r>
            <a:r>
              <a:rPr lang="en-US" sz="20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457200" marR="0" lvl="0" indent="-355600" algn="l" rtl="0">
              <a:lnSpc>
                <a:spcPct val="114000"/>
              </a:lnSpc>
              <a:spcBef>
                <a:spcPts val="0"/>
              </a:spcBef>
              <a:spcAft>
                <a:spcPts val="0"/>
              </a:spcAft>
              <a:buClr>
                <a:schemeClr val="dk1"/>
              </a:buClr>
              <a:buSzPts val="2000"/>
              <a:buFont typeface="Arial"/>
              <a:buChar char="➢"/>
            </a:pPr>
            <a:r>
              <a:rPr lang="en-US" sz="2000" b="1" i="0" u="sng" strike="noStrike" cap="none">
                <a:solidFill>
                  <a:schemeClr val="dk1"/>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VCSS</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bb516ab6ee_0_1316" descr="alternative fuel plug in icon&#10;"/>
          <p:cNvSpPr/>
          <p:nvPr/>
        </p:nvSpPr>
        <p:spPr>
          <a:xfrm>
            <a:off x="8853400" y="2040525"/>
            <a:ext cx="2605500" cy="2447100"/>
          </a:xfrm>
          <a:prstGeom prst="ellipse">
            <a:avLst/>
          </a:prstGeom>
          <a:gradFill>
            <a:gsLst>
              <a:gs pos="0">
                <a:srgbClr val="FAD900"/>
              </a:gs>
              <a:gs pos="100000">
                <a:srgbClr val="FFFFFF"/>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bb516ab6ee_0_1316"/>
          <p:cNvSpPr txBox="1">
            <a:spLocks noGrp="1"/>
          </p:cNvSpPr>
          <p:nvPr>
            <p:ph type="title"/>
          </p:nvPr>
        </p:nvSpPr>
        <p:spPr>
          <a:xfrm>
            <a:off x="1732339" y="569027"/>
            <a:ext cx="91728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AFV Guide &amp; Tool</a:t>
            </a:r>
            <a:endParaRPr/>
          </a:p>
        </p:txBody>
      </p:sp>
      <p:sp>
        <p:nvSpPr>
          <p:cNvPr id="381" name="Google Shape;381;gbb516ab6ee_0_1316"/>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26</a:t>
            </a:fld>
            <a:endParaRPr/>
          </a:p>
        </p:txBody>
      </p:sp>
      <p:pic>
        <p:nvPicPr>
          <p:cNvPr id="382" name="Google Shape;382;gbb516ab6ee_0_1316" descr="fuel plug in icon&#10;"/>
          <p:cNvPicPr preferRelativeResize="0"/>
          <p:nvPr/>
        </p:nvPicPr>
        <p:blipFill rotWithShape="1">
          <a:blip r:embed="rId3">
            <a:alphaModFix/>
          </a:blip>
          <a:srcRect/>
          <a:stretch/>
        </p:blipFill>
        <p:spPr>
          <a:xfrm>
            <a:off x="9599287" y="2599150"/>
            <a:ext cx="1333934" cy="1329850"/>
          </a:xfrm>
          <a:prstGeom prst="rect">
            <a:avLst/>
          </a:prstGeom>
          <a:noFill/>
          <a:ln>
            <a:noFill/>
          </a:ln>
        </p:spPr>
      </p:pic>
      <p:sp>
        <p:nvSpPr>
          <p:cNvPr id="383" name="Google Shape;383;gbb516ab6ee_0_1316"/>
          <p:cNvSpPr txBox="1"/>
          <p:nvPr/>
        </p:nvSpPr>
        <p:spPr>
          <a:xfrm>
            <a:off x="2889750" y="1997175"/>
            <a:ext cx="5585400" cy="2319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600"/>
              </a:spcBef>
              <a:spcAft>
                <a:spcPts val="0"/>
              </a:spcAft>
              <a:buClr>
                <a:srgbClr val="333333"/>
              </a:buClr>
              <a:buSzPts val="2000"/>
              <a:buFont typeface="Arial"/>
              <a:buChar char="●"/>
            </a:pPr>
            <a:r>
              <a:rPr lang="en-US" sz="2000" b="1" i="0" u="none" strike="noStrike" cap="none">
                <a:solidFill>
                  <a:srgbClr val="333333"/>
                </a:solidFill>
                <a:latin typeface="Arial"/>
                <a:ea typeface="Arial"/>
                <a:cs typeface="Arial"/>
                <a:sym typeface="Arial"/>
              </a:rPr>
              <a:t>Alternative Fuel Vehicle (AFV) Guide</a:t>
            </a:r>
            <a:endParaRPr sz="2000" b="1" i="0" u="none" strike="noStrike" cap="none">
              <a:solidFill>
                <a:srgbClr val="333333"/>
              </a:solidFill>
              <a:latin typeface="Arial"/>
              <a:ea typeface="Arial"/>
              <a:cs typeface="Arial"/>
              <a:sym typeface="Arial"/>
            </a:endParaRPr>
          </a:p>
          <a:p>
            <a:pPr marL="914400" marR="0" lvl="1"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Searchable listing of all AFV and low </a:t>
            </a:r>
            <a:endParaRPr sz="2000" b="0" i="0" u="none" strike="noStrike" cap="none">
              <a:solidFill>
                <a:srgbClr val="333333"/>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GHG configurations</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Includes summary of all current AFV</a:t>
            </a:r>
            <a:endParaRPr sz="2000" b="0" i="0" u="none" strike="noStrike" cap="none">
              <a:solidFill>
                <a:srgbClr val="333333"/>
              </a:solidFill>
              <a:latin typeface="Arial"/>
              <a:ea typeface="Arial"/>
              <a:cs typeface="Arial"/>
              <a:sym typeface="Arial"/>
            </a:endParaRPr>
          </a:p>
          <a:p>
            <a:pPr marL="457200" marR="0" lvl="0" indent="457200" algn="l" rtl="0">
              <a:lnSpc>
                <a:spcPct val="115000"/>
              </a:lnSpc>
              <a:spcBef>
                <a:spcPts val="60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laws/mandates</a:t>
            </a:r>
            <a:endParaRPr sz="1400" b="0" i="0" u="none" strike="noStrike" cap="none">
              <a:solidFill>
                <a:srgbClr val="000000"/>
              </a:solidFill>
              <a:latin typeface="Arial"/>
              <a:ea typeface="Arial"/>
              <a:cs typeface="Arial"/>
              <a:sym typeface="Arial"/>
            </a:endParaRPr>
          </a:p>
        </p:txBody>
      </p:sp>
      <p:sp>
        <p:nvSpPr>
          <p:cNvPr id="384" name="Google Shape;384;gbb516ab6ee_0_1316"/>
          <p:cNvSpPr txBox="1"/>
          <p:nvPr/>
        </p:nvSpPr>
        <p:spPr>
          <a:xfrm>
            <a:off x="2889750" y="4824825"/>
            <a:ext cx="6858000" cy="4926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600"/>
              </a:spcBef>
              <a:spcAft>
                <a:spcPts val="0"/>
              </a:spcAft>
              <a:buClr>
                <a:srgbClr val="000000"/>
              </a:buClr>
              <a:buSzPts val="2000"/>
              <a:buFont typeface="Arial"/>
              <a:buNone/>
            </a:pPr>
            <a:r>
              <a:rPr lang="en-US" sz="20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www.gsa.gov/afv</a:t>
            </a:r>
            <a:r>
              <a:rPr lang="en-US" sz="2000" b="0" i="0" u="none" strike="noStrike" cap="none">
                <a:solidFill>
                  <a:schemeClr val="dk1"/>
                </a:solidFill>
                <a:latin typeface="Arial"/>
                <a:ea typeface="Arial"/>
                <a:cs typeface="Arial"/>
                <a:sym typeface="Arial"/>
              </a:rPr>
              <a:t> </a:t>
            </a:r>
            <a:r>
              <a:rPr lang="en-US" sz="2000" b="0" i="0" u="none" strike="noStrike" cap="none">
                <a:solidFill>
                  <a:srgbClr val="333333"/>
                </a:solidFill>
                <a:latin typeface="Arial"/>
                <a:ea typeface="Arial"/>
                <a:cs typeface="Arial"/>
                <a:sym typeface="Arial"/>
              </a:rPr>
              <a:t>click “AFV Guides and Helpful Links”</a:t>
            </a:r>
            <a:endParaRPr sz="2000" b="0" i="0" u="none" strike="noStrike" cap="none">
              <a:solidFill>
                <a:srgbClr val="000000"/>
              </a:solidFill>
              <a:latin typeface="Arial"/>
              <a:ea typeface="Arial"/>
              <a:cs typeface="Arial"/>
              <a:sym typeface="Arial"/>
            </a:endParaRPr>
          </a:p>
        </p:txBody>
      </p:sp>
      <p:sp>
        <p:nvSpPr>
          <p:cNvPr id="385" name="Google Shape;385;gbb516ab6ee_0_1316"/>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bb516ab6ee_0_146"/>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27</a:t>
            </a:fld>
            <a:endParaRPr/>
          </a:p>
        </p:txBody>
      </p:sp>
      <p:sp>
        <p:nvSpPr>
          <p:cNvPr id="392" name="Google Shape;392;gbb516ab6ee_0_146"/>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FedFMS</a:t>
            </a:r>
            <a:endParaRPr/>
          </a:p>
        </p:txBody>
      </p:sp>
      <p:sp>
        <p:nvSpPr>
          <p:cNvPr id="393" name="Google Shape;393;gbb516ab6ee_0_146"/>
          <p:cNvSpPr txBox="1"/>
          <p:nvPr/>
        </p:nvSpPr>
        <p:spPr>
          <a:xfrm>
            <a:off x="1575200" y="2046600"/>
            <a:ext cx="6894300" cy="2764800"/>
          </a:xfrm>
          <a:prstGeom prst="rect">
            <a:avLst/>
          </a:prstGeom>
          <a:noFill/>
          <a:ln>
            <a:noFill/>
          </a:ln>
        </p:spPr>
        <p:txBody>
          <a:bodyPr spcFirstLastPara="1" wrap="square" lIns="0" tIns="0" rIns="0" bIns="0" anchor="t" anchorCtr="0">
            <a:noAutofit/>
          </a:bodyPr>
          <a:lstStyle/>
          <a:p>
            <a:pPr marL="457200" marR="0" lvl="0" indent="-355600" algn="l" rtl="0">
              <a:lnSpc>
                <a:spcPct val="115000"/>
              </a:lnSpc>
              <a:spcBef>
                <a:spcPts val="600"/>
              </a:spcBef>
              <a:spcAft>
                <a:spcPts val="0"/>
              </a:spcAft>
              <a:buClr>
                <a:srgbClr val="333333"/>
              </a:buClr>
              <a:buSzPts val="2000"/>
              <a:buFont typeface="Arial"/>
              <a:buChar char="●"/>
            </a:pPr>
            <a:r>
              <a:rPr lang="en-US" sz="2000" b="0" i="0" u="none" strike="noStrike" cap="none">
                <a:solidFill>
                  <a:srgbClr val="333333"/>
                </a:solidFill>
                <a:highlight>
                  <a:srgbClr val="FFFFFF"/>
                </a:highlight>
                <a:latin typeface="Arial"/>
                <a:ea typeface="Arial"/>
                <a:cs typeface="Arial"/>
                <a:sym typeface="Arial"/>
              </a:rPr>
              <a:t>Free online fleet management system</a:t>
            </a:r>
            <a:endParaRPr sz="2000" b="0" i="0" u="none" strike="noStrike" cap="none">
              <a:solidFill>
                <a:srgbClr val="333333"/>
              </a:solidFill>
              <a:highlight>
                <a:srgbClr val="FFFFFF"/>
              </a:highlight>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highlight>
                  <a:srgbClr val="FFFFFF"/>
                </a:highlight>
                <a:latin typeface="Arial"/>
                <a:ea typeface="Arial"/>
                <a:cs typeface="Arial"/>
                <a:sym typeface="Arial"/>
              </a:rPr>
              <a:t>Available to all federal agencies</a:t>
            </a:r>
            <a:endParaRPr sz="2000" b="0" i="0" u="none" strike="noStrike" cap="none">
              <a:solidFill>
                <a:srgbClr val="333333"/>
              </a:solidFill>
              <a:highlight>
                <a:srgbClr val="FFFFFF"/>
              </a:highlight>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highlight>
                  <a:srgbClr val="FFFFFF"/>
                </a:highlight>
                <a:latin typeface="Arial"/>
                <a:ea typeface="Arial"/>
                <a:cs typeface="Arial"/>
                <a:sym typeface="Arial"/>
              </a:rPr>
              <a:t>Agency owned vehicles</a:t>
            </a:r>
            <a:endParaRPr sz="2000" b="0" i="0" u="none" strike="noStrike" cap="none">
              <a:solidFill>
                <a:srgbClr val="333333"/>
              </a:solidFill>
              <a:highlight>
                <a:srgbClr val="FFFFFF"/>
              </a:highlight>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highlight>
                  <a:srgbClr val="FFFFFF"/>
                </a:highlight>
                <a:latin typeface="Arial"/>
                <a:ea typeface="Arial"/>
                <a:cs typeface="Arial"/>
                <a:sym typeface="Arial"/>
              </a:rPr>
              <a:t>Meets FMR 102-34.340 requirement for federal </a:t>
            </a:r>
            <a:br>
              <a:rPr lang="en-US" sz="2000" b="0" i="0" u="none" strike="noStrike" cap="none">
                <a:solidFill>
                  <a:srgbClr val="333333"/>
                </a:solidFill>
                <a:highlight>
                  <a:srgbClr val="FFFFFF"/>
                </a:highlight>
                <a:latin typeface="Arial"/>
                <a:ea typeface="Arial"/>
                <a:cs typeface="Arial"/>
                <a:sym typeface="Arial"/>
              </a:rPr>
            </a:br>
            <a:r>
              <a:rPr lang="en-US" sz="2000" b="0" i="0" u="none" strike="noStrike" cap="none">
                <a:solidFill>
                  <a:srgbClr val="333333"/>
                </a:solidFill>
                <a:highlight>
                  <a:srgbClr val="FFFFFF"/>
                </a:highlight>
                <a:latin typeface="Arial"/>
                <a:ea typeface="Arial"/>
                <a:cs typeface="Arial"/>
                <a:sym typeface="Arial"/>
              </a:rPr>
              <a:t>agencies to have a fleet management information system</a:t>
            </a:r>
            <a:endParaRPr sz="2000" b="0" i="0" u="none" strike="noStrike" cap="none">
              <a:solidFill>
                <a:srgbClr val="333333"/>
              </a:solidFill>
              <a:highlight>
                <a:srgbClr val="FFFFFF"/>
              </a:highlight>
              <a:latin typeface="Arial"/>
              <a:ea typeface="Arial"/>
              <a:cs typeface="Arial"/>
              <a:sym typeface="Arial"/>
            </a:endParaRPr>
          </a:p>
        </p:txBody>
      </p:sp>
      <p:pic>
        <p:nvPicPr>
          <p:cNvPr id="394" name="Google Shape;394;gbb516ab6ee_0_146" descr="information systems icon on a keyboard&#10;"/>
          <p:cNvPicPr preferRelativeResize="0"/>
          <p:nvPr/>
        </p:nvPicPr>
        <p:blipFill rotWithShape="1">
          <a:blip r:embed="rId3">
            <a:alphaModFix/>
          </a:blip>
          <a:srcRect/>
          <a:stretch/>
        </p:blipFill>
        <p:spPr>
          <a:xfrm>
            <a:off x="8946825" y="3555625"/>
            <a:ext cx="2215400" cy="1919075"/>
          </a:xfrm>
          <a:prstGeom prst="rect">
            <a:avLst/>
          </a:prstGeom>
          <a:noFill/>
          <a:ln>
            <a:noFill/>
          </a:ln>
        </p:spPr>
      </p:pic>
      <p:pic>
        <p:nvPicPr>
          <p:cNvPr id="395" name="Google Shape;395;gbb516ab6ee_0_146" descr="FEDFMS banner&#10;"/>
          <p:cNvPicPr preferRelativeResize="0"/>
          <p:nvPr/>
        </p:nvPicPr>
        <p:blipFill rotWithShape="1">
          <a:blip r:embed="rId4">
            <a:alphaModFix/>
          </a:blip>
          <a:srcRect/>
          <a:stretch/>
        </p:blipFill>
        <p:spPr>
          <a:xfrm>
            <a:off x="7781475" y="1543925"/>
            <a:ext cx="3172200" cy="588000"/>
          </a:xfrm>
          <a:prstGeom prst="rect">
            <a:avLst/>
          </a:prstGeom>
          <a:noFill/>
          <a:ln>
            <a:noFill/>
          </a:ln>
        </p:spPr>
      </p:pic>
      <p:sp>
        <p:nvSpPr>
          <p:cNvPr id="396" name="Google Shape;396;gbb516ab6ee_0_146"/>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bb516ab6ee_0_1531"/>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28</a:t>
            </a:fld>
            <a:endParaRPr/>
          </a:p>
        </p:txBody>
      </p:sp>
      <p:sp>
        <p:nvSpPr>
          <p:cNvPr id="402" name="Google Shape;402;gbb516ab6ee_0_1531"/>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Dispatch Reservation Module (DRM)</a:t>
            </a:r>
            <a:endParaRPr/>
          </a:p>
        </p:txBody>
      </p:sp>
      <p:sp>
        <p:nvSpPr>
          <p:cNvPr id="403" name="Google Shape;403;gbb516ab6ee_0_1531" descr="calendar icon&#10;"/>
          <p:cNvSpPr/>
          <p:nvPr/>
        </p:nvSpPr>
        <p:spPr>
          <a:xfrm>
            <a:off x="7982150" y="3250600"/>
            <a:ext cx="2692500" cy="2349300"/>
          </a:xfrm>
          <a:prstGeom prst="ellipse">
            <a:avLst/>
          </a:prstGeom>
          <a:gradFill>
            <a:gsLst>
              <a:gs pos="0">
                <a:srgbClr val="DBD4EB"/>
              </a:gs>
              <a:gs pos="100000">
                <a:srgbClr val="B043C8"/>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gbb516ab6ee_0_1531" descr="purple calendar icon with car icon&#10;"/>
          <p:cNvPicPr preferRelativeResize="0"/>
          <p:nvPr/>
        </p:nvPicPr>
        <p:blipFill rotWithShape="1">
          <a:blip r:embed="rId3">
            <a:alphaModFix/>
          </a:blip>
          <a:srcRect/>
          <a:stretch/>
        </p:blipFill>
        <p:spPr>
          <a:xfrm>
            <a:off x="8069825" y="3428998"/>
            <a:ext cx="2692499" cy="1992527"/>
          </a:xfrm>
          <a:prstGeom prst="rect">
            <a:avLst/>
          </a:prstGeom>
          <a:noFill/>
          <a:ln>
            <a:noFill/>
          </a:ln>
        </p:spPr>
      </p:pic>
      <p:sp>
        <p:nvSpPr>
          <p:cNvPr id="405" name="Google Shape;405;gbb516ab6ee_0_1531"/>
          <p:cNvSpPr txBox="1"/>
          <p:nvPr/>
        </p:nvSpPr>
        <p:spPr>
          <a:xfrm>
            <a:off x="2646575" y="2453425"/>
            <a:ext cx="5533200" cy="1800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6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Online vehicle reservation system</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Leased and agency owned (FedFMS) pool</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Fleet management tool</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100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Increased fleet utilization</a:t>
            </a:r>
            <a:endParaRPr sz="1000" b="0" i="0" u="none" strike="noStrike" cap="none">
              <a:solidFill>
                <a:srgbClr val="000000"/>
              </a:solidFill>
              <a:latin typeface="Arial"/>
              <a:ea typeface="Arial"/>
              <a:cs typeface="Arial"/>
              <a:sym typeface="Arial"/>
            </a:endParaRPr>
          </a:p>
        </p:txBody>
      </p:sp>
      <p:sp>
        <p:nvSpPr>
          <p:cNvPr id="406" name="Google Shape;406;gbb516ab6ee_0_1531"/>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bb516ab6ee_0_1640"/>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29</a:t>
            </a:fld>
            <a:endParaRPr/>
          </a:p>
        </p:txBody>
      </p:sp>
      <p:sp>
        <p:nvSpPr>
          <p:cNvPr id="412" name="Google Shape;412;gbb516ab6ee_0_1640"/>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Short Term Rental</a:t>
            </a:r>
            <a:endParaRPr/>
          </a:p>
        </p:txBody>
      </p:sp>
      <p:pic>
        <p:nvPicPr>
          <p:cNvPr id="413" name="Google Shape;413;gbb516ab6ee_0_1640" descr="GSA Short term rental icon&#10;"/>
          <p:cNvPicPr preferRelativeResize="0"/>
          <p:nvPr/>
        </p:nvPicPr>
        <p:blipFill rotWithShape="1">
          <a:blip r:embed="rId3">
            <a:alphaModFix/>
          </a:blip>
          <a:srcRect/>
          <a:stretch/>
        </p:blipFill>
        <p:spPr>
          <a:xfrm>
            <a:off x="8185823" y="1928238"/>
            <a:ext cx="1893700" cy="1109775"/>
          </a:xfrm>
          <a:prstGeom prst="rect">
            <a:avLst/>
          </a:prstGeom>
          <a:noFill/>
          <a:ln>
            <a:noFill/>
          </a:ln>
        </p:spPr>
      </p:pic>
      <p:sp>
        <p:nvSpPr>
          <p:cNvPr id="414" name="Google Shape;414;gbb516ab6ee_0_1640" descr="key and hand icon&#10;"/>
          <p:cNvSpPr/>
          <p:nvPr/>
        </p:nvSpPr>
        <p:spPr>
          <a:xfrm>
            <a:off x="7641300" y="3429000"/>
            <a:ext cx="2659500" cy="2375400"/>
          </a:xfrm>
          <a:prstGeom prst="ellipse">
            <a:avLst/>
          </a:prstGeom>
          <a:gradFill>
            <a:gsLst>
              <a:gs pos="0">
                <a:srgbClr val="DCECD5"/>
              </a:gs>
              <a:gs pos="100000">
                <a:srgbClr val="93BC81"/>
              </a:gs>
            </a:gsLst>
            <a:lin ang="5400012" scaled="0"/>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gbb516ab6ee_0_1640" descr="key and hand icon&#10;"/>
          <p:cNvPicPr preferRelativeResize="0"/>
          <p:nvPr/>
        </p:nvPicPr>
        <p:blipFill rotWithShape="1">
          <a:blip r:embed="rId4">
            <a:alphaModFix/>
          </a:blip>
          <a:srcRect/>
          <a:stretch/>
        </p:blipFill>
        <p:spPr>
          <a:xfrm>
            <a:off x="8108425" y="3802775"/>
            <a:ext cx="1627850" cy="1627850"/>
          </a:xfrm>
          <a:prstGeom prst="rect">
            <a:avLst/>
          </a:prstGeom>
          <a:noFill/>
          <a:ln>
            <a:noFill/>
          </a:ln>
        </p:spPr>
      </p:pic>
      <p:sp>
        <p:nvSpPr>
          <p:cNvPr id="416" name="Google Shape;416;gbb516ab6ee_0_1640"/>
          <p:cNvSpPr txBox="1"/>
          <p:nvPr/>
        </p:nvSpPr>
        <p:spPr>
          <a:xfrm>
            <a:off x="1506475" y="1928250"/>
            <a:ext cx="5943600" cy="34788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Vehicle &amp; Equipment Rentals</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70+ types of vehicles</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500+ types of equipment</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6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Vehicle &amp; Equipment Offerings</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Utility trucks, scaffolding, new trailers, etc.</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Supply equipment at the project level</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6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STR OnDemand</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Offers more flexibility</a:t>
            </a:r>
            <a:endParaRPr sz="2000" b="0" i="0" u="none" strike="noStrike" cap="none">
              <a:solidFill>
                <a:srgbClr val="333333"/>
              </a:solidFill>
              <a:latin typeface="Arial"/>
              <a:ea typeface="Arial"/>
              <a:cs typeface="Arial"/>
              <a:sym typeface="Arial"/>
            </a:endParaRPr>
          </a:p>
          <a:p>
            <a:pPr marL="914400" marR="0" lvl="1"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Reserve at vendor’s website</a:t>
            </a:r>
            <a:endParaRPr sz="2000" b="0" i="0" u="none" strike="noStrike" cap="none">
              <a:solidFill>
                <a:srgbClr val="333333"/>
              </a:solidFill>
              <a:latin typeface="Arial"/>
              <a:ea typeface="Arial"/>
              <a:cs typeface="Arial"/>
              <a:sym typeface="Arial"/>
            </a:endParaRPr>
          </a:p>
        </p:txBody>
      </p:sp>
      <p:sp>
        <p:nvSpPr>
          <p:cNvPr id="417" name="Google Shape;417;gbb516ab6ee_0_1640"/>
          <p:cNvSpPr txBox="1"/>
          <p:nvPr/>
        </p:nvSpPr>
        <p:spPr>
          <a:xfrm>
            <a:off x="3403375" y="5630700"/>
            <a:ext cx="2149800" cy="27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gsa.gov/str</a:t>
            </a:r>
            <a:endParaRPr sz="2000" b="0" i="0" u="none" strike="noStrike" cap="none">
              <a:solidFill>
                <a:srgbClr val="000000"/>
              </a:solidFill>
              <a:latin typeface="Arial"/>
              <a:ea typeface="Arial"/>
              <a:cs typeface="Arial"/>
              <a:sym typeface="Arial"/>
            </a:endParaRPr>
          </a:p>
        </p:txBody>
      </p:sp>
      <p:sp>
        <p:nvSpPr>
          <p:cNvPr id="418" name="Google Shape;418;gbb516ab6ee_0_1640"/>
          <p:cNvSpPr txBox="1"/>
          <p:nvPr/>
        </p:nvSpPr>
        <p:spPr>
          <a:xfrm>
            <a:off x="9677350" y="6072200"/>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bb516ab6ee_0_8"/>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3</a:t>
            </a:fld>
            <a:endParaRPr/>
          </a:p>
        </p:txBody>
      </p:sp>
      <p:sp>
        <p:nvSpPr>
          <p:cNvPr id="124" name="Google Shape;124;gbb516ab6ee_0_8"/>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GSA Fleet Geographic Structure</a:t>
            </a:r>
            <a:endParaRPr/>
          </a:p>
          <a:p>
            <a:pPr marL="0" lvl="0" indent="0" algn="ctr" rtl="0">
              <a:lnSpc>
                <a:spcPct val="90000"/>
              </a:lnSpc>
              <a:spcBef>
                <a:spcPts val="0"/>
              </a:spcBef>
              <a:spcAft>
                <a:spcPts val="0"/>
              </a:spcAft>
              <a:buClr>
                <a:srgbClr val="0073AD"/>
              </a:buClr>
              <a:buSzPts val="4400"/>
              <a:buFont typeface="Arial"/>
              <a:buNone/>
            </a:pPr>
            <a:endParaRPr/>
          </a:p>
        </p:txBody>
      </p:sp>
      <p:pic>
        <p:nvPicPr>
          <p:cNvPr id="125" name="Google Shape;125;gbb516ab6ee_0_8" descr="picture of the unites states broken up into 4 zones&#10;"/>
          <p:cNvPicPr preferRelativeResize="0"/>
          <p:nvPr/>
        </p:nvPicPr>
        <p:blipFill rotWithShape="1">
          <a:blip r:embed="rId3">
            <a:alphaModFix/>
          </a:blip>
          <a:srcRect l="7017" b="2929"/>
          <a:stretch/>
        </p:blipFill>
        <p:spPr>
          <a:xfrm>
            <a:off x="2286000" y="1524000"/>
            <a:ext cx="7467600" cy="4191000"/>
          </a:xfrm>
          <a:prstGeom prst="rect">
            <a:avLst/>
          </a:prstGeom>
          <a:noFill/>
          <a:ln>
            <a:noFill/>
          </a:ln>
        </p:spPr>
      </p:pic>
      <p:pic>
        <p:nvPicPr>
          <p:cNvPr id="126" name="Google Shape;126;gbb516ab6ee_0_8" descr="the words zone 4 in a red box with black lettering&#10;"/>
          <p:cNvPicPr preferRelativeResize="0"/>
          <p:nvPr/>
        </p:nvPicPr>
        <p:blipFill rotWithShape="1">
          <a:blip r:embed="rId4">
            <a:alphaModFix/>
          </a:blip>
          <a:srcRect l="-14291" t="-10840" r="-10302"/>
          <a:stretch/>
        </p:blipFill>
        <p:spPr>
          <a:xfrm>
            <a:off x="2133600" y="3225400"/>
            <a:ext cx="1027877" cy="407200"/>
          </a:xfrm>
          <a:prstGeom prst="rect">
            <a:avLst/>
          </a:prstGeom>
          <a:noFill/>
          <a:ln>
            <a:noFill/>
          </a:ln>
        </p:spPr>
      </p:pic>
      <p:pic>
        <p:nvPicPr>
          <p:cNvPr id="127" name="Google Shape;127;gbb516ab6ee_0_8" descr="The words Zone 3 in a green box with black text&#10;"/>
          <p:cNvPicPr preferRelativeResize="0"/>
          <p:nvPr/>
        </p:nvPicPr>
        <p:blipFill rotWithShape="1">
          <a:blip r:embed="rId5">
            <a:alphaModFix/>
          </a:blip>
          <a:srcRect/>
          <a:stretch/>
        </p:blipFill>
        <p:spPr>
          <a:xfrm>
            <a:off x="4861800" y="1954516"/>
            <a:ext cx="914400" cy="407194"/>
          </a:xfrm>
          <a:prstGeom prst="rect">
            <a:avLst/>
          </a:prstGeom>
          <a:noFill/>
          <a:ln>
            <a:noFill/>
          </a:ln>
        </p:spPr>
      </p:pic>
      <p:pic>
        <p:nvPicPr>
          <p:cNvPr id="128" name="Google Shape;128;gbb516ab6ee_0_8" descr="The words zone 1 in a light blue box with black lettering&#10;"/>
          <p:cNvPicPr preferRelativeResize="0"/>
          <p:nvPr/>
        </p:nvPicPr>
        <p:blipFill rotWithShape="1">
          <a:blip r:embed="rId6">
            <a:alphaModFix/>
          </a:blip>
          <a:srcRect/>
          <a:stretch/>
        </p:blipFill>
        <p:spPr>
          <a:xfrm>
            <a:off x="9296400" y="2045935"/>
            <a:ext cx="914400" cy="407194"/>
          </a:xfrm>
          <a:prstGeom prst="rect">
            <a:avLst/>
          </a:prstGeom>
          <a:noFill/>
          <a:ln>
            <a:noFill/>
          </a:ln>
        </p:spPr>
      </p:pic>
      <p:pic>
        <p:nvPicPr>
          <p:cNvPr id="129" name="Google Shape;129;gbb516ab6ee_0_8" descr="The words zone 2 in an orange box with black lettering&#10;"/>
          <p:cNvPicPr preferRelativeResize="0"/>
          <p:nvPr/>
        </p:nvPicPr>
        <p:blipFill rotWithShape="1">
          <a:blip r:embed="rId7">
            <a:alphaModFix/>
          </a:blip>
          <a:srcRect/>
          <a:stretch/>
        </p:blipFill>
        <p:spPr>
          <a:xfrm>
            <a:off x="8382000" y="4954100"/>
            <a:ext cx="914400" cy="4071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bb516ab6ee_0_1748"/>
          <p:cNvSpPr txBox="1">
            <a:spLocks noGrp="1"/>
          </p:cNvSpPr>
          <p:nvPr>
            <p:ph type="title"/>
          </p:nvPr>
        </p:nvSpPr>
        <p:spPr>
          <a:xfrm>
            <a:off x="2263589" y="455502"/>
            <a:ext cx="91728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Law Enforcement Upfit Packages</a:t>
            </a:r>
            <a:endParaRPr/>
          </a:p>
        </p:txBody>
      </p:sp>
      <p:sp>
        <p:nvSpPr>
          <p:cNvPr id="424" name="Google Shape;424;gbb516ab6ee_0_1748"/>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30</a:t>
            </a:fld>
            <a:endParaRPr/>
          </a:p>
        </p:txBody>
      </p:sp>
      <p:sp>
        <p:nvSpPr>
          <p:cNvPr id="425" name="Google Shape;425;gbb516ab6ee_0_1748"/>
          <p:cNvSpPr txBox="1"/>
          <p:nvPr/>
        </p:nvSpPr>
        <p:spPr>
          <a:xfrm>
            <a:off x="2729350" y="1723975"/>
            <a:ext cx="8004900" cy="2555100"/>
          </a:xfrm>
          <a:prstGeom prst="rect">
            <a:avLst/>
          </a:prstGeom>
          <a:noFill/>
          <a:ln>
            <a:noFill/>
          </a:ln>
        </p:spPr>
        <p:txBody>
          <a:bodyPr spcFirstLastPara="1" wrap="square" lIns="91425" tIns="91425" rIns="91425" bIns="91425" anchor="t" anchorCtr="0">
            <a:spAutoFit/>
          </a:bodyPr>
          <a:lstStyle/>
          <a:p>
            <a:pPr marL="914400" marR="0" lvl="0" indent="-355600" algn="l" rtl="0">
              <a:lnSpc>
                <a:spcPct val="115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Available on a range of vehicle types</a:t>
            </a:r>
            <a:endParaRPr sz="2000" b="0" i="0" u="none" strike="noStrike" cap="none">
              <a:solidFill>
                <a:srgbClr val="333333"/>
              </a:solidFill>
              <a:latin typeface="Arial"/>
              <a:ea typeface="Arial"/>
              <a:cs typeface="Arial"/>
              <a:sym typeface="Arial"/>
            </a:endParaRPr>
          </a:p>
          <a:p>
            <a:pPr marL="914400" marR="0" lvl="0" indent="-355600" algn="l" rtl="0">
              <a:lnSpc>
                <a:spcPct val="115000"/>
              </a:lnSpc>
              <a:spcBef>
                <a:spcPts val="1000"/>
              </a:spcBef>
              <a:spcAft>
                <a:spcPts val="0"/>
              </a:spcAft>
              <a:buClr>
                <a:srgbClr val="333333"/>
              </a:buClr>
              <a:buSzPts val="2000"/>
              <a:buFont typeface="Chivo"/>
              <a:buChar char="●"/>
            </a:pPr>
            <a:r>
              <a:rPr lang="en-US" sz="2000" b="0" i="0" u="none" strike="noStrike" cap="none">
                <a:solidFill>
                  <a:srgbClr val="333333"/>
                </a:solidFill>
                <a:latin typeface="Arial"/>
                <a:ea typeface="Arial"/>
                <a:cs typeface="Arial"/>
                <a:sym typeface="Arial"/>
              </a:rPr>
              <a:t>Combination of upfit and special options provide multiple configurations</a:t>
            </a:r>
            <a:endParaRPr sz="2000" b="0" i="0" u="none" strike="noStrike" cap="none">
              <a:solidFill>
                <a:srgbClr val="333333"/>
              </a:solidFill>
              <a:latin typeface="Arial"/>
              <a:ea typeface="Arial"/>
              <a:cs typeface="Arial"/>
              <a:sym typeface="Arial"/>
            </a:endParaRPr>
          </a:p>
          <a:p>
            <a:pPr marL="914400" marR="0" lvl="0" indent="-355600" algn="l" rtl="0">
              <a:lnSpc>
                <a:spcPct val="115000"/>
              </a:lnSpc>
              <a:spcBef>
                <a:spcPts val="1000"/>
              </a:spcBef>
              <a:spcAft>
                <a:spcPts val="0"/>
              </a:spcAft>
              <a:buClr>
                <a:srgbClr val="333333"/>
              </a:buClr>
              <a:buSzPts val="2000"/>
              <a:buFont typeface="Chivo"/>
              <a:buChar char="●"/>
            </a:pPr>
            <a:r>
              <a:rPr lang="en-US" sz="2000" b="0" i="0" u="none" strike="noStrike" cap="none">
                <a:solidFill>
                  <a:srgbClr val="333333"/>
                </a:solidFill>
                <a:latin typeface="Arial"/>
                <a:ea typeface="Arial"/>
                <a:cs typeface="Arial"/>
                <a:sym typeface="Arial"/>
              </a:rPr>
              <a:t>Equipment is factory installed</a:t>
            </a:r>
            <a:endParaRPr sz="2000" b="0" i="0" u="none" strike="noStrike" cap="none">
              <a:solidFill>
                <a:srgbClr val="333333"/>
              </a:solidFill>
              <a:latin typeface="Arial"/>
              <a:ea typeface="Arial"/>
              <a:cs typeface="Arial"/>
              <a:sym typeface="Arial"/>
            </a:endParaRPr>
          </a:p>
          <a:p>
            <a:pPr marL="914400" marR="0" lvl="0" indent="-355600" algn="l" rtl="0">
              <a:lnSpc>
                <a:spcPct val="115000"/>
              </a:lnSpc>
              <a:spcBef>
                <a:spcPts val="1000"/>
              </a:spcBef>
              <a:spcAft>
                <a:spcPts val="0"/>
              </a:spcAft>
              <a:buClr>
                <a:srgbClr val="333333"/>
              </a:buClr>
              <a:buSzPts val="2000"/>
              <a:buFont typeface="Chivo"/>
              <a:buChar char="●"/>
            </a:pPr>
            <a:r>
              <a:rPr lang="en-US" sz="2000" b="0" i="0" u="none" strike="noStrike" cap="none">
                <a:solidFill>
                  <a:srgbClr val="333333"/>
                </a:solidFill>
                <a:latin typeface="Arial"/>
                <a:ea typeface="Arial"/>
                <a:cs typeface="Arial"/>
                <a:sym typeface="Arial"/>
              </a:rPr>
              <a:t>Meet Federal Motor Vehicle Safety Standards</a:t>
            </a:r>
            <a:endParaRPr sz="2000" b="0" i="0" u="none" strike="noStrike" cap="none">
              <a:solidFill>
                <a:srgbClr val="333333"/>
              </a:solidFill>
              <a:latin typeface="Arial"/>
              <a:ea typeface="Arial"/>
              <a:cs typeface="Arial"/>
              <a:sym typeface="Arial"/>
            </a:endParaRPr>
          </a:p>
          <a:p>
            <a:pPr marL="13716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gbb516ab6ee_0_1748" descr="picture of law enforcement vehicle&#10;"/>
          <p:cNvPicPr preferRelativeResize="0"/>
          <p:nvPr/>
        </p:nvPicPr>
        <p:blipFill rotWithShape="1">
          <a:blip r:embed="rId3">
            <a:alphaModFix/>
          </a:blip>
          <a:srcRect/>
          <a:stretch/>
        </p:blipFill>
        <p:spPr>
          <a:xfrm>
            <a:off x="6621325" y="4387750"/>
            <a:ext cx="3056025" cy="1649800"/>
          </a:xfrm>
          <a:prstGeom prst="rect">
            <a:avLst/>
          </a:prstGeom>
          <a:noFill/>
          <a:ln>
            <a:noFill/>
          </a:ln>
        </p:spPr>
      </p:pic>
      <p:sp>
        <p:nvSpPr>
          <p:cNvPr id="427" name="Google Shape;427;gbb516ab6ee_0_1748"/>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bb516ab6ee_0_1853"/>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31</a:t>
            </a:fld>
            <a:endParaRPr/>
          </a:p>
        </p:txBody>
      </p:sp>
      <p:sp>
        <p:nvSpPr>
          <p:cNvPr id="433" name="Google Shape;433;gbb516ab6ee_0_1853"/>
          <p:cNvSpPr txBox="1">
            <a:spLocks noGrp="1"/>
          </p:cNvSpPr>
          <p:nvPr>
            <p:ph type="title"/>
          </p:nvPr>
        </p:nvSpPr>
        <p:spPr>
          <a:xfrm>
            <a:off x="520950" y="156227"/>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dirty="0"/>
              <a:t>Telematics</a:t>
            </a:r>
            <a:endParaRPr dirty="0"/>
          </a:p>
        </p:txBody>
      </p:sp>
      <p:sp>
        <p:nvSpPr>
          <p:cNvPr id="437" name="Google Shape;437;gbb516ab6ee_0_1853"/>
          <p:cNvSpPr txBox="1"/>
          <p:nvPr/>
        </p:nvSpPr>
        <p:spPr>
          <a:xfrm>
            <a:off x="3256350" y="5607025"/>
            <a:ext cx="5679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rgbClr val="333333"/>
                </a:solidFill>
                <a:latin typeface="Chivo"/>
                <a:ea typeface="Chivo"/>
                <a:cs typeface="Chivo"/>
                <a:sym typeface="Chivo"/>
              </a:rPr>
              <a:t>Visit </a:t>
            </a:r>
            <a:r>
              <a:rPr lang="en-US" sz="20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www.gsa.gov/telematics</a:t>
            </a:r>
            <a:r>
              <a:rPr lang="en-US" sz="2000" b="0" i="0" u="none" strike="noStrike" cap="none">
                <a:solidFill>
                  <a:schemeClr val="dk1"/>
                </a:solidFill>
                <a:latin typeface="Arial"/>
                <a:ea typeface="Arial"/>
                <a:cs typeface="Arial"/>
                <a:sym typeface="Arial"/>
              </a:rPr>
              <a:t> </a:t>
            </a:r>
            <a:r>
              <a:rPr lang="en-US" sz="2000" b="0" i="0" u="none" strike="noStrike" cap="none">
                <a:solidFill>
                  <a:srgbClr val="333333"/>
                </a:solidFill>
                <a:latin typeface="Arial"/>
                <a:ea typeface="Arial"/>
                <a:cs typeface="Arial"/>
                <a:sym typeface="Arial"/>
              </a:rPr>
              <a:t>for latest updates</a:t>
            </a:r>
            <a:endParaRPr sz="2000" b="0" i="0" u="none" strike="noStrike" cap="none">
              <a:solidFill>
                <a:srgbClr val="000000"/>
              </a:solidFill>
              <a:latin typeface="Arial"/>
              <a:ea typeface="Arial"/>
              <a:cs typeface="Arial"/>
              <a:sym typeface="Arial"/>
            </a:endParaRPr>
          </a:p>
        </p:txBody>
      </p:sp>
      <p:sp>
        <p:nvSpPr>
          <p:cNvPr id="438" name="Google Shape;438;gbb516ab6ee_0_1853"/>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
        <p:nvSpPr>
          <p:cNvPr id="439" name="Google Shape;439;gbb516ab6ee_0_1853" descr="red car icon with alert&#10;"/>
          <p:cNvSpPr txBox="1"/>
          <p:nvPr/>
        </p:nvSpPr>
        <p:spPr>
          <a:xfrm>
            <a:off x="226200" y="1899920"/>
            <a:ext cx="11965800" cy="466523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1000"/>
              </a:spcBef>
              <a:spcAft>
                <a:spcPts val="0"/>
              </a:spcAft>
              <a:buClr>
                <a:srgbClr val="333333"/>
              </a:buClr>
              <a:buSzPts val="2000"/>
              <a:buChar char="●"/>
            </a:pPr>
            <a:r>
              <a:rPr lang="en-US" sz="2000" dirty="0">
                <a:solidFill>
                  <a:srgbClr val="333333"/>
                </a:solidFill>
              </a:rPr>
              <a:t>Dual subscription, multi-stream model </a:t>
            </a:r>
            <a:endParaRPr sz="2000" dirty="0">
              <a:solidFill>
                <a:srgbClr val="333333"/>
              </a:solidFill>
            </a:endParaRPr>
          </a:p>
          <a:p>
            <a:pPr marL="914400" marR="0" lvl="1" indent="-355600" algn="l" rtl="0">
              <a:lnSpc>
                <a:spcPct val="115000"/>
              </a:lnSpc>
              <a:spcBef>
                <a:spcPts val="1000"/>
              </a:spcBef>
              <a:spcAft>
                <a:spcPts val="0"/>
              </a:spcAft>
              <a:buClr>
                <a:srgbClr val="333333"/>
              </a:buClr>
              <a:buSzPts val="2000"/>
              <a:buChar char="○"/>
            </a:pPr>
            <a:r>
              <a:rPr lang="en-US" sz="2000" dirty="0">
                <a:solidFill>
                  <a:srgbClr val="333333"/>
                </a:solidFill>
              </a:rPr>
              <a:t>GSA Fleet receives its data and customer agency receives their data from same device</a:t>
            </a:r>
            <a:endParaRPr sz="2000" dirty="0">
              <a:solidFill>
                <a:srgbClr val="333333"/>
              </a:solidFill>
            </a:endParaRPr>
          </a:p>
          <a:p>
            <a:pPr marL="457200" marR="0" lvl="0" indent="-355600" algn="l" rtl="0">
              <a:lnSpc>
                <a:spcPct val="115000"/>
              </a:lnSpc>
              <a:spcBef>
                <a:spcPts val="1000"/>
              </a:spcBef>
              <a:spcAft>
                <a:spcPts val="0"/>
              </a:spcAft>
              <a:buClr>
                <a:srgbClr val="333333"/>
              </a:buClr>
              <a:buSzPts val="2000"/>
              <a:buChar char="●"/>
            </a:pPr>
            <a:r>
              <a:rPr lang="en-US" sz="2000" dirty="0">
                <a:solidFill>
                  <a:srgbClr val="333333"/>
                </a:solidFill>
              </a:rPr>
              <a:t>Customer agency opt-in for expanded data, standard service provided with leasing rate</a:t>
            </a:r>
            <a:endParaRPr sz="2000" dirty="0">
              <a:solidFill>
                <a:srgbClr val="333333"/>
              </a:solidFill>
            </a:endParaRPr>
          </a:p>
          <a:p>
            <a:pPr marL="457200" marR="0" lvl="0" indent="-355600" algn="l" rtl="0">
              <a:lnSpc>
                <a:spcPct val="115000"/>
              </a:lnSpc>
              <a:spcBef>
                <a:spcPts val="1000"/>
              </a:spcBef>
              <a:spcAft>
                <a:spcPts val="0"/>
              </a:spcAft>
              <a:buClr>
                <a:srgbClr val="333333"/>
              </a:buClr>
              <a:buSzPts val="2000"/>
              <a:buChar char="●"/>
            </a:pPr>
            <a:r>
              <a:rPr lang="en-US" sz="2000" dirty="0">
                <a:solidFill>
                  <a:srgbClr val="333333"/>
                </a:solidFill>
              </a:rPr>
              <a:t>                          Authorization (Moderate)</a:t>
            </a:r>
            <a:endParaRPr sz="2000" dirty="0">
              <a:solidFill>
                <a:srgbClr val="333333"/>
              </a:solidFill>
            </a:endParaRPr>
          </a:p>
          <a:p>
            <a:pPr marL="457200" lvl="0" indent="-355600" algn="l" rtl="0">
              <a:lnSpc>
                <a:spcPct val="115000"/>
              </a:lnSpc>
              <a:spcBef>
                <a:spcPts val="1000"/>
              </a:spcBef>
              <a:spcAft>
                <a:spcPts val="0"/>
              </a:spcAft>
              <a:buClr>
                <a:srgbClr val="333333"/>
              </a:buClr>
              <a:buSzPts val="2000"/>
              <a:buChar char="●"/>
            </a:pPr>
            <a:r>
              <a:rPr lang="en-US" sz="2000" dirty="0">
                <a:solidFill>
                  <a:srgbClr val="333333"/>
                </a:solidFill>
              </a:rPr>
              <a:t>New vehicles will have devices installed at vehicle exchange sites</a:t>
            </a:r>
            <a:endParaRPr sz="2000" dirty="0">
              <a:solidFill>
                <a:srgbClr val="333333"/>
              </a:solidFill>
            </a:endParaRPr>
          </a:p>
          <a:p>
            <a:pPr marL="457200" marR="0" lvl="0" indent="-355600" algn="l" rtl="0">
              <a:lnSpc>
                <a:spcPct val="115000"/>
              </a:lnSpc>
              <a:spcBef>
                <a:spcPts val="1000"/>
              </a:spcBef>
              <a:spcAft>
                <a:spcPts val="0"/>
              </a:spcAft>
              <a:buClr>
                <a:srgbClr val="333333"/>
              </a:buClr>
              <a:buSzPts val="2000"/>
              <a:buChar char="●"/>
            </a:pPr>
            <a:r>
              <a:rPr lang="en-US" sz="2000" dirty="0">
                <a:solidFill>
                  <a:srgbClr val="333333"/>
                </a:solidFill>
              </a:rPr>
              <a:t>Retrofit process possible for existing leased inventory</a:t>
            </a:r>
            <a:endParaRPr sz="2000" dirty="0">
              <a:solidFill>
                <a:srgbClr val="333333"/>
              </a:solidFil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dirty="0">
              <a:solidFill>
                <a:srgbClr val="333333"/>
              </a:solidFill>
              <a:latin typeface="Arial"/>
              <a:ea typeface="Arial"/>
              <a:cs typeface="Arial"/>
              <a:sym typeface="Arial"/>
            </a:endParaRPr>
          </a:p>
        </p:txBody>
      </p:sp>
      <p:pic>
        <p:nvPicPr>
          <p:cNvPr id="440" name="Google Shape;440;gbb516ab6ee_0_1853" descr="https://lh4.googleusercontent.com/ySkTAQSf1Eq6rjspL2SSzPGeP08oIjwjb1F9PlhgO3ekqWJVUeR86APHAxhypbHS6HATiVibpjG86rIPoQnAEeIPQZ8ujne1ZCgAxjKcblp8rNnPDGqBaZIv9nM_ZqdX1uWfVHwYtII"/>
          <p:cNvPicPr preferRelativeResize="0"/>
          <p:nvPr/>
        </p:nvPicPr>
        <p:blipFill rotWithShape="1">
          <a:blip r:embed="rId5">
            <a:alphaModFix/>
          </a:blip>
          <a:srcRect/>
          <a:stretch/>
        </p:blipFill>
        <p:spPr>
          <a:xfrm>
            <a:off x="774631" y="3526904"/>
            <a:ext cx="1664125" cy="378225"/>
          </a:xfrm>
          <a:prstGeom prst="rect">
            <a:avLst/>
          </a:prstGeom>
          <a:noFill/>
          <a:ln>
            <a:noFill/>
          </a:ln>
        </p:spPr>
      </p:pic>
      <p:sp>
        <p:nvSpPr>
          <p:cNvPr id="441" name="Google Shape;441;gbb516ab6ee_0_1853"/>
          <p:cNvSpPr txBox="1"/>
          <p:nvPr/>
        </p:nvSpPr>
        <p:spPr>
          <a:xfrm>
            <a:off x="86250" y="787788"/>
            <a:ext cx="12019500" cy="91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000"/>
              </a:spcBef>
              <a:spcAft>
                <a:spcPts val="0"/>
              </a:spcAft>
              <a:buNone/>
            </a:pPr>
            <a:r>
              <a:rPr lang="en-US" sz="2200" b="1" dirty="0">
                <a:solidFill>
                  <a:srgbClr val="0073AD"/>
                </a:solidFill>
              </a:rPr>
              <a:t>GSA Fleet Telematics Is The Only Fully-integrated, FedRAMP Approved, Cradle-to-grave Managed, Shared Government Service, Telematics Program In The Federal Government</a:t>
            </a:r>
            <a:endParaRPr sz="1600" b="1" dirty="0">
              <a:solidFill>
                <a:srgbClr val="0073AD"/>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bb516ab6ee_0_1961"/>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32</a:t>
            </a:fld>
            <a:endParaRPr/>
          </a:p>
        </p:txBody>
      </p:sp>
      <p:sp>
        <p:nvSpPr>
          <p:cNvPr id="447" name="Google Shape;447;gbb516ab6ee_0_1961"/>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Consolidating Vehicles</a:t>
            </a:r>
            <a:endParaRPr/>
          </a:p>
        </p:txBody>
      </p:sp>
      <p:pic>
        <p:nvPicPr>
          <p:cNvPr id="448" name="Google Shape;448;gbb516ab6ee_0_1961" descr="cartoon car in a house icon&#10;"/>
          <p:cNvPicPr preferRelativeResize="0"/>
          <p:nvPr/>
        </p:nvPicPr>
        <p:blipFill rotWithShape="1">
          <a:blip r:embed="rId3">
            <a:alphaModFix/>
          </a:blip>
          <a:srcRect/>
          <a:stretch/>
        </p:blipFill>
        <p:spPr>
          <a:xfrm>
            <a:off x="9002875" y="1337975"/>
            <a:ext cx="1992900" cy="1992900"/>
          </a:xfrm>
          <a:prstGeom prst="rect">
            <a:avLst/>
          </a:prstGeom>
          <a:noFill/>
          <a:ln>
            <a:noFill/>
          </a:ln>
        </p:spPr>
      </p:pic>
      <p:sp>
        <p:nvSpPr>
          <p:cNvPr id="449" name="Google Shape;449;gbb516ab6ee_0_1961"/>
          <p:cNvSpPr txBox="1"/>
          <p:nvPr/>
        </p:nvSpPr>
        <p:spPr>
          <a:xfrm>
            <a:off x="2147325" y="1800000"/>
            <a:ext cx="6725100" cy="32580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Transfer agency owned vehicles to GSA Fleet</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No capital requirement &amp; smoother budgeting</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Vehicles are typically replaced over a 5 year period</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Safer, more reliable fleet</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Reduce agency fleet administrative costs/burden</a:t>
            </a:r>
            <a:endParaRPr sz="2000" b="0" i="0" u="none" strike="noStrike" cap="none">
              <a:solidFill>
                <a:srgbClr val="333333"/>
              </a:solidFill>
              <a:latin typeface="Arial"/>
              <a:ea typeface="Arial"/>
              <a:cs typeface="Arial"/>
              <a:sym typeface="Arial"/>
            </a:endParaRPr>
          </a:p>
          <a:p>
            <a:pPr marL="457200" marR="0" lvl="0" indent="-355600" algn="l" rtl="0">
              <a:lnSpc>
                <a:spcPct val="115000"/>
              </a:lnSpc>
              <a:spcBef>
                <a:spcPts val="1000"/>
              </a:spcBef>
              <a:spcAft>
                <a:spcPts val="0"/>
              </a:spcAft>
              <a:buClr>
                <a:srgbClr val="333333"/>
              </a:buClr>
              <a:buSzPts val="2000"/>
              <a:buFont typeface="Arial"/>
              <a:buChar char="●"/>
            </a:pPr>
            <a:r>
              <a:rPr lang="en-US" sz="2000" b="0" i="0" u="none" strike="noStrike" cap="none">
                <a:solidFill>
                  <a:srgbClr val="333333"/>
                </a:solidFill>
                <a:highlight>
                  <a:schemeClr val="lt1"/>
                </a:highlight>
                <a:latin typeface="Arial"/>
                <a:ea typeface="Arial"/>
                <a:cs typeface="Arial"/>
                <a:sym typeface="Arial"/>
              </a:rPr>
              <a:t>Enjoy the benefits of being a GSA full service customer</a:t>
            </a:r>
            <a:endParaRPr sz="1400" b="0" i="0" u="none" strike="noStrike" cap="none">
              <a:solidFill>
                <a:srgbClr val="000000"/>
              </a:solidFill>
              <a:latin typeface="Arial"/>
              <a:ea typeface="Arial"/>
              <a:cs typeface="Arial"/>
              <a:sym typeface="Arial"/>
            </a:endParaRPr>
          </a:p>
        </p:txBody>
      </p:sp>
      <p:sp>
        <p:nvSpPr>
          <p:cNvPr id="450" name="Google Shape;450;gbb516ab6ee_0_1961"/>
          <p:cNvSpPr txBox="1"/>
          <p:nvPr/>
        </p:nvSpPr>
        <p:spPr>
          <a:xfrm>
            <a:off x="9677350" y="581892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bb516ab6ee_0_2069"/>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33</a:t>
            </a:fld>
            <a:endParaRPr/>
          </a:p>
        </p:txBody>
      </p:sp>
      <p:sp>
        <p:nvSpPr>
          <p:cNvPr id="456" name="Google Shape;456;gbb516ab6ee_0_2069"/>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Vendor and Customer Self Service (VCSS)</a:t>
            </a:r>
            <a:endParaRPr/>
          </a:p>
        </p:txBody>
      </p:sp>
      <p:sp>
        <p:nvSpPr>
          <p:cNvPr id="457" name="Google Shape;457;gbb516ab6ee_0_2069" descr="cartoon hand and computer icon&#10;"/>
          <p:cNvSpPr/>
          <p:nvPr/>
        </p:nvSpPr>
        <p:spPr>
          <a:xfrm>
            <a:off x="712763" y="3325100"/>
            <a:ext cx="2900400" cy="2720700"/>
          </a:xfrm>
          <a:prstGeom prst="ellipse">
            <a:avLst/>
          </a:prstGeom>
          <a:gradFill>
            <a:gsLst>
              <a:gs pos="0">
                <a:srgbClr val="FFFFFF"/>
              </a:gs>
              <a:gs pos="100000">
                <a:srgbClr val="B3B3B3"/>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8" name="Google Shape;458;gbb516ab6ee_0_2069" descr="cartoon hand with a cartoon computer with percentage and money pictures&#10;"/>
          <p:cNvPicPr preferRelativeResize="0"/>
          <p:nvPr/>
        </p:nvPicPr>
        <p:blipFill rotWithShape="1">
          <a:blip r:embed="rId3">
            <a:alphaModFix/>
          </a:blip>
          <a:srcRect/>
          <a:stretch/>
        </p:blipFill>
        <p:spPr>
          <a:xfrm>
            <a:off x="712775" y="3679725"/>
            <a:ext cx="2784375" cy="2186750"/>
          </a:xfrm>
          <a:prstGeom prst="rect">
            <a:avLst/>
          </a:prstGeom>
          <a:noFill/>
          <a:ln>
            <a:noFill/>
          </a:ln>
        </p:spPr>
      </p:pic>
      <p:sp>
        <p:nvSpPr>
          <p:cNvPr id="459" name="Google Shape;459;gbb516ab6ee_0_2069"/>
          <p:cNvSpPr txBox="1"/>
          <p:nvPr/>
        </p:nvSpPr>
        <p:spPr>
          <a:xfrm>
            <a:off x="3669175" y="1969611"/>
            <a:ext cx="7710900" cy="28116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1000"/>
              </a:spcBef>
              <a:spcAft>
                <a:spcPts val="0"/>
              </a:spcAft>
              <a:buClr>
                <a:srgbClr val="333333"/>
              </a:buClr>
              <a:buSzPts val="2000"/>
              <a:buFont typeface="Chivo"/>
              <a:buChar char="●"/>
            </a:pPr>
            <a:r>
              <a:rPr lang="en-US" sz="2000" b="0" i="0" u="none" strike="noStrike" cap="none" dirty="0">
                <a:solidFill>
                  <a:srgbClr val="333333"/>
                </a:solidFill>
                <a:latin typeface="Arial"/>
                <a:ea typeface="Arial"/>
                <a:cs typeface="Arial"/>
                <a:sym typeface="Arial"/>
              </a:rPr>
              <a:t>Registered users receive monthly e-mail  notifications to download bill. </a:t>
            </a:r>
            <a:endParaRPr sz="2000" b="0" i="0" u="none" strike="noStrike" cap="none" dirty="0">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000000"/>
              </a:buClr>
              <a:buSzPts val="2000"/>
              <a:buFont typeface="Arial"/>
              <a:buChar char="●"/>
            </a:pPr>
            <a:r>
              <a:rPr lang="en-US" sz="2000" b="0" i="0" u="none" strike="noStrike" cap="none" dirty="0">
                <a:solidFill>
                  <a:srgbClr val="333333"/>
                </a:solidFill>
                <a:latin typeface="Arial"/>
                <a:ea typeface="Arial"/>
                <a:cs typeface="Arial"/>
                <a:sym typeface="Arial"/>
              </a:rPr>
              <a:t>Registration or password issues, </a:t>
            </a:r>
            <a:br>
              <a:rPr lang="en-US" sz="2000" b="0" i="0" u="none" strike="noStrike" cap="none" dirty="0">
                <a:solidFill>
                  <a:srgbClr val="333333"/>
                </a:solidFill>
                <a:latin typeface="Arial"/>
                <a:ea typeface="Arial"/>
                <a:cs typeface="Arial"/>
                <a:sym typeface="Arial"/>
              </a:rPr>
            </a:br>
            <a:r>
              <a:rPr lang="en-US" sz="2000" b="0" i="0" u="none" strike="noStrike" cap="none" dirty="0">
                <a:solidFill>
                  <a:srgbClr val="333333"/>
                </a:solidFill>
                <a:latin typeface="Arial"/>
                <a:ea typeface="Arial"/>
                <a:cs typeface="Arial"/>
                <a:sym typeface="Arial"/>
              </a:rPr>
              <a:t>contact the</a:t>
            </a:r>
            <a:r>
              <a:rPr lang="en-US" sz="2000" b="0" i="0" u="none" strike="noStrike" cap="none" dirty="0">
                <a:solidFill>
                  <a:srgbClr val="000000"/>
                </a:solidFill>
                <a:latin typeface="Arial"/>
                <a:ea typeface="Arial"/>
                <a:cs typeface="Arial"/>
                <a:sym typeface="Arial"/>
              </a:rPr>
              <a:t> </a:t>
            </a:r>
            <a:r>
              <a:rPr lang="en-US" sz="2000" b="0" i="0" u="sng" strike="noStrike" cap="none" dirty="0">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VCSS helpdesk</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dirty="0">
                <a:solidFill>
                  <a:srgbClr val="333333"/>
                </a:solidFill>
                <a:latin typeface="Arial"/>
                <a:ea typeface="Arial"/>
                <a:cs typeface="Arial"/>
                <a:sym typeface="Arial"/>
              </a:rPr>
              <a:t>Training available, ask your FSR!</a:t>
            </a:r>
            <a:endParaRPr sz="2000" b="0" i="0" u="none" strike="noStrike" cap="none" dirty="0">
              <a:solidFill>
                <a:srgbClr val="333333"/>
              </a:solidFill>
              <a:latin typeface="Arial"/>
              <a:ea typeface="Arial"/>
              <a:cs typeface="Arial"/>
              <a:sym typeface="Arial"/>
            </a:endParaRPr>
          </a:p>
        </p:txBody>
      </p:sp>
      <p:sp>
        <p:nvSpPr>
          <p:cNvPr id="460" name="Google Shape;460;gbb516ab6ee_0_2069"/>
          <p:cNvSpPr txBox="1"/>
          <p:nvPr/>
        </p:nvSpPr>
        <p:spPr>
          <a:xfrm>
            <a:off x="8673975" y="5866475"/>
            <a:ext cx="11778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Back</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9"/>
          <p:cNvSpPr txBox="1">
            <a:spLocks noGrp="1"/>
          </p:cNvSpPr>
          <p:nvPr>
            <p:ph type="body" idx="1"/>
          </p:nvPr>
        </p:nvSpPr>
        <p:spPr>
          <a:xfrm>
            <a:off x="1884801" y="1815671"/>
            <a:ext cx="8104050" cy="2680425"/>
          </a:xfrm>
          <a:prstGeom prst="rect">
            <a:avLst/>
          </a:prstGeom>
          <a:noFill/>
          <a:ln>
            <a:noFill/>
          </a:ln>
        </p:spPr>
        <p:txBody>
          <a:bodyPr spcFirstLastPara="1" vert="horz" wrap="square" lIns="68569" tIns="34275" rIns="68569" bIns="34275" rtlCol="0" anchor="t" anchorCtr="0">
            <a:noAutofit/>
          </a:bodyPr>
          <a:lstStyle/>
          <a:p>
            <a:pPr indent="-285750" algn="l">
              <a:lnSpc>
                <a:spcPct val="100000"/>
              </a:lnSpc>
              <a:buClr>
                <a:srgbClr val="000000"/>
              </a:buClr>
              <a:buChar char="●"/>
            </a:pPr>
            <a:r>
              <a:rPr lang="en-US" dirty="0">
                <a:solidFill>
                  <a:srgbClr val="000000"/>
                </a:solidFill>
              </a:rPr>
              <a:t>E.O. 14057: Catalyzing America’s Clean Energy Economy Through Federal Sustainability</a:t>
            </a:r>
            <a:endParaRPr dirty="0">
              <a:solidFill>
                <a:srgbClr val="000000"/>
              </a:solidFill>
            </a:endParaRPr>
          </a:p>
          <a:p>
            <a:pPr lvl="1" indent="-285750" algn="just">
              <a:spcBef>
                <a:spcPts val="0"/>
              </a:spcBef>
              <a:buSzPts val="2400"/>
              <a:buChar char="○"/>
            </a:pPr>
            <a:r>
              <a:rPr lang="en-US" sz="1800" b="0" dirty="0"/>
              <a:t>100% light-duty acquisitions by 2027 must be zero-emission</a:t>
            </a:r>
            <a:endParaRPr sz="1800" b="0" dirty="0"/>
          </a:p>
          <a:p>
            <a:pPr lvl="1" indent="-285750" algn="just">
              <a:spcBef>
                <a:spcPts val="0"/>
              </a:spcBef>
              <a:buSzPts val="2400"/>
              <a:buChar char="○"/>
            </a:pPr>
            <a:r>
              <a:rPr lang="en-US" sz="1800" b="0" dirty="0"/>
              <a:t>100% all acquisitions by 2035 must be zero-emission</a:t>
            </a:r>
            <a:endParaRPr sz="1800" b="0" dirty="0"/>
          </a:p>
          <a:p>
            <a:pPr lvl="1" indent="-285750">
              <a:lnSpc>
                <a:spcPct val="100000"/>
              </a:lnSpc>
              <a:spcBef>
                <a:spcPts val="0"/>
              </a:spcBef>
              <a:buClr>
                <a:schemeClr val="accent1"/>
              </a:buClr>
              <a:buSzPts val="2400"/>
              <a:buChar char="○"/>
            </a:pPr>
            <a:r>
              <a:rPr lang="en-US" sz="1800" b="0" u="sng" dirty="0">
                <a:solidFill>
                  <a:schemeClr val="hlink"/>
                </a:solidFill>
                <a:hlinkClick r:id="rId3"/>
              </a:rPr>
              <a:t>E.O. Fact Sheet</a:t>
            </a:r>
            <a:r>
              <a:rPr lang="en-US" sz="1800" b="0" dirty="0">
                <a:solidFill>
                  <a:schemeClr val="accent1"/>
                </a:solidFill>
              </a:rPr>
              <a:t>, </a:t>
            </a:r>
            <a:r>
              <a:rPr lang="en-US" sz="1800" b="0" u="sng" dirty="0">
                <a:solidFill>
                  <a:schemeClr val="hlink"/>
                </a:solidFill>
                <a:hlinkClick r:id="rId4"/>
              </a:rPr>
              <a:t>Official Release</a:t>
            </a:r>
            <a:r>
              <a:rPr lang="en-US" sz="1800" b="0" dirty="0">
                <a:solidFill>
                  <a:schemeClr val="accent1"/>
                </a:solidFill>
              </a:rPr>
              <a:t>, &amp; </a:t>
            </a:r>
            <a:r>
              <a:rPr lang="en-US" sz="1800" b="0" u="sng" dirty="0">
                <a:solidFill>
                  <a:schemeClr val="hlink"/>
                </a:solidFill>
                <a:hlinkClick r:id="rId5"/>
              </a:rPr>
              <a:t>Memo</a:t>
            </a:r>
            <a:r>
              <a:rPr lang="en-US" sz="1800" b="0" dirty="0">
                <a:solidFill>
                  <a:schemeClr val="accent1"/>
                </a:solidFill>
              </a:rPr>
              <a:t>.</a:t>
            </a:r>
            <a:endParaRPr sz="1800" b="0" dirty="0">
              <a:solidFill>
                <a:schemeClr val="accent1"/>
              </a:solidFill>
            </a:endParaRPr>
          </a:p>
          <a:p>
            <a:pPr marL="514350" indent="0">
              <a:lnSpc>
                <a:spcPct val="100000"/>
              </a:lnSpc>
              <a:spcBef>
                <a:spcPts val="0"/>
              </a:spcBef>
            </a:pPr>
            <a:endParaRPr dirty="0">
              <a:solidFill>
                <a:schemeClr val="accent1"/>
              </a:solidFill>
            </a:endParaRPr>
          </a:p>
          <a:p>
            <a:pPr indent="-285750" algn="l">
              <a:lnSpc>
                <a:spcPct val="100000"/>
              </a:lnSpc>
              <a:buChar char="●"/>
            </a:pPr>
            <a:r>
              <a:rPr lang="en-US" dirty="0">
                <a:solidFill>
                  <a:srgbClr val="000000"/>
                </a:solidFill>
              </a:rPr>
              <a:t>Bipartisan Infrastructure Investment &amp; Jobs Act </a:t>
            </a:r>
            <a:r>
              <a:rPr lang="en-US" b="0" dirty="0">
                <a:solidFill>
                  <a:srgbClr val="000000"/>
                </a:solidFill>
              </a:rPr>
              <a:t>directs $7.5B of public or private investment in electric vehicle charging infrastructure to states. Pushes for station standards (</a:t>
            </a:r>
            <a:r>
              <a:rPr lang="en-US" b="0" u="sng" dirty="0">
                <a:solidFill>
                  <a:schemeClr val="hlink"/>
                </a:solidFill>
                <a:hlinkClick r:id="rId6"/>
              </a:rPr>
              <a:t>link</a:t>
            </a:r>
            <a:r>
              <a:rPr lang="en-US" b="0" dirty="0">
                <a:solidFill>
                  <a:srgbClr val="000000"/>
                </a:solidFill>
              </a:rPr>
              <a:t>)</a:t>
            </a:r>
            <a:r>
              <a:rPr lang="en-US" sz="1350" b="0" dirty="0"/>
              <a:t>.</a:t>
            </a:r>
            <a:endParaRPr b="0" dirty="0"/>
          </a:p>
        </p:txBody>
      </p:sp>
      <p:sp>
        <p:nvSpPr>
          <p:cNvPr id="1040" name="Google Shape;1040;p99"/>
          <p:cNvSpPr txBox="1">
            <a:spLocks noGrp="1"/>
          </p:cNvSpPr>
          <p:nvPr>
            <p:ph type="sldNum" idx="12"/>
          </p:nvPr>
        </p:nvSpPr>
        <p:spPr>
          <a:xfrm>
            <a:off x="9798263" y="5714395"/>
            <a:ext cx="741063" cy="273844"/>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34</a:t>
            </a:fld>
            <a:endParaRPr/>
          </a:p>
        </p:txBody>
      </p:sp>
      <p:sp>
        <p:nvSpPr>
          <p:cNvPr id="1041" name="Google Shape;1041;p99"/>
          <p:cNvSpPr txBox="1">
            <a:spLocks noGrp="1"/>
          </p:cNvSpPr>
          <p:nvPr>
            <p:ph type="title"/>
          </p:nvPr>
        </p:nvSpPr>
        <p:spPr>
          <a:xfrm>
            <a:off x="2016881" y="573015"/>
            <a:ext cx="8172263" cy="593492"/>
          </a:xfrm>
          <a:prstGeom prst="rect">
            <a:avLst/>
          </a:prstGeom>
          <a:noFill/>
          <a:ln>
            <a:noFill/>
          </a:ln>
        </p:spPr>
        <p:txBody>
          <a:bodyPr spcFirstLastPara="1" vert="horz" wrap="square" lIns="68569" tIns="34275" rIns="68569" bIns="34275" rtlCol="0" anchor="t" anchorCtr="0">
            <a:noAutofit/>
          </a:bodyPr>
          <a:lstStyle/>
          <a:p>
            <a:r>
              <a:rPr lang="en-US" dirty="0"/>
              <a:t>Fleet Electrification Updates</a:t>
            </a:r>
            <a:endParaRPr dirty="0"/>
          </a:p>
        </p:txBody>
      </p:sp>
      <p:pic>
        <p:nvPicPr>
          <p:cNvPr id="1042" name="Google Shape;1042;p99" descr="white house icon&#10;"/>
          <p:cNvPicPr preferRelativeResize="0"/>
          <p:nvPr/>
        </p:nvPicPr>
        <p:blipFill rotWithShape="1">
          <a:blip r:embed="rId7">
            <a:alphaModFix/>
          </a:blip>
          <a:srcRect/>
          <a:stretch/>
        </p:blipFill>
        <p:spPr>
          <a:xfrm>
            <a:off x="7733723" y="4966180"/>
            <a:ext cx="1891820" cy="189182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00"/>
          <p:cNvSpPr txBox="1">
            <a:spLocks noGrp="1"/>
          </p:cNvSpPr>
          <p:nvPr>
            <p:ph type="body" idx="1"/>
          </p:nvPr>
        </p:nvSpPr>
        <p:spPr>
          <a:xfrm>
            <a:off x="2016876" y="1957284"/>
            <a:ext cx="8193825" cy="3608325"/>
          </a:xfrm>
          <a:prstGeom prst="rect">
            <a:avLst/>
          </a:prstGeom>
          <a:noFill/>
          <a:ln>
            <a:noFill/>
          </a:ln>
        </p:spPr>
        <p:txBody>
          <a:bodyPr spcFirstLastPara="1" vert="horz" wrap="square" lIns="68569" tIns="34275" rIns="68569" bIns="34275" rtlCol="0" anchor="t" anchorCtr="0">
            <a:noAutofit/>
          </a:bodyPr>
          <a:lstStyle/>
          <a:p>
            <a:pPr marL="171450" indent="0">
              <a:lnSpc>
                <a:spcPct val="100000"/>
              </a:lnSpc>
              <a:spcAft>
                <a:spcPts val="750"/>
              </a:spcAft>
              <a:buNone/>
            </a:pPr>
            <a:r>
              <a:rPr lang="en-US" sz="1800" b="1">
                <a:solidFill>
                  <a:srgbClr val="000000"/>
                </a:solidFill>
              </a:rPr>
              <a:t>GSA is providing a path for E.O. 14057 ZEV goals to be achieved</a:t>
            </a:r>
            <a:endParaRPr/>
          </a:p>
        </p:txBody>
      </p:sp>
      <p:sp>
        <p:nvSpPr>
          <p:cNvPr id="1048" name="Google Shape;1048;p100"/>
          <p:cNvSpPr txBox="1">
            <a:spLocks noGrp="1"/>
          </p:cNvSpPr>
          <p:nvPr>
            <p:ph type="sldNum" idx="12"/>
          </p:nvPr>
        </p:nvSpPr>
        <p:spPr>
          <a:xfrm>
            <a:off x="9798262" y="5714396"/>
            <a:ext cx="741150" cy="273825"/>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35</a:t>
            </a:fld>
            <a:endParaRPr/>
          </a:p>
        </p:txBody>
      </p:sp>
      <p:sp>
        <p:nvSpPr>
          <p:cNvPr id="1049" name="Google Shape;1049;p100"/>
          <p:cNvSpPr txBox="1">
            <a:spLocks noGrp="1"/>
          </p:cNvSpPr>
          <p:nvPr>
            <p:ph type="title"/>
          </p:nvPr>
        </p:nvSpPr>
        <p:spPr>
          <a:xfrm>
            <a:off x="2016876" y="1344665"/>
            <a:ext cx="8172225" cy="593550"/>
          </a:xfrm>
          <a:prstGeom prst="rect">
            <a:avLst/>
          </a:prstGeom>
          <a:noFill/>
          <a:ln>
            <a:noFill/>
          </a:ln>
        </p:spPr>
        <p:txBody>
          <a:bodyPr spcFirstLastPara="1" vert="horz" wrap="square" lIns="68569" tIns="34275" rIns="68569" bIns="34275" rtlCol="0" anchor="t" anchorCtr="0">
            <a:noAutofit/>
          </a:bodyPr>
          <a:lstStyle/>
          <a:p>
            <a:r>
              <a:rPr lang="en-US"/>
              <a:t>FY2022 Progress</a:t>
            </a:r>
            <a:endParaRPr/>
          </a:p>
        </p:txBody>
      </p:sp>
      <p:sp>
        <p:nvSpPr>
          <p:cNvPr id="1050" name="Google Shape;1050;p100" descr="green progress arrow icon&#10;"/>
          <p:cNvSpPr/>
          <p:nvPr/>
        </p:nvSpPr>
        <p:spPr>
          <a:xfrm>
            <a:off x="4972328" y="4029420"/>
            <a:ext cx="2293200" cy="432225"/>
          </a:xfrm>
          <a:prstGeom prst="chevron">
            <a:avLst>
              <a:gd name="adj" fmla="val 50000"/>
            </a:avLst>
          </a:prstGeom>
          <a:solidFill>
            <a:srgbClr val="6AA84F"/>
          </a:solid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1051" name="Google Shape;1051;p100" descr="green arrow icon with forward movement&#10;"/>
          <p:cNvSpPr/>
          <p:nvPr/>
        </p:nvSpPr>
        <p:spPr>
          <a:xfrm>
            <a:off x="6832609" y="4029420"/>
            <a:ext cx="1754775" cy="432225"/>
          </a:xfrm>
          <a:prstGeom prst="chevron">
            <a:avLst>
              <a:gd name="adj" fmla="val 50000"/>
            </a:avLst>
          </a:prstGeom>
          <a:solidFill>
            <a:srgbClr val="38761D"/>
          </a:solidFill>
          <a:ln>
            <a:noFill/>
          </a:ln>
        </p:spPr>
        <p:txBody>
          <a:bodyPr spcFirstLastPara="1" wrap="square" lIns="68569" tIns="68569" rIns="68569" bIns="68569" anchor="ctr" anchorCtr="0">
            <a:noAutofit/>
          </a:bodyPr>
          <a:lstStyle/>
          <a:p>
            <a:pPr>
              <a:buClr>
                <a:srgbClr val="000000"/>
              </a:buClr>
              <a:buSzPts val="1400"/>
            </a:pPr>
            <a:endParaRPr sz="1050"/>
          </a:p>
        </p:txBody>
      </p:sp>
      <p:cxnSp>
        <p:nvCxnSpPr>
          <p:cNvPr id="1052" name="Google Shape;1052;p100" descr="colored dots&#10;"/>
          <p:cNvCxnSpPr>
            <a:endCxn id="1053" idx="1"/>
          </p:cNvCxnSpPr>
          <p:nvPr/>
        </p:nvCxnSpPr>
        <p:spPr>
          <a:xfrm rot="10800000" flipH="1">
            <a:off x="8528692" y="4108687"/>
            <a:ext cx="442125" cy="117225"/>
          </a:xfrm>
          <a:prstGeom prst="curvedConnector3">
            <a:avLst>
              <a:gd name="adj1" fmla="val 50000"/>
            </a:avLst>
          </a:prstGeom>
          <a:noFill/>
          <a:ln w="28575" cap="flat" cmpd="sng">
            <a:solidFill>
              <a:srgbClr val="38761D"/>
            </a:solidFill>
            <a:prstDash val="solid"/>
            <a:round/>
            <a:headEnd type="none" w="sm" len="sm"/>
            <a:tailEnd type="none" w="sm" len="sm"/>
          </a:ln>
        </p:spPr>
      </p:cxnSp>
      <p:pic>
        <p:nvPicPr>
          <p:cNvPr id="1053" name="Google Shape;1053;p100" descr="green cartoon battery&#10;"/>
          <p:cNvPicPr preferRelativeResize="0"/>
          <p:nvPr/>
        </p:nvPicPr>
        <p:blipFill rotWithShape="1">
          <a:blip r:embed="rId3">
            <a:alphaModFix/>
          </a:blip>
          <a:srcRect l="75004" t="13149" r="5171" b="10443"/>
          <a:stretch/>
        </p:blipFill>
        <p:spPr>
          <a:xfrm>
            <a:off x="8970818" y="2596425"/>
            <a:ext cx="1038065" cy="3024522"/>
          </a:xfrm>
          <a:prstGeom prst="rect">
            <a:avLst/>
          </a:prstGeom>
          <a:noFill/>
          <a:ln>
            <a:noFill/>
          </a:ln>
        </p:spPr>
      </p:pic>
      <p:sp>
        <p:nvSpPr>
          <p:cNvPr id="1054" name="Google Shape;1054;p100"/>
          <p:cNvSpPr txBox="1"/>
          <p:nvPr/>
        </p:nvSpPr>
        <p:spPr>
          <a:xfrm>
            <a:off x="2016891" y="2870510"/>
            <a:ext cx="1621575" cy="311602"/>
          </a:xfrm>
          <a:prstGeom prst="rect">
            <a:avLst/>
          </a:prstGeom>
          <a:noFill/>
          <a:ln>
            <a:noFill/>
          </a:ln>
        </p:spPr>
        <p:txBody>
          <a:bodyPr spcFirstLastPara="1" wrap="square" lIns="68569" tIns="68569" rIns="68569" bIns="68569" anchor="t" anchorCtr="0">
            <a:spAutoFit/>
          </a:bodyPr>
          <a:lstStyle/>
          <a:p>
            <a:pPr>
              <a:buClr>
                <a:srgbClr val="000000"/>
              </a:buClr>
              <a:buSzPts val="1500"/>
            </a:pPr>
            <a:r>
              <a:rPr lang="en-US" sz="1125" b="1"/>
              <a:t>By End of FY22:</a:t>
            </a:r>
            <a:endParaRPr sz="1125" b="1"/>
          </a:p>
        </p:txBody>
      </p:sp>
      <p:sp>
        <p:nvSpPr>
          <p:cNvPr id="1055" name="Google Shape;1055;p100"/>
          <p:cNvSpPr txBox="1"/>
          <p:nvPr/>
        </p:nvSpPr>
        <p:spPr>
          <a:xfrm>
            <a:off x="2016891" y="4743359"/>
            <a:ext cx="2156625" cy="300060"/>
          </a:xfrm>
          <a:prstGeom prst="rect">
            <a:avLst/>
          </a:prstGeom>
          <a:noFill/>
          <a:ln>
            <a:noFill/>
          </a:ln>
        </p:spPr>
        <p:txBody>
          <a:bodyPr spcFirstLastPara="1" wrap="square" lIns="68569" tIns="68569" rIns="68569" bIns="68569" anchor="t" anchorCtr="0">
            <a:spAutoFit/>
          </a:bodyPr>
          <a:lstStyle/>
          <a:p>
            <a:pPr>
              <a:buClr>
                <a:srgbClr val="000000"/>
              </a:buClr>
              <a:buSzPts val="1400"/>
            </a:pPr>
            <a:r>
              <a:rPr lang="en-US" sz="1050" b="1"/>
              <a:t>Current Achievements:</a:t>
            </a:r>
            <a:endParaRPr sz="1050" b="1"/>
          </a:p>
        </p:txBody>
      </p:sp>
      <p:sp>
        <p:nvSpPr>
          <p:cNvPr id="1056" name="Google Shape;1056;p100"/>
          <p:cNvSpPr txBox="1"/>
          <p:nvPr/>
        </p:nvSpPr>
        <p:spPr>
          <a:xfrm>
            <a:off x="5273089" y="2853701"/>
            <a:ext cx="1681425" cy="692475"/>
          </a:xfrm>
          <a:prstGeom prst="rect">
            <a:avLst/>
          </a:prstGeom>
          <a:noFill/>
          <a:ln>
            <a:noFill/>
          </a:ln>
        </p:spPr>
        <p:txBody>
          <a:bodyPr spcFirstLastPara="1" wrap="square" lIns="68569" tIns="68569" rIns="68569" bIns="68569" anchor="t" anchorCtr="0">
            <a:spAutoFit/>
          </a:bodyPr>
          <a:lstStyle/>
          <a:p>
            <a:pPr algn="ctr">
              <a:buClr>
                <a:srgbClr val="000000"/>
              </a:buClr>
              <a:buSzPts val="1600"/>
            </a:pPr>
            <a:r>
              <a:rPr lang="en-US" sz="1200"/>
              <a:t>Increased the number of ZEVs acquired by the federal fleet </a:t>
            </a:r>
            <a:endParaRPr sz="1200"/>
          </a:p>
        </p:txBody>
      </p:sp>
      <p:sp>
        <p:nvSpPr>
          <p:cNvPr id="1057" name="Google Shape;1057;p100"/>
          <p:cNvSpPr txBox="1"/>
          <p:nvPr/>
        </p:nvSpPr>
        <p:spPr>
          <a:xfrm>
            <a:off x="6781291" y="2780340"/>
            <a:ext cx="2115675" cy="877141"/>
          </a:xfrm>
          <a:prstGeom prst="rect">
            <a:avLst/>
          </a:prstGeom>
          <a:noFill/>
          <a:ln>
            <a:noFill/>
          </a:ln>
        </p:spPr>
        <p:txBody>
          <a:bodyPr spcFirstLastPara="1" wrap="square" lIns="68569" tIns="68569" rIns="68569" bIns="68569" anchor="t" anchorCtr="0">
            <a:spAutoFit/>
          </a:bodyPr>
          <a:lstStyle/>
          <a:p>
            <a:pPr algn="ctr">
              <a:buClr>
                <a:srgbClr val="000000"/>
              </a:buClr>
              <a:buSzPts val="1600"/>
            </a:pPr>
            <a:r>
              <a:rPr lang="en-US" sz="1200"/>
              <a:t>Provided a streamlined solution for ZEV charging stations and ancillary services</a:t>
            </a:r>
            <a:endParaRPr sz="1200"/>
          </a:p>
        </p:txBody>
      </p:sp>
      <p:grpSp>
        <p:nvGrpSpPr>
          <p:cNvPr id="1058" name="Google Shape;1058;p100" descr="green colored car icon&#10;"/>
          <p:cNvGrpSpPr/>
          <p:nvPr/>
        </p:nvGrpSpPr>
        <p:grpSpPr>
          <a:xfrm>
            <a:off x="2016883" y="3273231"/>
            <a:ext cx="1692020" cy="1402898"/>
            <a:chOff x="94524" y="2124253"/>
            <a:chExt cx="1883632" cy="1502072"/>
          </a:xfrm>
        </p:grpSpPr>
        <p:grpSp>
          <p:nvGrpSpPr>
            <p:cNvPr id="1059" name="Google Shape;1059;p100"/>
            <p:cNvGrpSpPr/>
            <p:nvPr/>
          </p:nvGrpSpPr>
          <p:grpSpPr>
            <a:xfrm>
              <a:off x="94524" y="2124253"/>
              <a:ext cx="1883632" cy="1502072"/>
              <a:chOff x="-1381125" y="1633500"/>
              <a:chExt cx="2533125" cy="1859000"/>
            </a:xfrm>
          </p:grpSpPr>
          <p:pic>
            <p:nvPicPr>
              <p:cNvPr id="1060" name="Google Shape;1060;p100"/>
              <p:cNvPicPr preferRelativeResize="0"/>
              <p:nvPr/>
            </p:nvPicPr>
            <p:blipFill rotWithShape="1">
              <a:blip r:embed="rId3">
                <a:alphaModFix/>
              </a:blip>
              <a:srcRect l="4247" t="35764" r="36929" b="11801"/>
              <a:stretch/>
            </p:blipFill>
            <p:spPr>
              <a:xfrm>
                <a:off x="-1381125" y="1651000"/>
                <a:ext cx="2206500" cy="1841500"/>
              </a:xfrm>
              <a:prstGeom prst="rect">
                <a:avLst/>
              </a:prstGeom>
              <a:noFill/>
              <a:ln>
                <a:noFill/>
              </a:ln>
            </p:spPr>
          </p:pic>
          <p:sp>
            <p:nvSpPr>
              <p:cNvPr id="1061" name="Google Shape;1061;p100"/>
              <p:cNvSpPr/>
              <p:nvPr/>
            </p:nvSpPr>
            <p:spPr>
              <a:xfrm>
                <a:off x="526500" y="1633500"/>
                <a:ext cx="625500" cy="64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grpSp>
        <p:sp>
          <p:nvSpPr>
            <p:cNvPr id="1062" name="Google Shape;1062;p100"/>
            <p:cNvSpPr/>
            <p:nvPr/>
          </p:nvSpPr>
          <p:spPr>
            <a:xfrm>
              <a:off x="1436825" y="2823251"/>
              <a:ext cx="465000" cy="39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p>
          </p:txBody>
        </p:sp>
      </p:grpSp>
      <p:sp>
        <p:nvSpPr>
          <p:cNvPr id="1064" name="Google Shape;1064;p100"/>
          <p:cNvSpPr txBox="1"/>
          <p:nvPr/>
        </p:nvSpPr>
        <p:spPr>
          <a:xfrm>
            <a:off x="3591664" y="2882709"/>
            <a:ext cx="1681425" cy="692475"/>
          </a:xfrm>
          <a:prstGeom prst="rect">
            <a:avLst/>
          </a:prstGeom>
          <a:noFill/>
          <a:ln>
            <a:noFill/>
          </a:ln>
        </p:spPr>
        <p:txBody>
          <a:bodyPr spcFirstLastPara="1" wrap="square" lIns="68569" tIns="68569" rIns="68569" bIns="68569" anchor="t" anchorCtr="0">
            <a:spAutoFit/>
          </a:bodyPr>
          <a:lstStyle/>
          <a:p>
            <a:pPr algn="ctr">
              <a:buClr>
                <a:srgbClr val="000000"/>
              </a:buClr>
              <a:buSzPts val="1600"/>
            </a:pPr>
            <a:r>
              <a:rPr lang="en-US" sz="1200">
                <a:solidFill>
                  <a:srgbClr val="222222"/>
                </a:solidFill>
              </a:rPr>
              <a:t>Increased the number of ZEV offerings available</a:t>
            </a:r>
            <a:endParaRPr sz="1200">
              <a:solidFill>
                <a:srgbClr val="222222"/>
              </a:solidFill>
            </a:endParaRPr>
          </a:p>
        </p:txBody>
      </p:sp>
      <p:sp>
        <p:nvSpPr>
          <p:cNvPr id="1065" name="Google Shape;1065;p100"/>
          <p:cNvSpPr txBox="1"/>
          <p:nvPr/>
        </p:nvSpPr>
        <p:spPr>
          <a:xfrm>
            <a:off x="5279682" y="5100994"/>
            <a:ext cx="1621575" cy="553976"/>
          </a:xfrm>
          <a:prstGeom prst="rect">
            <a:avLst/>
          </a:prstGeom>
          <a:solidFill>
            <a:srgbClr val="D9D9D9"/>
          </a:solidFill>
          <a:ln>
            <a:noFill/>
          </a:ln>
          <a:effectLst>
            <a:outerShdw blurRad="57150" dist="19050" dir="5400000" algn="bl" rotWithShape="0">
              <a:srgbClr val="000000">
                <a:alpha val="49803"/>
              </a:srgbClr>
            </a:outerShdw>
          </a:effectLst>
        </p:spPr>
        <p:txBody>
          <a:bodyPr spcFirstLastPara="1" wrap="square" lIns="68569" tIns="68569" rIns="68569" bIns="68569" anchor="t" anchorCtr="0">
            <a:spAutoFit/>
          </a:bodyPr>
          <a:lstStyle/>
          <a:p>
            <a:pPr algn="ctr">
              <a:buClr>
                <a:srgbClr val="000000"/>
              </a:buClr>
              <a:buSzPts val="1200"/>
            </a:pPr>
            <a:r>
              <a:rPr lang="en-US" sz="900"/>
              <a:t>*YTD as of 7/31/22 as compared to total FY21 Governmentwide Purchases</a:t>
            </a:r>
            <a:endParaRPr sz="975"/>
          </a:p>
        </p:txBody>
      </p:sp>
      <p:sp>
        <p:nvSpPr>
          <p:cNvPr id="1066" name="Google Shape;1066;p100" descr="light green forward arrow icon&#10;"/>
          <p:cNvSpPr/>
          <p:nvPr/>
        </p:nvSpPr>
        <p:spPr>
          <a:xfrm>
            <a:off x="3709046" y="4029420"/>
            <a:ext cx="1899675" cy="432225"/>
          </a:xfrm>
          <a:prstGeom prst="chevron">
            <a:avLst>
              <a:gd name="adj" fmla="val 50000"/>
            </a:avLst>
          </a:prstGeom>
          <a:solidFill>
            <a:srgbClr val="B6D7A8"/>
          </a:solidFill>
          <a:ln>
            <a:noFill/>
          </a:ln>
        </p:spPr>
        <p:txBody>
          <a:bodyPr spcFirstLastPara="1" wrap="square" lIns="68569" tIns="68569" rIns="68569" bIns="68569" anchor="ctr" anchorCtr="0">
            <a:noAutofit/>
          </a:bodyPr>
          <a:lstStyle/>
          <a:p>
            <a:pPr>
              <a:buClr>
                <a:srgbClr val="000000"/>
              </a:buClr>
              <a:buSzPts val="1400"/>
            </a:pPr>
            <a:endParaRPr sz="1050"/>
          </a:p>
        </p:txBody>
      </p:sp>
      <p:sp>
        <p:nvSpPr>
          <p:cNvPr id="1067" name="Google Shape;1067;p100"/>
          <p:cNvSpPr txBox="1"/>
          <p:nvPr/>
        </p:nvSpPr>
        <p:spPr>
          <a:xfrm>
            <a:off x="3709046" y="4519743"/>
            <a:ext cx="1621575" cy="657850"/>
          </a:xfrm>
          <a:prstGeom prst="rect">
            <a:avLst/>
          </a:prstGeom>
          <a:noFill/>
          <a:ln>
            <a:noFill/>
          </a:ln>
        </p:spPr>
        <p:txBody>
          <a:bodyPr spcFirstLastPara="1" wrap="square" lIns="68569" tIns="68569" rIns="68569" bIns="68569" anchor="t" anchorCtr="0">
            <a:spAutoFit/>
          </a:bodyPr>
          <a:lstStyle/>
          <a:p>
            <a:pPr algn="ctr">
              <a:buClr>
                <a:srgbClr val="000000"/>
              </a:buClr>
              <a:buSzPts val="1500"/>
            </a:pPr>
            <a:r>
              <a:rPr lang="en-US" sz="1125"/>
              <a:t>FY22: 62</a:t>
            </a:r>
            <a:endParaRPr sz="1125"/>
          </a:p>
          <a:p>
            <a:pPr algn="ctr">
              <a:buClr>
                <a:srgbClr val="000000"/>
              </a:buClr>
              <a:buSzPts val="1500"/>
            </a:pPr>
            <a:r>
              <a:rPr lang="en-US" sz="1125"/>
              <a:t>FY21: 34</a:t>
            </a:r>
            <a:endParaRPr sz="1125"/>
          </a:p>
          <a:p>
            <a:pPr algn="ctr">
              <a:buClr>
                <a:srgbClr val="000000"/>
              </a:buClr>
              <a:buSzPts val="1500"/>
            </a:pPr>
            <a:r>
              <a:rPr lang="en-US" sz="1125"/>
              <a:t>82% Increase </a:t>
            </a:r>
            <a:endParaRPr sz="1125"/>
          </a:p>
        </p:txBody>
      </p:sp>
      <p:sp>
        <p:nvSpPr>
          <p:cNvPr id="1068" name="Google Shape;1068;p100"/>
          <p:cNvSpPr txBox="1"/>
          <p:nvPr/>
        </p:nvSpPr>
        <p:spPr>
          <a:xfrm>
            <a:off x="5145194" y="4520618"/>
            <a:ext cx="1806075" cy="484726"/>
          </a:xfrm>
          <a:prstGeom prst="rect">
            <a:avLst/>
          </a:prstGeom>
          <a:noFill/>
          <a:ln>
            <a:noFill/>
          </a:ln>
        </p:spPr>
        <p:txBody>
          <a:bodyPr spcFirstLastPara="1" wrap="square" lIns="68569" tIns="68569" rIns="68569" bIns="68569" anchor="t" anchorCtr="0">
            <a:spAutoFit/>
          </a:bodyPr>
          <a:lstStyle/>
          <a:p>
            <a:pPr algn="ctr">
              <a:buClr>
                <a:srgbClr val="000000"/>
              </a:buClr>
              <a:buSzPts val="1500"/>
            </a:pPr>
            <a:r>
              <a:rPr lang="en-US" sz="1125"/>
              <a:t>3,427 ZEVs Ordered</a:t>
            </a:r>
            <a:endParaRPr sz="1125"/>
          </a:p>
          <a:p>
            <a:pPr algn="ctr">
              <a:buClr>
                <a:srgbClr val="000000"/>
              </a:buClr>
              <a:buSzPts val="1500"/>
            </a:pPr>
            <a:r>
              <a:rPr lang="en-US" sz="1125"/>
              <a:t>432% Increase*</a:t>
            </a:r>
            <a:endParaRPr sz="1050">
              <a:latin typeface="Proxima Nova"/>
              <a:ea typeface="Proxima Nova"/>
              <a:cs typeface="Proxima Nova"/>
              <a:sym typeface="Proxima Nova"/>
            </a:endParaRPr>
          </a:p>
        </p:txBody>
      </p:sp>
      <p:sp>
        <p:nvSpPr>
          <p:cNvPr id="1069" name="Google Shape;1069;p100"/>
          <p:cNvSpPr txBox="1"/>
          <p:nvPr/>
        </p:nvSpPr>
        <p:spPr>
          <a:xfrm>
            <a:off x="6760404" y="4461734"/>
            <a:ext cx="2156625" cy="657850"/>
          </a:xfrm>
          <a:prstGeom prst="rect">
            <a:avLst/>
          </a:prstGeom>
          <a:noFill/>
          <a:ln>
            <a:noFill/>
          </a:ln>
        </p:spPr>
        <p:txBody>
          <a:bodyPr spcFirstLastPara="1" wrap="square" lIns="68569" tIns="68569" rIns="68569" bIns="68569" anchor="t" anchorCtr="0">
            <a:spAutoFit/>
          </a:bodyPr>
          <a:lstStyle/>
          <a:p>
            <a:pPr algn="ctr">
              <a:buClr>
                <a:srgbClr val="000000"/>
              </a:buClr>
              <a:buSzPts val="1500"/>
            </a:pPr>
            <a:r>
              <a:rPr lang="en-US" sz="1125"/>
              <a:t>16 awarded BPAs</a:t>
            </a:r>
            <a:endParaRPr sz="1125"/>
          </a:p>
          <a:p>
            <a:pPr algn="ctr">
              <a:buClr>
                <a:srgbClr val="000000"/>
              </a:buClr>
              <a:buSzPts val="1500"/>
            </a:pPr>
            <a:r>
              <a:rPr lang="en-US" sz="1125"/>
              <a:t>1,165 products</a:t>
            </a:r>
            <a:endParaRPr sz="1125"/>
          </a:p>
          <a:p>
            <a:pPr algn="ctr">
              <a:buClr>
                <a:srgbClr val="000000"/>
              </a:buClr>
              <a:buSzPts val="1500"/>
            </a:pPr>
            <a:r>
              <a:rPr lang="en-US" sz="1125"/>
              <a:t>30 EVSE brands</a:t>
            </a:r>
            <a:endParaRPr sz="1125"/>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101" descr="FY19 through FY22 graph chart on zero emissions vehicle acquisitions&#10;"/>
          <p:cNvPicPr preferRelativeResize="0"/>
          <p:nvPr/>
        </p:nvPicPr>
        <p:blipFill rotWithShape="1">
          <a:blip r:embed="rId3">
            <a:alphaModFix/>
          </a:blip>
          <a:srcRect b="6655"/>
          <a:stretch/>
        </p:blipFill>
        <p:spPr>
          <a:xfrm>
            <a:off x="3480283" y="2360608"/>
            <a:ext cx="4579199" cy="3162619"/>
          </a:xfrm>
          <a:prstGeom prst="rect">
            <a:avLst/>
          </a:prstGeom>
          <a:noFill/>
          <a:ln>
            <a:noFill/>
          </a:ln>
        </p:spPr>
      </p:pic>
      <p:sp>
        <p:nvSpPr>
          <p:cNvPr id="1076" name="Google Shape;1076;p101"/>
          <p:cNvSpPr txBox="1">
            <a:spLocks noGrp="1"/>
          </p:cNvSpPr>
          <p:nvPr>
            <p:ph type="sldNum" idx="12"/>
          </p:nvPr>
        </p:nvSpPr>
        <p:spPr>
          <a:xfrm>
            <a:off x="9798262" y="5716191"/>
            <a:ext cx="741150" cy="273825"/>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36</a:t>
            </a:fld>
            <a:endParaRPr/>
          </a:p>
        </p:txBody>
      </p:sp>
      <p:sp>
        <p:nvSpPr>
          <p:cNvPr id="1077" name="Google Shape;1077;p101"/>
          <p:cNvSpPr txBox="1">
            <a:spLocks noGrp="1"/>
          </p:cNvSpPr>
          <p:nvPr>
            <p:ph type="title"/>
          </p:nvPr>
        </p:nvSpPr>
        <p:spPr>
          <a:xfrm>
            <a:off x="3659362" y="1344665"/>
            <a:ext cx="6529725" cy="593550"/>
          </a:xfrm>
          <a:prstGeom prst="rect">
            <a:avLst/>
          </a:prstGeom>
          <a:noFill/>
          <a:ln>
            <a:noFill/>
          </a:ln>
        </p:spPr>
        <p:txBody>
          <a:bodyPr spcFirstLastPara="1" vert="horz" wrap="square" lIns="68569" tIns="34275" rIns="68569" bIns="34275" rtlCol="0" anchor="t" anchorCtr="0">
            <a:noAutofit/>
          </a:bodyPr>
          <a:lstStyle/>
          <a:p>
            <a:r>
              <a:rPr lang="en-US"/>
              <a:t>ZEV Acquisitions</a:t>
            </a:r>
            <a:endParaRPr/>
          </a:p>
        </p:txBody>
      </p:sp>
      <p:sp>
        <p:nvSpPr>
          <p:cNvPr id="1078" name="Google Shape;1078;p101"/>
          <p:cNvSpPr txBox="1"/>
          <p:nvPr/>
        </p:nvSpPr>
        <p:spPr>
          <a:xfrm>
            <a:off x="3792236" y="4496039"/>
            <a:ext cx="533925" cy="311602"/>
          </a:xfrm>
          <a:prstGeom prst="rect">
            <a:avLst/>
          </a:prstGeom>
          <a:noFill/>
          <a:ln>
            <a:noFill/>
          </a:ln>
        </p:spPr>
        <p:txBody>
          <a:bodyPr spcFirstLastPara="1" wrap="square" lIns="68569" tIns="68569" rIns="68569" bIns="68569" anchor="t" anchorCtr="0">
            <a:spAutoFit/>
          </a:bodyPr>
          <a:lstStyle/>
          <a:p>
            <a:pPr>
              <a:buClr>
                <a:srgbClr val="000000"/>
              </a:buClr>
              <a:buSzPts val="1500"/>
            </a:pPr>
            <a:r>
              <a:rPr lang="en-US" sz="1125" b="1">
                <a:latin typeface="Proxima Nova"/>
                <a:ea typeface="Proxima Nova"/>
                <a:cs typeface="Proxima Nova"/>
                <a:sym typeface="Proxima Nova"/>
              </a:rPr>
              <a:t>397</a:t>
            </a:r>
            <a:endParaRPr sz="1125" b="1">
              <a:latin typeface="Proxima Nova"/>
              <a:ea typeface="Proxima Nova"/>
              <a:cs typeface="Proxima Nova"/>
              <a:sym typeface="Proxima Nova"/>
            </a:endParaRPr>
          </a:p>
        </p:txBody>
      </p:sp>
      <p:sp>
        <p:nvSpPr>
          <p:cNvPr id="1079" name="Google Shape;1079;p101"/>
          <p:cNvSpPr txBox="1"/>
          <p:nvPr/>
        </p:nvSpPr>
        <p:spPr>
          <a:xfrm>
            <a:off x="6290009" y="4253053"/>
            <a:ext cx="600750" cy="311602"/>
          </a:xfrm>
          <a:prstGeom prst="rect">
            <a:avLst/>
          </a:prstGeom>
          <a:noFill/>
          <a:ln>
            <a:noFill/>
          </a:ln>
        </p:spPr>
        <p:txBody>
          <a:bodyPr spcFirstLastPara="1" wrap="square" lIns="68569" tIns="68569" rIns="68569" bIns="68569" anchor="t" anchorCtr="0">
            <a:spAutoFit/>
          </a:bodyPr>
          <a:lstStyle/>
          <a:p>
            <a:pPr>
              <a:buClr>
                <a:srgbClr val="000000"/>
              </a:buClr>
              <a:buSzPts val="1500"/>
            </a:pPr>
            <a:r>
              <a:rPr lang="en-US" sz="1125" b="1">
                <a:latin typeface="Proxima Nova"/>
                <a:ea typeface="Proxima Nova"/>
                <a:cs typeface="Proxima Nova"/>
                <a:sym typeface="Proxima Nova"/>
              </a:rPr>
              <a:t>643</a:t>
            </a:r>
            <a:endParaRPr sz="1125" b="1">
              <a:latin typeface="Proxima Nova"/>
              <a:ea typeface="Proxima Nova"/>
              <a:cs typeface="Proxima Nova"/>
              <a:sym typeface="Proxima Nova"/>
            </a:endParaRPr>
          </a:p>
        </p:txBody>
      </p:sp>
      <p:sp>
        <p:nvSpPr>
          <p:cNvPr id="1080" name="Google Shape;1080;p101"/>
          <p:cNvSpPr txBox="1"/>
          <p:nvPr/>
        </p:nvSpPr>
        <p:spPr>
          <a:xfrm>
            <a:off x="4991900" y="4632149"/>
            <a:ext cx="600750" cy="311602"/>
          </a:xfrm>
          <a:prstGeom prst="rect">
            <a:avLst/>
          </a:prstGeom>
          <a:noFill/>
          <a:ln>
            <a:noFill/>
          </a:ln>
        </p:spPr>
        <p:txBody>
          <a:bodyPr spcFirstLastPara="1" wrap="square" lIns="68569" tIns="68569" rIns="68569" bIns="68569" anchor="t" anchorCtr="0">
            <a:spAutoFit/>
          </a:bodyPr>
          <a:lstStyle/>
          <a:p>
            <a:pPr>
              <a:buClr>
                <a:srgbClr val="000000"/>
              </a:buClr>
              <a:buSzPts val="1500"/>
            </a:pPr>
            <a:r>
              <a:rPr lang="en-US" sz="1125" b="1">
                <a:latin typeface="Proxima Nova"/>
                <a:ea typeface="Proxima Nova"/>
                <a:cs typeface="Proxima Nova"/>
                <a:sym typeface="Proxima Nova"/>
              </a:rPr>
              <a:t>222</a:t>
            </a:r>
            <a:endParaRPr sz="1125" b="1">
              <a:latin typeface="Proxima Nova"/>
              <a:ea typeface="Proxima Nova"/>
              <a:cs typeface="Proxima Nova"/>
              <a:sym typeface="Proxima Nova"/>
            </a:endParaRPr>
          </a:p>
        </p:txBody>
      </p:sp>
      <p:sp>
        <p:nvSpPr>
          <p:cNvPr id="1081" name="Google Shape;1081;p101"/>
          <p:cNvSpPr txBox="1"/>
          <p:nvPr/>
        </p:nvSpPr>
        <p:spPr>
          <a:xfrm>
            <a:off x="7391442" y="1889006"/>
            <a:ext cx="772425" cy="311602"/>
          </a:xfrm>
          <a:prstGeom prst="rect">
            <a:avLst/>
          </a:prstGeom>
          <a:noFill/>
          <a:ln>
            <a:noFill/>
          </a:ln>
        </p:spPr>
        <p:txBody>
          <a:bodyPr spcFirstLastPara="1" wrap="square" lIns="68569" tIns="68569" rIns="68569" bIns="68569" anchor="t" anchorCtr="0">
            <a:spAutoFit/>
          </a:bodyPr>
          <a:lstStyle/>
          <a:p>
            <a:pPr>
              <a:buClr>
                <a:srgbClr val="000000"/>
              </a:buClr>
              <a:buSzPts val="1500"/>
            </a:pPr>
            <a:r>
              <a:rPr lang="en-US" sz="1125" b="1">
                <a:latin typeface="Proxima Nova"/>
                <a:ea typeface="Proxima Nova"/>
                <a:cs typeface="Proxima Nova"/>
                <a:sym typeface="Proxima Nova"/>
              </a:rPr>
              <a:t>3,427</a:t>
            </a:r>
            <a:endParaRPr sz="1125" b="1">
              <a:latin typeface="Proxima Nova"/>
              <a:ea typeface="Proxima Nova"/>
              <a:cs typeface="Proxima Nova"/>
              <a:sym typeface="Proxima Nova"/>
            </a:endParaRPr>
          </a:p>
        </p:txBody>
      </p:sp>
      <p:sp>
        <p:nvSpPr>
          <p:cNvPr id="1082" name="Google Shape;1082;p101"/>
          <p:cNvSpPr txBox="1"/>
          <p:nvPr/>
        </p:nvSpPr>
        <p:spPr>
          <a:xfrm>
            <a:off x="7430987" y="2105556"/>
            <a:ext cx="772425" cy="300060"/>
          </a:xfrm>
          <a:prstGeom prst="rect">
            <a:avLst/>
          </a:prstGeom>
          <a:noFill/>
          <a:ln>
            <a:noFill/>
          </a:ln>
        </p:spPr>
        <p:txBody>
          <a:bodyPr spcFirstLastPara="1" wrap="square" lIns="68569" tIns="68569" rIns="68569" bIns="68569" anchor="t" anchorCtr="0">
            <a:spAutoFit/>
          </a:bodyPr>
          <a:lstStyle/>
          <a:p>
            <a:pPr>
              <a:buClr>
                <a:srgbClr val="000000"/>
              </a:buClr>
              <a:buSzPts val="1400"/>
            </a:pPr>
            <a:r>
              <a:rPr lang="en-US" sz="1050" b="1">
                <a:highlight>
                  <a:srgbClr val="B5C534"/>
                </a:highlight>
                <a:latin typeface="Proxima Nova"/>
                <a:ea typeface="Proxima Nova"/>
                <a:cs typeface="Proxima Nova"/>
                <a:sym typeface="Proxima Nova"/>
              </a:rPr>
              <a:t>11.16%</a:t>
            </a:r>
            <a:endParaRPr sz="1050" b="1">
              <a:highlight>
                <a:srgbClr val="B5C534"/>
              </a:highlight>
              <a:latin typeface="Proxima Nova"/>
              <a:ea typeface="Proxima Nova"/>
              <a:cs typeface="Proxima Nova"/>
              <a:sym typeface="Proxima Nova"/>
            </a:endParaRPr>
          </a:p>
        </p:txBody>
      </p:sp>
      <p:sp>
        <p:nvSpPr>
          <p:cNvPr id="1083" name="Google Shape;1083;p101"/>
          <p:cNvSpPr txBox="1"/>
          <p:nvPr/>
        </p:nvSpPr>
        <p:spPr>
          <a:xfrm>
            <a:off x="4947985" y="4823338"/>
            <a:ext cx="772425" cy="300060"/>
          </a:xfrm>
          <a:prstGeom prst="rect">
            <a:avLst/>
          </a:prstGeom>
          <a:noFill/>
          <a:ln>
            <a:noFill/>
          </a:ln>
        </p:spPr>
        <p:txBody>
          <a:bodyPr spcFirstLastPara="1" wrap="square" lIns="68569" tIns="68569" rIns="68569" bIns="68569" anchor="t" anchorCtr="0">
            <a:spAutoFit/>
          </a:bodyPr>
          <a:lstStyle/>
          <a:p>
            <a:pPr>
              <a:buClr>
                <a:srgbClr val="000000"/>
              </a:buClr>
              <a:buSzPts val="1400"/>
            </a:pPr>
            <a:r>
              <a:rPr lang="en-US" sz="1050" b="1">
                <a:highlight>
                  <a:srgbClr val="B5C534"/>
                </a:highlight>
                <a:latin typeface="Proxima Nova"/>
                <a:ea typeface="Proxima Nova"/>
                <a:cs typeface="Proxima Nova"/>
                <a:sym typeface="Proxima Nova"/>
              </a:rPr>
              <a:t>0.55%</a:t>
            </a:r>
            <a:endParaRPr sz="1050" b="1">
              <a:highlight>
                <a:srgbClr val="B5C534"/>
              </a:highlight>
              <a:latin typeface="Proxima Nova"/>
              <a:ea typeface="Proxima Nova"/>
              <a:cs typeface="Proxima Nova"/>
              <a:sym typeface="Proxima Nova"/>
            </a:endParaRPr>
          </a:p>
        </p:txBody>
      </p:sp>
      <p:sp>
        <p:nvSpPr>
          <p:cNvPr id="1084" name="Google Shape;1084;p101"/>
          <p:cNvSpPr txBox="1"/>
          <p:nvPr/>
        </p:nvSpPr>
        <p:spPr>
          <a:xfrm>
            <a:off x="6250465" y="4476408"/>
            <a:ext cx="772425" cy="300060"/>
          </a:xfrm>
          <a:prstGeom prst="rect">
            <a:avLst/>
          </a:prstGeom>
          <a:noFill/>
          <a:ln>
            <a:noFill/>
          </a:ln>
        </p:spPr>
        <p:txBody>
          <a:bodyPr spcFirstLastPara="1" wrap="square" lIns="68569" tIns="68569" rIns="68569" bIns="68569" anchor="t" anchorCtr="0">
            <a:spAutoFit/>
          </a:bodyPr>
          <a:lstStyle/>
          <a:p>
            <a:pPr>
              <a:buClr>
                <a:srgbClr val="000000"/>
              </a:buClr>
              <a:buSzPts val="1400"/>
            </a:pPr>
            <a:r>
              <a:rPr lang="en-US" sz="1050" b="1">
                <a:highlight>
                  <a:srgbClr val="B5C534"/>
                </a:highlight>
                <a:latin typeface="Proxima Nova"/>
                <a:ea typeface="Proxima Nova"/>
                <a:cs typeface="Proxima Nova"/>
                <a:sym typeface="Proxima Nova"/>
              </a:rPr>
              <a:t>1.36%</a:t>
            </a:r>
            <a:endParaRPr sz="1050" b="1">
              <a:highlight>
                <a:srgbClr val="B5C534"/>
              </a:highlight>
              <a:latin typeface="Proxima Nova"/>
              <a:ea typeface="Proxima Nova"/>
              <a:cs typeface="Proxima Nova"/>
              <a:sym typeface="Proxima Nova"/>
            </a:endParaRPr>
          </a:p>
        </p:txBody>
      </p:sp>
      <p:sp>
        <p:nvSpPr>
          <p:cNvPr id="1085" name="Google Shape;1085;p101"/>
          <p:cNvSpPr txBox="1"/>
          <p:nvPr/>
        </p:nvSpPr>
        <p:spPr>
          <a:xfrm>
            <a:off x="3735087" y="4701566"/>
            <a:ext cx="772425" cy="300060"/>
          </a:xfrm>
          <a:prstGeom prst="rect">
            <a:avLst/>
          </a:prstGeom>
          <a:noFill/>
          <a:ln>
            <a:noFill/>
          </a:ln>
        </p:spPr>
        <p:txBody>
          <a:bodyPr spcFirstLastPara="1" wrap="square" lIns="68569" tIns="68569" rIns="68569" bIns="68569" anchor="t" anchorCtr="0">
            <a:spAutoFit/>
          </a:bodyPr>
          <a:lstStyle/>
          <a:p>
            <a:pPr>
              <a:buClr>
                <a:srgbClr val="000000"/>
              </a:buClr>
              <a:buSzPts val="1400"/>
            </a:pPr>
            <a:r>
              <a:rPr lang="en-US" sz="1050" b="1">
                <a:highlight>
                  <a:srgbClr val="B5C534"/>
                </a:highlight>
                <a:latin typeface="Proxima Nova"/>
                <a:ea typeface="Proxima Nova"/>
                <a:cs typeface="Proxima Nova"/>
                <a:sym typeface="Proxima Nova"/>
              </a:rPr>
              <a:t>0.86%</a:t>
            </a:r>
            <a:endParaRPr sz="1050" b="1">
              <a:highlight>
                <a:srgbClr val="B5C534"/>
              </a:highlight>
              <a:latin typeface="Proxima Nova"/>
              <a:ea typeface="Proxima Nova"/>
              <a:cs typeface="Proxima Nova"/>
              <a:sym typeface="Proxima Nova"/>
            </a:endParaRPr>
          </a:p>
        </p:txBody>
      </p:sp>
      <p:sp>
        <p:nvSpPr>
          <p:cNvPr id="1086" name="Google Shape;1086;p101"/>
          <p:cNvSpPr txBox="1"/>
          <p:nvPr/>
        </p:nvSpPr>
        <p:spPr>
          <a:xfrm>
            <a:off x="8509689" y="2309719"/>
            <a:ext cx="2029725" cy="2423718"/>
          </a:xfrm>
          <a:prstGeom prst="rect">
            <a:avLst/>
          </a:prstGeom>
          <a:noFill/>
          <a:ln>
            <a:noFill/>
          </a:ln>
        </p:spPr>
        <p:txBody>
          <a:bodyPr spcFirstLastPara="1" wrap="square" lIns="68569" tIns="68569" rIns="68569" bIns="68569" anchor="t" anchorCtr="0">
            <a:spAutoFit/>
          </a:bodyPr>
          <a:lstStyle/>
          <a:p>
            <a:pPr>
              <a:buClr>
                <a:srgbClr val="000000"/>
              </a:buClr>
              <a:buSzPts val="1800"/>
            </a:pPr>
            <a:r>
              <a:rPr lang="en-US" sz="1350" b="1">
                <a:solidFill>
                  <a:srgbClr val="005087"/>
                </a:solidFill>
              </a:rPr>
              <a:t>more than 3,400 orders</a:t>
            </a:r>
            <a:r>
              <a:rPr lang="en-US" sz="1350"/>
              <a:t> </a:t>
            </a:r>
            <a:r>
              <a:rPr lang="en-US" sz="1350">
                <a:solidFill>
                  <a:srgbClr val="434343"/>
                </a:solidFill>
              </a:rPr>
              <a:t>for zero-emission vehicles have been placed as of July 31</a:t>
            </a:r>
            <a:endParaRPr sz="1350">
              <a:solidFill>
                <a:srgbClr val="434343"/>
              </a:solidFill>
            </a:endParaRPr>
          </a:p>
          <a:p>
            <a:pPr>
              <a:buClr>
                <a:srgbClr val="000000"/>
              </a:buClr>
              <a:buSzPts val="1800"/>
            </a:pPr>
            <a:endParaRPr sz="1350"/>
          </a:p>
          <a:p>
            <a:pPr>
              <a:buClr>
                <a:srgbClr val="000000"/>
              </a:buClr>
              <a:buSzPts val="1800"/>
            </a:pPr>
            <a:r>
              <a:rPr lang="en-US" sz="1350">
                <a:solidFill>
                  <a:srgbClr val="434343"/>
                </a:solidFill>
              </a:rPr>
              <a:t>that’s </a:t>
            </a:r>
            <a:r>
              <a:rPr lang="en-US" sz="1350"/>
              <a:t> </a:t>
            </a:r>
            <a:r>
              <a:rPr lang="en-US" sz="1350" b="1">
                <a:highlight>
                  <a:srgbClr val="B5C534"/>
                </a:highlight>
              </a:rPr>
              <a:t>over 11% of all new acquisitions</a:t>
            </a:r>
            <a:endParaRPr sz="1350" b="1">
              <a:highlight>
                <a:srgbClr val="B5C534"/>
              </a:highlight>
            </a:endParaRPr>
          </a:p>
          <a:p>
            <a:pPr>
              <a:buClr>
                <a:srgbClr val="000000"/>
              </a:buClr>
              <a:buSzPts val="1800"/>
            </a:pPr>
            <a:endParaRPr sz="1350" b="1">
              <a:solidFill>
                <a:srgbClr val="FAB738"/>
              </a:solidFill>
            </a:endParaRPr>
          </a:p>
          <a:p>
            <a:pPr>
              <a:buClr>
                <a:srgbClr val="000000"/>
              </a:buClr>
              <a:buSzPts val="1800"/>
            </a:pPr>
            <a:r>
              <a:rPr lang="en-US" sz="1350">
                <a:solidFill>
                  <a:srgbClr val="434343"/>
                </a:solidFill>
              </a:rPr>
              <a:t>these ZEV’s will require support for acquiring charging infrastructure</a:t>
            </a:r>
            <a:endParaRPr sz="1350" b="1">
              <a:solidFill>
                <a:srgbClr val="43434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2"/>
          <p:cNvSpPr txBox="1">
            <a:spLocks noGrp="1"/>
          </p:cNvSpPr>
          <p:nvPr>
            <p:ph type="body" idx="1"/>
          </p:nvPr>
        </p:nvSpPr>
        <p:spPr>
          <a:xfrm>
            <a:off x="2016882" y="1947882"/>
            <a:ext cx="8241975" cy="810675"/>
          </a:xfrm>
          <a:prstGeom prst="rect">
            <a:avLst/>
          </a:prstGeom>
          <a:noFill/>
          <a:ln>
            <a:noFill/>
          </a:ln>
        </p:spPr>
        <p:txBody>
          <a:bodyPr spcFirstLastPara="1" vert="horz" wrap="square" lIns="68569" tIns="34275" rIns="68569" bIns="34275" rtlCol="0" anchor="t" anchorCtr="0">
            <a:noAutofit/>
          </a:bodyPr>
          <a:lstStyle/>
          <a:p>
            <a:pPr marL="0" indent="0">
              <a:buNone/>
            </a:pPr>
            <a:r>
              <a:rPr lang="en-US" sz="2025"/>
              <a:t>Please update your full and complete vehicle garage addresses </a:t>
            </a:r>
            <a:endParaRPr sz="2025"/>
          </a:p>
          <a:p>
            <a:pPr marL="0" indent="0">
              <a:buNone/>
            </a:pPr>
            <a:r>
              <a:rPr lang="en-US" sz="2025"/>
              <a:t>in GSA Fleet Drive-thru!</a:t>
            </a:r>
            <a:endParaRPr sz="2025"/>
          </a:p>
          <a:p>
            <a:pPr marL="0" indent="0">
              <a:buNone/>
            </a:pPr>
            <a:endParaRPr/>
          </a:p>
        </p:txBody>
      </p:sp>
      <p:sp>
        <p:nvSpPr>
          <p:cNvPr id="1093" name="Google Shape;1093;p102"/>
          <p:cNvSpPr txBox="1">
            <a:spLocks noGrp="1"/>
          </p:cNvSpPr>
          <p:nvPr>
            <p:ph type="sldNum" idx="12"/>
          </p:nvPr>
        </p:nvSpPr>
        <p:spPr>
          <a:xfrm>
            <a:off x="9798262" y="5714396"/>
            <a:ext cx="741150" cy="273825"/>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37</a:t>
            </a:fld>
            <a:endParaRPr/>
          </a:p>
        </p:txBody>
      </p:sp>
      <p:sp>
        <p:nvSpPr>
          <p:cNvPr id="1094" name="Google Shape;1094;p102"/>
          <p:cNvSpPr txBox="1">
            <a:spLocks noGrp="1"/>
          </p:cNvSpPr>
          <p:nvPr>
            <p:ph type="title"/>
          </p:nvPr>
        </p:nvSpPr>
        <p:spPr>
          <a:xfrm>
            <a:off x="2016876" y="1344665"/>
            <a:ext cx="8172225" cy="593550"/>
          </a:xfrm>
          <a:prstGeom prst="rect">
            <a:avLst/>
          </a:prstGeom>
          <a:noFill/>
          <a:ln>
            <a:noFill/>
          </a:ln>
        </p:spPr>
        <p:txBody>
          <a:bodyPr spcFirstLastPara="1" vert="horz" wrap="square" lIns="68569" tIns="34275" rIns="68569" bIns="34275" rtlCol="0" anchor="t" anchorCtr="0">
            <a:noAutofit/>
          </a:bodyPr>
          <a:lstStyle/>
          <a:p>
            <a:r>
              <a:rPr lang="en-US" sz="3225"/>
              <a:t>Planning for Charging Stations</a:t>
            </a:r>
            <a:endParaRPr sz="3225"/>
          </a:p>
        </p:txBody>
      </p:sp>
      <p:pic>
        <p:nvPicPr>
          <p:cNvPr id="1095" name="Google Shape;1095;p102" descr="welcome to gsa fleet drive thru screenshot&#10;"/>
          <p:cNvPicPr preferRelativeResize="0"/>
          <p:nvPr/>
        </p:nvPicPr>
        <p:blipFill rotWithShape="1">
          <a:blip r:embed="rId3">
            <a:alphaModFix/>
          </a:blip>
          <a:srcRect/>
          <a:stretch/>
        </p:blipFill>
        <p:spPr>
          <a:xfrm>
            <a:off x="6091238" y="3589236"/>
            <a:ext cx="4576763" cy="1924706"/>
          </a:xfrm>
          <a:prstGeom prst="rect">
            <a:avLst/>
          </a:prstGeom>
          <a:noFill/>
          <a:ln>
            <a:noFill/>
          </a:ln>
        </p:spPr>
      </p:pic>
      <p:sp>
        <p:nvSpPr>
          <p:cNvPr id="1096" name="Google Shape;1096;p102"/>
          <p:cNvSpPr txBox="1"/>
          <p:nvPr/>
        </p:nvSpPr>
        <p:spPr>
          <a:xfrm>
            <a:off x="2016881" y="2915270"/>
            <a:ext cx="3851550" cy="2295093"/>
          </a:xfrm>
          <a:prstGeom prst="rect">
            <a:avLst/>
          </a:prstGeom>
          <a:noFill/>
          <a:ln>
            <a:noFill/>
          </a:ln>
        </p:spPr>
        <p:txBody>
          <a:bodyPr spcFirstLastPara="1" wrap="square" lIns="68569" tIns="68569" rIns="68569" bIns="68569" anchor="t" anchorCtr="0">
            <a:spAutoFit/>
          </a:bodyPr>
          <a:lstStyle/>
          <a:p>
            <a:pPr marL="447675" indent="-252413">
              <a:lnSpc>
                <a:spcPct val="115000"/>
              </a:lnSpc>
              <a:spcBef>
                <a:spcPts val="750"/>
              </a:spcBef>
              <a:buClr>
                <a:srgbClr val="222222"/>
              </a:buClr>
              <a:buSzPts val="1700"/>
              <a:buFont typeface="Arial"/>
              <a:buAutoNum type="arabicPeriod"/>
            </a:pPr>
            <a:r>
              <a:rPr lang="en-US" sz="1275">
                <a:solidFill>
                  <a:schemeClr val="dk1"/>
                </a:solidFill>
              </a:rPr>
              <a:t>Log in to</a:t>
            </a:r>
            <a:r>
              <a:rPr lang="en-US" sz="1275">
                <a:solidFill>
                  <a:srgbClr val="222222"/>
                </a:solidFill>
              </a:rPr>
              <a:t> </a:t>
            </a:r>
            <a:r>
              <a:rPr lang="en-US" sz="1275" u="sng">
                <a:solidFill>
                  <a:schemeClr val="hlink"/>
                </a:solidFill>
                <a:hlinkClick r:id="rId4"/>
              </a:rPr>
              <a:t>GSA Fleet Drive-thru</a:t>
            </a:r>
            <a:endParaRPr sz="1275" u="sng">
              <a:solidFill>
                <a:srgbClr val="1155CC"/>
              </a:solidFill>
            </a:endParaRPr>
          </a:p>
          <a:p>
            <a:pPr marL="447675" indent="-252413">
              <a:spcBef>
                <a:spcPts val="750"/>
              </a:spcBef>
              <a:buClr>
                <a:schemeClr val="dk1"/>
              </a:buClr>
              <a:buSzPts val="1700"/>
              <a:buFont typeface="Arial"/>
              <a:buAutoNum type="arabicPeriod"/>
            </a:pPr>
            <a:r>
              <a:rPr lang="en-US" sz="1275">
                <a:solidFill>
                  <a:schemeClr val="dk1"/>
                </a:solidFill>
              </a:rPr>
              <a:t>Click “Customer-Driven Data (CDD)” and “Report Customer-Driven Data (CDD)”</a:t>
            </a:r>
            <a:endParaRPr sz="1275">
              <a:solidFill>
                <a:schemeClr val="dk1"/>
              </a:solidFill>
            </a:endParaRPr>
          </a:p>
          <a:p>
            <a:pPr marL="447675" indent="-252413">
              <a:lnSpc>
                <a:spcPct val="115000"/>
              </a:lnSpc>
              <a:spcBef>
                <a:spcPts val="750"/>
              </a:spcBef>
              <a:buClr>
                <a:schemeClr val="dk1"/>
              </a:buClr>
              <a:buSzPts val="1700"/>
              <a:buFont typeface="Arial"/>
              <a:buAutoNum type="arabicPeriod"/>
            </a:pPr>
            <a:r>
              <a:rPr lang="en-US" sz="1275">
                <a:solidFill>
                  <a:schemeClr val="dk1"/>
                </a:solidFill>
              </a:rPr>
              <a:t>Enter your Vehicle Tag Number and select “Search”</a:t>
            </a:r>
            <a:endParaRPr sz="1275">
              <a:solidFill>
                <a:schemeClr val="dk1"/>
              </a:solidFill>
            </a:endParaRPr>
          </a:p>
          <a:p>
            <a:pPr marL="447675" indent="-252413">
              <a:lnSpc>
                <a:spcPct val="115000"/>
              </a:lnSpc>
              <a:spcBef>
                <a:spcPts val="750"/>
              </a:spcBef>
              <a:buClr>
                <a:schemeClr val="dk1"/>
              </a:buClr>
              <a:buSzPts val="1700"/>
              <a:buFont typeface="Arial"/>
              <a:buAutoNum type="arabicPeriod"/>
            </a:pPr>
            <a:r>
              <a:rPr lang="en-US" sz="1275">
                <a:solidFill>
                  <a:schemeClr val="dk1"/>
                </a:solidFill>
              </a:rPr>
              <a:t>Verify or add the street address, city and state of where the vehicle parks and select “Update”</a:t>
            </a:r>
            <a:endParaRPr sz="1050"/>
          </a:p>
        </p:txBody>
      </p:sp>
      <p:sp>
        <p:nvSpPr>
          <p:cNvPr id="1097" name="Google Shape;1097;p102"/>
          <p:cNvSpPr txBox="1"/>
          <p:nvPr/>
        </p:nvSpPr>
        <p:spPr>
          <a:xfrm>
            <a:off x="6244819" y="2915270"/>
            <a:ext cx="4014000" cy="692475"/>
          </a:xfrm>
          <a:prstGeom prst="rect">
            <a:avLst/>
          </a:prstGeom>
          <a:solidFill>
            <a:srgbClr val="E7E6E6"/>
          </a:solidFill>
          <a:ln w="9525" cap="flat" cmpd="sng">
            <a:solidFill>
              <a:srgbClr val="000000"/>
            </a:solidFill>
            <a:prstDash val="solid"/>
            <a:round/>
            <a:headEnd type="none" w="sm" len="sm"/>
            <a:tailEnd type="none" w="sm" len="sm"/>
          </a:ln>
        </p:spPr>
        <p:txBody>
          <a:bodyPr spcFirstLastPara="1" wrap="square" lIns="68569" tIns="68569" rIns="68569" bIns="68569" anchor="t" anchorCtr="0">
            <a:spAutoFit/>
          </a:bodyPr>
          <a:lstStyle/>
          <a:p>
            <a:pPr>
              <a:buClr>
                <a:srgbClr val="000000"/>
              </a:buClr>
              <a:buSzPts val="1600"/>
            </a:pPr>
            <a:r>
              <a:rPr lang="en-US" sz="1200">
                <a:solidFill>
                  <a:schemeClr val="dk1"/>
                </a:solidFill>
              </a:rPr>
              <a:t>Use the “CDD Upload Tool” feature under the “Customer-Driven Data (CDD)” menu to update multiple vehicles at once</a:t>
            </a:r>
            <a:r>
              <a:rPr lang="en-US" sz="1200" b="1">
                <a:solidFill>
                  <a:schemeClr val="dk1"/>
                </a:solidFill>
              </a:rPr>
              <a:t>.</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03"/>
          <p:cNvSpPr txBox="1">
            <a:spLocks noGrp="1"/>
          </p:cNvSpPr>
          <p:nvPr>
            <p:ph type="sldNum" idx="12"/>
          </p:nvPr>
        </p:nvSpPr>
        <p:spPr>
          <a:xfrm>
            <a:off x="9798262" y="5714396"/>
            <a:ext cx="741150" cy="273825"/>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38</a:t>
            </a:fld>
            <a:endParaRPr/>
          </a:p>
        </p:txBody>
      </p:sp>
      <p:sp>
        <p:nvSpPr>
          <p:cNvPr id="1104" name="Google Shape;1104;p103"/>
          <p:cNvSpPr txBox="1">
            <a:spLocks noGrp="1"/>
          </p:cNvSpPr>
          <p:nvPr>
            <p:ph type="title"/>
          </p:nvPr>
        </p:nvSpPr>
        <p:spPr>
          <a:xfrm>
            <a:off x="2016876" y="1344665"/>
            <a:ext cx="8172225" cy="593550"/>
          </a:xfrm>
          <a:prstGeom prst="rect">
            <a:avLst/>
          </a:prstGeom>
          <a:noFill/>
          <a:ln>
            <a:noFill/>
          </a:ln>
        </p:spPr>
        <p:txBody>
          <a:bodyPr spcFirstLastPara="1" vert="horz" wrap="square" lIns="68569" tIns="34275" rIns="68569" bIns="34275" rtlCol="0" anchor="t" anchorCtr="0">
            <a:noAutofit/>
          </a:bodyPr>
          <a:lstStyle/>
          <a:p>
            <a:r>
              <a:rPr lang="en-US"/>
              <a:t>Infrastructure Development</a:t>
            </a:r>
            <a:endParaRPr/>
          </a:p>
        </p:txBody>
      </p:sp>
      <p:pic>
        <p:nvPicPr>
          <p:cNvPr id="1105" name="Google Shape;1105;p103" descr="blue and orange and green icon of electric cars and wireless depiction for electric cars&#10;"/>
          <p:cNvPicPr preferRelativeResize="0"/>
          <p:nvPr/>
        </p:nvPicPr>
        <p:blipFill rotWithShape="1">
          <a:blip r:embed="rId3">
            <a:alphaModFix/>
          </a:blip>
          <a:srcRect/>
          <a:stretch/>
        </p:blipFill>
        <p:spPr>
          <a:xfrm>
            <a:off x="2016885" y="2863594"/>
            <a:ext cx="7295119" cy="2292150"/>
          </a:xfrm>
          <a:prstGeom prst="rect">
            <a:avLst/>
          </a:prstGeom>
          <a:noFill/>
          <a:ln>
            <a:noFill/>
          </a:ln>
        </p:spPr>
      </p:pic>
      <p:sp>
        <p:nvSpPr>
          <p:cNvPr id="1106" name="Google Shape;1106;p103"/>
          <p:cNvSpPr txBox="1"/>
          <p:nvPr/>
        </p:nvSpPr>
        <p:spPr>
          <a:xfrm>
            <a:off x="5025281" y="2198795"/>
            <a:ext cx="1183050" cy="1107973"/>
          </a:xfrm>
          <a:prstGeom prst="rect">
            <a:avLst/>
          </a:prstGeom>
          <a:noFill/>
          <a:ln>
            <a:noFill/>
          </a:ln>
        </p:spPr>
        <p:txBody>
          <a:bodyPr spcFirstLastPara="1" wrap="square" lIns="68569" tIns="68569" rIns="68569" bIns="68569" anchor="t" anchorCtr="0">
            <a:spAutoFit/>
          </a:bodyPr>
          <a:lstStyle/>
          <a:p>
            <a:pPr algn="ctr">
              <a:buClr>
                <a:srgbClr val="000000"/>
              </a:buClr>
              <a:buSzPts val="1200"/>
            </a:pPr>
            <a:r>
              <a:rPr lang="en-US" sz="1050"/>
              <a:t>GSA provides contract for make-ready EV charging stations, services and upgrades</a:t>
            </a:r>
            <a:r>
              <a:rPr lang="en-US" sz="750"/>
              <a:t> </a:t>
            </a:r>
            <a:endParaRPr sz="750"/>
          </a:p>
        </p:txBody>
      </p:sp>
      <p:sp>
        <p:nvSpPr>
          <p:cNvPr id="1107" name="Google Shape;1107;p103"/>
          <p:cNvSpPr txBox="1"/>
          <p:nvPr/>
        </p:nvSpPr>
        <p:spPr>
          <a:xfrm>
            <a:off x="7717969" y="2198794"/>
            <a:ext cx="1420200" cy="784808"/>
          </a:xfrm>
          <a:prstGeom prst="rect">
            <a:avLst/>
          </a:prstGeom>
          <a:noFill/>
          <a:ln>
            <a:noFill/>
          </a:ln>
        </p:spPr>
        <p:txBody>
          <a:bodyPr spcFirstLastPara="1" wrap="square" lIns="68569" tIns="68569" rIns="68569" bIns="68569" anchor="t" anchorCtr="0">
            <a:spAutoFit/>
          </a:bodyPr>
          <a:lstStyle/>
          <a:p>
            <a:pPr algn="ctr">
              <a:buClr>
                <a:srgbClr val="000000"/>
              </a:buClr>
              <a:buSzPts val="1200"/>
            </a:pPr>
            <a:r>
              <a:rPr lang="en-US" sz="1050"/>
              <a:t>GSA Fleet provides electric vehicles and contracts for EV charging stations</a:t>
            </a:r>
            <a:endParaRPr sz="1050"/>
          </a:p>
        </p:txBody>
      </p:sp>
      <p:sp>
        <p:nvSpPr>
          <p:cNvPr id="1108" name="Google Shape;1108;p103"/>
          <p:cNvSpPr txBox="1"/>
          <p:nvPr/>
        </p:nvSpPr>
        <p:spPr>
          <a:xfrm>
            <a:off x="6162039" y="2198794"/>
            <a:ext cx="1511775" cy="784808"/>
          </a:xfrm>
          <a:prstGeom prst="rect">
            <a:avLst/>
          </a:prstGeom>
          <a:noFill/>
          <a:ln>
            <a:noFill/>
          </a:ln>
        </p:spPr>
        <p:txBody>
          <a:bodyPr spcFirstLastPara="1" wrap="square" lIns="68569" tIns="68569" rIns="68569" bIns="68569" anchor="t" anchorCtr="0">
            <a:spAutoFit/>
          </a:bodyPr>
          <a:lstStyle/>
          <a:p>
            <a:pPr algn="ctr">
              <a:buClr>
                <a:srgbClr val="000000"/>
              </a:buClr>
              <a:buSzPts val="1200"/>
            </a:pPr>
            <a:r>
              <a:rPr lang="en-US" sz="1050"/>
              <a:t>GSA PBS provides contracts for installation &amp; policy on requesting stations </a:t>
            </a:r>
            <a:endParaRPr sz="1050"/>
          </a:p>
        </p:txBody>
      </p:sp>
      <p:sp>
        <p:nvSpPr>
          <p:cNvPr id="1109" name="Google Shape;1109;p103"/>
          <p:cNvSpPr/>
          <p:nvPr/>
        </p:nvSpPr>
        <p:spPr>
          <a:xfrm>
            <a:off x="5122313" y="1938207"/>
            <a:ext cx="4015800" cy="273825"/>
          </a:xfrm>
          <a:prstGeom prst="roundRect">
            <a:avLst>
              <a:gd name="adj" fmla="val 16667"/>
            </a:avLst>
          </a:prstGeom>
          <a:solidFill>
            <a:srgbClr val="0073AD"/>
          </a:solidFill>
          <a:ln>
            <a:noFill/>
          </a:ln>
          <a:effectLst>
            <a:outerShdw blurRad="57150" dist="19050" dir="5400000" algn="bl" rotWithShape="0">
              <a:srgbClr val="000000">
                <a:alpha val="49803"/>
              </a:srgbClr>
            </a:outerShdw>
          </a:effectLst>
        </p:spPr>
        <p:txBody>
          <a:bodyPr spcFirstLastPara="1" wrap="square" lIns="68569" tIns="68569" rIns="68569" bIns="68569" anchor="ctr" anchorCtr="0">
            <a:noAutofit/>
          </a:bodyPr>
          <a:lstStyle/>
          <a:p>
            <a:pPr algn="ctr">
              <a:buClr>
                <a:srgbClr val="000000"/>
              </a:buClr>
              <a:buSzPts val="1400"/>
            </a:pPr>
            <a:r>
              <a:rPr lang="en-US" sz="1050" b="1">
                <a:solidFill>
                  <a:srgbClr val="FFFFFF"/>
                </a:solidFill>
              </a:rPr>
              <a:t>Government-wide Offerings</a:t>
            </a:r>
            <a:endParaRPr sz="1050" b="1">
              <a:solidFill>
                <a:srgbClr val="FFFFFF"/>
              </a:solidFill>
            </a:endParaRPr>
          </a:p>
        </p:txBody>
      </p:sp>
      <p:sp>
        <p:nvSpPr>
          <p:cNvPr id="1110" name="Google Shape;1110;p103"/>
          <p:cNvSpPr txBox="1"/>
          <p:nvPr/>
        </p:nvSpPr>
        <p:spPr>
          <a:xfrm>
            <a:off x="2092819" y="5048062"/>
            <a:ext cx="2353500" cy="300060"/>
          </a:xfrm>
          <a:prstGeom prst="rect">
            <a:avLst/>
          </a:prstGeom>
          <a:noFill/>
          <a:ln>
            <a:noFill/>
          </a:ln>
        </p:spPr>
        <p:txBody>
          <a:bodyPr spcFirstLastPara="1" wrap="square" lIns="68569" tIns="68569" rIns="68569" bIns="68569" anchor="t" anchorCtr="0">
            <a:spAutoFit/>
          </a:bodyPr>
          <a:lstStyle/>
          <a:p>
            <a:pPr algn="ctr">
              <a:buClr>
                <a:srgbClr val="000000"/>
              </a:buClr>
              <a:buSzPts val="1300"/>
            </a:pPr>
            <a:r>
              <a:rPr lang="en-US" sz="1050"/>
              <a:t>Utility-side EVSE make-ready</a:t>
            </a:r>
            <a:endParaRPr sz="1050"/>
          </a:p>
        </p:txBody>
      </p:sp>
      <p:sp>
        <p:nvSpPr>
          <p:cNvPr id="1111" name="Google Shape;1111;p103"/>
          <p:cNvSpPr txBox="1"/>
          <p:nvPr/>
        </p:nvSpPr>
        <p:spPr>
          <a:xfrm>
            <a:off x="4575734" y="5105214"/>
            <a:ext cx="4406400" cy="461643"/>
          </a:xfrm>
          <a:prstGeom prst="rect">
            <a:avLst/>
          </a:prstGeom>
          <a:noFill/>
          <a:ln>
            <a:noFill/>
          </a:ln>
        </p:spPr>
        <p:txBody>
          <a:bodyPr spcFirstLastPara="1" wrap="square" lIns="68569" tIns="68569" rIns="68569" bIns="68569" anchor="t" anchorCtr="0">
            <a:spAutoFit/>
          </a:bodyPr>
          <a:lstStyle/>
          <a:p>
            <a:pPr algn="ctr">
              <a:buClr>
                <a:srgbClr val="000000"/>
              </a:buClr>
              <a:buSzPts val="1300"/>
            </a:pPr>
            <a:r>
              <a:rPr lang="en-US" sz="1050"/>
              <a:t>Agency or GSA-side EVSE make-ready </a:t>
            </a:r>
            <a:endParaRPr sz="1050"/>
          </a:p>
          <a:p>
            <a:pPr algn="ctr">
              <a:buClr>
                <a:srgbClr val="000000"/>
              </a:buClr>
              <a:buSzPts val="1400"/>
            </a:pPr>
            <a:r>
              <a:rPr lang="en-US" sz="1050">
                <a:solidFill>
                  <a:srgbClr val="1B1B1B"/>
                </a:solidFill>
              </a:rPr>
              <a:t>(PBS manages install GSA controlled facilities)</a:t>
            </a:r>
            <a:endParaRPr sz="1050">
              <a:solidFill>
                <a:srgbClr val="1B1B1B"/>
              </a:solidFill>
            </a:endParaRPr>
          </a:p>
        </p:txBody>
      </p:sp>
      <p:sp>
        <p:nvSpPr>
          <p:cNvPr id="1112" name="Google Shape;1112;p103"/>
          <p:cNvSpPr txBox="1"/>
          <p:nvPr/>
        </p:nvSpPr>
        <p:spPr>
          <a:xfrm>
            <a:off x="3765094" y="5631600"/>
            <a:ext cx="5906700" cy="311602"/>
          </a:xfrm>
          <a:prstGeom prst="rect">
            <a:avLst/>
          </a:prstGeom>
          <a:solidFill>
            <a:schemeClr val="bg1"/>
          </a:solidFill>
          <a:ln>
            <a:noFill/>
          </a:ln>
        </p:spPr>
        <p:txBody>
          <a:bodyPr spcFirstLastPara="1" wrap="square" lIns="68569" tIns="68569" rIns="68569" bIns="68569" anchor="t" anchorCtr="0">
            <a:spAutoFit/>
          </a:bodyPr>
          <a:lstStyle/>
          <a:p>
            <a:pPr algn="ctr">
              <a:buClr>
                <a:srgbClr val="000000"/>
              </a:buClr>
              <a:buSzPts val="1300"/>
            </a:pPr>
            <a:r>
              <a:rPr lang="en-US" sz="1125" b="1"/>
              <a:t>See local electrification incentives available to federal drivers at </a:t>
            </a:r>
            <a:r>
              <a:rPr lang="en-US" sz="1125" b="1" u="sng">
                <a:solidFill>
                  <a:schemeClr val="hlink"/>
                </a:solidFill>
                <a:hlinkClick r:id="rId4"/>
              </a:rPr>
              <a:t>gsa.gov/evse</a:t>
            </a:r>
            <a:endParaRPr sz="1125"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08"/>
          <p:cNvSpPr txBox="1">
            <a:spLocks noGrp="1"/>
          </p:cNvSpPr>
          <p:nvPr>
            <p:ph type="body" idx="1"/>
          </p:nvPr>
        </p:nvSpPr>
        <p:spPr>
          <a:xfrm>
            <a:off x="2016891" y="1947881"/>
            <a:ext cx="8172225" cy="3476250"/>
          </a:xfrm>
          <a:prstGeom prst="rect">
            <a:avLst/>
          </a:prstGeom>
          <a:noFill/>
          <a:ln>
            <a:noFill/>
          </a:ln>
        </p:spPr>
        <p:txBody>
          <a:bodyPr spcFirstLastPara="1" vert="horz" wrap="square" lIns="68569" tIns="34275" rIns="68569" bIns="34275" rtlCol="0" anchor="t" anchorCtr="0">
            <a:noAutofit/>
          </a:bodyPr>
          <a:lstStyle/>
          <a:p>
            <a:pPr marL="171450" indent="-161925">
              <a:lnSpc>
                <a:spcPct val="115000"/>
              </a:lnSpc>
              <a:spcBef>
                <a:spcPts val="0"/>
              </a:spcBef>
              <a:buClr>
                <a:srgbClr val="69B33B"/>
              </a:buClr>
              <a:buSzPts val="2600"/>
            </a:pPr>
            <a:r>
              <a:rPr lang="en-US" sz="1650"/>
              <a:t>ChargePoint RFID cards can be connected to WEX cards for use at public ChargePoint stations or any of ChargePoint’s roaming partners including EVBox, EVgo, flo, evconnect, and greenlots/Shell Recharge.</a:t>
            </a:r>
            <a:endParaRPr sz="1650"/>
          </a:p>
          <a:p>
            <a:pPr marL="171450" indent="-161925">
              <a:lnSpc>
                <a:spcPct val="115000"/>
              </a:lnSpc>
              <a:buClr>
                <a:srgbClr val="69B33B"/>
              </a:buClr>
              <a:buSzPts val="2600"/>
            </a:pPr>
            <a:r>
              <a:rPr lang="en-US" sz="1650"/>
              <a:t>Costs are covered in lease rates</a:t>
            </a:r>
            <a:endParaRPr sz="1650"/>
          </a:p>
          <a:p>
            <a:pPr marL="171450" indent="-161925">
              <a:lnSpc>
                <a:spcPct val="115000"/>
              </a:lnSpc>
              <a:buClr>
                <a:srgbClr val="69B33B"/>
              </a:buClr>
              <a:buSzPts val="2600"/>
            </a:pPr>
            <a:r>
              <a:rPr lang="en-US" sz="1650"/>
              <a:t>Agencies that lease from GSA can request a WEX connected ChargePoint card from </a:t>
            </a:r>
            <a:r>
              <a:rPr lang="en-US" sz="1650" u="sng">
                <a:solidFill>
                  <a:schemeClr val="hlink"/>
                </a:solidFill>
                <a:hlinkClick r:id="rId3"/>
              </a:rPr>
              <a:t>GSAFleetAFVTeam@gsa.gov</a:t>
            </a:r>
            <a:endParaRPr sz="2400">
              <a:solidFill>
                <a:srgbClr val="000000"/>
              </a:solidFill>
            </a:endParaRPr>
          </a:p>
          <a:p>
            <a:pPr marL="171450" indent="-38100">
              <a:buNone/>
            </a:pPr>
            <a:endParaRPr>
              <a:latin typeface="Arial"/>
              <a:ea typeface="Arial"/>
              <a:cs typeface="Arial"/>
              <a:sym typeface="Arial"/>
            </a:endParaRPr>
          </a:p>
        </p:txBody>
      </p:sp>
      <p:sp>
        <p:nvSpPr>
          <p:cNvPr id="1196" name="Google Shape;1196;p108"/>
          <p:cNvSpPr txBox="1">
            <a:spLocks noGrp="1"/>
          </p:cNvSpPr>
          <p:nvPr>
            <p:ph type="sldNum" idx="12"/>
          </p:nvPr>
        </p:nvSpPr>
        <p:spPr>
          <a:xfrm>
            <a:off x="9798263" y="5714395"/>
            <a:ext cx="741063" cy="273844"/>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39</a:t>
            </a:fld>
            <a:endParaRPr/>
          </a:p>
        </p:txBody>
      </p:sp>
      <p:sp>
        <p:nvSpPr>
          <p:cNvPr id="1197" name="Google Shape;1197;p108"/>
          <p:cNvSpPr txBox="1">
            <a:spLocks noGrp="1"/>
          </p:cNvSpPr>
          <p:nvPr>
            <p:ph type="title"/>
          </p:nvPr>
        </p:nvSpPr>
        <p:spPr>
          <a:xfrm>
            <a:off x="2016876" y="1344665"/>
            <a:ext cx="8172263" cy="593492"/>
          </a:xfrm>
          <a:prstGeom prst="rect">
            <a:avLst/>
          </a:prstGeom>
          <a:noFill/>
          <a:ln>
            <a:noFill/>
          </a:ln>
        </p:spPr>
        <p:txBody>
          <a:bodyPr spcFirstLastPara="1" vert="horz" wrap="square" lIns="68569" tIns="34275" rIns="68569" bIns="34275" rtlCol="0" anchor="t" anchorCtr="0">
            <a:noAutofit/>
          </a:bodyPr>
          <a:lstStyle/>
          <a:p>
            <a:r>
              <a:rPr lang="en-US"/>
              <a:t>Public Charging</a:t>
            </a:r>
            <a:endParaRPr/>
          </a:p>
        </p:txBody>
      </p:sp>
      <p:pic>
        <p:nvPicPr>
          <p:cNvPr id="1198" name="Google Shape;1198;p108" descr="chargepoint icon in white and orange&#10;"/>
          <p:cNvPicPr preferRelativeResize="0"/>
          <p:nvPr/>
        </p:nvPicPr>
        <p:blipFill rotWithShape="1">
          <a:blip r:embed="rId4">
            <a:alphaModFix/>
          </a:blip>
          <a:srcRect t="1420" b="-1418"/>
          <a:stretch/>
        </p:blipFill>
        <p:spPr>
          <a:xfrm>
            <a:off x="1976383" y="4164905"/>
            <a:ext cx="1899994" cy="1177613"/>
          </a:xfrm>
          <a:prstGeom prst="rect">
            <a:avLst/>
          </a:prstGeom>
          <a:noFill/>
          <a:ln>
            <a:noFill/>
          </a:ln>
        </p:spPr>
      </p:pic>
      <p:pic>
        <p:nvPicPr>
          <p:cNvPr id="1199" name="Google Shape;1199;p108" descr="human hand holding up chargepoint card to reader&#10;"/>
          <p:cNvPicPr preferRelativeResize="0"/>
          <p:nvPr/>
        </p:nvPicPr>
        <p:blipFill rotWithShape="1">
          <a:blip r:embed="rId5">
            <a:alphaModFix/>
          </a:blip>
          <a:srcRect/>
          <a:stretch/>
        </p:blipFill>
        <p:spPr>
          <a:xfrm>
            <a:off x="7563915" y="4169380"/>
            <a:ext cx="1995550" cy="1319569"/>
          </a:xfrm>
          <a:prstGeom prst="rect">
            <a:avLst/>
          </a:prstGeom>
          <a:noFill/>
          <a:ln w="19050" cap="flat" cmpd="sng">
            <a:solidFill>
              <a:srgbClr val="595959"/>
            </a:solidFill>
            <a:prstDash val="solid"/>
            <a:miter lim="8000"/>
            <a:headEnd type="none" w="sm" len="sm"/>
            <a:tailEnd type="none" w="sm" len="sm"/>
          </a:ln>
        </p:spPr>
      </p:pic>
      <p:pic>
        <p:nvPicPr>
          <p:cNvPr id="1200" name="Google Shape;1200;p108" descr="electric vehicle icons like EV BOX, greenlots &#10;"/>
          <p:cNvPicPr preferRelativeResize="0"/>
          <p:nvPr/>
        </p:nvPicPr>
        <p:blipFill rotWithShape="1">
          <a:blip r:embed="rId6">
            <a:alphaModFix/>
          </a:blip>
          <a:srcRect/>
          <a:stretch/>
        </p:blipFill>
        <p:spPr>
          <a:xfrm>
            <a:off x="4763288" y="4224001"/>
            <a:ext cx="1582013" cy="827595"/>
          </a:xfrm>
          <a:prstGeom prst="rect">
            <a:avLst/>
          </a:prstGeom>
          <a:noFill/>
          <a:ln>
            <a:noFill/>
          </a:ln>
        </p:spPr>
      </p:pic>
      <p:pic>
        <p:nvPicPr>
          <p:cNvPr id="1201" name="Google Shape;1201;p108" descr="green and blue ev connect icon&#10;"/>
          <p:cNvPicPr preferRelativeResize="0"/>
          <p:nvPr/>
        </p:nvPicPr>
        <p:blipFill rotWithShape="1">
          <a:blip r:embed="rId7">
            <a:alphaModFix/>
          </a:blip>
          <a:srcRect/>
          <a:stretch/>
        </p:blipFill>
        <p:spPr>
          <a:xfrm>
            <a:off x="4930229" y="5051593"/>
            <a:ext cx="1378202" cy="290920"/>
          </a:xfrm>
          <a:prstGeom prst="rect">
            <a:avLst/>
          </a:prstGeom>
          <a:noFill/>
          <a:ln>
            <a:noFill/>
          </a:ln>
        </p:spPr>
      </p:pic>
      <p:pic>
        <p:nvPicPr>
          <p:cNvPr id="1202" name="Google Shape;1202;p108" descr="shell gas icon&#10;"/>
          <p:cNvPicPr preferRelativeResize="0"/>
          <p:nvPr/>
        </p:nvPicPr>
        <p:blipFill rotWithShape="1">
          <a:blip r:embed="rId8">
            <a:alphaModFix/>
          </a:blip>
          <a:srcRect/>
          <a:stretch/>
        </p:blipFill>
        <p:spPr>
          <a:xfrm>
            <a:off x="6308450" y="4683709"/>
            <a:ext cx="313115" cy="2909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4</a:t>
            </a:fld>
            <a:endParaRPr/>
          </a:p>
        </p:txBody>
      </p:sp>
      <p:sp>
        <p:nvSpPr>
          <p:cNvPr id="135" name="Google Shape;135;p4"/>
          <p:cNvSpPr txBox="1">
            <a:spLocks noGrp="1"/>
          </p:cNvSpPr>
          <p:nvPr>
            <p:ph type="title"/>
          </p:nvPr>
        </p:nvSpPr>
        <p:spPr>
          <a:xfrm>
            <a:off x="376517" y="633328"/>
            <a:ext cx="11376212" cy="79132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GSA Fleet Leasing Services</a:t>
            </a:r>
            <a:endParaRPr/>
          </a:p>
        </p:txBody>
      </p:sp>
      <p:sp>
        <p:nvSpPr>
          <p:cNvPr id="136" name="Google Shape;136;p4"/>
          <p:cNvSpPr txBox="1">
            <a:spLocks noGrp="1"/>
          </p:cNvSpPr>
          <p:nvPr>
            <p:ph type="body" idx="1"/>
          </p:nvPr>
        </p:nvSpPr>
        <p:spPr>
          <a:xfrm>
            <a:off x="1143000" y="1828800"/>
            <a:ext cx="6894300" cy="36792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0"/>
              </a:spcBef>
              <a:spcAft>
                <a:spcPts val="0"/>
              </a:spcAft>
              <a:buSzPts val="1800"/>
              <a:buChar char="●"/>
            </a:pPr>
            <a:r>
              <a:rPr lang="en-US" sz="2000" i="0" u="none" strike="noStrike" cap="none">
                <a:solidFill>
                  <a:srgbClr val="3F3F3F"/>
                </a:solidFill>
              </a:rPr>
              <a:t>A</a:t>
            </a:r>
            <a:r>
              <a:rPr lang="en-US" sz="2000"/>
              <a:t> </a:t>
            </a:r>
            <a:r>
              <a:rPr lang="en-US" sz="2000" i="0" u="none" strike="noStrike" cap="none">
                <a:solidFill>
                  <a:srgbClr val="3F3F3F"/>
                </a:solidFill>
              </a:rPr>
              <a:t>monthly and mileage lease rate that covers: </a:t>
            </a:r>
            <a:endParaRPr sz="2000" i="0" u="none" strike="noStrike" cap="none">
              <a:solidFill>
                <a:srgbClr val="3F3F3F"/>
              </a:solidFill>
            </a:endParaRPr>
          </a:p>
          <a:p>
            <a:pPr marL="457200" marR="0" lvl="0" indent="-228600" algn="l" rtl="0">
              <a:lnSpc>
                <a:spcPct val="90000"/>
              </a:lnSpc>
              <a:spcBef>
                <a:spcPts val="0"/>
              </a:spcBef>
              <a:spcAft>
                <a:spcPts val="0"/>
              </a:spcAft>
              <a:buSzPts val="1800"/>
              <a:buNone/>
            </a:pPr>
            <a:endParaRPr sz="2000">
              <a:solidFill>
                <a:srgbClr val="3F3F3F"/>
              </a:solidFill>
            </a:endParaRPr>
          </a:p>
          <a:p>
            <a:pPr marL="914400" marR="0" lvl="1" indent="-342900" algn="l" rtl="0">
              <a:lnSpc>
                <a:spcPct val="115000"/>
              </a:lnSpc>
              <a:spcBef>
                <a:spcPts val="0"/>
              </a:spcBef>
              <a:spcAft>
                <a:spcPts val="0"/>
              </a:spcAft>
              <a:buSzPts val="1800"/>
              <a:buChar char="○"/>
            </a:pPr>
            <a:r>
              <a:rPr lang="en-US" sz="2000" i="0" u="none" strike="noStrike" cap="none">
                <a:solidFill>
                  <a:srgbClr val="3F3F3F"/>
                </a:solidFill>
              </a:rPr>
              <a:t>Vehicles </a:t>
            </a:r>
            <a:r>
              <a:rPr lang="en-US" sz="2000"/>
              <a:t>&amp;</a:t>
            </a:r>
            <a:r>
              <a:rPr lang="en-US" sz="2000" i="0" u="none" strike="noStrike" cap="none">
                <a:solidFill>
                  <a:srgbClr val="3F3F3F"/>
                </a:solidFill>
              </a:rPr>
              <a:t> Replacements </a:t>
            </a:r>
            <a:endParaRPr sz="2000"/>
          </a:p>
          <a:p>
            <a:pPr marL="914400" marR="0" lvl="1" indent="-342900" algn="l" rtl="0">
              <a:lnSpc>
                <a:spcPct val="115000"/>
              </a:lnSpc>
              <a:spcBef>
                <a:spcPts val="0"/>
              </a:spcBef>
              <a:spcAft>
                <a:spcPts val="0"/>
              </a:spcAft>
              <a:buClr>
                <a:srgbClr val="3F3F3F"/>
              </a:buClr>
              <a:buSzPts val="1800"/>
              <a:buFont typeface="Arial"/>
              <a:buChar char="○"/>
            </a:pPr>
            <a:r>
              <a:rPr lang="en-US" sz="2000" i="0" u="none" strike="noStrike" cap="none">
                <a:solidFill>
                  <a:srgbClr val="3F3F3F"/>
                </a:solidFill>
              </a:rPr>
              <a:t>GSA Fleet Drive-thru</a:t>
            </a:r>
            <a:endParaRPr sz="2000"/>
          </a:p>
          <a:p>
            <a:pPr marL="914400" marR="0" lvl="1" indent="-342900" algn="l" rtl="0">
              <a:lnSpc>
                <a:spcPct val="115000"/>
              </a:lnSpc>
              <a:spcBef>
                <a:spcPts val="0"/>
              </a:spcBef>
              <a:spcAft>
                <a:spcPts val="0"/>
              </a:spcAft>
              <a:buClr>
                <a:srgbClr val="3F3F3F"/>
              </a:buClr>
              <a:buSzPts val="1800"/>
              <a:buFont typeface="Arial"/>
              <a:buChar char="○"/>
            </a:pPr>
            <a:r>
              <a:rPr lang="en-US" sz="2000" i="0" u="none" strike="noStrike" cap="none">
                <a:solidFill>
                  <a:srgbClr val="3F3F3F"/>
                </a:solidFill>
              </a:rPr>
              <a:t>Maintenance &amp; Accident Management</a:t>
            </a:r>
            <a:endParaRPr sz="2000"/>
          </a:p>
          <a:p>
            <a:pPr marL="914400" marR="0" lvl="1" indent="-342900" algn="l" rtl="0">
              <a:lnSpc>
                <a:spcPct val="115000"/>
              </a:lnSpc>
              <a:spcBef>
                <a:spcPts val="0"/>
              </a:spcBef>
              <a:spcAft>
                <a:spcPts val="0"/>
              </a:spcAft>
              <a:buSzPts val="1800"/>
              <a:buChar char="○"/>
            </a:pPr>
            <a:r>
              <a:rPr lang="en-US" sz="2000" i="0" u="none" strike="noStrike" cap="none">
                <a:solidFill>
                  <a:srgbClr val="3F3F3F"/>
                </a:solidFill>
              </a:rPr>
              <a:t>Fuel </a:t>
            </a:r>
            <a:r>
              <a:rPr lang="en-US" sz="2000"/>
              <a:t>&amp;</a:t>
            </a:r>
            <a:r>
              <a:rPr lang="en-US" sz="2000" i="0" u="none" strike="noStrike" cap="none">
                <a:solidFill>
                  <a:srgbClr val="3F3F3F"/>
                </a:solidFill>
              </a:rPr>
              <a:t> Fleet Services Card</a:t>
            </a:r>
            <a:endParaRPr sz="2000"/>
          </a:p>
          <a:p>
            <a:pPr marL="914400" marR="0" lvl="1" indent="-342900" algn="l" rtl="0">
              <a:lnSpc>
                <a:spcPct val="115000"/>
              </a:lnSpc>
              <a:spcBef>
                <a:spcPts val="0"/>
              </a:spcBef>
              <a:spcAft>
                <a:spcPts val="0"/>
              </a:spcAft>
              <a:buClr>
                <a:srgbClr val="3F3F3F"/>
              </a:buClr>
              <a:buSzPts val="1800"/>
              <a:buFont typeface="Arial"/>
              <a:buChar char="○"/>
            </a:pPr>
            <a:r>
              <a:rPr lang="en-US" sz="2000" i="0" u="none" strike="noStrike" cap="none">
                <a:solidFill>
                  <a:srgbClr val="3F3F3F"/>
                </a:solidFill>
              </a:rPr>
              <a:t>Disposal of Replaced Vehicles </a:t>
            </a:r>
            <a:endParaRPr sz="2000"/>
          </a:p>
          <a:p>
            <a:pPr marL="914400" marR="0" lvl="1" indent="-342900" algn="l" rtl="0">
              <a:lnSpc>
                <a:spcPct val="115000"/>
              </a:lnSpc>
              <a:spcBef>
                <a:spcPts val="0"/>
              </a:spcBef>
              <a:spcAft>
                <a:spcPts val="0"/>
              </a:spcAft>
              <a:buClr>
                <a:srgbClr val="3F3F3F"/>
              </a:buClr>
              <a:buSzPts val="1800"/>
              <a:buFont typeface="Arial"/>
              <a:buChar char="○"/>
            </a:pPr>
            <a:r>
              <a:rPr lang="en-US" sz="2000" i="0" u="none" strike="noStrike" cap="none">
                <a:solidFill>
                  <a:srgbClr val="3F3F3F"/>
                </a:solidFill>
              </a:rPr>
              <a:t>National Safety Program and </a:t>
            </a:r>
            <a:br>
              <a:rPr lang="en-US" sz="2000" i="0" u="none" strike="noStrike" cap="none">
                <a:solidFill>
                  <a:srgbClr val="3F3F3F"/>
                </a:solidFill>
              </a:rPr>
            </a:br>
            <a:r>
              <a:rPr lang="en-US" sz="2000" i="0" u="none" strike="noStrike" cap="none">
                <a:solidFill>
                  <a:srgbClr val="3F3F3F"/>
                </a:solidFill>
              </a:rPr>
              <a:t>Recall Management</a:t>
            </a:r>
            <a:endParaRPr sz="2000"/>
          </a:p>
          <a:p>
            <a:pPr marL="914400" marR="0" lvl="0" indent="0" algn="l" rtl="0">
              <a:lnSpc>
                <a:spcPct val="90000"/>
              </a:lnSpc>
              <a:spcBef>
                <a:spcPts val="0"/>
              </a:spcBef>
              <a:spcAft>
                <a:spcPts val="0"/>
              </a:spcAft>
              <a:buSzPts val="1600"/>
              <a:buNone/>
            </a:pPr>
            <a:endParaRPr sz="2000" i="0" u="none" strike="noStrike" cap="none">
              <a:solidFill>
                <a:srgbClr val="3F3F3F"/>
              </a:solidFill>
            </a:endParaRPr>
          </a:p>
          <a:p>
            <a:pPr marL="457200" marR="0" lvl="0" indent="-342900" algn="l" rtl="0">
              <a:lnSpc>
                <a:spcPct val="115000"/>
              </a:lnSpc>
              <a:spcBef>
                <a:spcPts val="0"/>
              </a:spcBef>
              <a:spcAft>
                <a:spcPts val="0"/>
              </a:spcAft>
              <a:buSzPts val="1800"/>
              <a:buFont typeface="Arial"/>
              <a:buChar char="●"/>
            </a:pPr>
            <a:r>
              <a:rPr lang="en-US" sz="2000" u="none" strike="noStrike" cap="none">
                <a:solidFill>
                  <a:srgbClr val="3F3F3F"/>
                </a:solidFill>
              </a:rPr>
              <a:t>Visit GSA’s website for more program information </a:t>
            </a:r>
            <a:endParaRPr sz="2000" u="none" strike="noStrike" cap="none">
              <a:solidFill>
                <a:srgbClr val="3F3F3F"/>
              </a:solidFill>
            </a:endParaRPr>
          </a:p>
          <a:p>
            <a:pPr marL="457200" marR="0" lvl="0" indent="0" algn="l" rtl="0">
              <a:lnSpc>
                <a:spcPct val="115000"/>
              </a:lnSpc>
              <a:spcBef>
                <a:spcPts val="0"/>
              </a:spcBef>
              <a:spcAft>
                <a:spcPts val="0"/>
              </a:spcAft>
              <a:buSzPts val="1600"/>
              <a:buNone/>
            </a:pPr>
            <a:r>
              <a:rPr lang="en-US" sz="2000" u="none" strike="noStrike" cap="none">
                <a:solidFill>
                  <a:srgbClr val="3F3F3F"/>
                </a:solidFill>
              </a:rPr>
              <a:t>and current lease rates:</a:t>
            </a:r>
            <a:r>
              <a:rPr lang="en-US" sz="2000" i="1" u="none" strike="noStrike" cap="none">
                <a:solidFill>
                  <a:srgbClr val="3F3F3F"/>
                </a:solidFill>
              </a:rPr>
              <a:t> </a:t>
            </a:r>
            <a:r>
              <a:rPr lang="en-US" sz="2000" i="1" u="sng" strike="noStrike" cap="none">
                <a:solidFill>
                  <a:schemeClr val="hlink"/>
                </a:solidFill>
                <a:hlinkClick r:id="rId3"/>
              </a:rPr>
              <a:t>www.gsa.gov/gsafleet</a:t>
            </a:r>
            <a:endParaRPr sz="2000" b="1" i="0" u="none" strike="noStrike" cap="none">
              <a:solidFill>
                <a:srgbClr val="005390"/>
              </a:solidFill>
            </a:endParaRPr>
          </a:p>
        </p:txBody>
      </p:sp>
      <p:pic>
        <p:nvPicPr>
          <p:cNvPr id="137" name="Google Shape;137;p4" descr="Black and red icon that looks like a round life float with the words, total asset lifecycle&#10;"/>
          <p:cNvPicPr preferRelativeResize="0"/>
          <p:nvPr/>
        </p:nvPicPr>
        <p:blipFill rotWithShape="1">
          <a:blip r:embed="rId4">
            <a:alphaModFix/>
          </a:blip>
          <a:srcRect/>
          <a:stretch/>
        </p:blipFill>
        <p:spPr>
          <a:xfrm>
            <a:off x="7315200" y="1981200"/>
            <a:ext cx="2492025" cy="2438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09"/>
          <p:cNvSpPr txBox="1">
            <a:spLocks noGrp="1"/>
          </p:cNvSpPr>
          <p:nvPr>
            <p:ph type="title"/>
          </p:nvPr>
        </p:nvSpPr>
        <p:spPr>
          <a:xfrm>
            <a:off x="2025324" y="1422816"/>
            <a:ext cx="3368489" cy="825454"/>
          </a:xfrm>
          <a:prstGeom prst="rect">
            <a:avLst/>
          </a:prstGeom>
          <a:noFill/>
          <a:ln>
            <a:noFill/>
          </a:ln>
        </p:spPr>
        <p:txBody>
          <a:bodyPr spcFirstLastPara="1" vert="horz" wrap="square" lIns="68569" tIns="34275" rIns="68569" bIns="34275" rtlCol="0" anchor="b" anchorCtr="0">
            <a:noAutofit/>
          </a:bodyPr>
          <a:lstStyle/>
          <a:p>
            <a:r>
              <a:rPr lang="en-US"/>
              <a:t>Fleet Electrification Resources</a:t>
            </a:r>
            <a:endParaRPr/>
          </a:p>
        </p:txBody>
      </p:sp>
      <p:sp>
        <p:nvSpPr>
          <p:cNvPr id="1208" name="Google Shape;1208;p109"/>
          <p:cNvSpPr txBox="1">
            <a:spLocks noGrp="1"/>
          </p:cNvSpPr>
          <p:nvPr>
            <p:ph type="body" idx="1"/>
          </p:nvPr>
        </p:nvSpPr>
        <p:spPr>
          <a:xfrm>
            <a:off x="2025323" y="2248270"/>
            <a:ext cx="3368489" cy="3098291"/>
          </a:xfrm>
          <a:prstGeom prst="rect">
            <a:avLst/>
          </a:prstGeom>
          <a:noFill/>
          <a:ln>
            <a:noFill/>
          </a:ln>
        </p:spPr>
        <p:txBody>
          <a:bodyPr spcFirstLastPara="1" vert="horz" wrap="square" lIns="68569" tIns="34275" rIns="68569" bIns="34275" rtlCol="0" anchor="t" anchorCtr="0">
            <a:noAutofit/>
          </a:bodyPr>
          <a:lstStyle/>
          <a:p>
            <a:pPr marL="0" indent="0"/>
            <a:r>
              <a:rPr lang="en-US" sz="1425"/>
              <a:t>For questions about zero-emission vehicles, the EVSE BPAs, or general fleet electrification questions, contact </a:t>
            </a:r>
            <a:r>
              <a:rPr lang="en-US" sz="1425" u="sng">
                <a:solidFill>
                  <a:schemeClr val="hlink"/>
                </a:solidFill>
                <a:hlinkClick r:id="rId3"/>
              </a:rPr>
              <a:t>GSAfleetAFVteam@gsa.gov</a:t>
            </a:r>
            <a:endParaRPr sz="1425"/>
          </a:p>
          <a:p>
            <a:pPr marL="0" indent="0"/>
            <a:endParaRPr sz="1425"/>
          </a:p>
          <a:p>
            <a:pPr marL="0" indent="0"/>
            <a:r>
              <a:rPr lang="en-US" sz="1425"/>
              <a:t>For questions about EVSE installation projects, contact </a:t>
            </a:r>
            <a:r>
              <a:rPr lang="en-US" sz="1425" u="sng">
                <a:solidFill>
                  <a:schemeClr val="hlink"/>
                </a:solidFill>
                <a:hlinkClick r:id="rId4"/>
              </a:rPr>
              <a:t>PBS-EVSE-solutions@gsa.gov</a:t>
            </a:r>
            <a:endParaRPr sz="1425"/>
          </a:p>
          <a:p>
            <a:pPr marL="0" indent="0"/>
            <a:endParaRPr sz="1425"/>
          </a:p>
          <a:p>
            <a:pPr marL="0" indent="0">
              <a:lnSpc>
                <a:spcPct val="100000"/>
              </a:lnSpc>
            </a:pPr>
            <a:r>
              <a:rPr lang="en-US" sz="1425"/>
              <a:t>More information and resources available at </a:t>
            </a:r>
            <a:r>
              <a:rPr lang="en-US" sz="1425" u="sng">
                <a:solidFill>
                  <a:schemeClr val="hlink"/>
                </a:solidFill>
                <a:hlinkClick r:id="rId5"/>
              </a:rPr>
              <a:t>gsa.gov/ElectrifyTheFleet</a:t>
            </a:r>
            <a:endParaRPr sz="1425"/>
          </a:p>
        </p:txBody>
      </p:sp>
      <p:sp>
        <p:nvSpPr>
          <p:cNvPr id="1209" name="Google Shape;1209;p109"/>
          <p:cNvSpPr txBox="1">
            <a:spLocks noGrp="1"/>
          </p:cNvSpPr>
          <p:nvPr>
            <p:ph type="sldNum" idx="12"/>
          </p:nvPr>
        </p:nvSpPr>
        <p:spPr>
          <a:xfrm>
            <a:off x="9798263" y="5714395"/>
            <a:ext cx="741063" cy="273844"/>
          </a:xfrm>
          <a:prstGeom prst="rect">
            <a:avLst/>
          </a:prstGeom>
          <a:noFill/>
          <a:ln>
            <a:noFill/>
          </a:ln>
        </p:spPr>
        <p:txBody>
          <a:bodyPr spcFirstLastPara="1" vert="horz" wrap="square" lIns="68569" tIns="34275" rIns="68569" bIns="34275" rtlCol="0" anchor="t" anchorCtr="0">
            <a:noAutofit/>
          </a:bodyPr>
          <a:lstStyle/>
          <a:p>
            <a:fld id="{00000000-1234-1234-1234-123412341234}" type="slidenum">
              <a:rPr lang="en-US"/>
              <a:pPr/>
              <a:t>40</a:t>
            </a:fld>
            <a:endParaRPr/>
          </a:p>
        </p:txBody>
      </p:sp>
      <p:sp>
        <p:nvSpPr>
          <p:cNvPr id="1210" name="Google Shape;1210;p109" descr="Large car parking lot from above"/>
          <p:cNvSpPr/>
          <p:nvPr/>
        </p:nvSpPr>
        <p:spPr>
          <a:xfrm>
            <a:off x="6076414" y="1665955"/>
            <a:ext cx="4090264" cy="3526090"/>
          </a:xfrm>
          <a:prstGeom prst="hexagon">
            <a:avLst>
              <a:gd name="adj" fmla="val 25000"/>
              <a:gd name="vf" fmla="val 115470"/>
            </a:avLst>
          </a:prstGeom>
          <a:blipFill rotWithShape="1">
            <a:blip r:embed="rId6">
              <a:alphaModFix/>
            </a:blip>
            <a:stretch>
              <a:fillRect l="-14763" r="-14760"/>
            </a:stretch>
          </a:blip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1" descr="smiley face icon in a word bubble icon&#10;"/>
          <p:cNvSpPr/>
          <p:nvPr/>
        </p:nvSpPr>
        <p:spPr>
          <a:xfrm>
            <a:off x="6934200" y="990600"/>
            <a:ext cx="2818200" cy="2653800"/>
          </a:xfrm>
          <a:prstGeom prst="wedgeEllipseCallout">
            <a:avLst>
              <a:gd name="adj1" fmla="val -57425"/>
              <a:gd name="adj2" fmla="val 37651"/>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1"/>
          <p:cNvSpPr txBox="1">
            <a:spLocks noGrp="1"/>
          </p:cNvSpPr>
          <p:nvPr>
            <p:ph type="title"/>
          </p:nvPr>
        </p:nvSpPr>
        <p:spPr>
          <a:xfrm>
            <a:off x="457200" y="2667000"/>
            <a:ext cx="8171543" cy="119412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3AD"/>
              </a:buClr>
              <a:buSzPts val="6000"/>
              <a:buFont typeface="Arial"/>
              <a:buNone/>
            </a:pPr>
            <a:r>
              <a:rPr lang="en-US"/>
              <a:t>THANKS!</a:t>
            </a:r>
            <a:endParaRPr/>
          </a:p>
        </p:txBody>
      </p:sp>
      <p:sp>
        <p:nvSpPr>
          <p:cNvPr id="372" name="Google Shape;372;p11"/>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41</a:t>
            </a:fld>
            <a:endParaRPr/>
          </a:p>
        </p:txBody>
      </p:sp>
      <p:sp>
        <p:nvSpPr>
          <p:cNvPr id="373" name="Google Shape;373;p11"/>
          <p:cNvSpPr txBox="1">
            <a:spLocks noGrp="1"/>
          </p:cNvSpPr>
          <p:nvPr>
            <p:ph type="body" idx="1"/>
          </p:nvPr>
        </p:nvSpPr>
        <p:spPr>
          <a:xfrm>
            <a:off x="2286000" y="4506913"/>
            <a:ext cx="8991599" cy="750887"/>
          </a:xfrm>
          <a:prstGeom prst="rect">
            <a:avLst/>
          </a:prstGeom>
          <a:noFill/>
          <a:ln>
            <a:noFill/>
          </a:ln>
        </p:spPr>
        <p:txBody>
          <a:bodyPr spcFirstLastPara="1" wrap="square" lIns="0" tIns="0" rIns="0" bIns="0" anchor="t" anchorCtr="0">
            <a:noAutofit/>
          </a:bodyPr>
          <a:lstStyle/>
          <a:p>
            <a:pPr marL="0" lvl="0" indent="0" algn="l" rtl="0">
              <a:lnSpc>
                <a:spcPct val="90000"/>
              </a:lnSpc>
              <a:spcBef>
                <a:spcPts val="600"/>
              </a:spcBef>
              <a:spcAft>
                <a:spcPts val="0"/>
              </a:spcAft>
              <a:buClr>
                <a:schemeClr val="dk1"/>
              </a:buClr>
              <a:buSzPts val="1100"/>
              <a:buFont typeface="Arial"/>
              <a:buNone/>
            </a:pPr>
            <a:r>
              <a:rPr lang="en-US">
                <a:solidFill>
                  <a:srgbClr val="000000"/>
                </a:solidFill>
                <a:latin typeface="Arial"/>
                <a:ea typeface="Arial"/>
                <a:cs typeface="Arial"/>
                <a:sym typeface="Arial"/>
              </a:rPr>
              <a:t>We value your feedback and appreciate your continued support.</a:t>
            </a:r>
            <a:endParaRPr>
              <a:solidFill>
                <a:srgbClr val="000000"/>
              </a:solidFill>
              <a:latin typeface="Arial"/>
              <a:ea typeface="Arial"/>
              <a:cs typeface="Arial"/>
              <a:sym typeface="Arial"/>
            </a:endParaRPr>
          </a:p>
        </p:txBody>
      </p:sp>
      <p:pic>
        <p:nvPicPr>
          <p:cNvPr id="374" name="Google Shape;374;p11" descr="smiley face icon&#10;"/>
          <p:cNvPicPr preferRelativeResize="0"/>
          <p:nvPr/>
        </p:nvPicPr>
        <p:blipFill rotWithShape="1">
          <a:blip r:embed="rId3">
            <a:alphaModFix/>
          </a:blip>
          <a:srcRect/>
          <a:stretch/>
        </p:blipFill>
        <p:spPr>
          <a:xfrm>
            <a:off x="7424137" y="1524000"/>
            <a:ext cx="1838325"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5</a:t>
            </a:fld>
            <a:endParaRPr/>
          </a:p>
        </p:txBody>
      </p:sp>
      <p:sp>
        <p:nvSpPr>
          <p:cNvPr id="143" name="Google Shape;143;p5"/>
          <p:cNvSpPr txBox="1">
            <a:spLocks noGrp="1"/>
          </p:cNvSpPr>
          <p:nvPr>
            <p:ph type="title"/>
          </p:nvPr>
        </p:nvSpPr>
        <p:spPr>
          <a:xfrm>
            <a:off x="576093" y="633328"/>
            <a:ext cx="11039814" cy="79132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Fleet Service Representative</a:t>
            </a:r>
            <a:endParaRPr/>
          </a:p>
        </p:txBody>
      </p:sp>
      <p:sp>
        <p:nvSpPr>
          <p:cNvPr id="144" name="Google Shape;144;p5"/>
          <p:cNvSpPr txBox="1"/>
          <p:nvPr/>
        </p:nvSpPr>
        <p:spPr>
          <a:xfrm>
            <a:off x="1476700" y="1971475"/>
            <a:ext cx="89796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3F3F3F"/>
              </a:buClr>
              <a:buSzPts val="2000"/>
              <a:buFont typeface="Cabin"/>
              <a:buNone/>
            </a:pPr>
            <a:r>
              <a:rPr lang="en-US" sz="2000" b="0" i="0" u="none" strike="noStrike" cap="none">
                <a:solidFill>
                  <a:srgbClr val="3F3F3F"/>
                </a:solidFill>
                <a:latin typeface="Arial"/>
                <a:ea typeface="Arial"/>
                <a:cs typeface="Arial"/>
                <a:sym typeface="Arial"/>
              </a:rPr>
              <a:t>Allow you to focus time &amp; resources on the performance of your core agency mission by relieving many administrative, management, and functional responsibilities of total fleet asset management.  </a:t>
            </a:r>
            <a:endParaRPr sz="2000" b="0" i="0" u="none" strike="noStrike" cap="none">
              <a:solidFill>
                <a:srgbClr val="000000"/>
              </a:solidFill>
              <a:latin typeface="Arial"/>
              <a:ea typeface="Arial"/>
              <a:cs typeface="Arial"/>
              <a:sym typeface="Arial"/>
            </a:endParaRPr>
          </a:p>
        </p:txBody>
      </p:sp>
      <p:grpSp>
        <p:nvGrpSpPr>
          <p:cNvPr id="145" name="Google Shape;145;p5" descr="Icon with small ovals showing progress in certain topics with the words, ordering vehicles, utilization, managing expenses, billing, vendor management and maintenance and repair assistance&#10;"/>
          <p:cNvGrpSpPr/>
          <p:nvPr/>
        </p:nvGrpSpPr>
        <p:grpSpPr>
          <a:xfrm>
            <a:off x="1398771" y="4387362"/>
            <a:ext cx="9372600" cy="1236825"/>
            <a:chOff x="229675" y="1794799"/>
            <a:chExt cx="8217504" cy="1344300"/>
          </a:xfrm>
        </p:grpSpPr>
        <p:sp>
          <p:nvSpPr>
            <p:cNvPr id="146" name="Google Shape;146;p5"/>
            <p:cNvSpPr/>
            <p:nvPr/>
          </p:nvSpPr>
          <p:spPr>
            <a:xfrm>
              <a:off x="229675"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txBox="1"/>
            <p:nvPr/>
          </p:nvSpPr>
          <p:spPr>
            <a:xfrm>
              <a:off x="470353" y="1991667"/>
              <a:ext cx="1162200" cy="9507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Ordering vehicles</a:t>
              </a:r>
              <a:endParaRPr sz="1800" b="0" i="0" u="none" strike="noStrike" cap="none">
                <a:solidFill>
                  <a:schemeClr val="dk1"/>
                </a:solidFill>
                <a:latin typeface="Cabin"/>
                <a:ea typeface="Cabin"/>
                <a:cs typeface="Cabin"/>
                <a:sym typeface="Cabin"/>
              </a:endParaRPr>
            </a:p>
          </p:txBody>
        </p:sp>
        <p:sp>
          <p:nvSpPr>
            <p:cNvPr id="148" name="Google Shape;148;p5"/>
            <p:cNvSpPr/>
            <p:nvPr/>
          </p:nvSpPr>
          <p:spPr>
            <a:xfrm>
              <a:off x="1544436"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
            <p:cNvSpPr txBox="1"/>
            <p:nvPr/>
          </p:nvSpPr>
          <p:spPr>
            <a:xfrm>
              <a:off x="1620626" y="1947700"/>
              <a:ext cx="1314900" cy="9507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Utilization</a:t>
              </a:r>
              <a:endParaRPr sz="1800" b="0" i="0" u="none" strike="noStrike" cap="none">
                <a:solidFill>
                  <a:schemeClr val="dk1"/>
                </a:solidFill>
                <a:latin typeface="Cabin"/>
                <a:ea typeface="Cabin"/>
                <a:cs typeface="Cabin"/>
                <a:sym typeface="Cabin"/>
              </a:endParaRPr>
            </a:p>
          </p:txBody>
        </p:sp>
        <p:sp>
          <p:nvSpPr>
            <p:cNvPr id="150" name="Google Shape;150;p5"/>
            <p:cNvSpPr/>
            <p:nvPr/>
          </p:nvSpPr>
          <p:spPr>
            <a:xfrm>
              <a:off x="2859197"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p:cNvSpPr txBox="1"/>
            <p:nvPr/>
          </p:nvSpPr>
          <p:spPr>
            <a:xfrm>
              <a:off x="3099875" y="1991667"/>
              <a:ext cx="1162200" cy="9507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Managing expenses </a:t>
              </a:r>
              <a:endParaRPr sz="1800" b="0" i="0" u="none" strike="noStrike" cap="none">
                <a:solidFill>
                  <a:schemeClr val="dk1"/>
                </a:solidFill>
                <a:latin typeface="Cabin"/>
                <a:ea typeface="Cabin"/>
                <a:cs typeface="Cabin"/>
                <a:sym typeface="Cabin"/>
              </a:endParaRPr>
            </a:p>
          </p:txBody>
        </p:sp>
        <p:sp>
          <p:nvSpPr>
            <p:cNvPr id="152" name="Google Shape;152;p5"/>
            <p:cNvSpPr/>
            <p:nvPr/>
          </p:nvSpPr>
          <p:spPr>
            <a:xfrm>
              <a:off x="4173957"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txBox="1"/>
            <p:nvPr/>
          </p:nvSpPr>
          <p:spPr>
            <a:xfrm>
              <a:off x="4414635" y="1991667"/>
              <a:ext cx="1162200" cy="9507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Billing</a:t>
              </a:r>
              <a:endParaRPr sz="1800" b="0" i="0" u="none" strike="noStrike" cap="none">
                <a:solidFill>
                  <a:schemeClr val="dk1"/>
                </a:solidFill>
                <a:latin typeface="Cabin"/>
                <a:ea typeface="Cabin"/>
                <a:cs typeface="Cabin"/>
                <a:sym typeface="Cabin"/>
              </a:endParaRPr>
            </a:p>
          </p:txBody>
        </p:sp>
        <p:sp>
          <p:nvSpPr>
            <p:cNvPr id="154" name="Google Shape;154;p5"/>
            <p:cNvSpPr/>
            <p:nvPr/>
          </p:nvSpPr>
          <p:spPr>
            <a:xfrm>
              <a:off x="5488718"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
            <p:cNvSpPr txBox="1"/>
            <p:nvPr/>
          </p:nvSpPr>
          <p:spPr>
            <a:xfrm>
              <a:off x="5729396" y="1991667"/>
              <a:ext cx="1162200" cy="9507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800"/>
                <a:buFont typeface="Cabin"/>
                <a:buNone/>
              </a:pPr>
              <a:r>
                <a:rPr lang="en-US" sz="1800" b="0" i="0" u="none" strike="noStrike" cap="none">
                  <a:solidFill>
                    <a:schemeClr val="dk1"/>
                  </a:solidFill>
                  <a:latin typeface="Cabin"/>
                  <a:ea typeface="Cabin"/>
                  <a:cs typeface="Cabin"/>
                  <a:sym typeface="Cabin"/>
                </a:rPr>
                <a:t>Vendor Mgmt</a:t>
              </a:r>
              <a:endParaRPr sz="1800" b="0" i="0" u="none" strike="noStrike" cap="none">
                <a:solidFill>
                  <a:schemeClr val="dk1"/>
                </a:solidFill>
                <a:latin typeface="Cabin"/>
                <a:ea typeface="Cabin"/>
                <a:cs typeface="Cabin"/>
                <a:sym typeface="Cabin"/>
              </a:endParaRPr>
            </a:p>
          </p:txBody>
        </p:sp>
        <p:sp>
          <p:nvSpPr>
            <p:cNvPr id="156" name="Google Shape;156;p5"/>
            <p:cNvSpPr/>
            <p:nvPr/>
          </p:nvSpPr>
          <p:spPr>
            <a:xfrm>
              <a:off x="6803479" y="1794799"/>
              <a:ext cx="1643700" cy="1344300"/>
            </a:xfrm>
            <a:prstGeom prst="ellipse">
              <a:avLst/>
            </a:prstGeom>
            <a:gradFill>
              <a:gsLst>
                <a:gs pos="0">
                  <a:srgbClr val="FFF6DB">
                    <a:alpha val="48627"/>
                  </a:srgbClr>
                </a:gs>
                <a:gs pos="100000">
                  <a:srgbClr val="FAD25C">
                    <a:alpha val="48627"/>
                  </a:srgbClr>
                </a:gs>
              </a:gsLst>
              <a:lin ang="5400012" scaled="0"/>
            </a:gra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
            <p:cNvSpPr txBox="1"/>
            <p:nvPr/>
          </p:nvSpPr>
          <p:spPr>
            <a:xfrm>
              <a:off x="7044175" y="2077700"/>
              <a:ext cx="1226400" cy="778500"/>
            </a:xfrm>
            <a:prstGeom prst="rect">
              <a:avLst/>
            </a:prstGeom>
            <a:gradFill>
              <a:gsLst>
                <a:gs pos="0">
                  <a:srgbClr val="FFF6DB"/>
                </a:gs>
                <a:gs pos="100000">
                  <a:srgbClr val="FAD25C"/>
                </a:gs>
              </a:gsLst>
              <a:lin ang="5400012" scaled="0"/>
            </a:gradFill>
            <a:ln>
              <a:noFill/>
            </a:ln>
          </p:spPr>
          <p:txBody>
            <a:bodyPr spcFirstLastPara="1" wrap="square" lIns="96425" tIns="22850" rIns="96425" bIns="22850" anchor="ctr" anchorCtr="0">
              <a:noAutofit/>
            </a:bodyPr>
            <a:lstStyle/>
            <a:p>
              <a:pPr marL="0" marR="0" lvl="0" indent="0" algn="ctr" rtl="0">
                <a:lnSpc>
                  <a:spcPct val="90000"/>
                </a:lnSpc>
                <a:spcBef>
                  <a:spcPts val="0"/>
                </a:spcBef>
                <a:spcAft>
                  <a:spcPts val="0"/>
                </a:spcAft>
                <a:buClr>
                  <a:schemeClr val="dk1"/>
                </a:buClr>
                <a:buSzPts val="1700"/>
                <a:buFont typeface="Cabin"/>
                <a:buNone/>
              </a:pPr>
              <a:r>
                <a:rPr lang="en-US" sz="1700" b="0" i="0" u="none" strike="noStrike" cap="none">
                  <a:solidFill>
                    <a:schemeClr val="dk1"/>
                  </a:solidFill>
                  <a:latin typeface="Cabin"/>
                  <a:ea typeface="Cabin"/>
                  <a:cs typeface="Cabin"/>
                  <a:sym typeface="Cabin"/>
                </a:rPr>
                <a:t>Maint &amp; Repair Assistance</a:t>
              </a:r>
              <a:endParaRPr sz="1700" b="0" i="0" u="none" strike="noStrike" cap="none">
                <a:solidFill>
                  <a:schemeClr val="dk1"/>
                </a:solidFill>
                <a:latin typeface="Cabin"/>
                <a:ea typeface="Cabin"/>
                <a:cs typeface="Cabin"/>
                <a:sym typeface="Cabi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7040850" y="643375"/>
            <a:ext cx="4887600" cy="824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3AD"/>
              </a:buClr>
              <a:buSzPts val="3200"/>
              <a:buFont typeface="Arial"/>
              <a:buNone/>
            </a:pPr>
            <a:r>
              <a:rPr lang="en-US" sz="4400"/>
              <a:t>GSA Fleet Drive-thru</a:t>
            </a:r>
            <a:endParaRPr sz="4400"/>
          </a:p>
        </p:txBody>
      </p:sp>
      <p:sp>
        <p:nvSpPr>
          <p:cNvPr id="163" name="Google Shape;163;p6"/>
          <p:cNvSpPr txBox="1">
            <a:spLocks noGrp="1"/>
          </p:cNvSpPr>
          <p:nvPr>
            <p:ph type="body" idx="1"/>
          </p:nvPr>
        </p:nvSpPr>
        <p:spPr>
          <a:xfrm>
            <a:off x="7040850" y="1752600"/>
            <a:ext cx="5038500" cy="43434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0"/>
              </a:spcBef>
              <a:spcAft>
                <a:spcPts val="0"/>
              </a:spcAft>
              <a:buClr>
                <a:srgbClr val="333333"/>
              </a:buClr>
              <a:buSzPts val="2000"/>
              <a:buChar char="●"/>
            </a:pPr>
            <a:r>
              <a:rPr lang="en-US" sz="2000">
                <a:solidFill>
                  <a:srgbClr val="333333"/>
                </a:solidFill>
              </a:rPr>
              <a:t>Unique User ID Access</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Agency Guidance</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Multiple Accounts per user ID</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Reports Carryout</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HQ Permission Level Settings</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CAM</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Vehicle Dispatch Reservation Module</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Direct link to VCSS</a:t>
            </a:r>
            <a:endParaRPr sz="2000"/>
          </a:p>
          <a:p>
            <a:pPr marL="457200" lvl="0" indent="-355600" algn="l" rtl="0">
              <a:lnSpc>
                <a:spcPct val="150000"/>
              </a:lnSpc>
              <a:spcBef>
                <a:spcPts val="0"/>
              </a:spcBef>
              <a:spcAft>
                <a:spcPts val="0"/>
              </a:spcAft>
              <a:buClr>
                <a:srgbClr val="333333"/>
              </a:buClr>
              <a:buSzPts val="2000"/>
              <a:buChar char="●"/>
            </a:pPr>
            <a:r>
              <a:rPr lang="en-US" sz="2000">
                <a:solidFill>
                  <a:srgbClr val="333333"/>
                </a:solidFill>
              </a:rPr>
              <a:t>Speedpay</a:t>
            </a:r>
            <a:endParaRPr sz="2000">
              <a:solidFill>
                <a:srgbClr val="333333"/>
              </a:solidFill>
            </a:endParaRPr>
          </a:p>
          <a:p>
            <a:pPr marL="0" lvl="0" indent="0" algn="l" rtl="0">
              <a:lnSpc>
                <a:spcPct val="90000"/>
              </a:lnSpc>
              <a:spcBef>
                <a:spcPts val="1000"/>
              </a:spcBef>
              <a:spcAft>
                <a:spcPts val="0"/>
              </a:spcAft>
              <a:buClr>
                <a:schemeClr val="dk1"/>
              </a:buClr>
              <a:buSzPts val="1600"/>
              <a:buNone/>
            </a:pPr>
            <a:endParaRPr/>
          </a:p>
        </p:txBody>
      </p:sp>
      <p:sp>
        <p:nvSpPr>
          <p:cNvPr id="164" name="Google Shape;164;p6"/>
          <p:cNvSpPr txBox="1">
            <a:spLocks noGrp="1"/>
          </p:cNvSpPr>
          <p:nvPr>
            <p:ph type="sldNum" idx="12"/>
          </p:nvPr>
        </p:nvSpPr>
        <p:spPr>
          <a:xfrm>
            <a:off x="11103784" y="6288419"/>
            <a:ext cx="703474" cy="3651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6</a:t>
            </a:fld>
            <a:endParaRPr/>
          </a:p>
        </p:txBody>
      </p:sp>
      <p:pic>
        <p:nvPicPr>
          <p:cNvPr id="165" name="Google Shape;165;p6" descr="screenshot of the GSA fleet drive thru "/>
          <p:cNvPicPr preferRelativeResize="0"/>
          <p:nvPr/>
        </p:nvPicPr>
        <p:blipFill rotWithShape="1">
          <a:blip r:embed="rId3">
            <a:alphaModFix/>
          </a:blip>
          <a:srcRect/>
          <a:stretch/>
        </p:blipFill>
        <p:spPr>
          <a:xfrm>
            <a:off x="2447675" y="1068863"/>
            <a:ext cx="4325500" cy="3204525"/>
          </a:xfrm>
          <a:prstGeom prst="rect">
            <a:avLst/>
          </a:prstGeom>
          <a:noFill/>
          <a:ln>
            <a:noFill/>
          </a:ln>
        </p:spPr>
      </p:pic>
      <p:sp>
        <p:nvSpPr>
          <p:cNvPr id="166" name="Google Shape;166;p6"/>
          <p:cNvSpPr txBox="1"/>
          <p:nvPr/>
        </p:nvSpPr>
        <p:spPr>
          <a:xfrm>
            <a:off x="2639125" y="4709450"/>
            <a:ext cx="3942600" cy="5034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300"/>
              <a:buFont typeface="Arial"/>
              <a:buNone/>
            </a:pPr>
            <a:r>
              <a:rPr lang="en-US" sz="2300" b="0" i="0" u="sng" strike="noStrike" cap="none">
                <a:solidFill>
                  <a:schemeClr val="hlink"/>
                </a:solidFill>
                <a:latin typeface="Arial"/>
                <a:ea typeface="Arial"/>
                <a:cs typeface="Arial"/>
                <a:sym typeface="Arial"/>
                <a:hlinkClick r:id="rId4"/>
              </a:rPr>
              <a:t>http://drivethru.gsa.gov</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bb516ab6ee_0_154"/>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7</a:t>
            </a:fld>
            <a:endParaRPr/>
          </a:p>
        </p:txBody>
      </p:sp>
      <p:sp>
        <p:nvSpPr>
          <p:cNvPr id="180" name="Google Shape;180;gbb516ab6ee_0_154"/>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Vehicle Replacement</a:t>
            </a:r>
            <a:endParaRPr/>
          </a:p>
          <a:p>
            <a:pPr marL="0" lvl="0" indent="0" algn="ctr" rtl="0">
              <a:lnSpc>
                <a:spcPct val="90000"/>
              </a:lnSpc>
              <a:spcBef>
                <a:spcPts val="0"/>
              </a:spcBef>
              <a:spcAft>
                <a:spcPts val="0"/>
              </a:spcAft>
              <a:buClr>
                <a:srgbClr val="0073AD"/>
              </a:buClr>
              <a:buSzPts val="4400"/>
              <a:buFont typeface="Arial"/>
              <a:buNone/>
            </a:pPr>
            <a:endParaRPr/>
          </a:p>
        </p:txBody>
      </p:sp>
      <p:grpSp>
        <p:nvGrpSpPr>
          <p:cNvPr id="181" name="Google Shape;181;gbb516ab6ee_0_154">
            <a:extLst>
              <a:ext uri="{C183D7F6-B498-43B3-948B-1728B52AA6E4}">
                <adec:decorative xmlns:adec="http://schemas.microsoft.com/office/drawing/2017/decorative" val="1"/>
              </a:ext>
            </a:extLst>
          </p:cNvPr>
          <p:cNvGrpSpPr/>
          <p:nvPr/>
        </p:nvGrpSpPr>
        <p:grpSpPr>
          <a:xfrm>
            <a:off x="5816069" y="2044425"/>
            <a:ext cx="4081500" cy="3338525"/>
            <a:chOff x="3775819" y="972750"/>
            <a:chExt cx="4081500" cy="3338525"/>
          </a:xfrm>
        </p:grpSpPr>
        <p:sp>
          <p:nvSpPr>
            <p:cNvPr id="182" name="Google Shape;182;gbb516ab6ee_0_154"/>
            <p:cNvSpPr txBox="1"/>
            <p:nvPr/>
          </p:nvSpPr>
          <p:spPr>
            <a:xfrm>
              <a:off x="5114650" y="972750"/>
              <a:ext cx="1765500" cy="106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520"/>
                </a:spcBef>
                <a:spcAft>
                  <a:spcPts val="0"/>
                </a:spcAft>
                <a:buClr>
                  <a:srgbClr val="000000"/>
                </a:buClr>
                <a:buSzPts val="4800"/>
                <a:buFont typeface="Arial"/>
                <a:buNone/>
              </a:pPr>
              <a:endParaRPr sz="4800" b="0" i="0" u="none" strike="noStrike" cap="none" dirty="0">
                <a:solidFill>
                  <a:srgbClr val="3F3F3F"/>
                </a:solidFill>
                <a:latin typeface="Cabin"/>
                <a:ea typeface="Cabin"/>
                <a:cs typeface="Cabin"/>
                <a:sym typeface="Cabin"/>
              </a:endParaRPr>
            </a:p>
            <a:p>
              <a:pPr marL="0" marR="0" lvl="0" indent="0" algn="ctr" rtl="0">
                <a:lnSpc>
                  <a:spcPct val="100000"/>
                </a:lnSpc>
                <a:spcBef>
                  <a:spcPts val="520"/>
                </a:spcBef>
                <a:spcAft>
                  <a:spcPts val="0"/>
                </a:spcAft>
                <a:buClr>
                  <a:srgbClr val="000000"/>
                </a:buClr>
                <a:buSzPts val="1600"/>
                <a:buFont typeface="Arial"/>
                <a:buNone/>
              </a:pPr>
              <a:r>
                <a:rPr lang="en-US" sz="1600" b="0" i="0" u="none" strike="noStrike" cap="none" dirty="0">
                  <a:solidFill>
                    <a:srgbClr val="3F3F3F"/>
                  </a:solidFill>
                  <a:latin typeface="Cabin"/>
                  <a:ea typeface="Cabin"/>
                  <a:cs typeface="Cabin"/>
                  <a:sym typeface="Cabin"/>
                </a:rPr>
                <a:t>Customer planning</a:t>
              </a:r>
              <a:endParaRPr sz="1600" b="0" i="0" u="none" strike="noStrike" cap="none" dirty="0">
                <a:solidFill>
                  <a:srgbClr val="3F3F3F"/>
                </a:solidFill>
                <a:latin typeface="Cabin"/>
                <a:ea typeface="Cabin"/>
                <a:cs typeface="Cabin"/>
                <a:sym typeface="Cabin"/>
              </a:endParaRPr>
            </a:p>
          </p:txBody>
        </p:sp>
        <p:sp>
          <p:nvSpPr>
            <p:cNvPr id="183" name="Google Shape;183;gbb516ab6ee_0_154"/>
            <p:cNvSpPr/>
            <p:nvPr/>
          </p:nvSpPr>
          <p:spPr>
            <a:xfrm rot="5400000">
              <a:off x="6524150" y="1425325"/>
              <a:ext cx="595800" cy="625800"/>
            </a:xfrm>
            <a:prstGeom prst="bentArrow">
              <a:avLst>
                <a:gd name="adj1" fmla="val 28207"/>
                <a:gd name="adj2" fmla="val 25000"/>
                <a:gd name="adj3" fmla="val 25000"/>
                <a:gd name="adj4" fmla="val 53848"/>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bb516ab6ee_0_154"/>
            <p:cNvSpPr txBox="1"/>
            <p:nvPr/>
          </p:nvSpPr>
          <p:spPr>
            <a:xfrm>
              <a:off x="5781319" y="2036131"/>
              <a:ext cx="2076000" cy="1062600"/>
            </a:xfrm>
            <a:prstGeom prst="rect">
              <a:avLst/>
            </a:prstGeom>
            <a:noFill/>
            <a:ln>
              <a:noFill/>
            </a:ln>
          </p:spPr>
          <p:txBody>
            <a:bodyPr spcFirstLastPara="1" wrap="square" lIns="91425" tIns="91425" rIns="91425" bIns="91425" anchor="ctr" anchorCtr="0">
              <a:noAutofit/>
            </a:bodyPr>
            <a:lstStyle/>
            <a:p>
              <a:pPr marL="342900" marR="0" lvl="0" indent="0" algn="ctr" rtl="0">
                <a:lnSpc>
                  <a:spcPct val="80000"/>
                </a:lnSpc>
                <a:spcBef>
                  <a:spcPts val="520"/>
                </a:spcBef>
                <a:spcAft>
                  <a:spcPts val="0"/>
                </a:spcAft>
                <a:buClr>
                  <a:srgbClr val="000000"/>
                </a:buClr>
                <a:buSzPts val="4800"/>
                <a:buFont typeface="Arial"/>
                <a:buNone/>
              </a:pPr>
              <a:endParaRPr sz="4800" b="0" i="0" u="none" strike="noStrike" cap="none" dirty="0">
                <a:solidFill>
                  <a:srgbClr val="3F3F3F"/>
                </a:solidFill>
                <a:latin typeface="Cabin"/>
                <a:ea typeface="Cabin"/>
                <a:cs typeface="Cabin"/>
                <a:sym typeface="Cabin"/>
              </a:endParaRPr>
            </a:p>
            <a:p>
              <a:pPr marL="342900" marR="0" lvl="0" indent="0" algn="ctr" rtl="0">
                <a:lnSpc>
                  <a:spcPct val="80000"/>
                </a:lnSpc>
                <a:spcBef>
                  <a:spcPts val="520"/>
                </a:spcBef>
                <a:spcAft>
                  <a:spcPts val="0"/>
                </a:spcAft>
                <a:buClr>
                  <a:srgbClr val="000000"/>
                </a:buClr>
                <a:buSzPts val="1600"/>
                <a:buFont typeface="Arial"/>
                <a:buNone/>
              </a:pPr>
              <a:r>
                <a:rPr lang="en-US" sz="1600" b="0" i="0" u="none" strike="noStrike" cap="none" dirty="0">
                  <a:solidFill>
                    <a:srgbClr val="3F3F3F"/>
                  </a:solidFill>
                  <a:latin typeface="Cabin"/>
                  <a:ea typeface="Cabin"/>
                  <a:cs typeface="Cabin"/>
                  <a:sym typeface="Cabin"/>
                </a:rPr>
                <a:t>Guidance, </a:t>
              </a:r>
              <a:br>
                <a:rPr lang="en-US" sz="1600" b="0" i="0" u="none" strike="noStrike" cap="none" dirty="0">
                  <a:solidFill>
                    <a:srgbClr val="3F3F3F"/>
                  </a:solidFill>
                  <a:latin typeface="Cabin"/>
                  <a:ea typeface="Cabin"/>
                  <a:cs typeface="Cabin"/>
                  <a:sym typeface="Cabin"/>
                </a:rPr>
              </a:br>
              <a:r>
                <a:rPr lang="en-US" sz="1600" b="0" i="0" u="none" strike="noStrike" cap="none" dirty="0">
                  <a:solidFill>
                    <a:srgbClr val="3F3F3F"/>
                  </a:solidFill>
                  <a:latin typeface="Cabin"/>
                  <a:ea typeface="Cabin"/>
                  <a:cs typeface="Cabin"/>
                  <a:sym typeface="Cabin"/>
                </a:rPr>
                <a:t>Ordering begins</a:t>
              </a:r>
              <a:endParaRPr sz="1600" b="0" i="0" u="none" strike="noStrike" cap="none" dirty="0">
                <a:solidFill>
                  <a:srgbClr val="3F3F3F"/>
                </a:solidFill>
                <a:latin typeface="Cabin"/>
                <a:ea typeface="Cabin"/>
                <a:cs typeface="Cabin"/>
                <a:sym typeface="Cabin"/>
              </a:endParaRPr>
            </a:p>
          </p:txBody>
        </p:sp>
        <p:sp>
          <p:nvSpPr>
            <p:cNvPr id="185" name="Google Shape;185;gbb516ab6ee_0_154"/>
            <p:cNvSpPr txBox="1"/>
            <p:nvPr/>
          </p:nvSpPr>
          <p:spPr>
            <a:xfrm>
              <a:off x="4262400" y="3248675"/>
              <a:ext cx="3098700" cy="1062600"/>
            </a:xfrm>
            <a:prstGeom prst="rect">
              <a:avLst/>
            </a:prstGeom>
            <a:noFill/>
            <a:ln>
              <a:noFill/>
            </a:ln>
          </p:spPr>
          <p:txBody>
            <a:bodyPr spcFirstLastPara="1" wrap="square" lIns="91425" tIns="91425" rIns="91425" bIns="91425" anchor="ctr" anchorCtr="0">
              <a:noAutofit/>
            </a:bodyPr>
            <a:lstStyle/>
            <a:p>
              <a:pPr marL="342900" marR="0" lvl="0" indent="0" algn="ctr" rtl="0">
                <a:lnSpc>
                  <a:spcPct val="80000"/>
                </a:lnSpc>
                <a:spcBef>
                  <a:spcPts val="520"/>
                </a:spcBef>
                <a:spcAft>
                  <a:spcPts val="0"/>
                </a:spcAft>
                <a:buClr>
                  <a:srgbClr val="000000"/>
                </a:buClr>
                <a:buSzPts val="4800"/>
                <a:buFont typeface="Arial"/>
                <a:buNone/>
              </a:pPr>
              <a:endParaRPr sz="4800" b="0" i="0" u="none" strike="noStrike" cap="none">
                <a:solidFill>
                  <a:srgbClr val="3F3F3F"/>
                </a:solidFill>
                <a:latin typeface="Cabin"/>
                <a:ea typeface="Cabin"/>
                <a:cs typeface="Cabin"/>
                <a:sym typeface="Cabin"/>
              </a:endParaRPr>
            </a:p>
            <a:p>
              <a:pPr marL="342900" marR="0" lvl="0" indent="0" algn="ctr" rtl="0">
                <a:lnSpc>
                  <a:spcPct val="80000"/>
                </a:lnSpc>
                <a:spcBef>
                  <a:spcPts val="520"/>
                </a:spcBef>
                <a:spcAft>
                  <a:spcPts val="0"/>
                </a:spcAft>
                <a:buClr>
                  <a:srgbClr val="000000"/>
                </a:buClr>
                <a:buSzPts val="1600"/>
                <a:buFont typeface="Arial"/>
                <a:buNone/>
              </a:pPr>
              <a:r>
                <a:rPr lang="en-US" sz="1600" b="0" i="0" u="none" strike="noStrike" cap="none">
                  <a:solidFill>
                    <a:srgbClr val="3F3F3F"/>
                  </a:solidFill>
                  <a:latin typeface="Cabin"/>
                  <a:ea typeface="Cabin"/>
                  <a:cs typeface="Cabin"/>
                  <a:sym typeface="Cabin"/>
                </a:rPr>
                <a:t>Orders reviewed and placed</a:t>
              </a:r>
              <a:endParaRPr sz="1600" b="0" i="0" u="none" strike="noStrike" cap="none">
                <a:solidFill>
                  <a:srgbClr val="3F3F3F"/>
                </a:solidFill>
                <a:latin typeface="Cabin"/>
                <a:ea typeface="Cabin"/>
                <a:cs typeface="Cabin"/>
                <a:sym typeface="Cabin"/>
              </a:endParaRPr>
            </a:p>
          </p:txBody>
        </p:sp>
        <p:sp>
          <p:nvSpPr>
            <p:cNvPr id="186" name="Google Shape;186;gbb516ab6ee_0_154"/>
            <p:cNvSpPr txBox="1"/>
            <p:nvPr/>
          </p:nvSpPr>
          <p:spPr>
            <a:xfrm>
              <a:off x="3775819" y="2105428"/>
              <a:ext cx="2076000" cy="1062600"/>
            </a:xfrm>
            <a:prstGeom prst="rect">
              <a:avLst/>
            </a:prstGeom>
            <a:noFill/>
            <a:ln>
              <a:noFill/>
            </a:ln>
          </p:spPr>
          <p:txBody>
            <a:bodyPr spcFirstLastPara="1" wrap="square" lIns="91425" tIns="91425" rIns="91425" bIns="91425" anchor="ctr" anchorCtr="0">
              <a:noAutofit/>
            </a:bodyPr>
            <a:lstStyle/>
            <a:p>
              <a:pPr marL="342900" marR="0" lvl="0" indent="0" algn="ctr" rtl="0">
                <a:lnSpc>
                  <a:spcPct val="80000"/>
                </a:lnSpc>
                <a:spcBef>
                  <a:spcPts val="520"/>
                </a:spcBef>
                <a:spcAft>
                  <a:spcPts val="0"/>
                </a:spcAft>
                <a:buClr>
                  <a:srgbClr val="000000"/>
                </a:buClr>
                <a:buSzPts val="4800"/>
                <a:buFont typeface="Arial"/>
                <a:buNone/>
              </a:pPr>
              <a:endParaRPr sz="4800" b="0" i="0" u="none" strike="noStrike" cap="none">
                <a:solidFill>
                  <a:srgbClr val="3F3F3F"/>
                </a:solidFill>
                <a:latin typeface="Cabin"/>
                <a:ea typeface="Cabin"/>
                <a:cs typeface="Cabin"/>
                <a:sym typeface="Cabin"/>
              </a:endParaRPr>
            </a:p>
            <a:p>
              <a:pPr marL="342900" marR="0" lvl="0" indent="0" algn="ctr" rtl="0">
                <a:lnSpc>
                  <a:spcPct val="80000"/>
                </a:lnSpc>
                <a:spcBef>
                  <a:spcPts val="520"/>
                </a:spcBef>
                <a:spcAft>
                  <a:spcPts val="0"/>
                </a:spcAft>
                <a:buClr>
                  <a:srgbClr val="000000"/>
                </a:buClr>
                <a:buSzPts val="1600"/>
                <a:buFont typeface="Arial"/>
                <a:buNone/>
              </a:pPr>
              <a:r>
                <a:rPr lang="en-US" sz="1600" b="0" i="0" u="none" strike="noStrike" cap="none">
                  <a:solidFill>
                    <a:srgbClr val="3F3F3F"/>
                  </a:solidFill>
                  <a:latin typeface="Cabin"/>
                  <a:ea typeface="Cabin"/>
                  <a:cs typeface="Cabin"/>
                  <a:sym typeface="Cabin"/>
                </a:rPr>
                <a:t>Vehicles</a:t>
              </a:r>
              <a:br>
                <a:rPr lang="en-US" sz="1600" b="0" i="0" u="none" strike="noStrike" cap="none">
                  <a:solidFill>
                    <a:srgbClr val="3F3F3F"/>
                  </a:solidFill>
                  <a:latin typeface="Cabin"/>
                  <a:ea typeface="Cabin"/>
                  <a:cs typeface="Cabin"/>
                  <a:sym typeface="Cabin"/>
                </a:rPr>
              </a:br>
              <a:r>
                <a:rPr lang="en-US" sz="1600" b="0" i="0" u="none" strike="noStrike" cap="none">
                  <a:solidFill>
                    <a:srgbClr val="3F3F3F"/>
                  </a:solidFill>
                  <a:latin typeface="Cabin"/>
                  <a:ea typeface="Cabin"/>
                  <a:cs typeface="Cabin"/>
                  <a:sym typeface="Cabin"/>
                </a:rPr>
                <a:t>delivered</a:t>
              </a:r>
              <a:endParaRPr sz="1600" b="0" i="0" u="none" strike="noStrike" cap="none">
                <a:solidFill>
                  <a:srgbClr val="3F3F3F"/>
                </a:solidFill>
                <a:latin typeface="Cabin"/>
                <a:ea typeface="Cabin"/>
                <a:cs typeface="Cabin"/>
                <a:sym typeface="Cabin"/>
              </a:endParaRPr>
            </a:p>
          </p:txBody>
        </p:sp>
        <p:sp>
          <p:nvSpPr>
            <p:cNvPr id="187" name="Google Shape;187;gbb516ab6ee_0_154"/>
            <p:cNvSpPr/>
            <p:nvPr/>
          </p:nvSpPr>
          <p:spPr>
            <a:xfrm rot="10800000">
              <a:off x="6532400" y="3350066"/>
              <a:ext cx="595800" cy="625800"/>
            </a:xfrm>
            <a:prstGeom prst="bentArrow">
              <a:avLst>
                <a:gd name="adj1" fmla="val 28207"/>
                <a:gd name="adj2" fmla="val 25000"/>
                <a:gd name="adj3" fmla="val 25000"/>
                <a:gd name="adj4" fmla="val 53848"/>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bb516ab6ee_0_154"/>
            <p:cNvSpPr/>
            <p:nvPr/>
          </p:nvSpPr>
          <p:spPr>
            <a:xfrm rot="-5400000">
              <a:off x="4779800" y="3300888"/>
              <a:ext cx="595800" cy="625800"/>
            </a:xfrm>
            <a:prstGeom prst="bentArrow">
              <a:avLst>
                <a:gd name="adj1" fmla="val 28207"/>
                <a:gd name="adj2" fmla="val 25000"/>
                <a:gd name="adj3" fmla="val 25000"/>
                <a:gd name="adj4" fmla="val 53848"/>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bb516ab6ee_0_154"/>
            <p:cNvSpPr/>
            <p:nvPr/>
          </p:nvSpPr>
          <p:spPr>
            <a:xfrm>
              <a:off x="4873972" y="1372294"/>
              <a:ext cx="595800" cy="625800"/>
            </a:xfrm>
            <a:prstGeom prst="bentArrow">
              <a:avLst>
                <a:gd name="adj1" fmla="val 28207"/>
                <a:gd name="adj2" fmla="val 25000"/>
                <a:gd name="adj3" fmla="val 25000"/>
                <a:gd name="adj4" fmla="val 53848"/>
              </a:avLst>
            </a:prstGeom>
            <a:solidFill>
              <a:srgbClr val="CCCC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0" name="Google Shape;190;gbb516ab6ee_0_154"/>
          <p:cNvSpPr txBox="1"/>
          <p:nvPr/>
        </p:nvSpPr>
        <p:spPr>
          <a:xfrm>
            <a:off x="2550200" y="2321825"/>
            <a:ext cx="3927300" cy="2498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Replacement Criteria</a:t>
            </a:r>
            <a:endParaRPr sz="2000" b="0" i="0" u="none" strike="noStrike" cap="none">
              <a:solidFill>
                <a:srgbClr val="00001A"/>
              </a:solidFill>
              <a:latin typeface="Arial"/>
              <a:ea typeface="Arial"/>
              <a:cs typeface="Arial"/>
              <a:sym typeface="Arial"/>
            </a:endParaRPr>
          </a:p>
          <a:p>
            <a:pPr marL="914400" marR="0" lvl="1" indent="-355600" algn="l" rtl="0">
              <a:lnSpc>
                <a:spcPct val="150000"/>
              </a:lnSpc>
              <a:spcBef>
                <a:spcPts val="0"/>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New Sedan Criteria</a:t>
            </a:r>
            <a:endParaRPr sz="2000" b="0" i="0" u="none" strike="noStrike" cap="none">
              <a:solidFill>
                <a:srgbClr val="3F3F3F"/>
              </a:solidFill>
              <a:latin typeface="Arial"/>
              <a:ea typeface="Arial"/>
              <a:cs typeface="Arial"/>
              <a:sym typeface="Arial"/>
            </a:endParaRPr>
          </a:p>
          <a:p>
            <a:pPr marL="457200" marR="0" lvl="0" indent="-355600" algn="l" rtl="0">
              <a:lnSpc>
                <a:spcPct val="115000"/>
              </a:lnSpc>
              <a:spcBef>
                <a:spcPts val="0"/>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Customer Acquisition Module (CAM)</a:t>
            </a:r>
            <a:endParaRPr sz="2000" b="0" i="0" u="none" strike="noStrike" cap="none">
              <a:solidFill>
                <a:srgbClr val="3F3F3F"/>
              </a:solidFill>
              <a:latin typeface="Arial"/>
              <a:ea typeface="Arial"/>
              <a:cs typeface="Arial"/>
              <a:sym typeface="Arial"/>
            </a:endParaRPr>
          </a:p>
          <a:p>
            <a:pPr marL="457200" marR="0" lvl="0" indent="-355600" algn="l" rtl="0">
              <a:lnSpc>
                <a:spcPct val="115000"/>
              </a:lnSpc>
              <a:spcBef>
                <a:spcPts val="1000"/>
              </a:spcBef>
              <a:spcAft>
                <a:spcPts val="0"/>
              </a:spcAft>
              <a:buClr>
                <a:srgbClr val="3F3F3F"/>
              </a:buClr>
              <a:buSzPts val="2000"/>
              <a:buFont typeface="Arial"/>
              <a:buChar char="●"/>
            </a:pPr>
            <a:r>
              <a:rPr lang="en-US" sz="2000" b="0" i="0" u="none" strike="noStrike" cap="none">
                <a:solidFill>
                  <a:srgbClr val="3F3F3F"/>
                </a:solidFill>
                <a:latin typeface="Arial"/>
                <a:ea typeface="Arial"/>
                <a:cs typeface="Arial"/>
                <a:sym typeface="Arial"/>
              </a:rPr>
              <a:t>Approval Process:  Local/Mid/Headquarter</a:t>
            </a:r>
            <a:endParaRPr sz="2000" b="0" i="0" u="none" strike="noStrike" cap="none">
              <a:solidFill>
                <a:srgbClr val="000000"/>
              </a:solidFill>
              <a:latin typeface="Arial"/>
              <a:ea typeface="Arial"/>
              <a:cs typeface="Arial"/>
              <a:sym typeface="Arial"/>
            </a:endParaRPr>
          </a:p>
        </p:txBody>
      </p:sp>
      <p:pic>
        <p:nvPicPr>
          <p:cNvPr id="191" name="Google Shape;191;gbb516ab6ee_0_1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618081" y="1856813"/>
            <a:ext cx="807056" cy="815463"/>
          </a:xfrm>
          <a:prstGeom prst="rect">
            <a:avLst/>
          </a:prstGeom>
          <a:noFill/>
          <a:ln>
            <a:noFill/>
          </a:ln>
        </p:spPr>
      </p:pic>
      <p:pic>
        <p:nvPicPr>
          <p:cNvPr id="192" name="Google Shape;192;gbb516ab6ee_0_15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729225" y="3154859"/>
            <a:ext cx="610750" cy="548275"/>
          </a:xfrm>
          <a:prstGeom prst="rect">
            <a:avLst/>
          </a:prstGeom>
          <a:noFill/>
          <a:ln>
            <a:noFill/>
          </a:ln>
        </p:spPr>
      </p:pic>
      <p:pic>
        <p:nvPicPr>
          <p:cNvPr id="193" name="Google Shape;193;gbb516ab6ee_0_15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664419" y="4249800"/>
            <a:ext cx="714375" cy="800100"/>
          </a:xfrm>
          <a:prstGeom prst="rect">
            <a:avLst/>
          </a:prstGeom>
          <a:noFill/>
          <a:ln>
            <a:noFill/>
          </a:ln>
        </p:spPr>
      </p:pic>
      <p:pic>
        <p:nvPicPr>
          <p:cNvPr id="194" name="Google Shape;194;gbb516ab6ee_0_15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662324" y="3104375"/>
            <a:ext cx="665075" cy="6492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bb516ab6ee_0_122"/>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1800"/>
              <a:buFont typeface="Arial"/>
              <a:buNone/>
            </a:pPr>
            <a:fld id="{00000000-1234-1234-1234-123412341234}" type="slidenum">
              <a:rPr lang="en-US"/>
              <a:t>8</a:t>
            </a:fld>
            <a:endParaRPr/>
          </a:p>
        </p:txBody>
      </p:sp>
      <p:sp>
        <p:nvSpPr>
          <p:cNvPr id="201" name="Google Shape;201;gbb516ab6ee_0_122"/>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Vehicle Fleet Exchange (VFE)</a:t>
            </a:r>
            <a:endParaRPr/>
          </a:p>
        </p:txBody>
      </p:sp>
      <p:pic>
        <p:nvPicPr>
          <p:cNvPr id="202" name="Google Shape;202;gbb516ab6ee_0_122" descr="screenshot of the vehicle fleet exchange platform&#10;&#10;"/>
          <p:cNvPicPr preferRelativeResize="0"/>
          <p:nvPr/>
        </p:nvPicPr>
        <p:blipFill rotWithShape="1">
          <a:blip r:embed="rId3">
            <a:alphaModFix/>
          </a:blip>
          <a:srcRect/>
          <a:stretch/>
        </p:blipFill>
        <p:spPr>
          <a:xfrm>
            <a:off x="5453399" y="2700650"/>
            <a:ext cx="4211600" cy="2710351"/>
          </a:xfrm>
          <a:prstGeom prst="rect">
            <a:avLst/>
          </a:prstGeom>
          <a:noFill/>
          <a:ln>
            <a:noFill/>
          </a:ln>
        </p:spPr>
      </p:pic>
      <p:sp>
        <p:nvSpPr>
          <p:cNvPr id="203" name="Google Shape;203;gbb516ab6ee_0_122"/>
          <p:cNvSpPr txBox="1"/>
          <p:nvPr/>
        </p:nvSpPr>
        <p:spPr>
          <a:xfrm>
            <a:off x="1702675" y="1966375"/>
            <a:ext cx="5022600" cy="33945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Automatic vehicle pickup notifications</a:t>
            </a:r>
            <a:endParaRPr sz="20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Electronic vehicle </a:t>
            </a:r>
            <a:br>
              <a:rPr lang="en-US" sz="2000" b="0" i="0" u="none" strike="noStrike" cap="none">
                <a:solidFill>
                  <a:srgbClr val="333333"/>
                </a:solidFill>
                <a:latin typeface="Arial"/>
                <a:ea typeface="Arial"/>
                <a:cs typeface="Arial"/>
                <a:sym typeface="Arial"/>
              </a:rPr>
            </a:br>
            <a:r>
              <a:rPr lang="en-US" sz="2000" b="0" i="0" u="none" strike="noStrike" cap="none">
                <a:solidFill>
                  <a:srgbClr val="333333"/>
                </a:solidFill>
                <a:latin typeface="Arial"/>
                <a:ea typeface="Arial"/>
                <a:cs typeface="Arial"/>
                <a:sym typeface="Arial"/>
              </a:rPr>
              <a:t>exchange scheduling</a:t>
            </a:r>
            <a:endParaRPr sz="2000" b="0" i="0" u="none" strike="noStrike" cap="none">
              <a:solidFill>
                <a:srgbClr val="333333"/>
              </a:solidFill>
              <a:latin typeface="Arial"/>
              <a:ea typeface="Arial"/>
              <a:cs typeface="Arial"/>
              <a:sym typeface="Arial"/>
            </a:endParaRPr>
          </a:p>
          <a:p>
            <a:pPr marL="0" marR="0" lvl="0" indent="0" algn="l" rtl="0">
              <a:lnSpc>
                <a:spcPct val="100000"/>
              </a:lnSpc>
              <a:spcBef>
                <a:spcPts val="520"/>
              </a:spcBef>
              <a:spcAft>
                <a:spcPts val="0"/>
              </a:spcAft>
              <a:buClr>
                <a:srgbClr val="000000"/>
              </a:buClr>
              <a:buSzPts val="2000"/>
              <a:buFont typeface="Arial"/>
              <a:buNone/>
            </a:pP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Schedule Exchange </a:t>
            </a:r>
            <a:br>
              <a:rPr lang="en-US" sz="2000" b="0" i="0" u="none" strike="noStrike" cap="none">
                <a:solidFill>
                  <a:srgbClr val="333333"/>
                </a:solidFill>
                <a:latin typeface="Arial"/>
                <a:ea typeface="Arial"/>
                <a:cs typeface="Arial"/>
                <a:sym typeface="Arial"/>
              </a:rPr>
            </a:br>
            <a:r>
              <a:rPr lang="en-US" sz="2000" b="0" i="0" u="none" strike="noStrike" cap="none">
                <a:solidFill>
                  <a:srgbClr val="333333"/>
                </a:solidFill>
                <a:latin typeface="Arial"/>
                <a:ea typeface="Arial"/>
                <a:cs typeface="Arial"/>
                <a:sym typeface="Arial"/>
              </a:rPr>
              <a:t>within 8 Days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bb516ab6ee_0_192"/>
          <p:cNvSpPr txBox="1">
            <a:spLocks noGrp="1"/>
          </p:cNvSpPr>
          <p:nvPr>
            <p:ph type="sldNum" idx="12"/>
          </p:nvPr>
        </p:nvSpPr>
        <p:spPr>
          <a:xfrm>
            <a:off x="11103784" y="6288419"/>
            <a:ext cx="703500" cy="365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fld id="{00000000-1234-1234-1234-123412341234}" type="slidenum">
              <a:rPr lang="en-US"/>
              <a:t>9</a:t>
            </a:fld>
            <a:endParaRPr/>
          </a:p>
        </p:txBody>
      </p:sp>
      <p:sp>
        <p:nvSpPr>
          <p:cNvPr id="209" name="Google Shape;209;gbb516ab6ee_0_192"/>
          <p:cNvSpPr txBox="1">
            <a:spLocks noGrp="1"/>
          </p:cNvSpPr>
          <p:nvPr>
            <p:ph type="title"/>
          </p:nvPr>
        </p:nvSpPr>
        <p:spPr>
          <a:xfrm>
            <a:off x="376517" y="633328"/>
            <a:ext cx="11376300" cy="791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3AD"/>
              </a:buClr>
              <a:buSzPts val="4400"/>
              <a:buFont typeface="Arial"/>
              <a:buNone/>
            </a:pPr>
            <a:r>
              <a:rPr lang="en-US"/>
              <a:t>Vehicle Exchange Process</a:t>
            </a:r>
            <a:endParaRPr/>
          </a:p>
        </p:txBody>
      </p:sp>
      <p:sp>
        <p:nvSpPr>
          <p:cNvPr id="210" name="Google Shape;210;gbb516ab6ee_0_192"/>
          <p:cNvSpPr txBox="1"/>
          <p:nvPr/>
        </p:nvSpPr>
        <p:spPr>
          <a:xfrm>
            <a:off x="937475" y="1918500"/>
            <a:ext cx="3000000" cy="20985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100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Before appointment</a:t>
            </a:r>
            <a:endParaRPr sz="2000" b="1"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Service Lights</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Rock Chips</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Recalls</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Wash</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Remove items</a:t>
            </a:r>
            <a:endParaRPr sz="3000" b="0" i="0" u="none" strike="noStrike" cap="none">
              <a:solidFill>
                <a:srgbClr val="333333"/>
              </a:solidFill>
              <a:latin typeface="Arial"/>
              <a:ea typeface="Arial"/>
              <a:cs typeface="Arial"/>
              <a:sym typeface="Arial"/>
            </a:endParaRPr>
          </a:p>
        </p:txBody>
      </p:sp>
      <p:sp>
        <p:nvSpPr>
          <p:cNvPr id="211" name="Google Shape;211;gbb516ab6ee_0_192"/>
          <p:cNvSpPr txBox="1"/>
          <p:nvPr/>
        </p:nvSpPr>
        <p:spPr>
          <a:xfrm>
            <a:off x="4295225" y="3234025"/>
            <a:ext cx="3000000" cy="1836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2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Day of Appointment</a:t>
            </a:r>
            <a:endParaRPr sz="2000" b="1" i="0" u="none" strike="noStrike" cap="none">
              <a:solidFill>
                <a:srgbClr val="333333"/>
              </a:solidFill>
              <a:latin typeface="Arial"/>
              <a:ea typeface="Arial"/>
              <a:cs typeface="Arial"/>
              <a:sym typeface="Arial"/>
            </a:endParaRPr>
          </a:p>
          <a:p>
            <a:pPr marL="457200" marR="0" lvl="0" indent="-355600" algn="l" rtl="0">
              <a:lnSpc>
                <a:spcPct val="100000"/>
              </a:lnSpc>
              <a:spcBef>
                <a:spcPts val="52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Both sets of Keys</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Fleet Card</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Both License Plates</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Walk Around</a:t>
            </a:r>
            <a:endParaRPr sz="2000" b="0" i="0" u="none" strike="noStrike" cap="none">
              <a:solidFill>
                <a:srgbClr val="000000"/>
              </a:solidFill>
              <a:latin typeface="Arial"/>
              <a:ea typeface="Arial"/>
              <a:cs typeface="Arial"/>
              <a:sym typeface="Arial"/>
            </a:endParaRPr>
          </a:p>
        </p:txBody>
      </p:sp>
      <p:sp>
        <p:nvSpPr>
          <p:cNvPr id="212" name="Google Shape;212;gbb516ab6ee_0_192"/>
          <p:cNvSpPr txBox="1"/>
          <p:nvPr/>
        </p:nvSpPr>
        <p:spPr>
          <a:xfrm>
            <a:off x="8080525" y="1918500"/>
            <a:ext cx="3142500" cy="189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rgbClr val="000000"/>
              </a:buClr>
              <a:buSzPts val="2000"/>
              <a:buFont typeface="Arial"/>
              <a:buNone/>
            </a:pPr>
            <a:r>
              <a:rPr lang="en-US" sz="2000" b="1" i="0" u="none" strike="noStrike" cap="none">
                <a:solidFill>
                  <a:srgbClr val="333333"/>
                </a:solidFill>
                <a:latin typeface="Arial"/>
                <a:ea typeface="Arial"/>
                <a:cs typeface="Arial"/>
                <a:sym typeface="Arial"/>
              </a:rPr>
              <a:t>After the Exchange</a:t>
            </a:r>
            <a:endParaRPr sz="2000" b="1" i="0" u="none" strike="noStrike" cap="none">
              <a:solidFill>
                <a:srgbClr val="333333"/>
              </a:solidFill>
              <a:latin typeface="Arial"/>
              <a:ea typeface="Arial"/>
              <a:cs typeface="Arial"/>
              <a:sym typeface="Arial"/>
            </a:endParaRPr>
          </a:p>
          <a:p>
            <a:pPr marL="457200" marR="0" lvl="0" indent="-355600" algn="l" rtl="0">
              <a:lnSpc>
                <a:spcPct val="100000"/>
              </a:lnSpc>
              <a:spcBef>
                <a:spcPts val="100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Old Vehicle will be detailed</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Sold at Auction</a:t>
            </a:r>
            <a:endParaRPr sz="2000" b="0" i="0" u="none" strike="noStrike" cap="none">
              <a:solidFill>
                <a:srgbClr val="333333"/>
              </a:solidFill>
              <a:latin typeface="Arial"/>
              <a:ea typeface="Arial"/>
              <a:cs typeface="Arial"/>
              <a:sym typeface="Arial"/>
            </a:endParaRPr>
          </a:p>
          <a:p>
            <a:pPr marL="457200" marR="0" lvl="0" indent="-355600" algn="l" rtl="0">
              <a:lnSpc>
                <a:spcPct val="100000"/>
              </a:lnSpc>
              <a:spcBef>
                <a:spcPts val="0"/>
              </a:spcBef>
              <a:spcAft>
                <a:spcPts val="0"/>
              </a:spcAft>
              <a:buClr>
                <a:srgbClr val="333333"/>
              </a:buClr>
              <a:buSzPts val="2000"/>
              <a:buFont typeface="Arial"/>
              <a:buChar char="●"/>
            </a:pPr>
            <a:r>
              <a:rPr lang="en-US" sz="2000" b="0" i="0" u="none" strike="noStrike" cap="none">
                <a:solidFill>
                  <a:srgbClr val="333333"/>
                </a:solidFill>
                <a:latin typeface="Arial"/>
                <a:ea typeface="Arial"/>
                <a:cs typeface="Arial"/>
                <a:sym typeface="Arial"/>
              </a:rPr>
              <a:t>Damage Recovery</a:t>
            </a:r>
            <a:endParaRPr sz="2000" b="0" i="0" u="none" strike="noStrike" cap="none">
              <a:solidFill>
                <a:srgbClr val="333333"/>
              </a:solidFill>
              <a:latin typeface="Arial"/>
              <a:ea typeface="Arial"/>
              <a:cs typeface="Arial"/>
              <a:sym typeface="Arial"/>
            </a:endParaRPr>
          </a:p>
        </p:txBody>
      </p:sp>
      <p:pic>
        <p:nvPicPr>
          <p:cNvPr id="213" name="Google Shape;213;gbb516ab6ee_0_192" descr="picture of the front of fleet trucks&#10;"/>
          <p:cNvPicPr preferRelativeResize="0"/>
          <p:nvPr/>
        </p:nvPicPr>
        <p:blipFill rotWithShape="1">
          <a:blip r:embed="rId3">
            <a:alphaModFix/>
          </a:blip>
          <a:srcRect t="49428"/>
          <a:stretch/>
        </p:blipFill>
        <p:spPr>
          <a:xfrm>
            <a:off x="4100175" y="1918495"/>
            <a:ext cx="3285124" cy="1032000"/>
          </a:xfrm>
          <a:prstGeom prst="rect">
            <a:avLst/>
          </a:prstGeom>
          <a:noFill/>
          <a:ln>
            <a:noFill/>
          </a:ln>
        </p:spPr>
      </p:pic>
      <p:pic>
        <p:nvPicPr>
          <p:cNvPr id="214" name="Google Shape;214;gbb516ab6ee_0_192" descr="picture of the front of several civilian and police vehicles&#10;"/>
          <p:cNvPicPr preferRelativeResize="0"/>
          <p:nvPr/>
        </p:nvPicPr>
        <p:blipFill rotWithShape="1">
          <a:blip r:embed="rId3">
            <a:alphaModFix/>
          </a:blip>
          <a:srcRect b="49768"/>
          <a:stretch/>
        </p:blipFill>
        <p:spPr>
          <a:xfrm>
            <a:off x="7886838" y="3903125"/>
            <a:ext cx="3285126" cy="1075600"/>
          </a:xfrm>
          <a:prstGeom prst="rect">
            <a:avLst/>
          </a:prstGeom>
          <a:noFill/>
          <a:ln>
            <a:noFill/>
          </a:ln>
        </p:spPr>
      </p:pic>
      <p:pic>
        <p:nvPicPr>
          <p:cNvPr id="215" name="Google Shape;215;gbb516ab6ee_0_192" descr="aerial view of a parking lot of cars&#10;"/>
          <p:cNvPicPr preferRelativeResize="0"/>
          <p:nvPr/>
        </p:nvPicPr>
        <p:blipFill rotWithShape="1">
          <a:blip r:embed="rId4">
            <a:alphaModFix/>
          </a:blip>
          <a:srcRect/>
          <a:stretch/>
        </p:blipFill>
        <p:spPr>
          <a:xfrm>
            <a:off x="1168450" y="4104675"/>
            <a:ext cx="2182150" cy="1335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GSA Fleet">
      <a:dk1>
        <a:srgbClr val="000000"/>
      </a:dk1>
      <a:lt1>
        <a:srgbClr val="FFFFFF"/>
      </a:lt1>
      <a:dk2>
        <a:srgbClr val="44546A"/>
      </a:dk2>
      <a:lt2>
        <a:srgbClr val="E7E6E6"/>
      </a:lt2>
      <a:accent1>
        <a:srgbClr val="0073AD"/>
      </a:accent1>
      <a:accent2>
        <a:srgbClr val="ED7D31"/>
      </a:accent2>
      <a:accent3>
        <a:srgbClr val="A5A5A5"/>
      </a:accent3>
      <a:accent4>
        <a:srgbClr val="FAB738"/>
      </a:accent4>
      <a:accent5>
        <a:srgbClr val="5B9BD5"/>
      </a:accent5>
      <a:accent6>
        <a:srgbClr val="70AD47"/>
      </a:accent6>
      <a:hlink>
        <a:srgbClr val="0563C1"/>
      </a:hlink>
      <a:folHlink>
        <a:srgbClr val="8A1D1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11064</Words>
  <Application>Microsoft Office PowerPoint</Application>
  <PresentationFormat>Widescreen</PresentationFormat>
  <Paragraphs>754</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Bangers</vt:lpstr>
      <vt:lpstr>Proxima Nova</vt:lpstr>
      <vt:lpstr>Chivo</vt:lpstr>
      <vt:lpstr>Arial</vt:lpstr>
      <vt:lpstr>Times</vt:lpstr>
      <vt:lpstr>Noto Sans Symbols</vt:lpstr>
      <vt:lpstr>Calibri</vt:lpstr>
      <vt:lpstr>Cabin</vt:lpstr>
      <vt:lpstr>Office Theme</vt:lpstr>
      <vt:lpstr>GSA Fleet Customer Focus Group</vt:lpstr>
      <vt:lpstr>GSA Fleet Value Proposition</vt:lpstr>
      <vt:lpstr>GSA Fleet Geographic Structure </vt:lpstr>
      <vt:lpstr>GSA Fleet Leasing Services</vt:lpstr>
      <vt:lpstr>Fleet Service Representative</vt:lpstr>
      <vt:lpstr>GSA Fleet Drive-thru</vt:lpstr>
      <vt:lpstr>Vehicle Replacement </vt:lpstr>
      <vt:lpstr>Vehicle Fleet Exchange (VFE)</vt:lpstr>
      <vt:lpstr>Vehicle Exchange Process</vt:lpstr>
      <vt:lpstr>How You Can Help Minimize Cost </vt:lpstr>
      <vt:lpstr>Customer Do’s</vt:lpstr>
      <vt:lpstr>Customer Don’ts</vt:lpstr>
      <vt:lpstr>Preventive Maintenance</vt:lpstr>
      <vt:lpstr>Recalls</vt:lpstr>
      <vt:lpstr>GSA Fleet Assistance Centers 1-866-400-0411 </vt:lpstr>
      <vt:lpstr>Unauthorized Commitments</vt:lpstr>
      <vt:lpstr>Fleet Service Card</vt:lpstr>
      <vt:lpstr>Fleet Service Card Replacement</vt:lpstr>
      <vt:lpstr>Roadside Assistance/Warranties</vt:lpstr>
      <vt:lpstr>Reporting Accidents</vt:lpstr>
      <vt:lpstr>Accessory Equipment</vt:lpstr>
      <vt:lpstr>Vehicle Modification/Accessory Request Form </vt:lpstr>
      <vt:lpstr>License Plates</vt:lpstr>
      <vt:lpstr>Accounts Receivable</vt:lpstr>
      <vt:lpstr>More Services &amp; Solutions</vt:lpstr>
      <vt:lpstr>AFV Guide &amp; Tool</vt:lpstr>
      <vt:lpstr>FedFMS</vt:lpstr>
      <vt:lpstr>Dispatch Reservation Module (DRM)</vt:lpstr>
      <vt:lpstr>Short Term Rental</vt:lpstr>
      <vt:lpstr>Law Enforcement Upfit Packages</vt:lpstr>
      <vt:lpstr>Telematics</vt:lpstr>
      <vt:lpstr>Consolidating Vehicles</vt:lpstr>
      <vt:lpstr>Vendor and Customer Self Service (VCSS)</vt:lpstr>
      <vt:lpstr>Fleet Electrification Updates</vt:lpstr>
      <vt:lpstr>FY2022 Progress</vt:lpstr>
      <vt:lpstr>ZEV Acquisitions</vt:lpstr>
      <vt:lpstr>Planning for Charging Stations</vt:lpstr>
      <vt:lpstr>Infrastructure Development</vt:lpstr>
      <vt:lpstr>Public Charging</vt:lpstr>
      <vt:lpstr>Fleet Electrification Resources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Fleet Customer Focus Group</dc:title>
  <dc:creator>AnnaFriend</dc:creator>
  <cp:lastModifiedBy>BriannaEBurke</cp:lastModifiedBy>
  <cp:revision>16</cp:revision>
  <dcterms:modified xsi:type="dcterms:W3CDTF">2022-08-31T18:37:39Z</dcterms:modified>
</cp:coreProperties>
</file>