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 autoAdjust="0"/>
    <p:restoredTop sz="94680" autoAdjust="0"/>
  </p:normalViewPr>
  <p:slideViewPr>
    <p:cSldViewPr>
      <p:cViewPr>
        <p:scale>
          <a:sx n="87" d="100"/>
          <a:sy n="87" d="100"/>
        </p:scale>
        <p:origin x="-941" y="1291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E5AE5-D144-436B-8A79-012B8A8DB07F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96501D-CD2D-4F60-9870-E20D6C249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736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Fly America and Open Skies Agreements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6501D-CD2D-4F60-9870-E20D6C2494A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451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3217-8EF9-4D17-9D17-FBFAF278C83A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6FBCF-8101-49AF-A679-9B24C7A268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3217-8EF9-4D17-9D17-FBFAF278C83A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6FBCF-8101-49AF-A679-9B24C7A268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3217-8EF9-4D17-9D17-FBFAF278C83A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6FBCF-8101-49AF-A679-9B24C7A268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3217-8EF9-4D17-9D17-FBFAF278C83A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6FBCF-8101-49AF-A679-9B24C7A268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3217-8EF9-4D17-9D17-FBFAF278C83A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6FBCF-8101-49AF-A679-9B24C7A268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3217-8EF9-4D17-9D17-FBFAF278C83A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6FBCF-8101-49AF-A679-9B24C7A268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3217-8EF9-4D17-9D17-FBFAF278C83A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6FBCF-8101-49AF-A679-9B24C7A268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3217-8EF9-4D17-9D17-FBFAF278C83A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6FBCF-8101-49AF-A679-9B24C7A268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3217-8EF9-4D17-9D17-FBFAF278C83A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6FBCF-8101-49AF-A679-9B24C7A268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3217-8EF9-4D17-9D17-FBFAF278C83A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6FBCF-8101-49AF-A679-9B24C7A268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3217-8EF9-4D17-9D17-FBFAF278C83A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6FBCF-8101-49AF-A679-9B24C7A268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D3217-8EF9-4D17-9D17-FBFAF278C83A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6FBCF-8101-49AF-A679-9B24C7A2681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Rectangle 85"/>
          <p:cNvSpPr/>
          <p:nvPr/>
        </p:nvSpPr>
        <p:spPr>
          <a:xfrm>
            <a:off x="343290" y="7010400"/>
            <a:ext cx="2362909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You must take any available U.S. carrier service unless you meet one of the other exceptions</a:t>
            </a:r>
            <a:endParaRPr lang="en-US" sz="1200" dirty="0"/>
          </a:p>
        </p:txBody>
      </p:sp>
      <p:sp>
        <p:nvSpPr>
          <p:cNvPr id="82" name="Rectangle 81" descr="This is an arrow labled &quot;NO&quot;, which leads to a box which states,&quot; You may fly a U.S. Japanese, Australian, or Swiss carier to and from those countries and to and from the U.S."/>
          <p:cNvSpPr/>
          <p:nvPr/>
        </p:nvSpPr>
        <p:spPr>
          <a:xfrm>
            <a:off x="4876800" y="6784731"/>
            <a:ext cx="1752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You may fly a U.S., Japanese, Australian, or Swiss carrier to and from those </a:t>
            </a:r>
            <a:r>
              <a:rPr lang="en-US" sz="1200" smtClean="0"/>
              <a:t>countries and to </a:t>
            </a:r>
            <a:r>
              <a:rPr lang="en-US" sz="1200" dirty="0" smtClean="0"/>
              <a:t>and from the U.S.</a:t>
            </a:r>
            <a:endParaRPr lang="en-US" sz="1200" dirty="0"/>
          </a:p>
        </p:txBody>
      </p:sp>
      <p:sp>
        <p:nvSpPr>
          <p:cNvPr id="72" name="TextBox 71"/>
          <p:cNvSpPr txBox="1"/>
          <p:nvPr/>
        </p:nvSpPr>
        <p:spPr>
          <a:xfrm>
            <a:off x="1175683" y="6532657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5311764" y="6324600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cxnSp>
        <p:nvCxnSpPr>
          <p:cNvPr id="74" name="Straight Arrow Connector 73" descr="This is an arrow labled &quot;NO&quot; that leads to a box that states, &quot;You may fly a U.S., Japanese, Australian or Swiss carrier to and from those countries an to and from the U.S.&quot;"/>
          <p:cNvCxnSpPr/>
          <p:nvPr/>
        </p:nvCxnSpPr>
        <p:spPr>
          <a:xfrm>
            <a:off x="5302126" y="6271846"/>
            <a:ext cx="486876" cy="4718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/>
          <p:cNvSpPr/>
          <p:nvPr/>
        </p:nvSpPr>
        <p:spPr>
          <a:xfrm>
            <a:off x="3048000" y="6790593"/>
            <a:ext cx="158041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Unless you qualify for another  exception to Fly America, you must take a U.S. Flag flight </a:t>
            </a:r>
            <a:endParaRPr lang="en-US" sz="1200" dirty="0"/>
          </a:p>
        </p:txBody>
      </p:sp>
      <p:cxnSp>
        <p:nvCxnSpPr>
          <p:cNvPr id="45" name="Straight Arrow Connector 44" descr="This is an arrow leading down and labled &quot;NO&quot; which proceeds to new questions."/>
          <p:cNvCxnSpPr/>
          <p:nvPr/>
        </p:nvCxnSpPr>
        <p:spPr>
          <a:xfrm>
            <a:off x="1377886" y="3200400"/>
            <a:ext cx="14282" cy="4425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4238562" y="6356783"/>
            <a:ext cx="512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cxnSp>
        <p:nvCxnSpPr>
          <p:cNvPr id="76" name="Straight Arrow Connector 75" descr="This is an arrow labled &quot;YES&quot;, which leads to a box stating that, &quot;unless you qualify for another exception to Fly America, you must take a U.S. Flag flight.&quot;"/>
          <p:cNvCxnSpPr/>
          <p:nvPr/>
        </p:nvCxnSpPr>
        <p:spPr>
          <a:xfrm flipH="1">
            <a:off x="4265367" y="6324600"/>
            <a:ext cx="459033" cy="419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4322884" y="5316444"/>
            <a:ext cx="187056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Does the Government have a published City Pair Airfare for the route?</a:t>
            </a:r>
            <a:endParaRPr lang="en-US" sz="1200" dirty="0"/>
          </a:p>
        </p:txBody>
      </p:sp>
      <p:cxnSp>
        <p:nvCxnSpPr>
          <p:cNvPr id="63" name="Straight Arrow Connector 62" descr="This is an arrow labled &quot;YES&quot; leading to a question about the existence of a City Pare Air fare rate for the destination."/>
          <p:cNvCxnSpPr/>
          <p:nvPr/>
        </p:nvCxnSpPr>
        <p:spPr>
          <a:xfrm>
            <a:off x="2706199" y="5753158"/>
            <a:ext cx="1593239" cy="204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3289111" y="5442383"/>
            <a:ext cx="512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34" name="Rectangle 33" descr="This is an arrow labled &quot;NO&quot; which leads to a final statement that you must tale any avaible U.S. carier service unless you meet one of the other exceptions."/>
          <p:cNvSpPr/>
          <p:nvPr/>
        </p:nvSpPr>
        <p:spPr>
          <a:xfrm>
            <a:off x="279552" y="5372128"/>
            <a:ext cx="2376150" cy="10755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Are you traveling between:</a:t>
            </a:r>
          </a:p>
          <a:p>
            <a:pPr marL="228600" indent="-228600" algn="ctr">
              <a:buAutoNum type="arabicParenR"/>
            </a:pPr>
            <a:r>
              <a:rPr lang="en-US" sz="1200" dirty="0" smtClean="0"/>
              <a:t>the U.S. and Australia?</a:t>
            </a:r>
          </a:p>
          <a:p>
            <a:pPr marL="228600" indent="-228600" algn="ctr">
              <a:buAutoNum type="arabicParenR"/>
            </a:pPr>
            <a:r>
              <a:rPr lang="en-US" sz="1200" dirty="0" smtClean="0"/>
              <a:t> the U.S. and Japan</a:t>
            </a:r>
          </a:p>
          <a:p>
            <a:pPr marL="228600" indent="-228600" algn="ctr">
              <a:buAutoNum type="arabicParenR"/>
            </a:pPr>
            <a:r>
              <a:rPr lang="en-US" sz="1200" dirty="0" smtClean="0"/>
              <a:t>the U.S. and  Switzerland?</a:t>
            </a:r>
          </a:p>
          <a:p>
            <a:pPr algn="ctr"/>
            <a:endParaRPr lang="en-US" sz="1200" dirty="0" smtClean="0"/>
          </a:p>
          <a:p>
            <a:pPr algn="ctr"/>
            <a:endParaRPr lang="en-US" sz="1200" dirty="0"/>
          </a:p>
        </p:txBody>
      </p:sp>
      <p:sp>
        <p:nvSpPr>
          <p:cNvPr id="61" name="TextBox 60"/>
          <p:cNvSpPr txBox="1"/>
          <p:nvPr/>
        </p:nvSpPr>
        <p:spPr>
          <a:xfrm>
            <a:off x="1195171" y="5035034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cxnSp>
        <p:nvCxnSpPr>
          <p:cNvPr id="58" name="Straight Arrow Connector 57" descr="This is box leading down and labled &quot;NO&quot; and leds to another question."/>
          <p:cNvCxnSpPr/>
          <p:nvPr/>
        </p:nvCxnSpPr>
        <p:spPr>
          <a:xfrm>
            <a:off x="1452634" y="49530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4347793" y="3642946"/>
            <a:ext cx="1870563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You may use an EU carrier, a Norwegian carrier, or an Icelandic carrier.</a:t>
            </a:r>
            <a:endParaRPr lang="en-US" sz="1200" dirty="0"/>
          </a:p>
        </p:txBody>
      </p:sp>
      <p:sp>
        <p:nvSpPr>
          <p:cNvPr id="56" name="TextBox 55"/>
          <p:cNvSpPr txBox="1"/>
          <p:nvPr/>
        </p:nvSpPr>
        <p:spPr>
          <a:xfrm>
            <a:off x="3275805" y="3821668"/>
            <a:ext cx="512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cxnSp>
        <p:nvCxnSpPr>
          <p:cNvPr id="51" name="Straight Arrow Connector 50" descr="This is an arrow labled &quot;YES&quot; which says you can use an EU carrier, includimng Icelandic and Norwegian carriers."/>
          <p:cNvCxnSpPr/>
          <p:nvPr/>
        </p:nvCxnSpPr>
        <p:spPr>
          <a:xfrm>
            <a:off x="2706199" y="4191000"/>
            <a:ext cx="155916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149153" y="3182815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28" name="Rectangle 27" descr="This is an arrow labled &quot;NO&quot; which leads to another question to be answered."/>
          <p:cNvSpPr/>
          <p:nvPr/>
        </p:nvSpPr>
        <p:spPr>
          <a:xfrm>
            <a:off x="239310" y="3678115"/>
            <a:ext cx="2426648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Are you traveling to a European Union (EU) country, Iceland, or Norway? This includes flights that originate, terminate, or alight in those countries.</a:t>
            </a:r>
            <a:endParaRPr lang="en-US" sz="1200" dirty="0"/>
          </a:p>
        </p:txBody>
      </p:sp>
      <p:sp>
        <p:nvSpPr>
          <p:cNvPr id="30" name="Rectangle 29"/>
          <p:cNvSpPr/>
          <p:nvPr/>
        </p:nvSpPr>
        <p:spPr>
          <a:xfrm>
            <a:off x="4358053" y="1864582"/>
            <a:ext cx="1870563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You may not use Open Skies Agreements as an exception to Fly America.  Other exceptions could apply.</a:t>
            </a:r>
            <a:endParaRPr lang="en-US" sz="1200" dirty="0"/>
          </a:p>
        </p:txBody>
      </p:sp>
      <p:sp>
        <p:nvSpPr>
          <p:cNvPr id="49" name="TextBox 48"/>
          <p:cNvSpPr txBox="1"/>
          <p:nvPr/>
        </p:nvSpPr>
        <p:spPr>
          <a:xfrm>
            <a:off x="3280316" y="2131227"/>
            <a:ext cx="512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cxnSp>
        <p:nvCxnSpPr>
          <p:cNvPr id="37" name="Straight Arrow Connector 36" descr="This is an arrow labled &quot;YES&quot; which leads to box stating you cannot use Open Skies Agreements."/>
          <p:cNvCxnSpPr>
            <a:endCxn id="30" idx="1"/>
          </p:cNvCxnSpPr>
          <p:nvPr/>
        </p:nvCxnSpPr>
        <p:spPr>
          <a:xfrm flipV="1">
            <a:off x="2706199" y="2474182"/>
            <a:ext cx="1651854" cy="123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49568" y="1910862"/>
            <a:ext cx="2406133" cy="1179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Are you traveling to a foreign country funded by the Department of Defense (DoD) or Secretary of a military department such as  the Air Force or Army?</a:t>
            </a:r>
            <a:endParaRPr lang="en-US" sz="1200" dirty="0"/>
          </a:p>
        </p:txBody>
      </p:sp>
      <p:sp>
        <p:nvSpPr>
          <p:cNvPr id="35" name="TextBox 34"/>
          <p:cNvSpPr txBox="1"/>
          <p:nvPr/>
        </p:nvSpPr>
        <p:spPr>
          <a:xfrm>
            <a:off x="1175683" y="1535668"/>
            <a:ext cx="512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cxnSp>
        <p:nvCxnSpPr>
          <p:cNvPr id="12" name="Straight Arrow Connector 11" descr="This isn an arrow leading down and labled &quot;YES&quot; leading to new conditions to be met."/>
          <p:cNvCxnSpPr/>
          <p:nvPr/>
        </p:nvCxnSpPr>
        <p:spPr>
          <a:xfrm>
            <a:off x="1377886" y="1486932"/>
            <a:ext cx="0" cy="4180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4358053" y="617489"/>
            <a:ext cx="1870563" cy="8694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Fly America and Open Skies only apply to federally funded travel.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289111" y="762000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cxnSp>
        <p:nvCxnSpPr>
          <p:cNvPr id="68" name="Straight Arrow Connector 67" descr="This is an arrow that is labled &quot;NO&quot; and leads to a box that says,&quot;You must take any avaiableU.S. carrier service unless you meet one of the other exceptions.&quot;"/>
          <p:cNvCxnSpPr/>
          <p:nvPr/>
        </p:nvCxnSpPr>
        <p:spPr>
          <a:xfrm>
            <a:off x="1377886" y="64770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 descr="This is an arrow labeled &quot;NO&quot;, which leads you to a box explaining Fly America does not apply in this case"/>
          <p:cNvCxnSpPr/>
          <p:nvPr/>
        </p:nvCxnSpPr>
        <p:spPr>
          <a:xfrm>
            <a:off x="2209067" y="1052210"/>
            <a:ext cx="204640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00066" y="617489"/>
            <a:ext cx="2406133" cy="849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Are you flying between the U.S. and a foreign country using federal funds?</a:t>
            </a:r>
            <a:endParaRPr lang="en-US" sz="120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42900" y="152401"/>
            <a:ext cx="5885716" cy="381000"/>
          </a:xfrm>
        </p:spPr>
        <p:txBody>
          <a:bodyPr>
            <a:noAutofit/>
          </a:bodyPr>
          <a:lstStyle/>
          <a:p>
            <a:r>
              <a:rPr lang="en-US" sz="2000" dirty="0" smtClean="0"/>
              <a:t>Fly America and Open Skies Agreements</a:t>
            </a: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822</TotalTime>
  <Words>242</Words>
  <Application>Microsoft Office PowerPoint</Application>
  <PresentationFormat>On-screen Show (4:3)</PresentationFormat>
  <Paragraphs>27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Fly America and Open Skies Agreements</vt:lpstr>
    </vt:vector>
  </TitlesOfParts>
  <Company>General Services Administration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EdDavis</dc:creator>
  <cp:lastModifiedBy>EdDavis</cp:lastModifiedBy>
  <cp:revision>27</cp:revision>
  <dcterms:created xsi:type="dcterms:W3CDTF">2019-07-08T17:03:39Z</dcterms:created>
  <dcterms:modified xsi:type="dcterms:W3CDTF">2019-07-31T17:39:11Z</dcterms:modified>
</cp:coreProperties>
</file>