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95" r:id="rId1"/>
    <p:sldMasterId id="2147483796" r:id="rId2"/>
    <p:sldMasterId id="2147483797" r:id="rId3"/>
    <p:sldMasterId id="2147483798" r:id="rId4"/>
    <p:sldMasterId id="2147483799" r:id="rId5"/>
  </p:sldMasterIdLst>
  <p:notesMasterIdLst>
    <p:notesMasterId r:id="rId8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x="9144000" cy="5143500" type="screen16x9"/>
  <p:notesSz cx="6858000" cy="9144000"/>
  <p:embeddedFontLst>
    <p:embeddedFont>
      <p:font typeface="Arial Black" panose="020B0A04020102020204" pitchFamily="34" charset="0"/>
      <p:bold r:id="rId89"/>
    </p:embeddedFont>
    <p:embeddedFont>
      <p:font typeface="Roboto" panose="02000000000000000000" pitchFamily="2" charset="0"/>
      <p:regular r:id="rId90"/>
      <p:bold r:id="rId91"/>
      <p:italic r:id="rId92"/>
      <p:boldItalic r:id="rId93"/>
    </p:embeddedFont>
    <p:embeddedFont>
      <p:font typeface="Roboto Medium" panose="02000000000000000000" pitchFamily="2" charset="0"/>
      <p:regular r:id="rId94"/>
      <p:bold r:id="rId95"/>
      <p:italic r:id="rId96"/>
      <p:boldItalic r:id="rId97"/>
    </p:embeddedFont>
    <p:embeddedFont>
      <p:font typeface="Roboto Thin"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CE602C-5A5B-48EE-83A8-E3A374A81956}">
  <a:tblStyle styleId="{C5CE602C-5A5B-48EE-83A8-E3A374A819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20F975-2AC1-4CA3-B7DE-CC277BBE6D3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28F0F37-F33A-4342-9AC1-11A61768310A}"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49" autoAdjust="0"/>
  </p:normalViewPr>
  <p:slideViewPr>
    <p:cSldViewPr snapToGrid="0">
      <p:cViewPr>
        <p:scale>
          <a:sx n="102" d="100"/>
          <a:sy n="102" d="100"/>
        </p:scale>
        <p:origin x="58" y="67"/>
      </p:cViewPr>
      <p:guideLst>
        <p:guide orient="horz" pos="1620"/>
        <p:guide pos="2880"/>
      </p:guideLst>
    </p:cSldViewPr>
  </p:slideViewPr>
  <p:outlineViewPr>
    <p:cViewPr>
      <p:scale>
        <a:sx n="33" d="100"/>
        <a:sy n="33" d="100"/>
      </p:scale>
      <p:origin x="0" y="-7375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sa.gov/system/files/Recommendation%20Report%202023-2%20%282%29.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1176" name="Google Shape;11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7" name="Google Shape;117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de77248231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3" name="Google Shape;1243;g2de77248231_0_1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de77248231_0_1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g2de77248231_0_1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003C71"/>
                </a:solidFill>
                <a:highlight>
                  <a:schemeClr val="lt1"/>
                </a:highlight>
              </a:rPr>
              <a:t>1st Recommendations: 24 speaker interviews, presentations, discussions (GSA)</a:t>
            </a:r>
            <a:endParaRPr sz="1200">
              <a:solidFill>
                <a:schemeClr val="dk1"/>
              </a:solidFill>
            </a:endParaRPr>
          </a:p>
          <a:p>
            <a:pPr marL="0" lvl="0" indent="0" algn="l" rtl="0">
              <a:lnSpc>
                <a:spcPct val="115000"/>
              </a:lnSpc>
              <a:spcBef>
                <a:spcPts val="0"/>
              </a:spcBef>
              <a:spcAft>
                <a:spcPts val="0"/>
              </a:spcAft>
              <a:buSzPts val="1100"/>
              <a:buNone/>
            </a:pPr>
            <a:endParaRPr sz="1200">
              <a:solidFill>
                <a:srgbClr val="003C71"/>
              </a:solidFill>
              <a:highlight>
                <a:schemeClr val="lt1"/>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de77248231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0" name="Google Shape;1260;g2de77248231_0_1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003C71"/>
                </a:solidFill>
                <a:highlight>
                  <a:schemeClr val="lt1"/>
                </a:highlight>
              </a:rPr>
              <a:t>1st Recommendations: 24 speaker interviews, presentations, discussions (EPA, FAI, OFPP, State/local, CEQ)</a:t>
            </a:r>
            <a:endParaRPr sz="1200">
              <a:solidFill>
                <a:srgbClr val="003C71"/>
              </a:solidFill>
              <a:highlight>
                <a:schemeClr val="lt1"/>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003C71"/>
              </a:solidFill>
              <a:highlight>
                <a:schemeClr val="lt1"/>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2de77248231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8" name="Google Shape;1268;g2de77248231_0_1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003C71"/>
                </a:solidFill>
                <a:highlight>
                  <a:schemeClr val="lt1"/>
                </a:highlight>
              </a:rPr>
              <a:t>2nd Recommendations – </a:t>
            </a:r>
            <a:r>
              <a:rPr lang="en" sz="1200"/>
              <a:t>E</a:t>
            </a:r>
            <a:r>
              <a:rPr lang="en"/>
              <a:t>ngaged a suite of 20 experts (across 5 agencies – GSA, EPA)...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2de77248231_0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6" name="Google Shape;1276;g2de77248231_0_1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DOE, Interior, and IRS.  We also engaged representatives from the private sector, including vendors and technology developers.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de77248231_0_1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4" name="Google Shape;1284;g2de77248231_0_1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16 interviews, 13 individuals across GSA, DOE, NASA, local government, private sector</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 GSA’s ITAP, FAC-C Modernization, GSA's Acquisition Talent Development Program, etc.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2de77248231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g2de77248231_0_1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16 interviews, 13 individuals across GSA, DOE, NASA, local government, private sector</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 GSA’s ITAP, FAC-C Modernization, GSA's Acquisition Talent Development Program, etc.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deb504e61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0" name="Google Shape;1300;g2deb504e61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All our speakers were all important. However, some spoke with us multiple times and/or provided significant materials/guidance to help inform our path.</a:t>
            </a:r>
            <a:endParaRPr/>
          </a:p>
          <a:p>
            <a:pPr marL="0" lvl="0" indent="0" algn="l" rtl="0">
              <a:lnSpc>
                <a:spcPct val="100000"/>
              </a:lnSpc>
              <a:spcBef>
                <a:spcPts val="0"/>
              </a:spcBef>
              <a:spcAft>
                <a:spcPts val="0"/>
              </a:spcAft>
              <a:buSzPts val="1100"/>
              <a:buNone/>
            </a:pPr>
            <a:r>
              <a:rPr lang="en"/>
              <a:t>Wish to recognize their incredible willingness to inform our 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2de77248231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g2de77248231_0_1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highlight>
                  <a:schemeClr val="lt1"/>
                </a:highlight>
              </a:rPr>
              <a:t>Over 1 ½ years we spoke with 57 individuals across 60 interviews</a:t>
            </a:r>
            <a:endParaRPr>
              <a:solidFill>
                <a:schemeClr val="dk1"/>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highlight>
                  <a:schemeClr val="lt1"/>
                </a:highlight>
              </a:rPr>
              <a:t>&gt; 50 hours of interviews and interviewee presentations</a:t>
            </a:r>
            <a:endParaRPr>
              <a:solidFill>
                <a:schemeClr val="dk1"/>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highlight>
                  <a:schemeClr val="lt1"/>
                </a:highlight>
              </a:rPr>
              <a:t>Collaborative digital whiteboarding was essential for us to organize the information that we were receiving from our speakers around common themes</a:t>
            </a: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2de77248231_0_1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8" name="Google Shape;1328;g2de77248231_0_1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chemeClr val="lt1"/>
                </a:highlight>
              </a:rPr>
              <a:t>Identified pain points, began to understand pathways forward. </a:t>
            </a: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solidFill>
                <a:schemeClr val="dk1"/>
              </a:solidFill>
              <a:highlight>
                <a:schemeClr val="lt1"/>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571ae23f1d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571ae23f1d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2de77248231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8" name="Google Shape;1338;g2de77248231_0_1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rPr>
              <a:t>All this was done with the central goal of </a:t>
            </a:r>
            <a:r>
              <a:rPr lang="en" b="1">
                <a:solidFill>
                  <a:schemeClr val="dk1"/>
                </a:solidFill>
                <a:highlight>
                  <a:schemeClr val="lt1"/>
                </a:highlight>
              </a:rPr>
              <a:t>empowering and equipping</a:t>
            </a:r>
            <a:r>
              <a:rPr lang="en">
                <a:solidFill>
                  <a:schemeClr val="dk1"/>
                </a:solidFill>
                <a:highlight>
                  <a:schemeClr val="lt1"/>
                </a:highlight>
              </a:rPr>
              <a:t> the Federal Acquisition Workforce to </a:t>
            </a:r>
            <a:r>
              <a:rPr lang="en" b="1">
                <a:solidFill>
                  <a:schemeClr val="dk1"/>
                </a:solidFill>
                <a:highlight>
                  <a:schemeClr val="lt1"/>
                </a:highlight>
              </a:rPr>
              <a:t>prioritize and promote sustainability</a:t>
            </a:r>
            <a:r>
              <a:rPr lang="en">
                <a:solidFill>
                  <a:schemeClr val="dk1"/>
                </a:solidFill>
                <a:highlight>
                  <a:schemeClr val="lt1"/>
                </a:highlight>
              </a:rPr>
              <a:t> throughout the acquisition lifecycle.</a:t>
            </a: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de77248231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7" name="Google Shape;1347;g2de77248231_0_1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These recommendations related to Priority 1. </a:t>
            </a:r>
            <a:endParaRPr>
              <a:solidFill>
                <a:schemeClr val="dk1"/>
              </a:solidFill>
            </a:endParaRPr>
          </a:p>
          <a:p>
            <a:pPr marL="0" lvl="0" indent="0" algn="l" rtl="0">
              <a:spcBef>
                <a:spcPts val="1000"/>
              </a:spcBef>
              <a:spcAft>
                <a:spcPts val="0"/>
              </a:spcAft>
              <a:buNone/>
            </a:pPr>
            <a:r>
              <a:rPr lang="en" sz="1200">
                <a:solidFill>
                  <a:schemeClr val="dk1"/>
                </a:solidFill>
              </a:rPr>
              <a:t>Identify the </a:t>
            </a:r>
            <a:r>
              <a:rPr lang="en" sz="1200" b="1">
                <a:solidFill>
                  <a:schemeClr val="dk1"/>
                </a:solidFill>
                <a:highlight>
                  <a:srgbClr val="C9DAF8"/>
                </a:highlight>
              </a:rPr>
              <a:t>essential pathways</a:t>
            </a:r>
            <a:r>
              <a:rPr lang="en" sz="1200">
                <a:solidFill>
                  <a:schemeClr val="dk1"/>
                </a:solidFill>
              </a:rPr>
              <a:t> needed to make sustainability considerations a</a:t>
            </a:r>
            <a:r>
              <a:rPr lang="en" sz="1200" b="1">
                <a:solidFill>
                  <a:schemeClr val="dk1"/>
                </a:solidFill>
              </a:rPr>
              <a:t> core competency</a:t>
            </a:r>
            <a:r>
              <a:rPr lang="en" sz="1200">
                <a:solidFill>
                  <a:schemeClr val="dk1"/>
                </a:solidFill>
              </a:rPr>
              <a:t> in Federal acquisitions.</a:t>
            </a:r>
            <a:endParaRPr sz="1200">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2de77248231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g2de77248231_0_1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t>Pivoted a bit to think more about tools + levers</a:t>
            </a:r>
            <a:endParaRPr sz="1200"/>
          </a:p>
          <a:p>
            <a:pPr marL="0" lvl="0" indent="0" algn="l" rtl="0">
              <a:spcBef>
                <a:spcPts val="0"/>
              </a:spcBef>
              <a:spcAft>
                <a:spcPts val="0"/>
              </a:spcAft>
              <a:buSzPts val="1100"/>
              <a:buNone/>
            </a:pPr>
            <a:r>
              <a:rPr lang="en" sz="1200">
                <a:solidFill>
                  <a:schemeClr val="dk1"/>
                </a:solidFill>
              </a:rPr>
              <a:t>Many third party trainers exist.</a:t>
            </a:r>
            <a:endParaRPr sz="1200">
              <a:solidFill>
                <a:schemeClr val="dk1"/>
              </a:solidFill>
            </a:endParaRPr>
          </a:p>
          <a:p>
            <a:pPr marL="0" lvl="0" indent="0" algn="l" rtl="0">
              <a:spcBef>
                <a:spcPts val="0"/>
              </a:spcBef>
              <a:spcAft>
                <a:spcPts val="0"/>
              </a:spcAft>
              <a:buClr>
                <a:schemeClr val="dk1"/>
              </a:buClr>
              <a:buSzPts val="1400"/>
              <a:buFont typeface="Arial"/>
              <a:buNone/>
            </a:pPr>
            <a:r>
              <a:rPr lang="en" sz="1200" b="1">
                <a:solidFill>
                  <a:schemeClr val="dk1"/>
                </a:solidFill>
              </a:rPr>
              <a:t>Five selection criteria for third party trainers</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Reputation and independence</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Adaptability and quality</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Track record and affordability</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Accessibility and continuous learning</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Scaling and networking</a:t>
            </a:r>
            <a:endParaRPr sz="1200">
              <a:solidFill>
                <a:schemeClr val="dk1"/>
              </a:solidFill>
            </a:endParaRPr>
          </a:p>
          <a:p>
            <a:pPr marL="0" lvl="0" indent="0" algn="l" rtl="0">
              <a:spcBef>
                <a:spcPts val="0"/>
              </a:spcBef>
              <a:spcAft>
                <a:spcPts val="0"/>
              </a:spcAft>
              <a:buNone/>
            </a:pPr>
            <a:endParaRPr sz="1200">
              <a:solidFill>
                <a:srgbClr val="003C71"/>
              </a:solidFill>
            </a:endParaRPr>
          </a:p>
          <a:p>
            <a:pPr marL="0" lvl="0" indent="0" algn="l" rtl="0">
              <a:spcBef>
                <a:spcPts val="0"/>
              </a:spcBef>
              <a:spcAft>
                <a:spcPts val="0"/>
              </a:spcAft>
              <a:buNone/>
            </a:pPr>
            <a:r>
              <a:rPr lang="en" sz="1200">
                <a:solidFill>
                  <a:srgbClr val="003C71"/>
                </a:solidFill>
              </a:rPr>
              <a:t>A</a:t>
            </a:r>
            <a:r>
              <a:rPr lang="en" sz="1200" b="1" i="1">
                <a:solidFill>
                  <a:srgbClr val="003C71"/>
                </a:solidFill>
                <a:highlight>
                  <a:srgbClr val="CFE2F3"/>
                </a:highlight>
              </a:rPr>
              <a:t>ll training</a:t>
            </a:r>
            <a:r>
              <a:rPr lang="en" sz="1200" b="1">
                <a:solidFill>
                  <a:srgbClr val="003C71"/>
                </a:solidFill>
              </a:rPr>
              <a:t> </a:t>
            </a:r>
            <a:r>
              <a:rPr lang="en" sz="1200">
                <a:solidFill>
                  <a:srgbClr val="003C71"/>
                </a:solidFill>
              </a:rPr>
              <a:t>(including training offered by third-party providers) </a:t>
            </a:r>
            <a:r>
              <a:rPr lang="en" sz="1200" b="1" i="1">
                <a:solidFill>
                  <a:srgbClr val="003C71"/>
                </a:solidFill>
                <a:highlight>
                  <a:srgbClr val="CFE2F3"/>
                </a:highlight>
              </a:rPr>
              <a:t>emphasizes experiential learning</a:t>
            </a:r>
            <a:r>
              <a:rPr lang="en" sz="1200" b="1">
                <a:solidFill>
                  <a:srgbClr val="003C71"/>
                </a:solidFill>
              </a:rPr>
              <a:t> </a:t>
            </a:r>
            <a:r>
              <a:rPr lang="en" sz="1200">
                <a:solidFill>
                  <a:srgbClr val="003C71"/>
                </a:solidFill>
              </a:rPr>
              <a:t>to foster a deeper understanding of the subject matter. </a:t>
            </a:r>
            <a:endParaRPr sz="1200">
              <a:solidFill>
                <a:srgbClr val="003C71"/>
              </a:solidFill>
            </a:endParaRPr>
          </a:p>
          <a:p>
            <a:pPr marL="0" lvl="0" indent="0" algn="l" rtl="0">
              <a:spcBef>
                <a:spcPts val="0"/>
              </a:spcBef>
              <a:spcAft>
                <a:spcPts val="0"/>
              </a:spcAft>
              <a:buNone/>
            </a:pPr>
            <a:endParaRPr sz="1200">
              <a:solidFill>
                <a:srgbClr val="003C7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3 – Issues of accurate, reliable and consistent data are critical to empowering the acquisition workforce to meet the agency’s sustainability goals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We advocated that </a:t>
            </a:r>
            <a:r>
              <a:rPr lang="en" sz="1200" b="1">
                <a:solidFill>
                  <a:schemeClr val="dk1"/>
                </a:solidFill>
                <a:latin typeface="Calibri"/>
                <a:ea typeface="Calibri"/>
                <a:cs typeface="Calibri"/>
                <a:sym typeface="Calibri"/>
              </a:rPr>
              <a:t>GSA develop and lead a cross-agency effort to establish a federal data standard and protocols for ecolabel certifications and their utilization</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4. Following the White House’s Executive Order on Safe, Secure, and Trustworthy Artificial Intelligence, and GSA’s recent support of this Executive Order…, GSA should assess how artificial Intelligence (AI) may be an important tool to empower the acquisition workforce to embed sustainability into federal acquisition. As a first step, we recommend that </a:t>
            </a:r>
            <a:r>
              <a:rPr lang="en" sz="1200" b="1">
                <a:solidFill>
                  <a:schemeClr val="dk1"/>
                </a:solidFill>
                <a:latin typeface="Calibri"/>
                <a:ea typeface="Calibri"/>
                <a:cs typeface="Calibri"/>
                <a:sym typeface="Calibri"/>
              </a:rPr>
              <a:t>GSA should convene a task force to assess this potential</a:t>
            </a:r>
            <a:r>
              <a:rPr lang="en" sz="1200">
                <a:solidFill>
                  <a:schemeClr val="dk1"/>
                </a:solidFill>
                <a:latin typeface="Calibri"/>
                <a:ea typeface="Calibri"/>
                <a:cs typeface="Calibri"/>
                <a:sym typeface="Calibri"/>
              </a:rPr>
              <a:t>. Other agencies (e.g., IRS and Treasury) have begun this exploration with some success. The GSA Task Force should consider these use cases</a:t>
            </a: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2de77248231_0_1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5" name="Google Shape;1375;g2de77248231_0_1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This has been our journey to date.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David, Kristin, Mark, Clyde, and other members…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Before discussing the subcommittee’s third and final set of recommendations, we want to pause and take a moment to hear from the subcommittee about their key takeaways related to </a:t>
            </a:r>
            <a:r>
              <a:rPr lang="en" sz="1200" b="1">
                <a:solidFill>
                  <a:schemeClr val="dk1"/>
                </a:solidFill>
                <a:highlight>
                  <a:srgbClr val="C9DAF8"/>
                </a:highlight>
              </a:rPr>
              <a:t>empowering and equipping</a:t>
            </a:r>
            <a:r>
              <a:rPr lang="en" sz="1200">
                <a:solidFill>
                  <a:schemeClr val="dk1"/>
                </a:solidFill>
                <a:highlight>
                  <a:schemeClr val="lt1"/>
                </a:highlight>
              </a:rPr>
              <a:t> the</a:t>
            </a:r>
            <a:r>
              <a:rPr lang="en" sz="1200">
                <a:solidFill>
                  <a:schemeClr val="dk1"/>
                </a:solidFill>
              </a:rPr>
              <a:t> Federal acquisition professionals so that they can </a:t>
            </a:r>
            <a:r>
              <a:rPr lang="en" sz="1200" b="1">
                <a:solidFill>
                  <a:schemeClr val="dk1"/>
                </a:solidFill>
                <a:highlight>
                  <a:schemeClr val="lt1"/>
                </a:highlight>
              </a:rPr>
              <a:t>prioritize sustainability</a:t>
            </a:r>
            <a:r>
              <a:rPr lang="en" sz="1200">
                <a:solidFill>
                  <a:schemeClr val="dk1"/>
                </a:solidFill>
                <a:highlight>
                  <a:schemeClr val="lt1"/>
                </a:highlight>
              </a:rPr>
              <a:t> throughout the acquisition lifecycle.</a:t>
            </a:r>
            <a:endParaRPr sz="500">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Nicole’s thoughts:</a:t>
            </a:r>
            <a:r>
              <a:rPr lang="en">
                <a:solidFill>
                  <a:schemeClr val="dk1"/>
                </a:solidFill>
              </a:rPr>
              <a:t> One of the most difficult items for us to wrestle with was figuring out (at a high level) what problems we were trying to solve. This took time. It was a little painful! Once we did this, it became easier to focus our efforts. Our strength then came with the experts we engaged. What really impressed upon me – across the 57 experts we engaged – was that related to the Acquisition Workforce, the biggest problem associated with embedding sustainability into the organization was managing and accelerating change</a:t>
            </a:r>
            <a:r>
              <a:rPr lang="en"/>
              <a:t> and putting in place the important structures needed to support that change.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2de77248231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3" name="Google Shape;1383;g2de77248231_0_1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overarching recommendation</a:t>
            </a:r>
            <a:endParaRPr/>
          </a:p>
          <a:p>
            <a:pPr marL="0" lvl="0" indent="0" algn="l" rtl="0">
              <a:lnSpc>
                <a:spcPct val="100000"/>
              </a:lnSpc>
              <a:spcBef>
                <a:spcPts val="0"/>
              </a:spcBef>
              <a:spcAft>
                <a:spcPts val="0"/>
              </a:spcAft>
              <a:buSzPts val="1100"/>
              <a:buNone/>
            </a:pPr>
            <a:r>
              <a:rPr lang="en"/>
              <a:t>Comes full circle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de77248231_0_1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2de77248231_0_1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2de77248231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5" name="Google Shape;1405;g2de77248231_0_1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de77248231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3" name="Google Shape;1413;g2de77248231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2de77248231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1" name="Google Shape;1421;g2de77248231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
              <a:t>Focus on competencies and how they connect to the acquisition lifecycle. Provide a number of examples in the report.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de77248231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9" name="Google Shape;1429;g2de77248231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highlight>
                  <a:schemeClr val="lt1"/>
                </a:highlight>
                <a:latin typeface="Calibri"/>
                <a:ea typeface="Calibri"/>
                <a:cs typeface="Calibri"/>
                <a:sym typeface="Calibri"/>
              </a:rPr>
              <a:t>All of our recommendations are intended to further GSA’s critical momentum as the agency embeds sustainability into the acquisition lifecycle. </a:t>
            </a:r>
            <a:endParaRPr>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r>
              <a:rPr lang="en">
                <a:solidFill>
                  <a:schemeClr val="dk1"/>
                </a:solidFill>
                <a:highlight>
                  <a:schemeClr val="lt1"/>
                </a:highlight>
                <a:latin typeface="Calibri"/>
                <a:ea typeface="Calibri"/>
                <a:cs typeface="Calibri"/>
                <a:sym typeface="Calibri"/>
              </a:rPr>
              <a:t>Combined, they represent an important step towards creating a “sustainability mindset” across GSA’s AWF and creating vital pathways that reward sustainable acquisition.</a:t>
            </a:r>
            <a:endParaRPr>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r>
              <a:rPr lang="en" b="1">
                <a:solidFill>
                  <a:schemeClr val="dk1"/>
                </a:solidFill>
                <a:latin typeface="Calibri"/>
                <a:ea typeface="Calibri"/>
                <a:cs typeface="Calibri"/>
                <a:sym typeface="Calibri"/>
              </a:rPr>
              <a:t>Recruitment</a:t>
            </a:r>
            <a:r>
              <a:rPr lang="en">
                <a:solidFill>
                  <a:schemeClr val="dk1"/>
                </a:solidFill>
                <a:latin typeface="Calibri"/>
                <a:ea typeface="Calibri"/>
                <a:cs typeface="Calibri"/>
                <a:sym typeface="Calibri"/>
              </a:rPr>
              <a:t> - Embed sustainability into recruitment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 b="1">
                <a:solidFill>
                  <a:schemeClr val="dk1"/>
                </a:solidFill>
                <a:latin typeface="Calibri"/>
                <a:ea typeface="Calibri"/>
                <a:cs typeface="Calibri"/>
                <a:sym typeface="Calibri"/>
              </a:rPr>
              <a:t>Performance Assessment </a:t>
            </a:r>
            <a:r>
              <a:rPr lang="en">
                <a:solidFill>
                  <a:schemeClr val="dk1"/>
                </a:solidFill>
                <a:latin typeface="Calibri"/>
                <a:ea typeface="Calibri"/>
                <a:cs typeface="Calibri"/>
                <a:sym typeface="Calibri"/>
              </a:rPr>
              <a:t>- Embed sustainability into performance assessments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Data – </a:t>
            </a:r>
            <a:r>
              <a:rPr lang="en">
                <a:solidFill>
                  <a:schemeClr val="dk1"/>
                </a:solidFill>
                <a:latin typeface="Calibri"/>
                <a:ea typeface="Calibri"/>
                <a:cs typeface="Calibri"/>
                <a:sym typeface="Calibri"/>
              </a:rPr>
              <a:t>Establish federal data standards and protocols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 b="1">
                <a:solidFill>
                  <a:schemeClr val="dk1"/>
                </a:solidFill>
                <a:latin typeface="Calibri"/>
                <a:ea typeface="Calibri"/>
                <a:cs typeface="Calibri"/>
                <a:sym typeface="Calibri"/>
              </a:rPr>
              <a:t>Technology</a:t>
            </a:r>
            <a:r>
              <a:rPr lang="en">
                <a:solidFill>
                  <a:schemeClr val="dk1"/>
                </a:solidFill>
                <a:latin typeface="Calibri"/>
                <a:ea typeface="Calibri"/>
                <a:cs typeface="Calibri"/>
                <a:sym typeface="Calibri"/>
              </a:rPr>
              <a:t> – Convene an artificial intelligence task force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Training/Credentialing</a:t>
            </a:r>
            <a:r>
              <a:rPr lang="en">
                <a:solidFill>
                  <a:schemeClr val="dk1"/>
                </a:solidFill>
                <a:latin typeface="Calibri"/>
                <a:ea typeface="Calibri"/>
                <a:cs typeface="Calibri"/>
                <a:sym typeface="Calibri"/>
              </a:rPr>
              <a:t> – 5 interrelated recommendations</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Make sustainability a core, foundational capability across the acquisition workforce (e.g., integrate into ATD)</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Create acquisition sustainability experts</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Develop a Competency-based Sustainability Acquisition Credential</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Emphasize experiential learning</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Don’t reinvent the whee</a:t>
            </a:r>
            <a:r>
              <a:rPr lang="en" b="1">
                <a:solidFill>
                  <a:schemeClr val="dk1"/>
                </a:solidFill>
                <a:latin typeface="Calibri"/>
                <a:ea typeface="Calibri"/>
                <a:cs typeface="Calibri"/>
                <a:sym typeface="Calibri"/>
              </a:rPr>
              <a:t>l – </a:t>
            </a:r>
            <a:r>
              <a:rPr lang="en">
                <a:solidFill>
                  <a:schemeClr val="dk1"/>
                </a:solidFill>
                <a:latin typeface="Calibri"/>
                <a:ea typeface="Calibri"/>
                <a:cs typeface="Calibri"/>
                <a:sym typeface="Calibri"/>
              </a:rPr>
              <a:t>Third party training selection: Issue a request for information</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rgbClr val="003C7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2c8543914aa_0_49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1190" name="Google Shape;1190;g2c8543914aa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1" name="Google Shape;1191;g2c8543914aa_0_4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de77248231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g2de77248231_0_1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Together, creates a comprehensive training pathway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Training/Credentialing</a:t>
            </a:r>
            <a:r>
              <a:rPr lang="en">
                <a:solidFill>
                  <a:schemeClr val="dk1"/>
                </a:solidFill>
                <a:latin typeface="Calibri"/>
                <a:ea typeface="Calibri"/>
                <a:cs typeface="Calibri"/>
                <a:sym typeface="Calibri"/>
              </a:rPr>
              <a:t> – 5 interrelated recommendations</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Make sustainability a core, foundational capability across the acquisition workforce (e.g., integrate into ATD)</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Create acquisition sustainability experts</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Develop a Competency-based Sustainability Acquisition Credential that is relevant to all acquisition workers</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Emphasize experiential learning</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Don’t reinvent the wheel –</a:t>
            </a:r>
            <a:r>
              <a:rPr lang="en" b="1">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Third party training selection and how the agency selects those trainers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2de77248231_0_1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0" name="Google Shape;1450;g2de77248231_0_1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2db786b4451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7" name="Google Shape;1457;g2db786b4451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THANK YOU - Boris, Stephanie - the whole GSA team. Our speakers, subcommittee participants, colleagues on the Committee have been instrumental to our ability to advance our important work.</a:t>
            </a:r>
            <a:endParaRPr>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2db786b4451_0_68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
        <p:nvSpPr>
          <p:cNvPr id="1465" name="Google Shape;1465;g2db786b4451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6" name="Google Shape;1466;g2db786b4451_0_6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2db786b4451_0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2db786b4451_0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2de77248231_0_1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2de77248231_0_1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de77248231_0_1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de77248231_0_1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2de77248231_0_1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2de77248231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de77248231_0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de77248231_0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2de77248231_0_1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2de77248231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2c8543914aa_0_98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197" name="Google Shape;1197;g2c8543914aa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8" name="Google Shape;1198;g2c8543914aa_0_9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2de77248231_0_1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2de77248231_0_1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2dc8bfba71d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2dc8bfba71d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2dc8bfba71d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2dc8bfba71d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2c87b9e21f9_0_1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4" name="Google Shape;1594;g2c87b9e21f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2de77248231_0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44</a:t>
            </a:fld>
            <a:endParaRPr sz="1200" b="0" i="0" u="none" strike="noStrike" cap="none">
              <a:solidFill>
                <a:schemeClr val="dk1"/>
              </a:solidFill>
              <a:latin typeface="Arial"/>
              <a:ea typeface="Arial"/>
              <a:cs typeface="Arial"/>
              <a:sym typeface="Arial"/>
            </a:endParaRPr>
          </a:p>
        </p:txBody>
      </p:sp>
      <p:sp>
        <p:nvSpPr>
          <p:cNvPr id="1601" name="Google Shape;1601;g2de772482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2" name="Google Shape;1602;g2de77248231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de7724823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de7724823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de77248231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de77248231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2dea0cbd3f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2dea0cbd3f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2de77248231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2de77248231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2de77248231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1" name="Google Shape;1671;g2de77248231_0_5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1571ae23f1d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1571ae23f1d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de77248231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9" name="Google Shape;1679;g2de77248231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2de77248231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2de77248231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0" algn="ctr" rtl="0">
              <a:lnSpc>
                <a:spcPct val="105000"/>
              </a:lnSpc>
              <a:spcBef>
                <a:spcPts val="0"/>
              </a:spcBef>
              <a:spcAft>
                <a:spcPts val="0"/>
              </a:spcAft>
              <a:buClr>
                <a:schemeClr val="dk1"/>
              </a:buClr>
              <a:buSzPts val="1100"/>
              <a:buFont typeface="Arial"/>
              <a:buNone/>
            </a:pPr>
            <a:r>
              <a:rPr lang="en" sz="2200" i="1">
                <a:solidFill>
                  <a:schemeClr val="dk1"/>
                </a:solidFill>
                <a:latin typeface="Roboto"/>
                <a:ea typeface="Roboto"/>
                <a:cs typeface="Roboto"/>
                <a:sym typeface="Roboto"/>
              </a:rPr>
              <a:t>This recommendations is consistent with our mandate to recommend actionable changes that encourage innovation and accelerate the demand and utilization of goods and services to achieve measurable progress on climate and sustainability goals. </a:t>
            </a:r>
            <a:endParaRPr sz="2200" i="1">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2de77248231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2de77248231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0" algn="ctr" rtl="0">
              <a:lnSpc>
                <a:spcPct val="105000"/>
              </a:lnSpc>
              <a:spcBef>
                <a:spcPts val="0"/>
              </a:spcBef>
              <a:spcAft>
                <a:spcPts val="0"/>
              </a:spcAft>
              <a:buClr>
                <a:schemeClr val="dk1"/>
              </a:buClr>
              <a:buSzPts val="1100"/>
              <a:buFont typeface="Arial"/>
              <a:buNone/>
            </a:pPr>
            <a:r>
              <a:rPr lang="en" sz="2200" i="1">
                <a:solidFill>
                  <a:schemeClr val="dk1"/>
                </a:solidFill>
                <a:latin typeface="Roboto"/>
                <a:ea typeface="Roboto"/>
                <a:cs typeface="Roboto"/>
                <a:sym typeface="Roboto"/>
              </a:rPr>
              <a:t>This recommendations is consistent with our mandate to recommend actionable changes that encourage innovation and accelerate the demand and utilization of goods and services to achieve measurable progress on climate and sustainability goals. </a:t>
            </a:r>
            <a:endParaRPr sz="2200" i="1">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2de77248231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2de77248231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Consistency in data collection methods:</a:t>
            </a:r>
            <a:r>
              <a:rPr lang="en" sz="1700">
                <a:solidFill>
                  <a:schemeClr val="dk1"/>
                </a:solidFill>
              </a:rPr>
              <a:t> The GSA does not uniformly collect sustainability data. This makes it difficult to aggregate and analyze the data to identify trends and patterns.</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Improved data results in better decision making:</a:t>
            </a:r>
            <a:r>
              <a:rPr lang="en" sz="1700">
                <a:solidFill>
                  <a:schemeClr val="dk1"/>
                </a:solidFill>
              </a:rPr>
              <a:t> The GSA’s and other agencies’ ability to develop, target, and implement specific strategic efforts to implement sustainability goals is limited by the poor, inadequate and inconsistent data needed to make informed decisions. </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Data on the cost-effectiveness of sustainable procurement:</a:t>
            </a:r>
            <a:r>
              <a:rPr lang="en" sz="1700">
                <a:solidFill>
                  <a:schemeClr val="dk1"/>
                </a:solidFill>
              </a:rPr>
              <a:t> </a:t>
            </a:r>
            <a:r>
              <a:rPr lang="en" sz="1700">
                <a:solidFill>
                  <a:srgbClr val="444746"/>
                </a:solidFill>
              </a:rPr>
              <a:t>CEQ has yearly scorecard to track a limited pool of data for certain areas (public buildings and electric vehicles), but it does not provide a comprehensive overview</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Data on exemptions</a:t>
            </a:r>
            <a:r>
              <a:rPr lang="en" sz="1700">
                <a:solidFill>
                  <a:schemeClr val="dk1"/>
                </a:solidFill>
              </a:rPr>
              <a:t>: </a:t>
            </a:r>
            <a:r>
              <a:rPr lang="en" sz="1700">
                <a:solidFill>
                  <a:srgbClr val="444746"/>
                </a:solidFill>
              </a:rPr>
              <a:t>There are exemptions to sustainability requirements related to price, performance and availability, but there is no tracking of those exemptions</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Lifecycle Data on Products and Services</a:t>
            </a:r>
            <a:r>
              <a:rPr lang="en" sz="1700">
                <a:solidFill>
                  <a:schemeClr val="dk1"/>
                </a:solidFill>
              </a:rPr>
              <a:t>: The GSA lacks data on the cost-effectiveness of sustainable products and services across their lifecycle</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 sz="1700" b="1">
                <a:solidFill>
                  <a:schemeClr val="dk1"/>
                </a:solidFill>
              </a:rPr>
              <a:t>No comprehensive strategy on data related to social, economic and environmental (i.e., sustainability) impacts:</a:t>
            </a:r>
            <a:r>
              <a:rPr lang="en" sz="1700">
                <a:solidFill>
                  <a:schemeClr val="dk1"/>
                </a:solidFill>
              </a:rPr>
              <a:t> The GSA does not have a comprehensive approach to data that tracks the sustainability impacts of its purchasing decisions.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2de77248231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2de77248231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de77248231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de77248231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2de77248231_0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2de77248231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0" algn="ctr" rtl="0">
              <a:lnSpc>
                <a:spcPct val="105000"/>
              </a:lnSpc>
              <a:spcBef>
                <a:spcPts val="0"/>
              </a:spcBef>
              <a:spcAft>
                <a:spcPts val="0"/>
              </a:spcAft>
              <a:buClr>
                <a:schemeClr val="dk1"/>
              </a:buClr>
              <a:buSzPts val="1100"/>
              <a:buFont typeface="Arial"/>
              <a:buNone/>
            </a:pPr>
            <a:endParaRPr sz="2200" i="1">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2de77248231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9" name="Google Shape;1759;g2de77248231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2de77248231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5" name="Google Shape;1805;g2de77248231_0_6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2de77248231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3" name="Google Shape;1813;g2de77248231_0_6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c8543914aa_0_12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212" name="Google Shape;1212;g2c8543914aa_0_1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g2c8543914aa_0_12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2de77248231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1" name="Google Shape;1821;g2de77248231_0_6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2de77248231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2de77248231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 b="1">
                <a:solidFill>
                  <a:schemeClr val="dk1"/>
                </a:solidFill>
              </a:rPr>
              <a:t>Develop a Procurement Requirements API (Application Programming Interface): </a:t>
            </a:r>
            <a:r>
              <a:rPr lang="en">
                <a:solidFill>
                  <a:schemeClr val="dk1"/>
                </a:solidFill>
              </a:rPr>
              <a:t>The infrastructure will provide for both product selection and vendor selection in accordance with all applicable federal sustainable procurement requirements. Product selection will be based on standardized product impact assessment methods as discussed above. Vendor selection will be based on the development of a procurement requirements API that innovative software companies can base tools and interfaces for GSA procurement specialists to use. This API should integrate with PRISM, identify all relevant sustainable procurement requirements for each product or service category, sustainability evaluation criteria, and contractual sustainability data reporting requirements, and automate the inclusion of these clauses into RFPs.</a:t>
            </a:r>
            <a:endParaRPr>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 b="1">
                <a:solidFill>
                  <a:schemeClr val="dk1"/>
                </a:solidFill>
              </a:rPr>
              <a:t>Maximize the utility and use of existing tools:</a:t>
            </a:r>
            <a:r>
              <a:rPr lang="en">
                <a:solidFill>
                  <a:schemeClr val="dk1"/>
                </a:solidFill>
              </a:rPr>
              <a:t> Assessing existing </a:t>
            </a:r>
            <a:r>
              <a:rPr lang="en">
                <a:solidFill>
                  <a:srgbClr val="1B1B1B"/>
                </a:solidFill>
                <a:highlight>
                  <a:srgbClr val="FFFFFF"/>
                </a:highlight>
              </a:rPr>
              <a:t>Federal government </a:t>
            </a:r>
            <a:r>
              <a:rPr lang="en">
                <a:solidFill>
                  <a:schemeClr val="dk1"/>
                </a:solidFill>
              </a:rPr>
              <a:t>tools that promote sustainable acquisition and ensuring seamless integration to simplify decision-making, including the integration of the GSA Advantage Environmental Aisle, Green Procurement Compilation, Sustainable Facilities Tool (SFTool), SFTool Product Search,  EPA Recommendations of Specifications, Standards, and Ecolabels, and other </a:t>
            </a:r>
            <a:r>
              <a:rPr lang="en">
                <a:solidFill>
                  <a:srgbClr val="1B1B1B"/>
                </a:solidFill>
                <a:highlight>
                  <a:srgbClr val="FFFFFF"/>
                </a:highlight>
              </a:rPr>
              <a:t>Federal government acquisition tools that promote sustainable acquisition</a:t>
            </a:r>
            <a:r>
              <a:rPr lang="en">
                <a:solidFill>
                  <a:schemeClr val="dk1"/>
                </a:solidFill>
              </a:rPr>
              <a:t>.  Once integrated, GSA should train the acquisition workforce about these tools to ensure maximum utilization (this builds on the</a:t>
            </a:r>
            <a:r>
              <a:rPr lang="en">
                <a:solidFill>
                  <a:schemeClr val="dk1"/>
                </a:solidFill>
                <a:highlight>
                  <a:srgbClr val="FFFFFF"/>
                </a:highlight>
              </a:rPr>
              <a:t> GAP FAC’s December 2023</a:t>
            </a:r>
            <a:r>
              <a:rPr lang="en">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 u="sng">
                <a:solidFill>
                  <a:srgbClr val="005599"/>
                </a:solidFill>
                <a:hlinkClick r:id="rId3">
                  <a:extLst>
                    <a:ext uri="{A12FA001-AC4F-418D-AE19-62706E023703}">
                      <ahyp:hlinkClr xmlns:ahyp="http://schemas.microsoft.com/office/drawing/2018/hyperlinkcolor" val="tx"/>
                    </a:ext>
                  </a:extLst>
                </a:hlinkClick>
              </a:rPr>
              <a:t>Recommendation Report</a:t>
            </a:r>
            <a:r>
              <a:rPr lang="en">
                <a:solidFill>
                  <a:schemeClr val="dk1"/>
                </a:solidFill>
              </a:rPr>
              <a:t>). The use of tools should be incentivized to encourage federal purchasers to utilize them. Increased training will be amplified if performance KPIs integrate the ability to effectively use these tools.</a:t>
            </a:r>
            <a:endParaRPr>
              <a:solidFill>
                <a:schemeClr val="dk1"/>
              </a:solidFill>
            </a:endParaRPr>
          </a:p>
          <a:p>
            <a:pPr marL="0" marR="38100" lvl="0" indent="0" algn="just" rtl="0">
              <a:lnSpc>
                <a:spcPct val="115000"/>
              </a:lnSpc>
              <a:spcBef>
                <a:spcPts val="1200"/>
              </a:spcBef>
              <a:spcAft>
                <a:spcPts val="0"/>
              </a:spcAft>
              <a:buClr>
                <a:schemeClr val="dk1"/>
              </a:buClr>
              <a:buSzPts val="1100"/>
              <a:buFont typeface="Arial"/>
              <a:buNone/>
            </a:pPr>
            <a:r>
              <a:rPr lang="en" b="1">
                <a:solidFill>
                  <a:schemeClr val="dk1"/>
                </a:solidFill>
              </a:rPr>
              <a:t>Test the Marke</a:t>
            </a:r>
            <a:r>
              <a:rPr lang="en">
                <a:solidFill>
                  <a:schemeClr val="dk1"/>
                </a:solidFill>
              </a:rPr>
              <a:t>t: The advent of Artificial Intelligence, readily available APIs and innovations in data collection, display, and tracking, and the rapid development of tools to track spending and vendor management have demonstrated that the market offerings in this space are significantly more mature than when this GAP FAC began its work. AI and advanced tools may now be implemented to help augment data otherwise difficult to collect, standardize, and analyze. As such, we recommend testing the market with a Request for Information specifically targeting technology tools related to sustainable data capture, analysis, and decision making, with specific inquiries targeting capabilities related to vendor performance, vendor selection, the selection of sustainable goods and services, and appropriate KPIs for dashboards, reporting and executive decision making, and integration with existing federal systems and tools like PRISM, SFTOOL. </a:t>
            </a:r>
            <a:endParaRPr>
              <a:solidFill>
                <a:schemeClr val="dk1"/>
              </a:solidFill>
            </a:endParaRPr>
          </a:p>
          <a:p>
            <a:pPr marL="0" marR="38100" lvl="0" indent="0" algn="just" rtl="0">
              <a:lnSpc>
                <a:spcPct val="115000"/>
              </a:lnSpc>
              <a:spcBef>
                <a:spcPts val="1000"/>
              </a:spcBef>
              <a:spcAft>
                <a:spcPts val="0"/>
              </a:spcAft>
              <a:buClr>
                <a:schemeClr val="dk1"/>
              </a:buClr>
              <a:buSzPts val="1100"/>
              <a:buFont typeface="Arial"/>
              <a:buNone/>
            </a:pPr>
            <a:r>
              <a:rPr lang="en" b="1">
                <a:solidFill>
                  <a:schemeClr val="dk1"/>
                </a:solidFill>
              </a:rPr>
              <a:t>Consider Prioritization in Results</a:t>
            </a:r>
            <a:r>
              <a:rPr lang="en">
                <a:solidFill>
                  <a:schemeClr val="dk1"/>
                </a:solidFill>
              </a:rPr>
              <a:t>:  If the GSA cannot limit results in GSA Advantage of other tools to only include products and/or services that meet current federal sustainable procurement requirements, then it should give priority to providing results to users about compliant products. Allowing and listing non-compliant products in GSA procurement sites can confuse federal purchasers, who assume that GSA has done the due diligence to ensure that all listed products and services meet federal sustainable procurement requirements.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2de77248231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2de77248231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2de7724823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2de7724823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2dea0cbd3f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2dea0cbd3f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de77248231_2_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65</a:t>
            </a:fld>
            <a:endParaRPr sz="1200" b="0" i="0" u="none" strike="noStrike" cap="none">
              <a:solidFill>
                <a:schemeClr val="dk1"/>
              </a:solidFill>
              <a:latin typeface="Arial"/>
              <a:ea typeface="Arial"/>
              <a:cs typeface="Arial"/>
              <a:sym typeface="Arial"/>
            </a:endParaRPr>
          </a:p>
        </p:txBody>
      </p:sp>
      <p:sp>
        <p:nvSpPr>
          <p:cNvPr id="1864" name="Google Shape;1864;g2de77248231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5" name="Google Shape;1865;g2de77248231_2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ff9ea7b5d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ff9ea7b5d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2de77248231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2de77248231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2dc8bfba71d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2dc8bfba71d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2dc8bfba71d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2dc8bfba71d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2de77248231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2de77248231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2de77248231_0_21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70</a:t>
            </a:fld>
            <a:endParaRPr sz="1200" b="0" i="0" u="none" strike="noStrike" cap="none">
              <a:solidFill>
                <a:schemeClr val="dk1"/>
              </a:solidFill>
              <a:latin typeface="Arial"/>
              <a:ea typeface="Arial"/>
              <a:cs typeface="Arial"/>
              <a:sym typeface="Arial"/>
            </a:endParaRPr>
          </a:p>
        </p:txBody>
      </p:sp>
      <p:sp>
        <p:nvSpPr>
          <p:cNvPr id="1899" name="Google Shape;1899;g2de77248231_0_2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0" name="Google Shape;1900;g2de77248231_0_2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571ae23f1d_0_9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7" name="Google Shape;1907;g1571ae23f1d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de77248231_2_25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72</a:t>
            </a:fld>
            <a:endParaRPr sz="1200" b="0" i="0" u="none" strike="noStrike" cap="none">
              <a:solidFill>
                <a:schemeClr val="dk1"/>
              </a:solidFill>
              <a:latin typeface="Arial"/>
              <a:ea typeface="Arial"/>
              <a:cs typeface="Arial"/>
              <a:sym typeface="Arial"/>
            </a:endParaRPr>
          </a:p>
        </p:txBody>
      </p:sp>
      <p:sp>
        <p:nvSpPr>
          <p:cNvPr id="1915" name="Google Shape;1915;g2de77248231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6" name="Google Shape;1916;g2de77248231_2_2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2de77248231_2_2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2" name="Google Shape;1922;g2de77248231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de77248231_2_26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4" name="Google Shape;1934;g2de77248231_2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de77248231_2_28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9" name="Google Shape;1949;g2de77248231_2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de77248231_2_29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4" name="Google Shape;1964;g2de77248231_2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2de77248231_2_3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9" name="Google Shape;1979;g2de77248231_2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2de77248231_2_3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4" name="Google Shape;1994;g2de77248231_2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2de77248231_2_3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9" name="Google Shape;2009;g2de77248231_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558f879212_1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
        <p:nvSpPr>
          <p:cNvPr id="1227" name="Google Shape;1227;g1558f87921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8" name="Google Shape;1228;g1558f879212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Take slides down after shown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2de77248231_2_3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4" name="Google Shape;2024;g2de77248231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de77248231_2_3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9" name="Google Shape;2039;g2de77248231_2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2de77248231_2_38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4" name="Google Shape;2054;g2de77248231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dc8bfba7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2dc8bfba7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444746"/>
                </a:solidFill>
                <a:highlight>
                  <a:schemeClr val="lt1"/>
                </a:highlight>
                <a:latin typeface="Roboto"/>
                <a:ea typeface="Roboto"/>
                <a:cs typeface="Roboto"/>
                <a:sym typeface="Roboto"/>
              </a:rPr>
              <a:t>Thank members.</a:t>
            </a:r>
            <a:endParaRPr sz="1050">
              <a:solidFill>
                <a:srgbClr val="444746"/>
              </a:solidFill>
              <a:highlight>
                <a:schemeClr val="lt1"/>
              </a:highlight>
              <a:latin typeface="Roboto"/>
              <a:ea typeface="Roboto"/>
              <a:cs typeface="Roboto"/>
              <a:sym typeface="Roboto"/>
            </a:endParaRPr>
          </a:p>
          <a:p>
            <a:pPr marL="0" lvl="0" indent="0" algn="l" rtl="0">
              <a:spcBef>
                <a:spcPts val="0"/>
              </a:spcBef>
              <a:spcAft>
                <a:spcPts val="0"/>
              </a:spcAft>
              <a:buNone/>
            </a:pPr>
            <a:r>
              <a:rPr lang="en" sz="1050">
                <a:solidFill>
                  <a:srgbClr val="444746"/>
                </a:solidFill>
                <a:highlight>
                  <a:schemeClr val="lt1"/>
                </a:highlight>
                <a:latin typeface="Roboto"/>
                <a:ea typeface="Roboto"/>
                <a:cs typeface="Roboto"/>
                <a:sym typeface="Roboto"/>
              </a:rPr>
              <a:t>The members bring different perspectives - in research and academia, industry, government, with applications in supply chain issues, procurement, and other areas. </a:t>
            </a:r>
            <a:endParaRPr sz="1050">
              <a:solidFill>
                <a:srgbClr val="444746"/>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chemeClr val="lt1"/>
                </a:highlight>
                <a:latin typeface="Roboto"/>
                <a:ea typeface="Roboto"/>
                <a:cs typeface="Roboto"/>
                <a:sym typeface="Roboto"/>
              </a:rPr>
              <a:t>This diversity is reflected in subcommittee’s tasks, priorities, and our recommendations as a whole.</a:t>
            </a:r>
            <a:endParaRPr sz="1050">
              <a:solidFill>
                <a:srgbClr val="444746"/>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1285871"/>
            <a:ext cx="9144003" cy="6094527"/>
          </a:xfrm>
          <a:prstGeom prst="rect">
            <a:avLst/>
          </a:prstGeom>
          <a:noFill/>
          <a:ln>
            <a:noFill/>
          </a:ln>
        </p:spPr>
      </p:pic>
      <p:sp>
        <p:nvSpPr>
          <p:cNvPr id="10" name="Google Shape;10;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2 - Three Slots">
  <p:cSld name="Agenda 2 - Three Slots">
    <p:spTree>
      <p:nvGrpSpPr>
        <p:cNvPr id="1" name="Shape 92"/>
        <p:cNvGrpSpPr/>
        <p:nvPr/>
      </p:nvGrpSpPr>
      <p:grpSpPr>
        <a:xfrm>
          <a:off x="0" y="0"/>
          <a:ext cx="0" cy="0"/>
          <a:chOff x="0" y="0"/>
          <a:chExt cx="0" cy="0"/>
        </a:xfrm>
      </p:grpSpPr>
      <p:sp>
        <p:nvSpPr>
          <p:cNvPr id="93" name="Google Shape;93;p11"/>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4" name="Google Shape;94;p11"/>
          <p:cNvGrpSpPr/>
          <p:nvPr/>
        </p:nvGrpSpPr>
        <p:grpSpPr>
          <a:xfrm>
            <a:off x="-14601" y="1287575"/>
            <a:ext cx="8443944" cy="895298"/>
            <a:chOff x="-14600" y="1630542"/>
            <a:chExt cx="8060275" cy="991800"/>
          </a:xfrm>
        </p:grpSpPr>
        <p:sp>
          <p:nvSpPr>
            <p:cNvPr id="95" name="Google Shape;95;p1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 name="Google Shape;97;p11"/>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98" name="Google Shape;98;p11"/>
          <p:cNvGrpSpPr/>
          <p:nvPr/>
        </p:nvGrpSpPr>
        <p:grpSpPr>
          <a:xfrm>
            <a:off x="-14601" y="2373426"/>
            <a:ext cx="8443944" cy="895298"/>
            <a:chOff x="-14600" y="1630542"/>
            <a:chExt cx="8060275" cy="991800"/>
          </a:xfrm>
        </p:grpSpPr>
        <p:sp>
          <p:nvSpPr>
            <p:cNvPr id="99" name="Google Shape;99;p1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 name="Google Shape;101;p11"/>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2" name="Google Shape;102;p11"/>
          <p:cNvGrpSpPr/>
          <p:nvPr/>
        </p:nvGrpSpPr>
        <p:grpSpPr>
          <a:xfrm>
            <a:off x="-14601" y="3459277"/>
            <a:ext cx="8443944" cy="895298"/>
            <a:chOff x="-14600" y="1630542"/>
            <a:chExt cx="8060275" cy="991800"/>
          </a:xfrm>
        </p:grpSpPr>
        <p:sp>
          <p:nvSpPr>
            <p:cNvPr id="103" name="Google Shape;103;p1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 name="Google Shape;105;p11"/>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106" name="Google Shape;106;p11"/>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9pPr>
          </a:lstStyle>
          <a:p>
            <a:endParaRPr/>
          </a:p>
        </p:txBody>
      </p:sp>
      <p:sp>
        <p:nvSpPr>
          <p:cNvPr id="107" name="Google Shape;107;p11"/>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8" name="Google Shape;108;p11"/>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9" name="Google Shape;109;p11"/>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List Items - Same Slide - NUMBERED - More Slots">
    <p:bg>
      <p:bgPr>
        <a:solidFill>
          <a:srgbClr val="FFFFFF"/>
        </a:solidFill>
        <a:effectLst/>
      </p:bgPr>
    </p:bg>
    <p:spTree>
      <p:nvGrpSpPr>
        <p:cNvPr id="1" name="Shape 827"/>
        <p:cNvGrpSpPr/>
        <p:nvPr/>
      </p:nvGrpSpPr>
      <p:grpSpPr>
        <a:xfrm>
          <a:off x="0" y="0"/>
          <a:ext cx="0" cy="0"/>
          <a:chOff x="0" y="0"/>
          <a:chExt cx="0" cy="0"/>
        </a:xfrm>
      </p:grpSpPr>
      <p:sp>
        <p:nvSpPr>
          <p:cNvPr id="828" name="Google Shape;828;p104"/>
          <p:cNvSpPr/>
          <p:nvPr/>
        </p:nvSpPr>
        <p:spPr>
          <a:xfrm>
            <a:off x="461550" y="40036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0" name="Google Shape;830;p104"/>
          <p:cNvSpPr/>
          <p:nvPr/>
        </p:nvSpPr>
        <p:spPr>
          <a:xfrm>
            <a:off x="461550" y="32783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04"/>
          <p:cNvSpPr/>
          <p:nvPr/>
        </p:nvSpPr>
        <p:spPr>
          <a:xfrm>
            <a:off x="461550" y="25530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04"/>
          <p:cNvSpPr/>
          <p:nvPr/>
        </p:nvSpPr>
        <p:spPr>
          <a:xfrm>
            <a:off x="461550" y="18277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04"/>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4" name="Google Shape;834;p104"/>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5" name="Google Shape;835;p104"/>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6" name="Google Shape;836;p104"/>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7" name="Google Shape;837;p104"/>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838" name="Google Shape;838;p104"/>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839" name="Google Shape;839;p104"/>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840" name="Google Shape;840;p104"/>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cxnSp>
        <p:nvCxnSpPr>
          <p:cNvPr id="841" name="Google Shape;841;p104"/>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842" name="Google Shape;842;p104"/>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843"/>
        <p:cNvGrpSpPr/>
        <p:nvPr/>
      </p:nvGrpSpPr>
      <p:grpSpPr>
        <a:xfrm>
          <a:off x="0" y="0"/>
          <a:ext cx="0" cy="0"/>
          <a:chOff x="0" y="0"/>
          <a:chExt cx="0" cy="0"/>
        </a:xfrm>
      </p:grpSpPr>
      <p:sp>
        <p:nvSpPr>
          <p:cNvPr id="844" name="Google Shape;844;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5" name="Google Shape;845;p105"/>
          <p:cNvSpPr/>
          <p:nvPr/>
        </p:nvSpPr>
        <p:spPr>
          <a:xfrm>
            <a:off x="461550" y="3756123"/>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105"/>
          <p:cNvSpPr/>
          <p:nvPr/>
        </p:nvSpPr>
        <p:spPr>
          <a:xfrm>
            <a:off x="461550" y="2791949"/>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05"/>
          <p:cNvSpPr/>
          <p:nvPr/>
        </p:nvSpPr>
        <p:spPr>
          <a:xfrm>
            <a:off x="461550" y="1827775"/>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105"/>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49" name="Google Shape;849;p105"/>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50" name="Google Shape;850;p105"/>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cxnSp>
        <p:nvCxnSpPr>
          <p:cNvPr id="851" name="Google Shape;851;p105"/>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852" name="Google Shape;852;p105"/>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853"/>
        <p:cNvGrpSpPr/>
        <p:nvPr/>
      </p:nvGrpSpPr>
      <p:grpSpPr>
        <a:xfrm>
          <a:off x="0" y="0"/>
          <a:ext cx="0" cy="0"/>
          <a:chOff x="0" y="0"/>
          <a:chExt cx="0" cy="0"/>
        </a:xfrm>
      </p:grpSpPr>
      <p:sp>
        <p:nvSpPr>
          <p:cNvPr id="854" name="Google Shape;854;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855" name="Google Shape;855;p106"/>
          <p:cNvGrpSpPr/>
          <p:nvPr/>
        </p:nvGrpSpPr>
        <p:grpSpPr>
          <a:xfrm>
            <a:off x="6128800" y="1677492"/>
            <a:ext cx="2596800" cy="3186381"/>
            <a:chOff x="6265963" y="3087650"/>
            <a:chExt cx="2596800" cy="4087200"/>
          </a:xfrm>
        </p:grpSpPr>
        <p:sp>
          <p:nvSpPr>
            <p:cNvPr id="856" name="Google Shape;856;p106"/>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06"/>
            <p:cNvSpPr/>
            <p:nvPr/>
          </p:nvSpPr>
          <p:spPr>
            <a:xfrm>
              <a:off x="6276313" y="308765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58" name="Google Shape;858;p106"/>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859" name="Google Shape;859;p106"/>
          <p:cNvGrpSpPr/>
          <p:nvPr/>
        </p:nvGrpSpPr>
        <p:grpSpPr>
          <a:xfrm>
            <a:off x="3274050" y="1677493"/>
            <a:ext cx="2624100" cy="3186381"/>
            <a:chOff x="3293788" y="2998700"/>
            <a:chExt cx="2624100" cy="4087200"/>
          </a:xfrm>
        </p:grpSpPr>
        <p:sp>
          <p:nvSpPr>
            <p:cNvPr id="860" name="Google Shape;860;p106"/>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106"/>
            <p:cNvSpPr/>
            <p:nvPr/>
          </p:nvSpPr>
          <p:spPr>
            <a:xfrm>
              <a:off x="3304138" y="299870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62" name="Google Shape;862;p106"/>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863" name="Google Shape;863;p106"/>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864" name="Google Shape;864;p106"/>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865" name="Google Shape;865;p106"/>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866" name="Google Shape;866;p106"/>
          <p:cNvSpPr txBox="1">
            <a:spLocks noGrp="1"/>
          </p:cNvSpPr>
          <p:nvPr>
            <p:ph type="subTitle" idx="4"/>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867" name="Google Shape;867;p106"/>
          <p:cNvSpPr txBox="1">
            <a:spLocks noGrp="1"/>
          </p:cNvSpPr>
          <p:nvPr>
            <p:ph type="subTitle" idx="5"/>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endParaRPr/>
          </a:p>
        </p:txBody>
      </p:sp>
      <p:grpSp>
        <p:nvGrpSpPr>
          <p:cNvPr id="868" name="Google Shape;868;p106"/>
          <p:cNvGrpSpPr/>
          <p:nvPr/>
        </p:nvGrpSpPr>
        <p:grpSpPr>
          <a:xfrm>
            <a:off x="363775" y="1676134"/>
            <a:ext cx="2625000" cy="375592"/>
            <a:chOff x="430813" y="2998700"/>
            <a:chExt cx="2625000" cy="654000"/>
          </a:xfrm>
        </p:grpSpPr>
        <p:sp>
          <p:nvSpPr>
            <p:cNvPr id="869" name="Google Shape;869;p106"/>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0" name="Google Shape;870;p106"/>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871"/>
        <p:cNvGrpSpPr/>
        <p:nvPr/>
      </p:nvGrpSpPr>
      <p:grpSpPr>
        <a:xfrm>
          <a:off x="0" y="0"/>
          <a:ext cx="0" cy="0"/>
          <a:chOff x="0" y="0"/>
          <a:chExt cx="0" cy="0"/>
        </a:xfrm>
      </p:grpSpPr>
      <p:sp>
        <p:nvSpPr>
          <p:cNvPr id="872" name="Google Shape;872;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73" name="Google Shape;873;p107"/>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874" name="Google Shape;874;p107"/>
          <p:cNvSpPr txBox="1">
            <a:spLocks noGrp="1"/>
          </p:cNvSpPr>
          <p:nvPr>
            <p:ph type="subTitle" idx="1"/>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875"/>
        <p:cNvGrpSpPr/>
        <p:nvPr/>
      </p:nvGrpSpPr>
      <p:grpSpPr>
        <a:xfrm>
          <a:off x="0" y="0"/>
          <a:ext cx="0" cy="0"/>
          <a:chOff x="0" y="0"/>
          <a:chExt cx="0" cy="0"/>
        </a:xfrm>
      </p:grpSpPr>
      <p:sp>
        <p:nvSpPr>
          <p:cNvPr id="876" name="Google Shape;876;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77" name="Google Shape;877;p108"/>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878" name="Google Shape;878;p108"/>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879"/>
        <p:cNvGrpSpPr/>
        <p:nvPr/>
      </p:nvGrpSpPr>
      <p:grpSpPr>
        <a:xfrm>
          <a:off x="0" y="0"/>
          <a:ext cx="0" cy="0"/>
          <a:chOff x="0" y="0"/>
          <a:chExt cx="0" cy="0"/>
        </a:xfrm>
      </p:grpSpPr>
      <p:sp>
        <p:nvSpPr>
          <p:cNvPr id="880" name="Google Shape;880;p109"/>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1" name="Google Shape;881;p109"/>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1pPr>
            <a:lvl2pPr marL="914400" marR="0" lvl="1"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2pPr>
            <a:lvl3pPr marL="1371600" marR="0" lvl="2"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3pPr>
            <a:lvl4pPr marL="1828800" marR="0" lvl="3"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4pPr>
            <a:lvl5pPr marL="2286000" marR="0" lvl="4"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5pPr>
            <a:lvl6pPr marL="2743200" marR="0" lvl="5"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6pPr>
            <a:lvl7pPr marL="3200400" marR="0" lvl="6"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7pPr>
            <a:lvl8pPr marL="3657600" marR="0" lvl="7"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8pPr>
            <a:lvl9pPr marL="4114800" marR="0" lvl="8" indent="-368300" algn="l" rtl="0">
              <a:lnSpc>
                <a:spcPct val="100000"/>
              </a:lnSpc>
              <a:spcBef>
                <a:spcPts val="800"/>
              </a:spcBef>
              <a:spcAft>
                <a:spcPts val="800"/>
              </a:spcAft>
              <a:buClr>
                <a:srgbClr val="0579BD"/>
              </a:buClr>
              <a:buSzPts val="2200"/>
              <a:buFont typeface="Arial"/>
              <a:buChar char="■"/>
              <a:defRPr sz="2200" b="1" i="0" u="none" strike="noStrike" cap="none">
                <a:solidFill>
                  <a:srgbClr val="003C71"/>
                </a:solidFill>
                <a:latin typeface="Arial"/>
                <a:ea typeface="Arial"/>
                <a:cs typeface="Arial"/>
                <a:sym typeface="Arial"/>
              </a:defRPr>
            </a:lvl9pPr>
          </a:lstStyle>
          <a:p>
            <a:endParaRPr/>
          </a:p>
        </p:txBody>
      </p:sp>
      <p:sp>
        <p:nvSpPr>
          <p:cNvPr id="882" name="Google Shape;882;p109" title="Vertical blue banner with GSA OGP title"/>
          <p:cNvSpPr txBox="1"/>
          <p:nvPr/>
        </p:nvSpPr>
        <p:spPr>
          <a:xfrm>
            <a:off x="1740687" y="4809921"/>
            <a:ext cx="5143500" cy="33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accent4"/>
                </a:solidFill>
                <a:latin typeface="Arial"/>
                <a:ea typeface="Arial"/>
                <a:cs typeface="Arial"/>
                <a:sym typeface="Arial"/>
              </a:rPr>
              <a:t>G S A     O F F I C E    O F    G O V E R N M E N T - W I D E     P O L I C Y </a:t>
            </a:r>
            <a:endParaRPr sz="1100" b="1" i="0" u="none" strike="noStrike" cap="none">
              <a:solidFill>
                <a:schemeClr val="accent4"/>
              </a:solidFill>
              <a:latin typeface="Arial"/>
              <a:ea typeface="Arial"/>
              <a:cs typeface="Arial"/>
              <a:sym typeface="Arial"/>
            </a:endParaRPr>
          </a:p>
        </p:txBody>
      </p:sp>
      <p:sp>
        <p:nvSpPr>
          <p:cNvPr id="883" name="Google Shape;883;p109"/>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9pPr>
          </a:lstStyle>
          <a:p>
            <a:endParaRPr/>
          </a:p>
        </p:txBody>
      </p:sp>
      <p:cxnSp>
        <p:nvCxnSpPr>
          <p:cNvPr id="884" name="Google Shape;884;p10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885" name="Google Shape;885;p109"/>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886"/>
        <p:cNvGrpSpPr/>
        <p:nvPr/>
      </p:nvGrpSpPr>
      <p:grpSpPr>
        <a:xfrm>
          <a:off x="0" y="0"/>
          <a:ext cx="0" cy="0"/>
          <a:chOff x="0" y="0"/>
          <a:chExt cx="0" cy="0"/>
        </a:xfrm>
      </p:grpSpPr>
      <p:sp>
        <p:nvSpPr>
          <p:cNvPr id="887" name="Google Shape;88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88" name="Google Shape;888;p110"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889"/>
        <p:cNvGrpSpPr/>
        <p:nvPr/>
      </p:nvGrpSpPr>
      <p:grpSpPr>
        <a:xfrm>
          <a:off x="0" y="0"/>
          <a:ext cx="0" cy="0"/>
          <a:chOff x="0" y="0"/>
          <a:chExt cx="0" cy="0"/>
        </a:xfrm>
      </p:grpSpPr>
      <p:sp>
        <p:nvSpPr>
          <p:cNvPr id="890" name="Google Shape;890;p111"/>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91" name="Google Shape;891;p111"/>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2" name="Google Shape;892;p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3"/>
        <p:cNvGrpSpPr/>
        <p:nvPr/>
      </p:nvGrpSpPr>
      <p:grpSpPr>
        <a:xfrm>
          <a:off x="0" y="0"/>
          <a:ext cx="0" cy="0"/>
          <a:chOff x="0" y="0"/>
          <a:chExt cx="0" cy="0"/>
        </a:xfrm>
      </p:grpSpPr>
      <p:sp>
        <p:nvSpPr>
          <p:cNvPr id="894" name="Google Shape;894;p112"/>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95" name="Google Shape;895;p112"/>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96" name="Google Shape;896;p112"/>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97" name="Google Shape;897;p112"/>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8"/>
        <p:cNvGrpSpPr/>
        <p:nvPr/>
      </p:nvGrpSpPr>
      <p:grpSpPr>
        <a:xfrm>
          <a:off x="0" y="0"/>
          <a:ext cx="0" cy="0"/>
          <a:chOff x="0" y="0"/>
          <a:chExt cx="0" cy="0"/>
        </a:xfrm>
      </p:grpSpPr>
      <p:sp>
        <p:nvSpPr>
          <p:cNvPr id="899" name="Google Shape;899;p113"/>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00" name="Google Shape;900;p113"/>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1" name="Google Shape;901;p113"/>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02" name="Google Shape;902;p113"/>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3" name="Google Shape;903;p113"/>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04" name="Google Shape;904;p113"/>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110"/>
        <p:cNvGrpSpPr/>
        <p:nvPr/>
      </p:nvGrpSpPr>
      <p:grpSpPr>
        <a:xfrm>
          <a:off x="0" y="0"/>
          <a:ext cx="0" cy="0"/>
          <a:chOff x="0" y="0"/>
          <a:chExt cx="0" cy="0"/>
        </a:xfrm>
      </p:grpSpPr>
      <p:sp>
        <p:nvSpPr>
          <p:cNvPr id="111" name="Google Shape;11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12"/>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3" name="Google Shape;113;p12"/>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4" name="Google Shape;114;p12"/>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5" name="Google Shape;115;p12"/>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6" name="Google Shape;116;p12"/>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7" name="Google Shape;117;p12"/>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8" name="Google Shape;118;p12"/>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19" name="Google Shape;119;p12"/>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20" name="Google Shape;120;p12"/>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21" name="Google Shape;121;p12"/>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22" name="Google Shape;122;p12"/>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23" name="Google Shape;123;p12"/>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grpSp>
        <p:nvGrpSpPr>
          <p:cNvPr id="124" name="Google Shape;124;p12"/>
          <p:cNvGrpSpPr/>
          <p:nvPr/>
        </p:nvGrpSpPr>
        <p:grpSpPr>
          <a:xfrm>
            <a:off x="-14600" y="936290"/>
            <a:ext cx="9221700" cy="125325"/>
            <a:chOff x="-14600" y="912702"/>
            <a:chExt cx="9221700" cy="167100"/>
          </a:xfrm>
        </p:grpSpPr>
        <p:cxnSp>
          <p:nvCxnSpPr>
            <p:cNvPr id="125" name="Google Shape;125;p12"/>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126" name="Google Shape;126;p12"/>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127" name="Google Shape;127;p12"/>
          <p:cNvGrpSpPr/>
          <p:nvPr/>
        </p:nvGrpSpPr>
        <p:grpSpPr>
          <a:xfrm>
            <a:off x="-14600" y="4605956"/>
            <a:ext cx="9221700" cy="125325"/>
            <a:chOff x="-14600" y="6141275"/>
            <a:chExt cx="9221700" cy="167100"/>
          </a:xfrm>
        </p:grpSpPr>
        <p:cxnSp>
          <p:nvCxnSpPr>
            <p:cNvPr id="128" name="Google Shape;128;p12"/>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129" name="Google Shape;129;p12"/>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5"/>
        <p:cNvGrpSpPr/>
        <p:nvPr/>
      </p:nvGrpSpPr>
      <p:grpSpPr>
        <a:xfrm>
          <a:off x="0" y="0"/>
          <a:ext cx="0" cy="0"/>
          <a:chOff x="0" y="0"/>
          <a:chExt cx="0" cy="0"/>
        </a:xfrm>
      </p:grpSpPr>
      <p:sp>
        <p:nvSpPr>
          <p:cNvPr id="906" name="Google Shape;906;p114"/>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07" name="Google Shape;907;p11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8"/>
        <p:cNvGrpSpPr/>
        <p:nvPr/>
      </p:nvGrpSpPr>
      <p:grpSpPr>
        <a:xfrm>
          <a:off x="0" y="0"/>
          <a:ext cx="0" cy="0"/>
          <a:chOff x="0" y="0"/>
          <a:chExt cx="0" cy="0"/>
        </a:xfrm>
      </p:grpSpPr>
      <p:sp>
        <p:nvSpPr>
          <p:cNvPr id="909" name="Google Shape;909;p115"/>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10" name="Google Shape;910;p115"/>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11" name="Google Shape;911;p115"/>
          <p:cNvSpPr txBox="1">
            <a:spLocks noGrp="1"/>
          </p:cNvSpPr>
          <p:nvPr>
            <p:ph type="body" idx="2"/>
          </p:nvPr>
        </p:nvSpPr>
        <p:spPr>
          <a:xfrm>
            <a:off x="457201"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12" name="Google Shape;912;p115"/>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3"/>
        <p:cNvGrpSpPr/>
        <p:nvPr/>
      </p:nvGrpSpPr>
      <p:grpSpPr>
        <a:xfrm>
          <a:off x="0" y="0"/>
          <a:ext cx="0" cy="0"/>
          <a:chOff x="0" y="0"/>
          <a:chExt cx="0" cy="0"/>
        </a:xfrm>
      </p:grpSpPr>
      <p:sp>
        <p:nvSpPr>
          <p:cNvPr id="914" name="Google Shape;914;p116"/>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15" name="Google Shape;915;p116"/>
          <p:cNvSpPr>
            <a:spLocks noGrp="1"/>
          </p:cNvSpPr>
          <p:nvPr>
            <p:ph type="pic" idx="2"/>
          </p:nvPr>
        </p:nvSpPr>
        <p:spPr>
          <a:xfrm>
            <a:off x="1792288" y="459581"/>
            <a:ext cx="5486400" cy="3086100"/>
          </a:xfrm>
          <a:prstGeom prst="rect">
            <a:avLst/>
          </a:prstGeom>
          <a:noFill/>
          <a:ln>
            <a:noFill/>
          </a:ln>
        </p:spPr>
      </p:sp>
      <p:sp>
        <p:nvSpPr>
          <p:cNvPr id="916" name="Google Shape;916;p116"/>
          <p:cNvSpPr txBox="1">
            <a:spLocks noGrp="1"/>
          </p:cNvSpPr>
          <p:nvPr>
            <p:ph type="body" idx="1"/>
          </p:nvPr>
        </p:nvSpPr>
        <p:spPr>
          <a:xfrm>
            <a:off x="1792288" y="4025504"/>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17" name="Google Shape;917;p116"/>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8"/>
        <p:cNvGrpSpPr/>
        <p:nvPr/>
      </p:nvGrpSpPr>
      <p:grpSpPr>
        <a:xfrm>
          <a:off x="0" y="0"/>
          <a:ext cx="0" cy="0"/>
          <a:chOff x="0" y="0"/>
          <a:chExt cx="0" cy="0"/>
        </a:xfrm>
      </p:grpSpPr>
      <p:sp>
        <p:nvSpPr>
          <p:cNvPr id="919" name="Google Shape;919;p117"/>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0" name="Google Shape;920;p117"/>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1" name="Google Shape;921;p11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2"/>
        <p:cNvGrpSpPr/>
        <p:nvPr/>
      </p:nvGrpSpPr>
      <p:grpSpPr>
        <a:xfrm>
          <a:off x="0" y="0"/>
          <a:ext cx="0" cy="0"/>
          <a:chOff x="0" y="0"/>
          <a:chExt cx="0" cy="0"/>
        </a:xfrm>
      </p:grpSpPr>
      <p:sp>
        <p:nvSpPr>
          <p:cNvPr id="923" name="Google Shape;923;p118"/>
          <p:cNvSpPr txBox="1">
            <a:spLocks noGrp="1"/>
          </p:cNvSpPr>
          <p:nvPr>
            <p:ph type="title"/>
          </p:nvPr>
        </p:nvSpPr>
        <p:spPr>
          <a:xfrm rot="5400000">
            <a:off x="5463750" y="1371629"/>
            <a:ext cx="4388700" cy="2057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4" name="Google Shape;924;p118"/>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5" name="Google Shape;925;p11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6"/>
        <p:cNvGrpSpPr/>
        <p:nvPr/>
      </p:nvGrpSpPr>
      <p:grpSpPr>
        <a:xfrm>
          <a:off x="0" y="0"/>
          <a:ext cx="0" cy="0"/>
          <a:chOff x="0" y="0"/>
          <a:chExt cx="0" cy="0"/>
        </a:xfrm>
      </p:grpSpPr>
      <p:sp>
        <p:nvSpPr>
          <p:cNvPr id="927" name="Google Shape;927;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8" name="Google Shape;928;p1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9" name="Google Shape;929;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ext Block w/Title">
  <p:cSld name="OBJECT_1">
    <p:spTree>
      <p:nvGrpSpPr>
        <p:cNvPr id="1" name="Shape 930"/>
        <p:cNvGrpSpPr/>
        <p:nvPr/>
      </p:nvGrpSpPr>
      <p:grpSpPr>
        <a:xfrm>
          <a:off x="0" y="0"/>
          <a:ext cx="0" cy="0"/>
          <a:chOff x="0" y="0"/>
          <a:chExt cx="0" cy="0"/>
        </a:xfrm>
      </p:grpSpPr>
      <p:sp>
        <p:nvSpPr>
          <p:cNvPr id="931" name="Google Shape;931;p120"/>
          <p:cNvSpPr txBox="1">
            <a:spLocks noGrp="1"/>
          </p:cNvSpPr>
          <p:nvPr>
            <p:ph type="title"/>
          </p:nvPr>
        </p:nvSpPr>
        <p:spPr>
          <a:xfrm>
            <a:off x="457200" y="327500"/>
            <a:ext cx="8229600" cy="795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005087"/>
              </a:buClr>
              <a:buSzPts val="2800"/>
              <a:buNone/>
              <a:defRPr sz="28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2" name="Google Shape;932;p1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33" name="Google Shape;933;p1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34" name="Google Shape;934;p120"/>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38"/>
        <p:cNvGrpSpPr/>
        <p:nvPr/>
      </p:nvGrpSpPr>
      <p:grpSpPr>
        <a:xfrm>
          <a:off x="0" y="0"/>
          <a:ext cx="0" cy="0"/>
          <a:chOff x="0" y="0"/>
          <a:chExt cx="0" cy="0"/>
        </a:xfrm>
      </p:grpSpPr>
      <p:pic>
        <p:nvPicPr>
          <p:cNvPr id="939" name="Google Shape;939;p122"/>
          <p:cNvPicPr preferRelativeResize="0"/>
          <p:nvPr/>
        </p:nvPicPr>
        <p:blipFill rotWithShape="1">
          <a:blip r:embed="rId2">
            <a:alphaModFix/>
          </a:blip>
          <a:srcRect/>
          <a:stretch/>
        </p:blipFill>
        <p:spPr>
          <a:xfrm>
            <a:off x="0" y="1285871"/>
            <a:ext cx="9144003" cy="6094527"/>
          </a:xfrm>
          <a:prstGeom prst="rect">
            <a:avLst/>
          </a:prstGeom>
          <a:noFill/>
          <a:ln>
            <a:noFill/>
          </a:ln>
        </p:spPr>
      </p:pic>
      <p:sp>
        <p:nvSpPr>
          <p:cNvPr id="940" name="Google Shape;940;p1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1"/>
        <p:cNvGrpSpPr/>
        <p:nvPr/>
      </p:nvGrpSpPr>
      <p:grpSpPr>
        <a:xfrm>
          <a:off x="0" y="0"/>
          <a:ext cx="0" cy="0"/>
          <a:chOff x="0" y="0"/>
          <a:chExt cx="0" cy="0"/>
        </a:xfrm>
      </p:grpSpPr>
      <p:sp>
        <p:nvSpPr>
          <p:cNvPr id="942" name="Google Shape;942;p12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43" name="Google Shape;943;p1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4"/>
        <p:cNvGrpSpPr/>
        <p:nvPr/>
      </p:nvGrpSpPr>
      <p:grpSpPr>
        <a:xfrm>
          <a:off x="0" y="0"/>
          <a:ext cx="0" cy="0"/>
          <a:chOff x="0" y="0"/>
          <a:chExt cx="0" cy="0"/>
        </a:xfrm>
      </p:grpSpPr>
      <p:sp>
        <p:nvSpPr>
          <p:cNvPr id="945" name="Google Shape;945;p12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130"/>
        <p:cNvGrpSpPr/>
        <p:nvPr/>
      </p:nvGrpSpPr>
      <p:grpSpPr>
        <a:xfrm>
          <a:off x="0" y="0"/>
          <a:ext cx="0" cy="0"/>
          <a:chOff x="0" y="0"/>
          <a:chExt cx="0" cy="0"/>
        </a:xfrm>
      </p:grpSpPr>
      <p:sp>
        <p:nvSpPr>
          <p:cNvPr id="131" name="Google Shape;13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946"/>
        <p:cNvGrpSpPr/>
        <p:nvPr/>
      </p:nvGrpSpPr>
      <p:grpSpPr>
        <a:xfrm>
          <a:off x="0" y="0"/>
          <a:ext cx="0" cy="0"/>
          <a:chOff x="0" y="0"/>
          <a:chExt cx="0" cy="0"/>
        </a:xfrm>
      </p:grpSpPr>
      <p:sp>
        <p:nvSpPr>
          <p:cNvPr id="947" name="Google Shape;94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8" name="Google Shape;948;p125"/>
          <p:cNvSpPr txBox="1"/>
          <p:nvPr/>
        </p:nvSpPr>
        <p:spPr>
          <a:xfrm>
            <a:off x="0" y="1840384"/>
            <a:ext cx="7878900" cy="1290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25"/>
          <p:cNvSpPr txBox="1">
            <a:spLocks noGrp="1"/>
          </p:cNvSpPr>
          <p:nvPr>
            <p:ph type="title"/>
          </p:nvPr>
        </p:nvSpPr>
        <p:spPr>
          <a:xfrm>
            <a:off x="228600" y="2017025"/>
            <a:ext cx="6018900" cy="959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950"/>
        <p:cNvGrpSpPr/>
        <p:nvPr/>
      </p:nvGrpSpPr>
      <p:grpSpPr>
        <a:xfrm>
          <a:off x="0" y="0"/>
          <a:ext cx="0" cy="0"/>
          <a:chOff x="0" y="0"/>
          <a:chExt cx="0" cy="0"/>
        </a:xfrm>
      </p:grpSpPr>
      <p:sp>
        <p:nvSpPr>
          <p:cNvPr id="951" name="Google Shape;951;p126"/>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52" name="Google Shape;952;p126"/>
          <p:cNvGrpSpPr/>
          <p:nvPr/>
        </p:nvGrpSpPr>
        <p:grpSpPr>
          <a:xfrm>
            <a:off x="351251" y="1915646"/>
            <a:ext cx="8441497" cy="646425"/>
            <a:chOff x="-14600" y="2586667"/>
            <a:chExt cx="7887775" cy="861900"/>
          </a:xfrm>
        </p:grpSpPr>
        <p:sp>
          <p:nvSpPr>
            <p:cNvPr id="953" name="Google Shape;953;p126"/>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126"/>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5" name="Google Shape;955;p126"/>
          <p:cNvGrpSpPr/>
          <p:nvPr/>
        </p:nvGrpSpPr>
        <p:grpSpPr>
          <a:xfrm>
            <a:off x="351250" y="2657119"/>
            <a:ext cx="8441497" cy="646425"/>
            <a:chOff x="-14600" y="3542826"/>
            <a:chExt cx="7887775" cy="861900"/>
          </a:xfrm>
        </p:grpSpPr>
        <p:sp>
          <p:nvSpPr>
            <p:cNvPr id="956" name="Google Shape;956;p126"/>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126"/>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8" name="Google Shape;958;p126"/>
          <p:cNvGrpSpPr/>
          <p:nvPr/>
        </p:nvGrpSpPr>
        <p:grpSpPr>
          <a:xfrm>
            <a:off x="351250" y="3349560"/>
            <a:ext cx="8441497" cy="646425"/>
            <a:chOff x="-14600" y="4498974"/>
            <a:chExt cx="7887775" cy="861900"/>
          </a:xfrm>
        </p:grpSpPr>
        <p:sp>
          <p:nvSpPr>
            <p:cNvPr id="959" name="Google Shape;959;p126"/>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126"/>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1" name="Google Shape;961;p126"/>
          <p:cNvSpPr txBox="1">
            <a:spLocks noGrp="1"/>
          </p:cNvSpPr>
          <p:nvPr>
            <p:ph type="subTitle" idx="1"/>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962" name="Google Shape;962;p126"/>
          <p:cNvSpPr txBox="1">
            <a:spLocks noGrp="1"/>
          </p:cNvSpPr>
          <p:nvPr>
            <p:ph type="subTitle" idx="2"/>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963" name="Google Shape;963;p126"/>
          <p:cNvSpPr txBox="1">
            <a:spLocks noGrp="1"/>
          </p:cNvSpPr>
          <p:nvPr>
            <p:ph type="subTitle" idx="3"/>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964" name="Google Shape;964;p126"/>
          <p:cNvGrpSpPr/>
          <p:nvPr/>
        </p:nvGrpSpPr>
        <p:grpSpPr>
          <a:xfrm>
            <a:off x="351251" y="4072054"/>
            <a:ext cx="8441497" cy="646425"/>
            <a:chOff x="-14600" y="5455122"/>
            <a:chExt cx="7887775" cy="861900"/>
          </a:xfrm>
        </p:grpSpPr>
        <p:sp>
          <p:nvSpPr>
            <p:cNvPr id="965" name="Google Shape;965;p126"/>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126"/>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7" name="Google Shape;967;p126"/>
          <p:cNvSpPr txBox="1">
            <a:spLocks noGrp="1"/>
          </p:cNvSpPr>
          <p:nvPr>
            <p:ph type="subTitle" idx="4"/>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968"/>
        <p:cNvGrpSpPr/>
        <p:nvPr/>
      </p:nvGrpSpPr>
      <p:grpSpPr>
        <a:xfrm>
          <a:off x="0" y="0"/>
          <a:ext cx="0" cy="0"/>
          <a:chOff x="0" y="0"/>
          <a:chExt cx="0" cy="0"/>
        </a:xfrm>
      </p:grpSpPr>
      <p:sp>
        <p:nvSpPr>
          <p:cNvPr id="969" name="Google Shape;969;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0" name="Google Shape;970;p127"/>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127"/>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127"/>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27"/>
          <p:cNvSpPr/>
          <p:nvPr/>
        </p:nvSpPr>
        <p:spPr>
          <a:xfrm rot="-8785779">
            <a:off x="2793604" y="2197012"/>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127"/>
          <p:cNvSpPr/>
          <p:nvPr/>
        </p:nvSpPr>
        <p:spPr>
          <a:xfrm rot="-8785779">
            <a:off x="5469190" y="2169806"/>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127"/>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976" name="Google Shape;976;p127"/>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977" name="Google Shape;977;p127"/>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978"/>
        <p:cNvGrpSpPr/>
        <p:nvPr/>
      </p:nvGrpSpPr>
      <p:grpSpPr>
        <a:xfrm>
          <a:off x="0" y="0"/>
          <a:ext cx="0" cy="0"/>
          <a:chOff x="0" y="0"/>
          <a:chExt cx="0" cy="0"/>
        </a:xfrm>
      </p:grpSpPr>
      <p:sp>
        <p:nvSpPr>
          <p:cNvPr id="979" name="Google Shape;979;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0" name="Google Shape;980;p128"/>
          <p:cNvSpPr/>
          <p:nvPr/>
        </p:nvSpPr>
        <p:spPr>
          <a:xfrm>
            <a:off x="461550" y="3756114"/>
            <a:ext cx="8235000" cy="8358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1" name="Google Shape;981;p128"/>
          <p:cNvGrpSpPr/>
          <p:nvPr/>
        </p:nvGrpSpPr>
        <p:grpSpPr>
          <a:xfrm>
            <a:off x="461550" y="2791940"/>
            <a:ext cx="8234893" cy="835875"/>
            <a:chOff x="461550" y="5541550"/>
            <a:chExt cx="8373900" cy="1114500"/>
          </a:xfrm>
        </p:grpSpPr>
        <p:sp>
          <p:nvSpPr>
            <p:cNvPr id="982" name="Google Shape;982;p128"/>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28"/>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984" name="Google Shape;984;p128"/>
          <p:cNvGrpSpPr/>
          <p:nvPr/>
        </p:nvGrpSpPr>
        <p:grpSpPr>
          <a:xfrm>
            <a:off x="461550" y="1827766"/>
            <a:ext cx="8234893" cy="835875"/>
            <a:chOff x="461550" y="5541550"/>
            <a:chExt cx="8373900" cy="1114500"/>
          </a:xfrm>
        </p:grpSpPr>
        <p:sp>
          <p:nvSpPr>
            <p:cNvPr id="985" name="Google Shape;985;p128"/>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128"/>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987" name="Google Shape;987;p128"/>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88" name="Google Shape;988;p128"/>
          <p:cNvSpPr txBox="1">
            <a:spLocks noGrp="1"/>
          </p:cNvSpPr>
          <p:nvPr>
            <p:ph type="body" idx="2"/>
          </p:nvPr>
        </p:nvSpPr>
        <p:spPr>
          <a:xfrm>
            <a:off x="1284050" y="3835125"/>
            <a:ext cx="7412400" cy="705300"/>
          </a:xfrm>
          <a:prstGeom prst="rect">
            <a:avLst/>
          </a:prstGeom>
          <a:solidFill>
            <a:schemeClr val="accent3"/>
          </a:solid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89" name="Google Shape;989;p128"/>
          <p:cNvSpPr txBox="1"/>
          <p:nvPr/>
        </p:nvSpPr>
        <p:spPr>
          <a:xfrm>
            <a:off x="640845" y="3869103"/>
            <a:ext cx="643200" cy="6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List Items - Same Slide - NOT NUMBERED - More Slots 1">
    <p:bg>
      <p:bgPr>
        <a:solidFill>
          <a:srgbClr val="FFFFFF"/>
        </a:solidFill>
        <a:effectLst/>
      </p:bgPr>
    </p:bg>
    <p:spTree>
      <p:nvGrpSpPr>
        <p:cNvPr id="1" name="Shape 990"/>
        <p:cNvGrpSpPr/>
        <p:nvPr/>
      </p:nvGrpSpPr>
      <p:grpSpPr>
        <a:xfrm>
          <a:off x="0" y="0"/>
          <a:ext cx="0" cy="0"/>
          <a:chOff x="0" y="0"/>
          <a:chExt cx="0" cy="0"/>
        </a:xfrm>
      </p:grpSpPr>
      <p:sp>
        <p:nvSpPr>
          <p:cNvPr id="991" name="Google Shape;991;p129"/>
          <p:cNvSpPr/>
          <p:nvPr/>
        </p:nvSpPr>
        <p:spPr>
          <a:xfrm>
            <a:off x="461550" y="4003678"/>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93" name="Google Shape;993;p129"/>
          <p:cNvSpPr/>
          <p:nvPr/>
        </p:nvSpPr>
        <p:spPr>
          <a:xfrm>
            <a:off x="461550" y="3278377"/>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29"/>
          <p:cNvSpPr/>
          <p:nvPr/>
        </p:nvSpPr>
        <p:spPr>
          <a:xfrm>
            <a:off x="461550" y="2553076"/>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29"/>
          <p:cNvSpPr/>
          <p:nvPr/>
        </p:nvSpPr>
        <p:spPr>
          <a:xfrm>
            <a:off x="461550" y="1827775"/>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29"/>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97" name="Google Shape;997;p129"/>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98" name="Google Shape;998;p129"/>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99" name="Google Shape;999;p129"/>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Agenda 2 - Four Slots">
  <p:cSld name="Agenda 2 - Four Slots">
    <p:spTree>
      <p:nvGrpSpPr>
        <p:cNvPr id="1" name="Shape 1000"/>
        <p:cNvGrpSpPr/>
        <p:nvPr/>
      </p:nvGrpSpPr>
      <p:grpSpPr>
        <a:xfrm>
          <a:off x="0" y="0"/>
          <a:ext cx="0" cy="0"/>
          <a:chOff x="0" y="0"/>
          <a:chExt cx="0" cy="0"/>
        </a:xfrm>
      </p:grpSpPr>
      <p:grpSp>
        <p:nvGrpSpPr>
          <p:cNvPr id="1001" name="Google Shape;1001;p130"/>
          <p:cNvGrpSpPr/>
          <p:nvPr/>
        </p:nvGrpSpPr>
        <p:grpSpPr>
          <a:xfrm>
            <a:off x="-14599" y="1287501"/>
            <a:ext cx="8338228" cy="863659"/>
            <a:chOff x="-14600" y="1630542"/>
            <a:chExt cx="8032975" cy="991800"/>
          </a:xfrm>
        </p:grpSpPr>
        <p:sp>
          <p:nvSpPr>
            <p:cNvPr id="1002" name="Google Shape;1002;p13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13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4" name="Google Shape;1004;p130"/>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05" name="Google Shape;1005;p130"/>
          <p:cNvGrpSpPr/>
          <p:nvPr/>
        </p:nvGrpSpPr>
        <p:grpSpPr>
          <a:xfrm>
            <a:off x="5032" y="2172514"/>
            <a:ext cx="8338228" cy="863659"/>
            <a:chOff x="-14600" y="1630542"/>
            <a:chExt cx="8032975" cy="991800"/>
          </a:xfrm>
        </p:grpSpPr>
        <p:sp>
          <p:nvSpPr>
            <p:cNvPr id="1006" name="Google Shape;1006;p13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3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8" name="Google Shape;1008;p130"/>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09" name="Google Shape;1009;p130"/>
          <p:cNvGrpSpPr/>
          <p:nvPr/>
        </p:nvGrpSpPr>
        <p:grpSpPr>
          <a:xfrm>
            <a:off x="5032" y="3057528"/>
            <a:ext cx="8338228" cy="863659"/>
            <a:chOff x="-14600" y="1630542"/>
            <a:chExt cx="8032975" cy="991800"/>
          </a:xfrm>
        </p:grpSpPr>
        <p:sp>
          <p:nvSpPr>
            <p:cNvPr id="1010" name="Google Shape;1010;p13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13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2" name="Google Shape;1012;p130"/>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13" name="Google Shape;1013;p130"/>
          <p:cNvGrpSpPr/>
          <p:nvPr/>
        </p:nvGrpSpPr>
        <p:grpSpPr>
          <a:xfrm>
            <a:off x="5032" y="3942541"/>
            <a:ext cx="8338228" cy="863659"/>
            <a:chOff x="-14600" y="1630542"/>
            <a:chExt cx="8032975" cy="991800"/>
          </a:xfrm>
        </p:grpSpPr>
        <p:sp>
          <p:nvSpPr>
            <p:cNvPr id="1014" name="Google Shape;1014;p13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3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6" name="Google Shape;1016;p130"/>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1017" name="Google Shape;1017;p130"/>
          <p:cNvSpPr txBox="1">
            <a:spLocks noGrp="1"/>
          </p:cNvSpPr>
          <p:nvPr>
            <p:ph type="subTitle" idx="5"/>
          </p:nvPr>
        </p:nvSpPr>
        <p:spPr>
          <a:xfrm>
            <a:off x="7650886" y="142835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18" name="Google Shape;1018;p130"/>
          <p:cNvSpPr txBox="1">
            <a:spLocks noGrp="1"/>
          </p:cNvSpPr>
          <p:nvPr>
            <p:ph type="subTitle" idx="6"/>
          </p:nvPr>
        </p:nvSpPr>
        <p:spPr>
          <a:xfrm>
            <a:off x="7669799" y="2311361"/>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19" name="Google Shape;1019;p130"/>
          <p:cNvSpPr txBox="1">
            <a:spLocks noGrp="1"/>
          </p:cNvSpPr>
          <p:nvPr>
            <p:ph type="subTitle" idx="7"/>
          </p:nvPr>
        </p:nvSpPr>
        <p:spPr>
          <a:xfrm>
            <a:off x="7669799" y="320210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20" name="Google Shape;1020;p130"/>
          <p:cNvSpPr txBox="1">
            <a:spLocks noGrp="1"/>
          </p:cNvSpPr>
          <p:nvPr>
            <p:ph type="subTitle" idx="8"/>
          </p:nvPr>
        </p:nvSpPr>
        <p:spPr>
          <a:xfrm>
            <a:off x="7669799" y="4083393"/>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21" name="Google Shape;1021;p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Agenda 2 - Three Slots">
  <p:cSld name="Agenda 2 - Three Slots">
    <p:spTree>
      <p:nvGrpSpPr>
        <p:cNvPr id="1" name="Shape 1022"/>
        <p:cNvGrpSpPr/>
        <p:nvPr/>
      </p:nvGrpSpPr>
      <p:grpSpPr>
        <a:xfrm>
          <a:off x="0" y="0"/>
          <a:ext cx="0" cy="0"/>
          <a:chOff x="0" y="0"/>
          <a:chExt cx="0" cy="0"/>
        </a:xfrm>
      </p:grpSpPr>
      <p:sp>
        <p:nvSpPr>
          <p:cNvPr id="1023" name="Google Shape;1023;p131"/>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024" name="Google Shape;1024;p131"/>
          <p:cNvGrpSpPr/>
          <p:nvPr/>
        </p:nvGrpSpPr>
        <p:grpSpPr>
          <a:xfrm>
            <a:off x="-14601" y="1287575"/>
            <a:ext cx="8443944" cy="895298"/>
            <a:chOff x="-14600" y="1630542"/>
            <a:chExt cx="8060275" cy="991800"/>
          </a:xfrm>
        </p:grpSpPr>
        <p:sp>
          <p:nvSpPr>
            <p:cNvPr id="1025" name="Google Shape;1025;p13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3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7" name="Google Shape;1027;p131"/>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28" name="Google Shape;1028;p131"/>
          <p:cNvGrpSpPr/>
          <p:nvPr/>
        </p:nvGrpSpPr>
        <p:grpSpPr>
          <a:xfrm>
            <a:off x="-14601" y="2373426"/>
            <a:ext cx="8443944" cy="895298"/>
            <a:chOff x="-14600" y="1630542"/>
            <a:chExt cx="8060275" cy="991800"/>
          </a:xfrm>
        </p:grpSpPr>
        <p:sp>
          <p:nvSpPr>
            <p:cNvPr id="1029" name="Google Shape;1029;p13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13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1" name="Google Shape;1031;p131"/>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1032" name="Google Shape;1032;p131"/>
          <p:cNvGrpSpPr/>
          <p:nvPr/>
        </p:nvGrpSpPr>
        <p:grpSpPr>
          <a:xfrm>
            <a:off x="-14601" y="3459277"/>
            <a:ext cx="8443944" cy="895298"/>
            <a:chOff x="-14600" y="1630542"/>
            <a:chExt cx="8060275" cy="991800"/>
          </a:xfrm>
        </p:grpSpPr>
        <p:sp>
          <p:nvSpPr>
            <p:cNvPr id="1033" name="Google Shape;1033;p13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31"/>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5" name="Google Shape;1035;p131"/>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1036" name="Google Shape;1036;p131"/>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9pPr>
          </a:lstStyle>
          <a:p>
            <a:endParaRPr/>
          </a:p>
        </p:txBody>
      </p:sp>
      <p:sp>
        <p:nvSpPr>
          <p:cNvPr id="1037" name="Google Shape;1037;p131"/>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38" name="Google Shape;1038;p131"/>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1039" name="Google Shape;1039;p131"/>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1040"/>
        <p:cNvGrpSpPr/>
        <p:nvPr/>
      </p:nvGrpSpPr>
      <p:grpSpPr>
        <a:xfrm>
          <a:off x="0" y="0"/>
          <a:ext cx="0" cy="0"/>
          <a:chOff x="0" y="0"/>
          <a:chExt cx="0" cy="0"/>
        </a:xfrm>
      </p:grpSpPr>
      <p:sp>
        <p:nvSpPr>
          <p:cNvPr id="1041" name="Google Shape;1041;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42" name="Google Shape;1042;p132"/>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3" name="Google Shape;1043;p132"/>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4" name="Google Shape;1044;p132"/>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5" name="Google Shape;1045;p132"/>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6" name="Google Shape;1046;p132"/>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7" name="Google Shape;1047;p132"/>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8" name="Google Shape;1048;p132"/>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49" name="Google Shape;1049;p132"/>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50" name="Google Shape;1050;p132"/>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51" name="Google Shape;1051;p132"/>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52" name="Google Shape;1052;p132"/>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1053" name="Google Shape;1053;p132"/>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grpSp>
        <p:nvGrpSpPr>
          <p:cNvPr id="1054" name="Google Shape;1054;p132"/>
          <p:cNvGrpSpPr/>
          <p:nvPr/>
        </p:nvGrpSpPr>
        <p:grpSpPr>
          <a:xfrm>
            <a:off x="-14600" y="936290"/>
            <a:ext cx="9221700" cy="125325"/>
            <a:chOff x="-14600" y="912702"/>
            <a:chExt cx="9221700" cy="167100"/>
          </a:xfrm>
        </p:grpSpPr>
        <p:cxnSp>
          <p:nvCxnSpPr>
            <p:cNvPr id="1055" name="Google Shape;1055;p132"/>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1056" name="Google Shape;1056;p132"/>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1057" name="Google Shape;1057;p132"/>
          <p:cNvGrpSpPr/>
          <p:nvPr/>
        </p:nvGrpSpPr>
        <p:grpSpPr>
          <a:xfrm>
            <a:off x="-14600" y="4605956"/>
            <a:ext cx="9221700" cy="125325"/>
            <a:chOff x="-14600" y="6141275"/>
            <a:chExt cx="9221700" cy="167100"/>
          </a:xfrm>
        </p:grpSpPr>
        <p:cxnSp>
          <p:nvCxnSpPr>
            <p:cNvPr id="1058" name="Google Shape;1058;p132"/>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1059" name="Google Shape;1059;p132"/>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1060"/>
        <p:cNvGrpSpPr/>
        <p:nvPr/>
      </p:nvGrpSpPr>
      <p:grpSpPr>
        <a:xfrm>
          <a:off x="0" y="0"/>
          <a:ext cx="0" cy="0"/>
          <a:chOff x="0" y="0"/>
          <a:chExt cx="0" cy="0"/>
        </a:xfrm>
      </p:grpSpPr>
      <p:sp>
        <p:nvSpPr>
          <p:cNvPr id="1061" name="Google Shape;1061;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mall Title Only - Tab corner">
  <p:cSld name="Small Title Only - Tab corner">
    <p:bg>
      <p:bgPr>
        <a:solidFill>
          <a:srgbClr val="FFFFFF"/>
        </a:solidFill>
        <a:effectLst/>
      </p:bgPr>
    </p:bg>
    <p:spTree>
      <p:nvGrpSpPr>
        <p:cNvPr id="1" name="Shape 1062"/>
        <p:cNvGrpSpPr/>
        <p:nvPr/>
      </p:nvGrpSpPr>
      <p:grpSpPr>
        <a:xfrm>
          <a:off x="0" y="0"/>
          <a:ext cx="0" cy="0"/>
          <a:chOff x="0" y="0"/>
          <a:chExt cx="0" cy="0"/>
        </a:xfrm>
      </p:grpSpPr>
      <p:sp>
        <p:nvSpPr>
          <p:cNvPr id="1063" name="Google Shape;1063;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Title Only - Tab corner">
  <p:cSld name="Small Title Only - Tab corner">
    <p:bg>
      <p:bgPr>
        <a:solidFill>
          <a:srgbClr val="FFFFFF"/>
        </a:solidFill>
        <a:effectLst/>
      </p:bgPr>
    </p:bg>
    <p:spTree>
      <p:nvGrpSpPr>
        <p:cNvPr id="1" name="Shape 132"/>
        <p:cNvGrpSpPr/>
        <p:nvPr/>
      </p:nvGrpSpPr>
      <p:grpSpPr>
        <a:xfrm>
          <a:off x="0" y="0"/>
          <a:ext cx="0" cy="0"/>
          <a:chOff x="0" y="0"/>
          <a:chExt cx="0" cy="0"/>
        </a:xfrm>
      </p:grpSpPr>
      <p:sp>
        <p:nvSpPr>
          <p:cNvPr id="133" name="Google Shape;133;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1064"/>
        <p:cNvGrpSpPr/>
        <p:nvPr/>
      </p:nvGrpSpPr>
      <p:grpSpPr>
        <a:xfrm>
          <a:off x="0" y="0"/>
          <a:ext cx="0" cy="0"/>
          <a:chOff x="0" y="0"/>
          <a:chExt cx="0" cy="0"/>
        </a:xfrm>
      </p:grpSpPr>
      <p:sp>
        <p:nvSpPr>
          <p:cNvPr id="1065" name="Google Shape;1065;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List Items - Same Slide - NUMBERED - More Slots">
    <p:bg>
      <p:bgPr>
        <a:solidFill>
          <a:srgbClr val="FFFFFF"/>
        </a:solidFill>
        <a:effectLst/>
      </p:bgPr>
    </p:bg>
    <p:spTree>
      <p:nvGrpSpPr>
        <p:cNvPr id="1" name="Shape 1066"/>
        <p:cNvGrpSpPr/>
        <p:nvPr/>
      </p:nvGrpSpPr>
      <p:grpSpPr>
        <a:xfrm>
          <a:off x="0" y="0"/>
          <a:ext cx="0" cy="0"/>
          <a:chOff x="0" y="0"/>
          <a:chExt cx="0" cy="0"/>
        </a:xfrm>
      </p:grpSpPr>
      <p:sp>
        <p:nvSpPr>
          <p:cNvPr id="1067" name="Google Shape;1067;p136"/>
          <p:cNvSpPr/>
          <p:nvPr/>
        </p:nvSpPr>
        <p:spPr>
          <a:xfrm>
            <a:off x="461550" y="40036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69" name="Google Shape;1069;p136"/>
          <p:cNvSpPr/>
          <p:nvPr/>
        </p:nvSpPr>
        <p:spPr>
          <a:xfrm>
            <a:off x="461550" y="32783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36"/>
          <p:cNvSpPr/>
          <p:nvPr/>
        </p:nvSpPr>
        <p:spPr>
          <a:xfrm>
            <a:off x="461550" y="25530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36"/>
          <p:cNvSpPr/>
          <p:nvPr/>
        </p:nvSpPr>
        <p:spPr>
          <a:xfrm>
            <a:off x="461550" y="18277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36"/>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73" name="Google Shape;1073;p136"/>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74" name="Google Shape;1074;p136"/>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75" name="Google Shape;1075;p136"/>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76" name="Google Shape;1076;p136"/>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1077" name="Google Shape;1077;p136"/>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1078" name="Google Shape;1078;p136"/>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1079" name="Google Shape;1079;p136"/>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cxnSp>
        <p:nvCxnSpPr>
          <p:cNvPr id="1080" name="Google Shape;1080;p136"/>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081" name="Google Shape;1081;p136"/>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1082"/>
        <p:cNvGrpSpPr/>
        <p:nvPr/>
      </p:nvGrpSpPr>
      <p:grpSpPr>
        <a:xfrm>
          <a:off x="0" y="0"/>
          <a:ext cx="0" cy="0"/>
          <a:chOff x="0" y="0"/>
          <a:chExt cx="0" cy="0"/>
        </a:xfrm>
      </p:grpSpPr>
      <p:sp>
        <p:nvSpPr>
          <p:cNvPr id="1083" name="Google Shape;1083;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4" name="Google Shape;1084;p137"/>
          <p:cNvSpPr/>
          <p:nvPr/>
        </p:nvSpPr>
        <p:spPr>
          <a:xfrm>
            <a:off x="461550" y="3756123"/>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37"/>
          <p:cNvSpPr/>
          <p:nvPr/>
        </p:nvSpPr>
        <p:spPr>
          <a:xfrm>
            <a:off x="461550" y="2791949"/>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37"/>
          <p:cNvSpPr/>
          <p:nvPr/>
        </p:nvSpPr>
        <p:spPr>
          <a:xfrm>
            <a:off x="461550" y="1827775"/>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37"/>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88" name="Google Shape;1088;p137"/>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89" name="Google Shape;1089;p137"/>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cxnSp>
        <p:nvCxnSpPr>
          <p:cNvPr id="1090" name="Google Shape;1090;p137"/>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091" name="Google Shape;1091;p137"/>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1092"/>
        <p:cNvGrpSpPr/>
        <p:nvPr/>
      </p:nvGrpSpPr>
      <p:grpSpPr>
        <a:xfrm>
          <a:off x="0" y="0"/>
          <a:ext cx="0" cy="0"/>
          <a:chOff x="0" y="0"/>
          <a:chExt cx="0" cy="0"/>
        </a:xfrm>
      </p:grpSpPr>
      <p:sp>
        <p:nvSpPr>
          <p:cNvPr id="1093" name="Google Shape;1093;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094" name="Google Shape;1094;p138"/>
          <p:cNvGrpSpPr/>
          <p:nvPr/>
        </p:nvGrpSpPr>
        <p:grpSpPr>
          <a:xfrm>
            <a:off x="6128800" y="1677492"/>
            <a:ext cx="2596800" cy="3186381"/>
            <a:chOff x="6265963" y="3087650"/>
            <a:chExt cx="2596800" cy="4087200"/>
          </a:xfrm>
        </p:grpSpPr>
        <p:sp>
          <p:nvSpPr>
            <p:cNvPr id="1095" name="Google Shape;1095;p138"/>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38"/>
            <p:cNvSpPr/>
            <p:nvPr/>
          </p:nvSpPr>
          <p:spPr>
            <a:xfrm>
              <a:off x="6276313" y="308765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97" name="Google Shape;1097;p138"/>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1098" name="Google Shape;1098;p138"/>
          <p:cNvGrpSpPr/>
          <p:nvPr/>
        </p:nvGrpSpPr>
        <p:grpSpPr>
          <a:xfrm>
            <a:off x="3274050" y="1677493"/>
            <a:ext cx="2624100" cy="3186381"/>
            <a:chOff x="3293788" y="2998700"/>
            <a:chExt cx="2624100" cy="4087200"/>
          </a:xfrm>
        </p:grpSpPr>
        <p:sp>
          <p:nvSpPr>
            <p:cNvPr id="1099" name="Google Shape;1099;p138"/>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38"/>
            <p:cNvSpPr/>
            <p:nvPr/>
          </p:nvSpPr>
          <p:spPr>
            <a:xfrm>
              <a:off x="3304138" y="299870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01" name="Google Shape;1101;p138"/>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1102" name="Google Shape;1102;p138"/>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103" name="Google Shape;1103;p138"/>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104" name="Google Shape;1104;p138"/>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105" name="Google Shape;1105;p138"/>
          <p:cNvSpPr txBox="1">
            <a:spLocks noGrp="1"/>
          </p:cNvSpPr>
          <p:nvPr>
            <p:ph type="subTitle" idx="4"/>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06" name="Google Shape;1106;p138"/>
          <p:cNvSpPr txBox="1">
            <a:spLocks noGrp="1"/>
          </p:cNvSpPr>
          <p:nvPr>
            <p:ph type="subTitle" idx="5"/>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endParaRPr/>
          </a:p>
        </p:txBody>
      </p:sp>
      <p:grpSp>
        <p:nvGrpSpPr>
          <p:cNvPr id="1107" name="Google Shape;1107;p138"/>
          <p:cNvGrpSpPr/>
          <p:nvPr/>
        </p:nvGrpSpPr>
        <p:grpSpPr>
          <a:xfrm>
            <a:off x="363775" y="1676134"/>
            <a:ext cx="2625000" cy="375592"/>
            <a:chOff x="430813" y="2998700"/>
            <a:chExt cx="2625000" cy="654000"/>
          </a:xfrm>
        </p:grpSpPr>
        <p:sp>
          <p:nvSpPr>
            <p:cNvPr id="1108" name="Google Shape;1108;p138"/>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09" name="Google Shape;1109;p138"/>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1110"/>
        <p:cNvGrpSpPr/>
        <p:nvPr/>
      </p:nvGrpSpPr>
      <p:grpSpPr>
        <a:xfrm>
          <a:off x="0" y="0"/>
          <a:ext cx="0" cy="0"/>
          <a:chOff x="0" y="0"/>
          <a:chExt cx="0" cy="0"/>
        </a:xfrm>
      </p:grpSpPr>
      <p:sp>
        <p:nvSpPr>
          <p:cNvPr id="1111" name="Google Shape;1111;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112" name="Google Shape;1112;p13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113" name="Google Shape;1113;p139"/>
          <p:cNvSpPr txBox="1">
            <a:spLocks noGrp="1"/>
          </p:cNvSpPr>
          <p:nvPr>
            <p:ph type="subTitle" idx="1"/>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1114"/>
        <p:cNvGrpSpPr/>
        <p:nvPr/>
      </p:nvGrpSpPr>
      <p:grpSpPr>
        <a:xfrm>
          <a:off x="0" y="0"/>
          <a:ext cx="0" cy="0"/>
          <a:chOff x="0" y="0"/>
          <a:chExt cx="0" cy="0"/>
        </a:xfrm>
      </p:grpSpPr>
      <p:sp>
        <p:nvSpPr>
          <p:cNvPr id="1115" name="Google Shape;1115;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116" name="Google Shape;1116;p140"/>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1117" name="Google Shape;1117;p140"/>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1118"/>
        <p:cNvGrpSpPr/>
        <p:nvPr/>
      </p:nvGrpSpPr>
      <p:grpSpPr>
        <a:xfrm>
          <a:off x="0" y="0"/>
          <a:ext cx="0" cy="0"/>
          <a:chOff x="0" y="0"/>
          <a:chExt cx="0" cy="0"/>
        </a:xfrm>
      </p:grpSpPr>
      <p:sp>
        <p:nvSpPr>
          <p:cNvPr id="1119" name="Google Shape;1119;p141"/>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0" name="Google Shape;1120;p141"/>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1pPr>
            <a:lvl2pPr marL="914400" marR="0" lvl="1"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2pPr>
            <a:lvl3pPr marL="1371600" marR="0" lvl="2"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3pPr>
            <a:lvl4pPr marL="1828800" marR="0" lvl="3"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4pPr>
            <a:lvl5pPr marL="2286000" marR="0" lvl="4"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5pPr>
            <a:lvl6pPr marL="2743200" marR="0" lvl="5"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6pPr>
            <a:lvl7pPr marL="3200400" marR="0" lvl="6"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7pPr>
            <a:lvl8pPr marL="3657600" marR="0" lvl="7"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8pPr>
            <a:lvl9pPr marL="4114800" marR="0" lvl="8" indent="-368300" algn="l" rtl="0">
              <a:lnSpc>
                <a:spcPct val="100000"/>
              </a:lnSpc>
              <a:spcBef>
                <a:spcPts val="800"/>
              </a:spcBef>
              <a:spcAft>
                <a:spcPts val="800"/>
              </a:spcAft>
              <a:buClr>
                <a:srgbClr val="0579BD"/>
              </a:buClr>
              <a:buSzPts val="2200"/>
              <a:buFont typeface="Arial"/>
              <a:buChar char="■"/>
              <a:defRPr sz="2200" b="1" i="0" u="none" strike="noStrike" cap="none">
                <a:solidFill>
                  <a:srgbClr val="003C71"/>
                </a:solidFill>
                <a:latin typeface="Arial"/>
                <a:ea typeface="Arial"/>
                <a:cs typeface="Arial"/>
                <a:sym typeface="Arial"/>
              </a:defRPr>
            </a:lvl9pPr>
          </a:lstStyle>
          <a:p>
            <a:endParaRPr/>
          </a:p>
        </p:txBody>
      </p:sp>
      <p:sp>
        <p:nvSpPr>
          <p:cNvPr id="1121" name="Google Shape;1121;p141" title="Vertical blue banner with GSA OGP title"/>
          <p:cNvSpPr txBox="1"/>
          <p:nvPr/>
        </p:nvSpPr>
        <p:spPr>
          <a:xfrm>
            <a:off x="1740687" y="4809921"/>
            <a:ext cx="5143500" cy="33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accent4"/>
                </a:solidFill>
                <a:latin typeface="Arial"/>
                <a:ea typeface="Arial"/>
                <a:cs typeface="Arial"/>
                <a:sym typeface="Arial"/>
              </a:rPr>
              <a:t>G S A     O F F I C E    O F    G O V E R N M E N T - W I D E     P O L I C Y </a:t>
            </a:r>
            <a:endParaRPr sz="1100" b="1" i="0" u="none" strike="noStrike" cap="none">
              <a:solidFill>
                <a:schemeClr val="accent4"/>
              </a:solidFill>
              <a:latin typeface="Arial"/>
              <a:ea typeface="Arial"/>
              <a:cs typeface="Arial"/>
              <a:sym typeface="Arial"/>
            </a:endParaRPr>
          </a:p>
        </p:txBody>
      </p:sp>
      <p:sp>
        <p:nvSpPr>
          <p:cNvPr id="1122" name="Google Shape;1122;p141"/>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9pPr>
          </a:lstStyle>
          <a:p>
            <a:endParaRPr/>
          </a:p>
        </p:txBody>
      </p:sp>
      <p:cxnSp>
        <p:nvCxnSpPr>
          <p:cNvPr id="1123" name="Google Shape;1123;p141"/>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124" name="Google Shape;1124;p141"/>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1125"/>
        <p:cNvGrpSpPr/>
        <p:nvPr/>
      </p:nvGrpSpPr>
      <p:grpSpPr>
        <a:xfrm>
          <a:off x="0" y="0"/>
          <a:ext cx="0" cy="0"/>
          <a:chOff x="0" y="0"/>
          <a:chExt cx="0" cy="0"/>
        </a:xfrm>
      </p:grpSpPr>
      <p:sp>
        <p:nvSpPr>
          <p:cNvPr id="1126" name="Google Shape;1126;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27" name="Google Shape;1127;p142"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1128"/>
        <p:cNvGrpSpPr/>
        <p:nvPr/>
      </p:nvGrpSpPr>
      <p:grpSpPr>
        <a:xfrm>
          <a:off x="0" y="0"/>
          <a:ext cx="0" cy="0"/>
          <a:chOff x="0" y="0"/>
          <a:chExt cx="0" cy="0"/>
        </a:xfrm>
      </p:grpSpPr>
      <p:sp>
        <p:nvSpPr>
          <p:cNvPr id="1129" name="Google Shape;1129;p143"/>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0" name="Google Shape;1130;p143"/>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1" name="Google Shape;1131;p1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2"/>
        <p:cNvGrpSpPr/>
        <p:nvPr/>
      </p:nvGrpSpPr>
      <p:grpSpPr>
        <a:xfrm>
          <a:off x="0" y="0"/>
          <a:ext cx="0" cy="0"/>
          <a:chOff x="0" y="0"/>
          <a:chExt cx="0" cy="0"/>
        </a:xfrm>
      </p:grpSpPr>
      <p:sp>
        <p:nvSpPr>
          <p:cNvPr id="1133" name="Google Shape;1133;p144"/>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4" name="Google Shape;1134;p14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5" name="Google Shape;1135;p14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6" name="Google Shape;1136;p14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134"/>
        <p:cNvGrpSpPr/>
        <p:nvPr/>
      </p:nvGrpSpPr>
      <p:grpSpPr>
        <a:xfrm>
          <a:off x="0" y="0"/>
          <a:ext cx="0" cy="0"/>
          <a:chOff x="0" y="0"/>
          <a:chExt cx="0" cy="0"/>
        </a:xfrm>
      </p:grpSpPr>
      <p:sp>
        <p:nvSpPr>
          <p:cNvPr id="135" name="Google Shape;13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7"/>
        <p:cNvGrpSpPr/>
        <p:nvPr/>
      </p:nvGrpSpPr>
      <p:grpSpPr>
        <a:xfrm>
          <a:off x="0" y="0"/>
          <a:ext cx="0" cy="0"/>
          <a:chOff x="0" y="0"/>
          <a:chExt cx="0" cy="0"/>
        </a:xfrm>
      </p:grpSpPr>
      <p:sp>
        <p:nvSpPr>
          <p:cNvPr id="1138" name="Google Shape;1138;p145"/>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9" name="Google Shape;1139;p145"/>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0" name="Google Shape;1140;p14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41" name="Google Shape;1141;p145"/>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2" name="Google Shape;1142;p145"/>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43" name="Google Shape;1143;p145"/>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4"/>
        <p:cNvGrpSpPr/>
        <p:nvPr/>
      </p:nvGrpSpPr>
      <p:grpSpPr>
        <a:xfrm>
          <a:off x="0" y="0"/>
          <a:ext cx="0" cy="0"/>
          <a:chOff x="0" y="0"/>
          <a:chExt cx="0" cy="0"/>
        </a:xfrm>
      </p:grpSpPr>
      <p:sp>
        <p:nvSpPr>
          <p:cNvPr id="1145" name="Google Shape;1145;p146"/>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46" name="Google Shape;1146;p146"/>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7"/>
        <p:cNvGrpSpPr/>
        <p:nvPr/>
      </p:nvGrpSpPr>
      <p:grpSpPr>
        <a:xfrm>
          <a:off x="0" y="0"/>
          <a:ext cx="0" cy="0"/>
          <a:chOff x="0" y="0"/>
          <a:chExt cx="0" cy="0"/>
        </a:xfrm>
      </p:grpSpPr>
      <p:sp>
        <p:nvSpPr>
          <p:cNvPr id="1148" name="Google Shape;1148;p147"/>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49" name="Google Shape;1149;p147"/>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50" name="Google Shape;1150;p147"/>
          <p:cNvSpPr txBox="1">
            <a:spLocks noGrp="1"/>
          </p:cNvSpPr>
          <p:nvPr>
            <p:ph type="body" idx="2"/>
          </p:nvPr>
        </p:nvSpPr>
        <p:spPr>
          <a:xfrm>
            <a:off x="457201"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1" name="Google Shape;1151;p14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2"/>
        <p:cNvGrpSpPr/>
        <p:nvPr/>
      </p:nvGrpSpPr>
      <p:grpSpPr>
        <a:xfrm>
          <a:off x="0" y="0"/>
          <a:ext cx="0" cy="0"/>
          <a:chOff x="0" y="0"/>
          <a:chExt cx="0" cy="0"/>
        </a:xfrm>
      </p:grpSpPr>
      <p:sp>
        <p:nvSpPr>
          <p:cNvPr id="1153" name="Google Shape;1153;p148"/>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54" name="Google Shape;1154;p148"/>
          <p:cNvSpPr>
            <a:spLocks noGrp="1"/>
          </p:cNvSpPr>
          <p:nvPr>
            <p:ph type="pic" idx="2"/>
          </p:nvPr>
        </p:nvSpPr>
        <p:spPr>
          <a:xfrm>
            <a:off x="1792288" y="459581"/>
            <a:ext cx="5486400" cy="3086100"/>
          </a:xfrm>
          <a:prstGeom prst="rect">
            <a:avLst/>
          </a:prstGeom>
          <a:noFill/>
          <a:ln>
            <a:noFill/>
          </a:ln>
        </p:spPr>
      </p:sp>
      <p:sp>
        <p:nvSpPr>
          <p:cNvPr id="1155" name="Google Shape;1155;p148"/>
          <p:cNvSpPr txBox="1">
            <a:spLocks noGrp="1"/>
          </p:cNvSpPr>
          <p:nvPr>
            <p:ph type="body" idx="1"/>
          </p:nvPr>
        </p:nvSpPr>
        <p:spPr>
          <a:xfrm>
            <a:off x="1792288" y="4025504"/>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6" name="Google Shape;1156;p14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7"/>
        <p:cNvGrpSpPr/>
        <p:nvPr/>
      </p:nvGrpSpPr>
      <p:grpSpPr>
        <a:xfrm>
          <a:off x="0" y="0"/>
          <a:ext cx="0" cy="0"/>
          <a:chOff x="0" y="0"/>
          <a:chExt cx="0" cy="0"/>
        </a:xfrm>
      </p:grpSpPr>
      <p:sp>
        <p:nvSpPr>
          <p:cNvPr id="1158" name="Google Shape;1158;p149"/>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59" name="Google Shape;1159;p149"/>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0" name="Google Shape;1160;p149"/>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1"/>
        <p:cNvGrpSpPr/>
        <p:nvPr/>
      </p:nvGrpSpPr>
      <p:grpSpPr>
        <a:xfrm>
          <a:off x="0" y="0"/>
          <a:ext cx="0" cy="0"/>
          <a:chOff x="0" y="0"/>
          <a:chExt cx="0" cy="0"/>
        </a:xfrm>
      </p:grpSpPr>
      <p:sp>
        <p:nvSpPr>
          <p:cNvPr id="1162" name="Google Shape;1162;p150"/>
          <p:cNvSpPr txBox="1">
            <a:spLocks noGrp="1"/>
          </p:cNvSpPr>
          <p:nvPr>
            <p:ph type="title"/>
          </p:nvPr>
        </p:nvSpPr>
        <p:spPr>
          <a:xfrm rot="5400000">
            <a:off x="5463750" y="1371629"/>
            <a:ext cx="4388700" cy="2057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3" name="Google Shape;1163;p150"/>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4" name="Google Shape;1164;p150"/>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65"/>
        <p:cNvGrpSpPr/>
        <p:nvPr/>
      </p:nvGrpSpPr>
      <p:grpSpPr>
        <a:xfrm>
          <a:off x="0" y="0"/>
          <a:ext cx="0" cy="0"/>
          <a:chOff x="0" y="0"/>
          <a:chExt cx="0" cy="0"/>
        </a:xfrm>
      </p:grpSpPr>
      <p:sp>
        <p:nvSpPr>
          <p:cNvPr id="1166" name="Google Shape;116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7" name="Google Shape;1167;p1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8" name="Google Shape;1168;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xt Block w/Title">
  <p:cSld name="OBJECT_1">
    <p:spTree>
      <p:nvGrpSpPr>
        <p:cNvPr id="1" name="Shape 1169"/>
        <p:cNvGrpSpPr/>
        <p:nvPr/>
      </p:nvGrpSpPr>
      <p:grpSpPr>
        <a:xfrm>
          <a:off x="0" y="0"/>
          <a:ext cx="0" cy="0"/>
          <a:chOff x="0" y="0"/>
          <a:chExt cx="0" cy="0"/>
        </a:xfrm>
      </p:grpSpPr>
      <p:sp>
        <p:nvSpPr>
          <p:cNvPr id="1170" name="Google Shape;1170;p152"/>
          <p:cNvSpPr txBox="1">
            <a:spLocks noGrp="1"/>
          </p:cNvSpPr>
          <p:nvPr>
            <p:ph type="title"/>
          </p:nvPr>
        </p:nvSpPr>
        <p:spPr>
          <a:xfrm>
            <a:off x="457200" y="327500"/>
            <a:ext cx="8229600" cy="795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005087"/>
              </a:buClr>
              <a:buSzPts val="2800"/>
              <a:buNone/>
              <a:defRPr sz="28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1" name="Google Shape;1171;p15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72" name="Google Shape;1172;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73" name="Google Shape;1173;p152"/>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List Items - Same Slide - NUMBERED - More Slots">
    <p:bg>
      <p:bgPr>
        <a:solidFill>
          <a:srgbClr val="FFFFFF"/>
        </a:solidFill>
        <a:effectLst/>
      </p:bgPr>
    </p:bg>
    <p:spTree>
      <p:nvGrpSpPr>
        <p:cNvPr id="1" name="Shape 136"/>
        <p:cNvGrpSpPr/>
        <p:nvPr/>
      </p:nvGrpSpPr>
      <p:grpSpPr>
        <a:xfrm>
          <a:off x="0" y="0"/>
          <a:ext cx="0" cy="0"/>
          <a:chOff x="0" y="0"/>
          <a:chExt cx="0" cy="0"/>
        </a:xfrm>
      </p:grpSpPr>
      <p:sp>
        <p:nvSpPr>
          <p:cNvPr id="137" name="Google Shape;137;p16"/>
          <p:cNvSpPr/>
          <p:nvPr/>
        </p:nvSpPr>
        <p:spPr>
          <a:xfrm>
            <a:off x="461550" y="4003675"/>
            <a:ext cx="8237700" cy="661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16"/>
          <p:cNvSpPr/>
          <p:nvPr/>
        </p:nvSpPr>
        <p:spPr>
          <a:xfrm>
            <a:off x="461550" y="3278375"/>
            <a:ext cx="8237700" cy="661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6"/>
          <p:cNvSpPr/>
          <p:nvPr/>
        </p:nvSpPr>
        <p:spPr>
          <a:xfrm>
            <a:off x="461550" y="2553075"/>
            <a:ext cx="8237700" cy="661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6"/>
          <p:cNvSpPr/>
          <p:nvPr/>
        </p:nvSpPr>
        <p:spPr>
          <a:xfrm>
            <a:off x="461550" y="1827775"/>
            <a:ext cx="8237700" cy="661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6"/>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3" name="Google Shape;143;p16"/>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4" name="Google Shape;144;p16"/>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5" name="Google Shape;145;p16"/>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6" name="Google Shape;146;p16"/>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147" name="Google Shape;147;p16"/>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148" name="Google Shape;148;p16"/>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149" name="Google Shape;149;p16"/>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cxnSp>
        <p:nvCxnSpPr>
          <p:cNvPr id="150" name="Google Shape;150;p16"/>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51" name="Google Shape;151;p16"/>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152"/>
        <p:cNvGrpSpPr/>
        <p:nvPr/>
      </p:nvGrpSpPr>
      <p:grpSpPr>
        <a:xfrm>
          <a:off x="0" y="0"/>
          <a:ext cx="0" cy="0"/>
          <a:chOff x="0" y="0"/>
          <a:chExt cx="0" cy="0"/>
        </a:xfrm>
      </p:grpSpPr>
      <p:sp>
        <p:nvSpPr>
          <p:cNvPr id="153" name="Google Shape;15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17"/>
          <p:cNvSpPr/>
          <p:nvPr/>
        </p:nvSpPr>
        <p:spPr>
          <a:xfrm>
            <a:off x="461550" y="3756123"/>
            <a:ext cx="8282400" cy="8358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7"/>
          <p:cNvSpPr/>
          <p:nvPr/>
        </p:nvSpPr>
        <p:spPr>
          <a:xfrm>
            <a:off x="461550" y="2791949"/>
            <a:ext cx="8282400" cy="8358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7"/>
          <p:cNvSpPr/>
          <p:nvPr/>
        </p:nvSpPr>
        <p:spPr>
          <a:xfrm>
            <a:off x="461550" y="1827775"/>
            <a:ext cx="8282400" cy="8358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7"/>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8" name="Google Shape;158;p17"/>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9" name="Google Shape;159;p17"/>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cxnSp>
        <p:nvCxnSpPr>
          <p:cNvPr id="160" name="Google Shape;160;p17"/>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61" name="Google Shape;161;p17"/>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162"/>
        <p:cNvGrpSpPr/>
        <p:nvPr/>
      </p:nvGrpSpPr>
      <p:grpSpPr>
        <a:xfrm>
          <a:off x="0" y="0"/>
          <a:ext cx="0" cy="0"/>
          <a:chOff x="0" y="0"/>
          <a:chExt cx="0" cy="0"/>
        </a:xfrm>
      </p:grpSpPr>
      <p:sp>
        <p:nvSpPr>
          <p:cNvPr id="163" name="Google Shape;16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64" name="Google Shape;164;p18"/>
          <p:cNvGrpSpPr/>
          <p:nvPr/>
        </p:nvGrpSpPr>
        <p:grpSpPr>
          <a:xfrm>
            <a:off x="6128800" y="1677492"/>
            <a:ext cx="2596800" cy="3186381"/>
            <a:chOff x="6265963" y="3087650"/>
            <a:chExt cx="2596800" cy="4087200"/>
          </a:xfrm>
        </p:grpSpPr>
        <p:sp>
          <p:nvSpPr>
            <p:cNvPr id="165" name="Google Shape;165;p18"/>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8"/>
            <p:cNvSpPr/>
            <p:nvPr/>
          </p:nvSpPr>
          <p:spPr>
            <a:xfrm>
              <a:off x="6276313" y="3087650"/>
              <a:ext cx="2567700" cy="4087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7" name="Google Shape;167;p18"/>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168" name="Google Shape;168;p18"/>
          <p:cNvGrpSpPr/>
          <p:nvPr/>
        </p:nvGrpSpPr>
        <p:grpSpPr>
          <a:xfrm>
            <a:off x="3274050" y="1677493"/>
            <a:ext cx="2624100" cy="3186381"/>
            <a:chOff x="3293788" y="2998700"/>
            <a:chExt cx="2624100" cy="4087200"/>
          </a:xfrm>
        </p:grpSpPr>
        <p:sp>
          <p:nvSpPr>
            <p:cNvPr id="169" name="Google Shape;169;p18"/>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8"/>
            <p:cNvSpPr/>
            <p:nvPr/>
          </p:nvSpPr>
          <p:spPr>
            <a:xfrm>
              <a:off x="3304138" y="2998700"/>
              <a:ext cx="2567700" cy="4087200"/>
            </a:xfrm>
            <a:prstGeom prst="roundRect">
              <a:avLst>
                <a:gd name="adj" fmla="val 16667"/>
              </a:avLst>
            </a:prstGeom>
            <a:solidFill>
              <a:srgbClr val="003C71">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1" name="Google Shape;171;p18"/>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172" name="Google Shape;172;p18"/>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73" name="Google Shape;173;p18"/>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74" name="Google Shape;174;p18"/>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175" name="Google Shape;175;p18"/>
          <p:cNvSpPr txBox="1">
            <a:spLocks noGrp="1"/>
          </p:cNvSpPr>
          <p:nvPr>
            <p:ph type="subTitle" idx="4"/>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6" name="Google Shape;176;p18"/>
          <p:cNvSpPr txBox="1">
            <a:spLocks noGrp="1"/>
          </p:cNvSpPr>
          <p:nvPr>
            <p:ph type="subTitle" idx="5"/>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endParaRPr/>
          </a:p>
        </p:txBody>
      </p:sp>
      <p:grpSp>
        <p:nvGrpSpPr>
          <p:cNvPr id="177" name="Google Shape;177;p18"/>
          <p:cNvGrpSpPr/>
          <p:nvPr/>
        </p:nvGrpSpPr>
        <p:grpSpPr>
          <a:xfrm>
            <a:off x="363775" y="1676133"/>
            <a:ext cx="2625000" cy="375592"/>
            <a:chOff x="430813" y="2998700"/>
            <a:chExt cx="2625000" cy="654000"/>
          </a:xfrm>
        </p:grpSpPr>
        <p:sp>
          <p:nvSpPr>
            <p:cNvPr id="178" name="Google Shape;178;p18"/>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9" name="Google Shape;179;p18"/>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180"/>
        <p:cNvGrpSpPr/>
        <p:nvPr/>
      </p:nvGrpSpPr>
      <p:grpSpPr>
        <a:xfrm>
          <a:off x="0" y="0"/>
          <a:ext cx="0" cy="0"/>
          <a:chOff x="0" y="0"/>
          <a:chExt cx="0" cy="0"/>
        </a:xfrm>
      </p:grpSpPr>
      <p:sp>
        <p:nvSpPr>
          <p:cNvPr id="181" name="Google Shape;18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82" name="Google Shape;182;p1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83" name="Google Shape;183;p19"/>
          <p:cNvSpPr txBox="1">
            <a:spLocks noGrp="1"/>
          </p:cNvSpPr>
          <p:nvPr>
            <p:ph type="subTitle" idx="1"/>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184"/>
        <p:cNvGrpSpPr/>
        <p:nvPr/>
      </p:nvGrpSpPr>
      <p:grpSpPr>
        <a:xfrm>
          <a:off x="0" y="0"/>
          <a:ext cx="0" cy="0"/>
          <a:chOff x="0" y="0"/>
          <a:chExt cx="0" cy="0"/>
        </a:xfrm>
      </p:grpSpPr>
      <p:sp>
        <p:nvSpPr>
          <p:cNvPr id="185" name="Google Shape;18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86" name="Google Shape;186;p20"/>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187" name="Google Shape;187;p20"/>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 name="Google Shape;13;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188"/>
        <p:cNvGrpSpPr/>
        <p:nvPr/>
      </p:nvGrpSpPr>
      <p:grpSpPr>
        <a:xfrm>
          <a:off x="0" y="0"/>
          <a:ext cx="0" cy="0"/>
          <a:chOff x="0" y="0"/>
          <a:chExt cx="0" cy="0"/>
        </a:xfrm>
      </p:grpSpPr>
      <p:sp>
        <p:nvSpPr>
          <p:cNvPr id="189" name="Google Shape;189;p21"/>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0" name="Google Shape;190;p21"/>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1pPr>
            <a:lvl2pPr marL="914400" marR="0" lvl="1"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2pPr>
            <a:lvl3pPr marL="1371600" marR="0" lvl="2"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3pPr>
            <a:lvl4pPr marL="1828800" marR="0" lvl="3"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4pPr>
            <a:lvl5pPr marL="2286000" marR="0" lvl="4"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5pPr>
            <a:lvl6pPr marL="2743200" marR="0" lvl="5"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6pPr>
            <a:lvl7pPr marL="3200400" marR="0" lvl="6"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7pPr>
            <a:lvl8pPr marL="3657600" marR="0" lvl="7"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8pPr>
            <a:lvl9pPr marL="4114800" marR="0" lvl="8" indent="-368300" algn="l" rtl="0">
              <a:lnSpc>
                <a:spcPct val="100000"/>
              </a:lnSpc>
              <a:spcBef>
                <a:spcPts val="800"/>
              </a:spcBef>
              <a:spcAft>
                <a:spcPts val="800"/>
              </a:spcAft>
              <a:buClr>
                <a:srgbClr val="0579BD"/>
              </a:buClr>
              <a:buSzPts val="2200"/>
              <a:buFont typeface="Arial"/>
              <a:buChar char="■"/>
              <a:defRPr sz="2200" b="1" i="0" u="none" strike="noStrike" cap="none">
                <a:solidFill>
                  <a:srgbClr val="003C71"/>
                </a:solidFill>
                <a:latin typeface="Arial"/>
                <a:ea typeface="Arial"/>
                <a:cs typeface="Arial"/>
                <a:sym typeface="Arial"/>
              </a:defRPr>
            </a:lvl9pPr>
          </a:lstStyle>
          <a:p>
            <a:endParaRPr/>
          </a:p>
        </p:txBody>
      </p:sp>
      <p:sp>
        <p:nvSpPr>
          <p:cNvPr id="191" name="Google Shape;191;p21" title="Vertical blue banner with GSA OGP title"/>
          <p:cNvSpPr txBox="1"/>
          <p:nvPr/>
        </p:nvSpPr>
        <p:spPr>
          <a:xfrm>
            <a:off x="1740687" y="4809921"/>
            <a:ext cx="5143500" cy="33357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accent4"/>
                </a:solidFill>
                <a:latin typeface="Arial"/>
                <a:ea typeface="Arial"/>
                <a:cs typeface="Arial"/>
                <a:sym typeface="Arial"/>
              </a:rPr>
              <a:t>G S A     O F F I C E    O F    G O V E R N M E N T - W I D E     P O L I C Y </a:t>
            </a:r>
            <a:endParaRPr sz="1100" b="1" i="0" u="none" strike="noStrike" cap="none">
              <a:solidFill>
                <a:schemeClr val="accent4"/>
              </a:solidFill>
              <a:latin typeface="Arial"/>
              <a:ea typeface="Arial"/>
              <a:cs typeface="Arial"/>
              <a:sym typeface="Arial"/>
            </a:endParaRPr>
          </a:p>
        </p:txBody>
      </p:sp>
      <p:sp>
        <p:nvSpPr>
          <p:cNvPr id="192" name="Google Shape;192;p21"/>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9pPr>
          </a:lstStyle>
          <a:p>
            <a:endParaRPr/>
          </a:p>
        </p:txBody>
      </p:sp>
      <p:cxnSp>
        <p:nvCxnSpPr>
          <p:cNvPr id="193" name="Google Shape;193;p21"/>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194" name="Google Shape;194;p21"/>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195"/>
        <p:cNvGrpSpPr/>
        <p:nvPr/>
      </p:nvGrpSpPr>
      <p:grpSpPr>
        <a:xfrm>
          <a:off x="0" y="0"/>
          <a:ext cx="0" cy="0"/>
          <a:chOff x="0" y="0"/>
          <a:chExt cx="0" cy="0"/>
        </a:xfrm>
      </p:grpSpPr>
      <p:sp>
        <p:nvSpPr>
          <p:cNvPr id="196" name="Google Shape;19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7" name="Google Shape;197;p22"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0" name="Google Shape;200;p23"/>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1" name="Google Shape;201;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4" name="Google Shape;204;p2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5" name="Google Shape;205;p2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6" name="Google Shape;206;p2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9" name="Google Shape;209;p25"/>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0" name="Google Shape;210;p2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11" name="Google Shape;211;p25"/>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2" name="Google Shape;212;p25"/>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13" name="Google Shape;213;p25"/>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26"/>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16" name="Google Shape;216;p26"/>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27"/>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19" name="Google Shape;219;p27"/>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20" name="Google Shape;220;p27"/>
          <p:cNvSpPr txBox="1">
            <a:spLocks noGrp="1"/>
          </p:cNvSpPr>
          <p:nvPr>
            <p:ph type="body" idx="2"/>
          </p:nvPr>
        </p:nvSpPr>
        <p:spPr>
          <a:xfrm>
            <a:off x="457201"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1" name="Google Shape;221;p2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24" name="Google Shape;224;p28"/>
          <p:cNvSpPr>
            <a:spLocks noGrp="1"/>
          </p:cNvSpPr>
          <p:nvPr>
            <p:ph type="pic" idx="2"/>
          </p:nvPr>
        </p:nvSpPr>
        <p:spPr>
          <a:xfrm>
            <a:off x="1792288" y="459581"/>
            <a:ext cx="5486400" cy="3086100"/>
          </a:xfrm>
          <a:prstGeom prst="rect">
            <a:avLst/>
          </a:prstGeom>
          <a:noFill/>
          <a:ln>
            <a:noFill/>
          </a:ln>
        </p:spPr>
      </p:sp>
      <p:sp>
        <p:nvSpPr>
          <p:cNvPr id="225" name="Google Shape;225;p28"/>
          <p:cNvSpPr txBox="1">
            <a:spLocks noGrp="1"/>
          </p:cNvSpPr>
          <p:nvPr>
            <p:ph type="body" idx="1"/>
          </p:nvPr>
        </p:nvSpPr>
        <p:spPr>
          <a:xfrm>
            <a:off x="1792288" y="4025504"/>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6" name="Google Shape;226;p2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29" name="Google Shape;229;p29"/>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0" name="Google Shape;230;p29"/>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Google Shape;232;p30"/>
          <p:cNvSpPr txBox="1">
            <a:spLocks noGrp="1"/>
          </p:cNvSpPr>
          <p:nvPr>
            <p:ph type="title"/>
          </p:nvPr>
        </p:nvSpPr>
        <p:spPr>
          <a:xfrm rot="5400000">
            <a:off x="5463750" y="1371629"/>
            <a:ext cx="4388700" cy="2057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3" name="Google Shape;233;p30"/>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4" name="Google Shape;234;p30"/>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7" name="Google Shape;23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8" name="Google Shape;23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Block w/Title">
  <p:cSld name="OBJECT_1">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457200" y="327500"/>
            <a:ext cx="8229600" cy="795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005087"/>
              </a:buClr>
              <a:buSzPts val="2800"/>
              <a:buNone/>
              <a:defRPr sz="28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3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2" name="Google Shape;242;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3" name="Google Shape;243;p32"/>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OBJECT_2">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7" name="Google Shape;247;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48" name="Google Shape;248;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49" name="Google Shape;249;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3"/>
        <p:cNvGrpSpPr/>
        <p:nvPr/>
      </p:nvGrpSpPr>
      <p:grpSpPr>
        <a:xfrm>
          <a:off x="0" y="0"/>
          <a:ext cx="0" cy="0"/>
          <a:chOff x="0" y="0"/>
          <a:chExt cx="0" cy="0"/>
        </a:xfrm>
      </p:grpSpPr>
      <p:pic>
        <p:nvPicPr>
          <p:cNvPr id="254" name="Google Shape;254;p35"/>
          <p:cNvPicPr preferRelativeResize="0"/>
          <p:nvPr/>
        </p:nvPicPr>
        <p:blipFill rotWithShape="1">
          <a:blip r:embed="rId2">
            <a:alphaModFix/>
          </a:blip>
          <a:srcRect/>
          <a:stretch/>
        </p:blipFill>
        <p:spPr>
          <a:xfrm>
            <a:off x="0" y="1285871"/>
            <a:ext cx="9144003" cy="6094527"/>
          </a:xfrm>
          <a:prstGeom prst="rect">
            <a:avLst/>
          </a:prstGeom>
          <a:noFill/>
          <a:ln>
            <a:noFill/>
          </a:ln>
        </p:spPr>
      </p:pic>
      <p:sp>
        <p:nvSpPr>
          <p:cNvPr id="255" name="Google Shape;255;p35"/>
          <p:cNvSpPr txBox="1"/>
          <p:nvPr/>
        </p:nvSpPr>
        <p:spPr>
          <a:xfrm>
            <a:off x="4419600" y="788687"/>
            <a:ext cx="4038600" cy="1707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rgbClr val="003C71"/>
                </a:solidFill>
                <a:latin typeface="Arial"/>
                <a:ea typeface="Arial"/>
                <a:cs typeface="Arial"/>
                <a:sym typeface="Arial"/>
              </a:rPr>
              <a:t>Office of Government-wide Policy</a:t>
            </a:r>
            <a:endParaRPr sz="1400" b="0" i="0" u="none" strike="noStrike" cap="none">
              <a:solidFill>
                <a:srgbClr val="000000"/>
              </a:solidFill>
              <a:latin typeface="Arial"/>
              <a:ea typeface="Arial"/>
              <a:cs typeface="Arial"/>
              <a:sym typeface="Arial"/>
            </a:endParaRPr>
          </a:p>
        </p:txBody>
      </p:sp>
      <p:pic>
        <p:nvPicPr>
          <p:cNvPr id="256" name="Google Shape;256;p35"/>
          <p:cNvPicPr preferRelativeResize="0"/>
          <p:nvPr/>
        </p:nvPicPr>
        <p:blipFill rotWithShape="1">
          <a:blip r:embed="rId3">
            <a:alphaModFix/>
          </a:blip>
          <a:srcRect/>
          <a:stretch/>
        </p:blipFill>
        <p:spPr>
          <a:xfrm>
            <a:off x="635175" y="330973"/>
            <a:ext cx="696150" cy="628400"/>
          </a:xfrm>
          <a:prstGeom prst="rect">
            <a:avLst/>
          </a:prstGeom>
          <a:noFill/>
          <a:ln>
            <a:noFill/>
          </a:ln>
        </p:spPr>
      </p:pic>
      <p:sp>
        <p:nvSpPr>
          <p:cNvPr id="257" name="Google Shape;257;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8"/>
        <p:cNvGrpSpPr/>
        <p:nvPr/>
      </p:nvGrpSpPr>
      <p:grpSpPr>
        <a:xfrm>
          <a:off x="0" y="0"/>
          <a:ext cx="0" cy="0"/>
          <a:chOff x="0" y="0"/>
          <a:chExt cx="0" cy="0"/>
        </a:xfrm>
      </p:grpSpPr>
      <p:sp>
        <p:nvSpPr>
          <p:cNvPr id="259" name="Google Shape;259;p3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60" name="Google Shape;260;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p3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263"/>
        <p:cNvGrpSpPr/>
        <p:nvPr/>
      </p:nvGrpSpPr>
      <p:grpSpPr>
        <a:xfrm>
          <a:off x="0" y="0"/>
          <a:ext cx="0" cy="0"/>
          <a:chOff x="0" y="0"/>
          <a:chExt cx="0" cy="0"/>
        </a:xfrm>
      </p:grpSpPr>
      <p:sp>
        <p:nvSpPr>
          <p:cNvPr id="264" name="Google Shape;26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5" name="Google Shape;265;p38"/>
          <p:cNvSpPr txBox="1"/>
          <p:nvPr/>
        </p:nvSpPr>
        <p:spPr>
          <a:xfrm>
            <a:off x="0" y="1840384"/>
            <a:ext cx="7878900" cy="1290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8"/>
          <p:cNvSpPr txBox="1">
            <a:spLocks noGrp="1"/>
          </p:cNvSpPr>
          <p:nvPr>
            <p:ph type="title"/>
          </p:nvPr>
        </p:nvSpPr>
        <p:spPr>
          <a:xfrm>
            <a:off x="228600" y="2017025"/>
            <a:ext cx="6018900" cy="959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267"/>
        <p:cNvGrpSpPr/>
        <p:nvPr/>
      </p:nvGrpSpPr>
      <p:grpSpPr>
        <a:xfrm>
          <a:off x="0" y="0"/>
          <a:ext cx="0" cy="0"/>
          <a:chOff x="0" y="0"/>
          <a:chExt cx="0" cy="0"/>
        </a:xfrm>
      </p:grpSpPr>
      <p:sp>
        <p:nvSpPr>
          <p:cNvPr id="268" name="Google Shape;268;p39"/>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69" name="Google Shape;269;p39"/>
          <p:cNvGrpSpPr/>
          <p:nvPr/>
        </p:nvGrpSpPr>
        <p:grpSpPr>
          <a:xfrm>
            <a:off x="351251" y="1915646"/>
            <a:ext cx="8441497" cy="646425"/>
            <a:chOff x="-14600" y="2586667"/>
            <a:chExt cx="7887775" cy="861900"/>
          </a:xfrm>
        </p:grpSpPr>
        <p:sp>
          <p:nvSpPr>
            <p:cNvPr id="270" name="Google Shape;270;p39"/>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9"/>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2" name="Google Shape;272;p39"/>
          <p:cNvGrpSpPr/>
          <p:nvPr/>
        </p:nvGrpSpPr>
        <p:grpSpPr>
          <a:xfrm>
            <a:off x="351250" y="2657119"/>
            <a:ext cx="8441497" cy="646425"/>
            <a:chOff x="-14600" y="3542826"/>
            <a:chExt cx="7887775" cy="861900"/>
          </a:xfrm>
        </p:grpSpPr>
        <p:sp>
          <p:nvSpPr>
            <p:cNvPr id="273" name="Google Shape;273;p39"/>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39"/>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5" name="Google Shape;275;p39"/>
          <p:cNvGrpSpPr/>
          <p:nvPr/>
        </p:nvGrpSpPr>
        <p:grpSpPr>
          <a:xfrm>
            <a:off x="351250" y="3349560"/>
            <a:ext cx="8441497" cy="646425"/>
            <a:chOff x="-14600" y="4498974"/>
            <a:chExt cx="7887775" cy="861900"/>
          </a:xfrm>
        </p:grpSpPr>
        <p:sp>
          <p:nvSpPr>
            <p:cNvPr id="276" name="Google Shape;276;p39"/>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9"/>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8" name="Google Shape;278;p39"/>
          <p:cNvSpPr txBox="1">
            <a:spLocks noGrp="1"/>
          </p:cNvSpPr>
          <p:nvPr>
            <p:ph type="subTitle" idx="1"/>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279" name="Google Shape;279;p39"/>
          <p:cNvSpPr txBox="1">
            <a:spLocks noGrp="1"/>
          </p:cNvSpPr>
          <p:nvPr>
            <p:ph type="subTitle" idx="2"/>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280" name="Google Shape;280;p39"/>
          <p:cNvSpPr txBox="1">
            <a:spLocks noGrp="1"/>
          </p:cNvSpPr>
          <p:nvPr>
            <p:ph type="subTitle" idx="3"/>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281" name="Google Shape;281;p39"/>
          <p:cNvGrpSpPr/>
          <p:nvPr/>
        </p:nvGrpSpPr>
        <p:grpSpPr>
          <a:xfrm>
            <a:off x="351251" y="4072054"/>
            <a:ext cx="8441497" cy="646425"/>
            <a:chOff x="-14600" y="5455122"/>
            <a:chExt cx="7887775" cy="861900"/>
          </a:xfrm>
        </p:grpSpPr>
        <p:sp>
          <p:nvSpPr>
            <p:cNvPr id="282" name="Google Shape;282;p39"/>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9"/>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4" name="Google Shape;284;p39"/>
          <p:cNvSpPr txBox="1">
            <a:spLocks noGrp="1"/>
          </p:cNvSpPr>
          <p:nvPr>
            <p:ph type="subTitle" idx="4"/>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285"/>
        <p:cNvGrpSpPr/>
        <p:nvPr/>
      </p:nvGrpSpPr>
      <p:grpSpPr>
        <a:xfrm>
          <a:off x="0" y="0"/>
          <a:ext cx="0" cy="0"/>
          <a:chOff x="0" y="0"/>
          <a:chExt cx="0" cy="0"/>
        </a:xfrm>
      </p:grpSpPr>
      <p:sp>
        <p:nvSpPr>
          <p:cNvPr id="286" name="Google Shape;286;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7" name="Google Shape;287;p40"/>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0"/>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0"/>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0"/>
          <p:cNvSpPr/>
          <p:nvPr/>
        </p:nvSpPr>
        <p:spPr>
          <a:xfrm rot="-8785779">
            <a:off x="2793604" y="2197012"/>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0"/>
          <p:cNvSpPr/>
          <p:nvPr/>
        </p:nvSpPr>
        <p:spPr>
          <a:xfrm rot="-8785779">
            <a:off x="5469190" y="2169806"/>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0"/>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293" name="Google Shape;293;p40"/>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294" name="Google Shape;294;p40"/>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295"/>
        <p:cNvGrpSpPr/>
        <p:nvPr/>
      </p:nvGrpSpPr>
      <p:grpSpPr>
        <a:xfrm>
          <a:off x="0" y="0"/>
          <a:ext cx="0" cy="0"/>
          <a:chOff x="0" y="0"/>
          <a:chExt cx="0" cy="0"/>
        </a:xfrm>
      </p:grpSpPr>
      <p:sp>
        <p:nvSpPr>
          <p:cNvPr id="296" name="Google Shape;29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41"/>
          <p:cNvSpPr/>
          <p:nvPr/>
        </p:nvSpPr>
        <p:spPr>
          <a:xfrm>
            <a:off x="461550" y="3756114"/>
            <a:ext cx="8235000" cy="8358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8" name="Google Shape;298;p41"/>
          <p:cNvGrpSpPr/>
          <p:nvPr/>
        </p:nvGrpSpPr>
        <p:grpSpPr>
          <a:xfrm>
            <a:off x="461550" y="2791940"/>
            <a:ext cx="8234893" cy="835875"/>
            <a:chOff x="461550" y="5541550"/>
            <a:chExt cx="8373900" cy="1114500"/>
          </a:xfrm>
        </p:grpSpPr>
        <p:sp>
          <p:nvSpPr>
            <p:cNvPr id="299" name="Google Shape;299;p41"/>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1"/>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301" name="Google Shape;301;p41"/>
          <p:cNvGrpSpPr/>
          <p:nvPr/>
        </p:nvGrpSpPr>
        <p:grpSpPr>
          <a:xfrm>
            <a:off x="461550" y="1827766"/>
            <a:ext cx="8234893" cy="835875"/>
            <a:chOff x="461550" y="5541550"/>
            <a:chExt cx="8373900" cy="1114500"/>
          </a:xfrm>
        </p:grpSpPr>
        <p:sp>
          <p:nvSpPr>
            <p:cNvPr id="302" name="Google Shape;302;p41"/>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1"/>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304" name="Google Shape;304;p41"/>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05" name="Google Shape;305;p41"/>
          <p:cNvSpPr txBox="1">
            <a:spLocks noGrp="1"/>
          </p:cNvSpPr>
          <p:nvPr>
            <p:ph type="body" idx="2"/>
          </p:nvPr>
        </p:nvSpPr>
        <p:spPr>
          <a:xfrm>
            <a:off x="1284050" y="3835125"/>
            <a:ext cx="7412400" cy="705300"/>
          </a:xfrm>
          <a:prstGeom prst="rect">
            <a:avLst/>
          </a:prstGeom>
          <a:solidFill>
            <a:schemeClr val="accent3"/>
          </a:solid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06" name="Google Shape;306;p41"/>
          <p:cNvSpPr txBox="1"/>
          <p:nvPr/>
        </p:nvSpPr>
        <p:spPr>
          <a:xfrm>
            <a:off x="640845" y="3869103"/>
            <a:ext cx="643200" cy="6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16"/>
        <p:cNvGrpSpPr/>
        <p:nvPr/>
      </p:nvGrpSpPr>
      <p:grpSpPr>
        <a:xfrm>
          <a:off x="0" y="0"/>
          <a:ext cx="0" cy="0"/>
          <a:chOff x="0" y="0"/>
          <a:chExt cx="0" cy="0"/>
        </a:xfrm>
      </p:grpSpPr>
      <p:sp>
        <p:nvSpPr>
          <p:cNvPr id="17" name="Google Shape;1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5"/>
          <p:cNvSpPr txBox="1"/>
          <p:nvPr/>
        </p:nvSpPr>
        <p:spPr>
          <a:xfrm>
            <a:off x="0" y="1840384"/>
            <a:ext cx="7879018" cy="1290825"/>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5"/>
          <p:cNvSpPr txBox="1">
            <a:spLocks noGrp="1"/>
          </p:cNvSpPr>
          <p:nvPr>
            <p:ph type="title"/>
          </p:nvPr>
        </p:nvSpPr>
        <p:spPr>
          <a:xfrm>
            <a:off x="228600" y="2017025"/>
            <a:ext cx="6018900" cy="959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List Items - Same Slide - NOT NUMBERED - More Slots 1">
    <p:bg>
      <p:bgPr>
        <a:solidFill>
          <a:srgbClr val="FFFFFF"/>
        </a:solidFill>
        <a:effectLst/>
      </p:bgPr>
    </p:bg>
    <p:spTree>
      <p:nvGrpSpPr>
        <p:cNvPr id="1" name="Shape 307"/>
        <p:cNvGrpSpPr/>
        <p:nvPr/>
      </p:nvGrpSpPr>
      <p:grpSpPr>
        <a:xfrm>
          <a:off x="0" y="0"/>
          <a:ext cx="0" cy="0"/>
          <a:chOff x="0" y="0"/>
          <a:chExt cx="0" cy="0"/>
        </a:xfrm>
      </p:grpSpPr>
      <p:sp>
        <p:nvSpPr>
          <p:cNvPr id="308" name="Google Shape;308;p42"/>
          <p:cNvSpPr/>
          <p:nvPr/>
        </p:nvSpPr>
        <p:spPr>
          <a:xfrm>
            <a:off x="461550" y="4003678"/>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0" name="Google Shape;310;p42"/>
          <p:cNvSpPr/>
          <p:nvPr/>
        </p:nvSpPr>
        <p:spPr>
          <a:xfrm>
            <a:off x="461550" y="3278377"/>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2"/>
          <p:cNvSpPr/>
          <p:nvPr/>
        </p:nvSpPr>
        <p:spPr>
          <a:xfrm>
            <a:off x="461550" y="2553076"/>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2"/>
          <p:cNvSpPr/>
          <p:nvPr/>
        </p:nvSpPr>
        <p:spPr>
          <a:xfrm>
            <a:off x="461550" y="1827775"/>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2"/>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14" name="Google Shape;314;p42"/>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15" name="Google Shape;315;p42"/>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16" name="Google Shape;316;p42"/>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2 - Four Slots">
  <p:cSld name="Agenda 2 - Four Slots">
    <p:spTree>
      <p:nvGrpSpPr>
        <p:cNvPr id="1" name="Shape 317"/>
        <p:cNvGrpSpPr/>
        <p:nvPr/>
      </p:nvGrpSpPr>
      <p:grpSpPr>
        <a:xfrm>
          <a:off x="0" y="0"/>
          <a:ext cx="0" cy="0"/>
          <a:chOff x="0" y="0"/>
          <a:chExt cx="0" cy="0"/>
        </a:xfrm>
      </p:grpSpPr>
      <p:grpSp>
        <p:nvGrpSpPr>
          <p:cNvPr id="318" name="Google Shape;318;p43"/>
          <p:cNvGrpSpPr/>
          <p:nvPr/>
        </p:nvGrpSpPr>
        <p:grpSpPr>
          <a:xfrm>
            <a:off x="-14599" y="1287501"/>
            <a:ext cx="8338228" cy="863659"/>
            <a:chOff x="-14600" y="1630542"/>
            <a:chExt cx="8032975" cy="991800"/>
          </a:xfrm>
        </p:grpSpPr>
        <p:sp>
          <p:nvSpPr>
            <p:cNvPr id="319" name="Google Shape;319;p4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1" name="Google Shape;321;p43"/>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22" name="Google Shape;322;p43"/>
          <p:cNvGrpSpPr/>
          <p:nvPr/>
        </p:nvGrpSpPr>
        <p:grpSpPr>
          <a:xfrm>
            <a:off x="5032" y="2172514"/>
            <a:ext cx="8338228" cy="863659"/>
            <a:chOff x="-14600" y="1630542"/>
            <a:chExt cx="8032975" cy="991800"/>
          </a:xfrm>
        </p:grpSpPr>
        <p:sp>
          <p:nvSpPr>
            <p:cNvPr id="323" name="Google Shape;323;p4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3"/>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5" name="Google Shape;325;p43"/>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26" name="Google Shape;326;p43"/>
          <p:cNvGrpSpPr/>
          <p:nvPr/>
        </p:nvGrpSpPr>
        <p:grpSpPr>
          <a:xfrm>
            <a:off x="5032" y="3057528"/>
            <a:ext cx="8338228" cy="863659"/>
            <a:chOff x="-14600" y="1630542"/>
            <a:chExt cx="8032975" cy="991800"/>
          </a:xfrm>
        </p:grpSpPr>
        <p:sp>
          <p:nvSpPr>
            <p:cNvPr id="327" name="Google Shape;327;p4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3"/>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9" name="Google Shape;329;p43"/>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30" name="Google Shape;330;p43"/>
          <p:cNvGrpSpPr/>
          <p:nvPr/>
        </p:nvGrpSpPr>
        <p:grpSpPr>
          <a:xfrm>
            <a:off x="5032" y="3942541"/>
            <a:ext cx="8338228" cy="863659"/>
            <a:chOff x="-14600" y="1630542"/>
            <a:chExt cx="8032975" cy="991800"/>
          </a:xfrm>
        </p:grpSpPr>
        <p:sp>
          <p:nvSpPr>
            <p:cNvPr id="331" name="Google Shape;331;p4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3"/>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3" name="Google Shape;333;p43"/>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334" name="Google Shape;334;p43"/>
          <p:cNvSpPr txBox="1">
            <a:spLocks noGrp="1"/>
          </p:cNvSpPr>
          <p:nvPr>
            <p:ph type="subTitle" idx="5"/>
          </p:nvPr>
        </p:nvSpPr>
        <p:spPr>
          <a:xfrm>
            <a:off x="7650886" y="142835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35" name="Google Shape;335;p43"/>
          <p:cNvSpPr txBox="1">
            <a:spLocks noGrp="1"/>
          </p:cNvSpPr>
          <p:nvPr>
            <p:ph type="subTitle" idx="6"/>
          </p:nvPr>
        </p:nvSpPr>
        <p:spPr>
          <a:xfrm>
            <a:off x="7669799" y="2311361"/>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36" name="Google Shape;336;p43"/>
          <p:cNvSpPr txBox="1">
            <a:spLocks noGrp="1"/>
          </p:cNvSpPr>
          <p:nvPr>
            <p:ph type="subTitle" idx="7"/>
          </p:nvPr>
        </p:nvSpPr>
        <p:spPr>
          <a:xfrm>
            <a:off x="7669799" y="320210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37" name="Google Shape;337;p43"/>
          <p:cNvSpPr txBox="1">
            <a:spLocks noGrp="1"/>
          </p:cNvSpPr>
          <p:nvPr>
            <p:ph type="subTitle" idx="8"/>
          </p:nvPr>
        </p:nvSpPr>
        <p:spPr>
          <a:xfrm>
            <a:off x="7669799" y="4083393"/>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38" name="Google Shape;33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genda 2 - Three Slots">
  <p:cSld name="Agenda 2 - Three Slots">
    <p:spTree>
      <p:nvGrpSpPr>
        <p:cNvPr id="1" name="Shape 339"/>
        <p:cNvGrpSpPr/>
        <p:nvPr/>
      </p:nvGrpSpPr>
      <p:grpSpPr>
        <a:xfrm>
          <a:off x="0" y="0"/>
          <a:ext cx="0" cy="0"/>
          <a:chOff x="0" y="0"/>
          <a:chExt cx="0" cy="0"/>
        </a:xfrm>
      </p:grpSpPr>
      <p:sp>
        <p:nvSpPr>
          <p:cNvPr id="340" name="Google Shape;340;p44"/>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41" name="Google Shape;341;p44"/>
          <p:cNvGrpSpPr/>
          <p:nvPr/>
        </p:nvGrpSpPr>
        <p:grpSpPr>
          <a:xfrm>
            <a:off x="-14601" y="1287575"/>
            <a:ext cx="8443944" cy="895298"/>
            <a:chOff x="-14600" y="1630542"/>
            <a:chExt cx="8060275" cy="991800"/>
          </a:xfrm>
        </p:grpSpPr>
        <p:sp>
          <p:nvSpPr>
            <p:cNvPr id="342" name="Google Shape;342;p4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4"/>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4" name="Google Shape;344;p44"/>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45" name="Google Shape;345;p44"/>
          <p:cNvGrpSpPr/>
          <p:nvPr/>
        </p:nvGrpSpPr>
        <p:grpSpPr>
          <a:xfrm>
            <a:off x="-14601" y="2373426"/>
            <a:ext cx="8443944" cy="895298"/>
            <a:chOff x="-14600" y="1630542"/>
            <a:chExt cx="8060275" cy="991800"/>
          </a:xfrm>
        </p:grpSpPr>
        <p:sp>
          <p:nvSpPr>
            <p:cNvPr id="346" name="Google Shape;346;p4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4"/>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8" name="Google Shape;348;p44"/>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49" name="Google Shape;349;p44"/>
          <p:cNvGrpSpPr/>
          <p:nvPr/>
        </p:nvGrpSpPr>
        <p:grpSpPr>
          <a:xfrm>
            <a:off x="-14601" y="3459277"/>
            <a:ext cx="8443944" cy="895298"/>
            <a:chOff x="-14600" y="1630542"/>
            <a:chExt cx="8060275" cy="991800"/>
          </a:xfrm>
        </p:grpSpPr>
        <p:sp>
          <p:nvSpPr>
            <p:cNvPr id="350" name="Google Shape;350;p4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4"/>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2" name="Google Shape;352;p44"/>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353" name="Google Shape;353;p44"/>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9pPr>
          </a:lstStyle>
          <a:p>
            <a:endParaRPr/>
          </a:p>
        </p:txBody>
      </p:sp>
      <p:sp>
        <p:nvSpPr>
          <p:cNvPr id="354" name="Google Shape;354;p44"/>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55" name="Google Shape;355;p44"/>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356" name="Google Shape;356;p44"/>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357"/>
        <p:cNvGrpSpPr/>
        <p:nvPr/>
      </p:nvGrpSpPr>
      <p:grpSpPr>
        <a:xfrm>
          <a:off x="0" y="0"/>
          <a:ext cx="0" cy="0"/>
          <a:chOff x="0" y="0"/>
          <a:chExt cx="0" cy="0"/>
        </a:xfrm>
      </p:grpSpPr>
      <p:sp>
        <p:nvSpPr>
          <p:cNvPr id="358" name="Google Shape;35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9" name="Google Shape;359;p45"/>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0" name="Google Shape;360;p45"/>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1" name="Google Shape;361;p45"/>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2" name="Google Shape;362;p45"/>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3" name="Google Shape;363;p45"/>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4" name="Google Shape;364;p45"/>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5" name="Google Shape;365;p45"/>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6" name="Google Shape;366;p45"/>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7" name="Google Shape;367;p45"/>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8" name="Google Shape;368;p45"/>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69" name="Google Shape;369;p45"/>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370" name="Google Shape;370;p45"/>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grpSp>
        <p:nvGrpSpPr>
          <p:cNvPr id="371" name="Google Shape;371;p45"/>
          <p:cNvGrpSpPr/>
          <p:nvPr/>
        </p:nvGrpSpPr>
        <p:grpSpPr>
          <a:xfrm>
            <a:off x="-14600" y="936290"/>
            <a:ext cx="9221700" cy="125325"/>
            <a:chOff x="-14600" y="912702"/>
            <a:chExt cx="9221700" cy="167100"/>
          </a:xfrm>
        </p:grpSpPr>
        <p:cxnSp>
          <p:nvCxnSpPr>
            <p:cNvPr id="372" name="Google Shape;372;p45"/>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373" name="Google Shape;373;p45"/>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374" name="Google Shape;374;p45"/>
          <p:cNvGrpSpPr/>
          <p:nvPr/>
        </p:nvGrpSpPr>
        <p:grpSpPr>
          <a:xfrm>
            <a:off x="-14600" y="4605956"/>
            <a:ext cx="9221700" cy="125325"/>
            <a:chOff x="-14600" y="6141275"/>
            <a:chExt cx="9221700" cy="167100"/>
          </a:xfrm>
        </p:grpSpPr>
        <p:cxnSp>
          <p:nvCxnSpPr>
            <p:cNvPr id="375" name="Google Shape;375;p45"/>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376" name="Google Shape;376;p45"/>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377"/>
        <p:cNvGrpSpPr/>
        <p:nvPr/>
      </p:nvGrpSpPr>
      <p:grpSpPr>
        <a:xfrm>
          <a:off x="0" y="0"/>
          <a:ext cx="0" cy="0"/>
          <a:chOff x="0" y="0"/>
          <a:chExt cx="0" cy="0"/>
        </a:xfrm>
      </p:grpSpPr>
      <p:sp>
        <p:nvSpPr>
          <p:cNvPr id="378" name="Google Shape;37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mall Title Only - Tab corner">
  <p:cSld name="Small Title Only - Tab corner">
    <p:bg>
      <p:bgPr>
        <a:solidFill>
          <a:srgbClr val="FFFFFF"/>
        </a:solidFill>
        <a:effectLst/>
      </p:bgPr>
    </p:bg>
    <p:spTree>
      <p:nvGrpSpPr>
        <p:cNvPr id="1" name="Shape 379"/>
        <p:cNvGrpSpPr/>
        <p:nvPr/>
      </p:nvGrpSpPr>
      <p:grpSpPr>
        <a:xfrm>
          <a:off x="0" y="0"/>
          <a:ext cx="0" cy="0"/>
          <a:chOff x="0" y="0"/>
          <a:chExt cx="0" cy="0"/>
        </a:xfrm>
      </p:grpSpPr>
      <p:sp>
        <p:nvSpPr>
          <p:cNvPr id="380" name="Google Shape;38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381"/>
        <p:cNvGrpSpPr/>
        <p:nvPr/>
      </p:nvGrpSpPr>
      <p:grpSpPr>
        <a:xfrm>
          <a:off x="0" y="0"/>
          <a:ext cx="0" cy="0"/>
          <a:chOff x="0" y="0"/>
          <a:chExt cx="0" cy="0"/>
        </a:xfrm>
      </p:grpSpPr>
      <p:sp>
        <p:nvSpPr>
          <p:cNvPr id="382" name="Google Shape;38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List Items - Same Slide - NUMBERED - More Slots">
    <p:bg>
      <p:bgPr>
        <a:solidFill>
          <a:srgbClr val="FFFFFF"/>
        </a:solidFill>
        <a:effectLst/>
      </p:bgPr>
    </p:bg>
    <p:spTree>
      <p:nvGrpSpPr>
        <p:cNvPr id="1" name="Shape 383"/>
        <p:cNvGrpSpPr/>
        <p:nvPr/>
      </p:nvGrpSpPr>
      <p:grpSpPr>
        <a:xfrm>
          <a:off x="0" y="0"/>
          <a:ext cx="0" cy="0"/>
          <a:chOff x="0" y="0"/>
          <a:chExt cx="0" cy="0"/>
        </a:xfrm>
      </p:grpSpPr>
      <p:sp>
        <p:nvSpPr>
          <p:cNvPr id="384" name="Google Shape;384;p49"/>
          <p:cNvSpPr/>
          <p:nvPr/>
        </p:nvSpPr>
        <p:spPr>
          <a:xfrm>
            <a:off x="461550" y="40036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49"/>
          <p:cNvSpPr/>
          <p:nvPr/>
        </p:nvSpPr>
        <p:spPr>
          <a:xfrm>
            <a:off x="461550" y="32783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9"/>
          <p:cNvSpPr/>
          <p:nvPr/>
        </p:nvSpPr>
        <p:spPr>
          <a:xfrm>
            <a:off x="461550" y="25530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9"/>
          <p:cNvSpPr/>
          <p:nvPr/>
        </p:nvSpPr>
        <p:spPr>
          <a:xfrm>
            <a:off x="461550" y="18277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49"/>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90" name="Google Shape;390;p49"/>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91" name="Google Shape;391;p49"/>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92" name="Google Shape;392;p49"/>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93" name="Google Shape;393;p49"/>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394" name="Google Shape;394;p49"/>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395" name="Google Shape;395;p49"/>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396" name="Google Shape;396;p49"/>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cxnSp>
        <p:nvCxnSpPr>
          <p:cNvPr id="397" name="Google Shape;397;p4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398" name="Google Shape;398;p49"/>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399"/>
        <p:cNvGrpSpPr/>
        <p:nvPr/>
      </p:nvGrpSpPr>
      <p:grpSpPr>
        <a:xfrm>
          <a:off x="0" y="0"/>
          <a:ext cx="0" cy="0"/>
          <a:chOff x="0" y="0"/>
          <a:chExt cx="0" cy="0"/>
        </a:xfrm>
      </p:grpSpPr>
      <p:sp>
        <p:nvSpPr>
          <p:cNvPr id="400" name="Google Shape;400;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50"/>
          <p:cNvSpPr/>
          <p:nvPr/>
        </p:nvSpPr>
        <p:spPr>
          <a:xfrm>
            <a:off x="461550" y="3756123"/>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0"/>
          <p:cNvSpPr/>
          <p:nvPr/>
        </p:nvSpPr>
        <p:spPr>
          <a:xfrm>
            <a:off x="461550" y="2791949"/>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50"/>
          <p:cNvSpPr/>
          <p:nvPr/>
        </p:nvSpPr>
        <p:spPr>
          <a:xfrm>
            <a:off x="461550" y="1827775"/>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50"/>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05" name="Google Shape;405;p50"/>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06" name="Google Shape;406;p50"/>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cxnSp>
        <p:nvCxnSpPr>
          <p:cNvPr id="407" name="Google Shape;407;p50"/>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08" name="Google Shape;408;p50"/>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409"/>
        <p:cNvGrpSpPr/>
        <p:nvPr/>
      </p:nvGrpSpPr>
      <p:grpSpPr>
        <a:xfrm>
          <a:off x="0" y="0"/>
          <a:ext cx="0" cy="0"/>
          <a:chOff x="0" y="0"/>
          <a:chExt cx="0" cy="0"/>
        </a:xfrm>
      </p:grpSpPr>
      <p:sp>
        <p:nvSpPr>
          <p:cNvPr id="410" name="Google Shape;41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411" name="Google Shape;411;p51"/>
          <p:cNvGrpSpPr/>
          <p:nvPr/>
        </p:nvGrpSpPr>
        <p:grpSpPr>
          <a:xfrm>
            <a:off x="6128800" y="1677492"/>
            <a:ext cx="2596800" cy="3186381"/>
            <a:chOff x="6265963" y="3087650"/>
            <a:chExt cx="2596800" cy="4087200"/>
          </a:xfrm>
        </p:grpSpPr>
        <p:sp>
          <p:nvSpPr>
            <p:cNvPr id="412" name="Google Shape;412;p51"/>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1"/>
            <p:cNvSpPr/>
            <p:nvPr/>
          </p:nvSpPr>
          <p:spPr>
            <a:xfrm>
              <a:off x="6276313" y="308765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4" name="Google Shape;414;p51"/>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415" name="Google Shape;415;p51"/>
          <p:cNvGrpSpPr/>
          <p:nvPr/>
        </p:nvGrpSpPr>
        <p:grpSpPr>
          <a:xfrm>
            <a:off x="3274050" y="1677493"/>
            <a:ext cx="2624100" cy="3186381"/>
            <a:chOff x="3293788" y="2998700"/>
            <a:chExt cx="2624100" cy="4087200"/>
          </a:xfrm>
        </p:grpSpPr>
        <p:sp>
          <p:nvSpPr>
            <p:cNvPr id="416" name="Google Shape;416;p51"/>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51"/>
            <p:cNvSpPr/>
            <p:nvPr/>
          </p:nvSpPr>
          <p:spPr>
            <a:xfrm>
              <a:off x="3304138" y="299870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8" name="Google Shape;418;p51"/>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419" name="Google Shape;419;p51"/>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420" name="Google Shape;420;p51"/>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421" name="Google Shape;421;p51"/>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422" name="Google Shape;422;p51"/>
          <p:cNvSpPr txBox="1">
            <a:spLocks noGrp="1"/>
          </p:cNvSpPr>
          <p:nvPr>
            <p:ph type="subTitle" idx="4"/>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23" name="Google Shape;423;p51"/>
          <p:cNvSpPr txBox="1">
            <a:spLocks noGrp="1"/>
          </p:cNvSpPr>
          <p:nvPr>
            <p:ph type="subTitle" idx="5"/>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endParaRPr/>
          </a:p>
        </p:txBody>
      </p:sp>
      <p:grpSp>
        <p:nvGrpSpPr>
          <p:cNvPr id="424" name="Google Shape;424;p51"/>
          <p:cNvGrpSpPr/>
          <p:nvPr/>
        </p:nvGrpSpPr>
        <p:grpSpPr>
          <a:xfrm>
            <a:off x="363775" y="1676134"/>
            <a:ext cx="2625000" cy="375592"/>
            <a:chOff x="430813" y="2998700"/>
            <a:chExt cx="2625000" cy="654000"/>
          </a:xfrm>
        </p:grpSpPr>
        <p:sp>
          <p:nvSpPr>
            <p:cNvPr id="425" name="Google Shape;425;p51"/>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6" name="Google Shape;426;p51"/>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20"/>
        <p:cNvGrpSpPr/>
        <p:nvPr/>
      </p:nvGrpSpPr>
      <p:grpSpPr>
        <a:xfrm>
          <a:off x="0" y="0"/>
          <a:ext cx="0" cy="0"/>
          <a:chOff x="0" y="0"/>
          <a:chExt cx="0" cy="0"/>
        </a:xfrm>
      </p:grpSpPr>
      <p:sp>
        <p:nvSpPr>
          <p:cNvPr id="21" name="Google Shape;21;p6"/>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2" name="Google Shape;22;p6"/>
          <p:cNvGrpSpPr/>
          <p:nvPr/>
        </p:nvGrpSpPr>
        <p:grpSpPr>
          <a:xfrm>
            <a:off x="351251" y="1915646"/>
            <a:ext cx="8441497" cy="646425"/>
            <a:chOff x="-14600" y="2586667"/>
            <a:chExt cx="7887775" cy="861900"/>
          </a:xfrm>
        </p:grpSpPr>
        <p:sp>
          <p:nvSpPr>
            <p:cNvPr id="23" name="Google Shape;23;p6"/>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6"/>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 name="Google Shape;25;p6"/>
          <p:cNvGrpSpPr/>
          <p:nvPr/>
        </p:nvGrpSpPr>
        <p:grpSpPr>
          <a:xfrm>
            <a:off x="351250" y="2657119"/>
            <a:ext cx="8441498" cy="646425"/>
            <a:chOff x="-14600" y="3542826"/>
            <a:chExt cx="7887775" cy="861900"/>
          </a:xfrm>
        </p:grpSpPr>
        <p:sp>
          <p:nvSpPr>
            <p:cNvPr id="26" name="Google Shape;26;p6"/>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 name="Google Shape;28;p6"/>
          <p:cNvGrpSpPr/>
          <p:nvPr/>
        </p:nvGrpSpPr>
        <p:grpSpPr>
          <a:xfrm>
            <a:off x="351250" y="3349560"/>
            <a:ext cx="8441498" cy="646425"/>
            <a:chOff x="-14600" y="4498974"/>
            <a:chExt cx="7887775" cy="861900"/>
          </a:xfrm>
        </p:grpSpPr>
        <p:sp>
          <p:nvSpPr>
            <p:cNvPr id="29" name="Google Shape;29;p6"/>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 name="Google Shape;31;p6"/>
          <p:cNvSpPr txBox="1">
            <a:spLocks noGrp="1"/>
          </p:cNvSpPr>
          <p:nvPr>
            <p:ph type="subTitle" idx="1"/>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subTitle" idx="2"/>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33" name="Google Shape;33;p6"/>
          <p:cNvSpPr txBox="1">
            <a:spLocks noGrp="1"/>
          </p:cNvSpPr>
          <p:nvPr>
            <p:ph type="subTitle" idx="3"/>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34" name="Google Shape;34;p6"/>
          <p:cNvGrpSpPr/>
          <p:nvPr/>
        </p:nvGrpSpPr>
        <p:grpSpPr>
          <a:xfrm>
            <a:off x="351251" y="4072054"/>
            <a:ext cx="8441497" cy="646425"/>
            <a:chOff x="-14600" y="5455122"/>
            <a:chExt cx="7887775" cy="861900"/>
          </a:xfrm>
        </p:grpSpPr>
        <p:sp>
          <p:nvSpPr>
            <p:cNvPr id="35" name="Google Shape;35;p6"/>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 name="Google Shape;37;p6"/>
          <p:cNvSpPr txBox="1">
            <a:spLocks noGrp="1"/>
          </p:cNvSpPr>
          <p:nvPr>
            <p:ph type="subTitle" idx="4"/>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427"/>
        <p:cNvGrpSpPr/>
        <p:nvPr/>
      </p:nvGrpSpPr>
      <p:grpSpPr>
        <a:xfrm>
          <a:off x="0" y="0"/>
          <a:ext cx="0" cy="0"/>
          <a:chOff x="0" y="0"/>
          <a:chExt cx="0" cy="0"/>
        </a:xfrm>
      </p:grpSpPr>
      <p:sp>
        <p:nvSpPr>
          <p:cNvPr id="428" name="Google Shape;42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29" name="Google Shape;429;p52"/>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30" name="Google Shape;430;p52"/>
          <p:cNvSpPr txBox="1">
            <a:spLocks noGrp="1"/>
          </p:cNvSpPr>
          <p:nvPr>
            <p:ph type="subTitle" idx="1"/>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431"/>
        <p:cNvGrpSpPr/>
        <p:nvPr/>
      </p:nvGrpSpPr>
      <p:grpSpPr>
        <a:xfrm>
          <a:off x="0" y="0"/>
          <a:ext cx="0" cy="0"/>
          <a:chOff x="0" y="0"/>
          <a:chExt cx="0" cy="0"/>
        </a:xfrm>
      </p:grpSpPr>
      <p:sp>
        <p:nvSpPr>
          <p:cNvPr id="432" name="Google Shape;432;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33" name="Google Shape;433;p53"/>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434" name="Google Shape;434;p53"/>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FAFFF"/>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435"/>
        <p:cNvGrpSpPr/>
        <p:nvPr/>
      </p:nvGrpSpPr>
      <p:grpSpPr>
        <a:xfrm>
          <a:off x="0" y="0"/>
          <a:ext cx="0" cy="0"/>
          <a:chOff x="0" y="0"/>
          <a:chExt cx="0" cy="0"/>
        </a:xfrm>
      </p:grpSpPr>
      <p:sp>
        <p:nvSpPr>
          <p:cNvPr id="436" name="Google Shape;436;p54"/>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7" name="Google Shape;437;p54"/>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1pPr>
            <a:lvl2pPr marL="914400" marR="0" lvl="1"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2pPr>
            <a:lvl3pPr marL="1371600" marR="0" lvl="2"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3pPr>
            <a:lvl4pPr marL="1828800" marR="0" lvl="3"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4pPr>
            <a:lvl5pPr marL="2286000" marR="0" lvl="4"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5pPr>
            <a:lvl6pPr marL="2743200" marR="0" lvl="5"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6pPr>
            <a:lvl7pPr marL="3200400" marR="0" lvl="6"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7pPr>
            <a:lvl8pPr marL="3657600" marR="0" lvl="7"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8pPr>
            <a:lvl9pPr marL="4114800" marR="0" lvl="8" indent="-368300" algn="l" rtl="0">
              <a:lnSpc>
                <a:spcPct val="100000"/>
              </a:lnSpc>
              <a:spcBef>
                <a:spcPts val="800"/>
              </a:spcBef>
              <a:spcAft>
                <a:spcPts val="800"/>
              </a:spcAft>
              <a:buClr>
                <a:srgbClr val="0579BD"/>
              </a:buClr>
              <a:buSzPts val="2200"/>
              <a:buFont typeface="Arial"/>
              <a:buChar char="■"/>
              <a:defRPr sz="2200" b="1" i="0" u="none" strike="noStrike" cap="none">
                <a:solidFill>
                  <a:srgbClr val="003C71"/>
                </a:solidFill>
                <a:latin typeface="Arial"/>
                <a:ea typeface="Arial"/>
                <a:cs typeface="Arial"/>
                <a:sym typeface="Arial"/>
              </a:defRPr>
            </a:lvl9pPr>
          </a:lstStyle>
          <a:p>
            <a:endParaRPr/>
          </a:p>
        </p:txBody>
      </p:sp>
      <p:sp>
        <p:nvSpPr>
          <p:cNvPr id="438" name="Google Shape;438;p54" title="Vertical blue banner with GSA OGP title"/>
          <p:cNvSpPr txBox="1"/>
          <p:nvPr/>
        </p:nvSpPr>
        <p:spPr>
          <a:xfrm>
            <a:off x="1740687" y="4809921"/>
            <a:ext cx="5143500" cy="33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accent4"/>
                </a:solidFill>
                <a:latin typeface="Arial"/>
                <a:ea typeface="Arial"/>
                <a:cs typeface="Arial"/>
                <a:sym typeface="Arial"/>
              </a:rPr>
              <a:t>G S A     O F F I C E    O F    G O V E R N M E N T - W I D E     P O L I C Y </a:t>
            </a:r>
            <a:endParaRPr sz="1100" b="1" i="0" u="none" strike="noStrike" cap="none">
              <a:solidFill>
                <a:schemeClr val="accent4"/>
              </a:solidFill>
              <a:latin typeface="Arial"/>
              <a:ea typeface="Arial"/>
              <a:cs typeface="Arial"/>
              <a:sym typeface="Arial"/>
            </a:endParaRPr>
          </a:p>
        </p:txBody>
      </p:sp>
      <p:sp>
        <p:nvSpPr>
          <p:cNvPr id="439" name="Google Shape;439;p54"/>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9pPr>
          </a:lstStyle>
          <a:p>
            <a:endParaRPr/>
          </a:p>
        </p:txBody>
      </p:sp>
      <p:cxnSp>
        <p:nvCxnSpPr>
          <p:cNvPr id="440" name="Google Shape;440;p54"/>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41" name="Google Shape;441;p54"/>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442"/>
        <p:cNvGrpSpPr/>
        <p:nvPr/>
      </p:nvGrpSpPr>
      <p:grpSpPr>
        <a:xfrm>
          <a:off x="0" y="0"/>
          <a:ext cx="0" cy="0"/>
          <a:chOff x="0" y="0"/>
          <a:chExt cx="0" cy="0"/>
        </a:xfrm>
      </p:grpSpPr>
      <p:sp>
        <p:nvSpPr>
          <p:cNvPr id="443" name="Google Shape;443;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4" name="Google Shape;444;p55"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445"/>
        <p:cNvGrpSpPr/>
        <p:nvPr/>
      </p:nvGrpSpPr>
      <p:grpSpPr>
        <a:xfrm>
          <a:off x="0" y="0"/>
          <a:ext cx="0" cy="0"/>
          <a:chOff x="0" y="0"/>
          <a:chExt cx="0" cy="0"/>
        </a:xfrm>
      </p:grpSpPr>
      <p:sp>
        <p:nvSpPr>
          <p:cNvPr id="446" name="Google Shape;446;p56"/>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47" name="Google Shape;447;p56"/>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8" name="Google Shape;44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1" name="Google Shape;451;p57"/>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2" name="Google Shape;452;p57"/>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3" name="Google Shape;453;p5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4"/>
        <p:cNvGrpSpPr/>
        <p:nvPr/>
      </p:nvGrpSpPr>
      <p:grpSpPr>
        <a:xfrm>
          <a:off x="0" y="0"/>
          <a:ext cx="0" cy="0"/>
          <a:chOff x="0" y="0"/>
          <a:chExt cx="0" cy="0"/>
        </a:xfrm>
      </p:grpSpPr>
      <p:sp>
        <p:nvSpPr>
          <p:cNvPr id="455" name="Google Shape;455;p58"/>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6" name="Google Shape;456;p58"/>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7" name="Google Shape;457;p58"/>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8" name="Google Shape;458;p58"/>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9" name="Google Shape;459;p58"/>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60" name="Google Shape;460;p5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63" name="Google Shape;463;p59"/>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4"/>
        <p:cNvGrpSpPr/>
        <p:nvPr/>
      </p:nvGrpSpPr>
      <p:grpSpPr>
        <a:xfrm>
          <a:off x="0" y="0"/>
          <a:ext cx="0" cy="0"/>
          <a:chOff x="0" y="0"/>
          <a:chExt cx="0" cy="0"/>
        </a:xfrm>
      </p:grpSpPr>
      <p:sp>
        <p:nvSpPr>
          <p:cNvPr id="465" name="Google Shape;465;p60"/>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66" name="Google Shape;466;p60"/>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67" name="Google Shape;467;p60"/>
          <p:cNvSpPr txBox="1">
            <a:spLocks noGrp="1"/>
          </p:cNvSpPr>
          <p:nvPr>
            <p:ph type="body" idx="2"/>
          </p:nvPr>
        </p:nvSpPr>
        <p:spPr>
          <a:xfrm>
            <a:off x="457201"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8" name="Google Shape;468;p60"/>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9"/>
        <p:cNvGrpSpPr/>
        <p:nvPr/>
      </p:nvGrpSpPr>
      <p:grpSpPr>
        <a:xfrm>
          <a:off x="0" y="0"/>
          <a:ext cx="0" cy="0"/>
          <a:chOff x="0" y="0"/>
          <a:chExt cx="0" cy="0"/>
        </a:xfrm>
      </p:grpSpPr>
      <p:sp>
        <p:nvSpPr>
          <p:cNvPr id="470" name="Google Shape;470;p61"/>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71" name="Google Shape;471;p61"/>
          <p:cNvSpPr>
            <a:spLocks noGrp="1"/>
          </p:cNvSpPr>
          <p:nvPr>
            <p:ph type="pic" idx="2"/>
          </p:nvPr>
        </p:nvSpPr>
        <p:spPr>
          <a:xfrm>
            <a:off x="1792288" y="459581"/>
            <a:ext cx="5486400" cy="3086100"/>
          </a:xfrm>
          <a:prstGeom prst="rect">
            <a:avLst/>
          </a:prstGeom>
          <a:noFill/>
          <a:ln>
            <a:noFill/>
          </a:ln>
        </p:spPr>
      </p:sp>
      <p:sp>
        <p:nvSpPr>
          <p:cNvPr id="472" name="Google Shape;472;p61"/>
          <p:cNvSpPr txBox="1">
            <a:spLocks noGrp="1"/>
          </p:cNvSpPr>
          <p:nvPr>
            <p:ph type="body" idx="1"/>
          </p:nvPr>
        </p:nvSpPr>
        <p:spPr>
          <a:xfrm>
            <a:off x="1792288" y="4025504"/>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3" name="Google Shape;473;p61"/>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7"/>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
          <p:cNvSpPr/>
          <p:nvPr/>
        </p:nvSpPr>
        <p:spPr>
          <a:xfrm rot="-8785779">
            <a:off x="2793556" y="2196980"/>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
          <p:cNvSpPr/>
          <p:nvPr/>
        </p:nvSpPr>
        <p:spPr>
          <a:xfrm rot="-8785779">
            <a:off x="5469142" y="2169774"/>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46" name="Google Shape;46;p7"/>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47" name="Google Shape;47;p7"/>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4"/>
        <p:cNvGrpSpPr/>
        <p:nvPr/>
      </p:nvGrpSpPr>
      <p:grpSpPr>
        <a:xfrm>
          <a:off x="0" y="0"/>
          <a:ext cx="0" cy="0"/>
          <a:chOff x="0" y="0"/>
          <a:chExt cx="0" cy="0"/>
        </a:xfrm>
      </p:grpSpPr>
      <p:sp>
        <p:nvSpPr>
          <p:cNvPr id="475" name="Google Shape;475;p62"/>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76" name="Google Shape;476;p6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77" name="Google Shape;477;p62"/>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8"/>
        <p:cNvGrpSpPr/>
        <p:nvPr/>
      </p:nvGrpSpPr>
      <p:grpSpPr>
        <a:xfrm>
          <a:off x="0" y="0"/>
          <a:ext cx="0" cy="0"/>
          <a:chOff x="0" y="0"/>
          <a:chExt cx="0" cy="0"/>
        </a:xfrm>
      </p:grpSpPr>
      <p:sp>
        <p:nvSpPr>
          <p:cNvPr id="479" name="Google Shape;479;p63"/>
          <p:cNvSpPr txBox="1">
            <a:spLocks noGrp="1"/>
          </p:cNvSpPr>
          <p:nvPr>
            <p:ph type="title"/>
          </p:nvPr>
        </p:nvSpPr>
        <p:spPr>
          <a:xfrm rot="5400000">
            <a:off x="5463750" y="1371629"/>
            <a:ext cx="4388700" cy="2057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0" name="Google Shape;480;p63"/>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1" name="Google Shape;481;p63"/>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2"/>
        <p:cNvGrpSpPr/>
        <p:nvPr/>
      </p:nvGrpSpPr>
      <p:grpSpPr>
        <a:xfrm>
          <a:off x="0" y="0"/>
          <a:ext cx="0" cy="0"/>
          <a:chOff x="0" y="0"/>
          <a:chExt cx="0" cy="0"/>
        </a:xfrm>
      </p:grpSpPr>
      <p:sp>
        <p:nvSpPr>
          <p:cNvPr id="483" name="Google Shape;483;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4" name="Google Shape;484;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5" name="Google Shape;485;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Block w/Title">
  <p:cSld name="OBJECT_1">
    <p:spTree>
      <p:nvGrpSpPr>
        <p:cNvPr id="1" name="Shape 486"/>
        <p:cNvGrpSpPr/>
        <p:nvPr/>
      </p:nvGrpSpPr>
      <p:grpSpPr>
        <a:xfrm>
          <a:off x="0" y="0"/>
          <a:ext cx="0" cy="0"/>
          <a:chOff x="0" y="0"/>
          <a:chExt cx="0" cy="0"/>
        </a:xfrm>
      </p:grpSpPr>
      <p:sp>
        <p:nvSpPr>
          <p:cNvPr id="487" name="Google Shape;487;p65"/>
          <p:cNvSpPr txBox="1">
            <a:spLocks noGrp="1"/>
          </p:cNvSpPr>
          <p:nvPr>
            <p:ph type="title"/>
          </p:nvPr>
        </p:nvSpPr>
        <p:spPr>
          <a:xfrm>
            <a:off x="457200" y="327500"/>
            <a:ext cx="8229600" cy="795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005087"/>
              </a:buClr>
              <a:buSzPts val="2800"/>
              <a:buNone/>
              <a:defRPr sz="28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8" name="Google Shape;488;p6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9" name="Google Shape;489;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0" name="Google Shape;490;p65"/>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IDEA">
  <p:cSld name="CUSTOM_1">
    <p:bg>
      <p:bgPr>
        <a:solidFill>
          <a:srgbClr val="005087"/>
        </a:solidFill>
        <a:effectLst/>
      </p:bgPr>
    </p:bg>
    <p:spTree>
      <p:nvGrpSpPr>
        <p:cNvPr id="1" name="Shape 491"/>
        <p:cNvGrpSpPr/>
        <p:nvPr/>
      </p:nvGrpSpPr>
      <p:grpSpPr>
        <a:xfrm>
          <a:off x="0" y="0"/>
          <a:ext cx="0" cy="0"/>
          <a:chOff x="0" y="0"/>
          <a:chExt cx="0" cy="0"/>
        </a:xfrm>
      </p:grpSpPr>
      <p:sp>
        <p:nvSpPr>
          <p:cNvPr id="492" name="Google Shape;492;p66"/>
          <p:cNvSpPr txBox="1">
            <a:spLocks noGrp="1"/>
          </p:cNvSpPr>
          <p:nvPr>
            <p:ph type="body" idx="1"/>
          </p:nvPr>
        </p:nvSpPr>
        <p:spPr>
          <a:xfrm>
            <a:off x="914400" y="914400"/>
            <a:ext cx="7315200" cy="3657600"/>
          </a:xfrm>
          <a:prstGeom prst="rect">
            <a:avLst/>
          </a:prstGeom>
          <a:noFill/>
          <a:ln>
            <a:noFill/>
          </a:ln>
        </p:spPr>
        <p:txBody>
          <a:bodyPr spcFirstLastPara="1" wrap="square" lIns="91425" tIns="91425" rIns="91425" bIns="91425" anchor="b" anchorCtr="0">
            <a:noAutofit/>
          </a:bodyPr>
          <a:lstStyle>
            <a:lvl1pPr marL="457200" lvl="0" indent="-457200" rtl="0">
              <a:spcBef>
                <a:spcPts val="0"/>
              </a:spcBef>
              <a:spcAft>
                <a:spcPts val="0"/>
              </a:spcAft>
              <a:buClr>
                <a:schemeClr val="lt1"/>
              </a:buClr>
              <a:buSzPts val="3600"/>
              <a:buChar char="●"/>
              <a:defRPr sz="3600" b="1">
                <a:solidFill>
                  <a:schemeClr val="lt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93" name="Google Shape;493;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96"/>
        <p:cNvGrpSpPr/>
        <p:nvPr/>
      </p:nvGrpSpPr>
      <p:grpSpPr>
        <a:xfrm>
          <a:off x="0" y="0"/>
          <a:ext cx="0" cy="0"/>
          <a:chOff x="0" y="0"/>
          <a:chExt cx="0" cy="0"/>
        </a:xfrm>
      </p:grpSpPr>
      <p:pic>
        <p:nvPicPr>
          <p:cNvPr id="497" name="Google Shape;497;p68"/>
          <p:cNvPicPr preferRelativeResize="0"/>
          <p:nvPr/>
        </p:nvPicPr>
        <p:blipFill rotWithShape="1">
          <a:blip r:embed="rId2">
            <a:alphaModFix/>
          </a:blip>
          <a:srcRect b="36548"/>
          <a:stretch/>
        </p:blipFill>
        <p:spPr>
          <a:xfrm>
            <a:off x="-25" y="1276249"/>
            <a:ext cx="9144023" cy="3867199"/>
          </a:xfrm>
          <a:prstGeom prst="rect">
            <a:avLst/>
          </a:prstGeom>
          <a:noFill/>
          <a:ln>
            <a:noFill/>
          </a:ln>
        </p:spPr>
      </p:pic>
      <p:sp>
        <p:nvSpPr>
          <p:cNvPr id="498" name="Google Shape;498;p68"/>
          <p:cNvSpPr txBox="1"/>
          <p:nvPr/>
        </p:nvSpPr>
        <p:spPr>
          <a:xfrm>
            <a:off x="4419600" y="788687"/>
            <a:ext cx="4038600" cy="1707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rgbClr val="003C71"/>
                </a:solidFill>
                <a:latin typeface="Arial"/>
                <a:ea typeface="Arial"/>
                <a:cs typeface="Arial"/>
                <a:sym typeface="Arial"/>
              </a:rPr>
              <a:t>Office of Government-wide Policy</a:t>
            </a:r>
            <a:endParaRPr sz="1400" b="0" i="0" u="none" strike="noStrike" cap="none">
              <a:solidFill>
                <a:srgbClr val="000000"/>
              </a:solidFill>
              <a:latin typeface="Arial"/>
              <a:ea typeface="Arial"/>
              <a:cs typeface="Arial"/>
              <a:sym typeface="Arial"/>
            </a:endParaRPr>
          </a:p>
        </p:txBody>
      </p:sp>
      <p:pic>
        <p:nvPicPr>
          <p:cNvPr id="499" name="Google Shape;499;p68"/>
          <p:cNvPicPr preferRelativeResize="0"/>
          <p:nvPr/>
        </p:nvPicPr>
        <p:blipFill rotWithShape="1">
          <a:blip r:embed="rId3">
            <a:alphaModFix/>
          </a:blip>
          <a:srcRect/>
          <a:stretch/>
        </p:blipFill>
        <p:spPr>
          <a:xfrm>
            <a:off x="635175" y="330973"/>
            <a:ext cx="696150" cy="628400"/>
          </a:xfrm>
          <a:prstGeom prst="rect">
            <a:avLst/>
          </a:prstGeom>
          <a:noFill/>
          <a:ln>
            <a:noFill/>
          </a:ln>
        </p:spPr>
      </p:pic>
      <p:sp>
        <p:nvSpPr>
          <p:cNvPr id="500" name="Google Shape;500;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68"/>
          <p:cNvSpPr txBox="1">
            <a:spLocks noGrp="1"/>
          </p:cNvSpPr>
          <p:nvPr>
            <p:ph type="title"/>
          </p:nvPr>
        </p:nvSpPr>
        <p:spPr>
          <a:xfrm>
            <a:off x="3733800" y="1371600"/>
            <a:ext cx="5334000" cy="106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Clr>
                <a:schemeClr val="lt1"/>
              </a:buClr>
              <a:buSzPts val="4000"/>
              <a:buNone/>
              <a:defRPr sz="4000" b="1">
                <a:solidFill>
                  <a:schemeClr val="lt1"/>
                </a:solidFill>
              </a:defRPr>
            </a:lvl2pPr>
            <a:lvl3pPr lvl="2" rtl="0">
              <a:spcBef>
                <a:spcPts val="0"/>
              </a:spcBef>
              <a:spcAft>
                <a:spcPts val="0"/>
              </a:spcAft>
              <a:buClr>
                <a:schemeClr val="lt1"/>
              </a:buClr>
              <a:buSzPts val="4000"/>
              <a:buNone/>
              <a:defRPr sz="4000" b="1">
                <a:solidFill>
                  <a:schemeClr val="lt1"/>
                </a:solidFill>
              </a:defRPr>
            </a:lvl3pPr>
            <a:lvl4pPr lvl="3" rtl="0">
              <a:spcBef>
                <a:spcPts val="0"/>
              </a:spcBef>
              <a:spcAft>
                <a:spcPts val="0"/>
              </a:spcAft>
              <a:buClr>
                <a:schemeClr val="lt1"/>
              </a:buClr>
              <a:buSzPts val="4000"/>
              <a:buNone/>
              <a:defRPr sz="4000" b="1">
                <a:solidFill>
                  <a:schemeClr val="lt1"/>
                </a:solidFill>
              </a:defRPr>
            </a:lvl4pPr>
            <a:lvl5pPr lvl="4" rtl="0">
              <a:spcBef>
                <a:spcPts val="0"/>
              </a:spcBef>
              <a:spcAft>
                <a:spcPts val="0"/>
              </a:spcAft>
              <a:buClr>
                <a:schemeClr val="lt1"/>
              </a:buClr>
              <a:buSzPts val="4000"/>
              <a:buNone/>
              <a:defRPr sz="4000" b="1">
                <a:solidFill>
                  <a:schemeClr val="lt1"/>
                </a:solidFill>
              </a:defRPr>
            </a:lvl5pPr>
            <a:lvl6pPr lvl="5" rtl="0">
              <a:spcBef>
                <a:spcPts val="0"/>
              </a:spcBef>
              <a:spcAft>
                <a:spcPts val="0"/>
              </a:spcAft>
              <a:buClr>
                <a:schemeClr val="lt1"/>
              </a:buClr>
              <a:buSzPts val="4000"/>
              <a:buNone/>
              <a:defRPr sz="4000" b="1">
                <a:solidFill>
                  <a:schemeClr val="lt1"/>
                </a:solidFill>
              </a:defRPr>
            </a:lvl6pPr>
            <a:lvl7pPr lvl="6" rtl="0">
              <a:spcBef>
                <a:spcPts val="0"/>
              </a:spcBef>
              <a:spcAft>
                <a:spcPts val="0"/>
              </a:spcAft>
              <a:buClr>
                <a:schemeClr val="lt1"/>
              </a:buClr>
              <a:buSzPts val="4000"/>
              <a:buNone/>
              <a:defRPr sz="4000" b="1">
                <a:solidFill>
                  <a:schemeClr val="lt1"/>
                </a:solidFill>
              </a:defRPr>
            </a:lvl7pPr>
            <a:lvl8pPr lvl="7" rtl="0">
              <a:spcBef>
                <a:spcPts val="0"/>
              </a:spcBef>
              <a:spcAft>
                <a:spcPts val="0"/>
              </a:spcAft>
              <a:buClr>
                <a:schemeClr val="lt1"/>
              </a:buClr>
              <a:buSzPts val="4000"/>
              <a:buNone/>
              <a:defRPr sz="4000" b="1">
                <a:solidFill>
                  <a:schemeClr val="lt1"/>
                </a:solidFill>
              </a:defRPr>
            </a:lvl8pPr>
            <a:lvl9pPr lvl="8" rtl="0">
              <a:spcBef>
                <a:spcPts val="0"/>
              </a:spcBef>
              <a:spcAft>
                <a:spcPts val="0"/>
              </a:spcAft>
              <a:buClr>
                <a:schemeClr val="lt1"/>
              </a:buClr>
              <a:buSzPts val="4000"/>
              <a:buNone/>
              <a:defRPr sz="4000" b="1">
                <a:solidFill>
                  <a:schemeClr val="lt1"/>
                </a:solidFill>
              </a:defRPr>
            </a:lvl9pPr>
          </a:lstStyle>
          <a:p>
            <a:endParaRPr/>
          </a:p>
        </p:txBody>
      </p:sp>
      <p:sp>
        <p:nvSpPr>
          <p:cNvPr id="502" name="Google Shape;502;p68"/>
          <p:cNvSpPr txBox="1">
            <a:spLocks noGrp="1"/>
          </p:cNvSpPr>
          <p:nvPr>
            <p:ph type="subTitle" idx="1"/>
          </p:nvPr>
        </p:nvSpPr>
        <p:spPr>
          <a:xfrm>
            <a:off x="3733800" y="2514600"/>
            <a:ext cx="5334000" cy="838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3" name="Google Shape;503;p68"/>
          <p:cNvSpPr txBox="1">
            <a:spLocks noGrp="1"/>
          </p:cNvSpPr>
          <p:nvPr>
            <p:ph type="body" idx="2"/>
          </p:nvPr>
        </p:nvSpPr>
        <p:spPr>
          <a:xfrm>
            <a:off x="7086600" y="4572000"/>
            <a:ext cx="1981200" cy="304800"/>
          </a:xfrm>
          <a:prstGeom prst="rect">
            <a:avLst/>
          </a:prstGeom>
          <a:noFill/>
          <a:ln>
            <a:noFill/>
          </a:ln>
        </p:spPr>
        <p:txBody>
          <a:bodyPr spcFirstLastPara="1" wrap="square" lIns="91425" tIns="91425" rIns="91425" bIns="91425" anchor="t" anchorCtr="0">
            <a:noAutofit/>
          </a:bodyPr>
          <a:lstStyle>
            <a:lvl1pPr marL="457200" lvl="0" indent="-317500" algn="r" rtl="0">
              <a:spcBef>
                <a:spcPts val="0"/>
              </a:spcBef>
              <a:spcAft>
                <a:spcPts val="0"/>
              </a:spcAft>
              <a:buClr>
                <a:schemeClr val="lt1"/>
              </a:buClr>
              <a:buSzPts val="1400"/>
              <a:buChar char="●"/>
              <a:defRPr b="1">
                <a:solidFill>
                  <a:schemeClr val="lt1"/>
                </a:solidFill>
              </a:defRPr>
            </a:lvl1pPr>
            <a:lvl2pPr marL="914400" lvl="1" indent="-317500" algn="r"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xt Block w/Title" type="obj">
  <p:cSld name="OBJECT">
    <p:spTree>
      <p:nvGrpSpPr>
        <p:cNvPr id="1" name="Shape 504"/>
        <p:cNvGrpSpPr/>
        <p:nvPr/>
      </p:nvGrpSpPr>
      <p:grpSpPr>
        <a:xfrm>
          <a:off x="0" y="0"/>
          <a:ext cx="0" cy="0"/>
          <a:chOff x="0" y="0"/>
          <a:chExt cx="0" cy="0"/>
        </a:xfrm>
      </p:grpSpPr>
      <p:sp>
        <p:nvSpPr>
          <p:cNvPr id="505" name="Google Shape;505;p69"/>
          <p:cNvSpPr txBox="1">
            <a:spLocks noGrp="1"/>
          </p:cNvSpPr>
          <p:nvPr>
            <p:ph type="title"/>
          </p:nvPr>
        </p:nvSpPr>
        <p:spPr>
          <a:xfrm>
            <a:off x="457200" y="327500"/>
            <a:ext cx="8229600" cy="795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005087"/>
              </a:buClr>
              <a:buSzPts val="2800"/>
              <a:buNone/>
              <a:defRPr sz="28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6" name="Google Shape;506;p69"/>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07" name="Google Shape;507;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8" name="Google Shape;508;p69"/>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9"/>
        <p:cNvGrpSpPr/>
        <p:nvPr/>
      </p:nvGrpSpPr>
      <p:grpSpPr>
        <a:xfrm>
          <a:off x="0" y="0"/>
          <a:ext cx="0" cy="0"/>
          <a:chOff x="0" y="0"/>
          <a:chExt cx="0" cy="0"/>
        </a:xfrm>
      </p:grpSpPr>
      <p:sp>
        <p:nvSpPr>
          <p:cNvPr id="510" name="Google Shape;510;p70"/>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pic>
        <p:nvPicPr>
          <p:cNvPr id="511" name="Google Shape;511;p70"/>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IDEA">
  <p:cSld name="CUSTOM_1">
    <p:bg>
      <p:bgPr>
        <a:solidFill>
          <a:srgbClr val="005087"/>
        </a:solidFill>
        <a:effectLst/>
      </p:bgPr>
    </p:bg>
    <p:spTree>
      <p:nvGrpSpPr>
        <p:cNvPr id="1" name="Shape 512"/>
        <p:cNvGrpSpPr/>
        <p:nvPr/>
      </p:nvGrpSpPr>
      <p:grpSpPr>
        <a:xfrm>
          <a:off x="0" y="0"/>
          <a:ext cx="0" cy="0"/>
          <a:chOff x="0" y="0"/>
          <a:chExt cx="0" cy="0"/>
        </a:xfrm>
      </p:grpSpPr>
      <p:sp>
        <p:nvSpPr>
          <p:cNvPr id="513" name="Google Shape;513;p71"/>
          <p:cNvSpPr txBox="1">
            <a:spLocks noGrp="1"/>
          </p:cNvSpPr>
          <p:nvPr>
            <p:ph type="body" idx="1"/>
          </p:nvPr>
        </p:nvSpPr>
        <p:spPr>
          <a:xfrm>
            <a:off x="914400" y="914400"/>
            <a:ext cx="7315200" cy="3657600"/>
          </a:xfrm>
          <a:prstGeom prst="rect">
            <a:avLst/>
          </a:prstGeom>
          <a:noFill/>
          <a:ln>
            <a:noFill/>
          </a:ln>
        </p:spPr>
        <p:txBody>
          <a:bodyPr spcFirstLastPara="1" wrap="square" lIns="91425" tIns="91425" rIns="91425" bIns="91425" anchor="b" anchorCtr="0">
            <a:noAutofit/>
          </a:bodyPr>
          <a:lstStyle>
            <a:lvl1pPr marL="457200" lvl="0" indent="-457200" rtl="0">
              <a:spcBef>
                <a:spcPts val="0"/>
              </a:spcBef>
              <a:spcAft>
                <a:spcPts val="0"/>
              </a:spcAft>
              <a:buClr>
                <a:schemeClr val="lt1"/>
              </a:buClr>
              <a:buSzPts val="3600"/>
              <a:buChar char="●"/>
              <a:defRPr sz="3600" b="1">
                <a:solidFill>
                  <a:schemeClr val="lt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14" name="Google Shape;514;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p:cSld name="BIG_NUMBER_1">
    <p:spTree>
      <p:nvGrpSpPr>
        <p:cNvPr id="1" name="Shape 515"/>
        <p:cNvGrpSpPr/>
        <p:nvPr/>
      </p:nvGrpSpPr>
      <p:grpSpPr>
        <a:xfrm>
          <a:off x="0" y="0"/>
          <a:ext cx="0" cy="0"/>
          <a:chOff x="0" y="0"/>
          <a:chExt cx="0" cy="0"/>
        </a:xfrm>
      </p:grpSpPr>
      <p:sp>
        <p:nvSpPr>
          <p:cNvPr id="516" name="Google Shape;51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17" name="Google Shape;517;p72"/>
          <p:cNvGrpSpPr/>
          <p:nvPr/>
        </p:nvGrpSpPr>
        <p:grpSpPr>
          <a:xfrm>
            <a:off x="0" y="1751595"/>
            <a:ext cx="8841978" cy="1379641"/>
            <a:chOff x="0" y="2348379"/>
            <a:chExt cx="6961639" cy="1839521"/>
          </a:xfrm>
        </p:grpSpPr>
        <p:sp>
          <p:nvSpPr>
            <p:cNvPr id="518" name="Google Shape;518;p72"/>
            <p:cNvSpPr txBox="1"/>
            <p:nvPr/>
          </p:nvSpPr>
          <p:spPr>
            <a:xfrm>
              <a:off x="0" y="2466800"/>
              <a:ext cx="6948600" cy="1721100"/>
            </a:xfrm>
            <a:prstGeom prst="rect">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2"/>
            <p:cNvSpPr/>
            <p:nvPr/>
          </p:nvSpPr>
          <p:spPr>
            <a:xfrm>
              <a:off x="6353490" y="2466796"/>
              <a:ext cx="608100" cy="6210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2"/>
            <p:cNvSpPr/>
            <p:nvPr/>
          </p:nvSpPr>
          <p:spPr>
            <a:xfrm rot="10800000">
              <a:off x="6262639" y="2348379"/>
              <a:ext cx="699000" cy="7245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2"/>
          <p:cNvSpPr txBox="1">
            <a:spLocks noGrp="1"/>
          </p:cNvSpPr>
          <p:nvPr>
            <p:ph type="title"/>
          </p:nvPr>
        </p:nvSpPr>
        <p:spPr>
          <a:xfrm>
            <a:off x="228600" y="2017025"/>
            <a:ext cx="7506000" cy="959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3600" b="1">
                <a:solidFill>
                  <a:schemeClr val="lt1"/>
                </a:solidFill>
                <a:latin typeface="Arial"/>
                <a:ea typeface="Arial"/>
                <a:cs typeface="Arial"/>
                <a:sym typeface="Arial"/>
              </a:defRPr>
            </a:lvl1pPr>
            <a:lvl2pPr lvl="1" rtl="0">
              <a:lnSpc>
                <a:spcPct val="100000"/>
              </a:lnSpc>
              <a:spcBef>
                <a:spcPts val="0"/>
              </a:spcBef>
              <a:spcAft>
                <a:spcPts val="0"/>
              </a:spcAft>
              <a:buNone/>
              <a:defRPr sz="3600" b="1">
                <a:latin typeface="Arial"/>
                <a:ea typeface="Arial"/>
                <a:cs typeface="Arial"/>
                <a:sym typeface="Arial"/>
              </a:defRPr>
            </a:lvl2pPr>
            <a:lvl3pPr lvl="2" rtl="0">
              <a:lnSpc>
                <a:spcPct val="100000"/>
              </a:lnSpc>
              <a:spcBef>
                <a:spcPts val="0"/>
              </a:spcBef>
              <a:spcAft>
                <a:spcPts val="0"/>
              </a:spcAft>
              <a:buNone/>
              <a:defRPr sz="3600" b="1">
                <a:latin typeface="Arial"/>
                <a:ea typeface="Arial"/>
                <a:cs typeface="Arial"/>
                <a:sym typeface="Arial"/>
              </a:defRPr>
            </a:lvl3pPr>
            <a:lvl4pPr lvl="3" rtl="0">
              <a:lnSpc>
                <a:spcPct val="100000"/>
              </a:lnSpc>
              <a:spcBef>
                <a:spcPts val="0"/>
              </a:spcBef>
              <a:spcAft>
                <a:spcPts val="0"/>
              </a:spcAft>
              <a:buNone/>
              <a:defRPr sz="3600" b="1">
                <a:latin typeface="Arial"/>
                <a:ea typeface="Arial"/>
                <a:cs typeface="Arial"/>
                <a:sym typeface="Arial"/>
              </a:defRPr>
            </a:lvl4pPr>
            <a:lvl5pPr lvl="4" rtl="0">
              <a:lnSpc>
                <a:spcPct val="100000"/>
              </a:lnSpc>
              <a:spcBef>
                <a:spcPts val="0"/>
              </a:spcBef>
              <a:spcAft>
                <a:spcPts val="0"/>
              </a:spcAft>
              <a:buNone/>
              <a:defRPr sz="3600" b="1">
                <a:latin typeface="Arial"/>
                <a:ea typeface="Arial"/>
                <a:cs typeface="Arial"/>
                <a:sym typeface="Arial"/>
              </a:defRPr>
            </a:lvl5pPr>
            <a:lvl6pPr lvl="5" rtl="0">
              <a:lnSpc>
                <a:spcPct val="100000"/>
              </a:lnSpc>
              <a:spcBef>
                <a:spcPts val="0"/>
              </a:spcBef>
              <a:spcAft>
                <a:spcPts val="0"/>
              </a:spcAft>
              <a:buNone/>
              <a:defRPr sz="3600" b="1">
                <a:latin typeface="Arial"/>
                <a:ea typeface="Arial"/>
                <a:cs typeface="Arial"/>
                <a:sym typeface="Arial"/>
              </a:defRPr>
            </a:lvl6pPr>
            <a:lvl7pPr lvl="6" rtl="0">
              <a:lnSpc>
                <a:spcPct val="100000"/>
              </a:lnSpc>
              <a:spcBef>
                <a:spcPts val="0"/>
              </a:spcBef>
              <a:spcAft>
                <a:spcPts val="0"/>
              </a:spcAft>
              <a:buNone/>
              <a:defRPr sz="3600" b="1">
                <a:latin typeface="Arial"/>
                <a:ea typeface="Arial"/>
                <a:cs typeface="Arial"/>
                <a:sym typeface="Arial"/>
              </a:defRPr>
            </a:lvl7pPr>
            <a:lvl8pPr lvl="7" rtl="0">
              <a:lnSpc>
                <a:spcPct val="100000"/>
              </a:lnSpc>
              <a:spcBef>
                <a:spcPts val="0"/>
              </a:spcBef>
              <a:spcAft>
                <a:spcPts val="0"/>
              </a:spcAft>
              <a:buNone/>
              <a:defRPr sz="3600" b="1">
                <a:latin typeface="Arial"/>
                <a:ea typeface="Arial"/>
                <a:cs typeface="Arial"/>
                <a:sym typeface="Arial"/>
              </a:defRPr>
            </a:lvl8pPr>
            <a:lvl9pPr lvl="8" rtl="0">
              <a:lnSpc>
                <a:spcPct val="100000"/>
              </a:lnSpc>
              <a:spcBef>
                <a:spcPts val="0"/>
              </a:spcBef>
              <a:spcAft>
                <a:spcPts val="0"/>
              </a:spcAft>
              <a:buNone/>
              <a:defRPr sz="3600" b="1">
                <a:latin typeface="Arial"/>
                <a:ea typeface="Arial"/>
                <a:cs typeface="Arial"/>
                <a:sym typeface="Arial"/>
              </a:defRPr>
            </a:lvl9pPr>
          </a:lstStyle>
          <a:p>
            <a:endParaRPr/>
          </a:p>
        </p:txBody>
      </p:sp>
      <p:pic>
        <p:nvPicPr>
          <p:cNvPr id="522" name="Google Shape;522;p72"/>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 name="Google Shape;50;p8"/>
          <p:cNvSpPr/>
          <p:nvPr/>
        </p:nvSpPr>
        <p:spPr>
          <a:xfrm>
            <a:off x="461550" y="3756114"/>
            <a:ext cx="8234893" cy="835875"/>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 name="Google Shape;51;p8"/>
          <p:cNvGrpSpPr/>
          <p:nvPr/>
        </p:nvGrpSpPr>
        <p:grpSpPr>
          <a:xfrm>
            <a:off x="461550" y="2791940"/>
            <a:ext cx="8234893" cy="835875"/>
            <a:chOff x="461550" y="5541550"/>
            <a:chExt cx="8373900" cy="1114500"/>
          </a:xfrm>
        </p:grpSpPr>
        <p:sp>
          <p:nvSpPr>
            <p:cNvPr id="52" name="Google Shape;52;p8"/>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8"/>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54" name="Google Shape;54;p8"/>
          <p:cNvGrpSpPr/>
          <p:nvPr/>
        </p:nvGrpSpPr>
        <p:grpSpPr>
          <a:xfrm>
            <a:off x="461550" y="1827766"/>
            <a:ext cx="8234893" cy="835875"/>
            <a:chOff x="461550" y="5541550"/>
            <a:chExt cx="8373900" cy="1114500"/>
          </a:xfrm>
        </p:grpSpPr>
        <p:sp>
          <p:nvSpPr>
            <p:cNvPr id="55" name="Google Shape;55;p8"/>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8"/>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57" name="Google Shape;57;p8"/>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body" idx="2"/>
          </p:nvPr>
        </p:nvSpPr>
        <p:spPr>
          <a:xfrm>
            <a:off x="1284050" y="3835125"/>
            <a:ext cx="7412400" cy="705300"/>
          </a:xfrm>
          <a:prstGeom prst="rect">
            <a:avLst/>
          </a:prstGeom>
          <a:solidFill>
            <a:schemeClr val="accent3"/>
          </a:solid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9" name="Google Shape;59;p8"/>
          <p:cNvSpPr txBox="1"/>
          <p:nvPr/>
        </p:nvSpPr>
        <p:spPr>
          <a:xfrm>
            <a:off x="640845" y="3869103"/>
            <a:ext cx="643200" cy="6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List Circles Four - Unnumbered">
  <p:cSld name="Agenda 2">
    <p:spTree>
      <p:nvGrpSpPr>
        <p:cNvPr id="1" name="Shape 523"/>
        <p:cNvGrpSpPr/>
        <p:nvPr/>
      </p:nvGrpSpPr>
      <p:grpSpPr>
        <a:xfrm>
          <a:off x="0" y="0"/>
          <a:ext cx="0" cy="0"/>
          <a:chOff x="0" y="0"/>
          <a:chExt cx="0" cy="0"/>
        </a:xfrm>
      </p:grpSpPr>
      <p:sp>
        <p:nvSpPr>
          <p:cNvPr id="524" name="Google Shape;524;p73"/>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525" name="Google Shape;525;p73"/>
          <p:cNvGrpSpPr/>
          <p:nvPr/>
        </p:nvGrpSpPr>
        <p:grpSpPr>
          <a:xfrm>
            <a:off x="351251" y="1915646"/>
            <a:ext cx="8441497" cy="646425"/>
            <a:chOff x="-14600" y="2586667"/>
            <a:chExt cx="7887775" cy="861900"/>
          </a:xfrm>
        </p:grpSpPr>
        <p:sp>
          <p:nvSpPr>
            <p:cNvPr id="526" name="Google Shape;526;p73"/>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3"/>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8" name="Google Shape;528;p73"/>
          <p:cNvGrpSpPr/>
          <p:nvPr/>
        </p:nvGrpSpPr>
        <p:grpSpPr>
          <a:xfrm>
            <a:off x="351250" y="2657119"/>
            <a:ext cx="8441497" cy="646425"/>
            <a:chOff x="-14600" y="3542826"/>
            <a:chExt cx="7887775" cy="861900"/>
          </a:xfrm>
        </p:grpSpPr>
        <p:sp>
          <p:nvSpPr>
            <p:cNvPr id="529" name="Google Shape;529;p73"/>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3"/>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1" name="Google Shape;531;p73"/>
          <p:cNvGrpSpPr/>
          <p:nvPr/>
        </p:nvGrpSpPr>
        <p:grpSpPr>
          <a:xfrm>
            <a:off x="351250" y="3349560"/>
            <a:ext cx="8441497" cy="646425"/>
            <a:chOff x="-14600" y="4498974"/>
            <a:chExt cx="7887775" cy="861900"/>
          </a:xfrm>
        </p:grpSpPr>
        <p:sp>
          <p:nvSpPr>
            <p:cNvPr id="532" name="Google Shape;532;p73"/>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3"/>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4" name="Google Shape;534;p73"/>
          <p:cNvSpPr txBox="1">
            <a:spLocks noGrp="1"/>
          </p:cNvSpPr>
          <p:nvPr>
            <p:ph type="subTitle" idx="1"/>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535" name="Google Shape;535;p73"/>
          <p:cNvSpPr txBox="1">
            <a:spLocks noGrp="1"/>
          </p:cNvSpPr>
          <p:nvPr>
            <p:ph type="subTitle" idx="2"/>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536" name="Google Shape;536;p73"/>
          <p:cNvSpPr txBox="1">
            <a:spLocks noGrp="1"/>
          </p:cNvSpPr>
          <p:nvPr>
            <p:ph type="subTitle" idx="3"/>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537" name="Google Shape;537;p73"/>
          <p:cNvGrpSpPr/>
          <p:nvPr/>
        </p:nvGrpSpPr>
        <p:grpSpPr>
          <a:xfrm>
            <a:off x="351251" y="4072054"/>
            <a:ext cx="8441497" cy="646425"/>
            <a:chOff x="-14600" y="5455122"/>
            <a:chExt cx="7887775" cy="861900"/>
          </a:xfrm>
        </p:grpSpPr>
        <p:sp>
          <p:nvSpPr>
            <p:cNvPr id="538" name="Google Shape;538;p73"/>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3"/>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0" name="Google Shape;540;p73"/>
          <p:cNvSpPr txBox="1">
            <a:spLocks noGrp="1"/>
          </p:cNvSpPr>
          <p:nvPr>
            <p:ph type="subTitle" idx="4"/>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pic>
        <p:nvPicPr>
          <p:cNvPr id="541" name="Google Shape;541;p73"/>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 Circle Progression - Light Theme">
  <p:cSld name="Title Only - LIGHT ON DARK">
    <p:spTree>
      <p:nvGrpSpPr>
        <p:cNvPr id="1" name="Shape 542"/>
        <p:cNvGrpSpPr/>
        <p:nvPr/>
      </p:nvGrpSpPr>
      <p:grpSpPr>
        <a:xfrm>
          <a:off x="0" y="0"/>
          <a:ext cx="0" cy="0"/>
          <a:chOff x="0" y="0"/>
          <a:chExt cx="0" cy="0"/>
        </a:xfrm>
      </p:grpSpPr>
      <p:sp>
        <p:nvSpPr>
          <p:cNvPr id="543" name="Google Shape;543;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4" name="Google Shape;544;p74"/>
          <p:cNvSpPr/>
          <p:nvPr/>
        </p:nvSpPr>
        <p:spPr>
          <a:xfrm rot="-8785779">
            <a:off x="2793604" y="2197012"/>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4"/>
          <p:cNvSpPr/>
          <p:nvPr/>
        </p:nvSpPr>
        <p:spPr>
          <a:xfrm rot="-8785779">
            <a:off x="5469190" y="2169806"/>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74"/>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547" name="Google Shape;547;p74"/>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548" name="Google Shape;548;p74"/>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549" name="Google Shape;549;p74"/>
          <p:cNvSpPr>
            <a:spLocks noGrp="1"/>
          </p:cNvSpPr>
          <p:nvPr>
            <p:ph type="pic" idx="4"/>
          </p:nvPr>
        </p:nvSpPr>
        <p:spPr>
          <a:xfrm>
            <a:off x="914400" y="1600200"/>
            <a:ext cx="1600200" cy="1600200"/>
          </a:xfrm>
          <a:prstGeom prst="ellipse">
            <a:avLst/>
          </a:prstGeom>
          <a:noFill/>
          <a:ln>
            <a:noFill/>
          </a:ln>
        </p:spPr>
      </p:sp>
      <p:sp>
        <p:nvSpPr>
          <p:cNvPr id="550" name="Google Shape;550;p74"/>
          <p:cNvSpPr>
            <a:spLocks noGrp="1"/>
          </p:cNvSpPr>
          <p:nvPr>
            <p:ph type="pic" idx="5"/>
          </p:nvPr>
        </p:nvSpPr>
        <p:spPr>
          <a:xfrm>
            <a:off x="3657600" y="1600200"/>
            <a:ext cx="1600200" cy="1600200"/>
          </a:xfrm>
          <a:prstGeom prst="ellipse">
            <a:avLst/>
          </a:prstGeom>
          <a:noFill/>
          <a:ln>
            <a:noFill/>
          </a:ln>
        </p:spPr>
      </p:sp>
      <p:sp>
        <p:nvSpPr>
          <p:cNvPr id="551" name="Google Shape;551;p74"/>
          <p:cNvSpPr>
            <a:spLocks noGrp="1"/>
          </p:cNvSpPr>
          <p:nvPr>
            <p:ph type="pic" idx="6"/>
          </p:nvPr>
        </p:nvSpPr>
        <p:spPr>
          <a:xfrm>
            <a:off x="6477000" y="1676400"/>
            <a:ext cx="1600200" cy="1600200"/>
          </a:xfrm>
          <a:prstGeom prst="ellipse">
            <a:avLst/>
          </a:prstGeom>
          <a:noFill/>
          <a:ln>
            <a:noFill/>
          </a:ln>
        </p:spPr>
      </p:sp>
      <p:pic>
        <p:nvPicPr>
          <p:cNvPr id="552" name="Google Shape;552;p74"/>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ist Three - NUMBERED">
  <p:cSld name="List Items - Same Slide - NUMBERED">
    <p:bg>
      <p:bgPr>
        <a:solidFill>
          <a:srgbClr val="FFFFFF"/>
        </a:solidFill>
        <a:effectLst/>
      </p:bgPr>
    </p:bg>
    <p:spTree>
      <p:nvGrpSpPr>
        <p:cNvPr id="1" name="Shape 553"/>
        <p:cNvGrpSpPr/>
        <p:nvPr/>
      </p:nvGrpSpPr>
      <p:grpSpPr>
        <a:xfrm>
          <a:off x="0" y="0"/>
          <a:ext cx="0" cy="0"/>
          <a:chOff x="0" y="0"/>
          <a:chExt cx="0" cy="0"/>
        </a:xfrm>
      </p:grpSpPr>
      <p:sp>
        <p:nvSpPr>
          <p:cNvPr id="554" name="Google Shape;554;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5" name="Google Shape;555;p75"/>
          <p:cNvSpPr/>
          <p:nvPr/>
        </p:nvSpPr>
        <p:spPr>
          <a:xfrm>
            <a:off x="461550" y="3756114"/>
            <a:ext cx="8235000" cy="8358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6" name="Google Shape;556;p75"/>
          <p:cNvGrpSpPr/>
          <p:nvPr/>
        </p:nvGrpSpPr>
        <p:grpSpPr>
          <a:xfrm>
            <a:off x="461550" y="2791940"/>
            <a:ext cx="8234893" cy="835875"/>
            <a:chOff x="461550" y="5541550"/>
            <a:chExt cx="8373900" cy="1114500"/>
          </a:xfrm>
        </p:grpSpPr>
        <p:sp>
          <p:nvSpPr>
            <p:cNvPr id="557" name="Google Shape;557;p75"/>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5"/>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559" name="Google Shape;559;p75"/>
          <p:cNvGrpSpPr/>
          <p:nvPr/>
        </p:nvGrpSpPr>
        <p:grpSpPr>
          <a:xfrm>
            <a:off x="461550" y="1827766"/>
            <a:ext cx="8234893" cy="835875"/>
            <a:chOff x="461550" y="5541550"/>
            <a:chExt cx="8373900" cy="1114500"/>
          </a:xfrm>
        </p:grpSpPr>
        <p:sp>
          <p:nvSpPr>
            <p:cNvPr id="560" name="Google Shape;560;p75"/>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5"/>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562" name="Google Shape;562;p75"/>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63" name="Google Shape;563;p75"/>
          <p:cNvSpPr txBox="1">
            <a:spLocks noGrp="1"/>
          </p:cNvSpPr>
          <p:nvPr>
            <p:ph type="body" idx="2"/>
          </p:nvPr>
        </p:nvSpPr>
        <p:spPr>
          <a:xfrm>
            <a:off x="1284050" y="3756125"/>
            <a:ext cx="7412400" cy="835800"/>
          </a:xfrm>
          <a:prstGeom prst="rect">
            <a:avLst/>
          </a:prstGeom>
          <a:solidFill>
            <a:schemeClr val="accent3"/>
          </a:solid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64" name="Google Shape;564;p75"/>
          <p:cNvSpPr txBox="1"/>
          <p:nvPr/>
        </p:nvSpPr>
        <p:spPr>
          <a:xfrm>
            <a:off x="640845" y="3869103"/>
            <a:ext cx="643200" cy="6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565" name="Google Shape;565;p75"/>
          <p:cNvSpPr txBox="1">
            <a:spLocks noGrp="1"/>
          </p:cNvSpPr>
          <p:nvPr>
            <p:ph type="body" idx="3"/>
          </p:nvPr>
        </p:nvSpPr>
        <p:spPr>
          <a:xfrm>
            <a:off x="1284050" y="2791975"/>
            <a:ext cx="7412400" cy="8358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SzPts val="2000"/>
              <a:buChar char="●"/>
              <a:defRPr sz="20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566" name="Google Shape;566;p75"/>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ist Four - NOT NUMBERED">
  <p:cSld name="List Items - Same Slide - NOT NUMBERED - More Slots 1">
    <p:bg>
      <p:bgPr>
        <a:solidFill>
          <a:srgbClr val="FFFFFF"/>
        </a:solidFill>
        <a:effectLst/>
      </p:bgPr>
    </p:bg>
    <p:spTree>
      <p:nvGrpSpPr>
        <p:cNvPr id="1" name="Shape 567"/>
        <p:cNvGrpSpPr/>
        <p:nvPr/>
      </p:nvGrpSpPr>
      <p:grpSpPr>
        <a:xfrm>
          <a:off x="0" y="0"/>
          <a:ext cx="0" cy="0"/>
          <a:chOff x="0" y="0"/>
          <a:chExt cx="0" cy="0"/>
        </a:xfrm>
      </p:grpSpPr>
      <p:sp>
        <p:nvSpPr>
          <p:cNvPr id="568" name="Google Shape;568;p76"/>
          <p:cNvSpPr/>
          <p:nvPr/>
        </p:nvSpPr>
        <p:spPr>
          <a:xfrm>
            <a:off x="461550" y="4003678"/>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0" name="Google Shape;570;p76"/>
          <p:cNvSpPr/>
          <p:nvPr/>
        </p:nvSpPr>
        <p:spPr>
          <a:xfrm>
            <a:off x="461550" y="3278377"/>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6"/>
          <p:cNvSpPr/>
          <p:nvPr/>
        </p:nvSpPr>
        <p:spPr>
          <a:xfrm>
            <a:off x="461550" y="2553076"/>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6"/>
          <p:cNvSpPr/>
          <p:nvPr/>
        </p:nvSpPr>
        <p:spPr>
          <a:xfrm>
            <a:off x="461550" y="1827775"/>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6"/>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74" name="Google Shape;574;p76"/>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75" name="Google Shape;575;p76"/>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76" name="Google Shape;576;p76"/>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577" name="Google Shape;577;p76"/>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ist Circles - Four">
  <p:cSld name="Agenda 2 - Four Slots">
    <p:spTree>
      <p:nvGrpSpPr>
        <p:cNvPr id="1" name="Shape 578"/>
        <p:cNvGrpSpPr/>
        <p:nvPr/>
      </p:nvGrpSpPr>
      <p:grpSpPr>
        <a:xfrm>
          <a:off x="0" y="0"/>
          <a:ext cx="0" cy="0"/>
          <a:chOff x="0" y="0"/>
          <a:chExt cx="0" cy="0"/>
        </a:xfrm>
      </p:grpSpPr>
      <p:grpSp>
        <p:nvGrpSpPr>
          <p:cNvPr id="579" name="Google Shape;579;p77"/>
          <p:cNvGrpSpPr/>
          <p:nvPr/>
        </p:nvGrpSpPr>
        <p:grpSpPr>
          <a:xfrm>
            <a:off x="-14599" y="1287501"/>
            <a:ext cx="8338228" cy="863659"/>
            <a:chOff x="-14600" y="1630542"/>
            <a:chExt cx="8032975" cy="991800"/>
          </a:xfrm>
        </p:grpSpPr>
        <p:sp>
          <p:nvSpPr>
            <p:cNvPr id="580" name="Google Shape;580;p77"/>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7"/>
            <p:cNvSpPr/>
            <p:nvPr/>
          </p:nvSpPr>
          <p:spPr>
            <a:xfrm>
              <a:off x="7190375" y="1630542"/>
              <a:ext cx="828000" cy="991800"/>
            </a:xfrm>
            <a:prstGeom prst="ellipse">
              <a:avLst/>
            </a:prstGeom>
            <a:solidFill>
              <a:schemeClr val="lt1"/>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1</a:t>
              </a:r>
              <a:endParaRPr sz="4000" b="1" i="0" u="none" strike="noStrike" cap="none">
                <a:solidFill>
                  <a:srgbClr val="0579BD"/>
                </a:solidFill>
              </a:endParaRPr>
            </a:p>
          </p:txBody>
        </p:sp>
      </p:grpSp>
      <p:sp>
        <p:nvSpPr>
          <p:cNvPr id="582" name="Google Shape;582;p77"/>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583" name="Google Shape;583;p77"/>
          <p:cNvGrpSpPr/>
          <p:nvPr/>
        </p:nvGrpSpPr>
        <p:grpSpPr>
          <a:xfrm>
            <a:off x="5032" y="2172514"/>
            <a:ext cx="8338228" cy="863659"/>
            <a:chOff x="-14600" y="1630542"/>
            <a:chExt cx="8032975" cy="991800"/>
          </a:xfrm>
        </p:grpSpPr>
        <p:sp>
          <p:nvSpPr>
            <p:cNvPr id="584" name="Google Shape;584;p77"/>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7"/>
            <p:cNvSpPr/>
            <p:nvPr/>
          </p:nvSpPr>
          <p:spPr>
            <a:xfrm>
              <a:off x="7190375" y="1630542"/>
              <a:ext cx="828000" cy="991800"/>
            </a:xfrm>
            <a:prstGeom prst="ellipse">
              <a:avLst/>
            </a:prstGeom>
            <a:solidFill>
              <a:schemeClr val="lt1"/>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2</a:t>
              </a:r>
              <a:endParaRPr sz="4000" b="1" i="0" strike="noStrike" cap="none">
                <a:solidFill>
                  <a:srgbClr val="0579BD"/>
                </a:solidFill>
              </a:endParaRPr>
            </a:p>
          </p:txBody>
        </p:sp>
      </p:grpSp>
      <p:sp>
        <p:nvSpPr>
          <p:cNvPr id="586" name="Google Shape;586;p77"/>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587" name="Google Shape;587;p77"/>
          <p:cNvGrpSpPr/>
          <p:nvPr/>
        </p:nvGrpSpPr>
        <p:grpSpPr>
          <a:xfrm>
            <a:off x="5032" y="3057528"/>
            <a:ext cx="8338228" cy="863659"/>
            <a:chOff x="-14600" y="1630542"/>
            <a:chExt cx="8032975" cy="991800"/>
          </a:xfrm>
        </p:grpSpPr>
        <p:sp>
          <p:nvSpPr>
            <p:cNvPr id="588" name="Google Shape;588;p77"/>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77"/>
            <p:cNvSpPr/>
            <p:nvPr/>
          </p:nvSpPr>
          <p:spPr>
            <a:xfrm>
              <a:off x="7190375" y="1630542"/>
              <a:ext cx="828000" cy="991800"/>
            </a:xfrm>
            <a:prstGeom prst="ellipse">
              <a:avLst/>
            </a:prstGeom>
            <a:solidFill>
              <a:schemeClr val="lt1"/>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3</a:t>
              </a:r>
              <a:endParaRPr sz="4000" b="1" i="0" u="none" strike="noStrike" cap="none">
                <a:solidFill>
                  <a:srgbClr val="0579BD"/>
                </a:solidFill>
              </a:endParaRPr>
            </a:p>
          </p:txBody>
        </p:sp>
      </p:grpSp>
      <p:sp>
        <p:nvSpPr>
          <p:cNvPr id="590" name="Google Shape;590;p77"/>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591" name="Google Shape;591;p77"/>
          <p:cNvGrpSpPr/>
          <p:nvPr/>
        </p:nvGrpSpPr>
        <p:grpSpPr>
          <a:xfrm>
            <a:off x="5032" y="3942541"/>
            <a:ext cx="8338228" cy="863659"/>
            <a:chOff x="-14600" y="1630542"/>
            <a:chExt cx="8032975" cy="991800"/>
          </a:xfrm>
        </p:grpSpPr>
        <p:sp>
          <p:nvSpPr>
            <p:cNvPr id="592" name="Google Shape;592;p77"/>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77"/>
            <p:cNvSpPr/>
            <p:nvPr/>
          </p:nvSpPr>
          <p:spPr>
            <a:xfrm>
              <a:off x="7190375" y="1630542"/>
              <a:ext cx="828000" cy="991800"/>
            </a:xfrm>
            <a:prstGeom prst="ellipse">
              <a:avLst/>
            </a:prstGeom>
            <a:solidFill>
              <a:schemeClr val="lt1"/>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4</a:t>
              </a:r>
              <a:endParaRPr sz="4000" b="1" i="0" u="none" strike="noStrike" cap="none">
                <a:solidFill>
                  <a:srgbClr val="0579BD"/>
                </a:solidFill>
              </a:endParaRPr>
            </a:p>
          </p:txBody>
        </p:sp>
      </p:grpSp>
      <p:sp>
        <p:nvSpPr>
          <p:cNvPr id="594" name="Google Shape;594;p77"/>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595" name="Google Shape;59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6" name="Google Shape;596;p77"/>
          <p:cNvSpPr txBox="1">
            <a:spLocks noGrp="1"/>
          </p:cNvSpPr>
          <p:nvPr>
            <p:ph type="subTitle" idx="5"/>
          </p:nvPr>
        </p:nvSpPr>
        <p:spPr>
          <a:xfrm>
            <a:off x="731550" y="457200"/>
            <a:ext cx="7680900" cy="4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005087"/>
              </a:buClr>
              <a:buSzPts val="3600"/>
              <a:buNone/>
              <a:defRPr sz="36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97" name="Google Shape;597;p77"/>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List Circles - Three">
  <p:cSld name="Agenda 2 - Three Slots">
    <p:spTree>
      <p:nvGrpSpPr>
        <p:cNvPr id="1" name="Shape 598"/>
        <p:cNvGrpSpPr/>
        <p:nvPr/>
      </p:nvGrpSpPr>
      <p:grpSpPr>
        <a:xfrm>
          <a:off x="0" y="0"/>
          <a:ext cx="0" cy="0"/>
          <a:chOff x="0" y="0"/>
          <a:chExt cx="0" cy="0"/>
        </a:xfrm>
      </p:grpSpPr>
      <p:sp>
        <p:nvSpPr>
          <p:cNvPr id="599" name="Google Shape;599;p78"/>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00" name="Google Shape;600;p78"/>
          <p:cNvGrpSpPr/>
          <p:nvPr/>
        </p:nvGrpSpPr>
        <p:grpSpPr>
          <a:xfrm>
            <a:off x="-14601" y="1287575"/>
            <a:ext cx="8443944" cy="895298"/>
            <a:chOff x="-14600" y="1630542"/>
            <a:chExt cx="8060275" cy="991800"/>
          </a:xfrm>
        </p:grpSpPr>
        <p:sp>
          <p:nvSpPr>
            <p:cNvPr id="601" name="Google Shape;601;p7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8"/>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1</a:t>
              </a:r>
              <a:endParaRPr sz="4000" b="1" i="0" u="none" strike="noStrike" cap="none">
                <a:solidFill>
                  <a:srgbClr val="0579BD"/>
                </a:solidFill>
              </a:endParaRPr>
            </a:p>
          </p:txBody>
        </p:sp>
      </p:grpSp>
      <p:sp>
        <p:nvSpPr>
          <p:cNvPr id="603" name="Google Shape;603;p78"/>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604" name="Google Shape;604;p78"/>
          <p:cNvGrpSpPr/>
          <p:nvPr/>
        </p:nvGrpSpPr>
        <p:grpSpPr>
          <a:xfrm>
            <a:off x="-14601" y="2373426"/>
            <a:ext cx="8443944" cy="895298"/>
            <a:chOff x="-14600" y="1630542"/>
            <a:chExt cx="8060275" cy="991800"/>
          </a:xfrm>
        </p:grpSpPr>
        <p:sp>
          <p:nvSpPr>
            <p:cNvPr id="605" name="Google Shape;605;p7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8"/>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2</a:t>
              </a:r>
              <a:endParaRPr sz="4000" b="1" i="0" u="none" strike="noStrike" cap="none">
                <a:solidFill>
                  <a:srgbClr val="0579BD"/>
                </a:solidFill>
              </a:endParaRPr>
            </a:p>
          </p:txBody>
        </p:sp>
      </p:grpSp>
      <p:sp>
        <p:nvSpPr>
          <p:cNvPr id="607" name="Google Shape;607;p78"/>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608" name="Google Shape;608;p78"/>
          <p:cNvGrpSpPr/>
          <p:nvPr/>
        </p:nvGrpSpPr>
        <p:grpSpPr>
          <a:xfrm>
            <a:off x="-14601" y="3459277"/>
            <a:ext cx="8443944" cy="895298"/>
            <a:chOff x="-14600" y="1630542"/>
            <a:chExt cx="8060275" cy="991800"/>
          </a:xfrm>
        </p:grpSpPr>
        <p:sp>
          <p:nvSpPr>
            <p:cNvPr id="609" name="Google Shape;609;p7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8"/>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000" b="1">
                  <a:solidFill>
                    <a:srgbClr val="0579BD"/>
                  </a:solidFill>
                </a:rPr>
                <a:t>3</a:t>
              </a:r>
              <a:endParaRPr sz="4000" b="1" i="0" u="none" strike="noStrike" cap="none">
                <a:solidFill>
                  <a:srgbClr val="0579BD"/>
                </a:solidFill>
              </a:endParaRPr>
            </a:p>
          </p:txBody>
        </p:sp>
      </p:grpSp>
      <p:sp>
        <p:nvSpPr>
          <p:cNvPr id="611" name="Google Shape;611;p78"/>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612" name="Google Shape;612;p78"/>
          <p:cNvSpPr txBox="1">
            <a:spLocks noGrp="1"/>
          </p:cNvSpPr>
          <p:nvPr>
            <p:ph type="subTitle" idx="4"/>
          </p:nvPr>
        </p:nvSpPr>
        <p:spPr>
          <a:xfrm>
            <a:off x="731550" y="457200"/>
            <a:ext cx="7680900" cy="4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005087"/>
              </a:buClr>
              <a:buSzPts val="3600"/>
              <a:buNone/>
              <a:defRPr sz="36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613" name="Google Shape;613;p78"/>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ist 4 POINTS w/ Subtitle">
  <p:cSld name="List Items - Same Slide - NUMBERED - More Slots">
    <p:bg>
      <p:bgPr>
        <a:solidFill>
          <a:srgbClr val="FFFFFF"/>
        </a:solidFill>
        <a:effectLst/>
      </p:bgPr>
    </p:bg>
    <p:spTree>
      <p:nvGrpSpPr>
        <p:cNvPr id="1" name="Shape 614"/>
        <p:cNvGrpSpPr/>
        <p:nvPr/>
      </p:nvGrpSpPr>
      <p:grpSpPr>
        <a:xfrm>
          <a:off x="0" y="0"/>
          <a:ext cx="0" cy="0"/>
          <a:chOff x="0" y="0"/>
          <a:chExt cx="0" cy="0"/>
        </a:xfrm>
      </p:grpSpPr>
      <p:sp>
        <p:nvSpPr>
          <p:cNvPr id="615" name="Google Shape;615;p79"/>
          <p:cNvSpPr/>
          <p:nvPr/>
        </p:nvSpPr>
        <p:spPr>
          <a:xfrm>
            <a:off x="461550" y="40036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7" name="Google Shape;617;p79"/>
          <p:cNvSpPr/>
          <p:nvPr/>
        </p:nvSpPr>
        <p:spPr>
          <a:xfrm>
            <a:off x="461550" y="32783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9"/>
          <p:cNvSpPr/>
          <p:nvPr/>
        </p:nvSpPr>
        <p:spPr>
          <a:xfrm>
            <a:off x="461550" y="25530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9"/>
          <p:cNvSpPr/>
          <p:nvPr/>
        </p:nvSpPr>
        <p:spPr>
          <a:xfrm>
            <a:off x="461550" y="1827775"/>
            <a:ext cx="8237700" cy="661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9"/>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21" name="Google Shape;621;p79"/>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22" name="Google Shape;622;p79"/>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23" name="Google Shape;623;p79"/>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24" name="Google Shape;624;p79"/>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625" name="Google Shape;625;p79"/>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626" name="Google Shape;626;p79"/>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627" name="Google Shape;627;p79"/>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cxnSp>
        <p:nvCxnSpPr>
          <p:cNvPr id="628" name="Google Shape;628;p7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29" name="Google Shape;629;p79"/>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pic>
        <p:nvPicPr>
          <p:cNvPr id="630" name="Google Shape;630;p79"/>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ist 3 POINTS w/Subtitle - Unnumbered">
  <p:cSld name="List Items - Same Slide - NOT NUMBERED">
    <p:bg>
      <p:bgPr>
        <a:solidFill>
          <a:srgbClr val="FFFFFF"/>
        </a:solidFill>
        <a:effectLst/>
      </p:bgPr>
    </p:bg>
    <p:spTree>
      <p:nvGrpSpPr>
        <p:cNvPr id="1" name="Shape 631"/>
        <p:cNvGrpSpPr/>
        <p:nvPr/>
      </p:nvGrpSpPr>
      <p:grpSpPr>
        <a:xfrm>
          <a:off x="0" y="0"/>
          <a:ext cx="0" cy="0"/>
          <a:chOff x="0" y="0"/>
          <a:chExt cx="0" cy="0"/>
        </a:xfrm>
      </p:grpSpPr>
      <p:sp>
        <p:nvSpPr>
          <p:cNvPr id="632" name="Google Shape;632;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3" name="Google Shape;633;p80"/>
          <p:cNvSpPr/>
          <p:nvPr/>
        </p:nvSpPr>
        <p:spPr>
          <a:xfrm>
            <a:off x="461550" y="3756123"/>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80"/>
          <p:cNvSpPr/>
          <p:nvPr/>
        </p:nvSpPr>
        <p:spPr>
          <a:xfrm>
            <a:off x="461550" y="2791949"/>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80"/>
          <p:cNvSpPr/>
          <p:nvPr/>
        </p:nvSpPr>
        <p:spPr>
          <a:xfrm>
            <a:off x="461550" y="1827775"/>
            <a:ext cx="8282400" cy="8358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80"/>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37" name="Google Shape;637;p80"/>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38" name="Google Shape;638;p80"/>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cxnSp>
        <p:nvCxnSpPr>
          <p:cNvPr id="639" name="Google Shape;639;p80"/>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40" name="Google Shape;640;p80"/>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pic>
        <p:nvPicPr>
          <p:cNvPr id="641" name="Google Shape;641;p80"/>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List - 3 PILLARS">
  <p:cSld name="List Items - Same Slide - PILLARS">
    <p:bg>
      <p:bgPr>
        <a:solidFill>
          <a:srgbClr val="FFFFFF"/>
        </a:solidFill>
        <a:effectLst/>
      </p:bgPr>
    </p:bg>
    <p:spTree>
      <p:nvGrpSpPr>
        <p:cNvPr id="1" name="Shape 642"/>
        <p:cNvGrpSpPr/>
        <p:nvPr/>
      </p:nvGrpSpPr>
      <p:grpSpPr>
        <a:xfrm>
          <a:off x="0" y="0"/>
          <a:ext cx="0" cy="0"/>
          <a:chOff x="0" y="0"/>
          <a:chExt cx="0" cy="0"/>
        </a:xfrm>
      </p:grpSpPr>
      <p:sp>
        <p:nvSpPr>
          <p:cNvPr id="643" name="Google Shape;643;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44" name="Google Shape;644;p81"/>
          <p:cNvGrpSpPr/>
          <p:nvPr/>
        </p:nvGrpSpPr>
        <p:grpSpPr>
          <a:xfrm>
            <a:off x="4831275" y="1476987"/>
            <a:ext cx="2624100" cy="2156815"/>
            <a:chOff x="3293788" y="2998700"/>
            <a:chExt cx="2624100" cy="4087200"/>
          </a:xfrm>
        </p:grpSpPr>
        <p:sp>
          <p:nvSpPr>
            <p:cNvPr id="645" name="Google Shape;645;p81"/>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81"/>
            <p:cNvSpPr/>
            <p:nvPr/>
          </p:nvSpPr>
          <p:spPr>
            <a:xfrm>
              <a:off x="3304138" y="299870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7" name="Google Shape;647;p81"/>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648" name="Google Shape;648;p81"/>
          <p:cNvSpPr txBox="1">
            <a:spLocks noGrp="1"/>
          </p:cNvSpPr>
          <p:nvPr>
            <p:ph type="subTitle" idx="1"/>
          </p:nvPr>
        </p:nvSpPr>
        <p:spPr>
          <a:xfrm>
            <a:off x="2135525" y="146647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649" name="Google Shape;649;p81"/>
          <p:cNvSpPr txBox="1">
            <a:spLocks noGrp="1"/>
          </p:cNvSpPr>
          <p:nvPr>
            <p:ph type="subTitle" idx="2"/>
          </p:nvPr>
        </p:nvSpPr>
        <p:spPr>
          <a:xfrm>
            <a:off x="4990725" y="1466474"/>
            <a:ext cx="2305200" cy="39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1" i="0" u="none" strike="noStrike" cap="none">
                <a:solidFill>
                  <a:srgbClr val="FFFFFF"/>
                </a:solidFill>
                <a:latin typeface="Arial"/>
                <a:ea typeface="Arial"/>
                <a:cs typeface="Arial"/>
                <a:sym typeface="Arial"/>
              </a:defRPr>
            </a:lvl9pPr>
          </a:lstStyle>
          <a:p>
            <a:endParaRPr/>
          </a:p>
        </p:txBody>
      </p:sp>
      <p:sp>
        <p:nvSpPr>
          <p:cNvPr id="650" name="Google Shape;650;p81"/>
          <p:cNvSpPr txBox="1">
            <a:spLocks noGrp="1"/>
          </p:cNvSpPr>
          <p:nvPr>
            <p:ph type="subTitle" idx="3"/>
          </p:nvPr>
        </p:nvSpPr>
        <p:spPr>
          <a:xfrm>
            <a:off x="4946925" y="1922431"/>
            <a:ext cx="23928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grpSp>
        <p:nvGrpSpPr>
          <p:cNvPr id="651" name="Google Shape;651;p81"/>
          <p:cNvGrpSpPr/>
          <p:nvPr/>
        </p:nvGrpSpPr>
        <p:grpSpPr>
          <a:xfrm>
            <a:off x="1935675" y="1476987"/>
            <a:ext cx="2624100" cy="2156815"/>
            <a:chOff x="3293788" y="2998700"/>
            <a:chExt cx="2624100" cy="4087200"/>
          </a:xfrm>
        </p:grpSpPr>
        <p:sp>
          <p:nvSpPr>
            <p:cNvPr id="652" name="Google Shape;652;p81"/>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81"/>
            <p:cNvSpPr/>
            <p:nvPr/>
          </p:nvSpPr>
          <p:spPr>
            <a:xfrm>
              <a:off x="3304138" y="2998700"/>
              <a:ext cx="2567700" cy="4087200"/>
            </a:xfrm>
            <a:prstGeom prst="roundRect">
              <a:avLst>
                <a:gd name="adj" fmla="val 16667"/>
              </a:avLst>
            </a:prstGeom>
            <a:solidFill>
              <a:srgbClr val="003C71">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4" name="Google Shape;654;p81"/>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sp>
        <p:nvSpPr>
          <p:cNvPr id="655" name="Google Shape;655;p81"/>
          <p:cNvSpPr txBox="1">
            <a:spLocks noGrp="1"/>
          </p:cNvSpPr>
          <p:nvPr>
            <p:ph type="subTitle" idx="4"/>
          </p:nvPr>
        </p:nvSpPr>
        <p:spPr>
          <a:xfrm>
            <a:off x="2014425" y="1475750"/>
            <a:ext cx="2392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2100"/>
              <a:buNone/>
              <a:defRPr sz="21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6" name="Google Shape;656;p81"/>
          <p:cNvSpPr txBox="1">
            <a:spLocks noGrp="1"/>
          </p:cNvSpPr>
          <p:nvPr>
            <p:ph type="subTitle" idx="5"/>
          </p:nvPr>
        </p:nvSpPr>
        <p:spPr>
          <a:xfrm>
            <a:off x="2095125" y="1922425"/>
            <a:ext cx="2305200" cy="471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900"/>
              <a:buNone/>
              <a:defRPr sz="1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657" name="Google Shape;657;p81"/>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Subtitle - Text Block - BOLD">
  <p:cSld name="Bullets - DARK ON LIGHT">
    <p:bg>
      <p:bgPr>
        <a:solidFill>
          <a:srgbClr val="FFFFFF"/>
        </a:solidFill>
        <a:effectLst/>
      </p:bgPr>
    </p:bg>
    <p:spTree>
      <p:nvGrpSpPr>
        <p:cNvPr id="1" name="Shape 658"/>
        <p:cNvGrpSpPr/>
        <p:nvPr/>
      </p:nvGrpSpPr>
      <p:grpSpPr>
        <a:xfrm>
          <a:off x="0" y="0"/>
          <a:ext cx="0" cy="0"/>
          <a:chOff x="0" y="0"/>
          <a:chExt cx="0" cy="0"/>
        </a:xfrm>
      </p:grpSpPr>
      <p:sp>
        <p:nvSpPr>
          <p:cNvPr id="659" name="Google Shape;659;p82"/>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0" name="Google Shape;660;p82"/>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1pPr>
            <a:lvl2pPr marL="914400" marR="0" lvl="1"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2pPr>
            <a:lvl3pPr marL="1371600" marR="0" lvl="2"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3pPr>
            <a:lvl4pPr marL="1828800" marR="0" lvl="3"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4pPr>
            <a:lvl5pPr marL="2286000" marR="0" lvl="4"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5pPr>
            <a:lvl6pPr marL="2743200" marR="0" lvl="5"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6pPr>
            <a:lvl7pPr marL="3200400" marR="0" lvl="6" indent="-368300" algn="l" rtl="0">
              <a:lnSpc>
                <a:spcPct val="100000"/>
              </a:lnSpc>
              <a:spcBef>
                <a:spcPts val="800"/>
              </a:spcBef>
              <a:spcAft>
                <a:spcPts val="0"/>
              </a:spcAft>
              <a:buClr>
                <a:srgbClr val="0579BD"/>
              </a:buClr>
              <a:buSzPts val="2200"/>
              <a:buFont typeface="Arial"/>
              <a:buChar char="●"/>
              <a:defRPr sz="2200" b="1" i="0" u="none" strike="noStrike" cap="none">
                <a:solidFill>
                  <a:srgbClr val="003C71"/>
                </a:solidFill>
                <a:latin typeface="Arial"/>
                <a:ea typeface="Arial"/>
                <a:cs typeface="Arial"/>
                <a:sym typeface="Arial"/>
              </a:defRPr>
            </a:lvl7pPr>
            <a:lvl8pPr marL="3657600" marR="0" lvl="7" indent="-368300" algn="l" rtl="0">
              <a:lnSpc>
                <a:spcPct val="100000"/>
              </a:lnSpc>
              <a:spcBef>
                <a:spcPts val="800"/>
              </a:spcBef>
              <a:spcAft>
                <a:spcPts val="0"/>
              </a:spcAft>
              <a:buClr>
                <a:srgbClr val="00A6FB"/>
              </a:buClr>
              <a:buSzPts val="2200"/>
              <a:buFont typeface="Arial"/>
              <a:buChar char="○"/>
              <a:defRPr sz="2200" b="1" i="0" u="none" strike="noStrike" cap="none">
                <a:solidFill>
                  <a:srgbClr val="003C71"/>
                </a:solidFill>
                <a:latin typeface="Arial"/>
                <a:ea typeface="Arial"/>
                <a:cs typeface="Arial"/>
                <a:sym typeface="Arial"/>
              </a:defRPr>
            </a:lvl8pPr>
            <a:lvl9pPr marL="4114800" marR="0" lvl="8" indent="-368300" algn="l" rtl="0">
              <a:lnSpc>
                <a:spcPct val="100000"/>
              </a:lnSpc>
              <a:spcBef>
                <a:spcPts val="800"/>
              </a:spcBef>
              <a:spcAft>
                <a:spcPts val="800"/>
              </a:spcAft>
              <a:buClr>
                <a:srgbClr val="0579BD"/>
              </a:buClr>
              <a:buSzPts val="2200"/>
              <a:buFont typeface="Arial"/>
              <a:buChar char="■"/>
              <a:defRPr sz="2200" b="1" i="0" u="none" strike="noStrike" cap="none">
                <a:solidFill>
                  <a:srgbClr val="003C71"/>
                </a:solidFill>
                <a:latin typeface="Arial"/>
                <a:ea typeface="Arial"/>
                <a:cs typeface="Arial"/>
                <a:sym typeface="Arial"/>
              </a:defRPr>
            </a:lvl9pPr>
          </a:lstStyle>
          <a:p>
            <a:endParaRPr/>
          </a:p>
        </p:txBody>
      </p:sp>
      <p:sp>
        <p:nvSpPr>
          <p:cNvPr id="661" name="Google Shape;661;p82"/>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3C71"/>
                </a:solidFill>
                <a:latin typeface="Arial"/>
                <a:ea typeface="Arial"/>
                <a:cs typeface="Arial"/>
                <a:sym typeface="Arial"/>
              </a:defRPr>
            </a:lvl9pPr>
          </a:lstStyle>
          <a:p>
            <a:endParaRPr/>
          </a:p>
        </p:txBody>
      </p:sp>
      <p:cxnSp>
        <p:nvCxnSpPr>
          <p:cNvPr id="662" name="Google Shape;662;p82"/>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63" name="Google Shape;663;p82"/>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2400"/>
              <a:buFont typeface="Arial"/>
              <a:buNone/>
              <a:defRPr sz="2400" b="1" i="1"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2400"/>
              <a:buFont typeface="Arial"/>
              <a:buNone/>
              <a:defRPr sz="2400" b="1" i="1" u="none" strike="noStrike" cap="none">
                <a:solidFill>
                  <a:srgbClr val="0579BD"/>
                </a:solidFill>
                <a:latin typeface="Arial"/>
                <a:ea typeface="Arial"/>
                <a:cs typeface="Arial"/>
                <a:sym typeface="Arial"/>
              </a:defRPr>
            </a:lvl9pPr>
          </a:lstStyle>
          <a:p>
            <a:endParaRPr/>
          </a:p>
        </p:txBody>
      </p:sp>
      <p:pic>
        <p:nvPicPr>
          <p:cNvPr id="664" name="Google Shape;664;p82"/>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List Items - Same Slide - NOT NUMBERED - More Slots 1">
    <p:bg>
      <p:bgPr>
        <a:solidFill>
          <a:srgbClr val="FFFFFF"/>
        </a:solidFill>
        <a:effectLst/>
      </p:bgPr>
    </p:bg>
    <p:spTree>
      <p:nvGrpSpPr>
        <p:cNvPr id="1" name="Shape 60"/>
        <p:cNvGrpSpPr/>
        <p:nvPr/>
      </p:nvGrpSpPr>
      <p:grpSpPr>
        <a:xfrm>
          <a:off x="0" y="0"/>
          <a:ext cx="0" cy="0"/>
          <a:chOff x="0" y="0"/>
          <a:chExt cx="0" cy="0"/>
        </a:xfrm>
      </p:grpSpPr>
      <p:sp>
        <p:nvSpPr>
          <p:cNvPr id="61" name="Google Shape;61;p9"/>
          <p:cNvSpPr/>
          <p:nvPr/>
        </p:nvSpPr>
        <p:spPr>
          <a:xfrm>
            <a:off x="461550" y="4003678"/>
            <a:ext cx="8237700" cy="661200"/>
          </a:xfrm>
          <a:prstGeom prst="roundRect">
            <a:avLst>
              <a:gd name="adj" fmla="val 16667"/>
            </a:avLst>
          </a:prstGeom>
          <a:solidFill>
            <a:srgbClr val="CEE2F3">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9"/>
          <p:cNvSpPr/>
          <p:nvPr/>
        </p:nvSpPr>
        <p:spPr>
          <a:xfrm>
            <a:off x="461550" y="3278377"/>
            <a:ext cx="8237700" cy="661200"/>
          </a:xfrm>
          <a:prstGeom prst="roundRect">
            <a:avLst>
              <a:gd name="adj" fmla="val 16667"/>
            </a:avLst>
          </a:prstGeom>
          <a:solidFill>
            <a:srgbClr val="CEE2F3">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9"/>
          <p:cNvSpPr/>
          <p:nvPr/>
        </p:nvSpPr>
        <p:spPr>
          <a:xfrm>
            <a:off x="461550" y="2553076"/>
            <a:ext cx="8237700" cy="661200"/>
          </a:xfrm>
          <a:prstGeom prst="roundRect">
            <a:avLst>
              <a:gd name="adj" fmla="val 16667"/>
            </a:avLst>
          </a:prstGeom>
          <a:solidFill>
            <a:srgbClr val="CEE2F3">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9"/>
          <p:cNvSpPr/>
          <p:nvPr/>
        </p:nvSpPr>
        <p:spPr>
          <a:xfrm>
            <a:off x="461550" y="1827775"/>
            <a:ext cx="8237700" cy="661200"/>
          </a:xfrm>
          <a:prstGeom prst="roundRect">
            <a:avLst>
              <a:gd name="adj" fmla="val 16667"/>
            </a:avLst>
          </a:prstGeom>
          <a:solidFill>
            <a:srgbClr val="CEE2F3">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9"/>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 name="Google Shape;67;p9"/>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8" name="Google Shape;68;p9"/>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9" name="Google Shape;69;p9"/>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665"/>
        <p:cNvGrpSpPr/>
        <p:nvPr/>
      </p:nvGrpSpPr>
      <p:grpSpPr>
        <a:xfrm>
          <a:off x="0" y="0"/>
          <a:ext cx="0" cy="0"/>
          <a:chOff x="0" y="0"/>
          <a:chExt cx="0" cy="0"/>
        </a:xfrm>
      </p:grpSpPr>
      <p:pic>
        <p:nvPicPr>
          <p:cNvPr id="666" name="Google Shape;666;p83"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
        <p:nvSpPr>
          <p:cNvPr id="667" name="Google Shape;667;p83"/>
          <p:cNvSpPr/>
          <p:nvPr/>
        </p:nvSpPr>
        <p:spPr>
          <a:xfrm>
            <a:off x="1981200" y="0"/>
            <a:ext cx="71628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Block - Two" type="twoObj">
  <p:cSld name="TWO_OBJECTS">
    <p:spTree>
      <p:nvGrpSpPr>
        <p:cNvPr id="1" name="Shape 669"/>
        <p:cNvGrpSpPr/>
        <p:nvPr/>
      </p:nvGrpSpPr>
      <p:grpSpPr>
        <a:xfrm>
          <a:off x="0" y="0"/>
          <a:ext cx="0" cy="0"/>
          <a:chOff x="0" y="0"/>
          <a:chExt cx="0" cy="0"/>
        </a:xfrm>
      </p:grpSpPr>
      <p:sp>
        <p:nvSpPr>
          <p:cNvPr id="670" name="Google Shape;670;p84"/>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1" name="Google Shape;671;p8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2" name="Google Shape;672;p8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3" name="Google Shape;673;p8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pic>
        <p:nvPicPr>
          <p:cNvPr id="674" name="Google Shape;674;p84"/>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 &amp; Text " type="objTx">
  <p:cSld name="OBJECT_WITH_CAPTION_TEXT">
    <p:spTree>
      <p:nvGrpSpPr>
        <p:cNvPr id="1" name="Shape 675"/>
        <p:cNvGrpSpPr/>
        <p:nvPr/>
      </p:nvGrpSpPr>
      <p:grpSpPr>
        <a:xfrm>
          <a:off x="0" y="0"/>
          <a:ext cx="0" cy="0"/>
          <a:chOff x="0" y="0"/>
          <a:chExt cx="0" cy="0"/>
        </a:xfrm>
      </p:grpSpPr>
      <p:sp>
        <p:nvSpPr>
          <p:cNvPr id="676" name="Google Shape;676;p85"/>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
        <p:nvSpPr>
          <p:cNvPr id="677" name="Google Shape;677;p85"/>
          <p:cNvSpPr txBox="1">
            <a:spLocks noGrp="1"/>
          </p:cNvSpPr>
          <p:nvPr>
            <p:ph type="subTitle" idx="1"/>
          </p:nvPr>
        </p:nvSpPr>
        <p:spPr>
          <a:xfrm>
            <a:off x="152400" y="304800"/>
            <a:ext cx="6400800" cy="60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5087"/>
              </a:buClr>
              <a:buSzPts val="3600"/>
              <a:buNone/>
              <a:defRPr sz="3600">
                <a:solidFill>
                  <a:srgbClr val="0050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8" name="Google Shape;678;p85"/>
          <p:cNvSpPr>
            <a:spLocks noGrp="1"/>
          </p:cNvSpPr>
          <p:nvPr>
            <p:ph type="pic" idx="2"/>
          </p:nvPr>
        </p:nvSpPr>
        <p:spPr>
          <a:xfrm>
            <a:off x="4572000" y="1219200"/>
            <a:ext cx="4495800" cy="3810000"/>
          </a:xfrm>
          <a:prstGeom prst="rect">
            <a:avLst/>
          </a:prstGeom>
          <a:noFill/>
          <a:ln>
            <a:noFill/>
          </a:ln>
        </p:spPr>
      </p:sp>
      <p:sp>
        <p:nvSpPr>
          <p:cNvPr id="679" name="Google Shape;679;p85"/>
          <p:cNvSpPr txBox="1">
            <a:spLocks noGrp="1"/>
          </p:cNvSpPr>
          <p:nvPr>
            <p:ph type="body" idx="3"/>
          </p:nvPr>
        </p:nvSpPr>
        <p:spPr>
          <a:xfrm>
            <a:off x="609600" y="1676400"/>
            <a:ext cx="3810000" cy="3124200"/>
          </a:xfrm>
          <a:prstGeom prst="rect">
            <a:avLst/>
          </a:prstGeom>
          <a:noFill/>
          <a:ln>
            <a:noFill/>
          </a:ln>
        </p:spPr>
        <p:txBody>
          <a:bodyPr spcFirstLastPara="1" wrap="square" lIns="91425" tIns="91425" rIns="91425" bIns="91425" anchor="t" anchorCtr="0">
            <a:sp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680" name="Google Shape;680;p85"/>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with Caption" type="picTx">
  <p:cSld name="PICTURE_WITH_CAPTION_TEXT">
    <p:spTree>
      <p:nvGrpSpPr>
        <p:cNvPr id="1" name="Shape 681"/>
        <p:cNvGrpSpPr/>
        <p:nvPr/>
      </p:nvGrpSpPr>
      <p:grpSpPr>
        <a:xfrm>
          <a:off x="0" y="0"/>
          <a:ext cx="0" cy="0"/>
          <a:chOff x="0" y="0"/>
          <a:chExt cx="0" cy="0"/>
        </a:xfrm>
      </p:grpSpPr>
      <p:sp>
        <p:nvSpPr>
          <p:cNvPr id="682" name="Google Shape;682;p86"/>
          <p:cNvSpPr txBox="1">
            <a:spLocks noGrp="1"/>
          </p:cNvSpPr>
          <p:nvPr>
            <p:ph type="title"/>
          </p:nvPr>
        </p:nvSpPr>
        <p:spPr>
          <a:xfrm>
            <a:off x="1219200" y="3600450"/>
            <a:ext cx="7010400" cy="42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83" name="Google Shape;683;p86"/>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
        <p:nvSpPr>
          <p:cNvPr id="684" name="Google Shape;684;p86"/>
          <p:cNvSpPr>
            <a:spLocks noGrp="1"/>
          </p:cNvSpPr>
          <p:nvPr>
            <p:ph type="pic" idx="2"/>
          </p:nvPr>
        </p:nvSpPr>
        <p:spPr>
          <a:xfrm>
            <a:off x="1184750" y="616450"/>
            <a:ext cx="7089300" cy="2984100"/>
          </a:xfrm>
          <a:prstGeom prst="rect">
            <a:avLst/>
          </a:prstGeom>
          <a:noFill/>
          <a:ln>
            <a:noFill/>
          </a:ln>
        </p:spPr>
      </p:sp>
      <p:pic>
        <p:nvPicPr>
          <p:cNvPr id="685" name="Google Shape;685;p86"/>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 - Side by Side">
  <p:cSld name="CUSTOM">
    <p:spTree>
      <p:nvGrpSpPr>
        <p:cNvPr id="1" name="Shape 686"/>
        <p:cNvGrpSpPr/>
        <p:nvPr/>
      </p:nvGrpSpPr>
      <p:grpSpPr>
        <a:xfrm>
          <a:off x="0" y="0"/>
          <a:ext cx="0" cy="0"/>
          <a:chOff x="0" y="0"/>
          <a:chExt cx="0" cy="0"/>
        </a:xfrm>
      </p:grpSpPr>
      <p:sp>
        <p:nvSpPr>
          <p:cNvPr id="687" name="Google Shape;687;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Clr>
                <a:srgbClr val="000000"/>
              </a:buClr>
              <a:buSzPts val="1300"/>
              <a:buFont typeface="Arial"/>
              <a:buNone/>
              <a:defRPr/>
            </a:lvl1pPr>
            <a:lvl2pPr lvl="1" rtl="0">
              <a:buClr>
                <a:srgbClr val="000000"/>
              </a:buClr>
              <a:buSzPts val="1300"/>
              <a:buFont typeface="Arial"/>
              <a:buNone/>
              <a:defRPr/>
            </a:lvl2pPr>
            <a:lvl3pPr lvl="2" rtl="0">
              <a:buClr>
                <a:srgbClr val="000000"/>
              </a:buClr>
              <a:buSzPts val="1300"/>
              <a:buFont typeface="Arial"/>
              <a:buNone/>
              <a:defRPr/>
            </a:lvl3pPr>
            <a:lvl4pPr lvl="3" rtl="0">
              <a:buClr>
                <a:srgbClr val="000000"/>
              </a:buClr>
              <a:buSzPts val="1300"/>
              <a:buFont typeface="Arial"/>
              <a:buNone/>
              <a:defRPr/>
            </a:lvl4pPr>
            <a:lvl5pPr lvl="4" rtl="0">
              <a:buClr>
                <a:srgbClr val="000000"/>
              </a:buClr>
              <a:buSzPts val="1300"/>
              <a:buFont typeface="Arial"/>
              <a:buNone/>
              <a:defRPr/>
            </a:lvl5pPr>
            <a:lvl6pPr lvl="5" rtl="0">
              <a:buClr>
                <a:srgbClr val="000000"/>
              </a:buClr>
              <a:buSzPts val="1300"/>
              <a:buFont typeface="Arial"/>
              <a:buNone/>
              <a:defRPr/>
            </a:lvl6pPr>
            <a:lvl7pPr lvl="6" rtl="0">
              <a:buClr>
                <a:srgbClr val="000000"/>
              </a:buClr>
              <a:buSzPts val="1300"/>
              <a:buFont typeface="Arial"/>
              <a:buNone/>
              <a:defRPr/>
            </a:lvl7pPr>
            <a:lvl8pPr lvl="7" rtl="0">
              <a:buClr>
                <a:srgbClr val="000000"/>
              </a:buClr>
              <a:buSzPts val="1300"/>
              <a:buFont typeface="Arial"/>
              <a:buNone/>
              <a:defRPr/>
            </a:lvl8pPr>
            <a:lvl9pPr lvl="8" rtl="0">
              <a:buClr>
                <a:srgbClr val="000000"/>
              </a:buClr>
              <a:buSzPts val="13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688" name="Google Shape;688;p87"/>
          <p:cNvSpPr>
            <a:spLocks noGrp="1"/>
          </p:cNvSpPr>
          <p:nvPr>
            <p:ph type="pic" idx="2"/>
          </p:nvPr>
        </p:nvSpPr>
        <p:spPr>
          <a:xfrm>
            <a:off x="304800" y="990600"/>
            <a:ext cx="3810000" cy="2743200"/>
          </a:xfrm>
          <a:prstGeom prst="rect">
            <a:avLst/>
          </a:prstGeom>
          <a:noFill/>
          <a:ln>
            <a:noFill/>
          </a:ln>
        </p:spPr>
      </p:sp>
      <p:sp>
        <p:nvSpPr>
          <p:cNvPr id="689" name="Google Shape;689;p87"/>
          <p:cNvSpPr>
            <a:spLocks noGrp="1"/>
          </p:cNvSpPr>
          <p:nvPr>
            <p:ph type="pic" idx="3"/>
          </p:nvPr>
        </p:nvSpPr>
        <p:spPr>
          <a:xfrm>
            <a:off x="304800" y="990600"/>
            <a:ext cx="3810000" cy="2743200"/>
          </a:xfrm>
          <a:prstGeom prst="rect">
            <a:avLst/>
          </a:prstGeom>
          <a:noFill/>
          <a:ln>
            <a:noFill/>
          </a:ln>
        </p:spPr>
      </p:sp>
      <p:sp>
        <p:nvSpPr>
          <p:cNvPr id="690" name="Google Shape;690;p87"/>
          <p:cNvSpPr>
            <a:spLocks noGrp="1"/>
          </p:cNvSpPr>
          <p:nvPr>
            <p:ph type="pic" idx="4"/>
          </p:nvPr>
        </p:nvSpPr>
        <p:spPr>
          <a:xfrm>
            <a:off x="4648200" y="990600"/>
            <a:ext cx="3810000" cy="2743200"/>
          </a:xfrm>
          <a:prstGeom prst="rect">
            <a:avLst/>
          </a:prstGeom>
          <a:noFill/>
          <a:ln>
            <a:noFill/>
          </a:ln>
        </p:spPr>
      </p:sp>
      <p:sp>
        <p:nvSpPr>
          <p:cNvPr id="691" name="Google Shape;691;p87"/>
          <p:cNvSpPr txBox="1">
            <a:spLocks noGrp="1"/>
          </p:cNvSpPr>
          <p:nvPr>
            <p:ph type="body" idx="1"/>
          </p:nvPr>
        </p:nvSpPr>
        <p:spPr>
          <a:xfrm>
            <a:off x="304800" y="3886200"/>
            <a:ext cx="8153400" cy="9906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692" name="Google Shape;692;p87"/>
          <p:cNvPicPr preferRelativeResize="0"/>
          <p:nvPr/>
        </p:nvPicPr>
        <p:blipFill rotWithShape="1">
          <a:blip r:embed="rId2">
            <a:alphaModFix/>
          </a:blip>
          <a:srcRect b="94366"/>
          <a:stretch/>
        </p:blipFill>
        <p:spPr>
          <a:xfrm>
            <a:off x="2022850" y="-137"/>
            <a:ext cx="7121152" cy="26732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693"/>
        <p:cNvGrpSpPr/>
        <p:nvPr/>
      </p:nvGrpSpPr>
      <p:grpSpPr>
        <a:xfrm>
          <a:off x="0" y="0"/>
          <a:ext cx="0" cy="0"/>
          <a:chOff x="0" y="0"/>
          <a:chExt cx="0" cy="0"/>
        </a:xfrm>
      </p:grpSpPr>
      <p:sp>
        <p:nvSpPr>
          <p:cNvPr id="694" name="Google Shape;694;p8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95" name="Google Shape;695;p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99"/>
        <p:cNvGrpSpPr/>
        <p:nvPr/>
      </p:nvGrpSpPr>
      <p:grpSpPr>
        <a:xfrm>
          <a:off x="0" y="0"/>
          <a:ext cx="0" cy="0"/>
          <a:chOff x="0" y="0"/>
          <a:chExt cx="0" cy="0"/>
        </a:xfrm>
      </p:grpSpPr>
      <p:pic>
        <p:nvPicPr>
          <p:cNvPr id="700" name="Google Shape;700;p90"/>
          <p:cNvPicPr preferRelativeResize="0"/>
          <p:nvPr/>
        </p:nvPicPr>
        <p:blipFill rotWithShape="1">
          <a:blip r:embed="rId2">
            <a:alphaModFix/>
          </a:blip>
          <a:srcRect/>
          <a:stretch/>
        </p:blipFill>
        <p:spPr>
          <a:xfrm>
            <a:off x="0" y="1285871"/>
            <a:ext cx="9144003" cy="6094527"/>
          </a:xfrm>
          <a:prstGeom prst="rect">
            <a:avLst/>
          </a:prstGeom>
          <a:noFill/>
          <a:ln>
            <a:noFill/>
          </a:ln>
        </p:spPr>
      </p:pic>
      <p:sp>
        <p:nvSpPr>
          <p:cNvPr id="701" name="Google Shape;701;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2"/>
        <p:cNvGrpSpPr/>
        <p:nvPr/>
      </p:nvGrpSpPr>
      <p:grpSpPr>
        <a:xfrm>
          <a:off x="0" y="0"/>
          <a:ext cx="0" cy="0"/>
          <a:chOff x="0" y="0"/>
          <a:chExt cx="0" cy="0"/>
        </a:xfrm>
      </p:grpSpPr>
      <p:sp>
        <p:nvSpPr>
          <p:cNvPr id="703" name="Google Shape;703;p9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04" name="Google Shape;704;p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5"/>
        <p:cNvGrpSpPr/>
        <p:nvPr/>
      </p:nvGrpSpPr>
      <p:grpSpPr>
        <a:xfrm>
          <a:off x="0" y="0"/>
          <a:ext cx="0" cy="0"/>
          <a:chOff x="0" y="0"/>
          <a:chExt cx="0" cy="0"/>
        </a:xfrm>
      </p:grpSpPr>
      <p:sp>
        <p:nvSpPr>
          <p:cNvPr id="706" name="Google Shape;706;p92"/>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005087"/>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707"/>
        <p:cNvGrpSpPr/>
        <p:nvPr/>
      </p:nvGrpSpPr>
      <p:grpSpPr>
        <a:xfrm>
          <a:off x="0" y="0"/>
          <a:ext cx="0" cy="0"/>
          <a:chOff x="0" y="0"/>
          <a:chExt cx="0" cy="0"/>
        </a:xfrm>
      </p:grpSpPr>
      <p:sp>
        <p:nvSpPr>
          <p:cNvPr id="708" name="Google Shape;708;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09" name="Google Shape;709;p93"/>
          <p:cNvSpPr txBox="1"/>
          <p:nvPr/>
        </p:nvSpPr>
        <p:spPr>
          <a:xfrm>
            <a:off x="0" y="1840384"/>
            <a:ext cx="7878900" cy="1290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93"/>
          <p:cNvSpPr txBox="1">
            <a:spLocks noGrp="1"/>
          </p:cNvSpPr>
          <p:nvPr>
            <p:ph type="title"/>
          </p:nvPr>
        </p:nvSpPr>
        <p:spPr>
          <a:xfrm>
            <a:off x="228600" y="2017025"/>
            <a:ext cx="6018900" cy="959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2 - Four Slots">
  <p:cSld name="Agenda 2 - Four Slots">
    <p:spTree>
      <p:nvGrpSpPr>
        <p:cNvPr id="1" name="Shape 70"/>
        <p:cNvGrpSpPr/>
        <p:nvPr/>
      </p:nvGrpSpPr>
      <p:grpSpPr>
        <a:xfrm>
          <a:off x="0" y="0"/>
          <a:ext cx="0" cy="0"/>
          <a:chOff x="0" y="0"/>
          <a:chExt cx="0" cy="0"/>
        </a:xfrm>
      </p:grpSpPr>
      <p:grpSp>
        <p:nvGrpSpPr>
          <p:cNvPr id="71" name="Google Shape;71;p10"/>
          <p:cNvGrpSpPr/>
          <p:nvPr/>
        </p:nvGrpSpPr>
        <p:grpSpPr>
          <a:xfrm>
            <a:off x="-14599" y="1287500"/>
            <a:ext cx="8338228" cy="863659"/>
            <a:chOff x="-14600" y="1630542"/>
            <a:chExt cx="8032975" cy="991800"/>
          </a:xfrm>
        </p:grpSpPr>
        <p:sp>
          <p:nvSpPr>
            <p:cNvPr id="72" name="Google Shape;72;p1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 name="Google Shape;74;p10"/>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5" name="Google Shape;75;p10"/>
          <p:cNvGrpSpPr/>
          <p:nvPr/>
        </p:nvGrpSpPr>
        <p:grpSpPr>
          <a:xfrm>
            <a:off x="5032" y="2172513"/>
            <a:ext cx="8338228" cy="863659"/>
            <a:chOff x="-14600" y="1630542"/>
            <a:chExt cx="8032975" cy="991800"/>
          </a:xfrm>
        </p:grpSpPr>
        <p:sp>
          <p:nvSpPr>
            <p:cNvPr id="76" name="Google Shape;76;p1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 name="Google Shape;78;p10"/>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9" name="Google Shape;79;p10"/>
          <p:cNvGrpSpPr/>
          <p:nvPr/>
        </p:nvGrpSpPr>
        <p:grpSpPr>
          <a:xfrm>
            <a:off x="5032" y="3057527"/>
            <a:ext cx="8338228" cy="863659"/>
            <a:chOff x="-14600" y="1630542"/>
            <a:chExt cx="8032975" cy="991800"/>
          </a:xfrm>
        </p:grpSpPr>
        <p:sp>
          <p:nvSpPr>
            <p:cNvPr id="80" name="Google Shape;80;p1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 name="Google Shape;82;p10"/>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83" name="Google Shape;83;p10"/>
          <p:cNvGrpSpPr/>
          <p:nvPr/>
        </p:nvGrpSpPr>
        <p:grpSpPr>
          <a:xfrm>
            <a:off x="5032" y="3942540"/>
            <a:ext cx="8338228" cy="863659"/>
            <a:chOff x="-14600" y="1630542"/>
            <a:chExt cx="8032975" cy="991800"/>
          </a:xfrm>
        </p:grpSpPr>
        <p:sp>
          <p:nvSpPr>
            <p:cNvPr id="84" name="Google Shape;84;p1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0"/>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 name="Google Shape;86;p10"/>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87" name="Google Shape;87;p10"/>
          <p:cNvSpPr txBox="1">
            <a:spLocks noGrp="1"/>
          </p:cNvSpPr>
          <p:nvPr>
            <p:ph type="subTitle" idx="5"/>
          </p:nvPr>
        </p:nvSpPr>
        <p:spPr>
          <a:xfrm>
            <a:off x="7650886" y="142835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88" name="Google Shape;88;p10"/>
          <p:cNvSpPr txBox="1">
            <a:spLocks noGrp="1"/>
          </p:cNvSpPr>
          <p:nvPr>
            <p:ph type="subTitle" idx="6"/>
          </p:nvPr>
        </p:nvSpPr>
        <p:spPr>
          <a:xfrm>
            <a:off x="7669799" y="2311361"/>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89" name="Google Shape;89;p10"/>
          <p:cNvSpPr txBox="1">
            <a:spLocks noGrp="1"/>
          </p:cNvSpPr>
          <p:nvPr>
            <p:ph type="subTitle" idx="7"/>
          </p:nvPr>
        </p:nvSpPr>
        <p:spPr>
          <a:xfrm>
            <a:off x="7669799" y="320210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90" name="Google Shape;90;p10"/>
          <p:cNvSpPr txBox="1">
            <a:spLocks noGrp="1"/>
          </p:cNvSpPr>
          <p:nvPr>
            <p:ph type="subTitle" idx="8"/>
          </p:nvPr>
        </p:nvSpPr>
        <p:spPr>
          <a:xfrm>
            <a:off x="7669799" y="4083393"/>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91" name="Google Shape;91;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711"/>
        <p:cNvGrpSpPr/>
        <p:nvPr/>
      </p:nvGrpSpPr>
      <p:grpSpPr>
        <a:xfrm>
          <a:off x="0" y="0"/>
          <a:ext cx="0" cy="0"/>
          <a:chOff x="0" y="0"/>
          <a:chExt cx="0" cy="0"/>
        </a:xfrm>
      </p:grpSpPr>
      <p:sp>
        <p:nvSpPr>
          <p:cNvPr id="712" name="Google Shape;712;p94"/>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13" name="Google Shape;713;p94"/>
          <p:cNvGrpSpPr/>
          <p:nvPr/>
        </p:nvGrpSpPr>
        <p:grpSpPr>
          <a:xfrm>
            <a:off x="351251" y="1915646"/>
            <a:ext cx="8441497" cy="646425"/>
            <a:chOff x="-14600" y="2586667"/>
            <a:chExt cx="7887775" cy="861900"/>
          </a:xfrm>
        </p:grpSpPr>
        <p:sp>
          <p:nvSpPr>
            <p:cNvPr id="714" name="Google Shape;714;p94"/>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94"/>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6" name="Google Shape;716;p94"/>
          <p:cNvGrpSpPr/>
          <p:nvPr/>
        </p:nvGrpSpPr>
        <p:grpSpPr>
          <a:xfrm>
            <a:off x="351250" y="2657119"/>
            <a:ext cx="8441497" cy="646425"/>
            <a:chOff x="-14600" y="3542826"/>
            <a:chExt cx="7887775" cy="861900"/>
          </a:xfrm>
        </p:grpSpPr>
        <p:sp>
          <p:nvSpPr>
            <p:cNvPr id="717" name="Google Shape;717;p94"/>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94"/>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9" name="Google Shape;719;p94"/>
          <p:cNvGrpSpPr/>
          <p:nvPr/>
        </p:nvGrpSpPr>
        <p:grpSpPr>
          <a:xfrm>
            <a:off x="351250" y="3349560"/>
            <a:ext cx="8441497" cy="646425"/>
            <a:chOff x="-14600" y="4498974"/>
            <a:chExt cx="7887775" cy="861900"/>
          </a:xfrm>
        </p:grpSpPr>
        <p:sp>
          <p:nvSpPr>
            <p:cNvPr id="720" name="Google Shape;720;p94"/>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94"/>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2" name="Google Shape;722;p94"/>
          <p:cNvSpPr txBox="1">
            <a:spLocks noGrp="1"/>
          </p:cNvSpPr>
          <p:nvPr>
            <p:ph type="subTitle" idx="1"/>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723" name="Google Shape;723;p94"/>
          <p:cNvSpPr txBox="1">
            <a:spLocks noGrp="1"/>
          </p:cNvSpPr>
          <p:nvPr>
            <p:ph type="subTitle" idx="2"/>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724" name="Google Shape;724;p94"/>
          <p:cNvSpPr txBox="1">
            <a:spLocks noGrp="1"/>
          </p:cNvSpPr>
          <p:nvPr>
            <p:ph type="subTitle" idx="3"/>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25" name="Google Shape;725;p94"/>
          <p:cNvGrpSpPr/>
          <p:nvPr/>
        </p:nvGrpSpPr>
        <p:grpSpPr>
          <a:xfrm>
            <a:off x="351251" y="4072054"/>
            <a:ext cx="8441497" cy="646425"/>
            <a:chOff x="-14600" y="5455122"/>
            <a:chExt cx="7887775" cy="861900"/>
          </a:xfrm>
        </p:grpSpPr>
        <p:sp>
          <p:nvSpPr>
            <p:cNvPr id="726" name="Google Shape;726;p94"/>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94"/>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8" name="Google Shape;728;p94"/>
          <p:cNvSpPr txBox="1">
            <a:spLocks noGrp="1"/>
          </p:cNvSpPr>
          <p:nvPr>
            <p:ph type="subTitle" idx="4"/>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729"/>
        <p:cNvGrpSpPr/>
        <p:nvPr/>
      </p:nvGrpSpPr>
      <p:grpSpPr>
        <a:xfrm>
          <a:off x="0" y="0"/>
          <a:ext cx="0" cy="0"/>
          <a:chOff x="0" y="0"/>
          <a:chExt cx="0" cy="0"/>
        </a:xfrm>
      </p:grpSpPr>
      <p:sp>
        <p:nvSpPr>
          <p:cNvPr id="730" name="Google Shape;730;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1" name="Google Shape;731;p95"/>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95"/>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95"/>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95"/>
          <p:cNvSpPr/>
          <p:nvPr/>
        </p:nvSpPr>
        <p:spPr>
          <a:xfrm rot="-8785779">
            <a:off x="2793604" y="2197012"/>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95"/>
          <p:cNvSpPr/>
          <p:nvPr/>
        </p:nvSpPr>
        <p:spPr>
          <a:xfrm rot="-8785779">
            <a:off x="5469190" y="2169806"/>
            <a:ext cx="398220" cy="413779"/>
          </a:xfrm>
          <a:prstGeom prst="rtTriangle">
            <a:avLst/>
          </a:prstGeom>
          <a:solidFill>
            <a:schemeClr val="accent2"/>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95"/>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737" name="Google Shape;737;p95"/>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
        <p:nvSpPr>
          <p:cNvPr id="738" name="Google Shape;738;p95"/>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5087"/>
              </a:buClr>
              <a:buSzPts val="2600"/>
              <a:buFont typeface="Arial"/>
              <a:buNone/>
              <a:defRPr sz="2600" b="1" i="0" u="none" strike="noStrike" cap="none">
                <a:solidFill>
                  <a:srgbClr val="005087"/>
                </a:solidFill>
                <a:latin typeface="Arial"/>
                <a:ea typeface="Arial"/>
                <a:cs typeface="Arial"/>
                <a:sym typeface="Arial"/>
              </a:defRPr>
            </a:lvl1pPr>
            <a:lvl2pPr marR="0" lvl="1"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2pPr>
            <a:lvl3pPr marR="0" lvl="2"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3pPr>
            <a:lvl4pPr marR="0" lvl="3"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4pPr>
            <a:lvl5pPr marR="0" lvl="4"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5pPr>
            <a:lvl6pPr marR="0" lvl="5"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6pPr>
            <a:lvl7pPr marR="0" lvl="6"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7pPr>
            <a:lvl8pPr marR="0" lvl="7"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8pPr>
            <a:lvl9pPr marR="0" lvl="8" algn="ctr" rtl="0">
              <a:lnSpc>
                <a:spcPct val="100000"/>
              </a:lnSpc>
              <a:spcBef>
                <a:spcPts val="0"/>
              </a:spcBef>
              <a:spcAft>
                <a:spcPts val="0"/>
              </a:spcAft>
              <a:buClr>
                <a:srgbClr val="000000"/>
              </a:buClr>
              <a:buSzPts val="2600"/>
              <a:buFont typeface="Arial"/>
              <a:buNone/>
              <a:defRPr sz="2600" b="1" i="0"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739"/>
        <p:cNvGrpSpPr/>
        <p:nvPr/>
      </p:nvGrpSpPr>
      <p:grpSpPr>
        <a:xfrm>
          <a:off x="0" y="0"/>
          <a:ext cx="0" cy="0"/>
          <a:chOff x="0" y="0"/>
          <a:chExt cx="0" cy="0"/>
        </a:xfrm>
      </p:grpSpPr>
      <p:sp>
        <p:nvSpPr>
          <p:cNvPr id="740" name="Google Shape;740;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1" name="Google Shape;741;p96"/>
          <p:cNvSpPr/>
          <p:nvPr/>
        </p:nvSpPr>
        <p:spPr>
          <a:xfrm>
            <a:off x="461550" y="3756114"/>
            <a:ext cx="8235000" cy="8358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2" name="Google Shape;742;p96"/>
          <p:cNvGrpSpPr/>
          <p:nvPr/>
        </p:nvGrpSpPr>
        <p:grpSpPr>
          <a:xfrm>
            <a:off x="461550" y="2791940"/>
            <a:ext cx="8234893" cy="835875"/>
            <a:chOff x="461550" y="5541550"/>
            <a:chExt cx="8373900" cy="1114500"/>
          </a:xfrm>
        </p:grpSpPr>
        <p:sp>
          <p:nvSpPr>
            <p:cNvPr id="743" name="Google Shape;743;p96"/>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96"/>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745" name="Google Shape;745;p96"/>
          <p:cNvGrpSpPr/>
          <p:nvPr/>
        </p:nvGrpSpPr>
        <p:grpSpPr>
          <a:xfrm>
            <a:off x="461550" y="1827766"/>
            <a:ext cx="8234893" cy="835875"/>
            <a:chOff x="461550" y="5541550"/>
            <a:chExt cx="8373900" cy="1114500"/>
          </a:xfrm>
        </p:grpSpPr>
        <p:sp>
          <p:nvSpPr>
            <p:cNvPr id="746" name="Google Shape;746;p96"/>
            <p:cNvSpPr/>
            <p:nvPr/>
          </p:nvSpPr>
          <p:spPr>
            <a:xfrm>
              <a:off x="461550" y="5541550"/>
              <a:ext cx="8373900" cy="1114500"/>
            </a:xfrm>
            <a:prstGeom prst="roundRect">
              <a:avLst>
                <a:gd name="adj" fmla="val 16667"/>
              </a:avLst>
            </a:prstGeom>
            <a:solidFill>
              <a:schemeClr val="lt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96"/>
            <p:cNvSpPr txBox="1"/>
            <p:nvPr/>
          </p:nvSpPr>
          <p:spPr>
            <a:xfrm>
              <a:off x="659125" y="5692150"/>
              <a:ext cx="654000" cy="81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748" name="Google Shape;748;p96"/>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49" name="Google Shape;749;p96"/>
          <p:cNvSpPr txBox="1">
            <a:spLocks noGrp="1"/>
          </p:cNvSpPr>
          <p:nvPr>
            <p:ph type="body" idx="2"/>
          </p:nvPr>
        </p:nvSpPr>
        <p:spPr>
          <a:xfrm>
            <a:off x="1284050" y="3835125"/>
            <a:ext cx="7412400" cy="705300"/>
          </a:xfrm>
          <a:prstGeom prst="rect">
            <a:avLst/>
          </a:prstGeom>
          <a:solidFill>
            <a:schemeClr val="accent3"/>
          </a:solid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0" name="Google Shape;750;p96"/>
          <p:cNvSpPr txBox="1"/>
          <p:nvPr/>
        </p:nvSpPr>
        <p:spPr>
          <a:xfrm>
            <a:off x="640845" y="3869103"/>
            <a:ext cx="643200" cy="6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List Items - Same Slide - NOT NUMBERED - More Slots 1">
    <p:bg>
      <p:bgPr>
        <a:solidFill>
          <a:srgbClr val="FFFFFF"/>
        </a:solidFill>
        <a:effectLst/>
      </p:bgPr>
    </p:bg>
    <p:spTree>
      <p:nvGrpSpPr>
        <p:cNvPr id="1" name="Shape 751"/>
        <p:cNvGrpSpPr/>
        <p:nvPr/>
      </p:nvGrpSpPr>
      <p:grpSpPr>
        <a:xfrm>
          <a:off x="0" y="0"/>
          <a:ext cx="0" cy="0"/>
          <a:chOff x="0" y="0"/>
          <a:chExt cx="0" cy="0"/>
        </a:xfrm>
      </p:grpSpPr>
      <p:sp>
        <p:nvSpPr>
          <p:cNvPr id="752" name="Google Shape;752;p97"/>
          <p:cNvSpPr/>
          <p:nvPr/>
        </p:nvSpPr>
        <p:spPr>
          <a:xfrm>
            <a:off x="461550" y="4003678"/>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4" name="Google Shape;754;p97"/>
          <p:cNvSpPr/>
          <p:nvPr/>
        </p:nvSpPr>
        <p:spPr>
          <a:xfrm>
            <a:off x="461550" y="3278377"/>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97"/>
          <p:cNvSpPr/>
          <p:nvPr/>
        </p:nvSpPr>
        <p:spPr>
          <a:xfrm>
            <a:off x="461550" y="2553076"/>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97"/>
          <p:cNvSpPr/>
          <p:nvPr/>
        </p:nvSpPr>
        <p:spPr>
          <a:xfrm>
            <a:off x="461550" y="1827775"/>
            <a:ext cx="8237700" cy="661200"/>
          </a:xfrm>
          <a:prstGeom prst="roundRect">
            <a:avLst>
              <a:gd name="adj" fmla="val 16667"/>
            </a:avLst>
          </a:prstGeom>
          <a:solidFill>
            <a:srgbClr val="CEE2F3">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97"/>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8" name="Google Shape;758;p97"/>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9" name="Google Shape;759;p97"/>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60" name="Google Shape;760;p97"/>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marR="0" lvl="0" indent="-368300" algn="l" rtl="0">
              <a:lnSpc>
                <a:spcPct val="100000"/>
              </a:lnSpc>
              <a:spcBef>
                <a:spcPts val="0"/>
              </a:spcBef>
              <a:spcAft>
                <a:spcPts val="0"/>
              </a:spcAft>
              <a:buClr>
                <a:srgbClr val="000000"/>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600"/>
              </a:spcBef>
              <a:spcAft>
                <a:spcPts val="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Agenda 2 - Four Slots">
  <p:cSld name="Agenda 2 - Four Slots">
    <p:spTree>
      <p:nvGrpSpPr>
        <p:cNvPr id="1" name="Shape 761"/>
        <p:cNvGrpSpPr/>
        <p:nvPr/>
      </p:nvGrpSpPr>
      <p:grpSpPr>
        <a:xfrm>
          <a:off x="0" y="0"/>
          <a:ext cx="0" cy="0"/>
          <a:chOff x="0" y="0"/>
          <a:chExt cx="0" cy="0"/>
        </a:xfrm>
      </p:grpSpPr>
      <p:grpSp>
        <p:nvGrpSpPr>
          <p:cNvPr id="762" name="Google Shape;762;p98"/>
          <p:cNvGrpSpPr/>
          <p:nvPr/>
        </p:nvGrpSpPr>
        <p:grpSpPr>
          <a:xfrm>
            <a:off x="-14599" y="1287501"/>
            <a:ext cx="8338228" cy="863659"/>
            <a:chOff x="-14600" y="1630542"/>
            <a:chExt cx="8032975" cy="991800"/>
          </a:xfrm>
        </p:grpSpPr>
        <p:sp>
          <p:nvSpPr>
            <p:cNvPr id="763" name="Google Shape;763;p9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98"/>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5" name="Google Shape;765;p98"/>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66" name="Google Shape;766;p98"/>
          <p:cNvGrpSpPr/>
          <p:nvPr/>
        </p:nvGrpSpPr>
        <p:grpSpPr>
          <a:xfrm>
            <a:off x="5032" y="2172514"/>
            <a:ext cx="8338228" cy="863659"/>
            <a:chOff x="-14600" y="1630542"/>
            <a:chExt cx="8032975" cy="991800"/>
          </a:xfrm>
        </p:grpSpPr>
        <p:sp>
          <p:nvSpPr>
            <p:cNvPr id="767" name="Google Shape;767;p9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98"/>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9" name="Google Shape;769;p98"/>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70" name="Google Shape;770;p98"/>
          <p:cNvGrpSpPr/>
          <p:nvPr/>
        </p:nvGrpSpPr>
        <p:grpSpPr>
          <a:xfrm>
            <a:off x="5032" y="3057528"/>
            <a:ext cx="8338228" cy="863659"/>
            <a:chOff x="-14600" y="1630542"/>
            <a:chExt cx="8032975" cy="991800"/>
          </a:xfrm>
        </p:grpSpPr>
        <p:sp>
          <p:nvSpPr>
            <p:cNvPr id="771" name="Google Shape;771;p9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98"/>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3" name="Google Shape;773;p98"/>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74" name="Google Shape;774;p98"/>
          <p:cNvGrpSpPr/>
          <p:nvPr/>
        </p:nvGrpSpPr>
        <p:grpSpPr>
          <a:xfrm>
            <a:off x="5032" y="3942541"/>
            <a:ext cx="8338228" cy="863659"/>
            <a:chOff x="-14600" y="1630542"/>
            <a:chExt cx="8032975" cy="991800"/>
          </a:xfrm>
        </p:grpSpPr>
        <p:sp>
          <p:nvSpPr>
            <p:cNvPr id="775" name="Google Shape;775;p98"/>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98"/>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7" name="Google Shape;777;p98"/>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778" name="Google Shape;778;p98"/>
          <p:cNvSpPr txBox="1">
            <a:spLocks noGrp="1"/>
          </p:cNvSpPr>
          <p:nvPr>
            <p:ph type="subTitle" idx="5"/>
          </p:nvPr>
        </p:nvSpPr>
        <p:spPr>
          <a:xfrm>
            <a:off x="7650886" y="142835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779" name="Google Shape;779;p98"/>
          <p:cNvSpPr txBox="1">
            <a:spLocks noGrp="1"/>
          </p:cNvSpPr>
          <p:nvPr>
            <p:ph type="subTitle" idx="6"/>
          </p:nvPr>
        </p:nvSpPr>
        <p:spPr>
          <a:xfrm>
            <a:off x="7669799" y="2311361"/>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780" name="Google Shape;780;p98"/>
          <p:cNvSpPr txBox="1">
            <a:spLocks noGrp="1"/>
          </p:cNvSpPr>
          <p:nvPr>
            <p:ph type="subTitle" idx="7"/>
          </p:nvPr>
        </p:nvSpPr>
        <p:spPr>
          <a:xfrm>
            <a:off x="7669799" y="3202105"/>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781" name="Google Shape;781;p98"/>
          <p:cNvSpPr txBox="1">
            <a:spLocks noGrp="1"/>
          </p:cNvSpPr>
          <p:nvPr>
            <p:ph type="subTitle" idx="8"/>
          </p:nvPr>
        </p:nvSpPr>
        <p:spPr>
          <a:xfrm>
            <a:off x="7669799" y="4083393"/>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782" name="Google Shape;782;p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Agenda 2 - Three Slots">
  <p:cSld name="Agenda 2 - Three Slots">
    <p:spTree>
      <p:nvGrpSpPr>
        <p:cNvPr id="1" name="Shape 783"/>
        <p:cNvGrpSpPr/>
        <p:nvPr/>
      </p:nvGrpSpPr>
      <p:grpSpPr>
        <a:xfrm>
          <a:off x="0" y="0"/>
          <a:ext cx="0" cy="0"/>
          <a:chOff x="0" y="0"/>
          <a:chExt cx="0" cy="0"/>
        </a:xfrm>
      </p:grpSpPr>
      <p:sp>
        <p:nvSpPr>
          <p:cNvPr id="784" name="Google Shape;784;p99"/>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85" name="Google Shape;785;p99"/>
          <p:cNvGrpSpPr/>
          <p:nvPr/>
        </p:nvGrpSpPr>
        <p:grpSpPr>
          <a:xfrm>
            <a:off x="-14601" y="1287575"/>
            <a:ext cx="8443944" cy="895298"/>
            <a:chOff x="-14600" y="1630542"/>
            <a:chExt cx="8060275" cy="991800"/>
          </a:xfrm>
        </p:grpSpPr>
        <p:sp>
          <p:nvSpPr>
            <p:cNvPr id="786" name="Google Shape;786;p99"/>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99"/>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8" name="Google Shape;788;p99"/>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89" name="Google Shape;789;p99"/>
          <p:cNvGrpSpPr/>
          <p:nvPr/>
        </p:nvGrpSpPr>
        <p:grpSpPr>
          <a:xfrm>
            <a:off x="-14601" y="2373426"/>
            <a:ext cx="8443944" cy="895298"/>
            <a:chOff x="-14600" y="1630542"/>
            <a:chExt cx="8060275" cy="991800"/>
          </a:xfrm>
        </p:grpSpPr>
        <p:sp>
          <p:nvSpPr>
            <p:cNvPr id="790" name="Google Shape;790;p99"/>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99"/>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2" name="Google Shape;792;p99"/>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grpSp>
        <p:nvGrpSpPr>
          <p:cNvPr id="793" name="Google Shape;793;p99"/>
          <p:cNvGrpSpPr/>
          <p:nvPr/>
        </p:nvGrpSpPr>
        <p:grpSpPr>
          <a:xfrm>
            <a:off x="-14601" y="3459277"/>
            <a:ext cx="8443944" cy="895298"/>
            <a:chOff x="-14600" y="1630542"/>
            <a:chExt cx="8060275" cy="991800"/>
          </a:xfrm>
        </p:grpSpPr>
        <p:sp>
          <p:nvSpPr>
            <p:cNvPr id="794" name="Google Shape;794;p99"/>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99"/>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6" name="Google Shape;796;p99"/>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1pPr>
            <a:lvl2pPr marR="0" lvl="1"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2pPr>
            <a:lvl3pPr marR="0" lvl="2"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3pPr>
            <a:lvl4pPr marR="0" lvl="3"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4pPr>
            <a:lvl5pPr marR="0" lvl="4"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5pPr>
            <a:lvl6pPr marR="0" lvl="5"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6pPr>
            <a:lvl7pPr marR="0" lvl="6"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7pPr>
            <a:lvl8pPr marR="0" lvl="7" algn="l" rtl="0">
              <a:lnSpc>
                <a:spcPct val="100000"/>
              </a:lnSpc>
              <a:spcBef>
                <a:spcPts val="1600"/>
              </a:spcBef>
              <a:spcAft>
                <a:spcPts val="0"/>
              </a:spcAft>
              <a:buClr>
                <a:srgbClr val="000000"/>
              </a:buClr>
              <a:buSzPts val="2200"/>
              <a:buFont typeface="Arial"/>
              <a:buNone/>
              <a:defRPr sz="2200" b="1" i="0" u="none" strike="noStrike" cap="none">
                <a:solidFill>
                  <a:srgbClr val="000000"/>
                </a:solidFill>
                <a:latin typeface="Arial"/>
                <a:ea typeface="Arial"/>
                <a:cs typeface="Arial"/>
                <a:sym typeface="Arial"/>
              </a:defRPr>
            </a:lvl8pPr>
            <a:lvl9pPr marR="0" lvl="8" algn="l" rtl="0">
              <a:lnSpc>
                <a:spcPct val="100000"/>
              </a:lnSpc>
              <a:spcBef>
                <a:spcPts val="1600"/>
              </a:spcBef>
              <a:spcAft>
                <a:spcPts val="1600"/>
              </a:spcAft>
              <a:buClr>
                <a:srgbClr val="000000"/>
              </a:buClr>
              <a:buSzPts val="2200"/>
              <a:buFont typeface="Arial"/>
              <a:buNone/>
              <a:defRPr sz="2200" b="1" i="0" u="none" strike="noStrike" cap="none">
                <a:solidFill>
                  <a:srgbClr val="000000"/>
                </a:solidFill>
                <a:latin typeface="Arial"/>
                <a:ea typeface="Arial"/>
                <a:cs typeface="Arial"/>
                <a:sym typeface="Arial"/>
              </a:defRPr>
            </a:lvl9pPr>
          </a:lstStyle>
          <a:p>
            <a:endParaRPr/>
          </a:p>
        </p:txBody>
      </p:sp>
      <p:sp>
        <p:nvSpPr>
          <p:cNvPr id="797" name="Google Shape;797;p99"/>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1" i="0" u="none" strike="noStrike" cap="none">
                <a:solidFill>
                  <a:srgbClr val="FFFFFF"/>
                </a:solidFill>
                <a:latin typeface="Arial"/>
                <a:ea typeface="Arial"/>
                <a:cs typeface="Arial"/>
                <a:sym typeface="Arial"/>
              </a:defRPr>
            </a:lvl9pPr>
          </a:lstStyle>
          <a:p>
            <a:endParaRPr/>
          </a:p>
        </p:txBody>
      </p:sp>
      <p:sp>
        <p:nvSpPr>
          <p:cNvPr id="798" name="Google Shape;798;p99"/>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799" name="Google Shape;799;p99"/>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
        <p:nvSpPr>
          <p:cNvPr id="800" name="Google Shape;800;p99"/>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1pPr>
            <a:lvl2pPr marR="0" lvl="1"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2pPr>
            <a:lvl3pPr marR="0" lvl="2"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3pPr>
            <a:lvl4pPr marR="0" lvl="3"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4pPr>
            <a:lvl5pPr marR="0" lvl="4"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5pPr>
            <a:lvl6pPr marR="0" lvl="5"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6pPr>
            <a:lvl7pPr marR="0" lvl="6"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7pPr>
            <a:lvl8pPr marR="0" lvl="7" algn="l" rtl="0">
              <a:lnSpc>
                <a:spcPct val="100000"/>
              </a:lnSpc>
              <a:spcBef>
                <a:spcPts val="1600"/>
              </a:spcBef>
              <a:spcAft>
                <a:spcPts val="0"/>
              </a:spcAft>
              <a:buClr>
                <a:srgbClr val="000000"/>
              </a:buClr>
              <a:buSzPts val="3200"/>
              <a:buFont typeface="Arial"/>
              <a:buNone/>
              <a:defRPr sz="3200" b="1" i="0" u="none" strike="noStrike" cap="none">
                <a:solidFill>
                  <a:srgbClr val="0579BD"/>
                </a:solidFill>
                <a:latin typeface="Arial"/>
                <a:ea typeface="Arial"/>
                <a:cs typeface="Arial"/>
                <a:sym typeface="Arial"/>
              </a:defRPr>
            </a:lvl8pPr>
            <a:lvl9pPr marR="0" lvl="8" algn="l" rtl="0">
              <a:lnSpc>
                <a:spcPct val="100000"/>
              </a:lnSpc>
              <a:spcBef>
                <a:spcPts val="1600"/>
              </a:spcBef>
              <a:spcAft>
                <a:spcPts val="1600"/>
              </a:spcAft>
              <a:buClr>
                <a:srgbClr val="000000"/>
              </a:buClr>
              <a:buSzPts val="3200"/>
              <a:buFont typeface="Arial"/>
              <a:buNone/>
              <a:defRPr sz="3200" b="1" i="0" u="none" strike="noStrike" cap="none">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801"/>
        <p:cNvGrpSpPr/>
        <p:nvPr/>
      </p:nvGrpSpPr>
      <p:grpSpPr>
        <a:xfrm>
          <a:off x="0" y="0"/>
          <a:ext cx="0" cy="0"/>
          <a:chOff x="0" y="0"/>
          <a:chExt cx="0" cy="0"/>
        </a:xfrm>
      </p:grpSpPr>
      <p:sp>
        <p:nvSpPr>
          <p:cNvPr id="802" name="Google Shape;802;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03" name="Google Shape;803;p100"/>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4" name="Google Shape;804;p100"/>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5" name="Google Shape;805;p100"/>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6" name="Google Shape;806;p100"/>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7" name="Google Shape;807;p100"/>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8" name="Google Shape;808;p100"/>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09" name="Google Shape;809;p100"/>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10" name="Google Shape;810;p100"/>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11" name="Google Shape;811;p100"/>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12" name="Google Shape;812;p100"/>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13" name="Google Shape;813;p100"/>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r"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r"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sp>
        <p:nvSpPr>
          <p:cNvPr id="814" name="Google Shape;814;p100"/>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1pPr>
            <a:lvl2pPr marR="0" lvl="1"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2pPr>
            <a:lvl3pPr marR="0" lvl="2"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3pPr>
            <a:lvl4pPr marR="0" lvl="3"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4pPr>
            <a:lvl5pPr marR="0" lvl="4"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5pPr>
            <a:lvl6pPr marR="0" lvl="5"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6pPr>
            <a:lvl7pPr marR="0" lvl="6"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7pPr>
            <a:lvl8pPr marR="0" lvl="7" algn="l" rtl="0">
              <a:lnSpc>
                <a:spcPct val="100000"/>
              </a:lnSpc>
              <a:spcBef>
                <a:spcPts val="1600"/>
              </a:spcBef>
              <a:spcAft>
                <a:spcPts val="0"/>
              </a:spcAft>
              <a:buClr>
                <a:srgbClr val="000000"/>
              </a:buClr>
              <a:buSzPts val="2600"/>
              <a:buFont typeface="Arial"/>
              <a:buNone/>
              <a:defRPr sz="2600" b="1" i="0" u="none" strike="noStrike" cap="none">
                <a:solidFill>
                  <a:srgbClr val="CDE3DC"/>
                </a:solidFill>
                <a:latin typeface="Arial"/>
                <a:ea typeface="Arial"/>
                <a:cs typeface="Arial"/>
                <a:sym typeface="Arial"/>
              </a:defRPr>
            </a:lvl8pPr>
            <a:lvl9pPr marR="0" lvl="8" algn="l" rtl="0">
              <a:lnSpc>
                <a:spcPct val="100000"/>
              </a:lnSpc>
              <a:spcBef>
                <a:spcPts val="1600"/>
              </a:spcBef>
              <a:spcAft>
                <a:spcPts val="1600"/>
              </a:spcAft>
              <a:buClr>
                <a:srgbClr val="000000"/>
              </a:buClr>
              <a:buSzPts val="2600"/>
              <a:buFont typeface="Arial"/>
              <a:buNone/>
              <a:defRPr sz="2600" b="1" i="0" u="none" strike="noStrike" cap="none">
                <a:solidFill>
                  <a:srgbClr val="CDE3DC"/>
                </a:solidFill>
                <a:latin typeface="Arial"/>
                <a:ea typeface="Arial"/>
                <a:cs typeface="Arial"/>
                <a:sym typeface="Arial"/>
              </a:defRPr>
            </a:lvl9pPr>
          </a:lstStyle>
          <a:p>
            <a:endParaRPr/>
          </a:p>
        </p:txBody>
      </p:sp>
      <p:grpSp>
        <p:nvGrpSpPr>
          <p:cNvPr id="815" name="Google Shape;815;p100"/>
          <p:cNvGrpSpPr/>
          <p:nvPr/>
        </p:nvGrpSpPr>
        <p:grpSpPr>
          <a:xfrm>
            <a:off x="-14600" y="936290"/>
            <a:ext cx="9221700" cy="125325"/>
            <a:chOff x="-14600" y="912702"/>
            <a:chExt cx="9221700" cy="167100"/>
          </a:xfrm>
        </p:grpSpPr>
        <p:cxnSp>
          <p:nvCxnSpPr>
            <p:cNvPr id="816" name="Google Shape;816;p100"/>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817" name="Google Shape;817;p100"/>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818" name="Google Shape;818;p100"/>
          <p:cNvGrpSpPr/>
          <p:nvPr/>
        </p:nvGrpSpPr>
        <p:grpSpPr>
          <a:xfrm>
            <a:off x="-14600" y="4605956"/>
            <a:ext cx="9221700" cy="125325"/>
            <a:chOff x="-14600" y="6141275"/>
            <a:chExt cx="9221700" cy="167100"/>
          </a:xfrm>
        </p:grpSpPr>
        <p:cxnSp>
          <p:nvCxnSpPr>
            <p:cNvPr id="819" name="Google Shape;819;p100"/>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820" name="Google Shape;820;p100"/>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821"/>
        <p:cNvGrpSpPr/>
        <p:nvPr/>
      </p:nvGrpSpPr>
      <p:grpSpPr>
        <a:xfrm>
          <a:off x="0" y="0"/>
          <a:ext cx="0" cy="0"/>
          <a:chOff x="0" y="0"/>
          <a:chExt cx="0" cy="0"/>
        </a:xfrm>
      </p:grpSpPr>
      <p:sp>
        <p:nvSpPr>
          <p:cNvPr id="822" name="Google Shape;822;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mall Title Only - Tab corner">
  <p:cSld name="Small Title Only - Tab corner">
    <p:bg>
      <p:bgPr>
        <a:solidFill>
          <a:srgbClr val="FFFFFF"/>
        </a:solidFill>
        <a:effectLst/>
      </p:bgPr>
    </p:bg>
    <p:spTree>
      <p:nvGrpSpPr>
        <p:cNvPr id="1" name="Shape 823"/>
        <p:cNvGrpSpPr/>
        <p:nvPr/>
      </p:nvGrpSpPr>
      <p:grpSpPr>
        <a:xfrm>
          <a:off x="0" y="0"/>
          <a:ext cx="0" cy="0"/>
          <a:chOff x="0" y="0"/>
          <a:chExt cx="0" cy="0"/>
        </a:xfrm>
      </p:grpSpPr>
      <p:sp>
        <p:nvSpPr>
          <p:cNvPr id="824" name="Google Shape;824;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825"/>
        <p:cNvGrpSpPr/>
        <p:nvPr/>
      </p:nvGrpSpPr>
      <p:grpSpPr>
        <a:xfrm>
          <a:off x="0" y="0"/>
          <a:ext cx="0" cy="0"/>
          <a:chOff x="0" y="0"/>
          <a:chExt cx="0" cy="0"/>
        </a:xfrm>
      </p:grpSpPr>
      <p:sp>
        <p:nvSpPr>
          <p:cNvPr id="826" name="Google Shape;826;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1.jp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image" Target="../media/image1.jpg"/><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theme" Target="../theme/theme4.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8"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image" Target="../media/image1.jp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theme" Target="../theme/theme5.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8"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34">
            <a:alphaModFix/>
          </a:blip>
          <a:srcRect b="94367"/>
          <a:stretch/>
        </p:blipFill>
        <p:spPr>
          <a:xfrm>
            <a:off x="2022850" y="505223"/>
            <a:ext cx="7121152" cy="267325"/>
          </a:xfrm>
          <a:prstGeom prst="rect">
            <a:avLst/>
          </a:prstGeom>
          <a:noFill/>
          <a:ln>
            <a:noFill/>
          </a:ln>
        </p:spPr>
      </p:pic>
      <p:sp>
        <p:nvSpPr>
          <p:cNvPr id="7" name="Google Shape;7;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pic>
        <p:nvPicPr>
          <p:cNvPr id="251" name="Google Shape;251;p34"/>
          <p:cNvPicPr preferRelativeResize="0"/>
          <p:nvPr/>
        </p:nvPicPr>
        <p:blipFill rotWithShape="1">
          <a:blip r:embed="rId34">
            <a:alphaModFix/>
          </a:blip>
          <a:srcRect b="94366"/>
          <a:stretch/>
        </p:blipFill>
        <p:spPr>
          <a:xfrm>
            <a:off x="2022850" y="505223"/>
            <a:ext cx="7121152" cy="267325"/>
          </a:xfrm>
          <a:prstGeom prst="rect">
            <a:avLst/>
          </a:prstGeom>
          <a:noFill/>
          <a:ln>
            <a:noFill/>
          </a:ln>
        </p:spPr>
      </p:pic>
      <p:sp>
        <p:nvSpPr>
          <p:cNvPr id="252" name="Google Shape;252;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pic>
        <p:nvPicPr>
          <p:cNvPr id="697" name="Google Shape;697;p89"/>
          <p:cNvPicPr preferRelativeResize="0"/>
          <p:nvPr/>
        </p:nvPicPr>
        <p:blipFill rotWithShape="1">
          <a:blip r:embed="rId33">
            <a:alphaModFix/>
          </a:blip>
          <a:srcRect b="94366"/>
          <a:stretch/>
        </p:blipFill>
        <p:spPr>
          <a:xfrm>
            <a:off x="2022850" y="505223"/>
            <a:ext cx="7121152" cy="267325"/>
          </a:xfrm>
          <a:prstGeom prst="rect">
            <a:avLst/>
          </a:prstGeom>
          <a:noFill/>
          <a:ln>
            <a:noFill/>
          </a:ln>
        </p:spPr>
      </p:pic>
      <p:sp>
        <p:nvSpPr>
          <p:cNvPr id="698" name="Google Shape;698;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5"/>
        <p:cNvGrpSpPr/>
        <p:nvPr/>
      </p:nvGrpSpPr>
      <p:grpSpPr>
        <a:xfrm>
          <a:off x="0" y="0"/>
          <a:ext cx="0" cy="0"/>
          <a:chOff x="0" y="0"/>
          <a:chExt cx="0" cy="0"/>
        </a:xfrm>
      </p:grpSpPr>
      <p:pic>
        <p:nvPicPr>
          <p:cNvPr id="936" name="Google Shape;936;p121"/>
          <p:cNvPicPr preferRelativeResize="0"/>
          <p:nvPr/>
        </p:nvPicPr>
        <p:blipFill rotWithShape="1">
          <a:blip r:embed="rId33">
            <a:alphaModFix/>
          </a:blip>
          <a:srcRect b="94366"/>
          <a:stretch/>
        </p:blipFill>
        <p:spPr>
          <a:xfrm>
            <a:off x="2022850" y="505223"/>
            <a:ext cx="7121152" cy="267325"/>
          </a:xfrm>
          <a:prstGeom prst="rect">
            <a:avLst/>
          </a:prstGeom>
          <a:noFill/>
          <a:ln>
            <a:noFill/>
          </a:ln>
        </p:spPr>
      </p:pic>
      <p:sp>
        <p:nvSpPr>
          <p:cNvPr id="937" name="Google Shape;937;p1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3" Type="http://schemas.openxmlformats.org/officeDocument/2006/relationships/hyperlink" Target="mailto:gapfac@gsa.gov"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g"/></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g"/></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7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8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53">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80" name="Google Shape;1180;p153"/>
          <p:cNvSpPr txBox="1">
            <a:spLocks noGrp="1"/>
          </p:cNvSpPr>
          <p:nvPr>
            <p:ph type="title" idx="4294967295"/>
          </p:nvPr>
        </p:nvSpPr>
        <p:spPr>
          <a:xfrm>
            <a:off x="285975" y="147950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GSA Acquisition Policy Federal Advisory Committee (GAP FAC)</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Public Meeting</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181" name="Google Shape;1181;p153"/>
          <p:cNvSpPr txBox="1">
            <a:spLocks/>
          </p:cNvSpPr>
          <p:nvPr/>
        </p:nvSpPr>
        <p:spPr>
          <a:xfrm>
            <a:off x="3255625" y="4319125"/>
            <a:ext cx="5440500" cy="6630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May 22, 2024</a:t>
            </a:r>
          </a:p>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50000"/>
              </a:lnSpc>
              <a:spcBef>
                <a:spcPts val="1800"/>
              </a:spcBef>
              <a:spcAft>
                <a:spcPts val="0"/>
              </a:spcAft>
              <a:buClr>
                <a:srgbClr val="000000"/>
              </a:buClr>
              <a:buSzPts val="18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62"/>
          <p:cNvSpPr txBox="1">
            <a:spLocks noGrp="1"/>
          </p:cNvSpPr>
          <p:nvPr>
            <p:ph type="body" idx="1"/>
          </p:nvPr>
        </p:nvSpPr>
        <p:spPr>
          <a:xfrm>
            <a:off x="457200" y="968200"/>
            <a:ext cx="8229600" cy="1424700"/>
          </a:xfrm>
          <a:prstGeom prst="rect">
            <a:avLst/>
          </a:prstGeom>
          <a:noFill/>
          <a:ln w="9525" cap="flat" cmpd="sng">
            <a:solidFill>
              <a:srgbClr val="A4C2F4"/>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00000"/>
              </a:lnSpc>
              <a:spcBef>
                <a:spcPts val="400"/>
              </a:spcBef>
              <a:spcAft>
                <a:spcPts val="0"/>
              </a:spcAft>
              <a:buSzPts val="1400"/>
              <a:buNone/>
            </a:pPr>
            <a:r>
              <a:rPr lang="en" sz="1800" b="1">
                <a:solidFill>
                  <a:srgbClr val="003C71"/>
                </a:solidFill>
              </a:rPr>
              <a:t>MISSION</a:t>
            </a:r>
            <a:endParaRPr sz="1800" b="1">
              <a:solidFill>
                <a:srgbClr val="003C71"/>
              </a:solidFill>
            </a:endParaRPr>
          </a:p>
          <a:p>
            <a:pPr marL="457200" lvl="0" indent="0" algn="l" rtl="0">
              <a:lnSpc>
                <a:spcPct val="100000"/>
              </a:lnSpc>
              <a:spcBef>
                <a:spcPts val="1000"/>
              </a:spcBef>
              <a:spcAft>
                <a:spcPts val="0"/>
              </a:spcAft>
              <a:buSzPts val="1400"/>
              <a:buNone/>
            </a:pPr>
            <a:r>
              <a:rPr lang="en" sz="1800">
                <a:solidFill>
                  <a:srgbClr val="003C71"/>
                </a:solidFill>
                <a:highlight>
                  <a:srgbClr val="FFFFFF"/>
                </a:highlight>
              </a:rPr>
              <a:t>To </a:t>
            </a:r>
            <a:r>
              <a:rPr lang="en" sz="1800" b="1">
                <a:solidFill>
                  <a:srgbClr val="003C71"/>
                </a:solidFill>
                <a:highlight>
                  <a:srgbClr val="C9DAF8"/>
                </a:highlight>
              </a:rPr>
              <a:t>empower and equip</a:t>
            </a:r>
            <a:r>
              <a:rPr lang="en" sz="1800">
                <a:solidFill>
                  <a:srgbClr val="003C71"/>
                </a:solidFill>
                <a:highlight>
                  <a:srgbClr val="FFFFFF"/>
                </a:highlight>
              </a:rPr>
              <a:t> the</a:t>
            </a:r>
            <a:r>
              <a:rPr lang="en" sz="1800">
                <a:solidFill>
                  <a:srgbClr val="003C71"/>
                </a:solidFill>
              </a:rPr>
              <a:t> Federal Acquisition Workforce to </a:t>
            </a:r>
            <a:r>
              <a:rPr lang="en" sz="1800" b="1">
                <a:solidFill>
                  <a:srgbClr val="003C71"/>
                </a:solidFill>
                <a:highlight>
                  <a:srgbClr val="FFFFFF"/>
                </a:highlight>
              </a:rPr>
              <a:t>prioritize environmental outcomes and promote sustainability</a:t>
            </a:r>
            <a:r>
              <a:rPr lang="en" sz="1800">
                <a:solidFill>
                  <a:srgbClr val="003C71"/>
                </a:solidFill>
                <a:highlight>
                  <a:srgbClr val="FFFFFF"/>
                </a:highlight>
              </a:rPr>
              <a:t> throughout the acquisition lifecycle. </a:t>
            </a:r>
            <a:endParaRPr sz="1800">
              <a:solidFill>
                <a:srgbClr val="003C71"/>
              </a:solidFill>
              <a:highlight>
                <a:srgbClr val="FFFFFF"/>
              </a:highlight>
            </a:endParaRPr>
          </a:p>
          <a:p>
            <a:pPr marL="457200" lvl="0" indent="0" algn="l" rtl="0">
              <a:lnSpc>
                <a:spcPct val="100000"/>
              </a:lnSpc>
              <a:spcBef>
                <a:spcPts val="1000"/>
              </a:spcBef>
              <a:spcAft>
                <a:spcPts val="0"/>
              </a:spcAft>
              <a:buSzPts val="1400"/>
              <a:buNone/>
            </a:pPr>
            <a:endParaRPr sz="100">
              <a:solidFill>
                <a:schemeClr val="dk1"/>
              </a:solidFill>
              <a:highlight>
                <a:srgbClr val="FFFFFF"/>
              </a:highlight>
            </a:endParaRPr>
          </a:p>
          <a:p>
            <a:pPr marL="457200" lvl="0" indent="0" algn="l" rtl="0">
              <a:lnSpc>
                <a:spcPct val="100000"/>
              </a:lnSpc>
              <a:spcBef>
                <a:spcPts val="1000"/>
              </a:spcBef>
              <a:spcAft>
                <a:spcPts val="0"/>
              </a:spcAft>
              <a:buSzPts val="1400"/>
              <a:buNone/>
            </a:pPr>
            <a:endParaRPr sz="100">
              <a:solidFill>
                <a:schemeClr val="dk1"/>
              </a:solidFill>
              <a:highlight>
                <a:srgbClr val="FFFFFF"/>
              </a:highlight>
            </a:endParaRPr>
          </a:p>
          <a:p>
            <a:pPr marL="457200" lvl="0" indent="0" algn="l" rtl="0">
              <a:lnSpc>
                <a:spcPct val="100000"/>
              </a:lnSpc>
              <a:spcBef>
                <a:spcPts val="1000"/>
              </a:spcBef>
              <a:spcAft>
                <a:spcPts val="0"/>
              </a:spcAft>
              <a:buSzPts val="1400"/>
              <a:buNone/>
            </a:pPr>
            <a:r>
              <a:rPr lang="en" sz="1800" b="1">
                <a:solidFill>
                  <a:srgbClr val="003C71"/>
                </a:solidFill>
              </a:rPr>
              <a:t>PRIORITIES  </a:t>
            </a:r>
            <a:endParaRPr sz="1800" b="1">
              <a:solidFill>
                <a:srgbClr val="003C71"/>
              </a:solidFill>
            </a:endParaRPr>
          </a:p>
          <a:p>
            <a:pPr marL="914400" lvl="0" indent="-336550" algn="l" rtl="0">
              <a:lnSpc>
                <a:spcPct val="100000"/>
              </a:lnSpc>
              <a:spcBef>
                <a:spcPts val="1000"/>
              </a:spcBef>
              <a:spcAft>
                <a:spcPts val="0"/>
              </a:spcAft>
              <a:buClr>
                <a:schemeClr val="dk1"/>
              </a:buClr>
              <a:buSzPts val="1700"/>
              <a:buAutoNum type="arabicPeriod"/>
            </a:pPr>
            <a:r>
              <a:rPr lang="en" sz="1700">
                <a:solidFill>
                  <a:schemeClr val="dk1"/>
                </a:solidFill>
              </a:rPr>
              <a:t>Identify the </a:t>
            </a:r>
            <a:r>
              <a:rPr lang="en" sz="1700" b="1">
                <a:solidFill>
                  <a:schemeClr val="dk1"/>
                </a:solidFill>
                <a:highlight>
                  <a:srgbClr val="C9DAF8"/>
                </a:highlight>
              </a:rPr>
              <a:t>essential pathways</a:t>
            </a:r>
            <a:r>
              <a:rPr lang="en" sz="1700">
                <a:solidFill>
                  <a:schemeClr val="dk1"/>
                </a:solidFill>
              </a:rPr>
              <a:t> needed to make sustainability considerations a</a:t>
            </a:r>
            <a:r>
              <a:rPr lang="en" sz="1700" b="1">
                <a:solidFill>
                  <a:schemeClr val="dk1"/>
                </a:solidFill>
              </a:rPr>
              <a:t> core competency</a:t>
            </a:r>
            <a:r>
              <a:rPr lang="en" sz="1700">
                <a:solidFill>
                  <a:schemeClr val="dk1"/>
                </a:solidFill>
              </a:rPr>
              <a:t> in Federal acquisitions.</a:t>
            </a:r>
            <a:endParaRPr sz="1700">
              <a:solidFill>
                <a:schemeClr val="dk1"/>
              </a:solidFill>
            </a:endParaRPr>
          </a:p>
          <a:p>
            <a:pPr marL="914400" lvl="0" indent="0" algn="l" rtl="0">
              <a:lnSpc>
                <a:spcPct val="100000"/>
              </a:lnSpc>
              <a:spcBef>
                <a:spcPts val="1000"/>
              </a:spcBef>
              <a:spcAft>
                <a:spcPts val="0"/>
              </a:spcAft>
              <a:buNone/>
            </a:pPr>
            <a:endParaRPr sz="100">
              <a:solidFill>
                <a:schemeClr val="dk1"/>
              </a:solidFill>
            </a:endParaRPr>
          </a:p>
          <a:p>
            <a:pPr marL="914400" lvl="0" indent="-336550" algn="l" rtl="0">
              <a:lnSpc>
                <a:spcPct val="100000"/>
              </a:lnSpc>
              <a:spcBef>
                <a:spcPts val="1000"/>
              </a:spcBef>
              <a:spcAft>
                <a:spcPts val="0"/>
              </a:spcAft>
              <a:buClr>
                <a:schemeClr val="dk1"/>
              </a:buClr>
              <a:buSzPts val="1700"/>
              <a:buAutoNum type="arabicPeriod"/>
            </a:pPr>
            <a:r>
              <a:rPr lang="en" sz="1700">
                <a:solidFill>
                  <a:schemeClr val="dk1"/>
                </a:solidFill>
                <a:highlight>
                  <a:srgbClr val="FFFFFF"/>
                </a:highlight>
              </a:rPr>
              <a:t>Identify the </a:t>
            </a:r>
            <a:r>
              <a:rPr lang="en" sz="1700" b="1">
                <a:solidFill>
                  <a:schemeClr val="dk1"/>
                </a:solidFill>
                <a:highlight>
                  <a:srgbClr val="C9DAF8"/>
                </a:highlight>
              </a:rPr>
              <a:t>critical levers</a:t>
            </a:r>
            <a:r>
              <a:rPr lang="en" sz="1700">
                <a:solidFill>
                  <a:schemeClr val="dk1"/>
                </a:solidFill>
                <a:highlight>
                  <a:srgbClr val="FFFFFF"/>
                </a:highlight>
              </a:rPr>
              <a:t> needed to </a:t>
            </a:r>
            <a:r>
              <a:rPr lang="en" sz="1700" b="1">
                <a:solidFill>
                  <a:schemeClr val="dk1"/>
                </a:solidFill>
                <a:highlight>
                  <a:srgbClr val="FFFFFF"/>
                </a:highlight>
              </a:rPr>
              <a:t>empower the acquisition workforce</a:t>
            </a:r>
            <a:r>
              <a:rPr lang="en" sz="1700">
                <a:solidFill>
                  <a:schemeClr val="dk1"/>
                </a:solidFill>
                <a:highlight>
                  <a:srgbClr val="FFFFFF"/>
                </a:highlight>
              </a:rPr>
              <a:t> to prioritize sustainability with the </a:t>
            </a:r>
            <a:r>
              <a:rPr lang="en" sz="1700" b="1">
                <a:solidFill>
                  <a:schemeClr val="dk1"/>
                </a:solidFill>
                <a:highlight>
                  <a:srgbClr val="FFFFFF"/>
                </a:highlight>
              </a:rPr>
              <a:t>least amount of effort</a:t>
            </a:r>
            <a:r>
              <a:rPr lang="en" sz="1700">
                <a:solidFill>
                  <a:schemeClr val="dk1"/>
                </a:solidFill>
                <a:highlight>
                  <a:srgbClr val="FFFFFF"/>
                </a:highlight>
              </a:rPr>
              <a:t>.</a:t>
            </a:r>
            <a:endParaRPr sz="1700" b="1">
              <a:solidFill>
                <a:schemeClr val="dk1"/>
              </a:solidFill>
            </a:endParaRPr>
          </a:p>
          <a:p>
            <a:pPr marL="0" lvl="0" indent="0" algn="l" rtl="0">
              <a:lnSpc>
                <a:spcPct val="100000"/>
              </a:lnSpc>
              <a:spcBef>
                <a:spcPts val="1000"/>
              </a:spcBef>
              <a:spcAft>
                <a:spcPts val="0"/>
              </a:spcAft>
              <a:buSzPts val="1400"/>
              <a:buNone/>
            </a:pPr>
            <a:endParaRPr sz="2400">
              <a:solidFill>
                <a:schemeClr val="dk1"/>
              </a:solidFill>
            </a:endParaRPr>
          </a:p>
          <a:p>
            <a:pPr marL="457200" lvl="0" indent="0" algn="l" rtl="0">
              <a:lnSpc>
                <a:spcPct val="100000"/>
              </a:lnSpc>
              <a:spcBef>
                <a:spcPts val="1000"/>
              </a:spcBef>
              <a:spcAft>
                <a:spcPts val="0"/>
              </a:spcAft>
              <a:buSzPts val="1400"/>
              <a:buNone/>
            </a:pPr>
            <a:endParaRPr>
              <a:solidFill>
                <a:schemeClr val="dk1"/>
              </a:solidFill>
            </a:endParaRPr>
          </a:p>
          <a:p>
            <a:pPr marL="0" lvl="0" indent="0" algn="l" rtl="0">
              <a:lnSpc>
                <a:spcPct val="100000"/>
              </a:lnSpc>
              <a:spcBef>
                <a:spcPts val="1000"/>
              </a:spcBef>
              <a:spcAft>
                <a:spcPts val="0"/>
              </a:spcAft>
              <a:buSzPts val="1400"/>
              <a:buNone/>
            </a:pPr>
            <a:endParaRPr>
              <a:solidFill>
                <a:schemeClr val="dk1"/>
              </a:solidFill>
            </a:endParaRPr>
          </a:p>
          <a:p>
            <a:pPr marL="0" lvl="0" indent="0" algn="l" rtl="0">
              <a:lnSpc>
                <a:spcPct val="100000"/>
              </a:lnSpc>
              <a:spcBef>
                <a:spcPts val="1000"/>
              </a:spcBef>
              <a:spcAft>
                <a:spcPts val="0"/>
              </a:spcAft>
              <a:buSzPts val="1400"/>
              <a:buNone/>
            </a:pPr>
            <a:endParaRPr>
              <a:solidFill>
                <a:schemeClr val="dk1"/>
              </a:solidFill>
            </a:endParaRPr>
          </a:p>
          <a:p>
            <a:pPr marL="0" lvl="0" indent="0" algn="l" rtl="0">
              <a:lnSpc>
                <a:spcPct val="100000"/>
              </a:lnSpc>
              <a:spcBef>
                <a:spcPts val="1000"/>
              </a:spcBef>
              <a:spcAft>
                <a:spcPts val="0"/>
              </a:spcAft>
              <a:buSzPts val="1400"/>
              <a:buNone/>
            </a:pPr>
            <a:endParaRPr/>
          </a:p>
          <a:p>
            <a:pPr marL="0" lvl="0" indent="0" algn="l" rtl="0">
              <a:lnSpc>
                <a:spcPct val="100000"/>
              </a:lnSpc>
              <a:spcBef>
                <a:spcPts val="1000"/>
              </a:spcBef>
              <a:spcAft>
                <a:spcPts val="0"/>
              </a:spcAft>
              <a:buSzPts val="1400"/>
              <a:buNone/>
            </a:pPr>
            <a:endParaRPr/>
          </a:p>
          <a:p>
            <a:pPr marL="914400" lvl="0" indent="0" algn="l" rtl="0">
              <a:lnSpc>
                <a:spcPct val="100000"/>
              </a:lnSpc>
              <a:spcBef>
                <a:spcPts val="1000"/>
              </a:spcBef>
              <a:spcAft>
                <a:spcPts val="0"/>
              </a:spcAft>
              <a:buSzPts val="1400"/>
              <a:buNone/>
            </a:pPr>
            <a:endParaRPr/>
          </a:p>
        </p:txBody>
      </p:sp>
      <p:sp>
        <p:nvSpPr>
          <p:cNvPr id="1246" name="Google Shape;1246;p1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10</a:t>
            </a:fld>
            <a:endParaRPr/>
          </a:p>
        </p:txBody>
      </p:sp>
      <p:sp>
        <p:nvSpPr>
          <p:cNvPr id="1247" name="Google Shape;1247;p162" descr="arrow"/>
          <p:cNvSpPr/>
          <p:nvPr/>
        </p:nvSpPr>
        <p:spPr>
          <a:xfrm rot="1245">
            <a:off x="8062471" y="3825350"/>
            <a:ext cx="828300" cy="502500"/>
          </a:xfrm>
          <a:prstGeom prst="leftArrow">
            <a:avLst>
              <a:gd name="adj1" fmla="val 50000"/>
              <a:gd name="adj2" fmla="val 50000"/>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62"/>
          <p:cNvSpPr txBox="1">
            <a:spLocks noGrp="1"/>
          </p:cNvSpPr>
          <p:nvPr>
            <p:ph type="title" idx="4294967295"/>
          </p:nvPr>
        </p:nvSpPr>
        <p:spPr>
          <a:xfrm>
            <a:off x="267675" y="-26925"/>
            <a:ext cx="89901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Acquisition Workforce Subcommittee Mission &amp; Priorities</a:t>
            </a:r>
          </a:p>
        </p:txBody>
      </p:sp>
      <p:sp>
        <p:nvSpPr>
          <p:cNvPr id="1249" name="Google Shape;1249;p162" descr="arrow"/>
          <p:cNvSpPr/>
          <p:nvPr/>
        </p:nvSpPr>
        <p:spPr>
          <a:xfrm rot="1245">
            <a:off x="8033163" y="3063350"/>
            <a:ext cx="828300" cy="502500"/>
          </a:xfrm>
          <a:prstGeom prst="leftArrow">
            <a:avLst>
              <a:gd name="adj1" fmla="val 50000"/>
              <a:gd name="adj2" fmla="val 50000"/>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63"/>
          <p:cNvSpPr txBox="1">
            <a:spLocks noGrp="1"/>
          </p:cNvSpPr>
          <p:nvPr>
            <p:ph type="body" idx="1"/>
          </p:nvPr>
        </p:nvSpPr>
        <p:spPr>
          <a:xfrm>
            <a:off x="490000" y="848600"/>
            <a:ext cx="8518500" cy="37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sz="1800" b="1">
                <a:solidFill>
                  <a:srgbClr val="003C71"/>
                </a:solidFill>
                <a:highlight>
                  <a:srgbClr val="FFFFFF"/>
                </a:highlight>
              </a:rPr>
              <a:t>GSA </a:t>
            </a:r>
            <a:endParaRPr sz="1800" b="1">
              <a:solidFill>
                <a:srgbClr val="003C71"/>
              </a:solidFill>
              <a:highlight>
                <a:srgbClr val="FFFFFF"/>
              </a:highlight>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highlight>
                  <a:srgbClr val="FFFFFF"/>
                </a:highlight>
              </a:rPr>
              <a:t>Focus Group – Acquisition Workforce “Frontliners” Focus Group (5)</a:t>
            </a:r>
            <a:endParaRPr sz="1700">
              <a:solidFill>
                <a:schemeClr val="dk1"/>
              </a:solidFill>
              <a:highlight>
                <a:srgbClr val="FFFFFF"/>
              </a:highlight>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highlight>
                  <a:srgbClr val="FFFFFF"/>
                </a:highlight>
              </a:rPr>
              <a:t>Focus Group – Acquisition Workforce Contract Officers, Program Managers (10)</a:t>
            </a:r>
            <a:endParaRPr sz="1700">
              <a:solidFill>
                <a:schemeClr val="dk1"/>
              </a:solidFill>
              <a:highlight>
                <a:srgbClr val="FFFFFF"/>
              </a:highlight>
            </a:endParaRPr>
          </a:p>
          <a:p>
            <a:pPr marL="457200" lvl="0" indent="-336550" algn="l" rtl="0">
              <a:lnSpc>
                <a:spcPct val="115000"/>
              </a:lnSpc>
              <a:spcBef>
                <a:spcPts val="0"/>
              </a:spcBef>
              <a:spcAft>
                <a:spcPts val="0"/>
              </a:spcAft>
              <a:buClr>
                <a:schemeClr val="dk1"/>
              </a:buClr>
              <a:buSzPts val="1700"/>
              <a:buChar char="•"/>
            </a:pPr>
            <a:r>
              <a:rPr lang="en" sz="1700" b="1">
                <a:solidFill>
                  <a:schemeClr val="dk1"/>
                </a:solidFill>
              </a:rPr>
              <a:t>Nicholas West</a:t>
            </a:r>
            <a:r>
              <a:rPr lang="en" sz="1700">
                <a:solidFill>
                  <a:schemeClr val="dk1"/>
                </a:solidFill>
              </a:rPr>
              <a:t> – Acting Director, Office of Acquisition Policy, Integrity &amp; Workforce Office of Government-wide Policy</a:t>
            </a:r>
            <a:endParaRPr sz="1700">
              <a:solidFill>
                <a:schemeClr val="dk1"/>
              </a:solidFill>
            </a:endParaRPr>
          </a:p>
          <a:p>
            <a:pPr marL="457200" lvl="0" indent="-336550" algn="l" rtl="0">
              <a:lnSpc>
                <a:spcPct val="115000"/>
              </a:lnSpc>
              <a:spcBef>
                <a:spcPts val="0"/>
              </a:spcBef>
              <a:spcAft>
                <a:spcPts val="0"/>
              </a:spcAft>
              <a:buSzPts val="1700"/>
              <a:buChar char="•"/>
            </a:pPr>
            <a:r>
              <a:rPr lang="en" sz="1700" b="1">
                <a:solidFill>
                  <a:schemeClr val="dk1"/>
                </a:solidFill>
              </a:rPr>
              <a:t>Nicole Acevedo</a:t>
            </a:r>
            <a:r>
              <a:rPr lang="en" sz="1700">
                <a:solidFill>
                  <a:schemeClr val="dk1"/>
                </a:solidFill>
              </a:rPr>
              <a:t> – </a:t>
            </a:r>
            <a:r>
              <a:rPr lang="en" sz="1700">
                <a:solidFill>
                  <a:srgbClr val="202124"/>
                </a:solidFill>
              </a:rPr>
              <a:t>Division Director, Acquisition Workforce Division</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b="1">
                <a:solidFill>
                  <a:schemeClr val="dk1"/>
                </a:solidFill>
              </a:rPr>
              <a:t>Jeff Koses</a:t>
            </a:r>
            <a:r>
              <a:rPr lang="en" sz="1700">
                <a:solidFill>
                  <a:schemeClr val="dk1"/>
                </a:solidFill>
              </a:rPr>
              <a:t> – Senior Procurement Executive</a:t>
            </a:r>
            <a:endParaRPr sz="1700">
              <a:solidFill>
                <a:schemeClr val="dk1"/>
              </a:solidFill>
            </a:endParaRPr>
          </a:p>
          <a:p>
            <a:pPr marL="457200" lvl="0" indent="-336550" algn="l" rtl="0">
              <a:lnSpc>
                <a:spcPct val="115000"/>
              </a:lnSpc>
              <a:spcBef>
                <a:spcPts val="0"/>
              </a:spcBef>
              <a:spcAft>
                <a:spcPts val="0"/>
              </a:spcAft>
              <a:buSzPts val="1700"/>
              <a:buChar char="•"/>
            </a:pPr>
            <a:r>
              <a:rPr lang="en" sz="1700" b="1">
                <a:solidFill>
                  <a:schemeClr val="dk1"/>
                </a:solidFill>
                <a:highlight>
                  <a:schemeClr val="lt1"/>
                </a:highlight>
              </a:rPr>
              <a:t>Brennan Conaway</a:t>
            </a:r>
            <a:r>
              <a:rPr lang="en" sz="1700">
                <a:solidFill>
                  <a:schemeClr val="dk1"/>
                </a:solidFill>
                <a:highlight>
                  <a:schemeClr val="lt1"/>
                </a:highlight>
              </a:rPr>
              <a:t> </a:t>
            </a:r>
            <a:r>
              <a:rPr lang="en" sz="1700">
                <a:solidFill>
                  <a:schemeClr val="dk1"/>
                </a:solidFill>
              </a:rPr>
              <a:t>–</a:t>
            </a:r>
            <a:r>
              <a:rPr lang="en" sz="1700">
                <a:solidFill>
                  <a:schemeClr val="dk1"/>
                </a:solidFill>
                <a:highlight>
                  <a:schemeClr val="lt1"/>
                </a:highlight>
              </a:rPr>
              <a:t> </a:t>
            </a:r>
            <a:r>
              <a:rPr lang="en" sz="1700">
                <a:solidFill>
                  <a:schemeClr val="dk1"/>
                </a:solidFill>
              </a:rPr>
              <a:t>Branch Chief Acquisition Policy Division                            Office of Policy and Compliance Federal Acquisition Service</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b="1">
                <a:solidFill>
                  <a:schemeClr val="dk1"/>
                </a:solidFill>
              </a:rPr>
              <a:t>Danielle Mouw</a:t>
            </a:r>
            <a:r>
              <a:rPr lang="en" sz="1700">
                <a:solidFill>
                  <a:schemeClr val="dk1"/>
                </a:solidFill>
              </a:rPr>
              <a:t> – Procurement Analyst, ITAWG Lead</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b="1">
                <a:solidFill>
                  <a:schemeClr val="dk1"/>
                </a:solidFill>
              </a:rPr>
              <a:t>Bea Dukes</a:t>
            </a:r>
            <a:r>
              <a:rPr lang="en" sz="1700">
                <a:solidFill>
                  <a:schemeClr val="dk1"/>
                </a:solidFill>
              </a:rPr>
              <a:t> – Acquisition Career Manager/Strategic                                        Acquisition Advisor</a:t>
            </a:r>
            <a:endParaRPr sz="1700">
              <a:solidFill>
                <a:schemeClr val="dk1"/>
              </a:solidFill>
            </a:endParaRPr>
          </a:p>
          <a:p>
            <a:pPr marL="0" lvl="0" indent="0" algn="l" rtl="0">
              <a:lnSpc>
                <a:spcPct val="115000"/>
              </a:lnSpc>
              <a:spcBef>
                <a:spcPts val="0"/>
              </a:spcBef>
              <a:spcAft>
                <a:spcPts val="0"/>
              </a:spcAft>
              <a:buSzPts val="1400"/>
              <a:buNone/>
            </a:pPr>
            <a:endParaRPr sz="1500">
              <a:solidFill>
                <a:schemeClr val="dk1"/>
              </a:solidFill>
              <a:highlight>
                <a:srgbClr val="FFFFFF"/>
              </a:highlight>
              <a:latin typeface="Roboto"/>
              <a:ea typeface="Roboto"/>
              <a:cs typeface="Roboto"/>
              <a:sym typeface="Roboto"/>
            </a:endParaRPr>
          </a:p>
        </p:txBody>
      </p:sp>
      <p:sp>
        <p:nvSpPr>
          <p:cNvPr id="1255" name="Google Shape;1255;p163"/>
          <p:cNvSpPr txBox="1">
            <a:spLocks noGrp="1"/>
          </p:cNvSpPr>
          <p:nvPr>
            <p:ph type="title" idx="4294967295"/>
          </p:nvPr>
        </p:nvSpPr>
        <p:spPr>
          <a:xfrm>
            <a:off x="270525" y="-26925"/>
            <a:ext cx="91440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1st Recommendations (May 2023)</a:t>
            </a:r>
          </a:p>
        </p:txBody>
      </p:sp>
      <p:pic>
        <p:nvPicPr>
          <p:cNvPr id="1256" name="Google Shape;1256;p163" descr="information icon"/>
          <p:cNvPicPr preferRelativeResize="0"/>
          <p:nvPr/>
        </p:nvPicPr>
        <p:blipFill rotWithShape="1">
          <a:blip r:embed="rId3">
            <a:alphaModFix/>
          </a:blip>
          <a:srcRect/>
          <a:stretch/>
        </p:blipFill>
        <p:spPr>
          <a:xfrm>
            <a:off x="7643575" y="2571750"/>
            <a:ext cx="1364925" cy="1364925"/>
          </a:xfrm>
          <a:prstGeom prst="rect">
            <a:avLst/>
          </a:prstGeom>
          <a:noFill/>
          <a:ln>
            <a:noFill/>
          </a:ln>
        </p:spPr>
      </p:pic>
      <p:sp>
        <p:nvSpPr>
          <p:cNvPr id="1257" name="Google Shape;1257;p1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64"/>
          <p:cNvSpPr txBox="1">
            <a:spLocks noGrp="1"/>
          </p:cNvSpPr>
          <p:nvPr>
            <p:ph type="body" idx="1"/>
          </p:nvPr>
        </p:nvSpPr>
        <p:spPr>
          <a:xfrm>
            <a:off x="277625" y="848600"/>
            <a:ext cx="8534700" cy="37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sz="1700" b="1">
                <a:solidFill>
                  <a:srgbClr val="003C71"/>
                </a:solidFill>
                <a:highlight>
                  <a:srgbClr val="FFFFFF"/>
                </a:highlight>
              </a:rPr>
              <a:t>Environmental Protection Agency</a:t>
            </a:r>
            <a:endParaRPr sz="1700" b="1">
              <a:solidFill>
                <a:srgbClr val="003C71"/>
              </a:solidFill>
              <a:highlight>
                <a:srgbClr val="FFFFFF"/>
              </a:highlight>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Holly Elwood</a:t>
            </a:r>
            <a:r>
              <a:rPr lang="en" sz="1500">
                <a:solidFill>
                  <a:schemeClr val="dk1"/>
                </a:solidFill>
              </a:rPr>
              <a:t>, Senior Advisor, Environmentally Preferable Purchasing Program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Stephan Sylvan</a:t>
            </a:r>
            <a:r>
              <a:rPr lang="en" sz="1500">
                <a:solidFill>
                  <a:schemeClr val="dk1"/>
                </a:solidFill>
              </a:rPr>
              <a:t>, </a:t>
            </a:r>
            <a:r>
              <a:rPr lang="en" sz="1500">
                <a:solidFill>
                  <a:schemeClr val="dk1"/>
                </a:solidFill>
                <a:highlight>
                  <a:srgbClr val="FFFFFF"/>
                </a:highlight>
              </a:rPr>
              <a:t>Senior Policy and Program Advisor, Government-wide Category Management Program</a:t>
            </a:r>
            <a:endParaRPr sz="1500">
              <a:solidFill>
                <a:schemeClr val="dk1"/>
              </a:solidFill>
            </a:endParaRPr>
          </a:p>
          <a:p>
            <a:pPr marL="0" lvl="0" indent="0" algn="l" rtl="0">
              <a:lnSpc>
                <a:spcPct val="115000"/>
              </a:lnSpc>
              <a:spcBef>
                <a:spcPts val="0"/>
              </a:spcBef>
              <a:spcAft>
                <a:spcPts val="0"/>
              </a:spcAft>
              <a:buSzPts val="1400"/>
              <a:buNone/>
            </a:pPr>
            <a:r>
              <a:rPr lang="en" sz="1700" b="1">
                <a:solidFill>
                  <a:srgbClr val="003C71"/>
                </a:solidFill>
              </a:rPr>
              <a:t>Federal Acquisition Institute</a:t>
            </a:r>
            <a:r>
              <a:rPr lang="en" sz="1800" b="1">
                <a:solidFill>
                  <a:schemeClr val="dk1"/>
                </a:solidFill>
              </a:rPr>
              <a:t> </a:t>
            </a:r>
            <a:r>
              <a:rPr lang="en" sz="1500" b="1">
                <a:solidFill>
                  <a:schemeClr val="dk1"/>
                </a:solidFill>
              </a:rPr>
              <a:t>– Christine Heibeck</a:t>
            </a:r>
            <a:r>
              <a:rPr lang="en" sz="1500">
                <a:solidFill>
                  <a:schemeClr val="dk1"/>
                </a:solidFill>
              </a:rPr>
              <a:t>, Learning &amp; Development Program Mgr.</a:t>
            </a:r>
            <a:endParaRPr sz="1500" b="1">
              <a:solidFill>
                <a:schemeClr val="dk1"/>
              </a:solidFill>
            </a:endParaRPr>
          </a:p>
          <a:p>
            <a:pPr marL="457200" lvl="0" indent="-457200" algn="l" rtl="0">
              <a:lnSpc>
                <a:spcPct val="115000"/>
              </a:lnSpc>
              <a:spcBef>
                <a:spcPts val="0"/>
              </a:spcBef>
              <a:spcAft>
                <a:spcPts val="0"/>
              </a:spcAft>
              <a:buSzPts val="1400"/>
              <a:buNone/>
            </a:pPr>
            <a:r>
              <a:rPr lang="en" sz="1700" b="1">
                <a:solidFill>
                  <a:srgbClr val="003C71"/>
                </a:solidFill>
              </a:rPr>
              <a:t>Office of Federal Procurement Policy</a:t>
            </a:r>
            <a:r>
              <a:rPr lang="en" sz="1800" b="1">
                <a:solidFill>
                  <a:srgbClr val="003C71"/>
                </a:solidFill>
              </a:rPr>
              <a:t> </a:t>
            </a:r>
            <a:r>
              <a:rPr lang="en" sz="1500" b="1">
                <a:solidFill>
                  <a:schemeClr val="dk1"/>
                </a:solidFill>
              </a:rPr>
              <a:t>– Joanie Newhart</a:t>
            </a:r>
            <a:r>
              <a:rPr lang="en" sz="1500">
                <a:solidFill>
                  <a:schemeClr val="dk1"/>
                </a:solidFill>
              </a:rPr>
              <a:t>, Associate Administrator for Acquisition Workforce Programs</a:t>
            </a:r>
            <a:endParaRPr sz="1500" b="1">
              <a:solidFill>
                <a:schemeClr val="dk1"/>
              </a:solidFill>
              <a:highlight>
                <a:srgbClr val="FFFFFF"/>
              </a:highlight>
            </a:endParaRPr>
          </a:p>
          <a:p>
            <a:pPr marL="0" lvl="0" indent="0" algn="l" rtl="0">
              <a:lnSpc>
                <a:spcPct val="115000"/>
              </a:lnSpc>
              <a:spcBef>
                <a:spcPts val="0"/>
              </a:spcBef>
              <a:spcAft>
                <a:spcPts val="0"/>
              </a:spcAft>
              <a:buSzPts val="1400"/>
              <a:buNone/>
            </a:pPr>
            <a:r>
              <a:rPr lang="en" sz="1700" b="1">
                <a:solidFill>
                  <a:srgbClr val="003C71"/>
                </a:solidFill>
              </a:rPr>
              <a:t>State and Local Government – Environmental Procurement Leaders</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highlight>
                  <a:srgbClr val="FFFFFF"/>
                </a:highlight>
              </a:rPr>
              <a:t>Danielle Hinz</a:t>
            </a:r>
            <a:r>
              <a:rPr lang="en" sz="1500">
                <a:solidFill>
                  <a:schemeClr val="dk1"/>
                </a:solidFill>
                <a:highlight>
                  <a:srgbClr val="FFFFFF"/>
                </a:highlight>
              </a:rPr>
              <a:t>, formerly Chief Procurement Officer, King County, WA</a:t>
            </a:r>
            <a:endParaRPr sz="1500">
              <a:solidFill>
                <a:schemeClr val="dk1"/>
              </a:solidFill>
              <a:highlight>
                <a:srgbClr val="FFFFFF"/>
              </a:highlight>
            </a:endParaRPr>
          </a:p>
          <a:p>
            <a:pPr marL="457200" lvl="0" indent="-323850" algn="l" rtl="0">
              <a:lnSpc>
                <a:spcPct val="115000"/>
              </a:lnSpc>
              <a:spcBef>
                <a:spcPts val="0"/>
              </a:spcBef>
              <a:spcAft>
                <a:spcPts val="0"/>
              </a:spcAft>
              <a:buSzPts val="1500"/>
              <a:buChar char="•"/>
            </a:pPr>
            <a:r>
              <a:rPr lang="en" sz="1500" b="1">
                <a:solidFill>
                  <a:schemeClr val="dk1"/>
                </a:solidFill>
                <a:highlight>
                  <a:srgbClr val="FFFFFF"/>
                </a:highlight>
              </a:rPr>
              <a:t>Charleen Fain</a:t>
            </a:r>
            <a:r>
              <a:rPr lang="en" sz="1500">
                <a:solidFill>
                  <a:schemeClr val="dk1"/>
                </a:solidFill>
                <a:highlight>
                  <a:srgbClr val="FFFFFF"/>
                </a:highlight>
              </a:rPr>
              <a:t>, Engineering Branch Chief, Procurement Division, Dept.                           General Services, State of California</a:t>
            </a:r>
            <a:endParaRPr sz="1500">
              <a:solidFill>
                <a:schemeClr val="dk1"/>
              </a:solidFill>
              <a:highlight>
                <a:srgbClr val="FFFFFF"/>
              </a:highlight>
            </a:endParaRPr>
          </a:p>
          <a:p>
            <a:pPr marL="457200" lvl="0" indent="-323850" algn="l" rtl="0">
              <a:lnSpc>
                <a:spcPct val="115000"/>
              </a:lnSpc>
              <a:spcBef>
                <a:spcPts val="0"/>
              </a:spcBef>
              <a:spcAft>
                <a:spcPts val="0"/>
              </a:spcAft>
              <a:buSzPts val="1500"/>
              <a:buChar char="•"/>
            </a:pPr>
            <a:r>
              <a:rPr lang="en" sz="1500" b="1">
                <a:solidFill>
                  <a:schemeClr val="dk1"/>
                </a:solidFill>
                <a:highlight>
                  <a:srgbClr val="FFFFFF"/>
                </a:highlight>
              </a:rPr>
              <a:t>Julia Wolfe</a:t>
            </a:r>
            <a:r>
              <a:rPr lang="en" sz="1500">
                <a:solidFill>
                  <a:schemeClr val="dk1"/>
                </a:solidFill>
                <a:highlight>
                  <a:srgbClr val="FFFFFF"/>
                </a:highlight>
              </a:rPr>
              <a:t>, Director of Environmental Purchasing, Commonwealth of Massachusetts</a:t>
            </a:r>
            <a:endParaRPr sz="1500">
              <a:solidFill>
                <a:schemeClr val="dk1"/>
              </a:solidFill>
              <a:highlight>
                <a:srgbClr val="FFFFFF"/>
              </a:highlight>
            </a:endParaRPr>
          </a:p>
          <a:p>
            <a:pPr marL="457200" lvl="0" indent="-457200" algn="l" rtl="0">
              <a:lnSpc>
                <a:spcPct val="115000"/>
              </a:lnSpc>
              <a:spcBef>
                <a:spcPts val="0"/>
              </a:spcBef>
              <a:spcAft>
                <a:spcPts val="0"/>
              </a:spcAft>
              <a:buSzPts val="1400"/>
              <a:buNone/>
            </a:pPr>
            <a:r>
              <a:rPr lang="en" sz="1700" b="1">
                <a:solidFill>
                  <a:srgbClr val="003C71"/>
                </a:solidFill>
                <a:highlight>
                  <a:srgbClr val="FFFFFF"/>
                </a:highlight>
              </a:rPr>
              <a:t>White House Council on Environmental Quality</a:t>
            </a:r>
            <a:r>
              <a:rPr lang="en" sz="1500" b="1">
                <a:solidFill>
                  <a:schemeClr val="dk1"/>
                </a:solidFill>
                <a:highlight>
                  <a:srgbClr val="FFFFFF"/>
                </a:highlight>
              </a:rPr>
              <a:t> – </a:t>
            </a:r>
            <a:r>
              <a:rPr lang="en" sz="1500" b="1">
                <a:solidFill>
                  <a:srgbClr val="222222"/>
                </a:solidFill>
                <a:highlight>
                  <a:srgbClr val="FFFFFF"/>
                </a:highlight>
              </a:rPr>
              <a:t>Katy Newhouse</a:t>
            </a:r>
            <a:r>
              <a:rPr lang="en" sz="1500">
                <a:solidFill>
                  <a:srgbClr val="222222"/>
                </a:solidFill>
                <a:highlight>
                  <a:srgbClr val="FFFFFF"/>
                </a:highlight>
              </a:rPr>
              <a:t>, Dir. for Sustainable Operations - Supply Chain, Office of the Federal Chief Sustainability Officer</a:t>
            </a:r>
            <a:endParaRPr>
              <a:solidFill>
                <a:schemeClr val="dk1"/>
              </a:solidFill>
              <a:highlight>
                <a:srgbClr val="FFFFFF"/>
              </a:highlight>
            </a:endParaRPr>
          </a:p>
        </p:txBody>
      </p:sp>
      <p:sp>
        <p:nvSpPr>
          <p:cNvPr id="1263" name="Google Shape;1263;p164"/>
          <p:cNvSpPr txBox="1">
            <a:spLocks noGrp="1"/>
          </p:cNvSpPr>
          <p:nvPr>
            <p:ph type="title" idx="4294967295"/>
          </p:nvPr>
        </p:nvSpPr>
        <p:spPr>
          <a:xfrm>
            <a:off x="422925" y="-26925"/>
            <a:ext cx="91440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1st Recommendations (May 2023)</a:t>
            </a:r>
          </a:p>
        </p:txBody>
      </p:sp>
      <p:pic>
        <p:nvPicPr>
          <p:cNvPr id="1264" name="Google Shape;1264;p164" descr="information icon"/>
          <p:cNvPicPr preferRelativeResize="0"/>
          <p:nvPr/>
        </p:nvPicPr>
        <p:blipFill rotWithShape="1">
          <a:blip r:embed="rId3">
            <a:alphaModFix/>
          </a:blip>
          <a:srcRect/>
          <a:stretch/>
        </p:blipFill>
        <p:spPr>
          <a:xfrm>
            <a:off x="7719775" y="2626800"/>
            <a:ext cx="1364925" cy="1364925"/>
          </a:xfrm>
          <a:prstGeom prst="rect">
            <a:avLst/>
          </a:prstGeom>
          <a:noFill/>
          <a:ln>
            <a:noFill/>
          </a:ln>
        </p:spPr>
      </p:pic>
      <p:sp>
        <p:nvSpPr>
          <p:cNvPr id="1265" name="Google Shape;1265;p1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65"/>
          <p:cNvSpPr txBox="1">
            <a:spLocks noGrp="1"/>
          </p:cNvSpPr>
          <p:nvPr>
            <p:ph type="body" idx="1"/>
          </p:nvPr>
        </p:nvSpPr>
        <p:spPr>
          <a:xfrm>
            <a:off x="277625" y="772400"/>
            <a:ext cx="8534700" cy="37461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SzPts val="1400"/>
              <a:buNone/>
            </a:pPr>
            <a:r>
              <a:rPr lang="en" sz="1700" b="1">
                <a:solidFill>
                  <a:srgbClr val="003C71"/>
                </a:solidFill>
              </a:rPr>
              <a:t>GSA Tech Tools + Data (end purchasers)</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Michael Bloom</a:t>
            </a:r>
            <a:r>
              <a:rPr lang="en" sz="1500">
                <a:solidFill>
                  <a:schemeClr val="dk1"/>
                </a:solidFill>
              </a:rPr>
              <a:t>, </a:t>
            </a:r>
            <a:r>
              <a:rPr lang="en" sz="1500">
                <a:solidFill>
                  <a:schemeClr val="dk1"/>
                </a:solidFill>
                <a:highlight>
                  <a:srgbClr val="FFFFFF"/>
                </a:highlight>
                <a:latin typeface="Roboto"/>
                <a:ea typeface="Roboto"/>
                <a:cs typeface="Roboto"/>
                <a:sym typeface="Roboto"/>
              </a:rPr>
              <a:t>High-Performance Green Buildings Program Advisor</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Brennan Conaway</a:t>
            </a:r>
            <a:r>
              <a:rPr lang="en" sz="1500">
                <a:solidFill>
                  <a:schemeClr val="dk1"/>
                </a:solidFill>
              </a:rPr>
              <a:t>, Procurement Analyst</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Michael Cooper</a:t>
            </a:r>
            <a:r>
              <a:rPr lang="en" sz="1500">
                <a:solidFill>
                  <a:schemeClr val="dk1"/>
                </a:solidFill>
              </a:rPr>
              <a:t>, </a:t>
            </a:r>
            <a:r>
              <a:rPr lang="en" sz="1500">
                <a:solidFill>
                  <a:schemeClr val="dk1"/>
                </a:solidFill>
                <a:highlight>
                  <a:srgbClr val="FFFFFF"/>
                </a:highlight>
                <a:latin typeface="Roboto"/>
                <a:ea typeface="Roboto"/>
                <a:cs typeface="Roboto"/>
                <a:sym typeface="Roboto"/>
              </a:rPr>
              <a:t>Product Manager for GSA Advantage &amp; eTools Systems -                          Federal Govt. Acquisition &amp; Technology Services</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Stephen Baker</a:t>
            </a:r>
            <a:r>
              <a:rPr lang="en" sz="1500">
                <a:solidFill>
                  <a:schemeClr val="dk1"/>
                </a:solidFill>
              </a:rPr>
              <a:t>, </a:t>
            </a:r>
            <a:r>
              <a:rPr lang="en" sz="1500">
                <a:solidFill>
                  <a:schemeClr val="dk1"/>
                </a:solidFill>
                <a:highlight>
                  <a:srgbClr val="FFFFFF"/>
                </a:highlight>
                <a:latin typeface="Roboto"/>
                <a:ea typeface="Roboto"/>
                <a:cs typeface="Roboto"/>
                <a:sym typeface="Roboto"/>
              </a:rPr>
              <a:t>E-Commerce Modernization - Catalog Management Office</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Kehinde Odebo</a:t>
            </a:r>
            <a:r>
              <a:rPr lang="en" sz="1500">
                <a:solidFill>
                  <a:schemeClr val="dk1"/>
                </a:solidFill>
              </a:rPr>
              <a:t>, </a:t>
            </a:r>
            <a:r>
              <a:rPr lang="en" sz="1500">
                <a:solidFill>
                  <a:schemeClr val="dk1"/>
                </a:solidFill>
                <a:highlight>
                  <a:srgbClr val="FFFFFF"/>
                </a:highlight>
                <a:latin typeface="Roboto"/>
                <a:ea typeface="Roboto"/>
                <a:cs typeface="Roboto"/>
                <a:sym typeface="Roboto"/>
              </a:rPr>
              <a:t>IT Specialist Program Manager</a:t>
            </a:r>
            <a:endParaRPr sz="1500">
              <a:solidFill>
                <a:schemeClr val="dk1"/>
              </a:solidFill>
            </a:endParaRPr>
          </a:p>
          <a:p>
            <a:pPr marL="457200" lvl="0" indent="-457200" algn="l" rtl="0">
              <a:lnSpc>
                <a:spcPct val="115000"/>
              </a:lnSpc>
              <a:spcBef>
                <a:spcPts val="0"/>
              </a:spcBef>
              <a:spcAft>
                <a:spcPts val="0"/>
              </a:spcAft>
              <a:buSzPts val="1400"/>
              <a:buNone/>
            </a:pPr>
            <a:endParaRPr sz="400" b="1">
              <a:solidFill>
                <a:srgbClr val="003C71"/>
              </a:solidFill>
            </a:endParaRPr>
          </a:p>
          <a:p>
            <a:pPr marL="457200" lvl="0" indent="-457200" algn="l" rtl="0">
              <a:lnSpc>
                <a:spcPct val="115000"/>
              </a:lnSpc>
              <a:spcBef>
                <a:spcPts val="0"/>
              </a:spcBef>
              <a:spcAft>
                <a:spcPts val="0"/>
              </a:spcAft>
              <a:buSzPts val="1400"/>
              <a:buNone/>
            </a:pPr>
            <a:r>
              <a:rPr lang="en" sz="1700" b="1">
                <a:solidFill>
                  <a:srgbClr val="003C71"/>
                </a:solidFill>
              </a:rPr>
              <a:t>GSA Category Management</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Warren Blankenship</a:t>
            </a:r>
            <a:r>
              <a:rPr lang="en" sz="1500">
                <a:solidFill>
                  <a:schemeClr val="dk1"/>
                </a:solidFill>
              </a:rPr>
              <a:t>, Program Manager for the IT Category</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Denise Elsbernd</a:t>
            </a:r>
            <a:r>
              <a:rPr lang="en" sz="1500">
                <a:solidFill>
                  <a:schemeClr val="dk1"/>
                </a:solidFill>
              </a:rPr>
              <a:t>, Deputy Category Manager for the Facilities and Construction Category </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Bowen Fong</a:t>
            </a:r>
            <a:r>
              <a:rPr lang="en" sz="1500">
                <a:solidFill>
                  <a:schemeClr val="dk1"/>
                </a:solidFill>
              </a:rPr>
              <a:t>, Management Analyst</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Kelly Seacrist</a:t>
            </a:r>
            <a:r>
              <a:rPr lang="en" sz="1500">
                <a:solidFill>
                  <a:schemeClr val="dk1"/>
                </a:solidFill>
              </a:rPr>
              <a:t>, Agency Engagement, Category Management, Member of IT Category team</a:t>
            </a:r>
            <a:endParaRPr sz="1500">
              <a:solidFill>
                <a:schemeClr val="dk1"/>
              </a:solidFill>
            </a:endParaRPr>
          </a:p>
          <a:p>
            <a:pPr marL="457200" lvl="0" indent="-457200" algn="l" rtl="0">
              <a:lnSpc>
                <a:spcPct val="115000"/>
              </a:lnSpc>
              <a:spcBef>
                <a:spcPts val="0"/>
              </a:spcBef>
              <a:spcAft>
                <a:spcPts val="0"/>
              </a:spcAft>
              <a:buSzPts val="1400"/>
              <a:buNone/>
            </a:pPr>
            <a:endParaRPr sz="400" b="1">
              <a:solidFill>
                <a:srgbClr val="003C71"/>
              </a:solidFill>
            </a:endParaRPr>
          </a:p>
          <a:p>
            <a:pPr marL="0" lvl="0" indent="0" algn="l" rtl="0">
              <a:lnSpc>
                <a:spcPct val="115000"/>
              </a:lnSpc>
              <a:spcBef>
                <a:spcPts val="0"/>
              </a:spcBef>
              <a:spcAft>
                <a:spcPts val="0"/>
              </a:spcAft>
              <a:buClr>
                <a:schemeClr val="dk1"/>
              </a:buClr>
              <a:buSzPts val="1100"/>
              <a:buFont typeface="Arial"/>
              <a:buNone/>
            </a:pPr>
            <a:r>
              <a:rPr lang="en" sz="1700" b="1">
                <a:solidFill>
                  <a:srgbClr val="003C71"/>
                </a:solidFill>
                <a:highlight>
                  <a:schemeClr val="lt1"/>
                </a:highlight>
              </a:rPr>
              <a:t>Environmental Protection Agency</a:t>
            </a:r>
            <a:endParaRPr sz="1700" b="1">
              <a:solidFill>
                <a:srgbClr val="003C71"/>
              </a:solidFill>
              <a:highlight>
                <a:schemeClr val="lt1"/>
              </a:highlight>
            </a:endParaRPr>
          </a:p>
          <a:p>
            <a:pPr marL="457200" lvl="0" indent="-323850" algn="l" rtl="0">
              <a:lnSpc>
                <a:spcPct val="115000"/>
              </a:lnSpc>
              <a:spcBef>
                <a:spcPts val="0"/>
              </a:spcBef>
              <a:spcAft>
                <a:spcPts val="0"/>
              </a:spcAft>
              <a:buSzPts val="1500"/>
              <a:buChar char="•"/>
            </a:pPr>
            <a:r>
              <a:rPr lang="en" sz="1500" b="1">
                <a:solidFill>
                  <a:schemeClr val="dk1"/>
                </a:solidFill>
              </a:rPr>
              <a:t>Holly Elwood</a:t>
            </a:r>
            <a:r>
              <a:rPr lang="en" sz="1500">
                <a:solidFill>
                  <a:schemeClr val="dk1"/>
                </a:solidFill>
              </a:rPr>
              <a:t>, Senior Advisor, Environmentally Preferable Purchasing Program </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Jenni Romer</a:t>
            </a:r>
            <a:r>
              <a:rPr lang="en" sz="1500">
                <a:solidFill>
                  <a:schemeClr val="dk1"/>
                </a:solidFill>
              </a:rPr>
              <a:t>, </a:t>
            </a:r>
            <a:r>
              <a:rPr lang="en" sz="1500">
                <a:solidFill>
                  <a:schemeClr val="dk1"/>
                </a:solidFill>
                <a:highlight>
                  <a:srgbClr val="FFFFFF"/>
                </a:highlight>
              </a:rPr>
              <a:t>Deputy Assistant Administrator for Pollution Prevention</a:t>
            </a:r>
            <a:endParaRPr sz="1500">
              <a:solidFill>
                <a:srgbClr val="003C71"/>
              </a:solidFill>
            </a:endParaRPr>
          </a:p>
        </p:txBody>
      </p:sp>
      <p:sp>
        <p:nvSpPr>
          <p:cNvPr id="1271" name="Google Shape;1271;p165"/>
          <p:cNvSpPr txBox="1">
            <a:spLocks noGrp="1"/>
          </p:cNvSpPr>
          <p:nvPr>
            <p:ph type="title" idx="4294967295"/>
          </p:nvPr>
        </p:nvSpPr>
        <p:spPr>
          <a:xfrm>
            <a:off x="377175" y="-26925"/>
            <a:ext cx="90717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2nd Recommendations (Dec 2023)</a:t>
            </a:r>
          </a:p>
        </p:txBody>
      </p:sp>
      <p:pic>
        <p:nvPicPr>
          <p:cNvPr id="1272" name="Google Shape;1272;p165" descr="icon of a check mark"/>
          <p:cNvPicPr preferRelativeResize="0"/>
          <p:nvPr/>
        </p:nvPicPr>
        <p:blipFill rotWithShape="1">
          <a:blip r:embed="rId3">
            <a:alphaModFix/>
          </a:blip>
          <a:srcRect/>
          <a:stretch/>
        </p:blipFill>
        <p:spPr>
          <a:xfrm>
            <a:off x="7473875" y="1575725"/>
            <a:ext cx="1783325" cy="1783325"/>
          </a:xfrm>
          <a:prstGeom prst="rect">
            <a:avLst/>
          </a:prstGeom>
          <a:noFill/>
          <a:ln>
            <a:noFill/>
          </a:ln>
        </p:spPr>
      </p:pic>
      <p:sp>
        <p:nvSpPr>
          <p:cNvPr id="1273" name="Google Shape;1273;p1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66"/>
          <p:cNvSpPr txBox="1">
            <a:spLocks noGrp="1"/>
          </p:cNvSpPr>
          <p:nvPr>
            <p:ph type="body" idx="1"/>
          </p:nvPr>
        </p:nvSpPr>
        <p:spPr>
          <a:xfrm>
            <a:off x="277625" y="848600"/>
            <a:ext cx="8534700" cy="37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sz="1700" b="1">
                <a:solidFill>
                  <a:srgbClr val="003C71"/>
                </a:solidFill>
              </a:rPr>
              <a:t>DOE and DOI PRISM Users</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Deshonjla Peterson</a:t>
            </a:r>
            <a:r>
              <a:rPr lang="en" sz="1500">
                <a:solidFill>
                  <a:schemeClr val="dk1"/>
                </a:solidFill>
              </a:rPr>
              <a:t> - DOE, Chair, Federal PRISM Users Group</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Ron Blake</a:t>
            </a:r>
            <a:r>
              <a:rPr lang="en" sz="1500">
                <a:solidFill>
                  <a:schemeClr val="dk1"/>
                </a:solidFill>
              </a:rPr>
              <a:t> – DOE, Dir. of IT procurement system of acquisitions management</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Jenny Beale</a:t>
            </a:r>
            <a:r>
              <a:rPr lang="en" sz="1500">
                <a:solidFill>
                  <a:schemeClr val="dk1"/>
                </a:solidFill>
              </a:rPr>
              <a:t> – DOE, FPDS, PRISM user</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Terri Diehl</a:t>
            </a:r>
            <a:r>
              <a:rPr lang="en" sz="1500">
                <a:solidFill>
                  <a:schemeClr val="dk1"/>
                </a:solidFill>
              </a:rPr>
              <a:t> – DOE, PRISM User</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Rebecca Reilly</a:t>
            </a:r>
            <a:r>
              <a:rPr lang="en" sz="1500">
                <a:solidFill>
                  <a:schemeClr val="dk1"/>
                </a:solidFill>
              </a:rPr>
              <a:t> – DOI, Management analyst, PRISM user</a:t>
            </a:r>
            <a:endParaRPr sz="1500">
              <a:solidFill>
                <a:schemeClr val="dk1"/>
              </a:solidFill>
            </a:endParaRPr>
          </a:p>
          <a:p>
            <a:pPr marL="457200" lvl="0" indent="-457200" algn="l" rtl="0">
              <a:lnSpc>
                <a:spcPct val="115000"/>
              </a:lnSpc>
              <a:spcBef>
                <a:spcPts val="0"/>
              </a:spcBef>
              <a:spcAft>
                <a:spcPts val="0"/>
              </a:spcAft>
              <a:buSzPts val="1400"/>
              <a:buNone/>
            </a:pPr>
            <a:endParaRPr sz="800" b="1">
              <a:solidFill>
                <a:srgbClr val="003C71"/>
              </a:solidFill>
            </a:endParaRPr>
          </a:p>
          <a:p>
            <a:pPr marL="457200" lvl="0" indent="-457200" algn="l" rtl="0">
              <a:lnSpc>
                <a:spcPct val="115000"/>
              </a:lnSpc>
              <a:spcBef>
                <a:spcPts val="0"/>
              </a:spcBef>
              <a:spcAft>
                <a:spcPts val="0"/>
              </a:spcAft>
              <a:buSzPts val="1400"/>
              <a:buNone/>
            </a:pPr>
            <a:r>
              <a:rPr lang="en" sz="1700" b="1">
                <a:solidFill>
                  <a:srgbClr val="003C71"/>
                </a:solidFill>
              </a:rPr>
              <a:t>IRS – Artificial Intelligence in Federal Purchasing</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David Gill</a:t>
            </a:r>
            <a:r>
              <a:rPr lang="en" sz="1500">
                <a:solidFill>
                  <a:schemeClr val="dk1"/>
                </a:solidFill>
              </a:rPr>
              <a:t> - IRS, Procurement Data Scientist</a:t>
            </a:r>
            <a:endParaRPr sz="800" b="1">
              <a:solidFill>
                <a:srgbClr val="003C71"/>
              </a:solidFill>
            </a:endParaRPr>
          </a:p>
          <a:p>
            <a:pPr marL="457200" lvl="0" indent="-457200" algn="l" rtl="0">
              <a:lnSpc>
                <a:spcPct val="115000"/>
              </a:lnSpc>
              <a:spcBef>
                <a:spcPts val="0"/>
              </a:spcBef>
              <a:spcAft>
                <a:spcPts val="0"/>
              </a:spcAft>
              <a:buClr>
                <a:schemeClr val="dk1"/>
              </a:buClr>
              <a:buSzPts val="1100"/>
              <a:buFont typeface="Arial"/>
              <a:buNone/>
            </a:pPr>
            <a:endParaRPr sz="800" b="1">
              <a:solidFill>
                <a:srgbClr val="003C71"/>
              </a:solidFill>
            </a:endParaRPr>
          </a:p>
          <a:p>
            <a:pPr marL="457200" lvl="0" indent="-457200" algn="l" rtl="0">
              <a:lnSpc>
                <a:spcPct val="115000"/>
              </a:lnSpc>
              <a:spcBef>
                <a:spcPts val="0"/>
              </a:spcBef>
              <a:spcAft>
                <a:spcPts val="0"/>
              </a:spcAft>
              <a:buClr>
                <a:schemeClr val="dk1"/>
              </a:buClr>
              <a:buSzPts val="1100"/>
              <a:buFont typeface="Arial"/>
              <a:buNone/>
            </a:pPr>
            <a:r>
              <a:rPr lang="en" sz="1700" b="1">
                <a:solidFill>
                  <a:srgbClr val="003C71"/>
                </a:solidFill>
              </a:rPr>
              <a:t>Vendor Perspectives </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Steve Noyes</a:t>
            </a:r>
            <a:r>
              <a:rPr lang="en" sz="1500">
                <a:solidFill>
                  <a:schemeClr val="dk1"/>
                </a:solidFill>
              </a:rPr>
              <a:t> - Senior VP, Global Accounts and Public Sector Sales, Clover Imaging</a:t>
            </a:r>
            <a:endParaRPr sz="1500">
              <a:solidFill>
                <a:schemeClr val="dk1"/>
              </a:solidFill>
            </a:endParaRPr>
          </a:p>
          <a:p>
            <a:pPr marL="457200" lvl="0" indent="-323850" algn="l" rtl="0">
              <a:lnSpc>
                <a:spcPct val="115000"/>
              </a:lnSpc>
              <a:spcBef>
                <a:spcPts val="0"/>
              </a:spcBef>
              <a:spcAft>
                <a:spcPts val="0"/>
              </a:spcAft>
              <a:buSzPts val="1500"/>
              <a:buChar char="•"/>
            </a:pPr>
            <a:r>
              <a:rPr lang="en" sz="1500" b="1">
                <a:solidFill>
                  <a:schemeClr val="dk1"/>
                </a:solidFill>
              </a:rPr>
              <a:t>Savannah Kernc</a:t>
            </a:r>
            <a:r>
              <a:rPr lang="en" sz="1500">
                <a:solidFill>
                  <a:schemeClr val="dk1"/>
                </a:solidFill>
              </a:rPr>
              <a:t> - Chief Operating Officer, Document Imaging Dimensions</a:t>
            </a:r>
            <a:endParaRPr sz="1500">
              <a:solidFill>
                <a:schemeClr val="dk1"/>
              </a:solidFill>
            </a:endParaRPr>
          </a:p>
          <a:p>
            <a:pPr marL="457200" lvl="0" indent="-457200" algn="l" rtl="0">
              <a:lnSpc>
                <a:spcPct val="115000"/>
              </a:lnSpc>
              <a:spcBef>
                <a:spcPts val="0"/>
              </a:spcBef>
              <a:spcAft>
                <a:spcPts val="0"/>
              </a:spcAft>
              <a:buSzPts val="1400"/>
              <a:buNone/>
            </a:pPr>
            <a:endParaRPr sz="800" b="1">
              <a:solidFill>
                <a:srgbClr val="003C71"/>
              </a:solidFill>
            </a:endParaRPr>
          </a:p>
          <a:p>
            <a:pPr marL="457200" lvl="0" indent="-457200" algn="l" rtl="0">
              <a:lnSpc>
                <a:spcPct val="115000"/>
              </a:lnSpc>
              <a:spcBef>
                <a:spcPts val="0"/>
              </a:spcBef>
              <a:spcAft>
                <a:spcPts val="0"/>
              </a:spcAft>
              <a:buSzPts val="1400"/>
              <a:buNone/>
            </a:pPr>
            <a:r>
              <a:rPr lang="en" sz="1700" b="1">
                <a:solidFill>
                  <a:srgbClr val="003C71"/>
                </a:solidFill>
              </a:rPr>
              <a:t>Artificial Intelligence in Contract Management </a:t>
            </a:r>
            <a:endParaRPr sz="1700" b="1">
              <a:solidFill>
                <a:srgbClr val="003C71"/>
              </a:solidFill>
            </a:endParaRPr>
          </a:p>
          <a:p>
            <a:pPr marL="457200" lvl="0" indent="-323850" algn="l" rtl="0">
              <a:lnSpc>
                <a:spcPct val="115000"/>
              </a:lnSpc>
              <a:spcBef>
                <a:spcPts val="0"/>
              </a:spcBef>
              <a:spcAft>
                <a:spcPts val="0"/>
              </a:spcAft>
              <a:buSzPts val="1500"/>
              <a:buChar char="•"/>
            </a:pPr>
            <a:r>
              <a:rPr lang="en" sz="1500" b="1">
                <a:solidFill>
                  <a:schemeClr val="dk1"/>
                </a:solidFill>
              </a:rPr>
              <a:t>Otto Hanson</a:t>
            </a:r>
            <a:r>
              <a:rPr lang="en" sz="1500">
                <a:solidFill>
                  <a:schemeClr val="dk1"/>
                </a:solidFill>
              </a:rPr>
              <a:t> - Founder &amp; CEO, Termscout</a:t>
            </a:r>
            <a:endParaRPr sz="1500">
              <a:solidFill>
                <a:schemeClr val="dk1"/>
              </a:solidFill>
            </a:endParaRPr>
          </a:p>
          <a:p>
            <a:pPr marL="0" lvl="0" indent="0" algn="l" rtl="0">
              <a:lnSpc>
                <a:spcPct val="115000"/>
              </a:lnSpc>
              <a:spcBef>
                <a:spcPts val="0"/>
              </a:spcBef>
              <a:spcAft>
                <a:spcPts val="0"/>
              </a:spcAft>
              <a:buSzPts val="1400"/>
              <a:buNone/>
            </a:pPr>
            <a:endParaRPr sz="1500">
              <a:solidFill>
                <a:schemeClr val="dk1"/>
              </a:solidFill>
            </a:endParaRPr>
          </a:p>
        </p:txBody>
      </p:sp>
      <p:sp>
        <p:nvSpPr>
          <p:cNvPr id="1279" name="Google Shape;1279;p166"/>
          <p:cNvSpPr txBox="1">
            <a:spLocks noGrp="1"/>
          </p:cNvSpPr>
          <p:nvPr>
            <p:ph type="title" idx="4294967295"/>
          </p:nvPr>
        </p:nvSpPr>
        <p:spPr>
          <a:xfrm>
            <a:off x="377175" y="-26925"/>
            <a:ext cx="90717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2nd Recommendations (Dec 2023)</a:t>
            </a:r>
          </a:p>
        </p:txBody>
      </p:sp>
      <p:pic>
        <p:nvPicPr>
          <p:cNvPr id="1280" name="Google Shape;1280;p166" descr="icon of a check mark"/>
          <p:cNvPicPr preferRelativeResize="0"/>
          <p:nvPr/>
        </p:nvPicPr>
        <p:blipFill rotWithShape="1">
          <a:blip r:embed="rId3">
            <a:alphaModFix/>
          </a:blip>
          <a:srcRect/>
          <a:stretch/>
        </p:blipFill>
        <p:spPr>
          <a:xfrm>
            <a:off x="7473875" y="1575725"/>
            <a:ext cx="1783325" cy="1783325"/>
          </a:xfrm>
          <a:prstGeom prst="rect">
            <a:avLst/>
          </a:prstGeom>
          <a:noFill/>
          <a:ln>
            <a:noFill/>
          </a:ln>
        </p:spPr>
      </p:pic>
      <p:sp>
        <p:nvSpPr>
          <p:cNvPr id="1281" name="Google Shape;1281;p1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67"/>
          <p:cNvSpPr txBox="1">
            <a:spLocks noGrp="1"/>
          </p:cNvSpPr>
          <p:nvPr>
            <p:ph type="body" idx="1"/>
          </p:nvPr>
        </p:nvSpPr>
        <p:spPr>
          <a:xfrm>
            <a:off x="490000" y="848600"/>
            <a:ext cx="8518500" cy="37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sz="1800" b="1">
                <a:solidFill>
                  <a:srgbClr val="003C71"/>
                </a:solidFill>
                <a:highlight>
                  <a:srgbClr val="FFFFFF"/>
                </a:highlight>
              </a:rPr>
              <a:t>GSA </a:t>
            </a:r>
            <a:endParaRPr sz="1800" b="1">
              <a:solidFill>
                <a:srgbClr val="003C71"/>
              </a:solidFill>
              <a:highlight>
                <a:srgbClr val="FFFFFF"/>
              </a:highlight>
            </a:endParaRPr>
          </a:p>
          <a:p>
            <a:pPr marL="457200" lvl="0" indent="-298450" algn="l" rtl="0">
              <a:lnSpc>
                <a:spcPct val="115000"/>
              </a:lnSpc>
              <a:spcBef>
                <a:spcPts val="0"/>
              </a:spcBef>
              <a:spcAft>
                <a:spcPts val="0"/>
              </a:spcAft>
              <a:buSzPts val="1100"/>
              <a:buChar char="●"/>
            </a:pPr>
            <a:r>
              <a:rPr lang="en" sz="1500" b="1">
                <a:solidFill>
                  <a:schemeClr val="dk1"/>
                </a:solidFill>
              </a:rPr>
              <a:t>Nicole Acevedo*</a:t>
            </a:r>
            <a:r>
              <a:rPr lang="en" sz="1500">
                <a:solidFill>
                  <a:schemeClr val="dk1"/>
                </a:solidFill>
              </a:rPr>
              <a:t> – </a:t>
            </a:r>
            <a:r>
              <a:rPr lang="en" sz="1500">
                <a:solidFill>
                  <a:srgbClr val="202124"/>
                </a:solidFill>
              </a:rPr>
              <a:t>Division Director, Acquisition Workforce Division, Architect for GSA’s </a:t>
            </a:r>
            <a:r>
              <a:rPr lang="en" sz="1500">
                <a:solidFill>
                  <a:srgbClr val="292929"/>
                </a:solidFill>
                <a:highlight>
                  <a:srgbClr val="FFFFFF"/>
                </a:highlight>
              </a:rPr>
              <a:t>Acquisition Talent Development Program</a:t>
            </a:r>
            <a:endParaRPr sz="1500">
              <a:solidFill>
                <a:srgbClr val="292929"/>
              </a:solidFill>
              <a:highlight>
                <a:srgbClr val="FFFFFF"/>
              </a:highlight>
            </a:endParaRPr>
          </a:p>
          <a:p>
            <a:pPr marL="457200" lvl="0" indent="-298450" algn="l" rtl="0">
              <a:lnSpc>
                <a:spcPct val="115000"/>
              </a:lnSpc>
              <a:spcBef>
                <a:spcPts val="0"/>
              </a:spcBef>
              <a:spcAft>
                <a:spcPts val="0"/>
              </a:spcAft>
              <a:buSzPts val="1100"/>
              <a:buChar char="●"/>
            </a:pPr>
            <a:r>
              <a:rPr lang="en" sz="1500" b="1">
                <a:solidFill>
                  <a:schemeClr val="dk1"/>
                </a:solidFill>
              </a:rPr>
              <a:t>Bea Dukes*</a:t>
            </a:r>
            <a:r>
              <a:rPr lang="en" sz="1500">
                <a:solidFill>
                  <a:schemeClr val="dk1"/>
                </a:solidFill>
              </a:rPr>
              <a:t> – Acquisition Career Manager/Strategic Acquisition Advisor</a:t>
            </a:r>
            <a:endParaRPr sz="1500">
              <a:solidFill>
                <a:schemeClr val="dk1"/>
              </a:solidFill>
            </a:endParaRPr>
          </a:p>
          <a:p>
            <a:pPr marL="457200" lvl="0" indent="-298450" algn="l" rtl="0">
              <a:lnSpc>
                <a:spcPct val="115000"/>
              </a:lnSpc>
              <a:spcBef>
                <a:spcPts val="0"/>
              </a:spcBef>
              <a:spcAft>
                <a:spcPts val="0"/>
              </a:spcAft>
              <a:buSzPts val="1100"/>
              <a:buChar char="●"/>
            </a:pPr>
            <a:r>
              <a:rPr lang="en" sz="1500" b="1">
                <a:solidFill>
                  <a:schemeClr val="dk1"/>
                </a:solidFill>
              </a:rPr>
              <a:t>Jennifer Heno</a:t>
            </a:r>
            <a:r>
              <a:rPr lang="en" sz="1500">
                <a:solidFill>
                  <a:schemeClr val="dk1"/>
                </a:solidFill>
              </a:rPr>
              <a:t> – </a:t>
            </a:r>
            <a:r>
              <a:rPr lang="en" sz="1500">
                <a:solidFill>
                  <a:schemeClr val="dk1"/>
                </a:solidFill>
                <a:highlight>
                  <a:srgbClr val="FFFFFF"/>
                </a:highlight>
              </a:rPr>
              <a:t>Program Manager, GSA Acquisition Credentials Acquisition Workforce Division</a:t>
            </a:r>
            <a:endParaRPr sz="1500">
              <a:solidFill>
                <a:schemeClr val="dk1"/>
              </a:solidFill>
              <a:highlight>
                <a:srgbClr val="FFFFFF"/>
              </a:highlight>
            </a:endParaRPr>
          </a:p>
          <a:p>
            <a:pPr marL="457200" lvl="0" indent="-298450" algn="l" rtl="0">
              <a:lnSpc>
                <a:spcPct val="115000"/>
              </a:lnSpc>
              <a:spcBef>
                <a:spcPts val="0"/>
              </a:spcBef>
              <a:spcAft>
                <a:spcPts val="0"/>
              </a:spcAft>
              <a:buSzPts val="1100"/>
              <a:buChar char="●"/>
            </a:pPr>
            <a:r>
              <a:rPr lang="en" sz="1500" b="1">
                <a:solidFill>
                  <a:srgbClr val="292929"/>
                </a:solidFill>
              </a:rPr>
              <a:t>Kathy Fiedler</a:t>
            </a:r>
            <a:r>
              <a:rPr lang="en" sz="1500">
                <a:solidFill>
                  <a:srgbClr val="292929"/>
                </a:solidFill>
              </a:rPr>
              <a:t> - GSA Contractor, </a:t>
            </a:r>
            <a:r>
              <a:rPr lang="en" sz="1500">
                <a:solidFill>
                  <a:schemeClr val="dk1"/>
                </a:solidFill>
              </a:rPr>
              <a:t>President, Acclaro Research Solutions, Inc.</a:t>
            </a:r>
            <a:endParaRPr sz="1500" b="1">
              <a:solidFill>
                <a:srgbClr val="003C71"/>
              </a:solidFill>
            </a:endParaRPr>
          </a:p>
          <a:p>
            <a:pPr marL="457200" lvl="0" indent="-298450" algn="l" rtl="0">
              <a:lnSpc>
                <a:spcPct val="115000"/>
              </a:lnSpc>
              <a:spcBef>
                <a:spcPts val="0"/>
              </a:spcBef>
              <a:spcAft>
                <a:spcPts val="0"/>
              </a:spcAft>
              <a:buSzPts val="1100"/>
              <a:buChar char="●"/>
            </a:pPr>
            <a:r>
              <a:rPr lang="en" sz="1500" b="1">
                <a:solidFill>
                  <a:srgbClr val="292929"/>
                </a:solidFill>
                <a:highlight>
                  <a:srgbClr val="FFFFFF"/>
                </a:highlight>
              </a:rPr>
              <a:t>Danielle Mouw*</a:t>
            </a:r>
            <a:r>
              <a:rPr lang="en" sz="1500">
                <a:solidFill>
                  <a:srgbClr val="292929"/>
                </a:solidFill>
                <a:highlight>
                  <a:srgbClr val="FFFFFF"/>
                </a:highlight>
              </a:rPr>
              <a:t> – GSA IT Acquisition/Innovation/Workforce Policy - Building a 21st Century Workforce to Meet Mandate of IT Modernization</a:t>
            </a:r>
            <a:endParaRPr sz="1500">
              <a:solidFill>
                <a:srgbClr val="292929"/>
              </a:solidFill>
              <a:highlight>
                <a:srgbClr val="FFFFFF"/>
              </a:highlight>
            </a:endParaRPr>
          </a:p>
          <a:p>
            <a:pPr marL="0" lvl="0" indent="0" algn="l" rtl="0">
              <a:lnSpc>
                <a:spcPct val="100000"/>
              </a:lnSpc>
              <a:spcBef>
                <a:spcPts val="0"/>
              </a:spcBef>
              <a:spcAft>
                <a:spcPts val="0"/>
              </a:spcAft>
              <a:buSzPts val="1400"/>
              <a:buNone/>
            </a:pPr>
            <a:endParaRPr sz="1800" b="1">
              <a:solidFill>
                <a:srgbClr val="003C71"/>
              </a:solidFill>
              <a:highlight>
                <a:srgbClr val="FFFFFF"/>
              </a:highlight>
            </a:endParaRPr>
          </a:p>
          <a:p>
            <a:pPr marL="0" lvl="0" indent="0" algn="l" rtl="0">
              <a:lnSpc>
                <a:spcPct val="100000"/>
              </a:lnSpc>
              <a:spcBef>
                <a:spcPts val="0"/>
              </a:spcBef>
              <a:spcAft>
                <a:spcPts val="0"/>
              </a:spcAft>
              <a:buSzPts val="1400"/>
              <a:buNone/>
            </a:pPr>
            <a:endParaRPr sz="1800" b="1">
              <a:solidFill>
                <a:srgbClr val="003C71"/>
              </a:solidFill>
              <a:highlight>
                <a:srgbClr val="FFFFFF"/>
              </a:highlight>
            </a:endParaRPr>
          </a:p>
          <a:p>
            <a:pPr marL="0" lvl="0" indent="0" algn="l" rtl="0">
              <a:lnSpc>
                <a:spcPct val="115000"/>
              </a:lnSpc>
              <a:spcBef>
                <a:spcPts val="0"/>
              </a:spcBef>
              <a:spcAft>
                <a:spcPts val="0"/>
              </a:spcAft>
              <a:buSzPts val="1400"/>
              <a:buNone/>
            </a:pPr>
            <a:r>
              <a:rPr lang="en" b="1">
                <a:solidFill>
                  <a:schemeClr val="dk1"/>
                </a:solidFill>
                <a:latin typeface="Calibri"/>
                <a:ea typeface="Calibri"/>
                <a:cs typeface="Calibri"/>
                <a:sym typeface="Calibri"/>
              </a:rPr>
              <a:t>*  Engaged during multiple meetings.</a:t>
            </a:r>
            <a:endParaRPr b="1">
              <a:solidFill>
                <a:schemeClr val="dk1"/>
              </a:solidFill>
              <a:latin typeface="Calibri"/>
              <a:ea typeface="Calibri"/>
              <a:cs typeface="Calibri"/>
              <a:sym typeface="Calibri"/>
            </a:endParaRPr>
          </a:p>
        </p:txBody>
      </p:sp>
      <p:sp>
        <p:nvSpPr>
          <p:cNvPr id="1287" name="Google Shape;1287;p167"/>
          <p:cNvSpPr txBox="1">
            <a:spLocks noGrp="1"/>
          </p:cNvSpPr>
          <p:nvPr>
            <p:ph type="title" idx="4294967295"/>
          </p:nvPr>
        </p:nvSpPr>
        <p:spPr>
          <a:xfrm>
            <a:off x="377175" y="-26925"/>
            <a:ext cx="90717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3rd Recommendations (May 2024)</a:t>
            </a:r>
          </a:p>
        </p:txBody>
      </p:sp>
      <p:pic>
        <p:nvPicPr>
          <p:cNvPr id="1288" name="Google Shape;1288;p167" descr="icon of a check mark"/>
          <p:cNvPicPr preferRelativeResize="0"/>
          <p:nvPr/>
        </p:nvPicPr>
        <p:blipFill rotWithShape="1">
          <a:blip r:embed="rId3">
            <a:alphaModFix/>
          </a:blip>
          <a:srcRect/>
          <a:stretch/>
        </p:blipFill>
        <p:spPr>
          <a:xfrm>
            <a:off x="7536275" y="3383375"/>
            <a:ext cx="1760124" cy="1760124"/>
          </a:xfrm>
          <a:prstGeom prst="rect">
            <a:avLst/>
          </a:prstGeom>
          <a:noFill/>
          <a:ln>
            <a:noFill/>
          </a:ln>
        </p:spPr>
      </p:pic>
      <p:sp>
        <p:nvSpPr>
          <p:cNvPr id="1289" name="Google Shape;1289;p1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68"/>
          <p:cNvSpPr txBox="1">
            <a:spLocks noGrp="1"/>
          </p:cNvSpPr>
          <p:nvPr>
            <p:ph type="body" idx="1"/>
          </p:nvPr>
        </p:nvSpPr>
        <p:spPr>
          <a:xfrm>
            <a:off x="519075" y="818525"/>
            <a:ext cx="8625000" cy="339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b="1">
                <a:solidFill>
                  <a:srgbClr val="003C71"/>
                </a:solidFill>
                <a:highlight>
                  <a:srgbClr val="FFFFFF"/>
                </a:highlight>
              </a:rPr>
              <a:t>DOE</a:t>
            </a:r>
            <a:endParaRPr sz="1700" b="1">
              <a:solidFill>
                <a:srgbClr val="003C71"/>
              </a:solidFill>
              <a:highlight>
                <a:srgbClr val="FFFFFF"/>
              </a:highlight>
            </a:endParaRPr>
          </a:p>
          <a:p>
            <a:pPr marL="457200" lvl="0" indent="-298450" algn="l" rtl="0">
              <a:lnSpc>
                <a:spcPct val="115000"/>
              </a:lnSpc>
              <a:spcBef>
                <a:spcPts val="0"/>
              </a:spcBef>
              <a:spcAft>
                <a:spcPts val="0"/>
              </a:spcAft>
              <a:buSzPts val="1100"/>
              <a:buChar char="●"/>
            </a:pPr>
            <a:r>
              <a:rPr lang="en" sz="1500" b="1">
                <a:solidFill>
                  <a:schemeClr val="dk1"/>
                </a:solidFill>
              </a:rPr>
              <a:t>Cedar Blazek</a:t>
            </a:r>
            <a:r>
              <a:rPr lang="en" sz="1500">
                <a:solidFill>
                  <a:schemeClr val="dk1"/>
                </a:solidFill>
              </a:rPr>
              <a:t> – Training Program Manager for DOE's Federal Energy Management Program</a:t>
            </a:r>
            <a:endParaRPr sz="1200" b="1">
              <a:solidFill>
                <a:srgbClr val="003C71"/>
              </a:solidFill>
              <a:highlight>
                <a:srgbClr val="FFFFFF"/>
              </a:highlight>
            </a:endParaRPr>
          </a:p>
          <a:p>
            <a:pPr marL="0" lvl="0" indent="0" algn="l" rtl="0">
              <a:lnSpc>
                <a:spcPct val="115000"/>
              </a:lnSpc>
              <a:spcBef>
                <a:spcPts val="0"/>
              </a:spcBef>
              <a:spcAft>
                <a:spcPts val="0"/>
              </a:spcAft>
              <a:buSzPts val="1400"/>
              <a:buNone/>
            </a:pPr>
            <a:endParaRPr sz="600" b="1">
              <a:solidFill>
                <a:srgbClr val="003C71"/>
              </a:solidFill>
            </a:endParaRPr>
          </a:p>
          <a:p>
            <a:pPr marL="0" lvl="0" indent="0" algn="l" rtl="0">
              <a:lnSpc>
                <a:spcPct val="115000"/>
              </a:lnSpc>
              <a:spcBef>
                <a:spcPts val="0"/>
              </a:spcBef>
              <a:spcAft>
                <a:spcPts val="0"/>
              </a:spcAft>
              <a:buSzPts val="1400"/>
              <a:buNone/>
            </a:pPr>
            <a:r>
              <a:rPr lang="en" sz="1700" b="1">
                <a:solidFill>
                  <a:srgbClr val="003C71"/>
                </a:solidFill>
              </a:rPr>
              <a:t>EcoVadis</a:t>
            </a:r>
            <a:endParaRPr sz="1700" b="1">
              <a:solidFill>
                <a:srgbClr val="003C71"/>
              </a:solidFill>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John (JB) Bys</a:t>
            </a:r>
            <a:r>
              <a:rPr lang="en" sz="1500">
                <a:solidFill>
                  <a:schemeClr val="dk1"/>
                </a:solidFill>
              </a:rPr>
              <a:t> – Executive Sales Leadership at EcoVadis</a:t>
            </a:r>
            <a:endParaRPr sz="1500" b="1">
              <a:solidFill>
                <a:srgbClr val="003C71"/>
              </a:solidFill>
            </a:endParaRPr>
          </a:p>
          <a:p>
            <a:pPr marL="0" lvl="0" indent="0" algn="l" rtl="0">
              <a:lnSpc>
                <a:spcPct val="115000"/>
              </a:lnSpc>
              <a:spcBef>
                <a:spcPts val="0"/>
              </a:spcBef>
              <a:spcAft>
                <a:spcPts val="0"/>
              </a:spcAft>
              <a:buSzPts val="1400"/>
              <a:buNone/>
            </a:pPr>
            <a:endParaRPr sz="600" b="1">
              <a:solidFill>
                <a:srgbClr val="003C71"/>
              </a:solidFill>
            </a:endParaRPr>
          </a:p>
          <a:p>
            <a:pPr marL="0" lvl="0" indent="0" algn="l" rtl="0">
              <a:lnSpc>
                <a:spcPct val="115000"/>
              </a:lnSpc>
              <a:spcBef>
                <a:spcPts val="0"/>
              </a:spcBef>
              <a:spcAft>
                <a:spcPts val="0"/>
              </a:spcAft>
              <a:buSzPts val="1400"/>
              <a:buNone/>
            </a:pPr>
            <a:r>
              <a:rPr lang="en" sz="1700" b="1">
                <a:solidFill>
                  <a:srgbClr val="003C71"/>
                </a:solidFill>
                <a:highlight>
                  <a:srgbClr val="FFFFFF"/>
                </a:highlight>
              </a:rPr>
              <a:t>NASA</a:t>
            </a:r>
            <a:endParaRPr sz="1700" b="1">
              <a:solidFill>
                <a:srgbClr val="003C71"/>
              </a:solidFill>
              <a:highlight>
                <a:srgbClr val="FFFFFF"/>
              </a:highlight>
            </a:endParaRPr>
          </a:p>
          <a:p>
            <a:pPr marL="457200" lvl="0" indent="-298450" algn="l" rtl="0">
              <a:lnSpc>
                <a:spcPct val="115000"/>
              </a:lnSpc>
              <a:spcBef>
                <a:spcPts val="0"/>
              </a:spcBef>
              <a:spcAft>
                <a:spcPts val="0"/>
              </a:spcAft>
              <a:buSzPts val="1100"/>
              <a:buChar char="●"/>
            </a:pPr>
            <a:r>
              <a:rPr lang="en" sz="1500" b="1">
                <a:solidFill>
                  <a:schemeClr val="dk1"/>
                </a:solidFill>
              </a:rPr>
              <a:t>Stephen J. Shiplett</a:t>
            </a:r>
            <a:r>
              <a:rPr lang="en" sz="1500">
                <a:solidFill>
                  <a:schemeClr val="dk1"/>
                </a:solidFill>
              </a:rPr>
              <a:t> – Director, E-Business Systems Office, Enterprise Service and Analysis Division - Office of Procurement</a:t>
            </a:r>
            <a:endParaRPr sz="1500">
              <a:solidFill>
                <a:schemeClr val="dk1"/>
              </a:solidFill>
            </a:endParaRPr>
          </a:p>
          <a:p>
            <a:pPr marL="457200" lvl="0" indent="-298450" algn="l" rtl="0">
              <a:lnSpc>
                <a:spcPct val="115000"/>
              </a:lnSpc>
              <a:spcBef>
                <a:spcPts val="0"/>
              </a:spcBef>
              <a:spcAft>
                <a:spcPts val="0"/>
              </a:spcAft>
              <a:buSzPts val="1100"/>
              <a:buChar char="●"/>
            </a:pPr>
            <a:r>
              <a:rPr lang="en" sz="1500" b="1">
                <a:solidFill>
                  <a:schemeClr val="dk1"/>
                </a:solidFill>
              </a:rPr>
              <a:t>Geoff Sage</a:t>
            </a:r>
            <a:r>
              <a:rPr lang="en" sz="1500">
                <a:solidFill>
                  <a:schemeClr val="dk1"/>
                </a:solidFill>
              </a:rPr>
              <a:t> – Acquisition Innovation Lab, Enterprise Service and Analysis Division - Office of Procurement</a:t>
            </a:r>
            <a:endParaRPr sz="1500">
              <a:solidFill>
                <a:schemeClr val="dk1"/>
              </a:solidFill>
            </a:endParaRPr>
          </a:p>
          <a:p>
            <a:pPr marL="457200" lvl="0" indent="-298450" algn="l" rtl="0">
              <a:lnSpc>
                <a:spcPct val="115000"/>
              </a:lnSpc>
              <a:spcBef>
                <a:spcPts val="0"/>
              </a:spcBef>
              <a:spcAft>
                <a:spcPts val="0"/>
              </a:spcAft>
              <a:buSzPts val="1100"/>
              <a:buChar char="●"/>
            </a:pPr>
            <a:r>
              <a:rPr lang="en" sz="1500" b="1">
                <a:solidFill>
                  <a:schemeClr val="dk1"/>
                </a:solidFill>
                <a:highlight>
                  <a:schemeClr val="lt1"/>
                </a:highlight>
              </a:rPr>
              <a:t>Melanie Landers </a:t>
            </a:r>
            <a:r>
              <a:rPr lang="en" sz="1500">
                <a:solidFill>
                  <a:schemeClr val="dk1"/>
                </a:solidFill>
                <a:highlight>
                  <a:schemeClr val="lt1"/>
                </a:highlight>
              </a:rPr>
              <a:t>- Project Manager for contract writing system</a:t>
            </a:r>
            <a:endParaRPr sz="1500">
              <a:solidFill>
                <a:schemeClr val="dk1"/>
              </a:solidFill>
              <a:highlight>
                <a:schemeClr val="lt1"/>
              </a:highlight>
            </a:endParaRPr>
          </a:p>
          <a:p>
            <a:pPr marL="0" lvl="0" indent="0" algn="l" rtl="0">
              <a:lnSpc>
                <a:spcPct val="115000"/>
              </a:lnSpc>
              <a:spcBef>
                <a:spcPts val="0"/>
              </a:spcBef>
              <a:spcAft>
                <a:spcPts val="0"/>
              </a:spcAft>
              <a:buSzPts val="1400"/>
              <a:buNone/>
            </a:pPr>
            <a:endParaRPr sz="600" b="1">
              <a:solidFill>
                <a:srgbClr val="003C71"/>
              </a:solidFill>
              <a:highlight>
                <a:schemeClr val="lt1"/>
              </a:highlight>
            </a:endParaRPr>
          </a:p>
          <a:p>
            <a:pPr marL="0" lvl="0" indent="0" algn="l" rtl="0">
              <a:lnSpc>
                <a:spcPct val="115000"/>
              </a:lnSpc>
              <a:spcBef>
                <a:spcPts val="0"/>
              </a:spcBef>
              <a:spcAft>
                <a:spcPts val="0"/>
              </a:spcAft>
              <a:buSzPts val="1400"/>
              <a:buNone/>
            </a:pPr>
            <a:r>
              <a:rPr lang="en" sz="1700" b="1">
                <a:solidFill>
                  <a:srgbClr val="003C71"/>
                </a:solidFill>
                <a:highlight>
                  <a:schemeClr val="lt1"/>
                </a:highlight>
              </a:rPr>
              <a:t>Fairfax County Government</a:t>
            </a:r>
            <a:endParaRPr sz="1700" b="1">
              <a:solidFill>
                <a:srgbClr val="003C71"/>
              </a:solidFill>
              <a:highlight>
                <a:schemeClr val="lt1"/>
              </a:highlight>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Nathalie Owen –</a:t>
            </a:r>
            <a:r>
              <a:rPr lang="en" sz="1500">
                <a:solidFill>
                  <a:schemeClr val="dk1"/>
                </a:solidFill>
              </a:rPr>
              <a:t> Sustainable Procurement Team &amp; Zero Waste Team Lead</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Christopher McGough </a:t>
            </a:r>
            <a:r>
              <a:rPr lang="en" sz="1500">
                <a:solidFill>
                  <a:schemeClr val="dk1"/>
                </a:solidFill>
              </a:rPr>
              <a:t>– Sustainable Procurement Coordinator</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b="1">
              <a:solidFill>
                <a:srgbClr val="003C71"/>
              </a:solidFill>
              <a:highlight>
                <a:srgbClr val="FFFFFF"/>
              </a:highlight>
            </a:endParaRPr>
          </a:p>
          <a:p>
            <a:pPr marL="0" lvl="0" indent="0" algn="l" rtl="0">
              <a:lnSpc>
                <a:spcPct val="100000"/>
              </a:lnSpc>
              <a:spcBef>
                <a:spcPts val="400"/>
              </a:spcBef>
              <a:spcAft>
                <a:spcPts val="0"/>
              </a:spcAft>
              <a:buSzPts val="1400"/>
              <a:buNone/>
            </a:pPr>
            <a:endParaRPr/>
          </a:p>
        </p:txBody>
      </p:sp>
      <p:sp>
        <p:nvSpPr>
          <p:cNvPr id="1295" name="Google Shape;1295;p168"/>
          <p:cNvSpPr txBox="1">
            <a:spLocks noGrp="1"/>
          </p:cNvSpPr>
          <p:nvPr>
            <p:ph type="title" idx="4294967295"/>
          </p:nvPr>
        </p:nvSpPr>
        <p:spPr>
          <a:xfrm>
            <a:off x="377175" y="-26925"/>
            <a:ext cx="90717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 – 3rd Recommendations (May 2024)</a:t>
            </a:r>
          </a:p>
        </p:txBody>
      </p:sp>
      <p:pic>
        <p:nvPicPr>
          <p:cNvPr id="1296" name="Google Shape;1296;p168" descr="icon of a check mark"/>
          <p:cNvPicPr preferRelativeResize="0"/>
          <p:nvPr/>
        </p:nvPicPr>
        <p:blipFill rotWithShape="1">
          <a:blip r:embed="rId3">
            <a:alphaModFix/>
          </a:blip>
          <a:srcRect/>
          <a:stretch/>
        </p:blipFill>
        <p:spPr>
          <a:xfrm>
            <a:off x="7536275" y="3383375"/>
            <a:ext cx="1760124" cy="1760124"/>
          </a:xfrm>
          <a:prstGeom prst="rect">
            <a:avLst/>
          </a:prstGeom>
          <a:noFill/>
          <a:ln>
            <a:noFill/>
          </a:ln>
        </p:spPr>
      </p:pic>
      <p:sp>
        <p:nvSpPr>
          <p:cNvPr id="1297" name="Google Shape;1297;p1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169" descr="photo of joanie newhart"/>
          <p:cNvPicPr preferRelativeResize="0"/>
          <p:nvPr/>
        </p:nvPicPr>
        <p:blipFill rotWithShape="1">
          <a:blip r:embed="rId3">
            <a:alphaModFix/>
          </a:blip>
          <a:srcRect/>
          <a:stretch/>
        </p:blipFill>
        <p:spPr>
          <a:xfrm>
            <a:off x="1950550" y="3730298"/>
            <a:ext cx="2837850" cy="1385676"/>
          </a:xfrm>
          <a:prstGeom prst="rect">
            <a:avLst/>
          </a:prstGeom>
          <a:noFill/>
          <a:ln>
            <a:noFill/>
          </a:ln>
        </p:spPr>
      </p:pic>
      <p:pic>
        <p:nvPicPr>
          <p:cNvPr id="1303" name="Google Shape;1303;p169" descr="photo of holly elwood"/>
          <p:cNvPicPr preferRelativeResize="0"/>
          <p:nvPr/>
        </p:nvPicPr>
        <p:blipFill rotWithShape="1">
          <a:blip r:embed="rId4">
            <a:alphaModFix/>
          </a:blip>
          <a:srcRect/>
          <a:stretch/>
        </p:blipFill>
        <p:spPr>
          <a:xfrm>
            <a:off x="6648425" y="3673664"/>
            <a:ext cx="2459400" cy="1404119"/>
          </a:xfrm>
          <a:prstGeom prst="rect">
            <a:avLst/>
          </a:prstGeom>
          <a:noFill/>
          <a:ln>
            <a:noFill/>
          </a:ln>
        </p:spPr>
      </p:pic>
      <p:pic>
        <p:nvPicPr>
          <p:cNvPr id="1304" name="Google Shape;1304;p169" descr="photo of danielle mouw"/>
          <p:cNvPicPr preferRelativeResize="0"/>
          <p:nvPr/>
        </p:nvPicPr>
        <p:blipFill rotWithShape="1">
          <a:blip r:embed="rId5">
            <a:alphaModFix/>
          </a:blip>
          <a:srcRect/>
          <a:stretch/>
        </p:blipFill>
        <p:spPr>
          <a:xfrm>
            <a:off x="48000" y="-75159"/>
            <a:ext cx="2741851" cy="1407584"/>
          </a:xfrm>
          <a:prstGeom prst="rect">
            <a:avLst/>
          </a:prstGeom>
          <a:noFill/>
          <a:ln>
            <a:noFill/>
          </a:ln>
        </p:spPr>
      </p:pic>
      <p:pic>
        <p:nvPicPr>
          <p:cNvPr id="1305" name="Google Shape;1305;p169" descr="photo of steven baker"/>
          <p:cNvPicPr preferRelativeResize="0"/>
          <p:nvPr/>
        </p:nvPicPr>
        <p:blipFill rotWithShape="1">
          <a:blip r:embed="rId6">
            <a:alphaModFix/>
          </a:blip>
          <a:srcRect/>
          <a:stretch/>
        </p:blipFill>
        <p:spPr>
          <a:xfrm>
            <a:off x="4660425" y="2510925"/>
            <a:ext cx="2362325" cy="1227176"/>
          </a:xfrm>
          <a:prstGeom prst="rect">
            <a:avLst/>
          </a:prstGeom>
          <a:noFill/>
          <a:ln>
            <a:noFill/>
          </a:ln>
        </p:spPr>
      </p:pic>
      <p:pic>
        <p:nvPicPr>
          <p:cNvPr id="1306" name="Google Shape;1306;p169" descr="photo of katy newhouse"/>
          <p:cNvPicPr preferRelativeResize="0"/>
          <p:nvPr/>
        </p:nvPicPr>
        <p:blipFill rotWithShape="1">
          <a:blip r:embed="rId7">
            <a:alphaModFix/>
          </a:blip>
          <a:srcRect/>
          <a:stretch/>
        </p:blipFill>
        <p:spPr>
          <a:xfrm>
            <a:off x="2774625" y="817900"/>
            <a:ext cx="2459400" cy="1433189"/>
          </a:xfrm>
          <a:prstGeom prst="rect">
            <a:avLst/>
          </a:prstGeom>
          <a:noFill/>
          <a:ln>
            <a:noFill/>
          </a:ln>
        </p:spPr>
      </p:pic>
      <p:pic>
        <p:nvPicPr>
          <p:cNvPr id="1307" name="Google Shape;1307;p169" descr="photo of jennifer heno"/>
          <p:cNvPicPr preferRelativeResize="0"/>
          <p:nvPr/>
        </p:nvPicPr>
        <p:blipFill rotWithShape="1">
          <a:blip r:embed="rId8">
            <a:alphaModFix/>
          </a:blip>
          <a:srcRect/>
          <a:stretch/>
        </p:blipFill>
        <p:spPr>
          <a:xfrm>
            <a:off x="-31675" y="1367854"/>
            <a:ext cx="2741851" cy="1015495"/>
          </a:xfrm>
          <a:prstGeom prst="rect">
            <a:avLst/>
          </a:prstGeom>
          <a:noFill/>
          <a:ln>
            <a:noFill/>
          </a:ln>
        </p:spPr>
      </p:pic>
      <p:pic>
        <p:nvPicPr>
          <p:cNvPr id="1308" name="Google Shape;1308;p169" descr="photo of nicole acevedo"/>
          <p:cNvPicPr preferRelativeResize="0"/>
          <p:nvPr/>
        </p:nvPicPr>
        <p:blipFill rotWithShape="1">
          <a:blip r:embed="rId9">
            <a:alphaModFix/>
          </a:blip>
          <a:srcRect/>
          <a:stretch/>
        </p:blipFill>
        <p:spPr>
          <a:xfrm>
            <a:off x="0" y="3681375"/>
            <a:ext cx="1950551" cy="1388701"/>
          </a:xfrm>
          <a:prstGeom prst="rect">
            <a:avLst/>
          </a:prstGeom>
          <a:noFill/>
          <a:ln>
            <a:noFill/>
          </a:ln>
        </p:spPr>
      </p:pic>
      <p:pic>
        <p:nvPicPr>
          <p:cNvPr id="1309" name="Google Shape;1309;p169" descr="photo of michael bloom"/>
          <p:cNvPicPr preferRelativeResize="0"/>
          <p:nvPr/>
        </p:nvPicPr>
        <p:blipFill rotWithShape="1">
          <a:blip r:embed="rId10">
            <a:alphaModFix/>
          </a:blip>
          <a:srcRect/>
          <a:stretch/>
        </p:blipFill>
        <p:spPr>
          <a:xfrm>
            <a:off x="2862575" y="2251100"/>
            <a:ext cx="1773120" cy="1227175"/>
          </a:xfrm>
          <a:prstGeom prst="rect">
            <a:avLst/>
          </a:prstGeom>
          <a:noFill/>
          <a:ln>
            <a:noFill/>
          </a:ln>
        </p:spPr>
      </p:pic>
      <p:pic>
        <p:nvPicPr>
          <p:cNvPr id="1310" name="Google Shape;1310;p169" descr="photo of bea dukes"/>
          <p:cNvPicPr preferRelativeResize="0"/>
          <p:nvPr/>
        </p:nvPicPr>
        <p:blipFill rotWithShape="1">
          <a:blip r:embed="rId11">
            <a:alphaModFix/>
          </a:blip>
          <a:srcRect/>
          <a:stretch/>
        </p:blipFill>
        <p:spPr>
          <a:xfrm>
            <a:off x="0" y="2418775"/>
            <a:ext cx="2837851" cy="1227170"/>
          </a:xfrm>
          <a:prstGeom prst="rect">
            <a:avLst/>
          </a:prstGeom>
          <a:noFill/>
          <a:ln>
            <a:noFill/>
          </a:ln>
        </p:spPr>
      </p:pic>
      <p:pic>
        <p:nvPicPr>
          <p:cNvPr id="1311" name="Google Shape;1311;p169" descr="photo of cedar blazek"/>
          <p:cNvPicPr preferRelativeResize="0"/>
          <p:nvPr/>
        </p:nvPicPr>
        <p:blipFill rotWithShape="1">
          <a:blip r:embed="rId12">
            <a:alphaModFix/>
          </a:blip>
          <a:srcRect/>
          <a:stretch/>
        </p:blipFill>
        <p:spPr>
          <a:xfrm>
            <a:off x="5250375" y="817900"/>
            <a:ext cx="2459400" cy="1318100"/>
          </a:xfrm>
          <a:prstGeom prst="rect">
            <a:avLst/>
          </a:prstGeom>
          <a:noFill/>
          <a:ln>
            <a:noFill/>
          </a:ln>
        </p:spPr>
      </p:pic>
      <p:pic>
        <p:nvPicPr>
          <p:cNvPr id="1312" name="Google Shape;1312;p169" descr="photo of david gill"/>
          <p:cNvPicPr preferRelativeResize="0"/>
          <p:nvPr/>
        </p:nvPicPr>
        <p:blipFill rotWithShape="1">
          <a:blip r:embed="rId13">
            <a:alphaModFix/>
          </a:blip>
          <a:srcRect/>
          <a:stretch/>
        </p:blipFill>
        <p:spPr>
          <a:xfrm>
            <a:off x="6648425" y="2135990"/>
            <a:ext cx="2459400" cy="1318110"/>
          </a:xfrm>
          <a:prstGeom prst="rect">
            <a:avLst/>
          </a:prstGeom>
          <a:noFill/>
          <a:ln>
            <a:noFill/>
          </a:ln>
        </p:spPr>
      </p:pic>
      <p:pic>
        <p:nvPicPr>
          <p:cNvPr id="1313" name="Google Shape;1313;p169" descr="photo of brennan conaway"/>
          <p:cNvPicPr preferRelativeResize="0"/>
          <p:nvPr/>
        </p:nvPicPr>
        <p:blipFill rotWithShape="1">
          <a:blip r:embed="rId14">
            <a:alphaModFix/>
          </a:blip>
          <a:srcRect/>
          <a:stretch/>
        </p:blipFill>
        <p:spPr>
          <a:xfrm>
            <a:off x="7726128" y="817900"/>
            <a:ext cx="1381696" cy="1318100"/>
          </a:xfrm>
          <a:prstGeom prst="rect">
            <a:avLst/>
          </a:prstGeom>
          <a:noFill/>
          <a:ln>
            <a:noFill/>
          </a:ln>
        </p:spPr>
      </p:pic>
      <p:pic>
        <p:nvPicPr>
          <p:cNvPr id="1314" name="Google Shape;1314;p169" descr="photo of stephan sylvan"/>
          <p:cNvPicPr preferRelativeResize="0"/>
          <p:nvPr/>
        </p:nvPicPr>
        <p:blipFill rotWithShape="1">
          <a:blip r:embed="rId15">
            <a:alphaModFix/>
          </a:blip>
          <a:srcRect/>
          <a:stretch/>
        </p:blipFill>
        <p:spPr>
          <a:xfrm>
            <a:off x="4164125" y="3730300"/>
            <a:ext cx="2362325" cy="1150093"/>
          </a:xfrm>
          <a:prstGeom prst="rect">
            <a:avLst/>
          </a:prstGeom>
          <a:noFill/>
          <a:ln>
            <a:noFill/>
          </a:ln>
        </p:spPr>
      </p:pic>
      <p:sp>
        <p:nvSpPr>
          <p:cNvPr id="1315" name="Google Shape;1315;p169"/>
          <p:cNvSpPr txBox="1">
            <a:spLocks noGrp="1"/>
          </p:cNvSpPr>
          <p:nvPr>
            <p:ph type="title" idx="4294967295"/>
          </p:nvPr>
        </p:nvSpPr>
        <p:spPr>
          <a:xfrm>
            <a:off x="28965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Who We Engaged</a:t>
            </a:r>
          </a:p>
        </p:txBody>
      </p:sp>
      <p:sp>
        <p:nvSpPr>
          <p:cNvPr id="1316" name="Google Shape;1316;p1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Google Shape;1321;p170" descr="photo of key takeaways"/>
          <p:cNvPicPr preferRelativeResize="0"/>
          <p:nvPr/>
        </p:nvPicPr>
        <p:blipFill rotWithShape="1">
          <a:blip r:embed="rId3">
            <a:alphaModFix/>
          </a:blip>
          <a:srcRect/>
          <a:stretch/>
        </p:blipFill>
        <p:spPr>
          <a:xfrm>
            <a:off x="4435075" y="500750"/>
            <a:ext cx="4708925" cy="4642751"/>
          </a:xfrm>
          <a:prstGeom prst="rect">
            <a:avLst/>
          </a:prstGeom>
          <a:noFill/>
          <a:ln>
            <a:noFill/>
          </a:ln>
        </p:spPr>
      </p:pic>
      <p:sp>
        <p:nvSpPr>
          <p:cNvPr id="1322" name="Google Shape;1322;p170"/>
          <p:cNvSpPr txBox="1">
            <a:spLocks noGrp="1"/>
          </p:cNvSpPr>
          <p:nvPr>
            <p:ph type="title" idx="4294967295"/>
          </p:nvPr>
        </p:nvSpPr>
        <p:spPr>
          <a:xfrm>
            <a:off x="1905950" y="-8425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Data</a:t>
            </a:r>
          </a:p>
        </p:txBody>
      </p:sp>
      <p:sp>
        <p:nvSpPr>
          <p:cNvPr id="1323" name="Google Shape;1323;p170">
            <a:extLst>
              <a:ext uri="{C183D7F6-B498-43B3-948B-1728B52AA6E4}">
                <adec:decorative xmlns:adec="http://schemas.microsoft.com/office/drawing/2017/decorative" val="1"/>
              </a:ext>
            </a:extLst>
          </p:cNvPr>
          <p:cNvSpPr/>
          <p:nvPr/>
        </p:nvSpPr>
        <p:spPr>
          <a:xfrm>
            <a:off x="8970825" y="500750"/>
            <a:ext cx="315000" cy="338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70"/>
          <p:cNvSpPr txBox="1">
            <a:spLocks noGrp="1"/>
          </p:cNvSpPr>
          <p:nvPr>
            <p:ph type="body" idx="1"/>
          </p:nvPr>
        </p:nvSpPr>
        <p:spPr>
          <a:xfrm>
            <a:off x="374275" y="955250"/>
            <a:ext cx="4060800" cy="39573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4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57 speakers</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73050" algn="l" rtl="0">
              <a:lnSpc>
                <a:spcPct val="115000"/>
              </a:lnSpc>
              <a:spcBef>
                <a:spcPts val="0"/>
              </a:spcBef>
              <a:spcAft>
                <a:spcPts val="0"/>
              </a:spcAft>
              <a:buClr>
                <a:srgbClr val="003C71"/>
              </a:buClr>
              <a:buSzPts val="2500"/>
              <a:buChar char="•"/>
            </a:pPr>
            <a:r>
              <a:rPr lang="en" sz="2500">
                <a:solidFill>
                  <a:srgbClr val="003C71"/>
                </a:solidFill>
                <a:highlight>
                  <a:schemeClr val="lt1"/>
                </a:highlight>
              </a:rPr>
              <a:t>60 interviews</a:t>
            </a:r>
            <a:endParaRPr sz="2500">
              <a:solidFill>
                <a:srgbClr val="003C71"/>
              </a:solidFill>
              <a:highlight>
                <a:schemeClr val="lt1"/>
              </a:highlight>
            </a:endParaRPr>
          </a:p>
          <a:p>
            <a:pPr marL="0" lvl="0" indent="0" algn="l" rtl="0">
              <a:lnSpc>
                <a:spcPct val="115000"/>
              </a:lnSpc>
              <a:spcBef>
                <a:spcPts val="0"/>
              </a:spcBef>
              <a:spcAft>
                <a:spcPts val="0"/>
              </a:spcAft>
              <a:buSzPts val="1400"/>
              <a:buNone/>
            </a:pPr>
            <a:endParaRPr sz="1200">
              <a:solidFill>
                <a:srgbClr val="003C71"/>
              </a:solidFill>
              <a:highlight>
                <a:schemeClr val="lt1"/>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 50 hours speaker interviews, presentations, discussions </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Collaborative digital whiteboarding</a:t>
            </a:r>
            <a:endParaRPr sz="2500">
              <a:solidFill>
                <a:srgbClr val="003C71"/>
              </a:solidFill>
              <a:highlight>
                <a:srgbClr val="FFFFFF"/>
              </a:highlight>
            </a:endParaRPr>
          </a:p>
        </p:txBody>
      </p:sp>
      <p:sp>
        <p:nvSpPr>
          <p:cNvPr id="1325" name="Google Shape;1325;p1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19</a:t>
            </a:fld>
            <a:endParaRPr/>
          </a:p>
        </p:txBody>
      </p:sp>
      <p:sp>
        <p:nvSpPr>
          <p:cNvPr id="1331" name="Google Shape;1331;p171"/>
          <p:cNvSpPr txBox="1">
            <a:spLocks noGrp="1"/>
          </p:cNvSpPr>
          <p:nvPr>
            <p:ph type="title" idx="4294967295"/>
          </p:nvPr>
        </p:nvSpPr>
        <p:spPr>
          <a:xfrm>
            <a:off x="1905950" y="-8425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Data</a:t>
            </a:r>
          </a:p>
        </p:txBody>
      </p:sp>
      <p:pic>
        <p:nvPicPr>
          <p:cNvPr id="1332" name="Google Shape;1332;p171" descr="photo of key takeaways"/>
          <p:cNvPicPr preferRelativeResize="0"/>
          <p:nvPr/>
        </p:nvPicPr>
        <p:blipFill rotWithShape="1">
          <a:blip r:embed="rId3">
            <a:alphaModFix/>
          </a:blip>
          <a:srcRect/>
          <a:stretch/>
        </p:blipFill>
        <p:spPr>
          <a:xfrm>
            <a:off x="4572000" y="3112048"/>
            <a:ext cx="4446373" cy="2031451"/>
          </a:xfrm>
          <a:prstGeom prst="rect">
            <a:avLst/>
          </a:prstGeom>
          <a:noFill/>
          <a:ln>
            <a:noFill/>
          </a:ln>
        </p:spPr>
      </p:pic>
      <p:pic>
        <p:nvPicPr>
          <p:cNvPr id="1333" name="Google Shape;1333;p171" descr="photo of key takeaways"/>
          <p:cNvPicPr preferRelativeResize="0"/>
          <p:nvPr/>
        </p:nvPicPr>
        <p:blipFill rotWithShape="1">
          <a:blip r:embed="rId4">
            <a:alphaModFix/>
          </a:blip>
          <a:srcRect/>
          <a:stretch/>
        </p:blipFill>
        <p:spPr>
          <a:xfrm>
            <a:off x="4572000" y="486600"/>
            <a:ext cx="4598774" cy="2625449"/>
          </a:xfrm>
          <a:prstGeom prst="rect">
            <a:avLst/>
          </a:prstGeom>
          <a:noFill/>
          <a:ln>
            <a:noFill/>
          </a:ln>
        </p:spPr>
      </p:pic>
      <p:sp>
        <p:nvSpPr>
          <p:cNvPr id="1334" name="Google Shape;1334;p171"/>
          <p:cNvSpPr txBox="1">
            <a:spLocks noGrp="1"/>
          </p:cNvSpPr>
          <p:nvPr>
            <p:ph type="body" idx="1"/>
          </p:nvPr>
        </p:nvSpPr>
        <p:spPr>
          <a:xfrm>
            <a:off x="374275" y="955250"/>
            <a:ext cx="4060800" cy="39573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4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57 speakers</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73050" algn="l" rtl="0">
              <a:lnSpc>
                <a:spcPct val="115000"/>
              </a:lnSpc>
              <a:spcBef>
                <a:spcPts val="0"/>
              </a:spcBef>
              <a:spcAft>
                <a:spcPts val="0"/>
              </a:spcAft>
              <a:buClr>
                <a:srgbClr val="003C71"/>
              </a:buClr>
              <a:buSzPts val="2500"/>
              <a:buChar char="•"/>
            </a:pPr>
            <a:r>
              <a:rPr lang="en" sz="2500">
                <a:solidFill>
                  <a:srgbClr val="003C71"/>
                </a:solidFill>
                <a:highlight>
                  <a:schemeClr val="lt1"/>
                </a:highlight>
              </a:rPr>
              <a:t>60 interviews</a:t>
            </a:r>
            <a:endParaRPr sz="2500">
              <a:solidFill>
                <a:srgbClr val="003C71"/>
              </a:solidFill>
              <a:highlight>
                <a:schemeClr val="lt1"/>
              </a:highlight>
            </a:endParaRPr>
          </a:p>
          <a:p>
            <a:pPr marL="0" lvl="0" indent="0" algn="l" rtl="0">
              <a:lnSpc>
                <a:spcPct val="115000"/>
              </a:lnSpc>
              <a:spcBef>
                <a:spcPts val="0"/>
              </a:spcBef>
              <a:spcAft>
                <a:spcPts val="0"/>
              </a:spcAft>
              <a:buSzPts val="1400"/>
              <a:buNone/>
            </a:pPr>
            <a:endParaRPr sz="1200">
              <a:solidFill>
                <a:srgbClr val="003C71"/>
              </a:solidFill>
              <a:highlight>
                <a:schemeClr val="lt1"/>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 50 hours speaker interviews, presentations, discussions </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Collaborative digital whiteboarding</a:t>
            </a:r>
            <a:endParaRPr sz="2500">
              <a:solidFill>
                <a:srgbClr val="003C71"/>
              </a:solidFill>
              <a:highlight>
                <a:srgbClr val="FFFFFF"/>
              </a:highlight>
            </a:endParaRPr>
          </a:p>
        </p:txBody>
      </p:sp>
      <p:sp>
        <p:nvSpPr>
          <p:cNvPr id="1335" name="Google Shape;1335;p1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185"/>
        <p:cNvGrpSpPr/>
        <p:nvPr/>
      </p:nvGrpSpPr>
      <p:grpSpPr>
        <a:xfrm>
          <a:off x="0" y="0"/>
          <a:ext cx="0" cy="0"/>
          <a:chOff x="0" y="0"/>
          <a:chExt cx="0" cy="0"/>
        </a:xfrm>
      </p:grpSpPr>
      <p:sp>
        <p:nvSpPr>
          <p:cNvPr id="1186" name="Google Shape;1186;p154"/>
          <p:cNvSpPr txBox="1">
            <a:spLocks noGrp="1"/>
          </p:cNvSpPr>
          <p:nvPr>
            <p:ph type="title" idx="4294967295"/>
          </p:nvPr>
        </p:nvSpPr>
        <p:spPr>
          <a:xfrm>
            <a:off x="914400" y="391750"/>
            <a:ext cx="7315200" cy="3955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7700" b="1" i="0" u="none" strike="noStrike" kern="0" cap="none" spc="0" normalizeH="0" baseline="0" noProof="0" dirty="0">
                <a:ln>
                  <a:noFill/>
                </a:ln>
                <a:solidFill>
                  <a:schemeClr val="accent6"/>
                </a:solidFill>
                <a:effectLst/>
                <a:uLnTx/>
                <a:uFillTx/>
                <a:latin typeface="Arial"/>
                <a:ea typeface="Arial"/>
                <a:cs typeface="Arial"/>
                <a:sym typeface="Arial"/>
              </a:rPr>
              <a:t>WELCOME !</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3600" b="1" i="0" u="none" strike="noStrike" kern="0" cap="none" spc="0" normalizeH="0" baseline="0" noProof="0" dirty="0">
                <a:ln>
                  <a:noFill/>
                </a:ln>
                <a:solidFill>
                  <a:schemeClr val="accent6"/>
                </a:solidFill>
                <a:effectLst/>
                <a:uLnTx/>
                <a:uFillTx/>
                <a:latin typeface="Arial"/>
                <a:ea typeface="Arial"/>
                <a:cs typeface="Arial"/>
                <a:sym typeface="Arial"/>
              </a:rPr>
              <a:t>GSA Acquisition Policy Federal Advisory Committee - GAP FAC </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endParaRPr kumimoji="0" lang="en-US" sz="2000" b="1" i="0" u="none" strike="noStrike" kern="0" cap="none" spc="0" normalizeH="0" baseline="0" noProof="0" dirty="0">
              <a:ln>
                <a:noFill/>
              </a:ln>
              <a:solidFill>
                <a:schemeClr val="accent6"/>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2400" b="0" i="0" u="none" strike="noStrike" kern="0" cap="none" spc="0" normalizeH="0" baseline="0" noProof="0" dirty="0">
                <a:ln>
                  <a:noFill/>
                </a:ln>
                <a:solidFill>
                  <a:schemeClr val="accent6"/>
                </a:solidFill>
                <a:effectLst/>
                <a:uLnTx/>
                <a:uFillTx/>
                <a:latin typeface="Arial"/>
                <a:ea typeface="Arial"/>
                <a:cs typeface="Arial"/>
                <a:sym typeface="Arial"/>
              </a:rPr>
              <a:t>Boris Arratia</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2400" b="0" i="0" u="none" strike="noStrike" kern="0" cap="none" spc="0" normalizeH="0" baseline="0" noProof="0" dirty="0">
                <a:ln>
                  <a:noFill/>
                </a:ln>
                <a:solidFill>
                  <a:schemeClr val="accent6"/>
                </a:solidFill>
                <a:effectLst/>
                <a:uLnTx/>
                <a:uFillTx/>
                <a:latin typeface="Arial"/>
                <a:ea typeface="Arial"/>
                <a:cs typeface="Arial"/>
                <a:sym typeface="Arial"/>
              </a:rPr>
              <a:t>Designated Federal Officer</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2400" b="0" i="0" u="none" strike="noStrike" kern="0" cap="none" spc="0" normalizeH="0" baseline="0" noProof="0" dirty="0">
                <a:ln>
                  <a:noFill/>
                </a:ln>
                <a:solidFill>
                  <a:schemeClr val="accent6"/>
                </a:solidFill>
                <a:effectLst/>
                <a:uLnTx/>
                <a:uFillTx/>
                <a:latin typeface="Arial"/>
                <a:ea typeface="Arial"/>
                <a:cs typeface="Arial"/>
                <a:sym typeface="Arial"/>
              </a:rPr>
              <a:t>Stephanie Hardison</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r>
              <a:rPr kumimoji="0" lang="en-US" sz="2400" b="0" i="0" u="none" strike="noStrike" kern="0" cap="none" spc="0" normalizeH="0" baseline="0" noProof="0" dirty="0">
                <a:ln>
                  <a:noFill/>
                </a:ln>
                <a:solidFill>
                  <a:schemeClr val="accent6"/>
                </a:solidFill>
                <a:effectLst/>
                <a:uLnTx/>
                <a:uFillTx/>
                <a:latin typeface="Arial"/>
                <a:ea typeface="Arial"/>
                <a:cs typeface="Arial"/>
                <a:sym typeface="Arial"/>
              </a:rPr>
              <a:t>Deputy Designated Federal Officer</a:t>
            </a:r>
          </a:p>
          <a:p>
            <a:pPr marL="0" marR="0" lvl="0" indent="0" algn="ctr" defTabSz="914400" rtl="0" eaLnBrk="1" fontAlgn="auto" latinLnBrk="0" hangingPunct="1">
              <a:lnSpc>
                <a:spcPct val="100000"/>
              </a:lnSpc>
              <a:spcBef>
                <a:spcPts val="0"/>
              </a:spcBef>
              <a:spcAft>
                <a:spcPts val="0"/>
              </a:spcAft>
              <a:buClr>
                <a:schemeClr val="lt1"/>
              </a:buClr>
              <a:buSzPts val="3600"/>
              <a:buFont typeface="Arial"/>
              <a:buNone/>
              <a:tabLst/>
              <a:defRPr/>
            </a:pPr>
            <a:endParaRPr kumimoji="0" lang="en-US" sz="2700" b="1" i="0" u="none" strike="noStrike" kern="0" cap="none" spc="0" normalizeH="0" baseline="0" noProof="0" dirty="0">
              <a:ln>
                <a:noFill/>
              </a:ln>
              <a:solidFill>
                <a:schemeClr val="accent6"/>
              </a:solidFill>
              <a:effectLst/>
              <a:uLnTx/>
              <a:uFillTx/>
              <a:latin typeface="Arial"/>
              <a:ea typeface="Arial"/>
              <a:cs typeface="Arial"/>
              <a:sym typeface="Arial"/>
            </a:endParaRPr>
          </a:p>
        </p:txBody>
      </p:sp>
      <p:sp>
        <p:nvSpPr>
          <p:cNvPr id="1187" name="Google Shape;1187;p1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172" descr="photo of key takeaways"/>
          <p:cNvPicPr preferRelativeResize="0"/>
          <p:nvPr/>
        </p:nvPicPr>
        <p:blipFill rotWithShape="1">
          <a:blip r:embed="rId3">
            <a:alphaModFix/>
          </a:blip>
          <a:srcRect/>
          <a:stretch/>
        </p:blipFill>
        <p:spPr>
          <a:xfrm>
            <a:off x="4572000" y="500750"/>
            <a:ext cx="4572001" cy="2425552"/>
          </a:xfrm>
          <a:prstGeom prst="rect">
            <a:avLst/>
          </a:prstGeom>
          <a:noFill/>
          <a:ln>
            <a:noFill/>
          </a:ln>
        </p:spPr>
      </p:pic>
      <p:pic>
        <p:nvPicPr>
          <p:cNvPr id="1341" name="Google Shape;1341;p172" descr="photo of key takeaways"/>
          <p:cNvPicPr preferRelativeResize="0"/>
          <p:nvPr/>
        </p:nvPicPr>
        <p:blipFill rotWithShape="1">
          <a:blip r:embed="rId4">
            <a:alphaModFix/>
          </a:blip>
          <a:srcRect/>
          <a:stretch/>
        </p:blipFill>
        <p:spPr>
          <a:xfrm>
            <a:off x="4572000" y="3014328"/>
            <a:ext cx="4572001" cy="2129172"/>
          </a:xfrm>
          <a:prstGeom prst="rect">
            <a:avLst/>
          </a:prstGeom>
          <a:noFill/>
          <a:ln>
            <a:noFill/>
          </a:ln>
        </p:spPr>
      </p:pic>
      <p:sp>
        <p:nvSpPr>
          <p:cNvPr id="1342" name="Google Shape;1342;p172"/>
          <p:cNvSpPr txBox="1">
            <a:spLocks noGrp="1"/>
          </p:cNvSpPr>
          <p:nvPr>
            <p:ph type="title" idx="4294967295"/>
          </p:nvPr>
        </p:nvSpPr>
        <p:spPr>
          <a:xfrm>
            <a:off x="1905950" y="-8425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Data</a:t>
            </a:r>
          </a:p>
        </p:txBody>
      </p:sp>
      <p:sp>
        <p:nvSpPr>
          <p:cNvPr id="1343" name="Google Shape;1343;p172"/>
          <p:cNvSpPr txBox="1">
            <a:spLocks noGrp="1"/>
          </p:cNvSpPr>
          <p:nvPr>
            <p:ph type="body" idx="1"/>
          </p:nvPr>
        </p:nvSpPr>
        <p:spPr>
          <a:xfrm>
            <a:off x="374275" y="955250"/>
            <a:ext cx="4060800" cy="39573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4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57 speakers</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73050" algn="l" rtl="0">
              <a:lnSpc>
                <a:spcPct val="115000"/>
              </a:lnSpc>
              <a:spcBef>
                <a:spcPts val="0"/>
              </a:spcBef>
              <a:spcAft>
                <a:spcPts val="0"/>
              </a:spcAft>
              <a:buClr>
                <a:srgbClr val="003C71"/>
              </a:buClr>
              <a:buSzPts val="2500"/>
              <a:buChar char="•"/>
            </a:pPr>
            <a:r>
              <a:rPr lang="en" sz="2500">
                <a:solidFill>
                  <a:srgbClr val="003C71"/>
                </a:solidFill>
                <a:highlight>
                  <a:schemeClr val="lt1"/>
                </a:highlight>
              </a:rPr>
              <a:t>60 interviews</a:t>
            </a:r>
            <a:endParaRPr sz="2500">
              <a:solidFill>
                <a:srgbClr val="003C71"/>
              </a:solidFill>
              <a:highlight>
                <a:schemeClr val="lt1"/>
              </a:highlight>
            </a:endParaRPr>
          </a:p>
          <a:p>
            <a:pPr marL="0" lvl="0" indent="0" algn="l" rtl="0">
              <a:lnSpc>
                <a:spcPct val="115000"/>
              </a:lnSpc>
              <a:spcBef>
                <a:spcPts val="0"/>
              </a:spcBef>
              <a:spcAft>
                <a:spcPts val="0"/>
              </a:spcAft>
              <a:buSzPts val="1400"/>
              <a:buNone/>
            </a:pPr>
            <a:endParaRPr sz="1200">
              <a:solidFill>
                <a:srgbClr val="003C71"/>
              </a:solidFill>
              <a:highlight>
                <a:schemeClr val="lt1"/>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 50 hours speaker interviews, presentations, discussions </a:t>
            </a:r>
            <a:endParaRPr sz="2500">
              <a:solidFill>
                <a:srgbClr val="003C71"/>
              </a:solidFill>
              <a:highlight>
                <a:srgbClr val="FFFFFF"/>
              </a:highlight>
            </a:endParaRPr>
          </a:p>
          <a:p>
            <a:pPr marL="0" lvl="0" indent="0" algn="l" rtl="0">
              <a:lnSpc>
                <a:spcPct val="115000"/>
              </a:lnSpc>
              <a:spcBef>
                <a:spcPts val="0"/>
              </a:spcBef>
              <a:spcAft>
                <a:spcPts val="0"/>
              </a:spcAft>
              <a:buSzPts val="1400"/>
              <a:buNone/>
            </a:pPr>
            <a:endParaRPr sz="1200">
              <a:solidFill>
                <a:srgbClr val="003C71"/>
              </a:solidFill>
              <a:highlight>
                <a:srgbClr val="FFFFFF"/>
              </a:highlight>
            </a:endParaRPr>
          </a:p>
          <a:p>
            <a:pPr marL="285750" lvl="0" indent="-285750" algn="l" rtl="0">
              <a:lnSpc>
                <a:spcPct val="115000"/>
              </a:lnSpc>
              <a:spcBef>
                <a:spcPts val="0"/>
              </a:spcBef>
              <a:spcAft>
                <a:spcPts val="0"/>
              </a:spcAft>
              <a:buClr>
                <a:srgbClr val="003C71"/>
              </a:buClr>
              <a:buSzPts val="2500"/>
              <a:buChar char="•"/>
            </a:pPr>
            <a:r>
              <a:rPr lang="en" sz="2500">
                <a:solidFill>
                  <a:srgbClr val="003C71"/>
                </a:solidFill>
                <a:highlight>
                  <a:srgbClr val="FFFFFF"/>
                </a:highlight>
              </a:rPr>
              <a:t>Collaborative digital whiteboarding</a:t>
            </a:r>
            <a:endParaRPr sz="2500">
              <a:solidFill>
                <a:srgbClr val="003C71"/>
              </a:solidFill>
              <a:highlight>
                <a:srgbClr val="FFFFFF"/>
              </a:highlight>
            </a:endParaRPr>
          </a:p>
        </p:txBody>
      </p:sp>
      <p:sp>
        <p:nvSpPr>
          <p:cNvPr id="1344" name="Google Shape;1344;p1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73"/>
          <p:cNvSpPr txBox="1">
            <a:spLocks noGrp="1"/>
          </p:cNvSpPr>
          <p:nvPr>
            <p:ph type="body" idx="1"/>
          </p:nvPr>
        </p:nvSpPr>
        <p:spPr>
          <a:xfrm>
            <a:off x="758512" y="2473475"/>
            <a:ext cx="1773900" cy="211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1.</a:t>
            </a:r>
            <a:endParaRPr sz="2400">
              <a:solidFill>
                <a:srgbClr val="003C71"/>
              </a:solidFill>
              <a:highlight>
                <a:schemeClr val="lt1"/>
              </a:highlight>
            </a:endParaRPr>
          </a:p>
          <a:p>
            <a:pPr marL="0" marR="0" lvl="0" indent="0" algn="ctr" rtl="0">
              <a:lnSpc>
                <a:spcPct val="100000"/>
              </a:lnSpc>
              <a:spcBef>
                <a:spcPts val="0"/>
              </a:spcBef>
              <a:spcAft>
                <a:spcPts val="0"/>
              </a:spcAft>
              <a:buSzPts val="1400"/>
              <a:buNone/>
            </a:pPr>
            <a:r>
              <a:rPr lang="en" sz="2100">
                <a:solidFill>
                  <a:srgbClr val="003C71"/>
                </a:solidFill>
                <a:highlight>
                  <a:schemeClr val="lt1"/>
                </a:highlight>
              </a:rPr>
              <a:t>Implement a </a:t>
            </a:r>
            <a:r>
              <a:rPr lang="en" sz="2100" b="1">
                <a:solidFill>
                  <a:srgbClr val="003C71"/>
                </a:solidFill>
                <a:highlight>
                  <a:schemeClr val="lt1"/>
                </a:highlight>
              </a:rPr>
              <a:t>change acceleration strategy</a:t>
            </a:r>
            <a:endParaRPr sz="2300">
              <a:solidFill>
                <a:srgbClr val="003C71"/>
              </a:solidFill>
              <a:highlight>
                <a:schemeClr val="lt1"/>
              </a:highlight>
            </a:endParaRPr>
          </a:p>
        </p:txBody>
      </p:sp>
      <p:sp>
        <p:nvSpPr>
          <p:cNvPr id="1350" name="Google Shape;1350;p173"/>
          <p:cNvSpPr txBox="1">
            <a:spLocks noGrp="1"/>
          </p:cNvSpPr>
          <p:nvPr>
            <p:ph type="sldNum" idx="12"/>
          </p:nvPr>
        </p:nvSpPr>
        <p:spPr>
          <a:xfrm>
            <a:off x="86329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21</a:t>
            </a:fld>
            <a:endParaRPr/>
          </a:p>
        </p:txBody>
      </p:sp>
      <p:pic>
        <p:nvPicPr>
          <p:cNvPr id="1351" name="Google Shape;1351;p173" descr="icon of a check mark"/>
          <p:cNvPicPr preferRelativeResize="0"/>
          <p:nvPr/>
        </p:nvPicPr>
        <p:blipFill rotWithShape="1">
          <a:blip r:embed="rId3">
            <a:alphaModFix/>
          </a:blip>
          <a:srcRect/>
          <a:stretch/>
        </p:blipFill>
        <p:spPr>
          <a:xfrm>
            <a:off x="3510100" y="796825"/>
            <a:ext cx="2005900" cy="1972900"/>
          </a:xfrm>
          <a:prstGeom prst="rect">
            <a:avLst/>
          </a:prstGeom>
          <a:noFill/>
          <a:ln>
            <a:noFill/>
          </a:ln>
        </p:spPr>
      </p:pic>
      <p:pic>
        <p:nvPicPr>
          <p:cNvPr id="1352" name="Google Shape;1352;p173" descr="icon of a group of people encircled by arrows"/>
          <p:cNvPicPr preferRelativeResize="0"/>
          <p:nvPr/>
        </p:nvPicPr>
        <p:blipFill rotWithShape="1">
          <a:blip r:embed="rId4">
            <a:alphaModFix/>
          </a:blip>
          <a:srcRect/>
          <a:stretch/>
        </p:blipFill>
        <p:spPr>
          <a:xfrm>
            <a:off x="833825" y="1025575"/>
            <a:ext cx="1622375" cy="1622375"/>
          </a:xfrm>
          <a:prstGeom prst="rect">
            <a:avLst/>
          </a:prstGeom>
          <a:noFill/>
          <a:ln>
            <a:noFill/>
          </a:ln>
        </p:spPr>
      </p:pic>
      <p:sp>
        <p:nvSpPr>
          <p:cNvPr id="1353" name="Google Shape;1353;p173"/>
          <p:cNvSpPr txBox="1">
            <a:spLocks noGrp="1"/>
          </p:cNvSpPr>
          <p:nvPr>
            <p:ph type="body" idx="1"/>
          </p:nvPr>
        </p:nvSpPr>
        <p:spPr>
          <a:xfrm>
            <a:off x="3176950" y="2450825"/>
            <a:ext cx="2635500" cy="2391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2400">
                <a:solidFill>
                  <a:srgbClr val="003C71"/>
                </a:solidFill>
                <a:highlight>
                  <a:schemeClr val="lt1"/>
                </a:highlight>
              </a:rPr>
              <a:t>2.</a:t>
            </a:r>
            <a:r>
              <a:rPr lang="en" sz="2100">
                <a:solidFill>
                  <a:srgbClr val="003C71"/>
                </a:solidFill>
                <a:highlight>
                  <a:schemeClr val="lt1"/>
                </a:highlight>
              </a:rPr>
              <a:t> </a:t>
            </a:r>
            <a:endParaRPr sz="2100">
              <a:solidFill>
                <a:srgbClr val="003C71"/>
              </a:solidFill>
              <a:highlight>
                <a:schemeClr val="lt1"/>
              </a:highlight>
            </a:endParaRPr>
          </a:p>
          <a:p>
            <a:pPr marL="0" lvl="0" indent="0" algn="ctr" rtl="0">
              <a:lnSpc>
                <a:spcPct val="100000"/>
              </a:lnSpc>
              <a:spcBef>
                <a:spcPts val="0"/>
              </a:spcBef>
              <a:spcAft>
                <a:spcPts val="0"/>
              </a:spcAft>
              <a:buSzPts val="1400"/>
              <a:buNone/>
            </a:pPr>
            <a:r>
              <a:rPr lang="en" sz="2100">
                <a:solidFill>
                  <a:srgbClr val="003C71"/>
                </a:solidFill>
                <a:highlight>
                  <a:schemeClr val="lt1"/>
                </a:highlight>
              </a:rPr>
              <a:t>Make sustainability a </a:t>
            </a:r>
            <a:r>
              <a:rPr lang="en" sz="2100" b="1">
                <a:solidFill>
                  <a:srgbClr val="003C71"/>
                </a:solidFill>
                <a:highlight>
                  <a:schemeClr val="lt1"/>
                </a:highlight>
              </a:rPr>
              <a:t>core, foundational capability</a:t>
            </a:r>
            <a:r>
              <a:rPr lang="en" sz="2100">
                <a:solidFill>
                  <a:srgbClr val="003C71"/>
                </a:solidFill>
                <a:highlight>
                  <a:schemeClr val="lt1"/>
                </a:highlight>
              </a:rPr>
              <a:t> across the acquisition workforce</a:t>
            </a:r>
            <a:endParaRPr sz="2100">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sp>
        <p:nvSpPr>
          <p:cNvPr id="1354" name="Google Shape;1354;p173"/>
          <p:cNvSpPr txBox="1">
            <a:spLocks noGrp="1"/>
          </p:cNvSpPr>
          <p:nvPr>
            <p:ph type="body" idx="1"/>
          </p:nvPr>
        </p:nvSpPr>
        <p:spPr>
          <a:xfrm>
            <a:off x="6457000" y="2473475"/>
            <a:ext cx="2117100" cy="189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3. </a:t>
            </a:r>
            <a:endParaRPr sz="2400">
              <a:solidFill>
                <a:srgbClr val="003C71"/>
              </a:solidFill>
              <a:highlight>
                <a:schemeClr val="lt1"/>
              </a:highlight>
            </a:endParaRPr>
          </a:p>
          <a:p>
            <a:pPr marL="0" marR="0" lvl="0" indent="0" algn="ctr" rtl="0">
              <a:lnSpc>
                <a:spcPct val="100000"/>
              </a:lnSpc>
              <a:spcBef>
                <a:spcPts val="0"/>
              </a:spcBef>
              <a:spcAft>
                <a:spcPts val="0"/>
              </a:spcAft>
              <a:buSzPts val="1400"/>
              <a:buNone/>
            </a:pPr>
            <a:r>
              <a:rPr lang="en" sz="2100">
                <a:solidFill>
                  <a:srgbClr val="003C71"/>
                </a:solidFill>
                <a:highlight>
                  <a:schemeClr val="lt1"/>
                </a:highlight>
              </a:rPr>
              <a:t>Create acquisition </a:t>
            </a:r>
            <a:r>
              <a:rPr lang="en" sz="2100" b="1">
                <a:solidFill>
                  <a:srgbClr val="003C71"/>
                </a:solidFill>
                <a:highlight>
                  <a:schemeClr val="lt1"/>
                </a:highlight>
              </a:rPr>
              <a:t>sustainability experts</a:t>
            </a:r>
            <a:endParaRPr sz="2100" b="1">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pic>
        <p:nvPicPr>
          <p:cNvPr id="1355" name="Google Shape;1355;p173" descr="icon of a badge"/>
          <p:cNvPicPr preferRelativeResize="0"/>
          <p:nvPr/>
        </p:nvPicPr>
        <p:blipFill rotWithShape="1">
          <a:blip r:embed="rId5">
            <a:alphaModFix/>
          </a:blip>
          <a:srcRect/>
          <a:stretch/>
        </p:blipFill>
        <p:spPr>
          <a:xfrm>
            <a:off x="6909300" y="1250701"/>
            <a:ext cx="1137175" cy="1064150"/>
          </a:xfrm>
          <a:prstGeom prst="rect">
            <a:avLst/>
          </a:prstGeom>
          <a:noFill/>
          <a:ln>
            <a:noFill/>
          </a:ln>
        </p:spPr>
      </p:pic>
      <p:sp>
        <p:nvSpPr>
          <p:cNvPr id="1356" name="Google Shape;1356;p173"/>
          <p:cNvSpPr txBox="1">
            <a:spLocks noGrp="1"/>
          </p:cNvSpPr>
          <p:nvPr>
            <p:ph type="title" idx="4294967295"/>
          </p:nvPr>
        </p:nvSpPr>
        <p:spPr>
          <a:xfrm>
            <a:off x="19059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Recommendations – 1st </a:t>
            </a:r>
          </a:p>
        </p:txBody>
      </p:sp>
      <p:sp>
        <p:nvSpPr>
          <p:cNvPr id="1357" name="Google Shape;1357;p173"/>
          <p:cNvSpPr txBox="1"/>
          <p:nvPr/>
        </p:nvSpPr>
        <p:spPr>
          <a:xfrm rot="-1376429">
            <a:off x="27531" y="640352"/>
            <a:ext cx="1888783" cy="5847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600"/>
              <a:buFont typeface="Arial"/>
              <a:buNone/>
            </a:pPr>
            <a:r>
              <a:rPr lang="en" sz="2600" b="1" i="0" u="none" strike="noStrike" cap="none">
                <a:solidFill>
                  <a:srgbClr val="0B5394"/>
                </a:solidFill>
                <a:latin typeface="Arial"/>
                <a:ea typeface="Arial"/>
                <a:cs typeface="Arial"/>
                <a:sym typeface="Arial"/>
              </a:rPr>
              <a:t>May 2023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74"/>
          <p:cNvSpPr txBox="1">
            <a:spLocks noGrp="1"/>
          </p:cNvSpPr>
          <p:nvPr>
            <p:ph type="body" idx="1"/>
          </p:nvPr>
        </p:nvSpPr>
        <p:spPr>
          <a:xfrm>
            <a:off x="29700" y="2437900"/>
            <a:ext cx="2337300" cy="211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1.</a:t>
            </a:r>
            <a:endParaRPr sz="2400">
              <a:solidFill>
                <a:srgbClr val="003C71"/>
              </a:solidFill>
              <a:highlight>
                <a:schemeClr val="lt1"/>
              </a:highlight>
            </a:endParaRPr>
          </a:p>
          <a:p>
            <a:pPr marL="0" lvl="0" indent="0" algn="ctr" rtl="0">
              <a:lnSpc>
                <a:spcPct val="100000"/>
              </a:lnSpc>
              <a:spcBef>
                <a:spcPts val="0"/>
              </a:spcBef>
              <a:spcAft>
                <a:spcPts val="0"/>
              </a:spcAft>
              <a:buClr>
                <a:schemeClr val="dk1"/>
              </a:buClr>
              <a:buSzPts val="1100"/>
              <a:buFont typeface="Arial"/>
              <a:buNone/>
            </a:pPr>
            <a:r>
              <a:rPr lang="en" sz="2100">
                <a:solidFill>
                  <a:srgbClr val="1C4587"/>
                </a:solidFill>
                <a:highlight>
                  <a:srgbClr val="FFFFFF"/>
                </a:highlight>
              </a:rPr>
              <a:t> Third party training selection: </a:t>
            </a:r>
            <a:r>
              <a:rPr lang="en" sz="2100" b="1">
                <a:solidFill>
                  <a:srgbClr val="1C4587"/>
                </a:solidFill>
                <a:highlight>
                  <a:srgbClr val="FFFFFF"/>
                </a:highlight>
              </a:rPr>
              <a:t>Issue a request for information</a:t>
            </a:r>
            <a:endParaRPr sz="2100" b="1">
              <a:solidFill>
                <a:srgbClr val="003C71"/>
              </a:solidFill>
              <a:highlight>
                <a:schemeClr val="lt1"/>
              </a:highlight>
            </a:endParaRPr>
          </a:p>
        </p:txBody>
      </p:sp>
      <p:sp>
        <p:nvSpPr>
          <p:cNvPr id="1363" name="Google Shape;1363;p174"/>
          <p:cNvSpPr txBox="1">
            <a:spLocks noGrp="1"/>
          </p:cNvSpPr>
          <p:nvPr>
            <p:ph type="title" idx="4294967295"/>
          </p:nvPr>
        </p:nvSpPr>
        <p:spPr>
          <a:xfrm>
            <a:off x="19059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Recommendations – 2nd </a:t>
            </a:r>
          </a:p>
        </p:txBody>
      </p:sp>
      <p:sp>
        <p:nvSpPr>
          <p:cNvPr id="1364" name="Google Shape;1364;p174"/>
          <p:cNvSpPr txBox="1">
            <a:spLocks noGrp="1"/>
          </p:cNvSpPr>
          <p:nvPr>
            <p:ph type="sldNum" idx="12"/>
          </p:nvPr>
        </p:nvSpPr>
        <p:spPr>
          <a:xfrm>
            <a:off x="86329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22</a:t>
            </a:fld>
            <a:endParaRPr/>
          </a:p>
        </p:txBody>
      </p:sp>
      <p:sp>
        <p:nvSpPr>
          <p:cNvPr id="1365" name="Google Shape;1365;p174"/>
          <p:cNvSpPr txBox="1">
            <a:spLocks noGrp="1"/>
          </p:cNvSpPr>
          <p:nvPr>
            <p:ph type="body" idx="1"/>
          </p:nvPr>
        </p:nvSpPr>
        <p:spPr>
          <a:xfrm>
            <a:off x="2033950" y="2450825"/>
            <a:ext cx="2635500" cy="2391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2400">
                <a:solidFill>
                  <a:srgbClr val="003C71"/>
                </a:solidFill>
                <a:highlight>
                  <a:schemeClr val="lt1"/>
                </a:highlight>
              </a:rPr>
              <a:t>2.</a:t>
            </a:r>
            <a:r>
              <a:rPr lang="en" sz="2100">
                <a:solidFill>
                  <a:srgbClr val="003C71"/>
                </a:solidFill>
                <a:highlight>
                  <a:schemeClr val="lt1"/>
                </a:highlight>
              </a:rPr>
              <a:t> </a:t>
            </a:r>
            <a:endParaRPr sz="2100">
              <a:solidFill>
                <a:srgbClr val="003C71"/>
              </a:solidFill>
              <a:highlight>
                <a:schemeClr val="lt1"/>
              </a:highlight>
            </a:endParaRPr>
          </a:p>
          <a:p>
            <a:pPr marL="0" lvl="0" indent="0" algn="ctr" rtl="0">
              <a:lnSpc>
                <a:spcPct val="100000"/>
              </a:lnSpc>
              <a:spcBef>
                <a:spcPts val="0"/>
              </a:spcBef>
              <a:spcAft>
                <a:spcPts val="0"/>
              </a:spcAft>
              <a:buSzPts val="1400"/>
              <a:buNone/>
            </a:pPr>
            <a:r>
              <a:rPr lang="en" sz="2100">
                <a:solidFill>
                  <a:srgbClr val="003C71"/>
                </a:solidFill>
                <a:highlight>
                  <a:schemeClr val="lt1"/>
                </a:highlight>
              </a:rPr>
              <a:t>Emphasize </a:t>
            </a:r>
            <a:r>
              <a:rPr lang="en" sz="2100" b="1">
                <a:solidFill>
                  <a:srgbClr val="003C71"/>
                </a:solidFill>
                <a:highlight>
                  <a:schemeClr val="lt1"/>
                </a:highlight>
              </a:rPr>
              <a:t>experiential learning</a:t>
            </a:r>
            <a:endParaRPr sz="2100" b="1">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sp>
        <p:nvSpPr>
          <p:cNvPr id="1366" name="Google Shape;1366;p174"/>
          <p:cNvSpPr txBox="1">
            <a:spLocks noGrp="1"/>
          </p:cNvSpPr>
          <p:nvPr>
            <p:ph type="body" idx="1"/>
          </p:nvPr>
        </p:nvSpPr>
        <p:spPr>
          <a:xfrm>
            <a:off x="4628200" y="2473475"/>
            <a:ext cx="2117100" cy="189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3. </a:t>
            </a:r>
            <a:endParaRPr sz="2400">
              <a:solidFill>
                <a:srgbClr val="003C71"/>
              </a:solidFill>
              <a:highlight>
                <a:schemeClr val="lt1"/>
              </a:highlight>
            </a:endParaRPr>
          </a:p>
          <a:p>
            <a:pPr marL="0" marR="0" lvl="0" indent="0" algn="ctr" rtl="0">
              <a:lnSpc>
                <a:spcPct val="100000"/>
              </a:lnSpc>
              <a:spcBef>
                <a:spcPts val="0"/>
              </a:spcBef>
              <a:spcAft>
                <a:spcPts val="0"/>
              </a:spcAft>
              <a:buSzPts val="1400"/>
              <a:buNone/>
            </a:pPr>
            <a:r>
              <a:rPr lang="en" sz="2100">
                <a:solidFill>
                  <a:srgbClr val="003C71"/>
                </a:solidFill>
                <a:highlight>
                  <a:schemeClr val="lt1"/>
                </a:highlight>
              </a:rPr>
              <a:t>Establish </a:t>
            </a:r>
            <a:r>
              <a:rPr lang="en" sz="2100">
                <a:solidFill>
                  <a:srgbClr val="003C71"/>
                </a:solidFill>
                <a:latin typeface="Calibri"/>
                <a:ea typeface="Calibri"/>
                <a:cs typeface="Calibri"/>
                <a:sym typeface="Calibri"/>
              </a:rPr>
              <a:t> </a:t>
            </a:r>
            <a:r>
              <a:rPr lang="en" sz="2100" b="1">
                <a:solidFill>
                  <a:srgbClr val="003C71"/>
                </a:solidFill>
              </a:rPr>
              <a:t>federal data standard and protocols</a:t>
            </a:r>
            <a:endParaRPr sz="2100" b="1">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sp>
        <p:nvSpPr>
          <p:cNvPr id="1367" name="Google Shape;1367;p174"/>
          <p:cNvSpPr txBox="1">
            <a:spLocks noGrp="1"/>
          </p:cNvSpPr>
          <p:nvPr>
            <p:ph type="body" idx="1"/>
          </p:nvPr>
        </p:nvSpPr>
        <p:spPr>
          <a:xfrm>
            <a:off x="7000500" y="2501500"/>
            <a:ext cx="2117100" cy="189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4. </a:t>
            </a:r>
            <a:endParaRPr sz="2400">
              <a:solidFill>
                <a:srgbClr val="003C71"/>
              </a:solidFill>
              <a:highlight>
                <a:schemeClr val="lt1"/>
              </a:highlight>
            </a:endParaRPr>
          </a:p>
          <a:p>
            <a:pPr marL="0" marR="0" lvl="0" indent="0" algn="ctr" rtl="0">
              <a:lnSpc>
                <a:spcPct val="100000"/>
              </a:lnSpc>
              <a:spcBef>
                <a:spcPts val="0"/>
              </a:spcBef>
              <a:spcAft>
                <a:spcPts val="0"/>
              </a:spcAft>
              <a:buSzPts val="1400"/>
              <a:buNone/>
            </a:pPr>
            <a:r>
              <a:rPr lang="en" sz="2100">
                <a:solidFill>
                  <a:srgbClr val="003C71"/>
                </a:solidFill>
                <a:highlight>
                  <a:schemeClr val="lt1"/>
                </a:highlight>
              </a:rPr>
              <a:t>Convene an </a:t>
            </a:r>
            <a:r>
              <a:rPr lang="en" sz="2100" b="1">
                <a:solidFill>
                  <a:srgbClr val="003C71"/>
                </a:solidFill>
              </a:rPr>
              <a:t>artificial intelligence task force</a:t>
            </a:r>
            <a:endParaRPr sz="2300">
              <a:solidFill>
                <a:srgbClr val="003C71"/>
              </a:solidFill>
              <a:highlight>
                <a:schemeClr val="lt1"/>
              </a:highlight>
            </a:endParaRPr>
          </a:p>
        </p:txBody>
      </p:sp>
      <p:pic>
        <p:nvPicPr>
          <p:cNvPr id="1368" name="Google Shape;1368;p174" descr="icon of people sitting around a conference table"/>
          <p:cNvPicPr preferRelativeResize="0"/>
          <p:nvPr/>
        </p:nvPicPr>
        <p:blipFill rotWithShape="1">
          <a:blip r:embed="rId3">
            <a:alphaModFix/>
          </a:blip>
          <a:srcRect/>
          <a:stretch/>
        </p:blipFill>
        <p:spPr>
          <a:xfrm>
            <a:off x="7414276" y="1218364"/>
            <a:ext cx="1188651" cy="1184986"/>
          </a:xfrm>
          <a:prstGeom prst="rect">
            <a:avLst/>
          </a:prstGeom>
          <a:noFill/>
          <a:ln>
            <a:noFill/>
          </a:ln>
        </p:spPr>
      </p:pic>
      <p:pic>
        <p:nvPicPr>
          <p:cNvPr id="1369" name="Google Shape;1369;p174" descr="icon of a stack of paper"/>
          <p:cNvPicPr preferRelativeResize="0"/>
          <p:nvPr/>
        </p:nvPicPr>
        <p:blipFill rotWithShape="1">
          <a:blip r:embed="rId4">
            <a:alphaModFix/>
          </a:blip>
          <a:srcRect/>
          <a:stretch/>
        </p:blipFill>
        <p:spPr>
          <a:xfrm>
            <a:off x="5066675" y="1290900"/>
            <a:ext cx="1188649" cy="1188649"/>
          </a:xfrm>
          <a:prstGeom prst="rect">
            <a:avLst/>
          </a:prstGeom>
          <a:noFill/>
          <a:ln>
            <a:noFill/>
          </a:ln>
        </p:spPr>
      </p:pic>
      <p:pic>
        <p:nvPicPr>
          <p:cNvPr id="1370" name="Google Shape;1370;p174" descr="icon of a light bulb"/>
          <p:cNvPicPr preferRelativeResize="0"/>
          <p:nvPr/>
        </p:nvPicPr>
        <p:blipFill rotWithShape="1">
          <a:blip r:embed="rId5">
            <a:alphaModFix/>
          </a:blip>
          <a:srcRect/>
          <a:stretch/>
        </p:blipFill>
        <p:spPr>
          <a:xfrm>
            <a:off x="2625987" y="1117775"/>
            <a:ext cx="1424213" cy="1430582"/>
          </a:xfrm>
          <a:prstGeom prst="rect">
            <a:avLst/>
          </a:prstGeom>
          <a:noFill/>
          <a:ln>
            <a:noFill/>
          </a:ln>
        </p:spPr>
      </p:pic>
      <p:pic>
        <p:nvPicPr>
          <p:cNvPr id="1371" name="Google Shape;1371;p174" descr="icon of an information sign"/>
          <p:cNvPicPr preferRelativeResize="0"/>
          <p:nvPr/>
        </p:nvPicPr>
        <p:blipFill rotWithShape="1">
          <a:blip r:embed="rId6">
            <a:alphaModFix/>
          </a:blip>
          <a:srcRect/>
          <a:stretch/>
        </p:blipFill>
        <p:spPr>
          <a:xfrm>
            <a:off x="451975" y="1117775"/>
            <a:ext cx="1377775" cy="1377775"/>
          </a:xfrm>
          <a:prstGeom prst="rect">
            <a:avLst/>
          </a:prstGeom>
          <a:noFill/>
          <a:ln>
            <a:noFill/>
          </a:ln>
        </p:spPr>
      </p:pic>
      <p:sp>
        <p:nvSpPr>
          <p:cNvPr id="1372" name="Google Shape;1372;p174"/>
          <p:cNvSpPr txBox="1"/>
          <p:nvPr/>
        </p:nvSpPr>
        <p:spPr>
          <a:xfrm rot="-1376429">
            <a:off x="27531" y="640352"/>
            <a:ext cx="1888783" cy="5847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B5394"/>
                </a:solidFill>
                <a:latin typeface="Arial"/>
                <a:ea typeface="Arial"/>
                <a:cs typeface="Arial"/>
                <a:sym typeface="Arial"/>
              </a:rPr>
              <a:t>Dec 2023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75"/>
          <p:cNvSpPr txBox="1">
            <a:spLocks noGrp="1"/>
          </p:cNvSpPr>
          <p:nvPr>
            <p:ph type="sldNum" idx="12"/>
          </p:nvPr>
        </p:nvSpPr>
        <p:spPr>
          <a:xfrm>
            <a:off x="86329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23</a:t>
            </a:fld>
            <a:endParaRPr/>
          </a:p>
        </p:txBody>
      </p:sp>
      <p:sp>
        <p:nvSpPr>
          <p:cNvPr id="1378" name="Google Shape;1378;p175"/>
          <p:cNvSpPr txBox="1">
            <a:spLocks noGrp="1"/>
          </p:cNvSpPr>
          <p:nvPr>
            <p:ph type="title" idx="4294967295"/>
          </p:nvPr>
        </p:nvSpPr>
        <p:spPr>
          <a:xfrm>
            <a:off x="19059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Let the Subcommittee Speak! </a:t>
            </a:r>
          </a:p>
        </p:txBody>
      </p:sp>
      <p:pic>
        <p:nvPicPr>
          <p:cNvPr id="1379" name="Google Shape;1379;p175" descr="photo of key takeaways"/>
          <p:cNvPicPr preferRelativeResize="0"/>
          <p:nvPr/>
        </p:nvPicPr>
        <p:blipFill rotWithShape="1">
          <a:blip r:embed="rId3">
            <a:alphaModFix/>
          </a:blip>
          <a:srcRect/>
          <a:stretch/>
        </p:blipFill>
        <p:spPr>
          <a:xfrm>
            <a:off x="4068750" y="1090275"/>
            <a:ext cx="5075249" cy="3344874"/>
          </a:xfrm>
          <a:prstGeom prst="rect">
            <a:avLst/>
          </a:prstGeom>
          <a:noFill/>
          <a:ln>
            <a:noFill/>
          </a:ln>
        </p:spPr>
      </p:pic>
      <p:pic>
        <p:nvPicPr>
          <p:cNvPr id="1380" name="Google Shape;1380;p175" descr="photo of GAP FAC subcommittee members"/>
          <p:cNvPicPr preferRelativeResize="0"/>
          <p:nvPr/>
        </p:nvPicPr>
        <p:blipFill>
          <a:blip r:embed="rId4">
            <a:alphaModFix/>
          </a:blip>
          <a:stretch>
            <a:fillRect/>
          </a:stretch>
        </p:blipFill>
        <p:spPr>
          <a:xfrm>
            <a:off x="-54025" y="1577625"/>
            <a:ext cx="4023425" cy="2397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76"/>
          <p:cNvSpPr txBox="1">
            <a:spLocks noGrp="1"/>
          </p:cNvSpPr>
          <p:nvPr>
            <p:ph type="body" idx="1"/>
          </p:nvPr>
        </p:nvSpPr>
        <p:spPr>
          <a:xfrm>
            <a:off x="786850" y="3123700"/>
            <a:ext cx="7969200" cy="165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400"/>
              <a:buNone/>
            </a:pPr>
            <a:r>
              <a:rPr lang="en" sz="2700" b="1" u="sng">
                <a:solidFill>
                  <a:srgbClr val="005195"/>
                </a:solidFill>
                <a:latin typeface="Calibri"/>
                <a:ea typeface="Calibri"/>
                <a:cs typeface="Calibri"/>
                <a:sym typeface="Calibri"/>
              </a:rPr>
              <a:t>Amplify</a:t>
            </a:r>
            <a:r>
              <a:rPr lang="en" sz="2700" b="1">
                <a:solidFill>
                  <a:srgbClr val="005195"/>
                </a:solidFill>
                <a:latin typeface="Calibri"/>
                <a:ea typeface="Calibri"/>
                <a:cs typeface="Calibri"/>
                <a:sym typeface="Calibri"/>
              </a:rPr>
              <a:t> GSA’s </a:t>
            </a:r>
            <a:endParaRPr sz="2700" b="1">
              <a:solidFill>
                <a:srgbClr val="005195"/>
              </a:solidFill>
              <a:latin typeface="Calibri"/>
              <a:ea typeface="Calibri"/>
              <a:cs typeface="Calibri"/>
              <a:sym typeface="Calibri"/>
            </a:endParaRPr>
          </a:p>
          <a:p>
            <a:pPr marL="0" lvl="0" indent="0" algn="ctr" rtl="0">
              <a:lnSpc>
                <a:spcPct val="115000"/>
              </a:lnSpc>
              <a:spcBef>
                <a:spcPts val="0"/>
              </a:spcBef>
              <a:spcAft>
                <a:spcPts val="0"/>
              </a:spcAft>
              <a:buSzPts val="1400"/>
              <a:buNone/>
            </a:pPr>
            <a:r>
              <a:rPr lang="en" sz="2700" b="1">
                <a:solidFill>
                  <a:srgbClr val="005195"/>
                </a:solidFill>
                <a:latin typeface="Calibri"/>
                <a:ea typeface="Calibri"/>
                <a:cs typeface="Calibri"/>
                <a:sym typeface="Calibri"/>
              </a:rPr>
              <a:t>Sustainability Change Acceleration Strategy</a:t>
            </a:r>
            <a:endParaRPr sz="3700" b="1">
              <a:solidFill>
                <a:srgbClr val="003C71"/>
              </a:solidFill>
              <a:highlight>
                <a:schemeClr val="lt1"/>
              </a:highlight>
            </a:endParaRPr>
          </a:p>
        </p:txBody>
      </p:sp>
      <p:sp>
        <p:nvSpPr>
          <p:cNvPr id="1386" name="Google Shape;1386;p176"/>
          <p:cNvSpPr txBox="1">
            <a:spLocks noGrp="1"/>
          </p:cNvSpPr>
          <p:nvPr>
            <p:ph type="sldNum" idx="12"/>
          </p:nvPr>
        </p:nvSpPr>
        <p:spPr>
          <a:xfrm>
            <a:off x="86329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24</a:t>
            </a:fld>
            <a:endParaRPr/>
          </a:p>
        </p:txBody>
      </p:sp>
      <p:sp>
        <p:nvSpPr>
          <p:cNvPr id="1387" name="Google Shape;1387;p176"/>
          <p:cNvSpPr txBox="1">
            <a:spLocks noGrp="1"/>
          </p:cNvSpPr>
          <p:nvPr>
            <p:ph type="title" idx="4294967295"/>
          </p:nvPr>
        </p:nvSpPr>
        <p:spPr>
          <a:xfrm>
            <a:off x="19059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Recommendation – 3rd </a:t>
            </a:r>
          </a:p>
        </p:txBody>
      </p:sp>
      <p:sp>
        <p:nvSpPr>
          <p:cNvPr id="1388" name="Google Shape;1388;p176"/>
          <p:cNvSpPr txBox="1"/>
          <p:nvPr/>
        </p:nvSpPr>
        <p:spPr>
          <a:xfrm rot="-678265">
            <a:off x="7304005" y="2185193"/>
            <a:ext cx="1222823" cy="52315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1" u="sng" strike="noStrike" cap="none">
                <a:solidFill>
                  <a:srgbClr val="000000"/>
                </a:solidFill>
                <a:latin typeface="Arial"/>
                <a:ea typeface="Arial"/>
                <a:cs typeface="Arial"/>
                <a:sym typeface="Arial"/>
              </a:rPr>
              <a:t>3 parts!</a:t>
            </a:r>
            <a:endParaRPr sz="2200" b="1" i="1" u="sng" strike="noStrike" cap="none">
              <a:solidFill>
                <a:srgbClr val="000000"/>
              </a:solidFill>
              <a:latin typeface="Arial"/>
              <a:ea typeface="Arial"/>
              <a:cs typeface="Arial"/>
              <a:sym typeface="Arial"/>
            </a:endParaRPr>
          </a:p>
        </p:txBody>
      </p:sp>
      <p:pic>
        <p:nvPicPr>
          <p:cNvPr id="1389" name="Google Shape;1389;p176" descr="icon of a speaker"/>
          <p:cNvPicPr preferRelativeResize="0"/>
          <p:nvPr/>
        </p:nvPicPr>
        <p:blipFill rotWithShape="1">
          <a:blip r:embed="rId3">
            <a:alphaModFix/>
          </a:blip>
          <a:srcRect/>
          <a:stretch/>
        </p:blipFill>
        <p:spPr>
          <a:xfrm>
            <a:off x="3784325" y="1167688"/>
            <a:ext cx="1803600" cy="1803600"/>
          </a:xfrm>
          <a:prstGeom prst="rect">
            <a:avLst/>
          </a:prstGeom>
          <a:noFill/>
          <a:ln>
            <a:noFill/>
          </a:ln>
        </p:spPr>
      </p:pic>
      <p:sp>
        <p:nvSpPr>
          <p:cNvPr id="1390" name="Google Shape;1390;p176"/>
          <p:cNvSpPr txBox="1"/>
          <p:nvPr/>
        </p:nvSpPr>
        <p:spPr>
          <a:xfrm rot="-1376429">
            <a:off x="27531" y="640352"/>
            <a:ext cx="1888783" cy="5847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B5394"/>
                </a:solidFill>
                <a:latin typeface="Arial"/>
                <a:ea typeface="Arial"/>
                <a:cs typeface="Arial"/>
                <a:sym typeface="Arial"/>
              </a:rPr>
              <a:t>May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77"/>
          <p:cNvSpPr txBox="1">
            <a:spLocks noGrp="1"/>
          </p:cNvSpPr>
          <p:nvPr>
            <p:ph type="body" idx="1"/>
          </p:nvPr>
        </p:nvSpPr>
        <p:spPr>
          <a:xfrm>
            <a:off x="786887" y="2514100"/>
            <a:ext cx="1773900" cy="211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A.</a:t>
            </a:r>
            <a:endParaRPr sz="2400">
              <a:solidFill>
                <a:srgbClr val="003C71"/>
              </a:solidFill>
              <a:highlight>
                <a:schemeClr val="lt1"/>
              </a:highlight>
            </a:endParaRPr>
          </a:p>
          <a:p>
            <a:pPr marL="0" lvl="0" indent="0" algn="ctr" rtl="0">
              <a:lnSpc>
                <a:spcPct val="100000"/>
              </a:lnSpc>
              <a:spcBef>
                <a:spcPts val="0"/>
              </a:spcBef>
              <a:spcAft>
                <a:spcPts val="0"/>
              </a:spcAft>
              <a:buSzPts val="1400"/>
              <a:buNone/>
            </a:pPr>
            <a:r>
              <a:rPr lang="en" sz="2200">
                <a:solidFill>
                  <a:srgbClr val="003C71"/>
                </a:solidFill>
                <a:latin typeface="Calibri"/>
                <a:ea typeface="Calibri"/>
                <a:cs typeface="Calibri"/>
                <a:sym typeface="Calibri"/>
              </a:rPr>
              <a:t>Integrate Sustainability in </a:t>
            </a:r>
            <a:r>
              <a:rPr lang="en" sz="2200" b="1">
                <a:solidFill>
                  <a:srgbClr val="003C71"/>
                </a:solidFill>
                <a:latin typeface="Calibri"/>
                <a:ea typeface="Calibri"/>
                <a:cs typeface="Calibri"/>
                <a:sym typeface="Calibri"/>
              </a:rPr>
              <a:t>Recruitment Strategies</a:t>
            </a:r>
            <a:r>
              <a:rPr lang="en" sz="2200">
                <a:solidFill>
                  <a:srgbClr val="003C71"/>
                </a:solidFill>
                <a:latin typeface="Calibri"/>
                <a:ea typeface="Calibri"/>
                <a:cs typeface="Calibri"/>
                <a:sym typeface="Calibri"/>
              </a:rPr>
              <a:t> </a:t>
            </a:r>
            <a:endParaRPr sz="2100">
              <a:solidFill>
                <a:srgbClr val="003C71"/>
              </a:solidFill>
              <a:highlight>
                <a:schemeClr val="lt1"/>
              </a:highlight>
            </a:endParaRPr>
          </a:p>
        </p:txBody>
      </p:sp>
      <p:sp>
        <p:nvSpPr>
          <p:cNvPr id="1396" name="Google Shape;1396;p177"/>
          <p:cNvSpPr txBox="1">
            <a:spLocks noGrp="1"/>
          </p:cNvSpPr>
          <p:nvPr>
            <p:ph type="sldNum" idx="12"/>
          </p:nvPr>
        </p:nvSpPr>
        <p:spPr>
          <a:xfrm>
            <a:off x="8578726"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25</a:t>
            </a:fld>
            <a:endParaRPr/>
          </a:p>
        </p:txBody>
      </p:sp>
      <p:sp>
        <p:nvSpPr>
          <p:cNvPr id="1397" name="Google Shape;1397;p177"/>
          <p:cNvSpPr txBox="1">
            <a:spLocks noGrp="1"/>
          </p:cNvSpPr>
          <p:nvPr>
            <p:ph type="body" idx="1"/>
          </p:nvPr>
        </p:nvSpPr>
        <p:spPr>
          <a:xfrm>
            <a:off x="3329350" y="2527025"/>
            <a:ext cx="2635500" cy="2391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2400">
                <a:solidFill>
                  <a:srgbClr val="003C71"/>
                </a:solidFill>
                <a:highlight>
                  <a:schemeClr val="lt1"/>
                </a:highlight>
              </a:rPr>
              <a:t>B.</a:t>
            </a:r>
            <a:r>
              <a:rPr lang="en" sz="2100">
                <a:solidFill>
                  <a:srgbClr val="003C71"/>
                </a:solidFill>
                <a:highlight>
                  <a:schemeClr val="lt1"/>
                </a:highlight>
              </a:rPr>
              <a:t> </a:t>
            </a:r>
            <a:endParaRPr sz="2100">
              <a:solidFill>
                <a:srgbClr val="003C71"/>
              </a:solidFill>
              <a:highlight>
                <a:schemeClr val="lt1"/>
              </a:highlight>
            </a:endParaRPr>
          </a:p>
          <a:p>
            <a:pPr marL="0" lvl="0" indent="0" algn="ctr" rtl="0">
              <a:lnSpc>
                <a:spcPct val="100000"/>
              </a:lnSpc>
              <a:spcBef>
                <a:spcPts val="0"/>
              </a:spcBef>
              <a:spcAft>
                <a:spcPts val="0"/>
              </a:spcAft>
              <a:buClr>
                <a:schemeClr val="dk1"/>
              </a:buClr>
              <a:buSzPts val="1400"/>
              <a:buFont typeface="Arial"/>
              <a:buNone/>
            </a:pPr>
            <a:r>
              <a:rPr lang="en" sz="2200">
                <a:solidFill>
                  <a:srgbClr val="003C71"/>
                </a:solidFill>
                <a:latin typeface="Calibri"/>
                <a:ea typeface="Calibri"/>
                <a:cs typeface="Calibri"/>
                <a:sym typeface="Calibri"/>
              </a:rPr>
              <a:t>Integrate Sustainability into </a:t>
            </a:r>
            <a:r>
              <a:rPr lang="en" sz="2200" b="1">
                <a:solidFill>
                  <a:srgbClr val="003C71"/>
                </a:solidFill>
                <a:latin typeface="Calibri"/>
                <a:ea typeface="Calibri"/>
                <a:cs typeface="Calibri"/>
                <a:sym typeface="Calibri"/>
              </a:rPr>
              <a:t>Performance Assessment Strategies</a:t>
            </a:r>
            <a:endParaRPr sz="2200" b="1">
              <a:solidFill>
                <a:srgbClr val="003C71"/>
              </a:solidFill>
              <a:highlight>
                <a:schemeClr val="lt1"/>
              </a:highlight>
            </a:endParaRPr>
          </a:p>
          <a:p>
            <a:pPr marL="0" lvl="0" indent="0" algn="l" rtl="0">
              <a:lnSpc>
                <a:spcPct val="100000"/>
              </a:lnSpc>
              <a:spcBef>
                <a:spcPts val="0"/>
              </a:spcBef>
              <a:spcAft>
                <a:spcPts val="0"/>
              </a:spcAft>
              <a:buSzPts val="1400"/>
              <a:buNone/>
            </a:pPr>
            <a:endParaRPr sz="2100">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sp>
        <p:nvSpPr>
          <p:cNvPr id="1398" name="Google Shape;1398;p177"/>
          <p:cNvSpPr txBox="1">
            <a:spLocks noGrp="1"/>
          </p:cNvSpPr>
          <p:nvPr>
            <p:ph type="body" idx="1"/>
          </p:nvPr>
        </p:nvSpPr>
        <p:spPr>
          <a:xfrm>
            <a:off x="6386750" y="2549675"/>
            <a:ext cx="2440800" cy="189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2400">
                <a:solidFill>
                  <a:srgbClr val="003C71"/>
                </a:solidFill>
                <a:highlight>
                  <a:schemeClr val="lt1"/>
                </a:highlight>
              </a:rPr>
              <a:t>C. </a:t>
            </a:r>
            <a:endParaRPr sz="2400">
              <a:solidFill>
                <a:srgbClr val="003C71"/>
              </a:solidFill>
              <a:highlight>
                <a:schemeClr val="lt1"/>
              </a:highlight>
            </a:endParaRPr>
          </a:p>
          <a:p>
            <a:pPr marL="0" lvl="0" indent="0" algn="ctr" rtl="0">
              <a:lnSpc>
                <a:spcPct val="100000"/>
              </a:lnSpc>
              <a:spcBef>
                <a:spcPts val="0"/>
              </a:spcBef>
              <a:spcAft>
                <a:spcPts val="0"/>
              </a:spcAft>
              <a:buClr>
                <a:schemeClr val="dk1"/>
              </a:buClr>
              <a:buSzPts val="1400"/>
              <a:buFont typeface="Arial"/>
              <a:buNone/>
            </a:pPr>
            <a:r>
              <a:rPr lang="en" sz="2200">
                <a:solidFill>
                  <a:srgbClr val="003C71"/>
                </a:solidFill>
                <a:latin typeface="Calibri"/>
                <a:ea typeface="Calibri"/>
                <a:cs typeface="Calibri"/>
                <a:sym typeface="Calibri"/>
              </a:rPr>
              <a:t>Develop a Competency-based </a:t>
            </a:r>
            <a:r>
              <a:rPr lang="en" sz="2200" b="1">
                <a:solidFill>
                  <a:srgbClr val="003C71"/>
                </a:solidFill>
                <a:latin typeface="Calibri"/>
                <a:ea typeface="Calibri"/>
                <a:cs typeface="Calibri"/>
                <a:sym typeface="Calibri"/>
              </a:rPr>
              <a:t>Sustainability Acquisition Credential</a:t>
            </a:r>
            <a:endParaRPr sz="2200">
              <a:solidFill>
                <a:srgbClr val="003C71"/>
              </a:solidFill>
              <a:highlight>
                <a:schemeClr val="lt1"/>
              </a:highlight>
            </a:endParaRPr>
          </a:p>
          <a:p>
            <a:pPr marL="0" marR="0" lvl="0" indent="0" algn="ctr" rtl="0">
              <a:lnSpc>
                <a:spcPct val="100000"/>
              </a:lnSpc>
              <a:spcBef>
                <a:spcPts val="0"/>
              </a:spcBef>
              <a:spcAft>
                <a:spcPts val="0"/>
              </a:spcAft>
              <a:buSzPts val="1400"/>
              <a:buNone/>
            </a:pPr>
            <a:endParaRPr sz="2100">
              <a:solidFill>
                <a:srgbClr val="003C71"/>
              </a:solidFill>
              <a:highlight>
                <a:schemeClr val="lt1"/>
              </a:highlight>
            </a:endParaRPr>
          </a:p>
          <a:p>
            <a:pPr marL="0" lvl="0" indent="0" algn="l" rtl="0">
              <a:lnSpc>
                <a:spcPct val="100000"/>
              </a:lnSpc>
              <a:spcBef>
                <a:spcPts val="400"/>
              </a:spcBef>
              <a:spcAft>
                <a:spcPts val="1000"/>
              </a:spcAft>
              <a:buSzPts val="1400"/>
              <a:buNone/>
            </a:pPr>
            <a:endParaRPr sz="2300">
              <a:solidFill>
                <a:srgbClr val="003C71"/>
              </a:solidFill>
              <a:highlight>
                <a:schemeClr val="lt1"/>
              </a:highlight>
            </a:endParaRPr>
          </a:p>
        </p:txBody>
      </p:sp>
      <p:sp>
        <p:nvSpPr>
          <p:cNvPr id="1399" name="Google Shape;1399;p177"/>
          <p:cNvSpPr txBox="1">
            <a:spLocks noGrp="1"/>
          </p:cNvSpPr>
          <p:nvPr>
            <p:ph type="title" idx="4294967295"/>
          </p:nvPr>
        </p:nvSpPr>
        <p:spPr>
          <a:xfrm>
            <a:off x="1905950" y="-2692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Recommendation – 3rd </a:t>
            </a:r>
          </a:p>
        </p:txBody>
      </p:sp>
      <p:pic>
        <p:nvPicPr>
          <p:cNvPr id="1400" name="Google Shape;1400;p177" descr="icon of arrows converging at a single point"/>
          <p:cNvPicPr preferRelativeResize="0"/>
          <p:nvPr/>
        </p:nvPicPr>
        <p:blipFill rotWithShape="1">
          <a:blip r:embed="rId3">
            <a:alphaModFix/>
          </a:blip>
          <a:srcRect/>
          <a:stretch/>
        </p:blipFill>
        <p:spPr>
          <a:xfrm>
            <a:off x="3869550" y="1099675"/>
            <a:ext cx="1403549" cy="1358251"/>
          </a:xfrm>
          <a:prstGeom prst="rect">
            <a:avLst/>
          </a:prstGeom>
          <a:noFill/>
          <a:ln>
            <a:noFill/>
          </a:ln>
        </p:spPr>
      </p:pic>
      <p:pic>
        <p:nvPicPr>
          <p:cNvPr id="1401" name="Google Shape;1401;p177" descr="icon of a sales person"/>
          <p:cNvPicPr preferRelativeResize="0"/>
          <p:nvPr/>
        </p:nvPicPr>
        <p:blipFill rotWithShape="1">
          <a:blip r:embed="rId4">
            <a:alphaModFix/>
          </a:blip>
          <a:srcRect/>
          <a:stretch/>
        </p:blipFill>
        <p:spPr>
          <a:xfrm>
            <a:off x="897750" y="1099675"/>
            <a:ext cx="1403549" cy="1403579"/>
          </a:xfrm>
          <a:prstGeom prst="rect">
            <a:avLst/>
          </a:prstGeom>
          <a:noFill/>
          <a:ln>
            <a:noFill/>
          </a:ln>
        </p:spPr>
      </p:pic>
      <p:pic>
        <p:nvPicPr>
          <p:cNvPr id="1402" name="Google Shape;1402;p177" descr="icon of a paper credential"/>
          <p:cNvPicPr preferRelativeResize="0"/>
          <p:nvPr/>
        </p:nvPicPr>
        <p:blipFill rotWithShape="1">
          <a:blip r:embed="rId5">
            <a:alphaModFix/>
          </a:blip>
          <a:srcRect/>
          <a:stretch/>
        </p:blipFill>
        <p:spPr>
          <a:xfrm>
            <a:off x="6903200" y="1077025"/>
            <a:ext cx="1403551" cy="14035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78"/>
          <p:cNvSpPr txBox="1">
            <a:spLocks noGrp="1"/>
          </p:cNvSpPr>
          <p:nvPr>
            <p:ph type="title" idx="4294967295"/>
          </p:nvPr>
        </p:nvSpPr>
        <p:spPr>
          <a:xfrm>
            <a:off x="1652950" y="-7800"/>
            <a:ext cx="75669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2600" b="1" i="0" u="none" strike="noStrike" kern="0" cap="none" spc="0" normalizeH="0" baseline="0" noProof="0" dirty="0">
                <a:ln>
                  <a:noFill/>
                </a:ln>
                <a:solidFill>
                  <a:srgbClr val="1C4587"/>
                </a:solidFill>
                <a:effectLst/>
                <a:highlight>
                  <a:srgbClr val="FFFFFF"/>
                </a:highlight>
                <a:uLnTx/>
                <a:uFillTx/>
                <a:latin typeface="Arial"/>
                <a:ea typeface="Arial"/>
                <a:cs typeface="Arial"/>
                <a:sym typeface="Arial"/>
              </a:rPr>
              <a:t>A.  </a:t>
            </a:r>
            <a:r>
              <a:rPr kumimoji="0" lang="en-US" sz="2600" b="1" i="0" u="none" strike="noStrike" kern="0" cap="none" spc="0" normalizeH="0" baseline="0" noProof="0" dirty="0">
                <a:ln>
                  <a:noFill/>
                </a:ln>
                <a:solidFill>
                  <a:srgbClr val="003C71"/>
                </a:solidFill>
                <a:effectLst/>
                <a:uLnTx/>
                <a:uFillTx/>
                <a:latin typeface="Calibri"/>
                <a:ea typeface="Calibri"/>
                <a:cs typeface="Calibri"/>
                <a:sym typeface="Calibri"/>
              </a:rPr>
              <a:t>Integrate Sustainability in Recruitment Strategies </a:t>
            </a:r>
            <a:endParaRPr kumimoji="0" lang="en-US" sz="2600" b="1"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408" name="Google Shape;1408;p1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26</a:t>
            </a:fld>
            <a:endParaRPr/>
          </a:p>
        </p:txBody>
      </p:sp>
      <p:sp>
        <p:nvSpPr>
          <p:cNvPr id="1409" name="Google Shape;1409;p178"/>
          <p:cNvSpPr txBox="1">
            <a:spLocks noGrp="1"/>
          </p:cNvSpPr>
          <p:nvPr>
            <p:ph type="body" idx="1"/>
          </p:nvPr>
        </p:nvSpPr>
        <p:spPr>
          <a:xfrm>
            <a:off x="1727350" y="834600"/>
            <a:ext cx="7378200" cy="2998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900">
                <a:solidFill>
                  <a:schemeClr val="dk1"/>
                </a:solidFill>
              </a:rPr>
              <a:t>By emphasizing sustainability in acquisition job descriptions and expectations, GSA can more closely </a:t>
            </a:r>
            <a:endParaRPr sz="1900">
              <a:solidFill>
                <a:schemeClr val="dk1"/>
              </a:solidFill>
            </a:endParaRPr>
          </a:p>
          <a:p>
            <a:pPr marL="342900" lvl="0" indent="-342900" algn="l" rtl="0">
              <a:lnSpc>
                <a:spcPct val="100000"/>
              </a:lnSpc>
              <a:spcBef>
                <a:spcPts val="0"/>
              </a:spcBef>
              <a:spcAft>
                <a:spcPts val="0"/>
              </a:spcAft>
              <a:buClr>
                <a:schemeClr val="dk1"/>
              </a:buClr>
              <a:buSzPts val="1900"/>
              <a:buChar char="•"/>
            </a:pPr>
            <a:r>
              <a:rPr lang="en" sz="1900" b="1">
                <a:solidFill>
                  <a:schemeClr val="dk1"/>
                </a:solidFill>
                <a:highlight>
                  <a:srgbClr val="CFE2F3"/>
                </a:highlight>
              </a:rPr>
              <a:t>Align the agency’ broader organizational objectives</a:t>
            </a:r>
            <a:r>
              <a:rPr lang="en" sz="1900">
                <a:solidFill>
                  <a:schemeClr val="dk1"/>
                </a:solidFill>
              </a:rPr>
              <a:t> with its sustainability goals</a:t>
            </a:r>
            <a:endParaRPr sz="1900">
              <a:solidFill>
                <a:schemeClr val="dk1"/>
              </a:solidFill>
            </a:endParaRPr>
          </a:p>
          <a:p>
            <a:pPr marL="342900" lvl="0" indent="-342900" algn="l" rtl="0">
              <a:lnSpc>
                <a:spcPct val="100000"/>
              </a:lnSpc>
              <a:spcBef>
                <a:spcPts val="0"/>
              </a:spcBef>
              <a:spcAft>
                <a:spcPts val="0"/>
              </a:spcAft>
              <a:buClr>
                <a:schemeClr val="dk1"/>
              </a:buClr>
              <a:buSzPts val="1900"/>
              <a:buChar char="•"/>
            </a:pPr>
            <a:r>
              <a:rPr lang="en" sz="1900" b="1">
                <a:solidFill>
                  <a:schemeClr val="dk1"/>
                </a:solidFill>
                <a:highlight>
                  <a:srgbClr val="CFE2F3"/>
                </a:highlight>
              </a:rPr>
              <a:t>Attract new talent</a:t>
            </a:r>
            <a:r>
              <a:rPr lang="en" sz="1900">
                <a:solidFill>
                  <a:schemeClr val="dk1"/>
                </a:solidFill>
              </a:rPr>
              <a:t> who are committed to addressing sustainability concerns</a:t>
            </a:r>
            <a:endParaRPr sz="1900">
              <a:solidFill>
                <a:schemeClr val="dk1"/>
              </a:solidFill>
            </a:endParaRPr>
          </a:p>
          <a:p>
            <a:pPr marL="342900" lvl="0" indent="-342900" algn="l" rtl="0">
              <a:lnSpc>
                <a:spcPct val="100000"/>
              </a:lnSpc>
              <a:spcBef>
                <a:spcPts val="0"/>
              </a:spcBef>
              <a:spcAft>
                <a:spcPts val="0"/>
              </a:spcAft>
              <a:buClr>
                <a:schemeClr val="dk1"/>
              </a:buClr>
              <a:buSzPts val="1900"/>
              <a:buChar char="•"/>
            </a:pPr>
            <a:r>
              <a:rPr lang="en" sz="1900" b="1">
                <a:solidFill>
                  <a:schemeClr val="dk1"/>
                </a:solidFill>
                <a:highlight>
                  <a:srgbClr val="CFE2F3"/>
                </a:highlight>
              </a:rPr>
              <a:t>Foster a workforce that is poised to embed sustainability</a:t>
            </a:r>
            <a:r>
              <a:rPr lang="en" sz="1900">
                <a:solidFill>
                  <a:schemeClr val="dk1"/>
                </a:solidFill>
              </a:rPr>
              <a:t> into federal acquisition.  </a:t>
            </a:r>
            <a:endParaRPr sz="2700">
              <a:solidFill>
                <a:srgbClr val="003C71"/>
              </a:solidFill>
            </a:endParaRPr>
          </a:p>
          <a:p>
            <a:pPr marL="0" lvl="0" indent="0" algn="l" rtl="0">
              <a:lnSpc>
                <a:spcPct val="100000"/>
              </a:lnSpc>
              <a:spcBef>
                <a:spcPts val="0"/>
              </a:spcBef>
              <a:spcAft>
                <a:spcPts val="0"/>
              </a:spcAft>
              <a:buClr>
                <a:schemeClr val="dk1"/>
              </a:buClr>
              <a:buSzPts val="1400"/>
              <a:buFont typeface="Arial"/>
              <a:buNone/>
            </a:pPr>
            <a:endParaRPr sz="700">
              <a:solidFill>
                <a:schemeClr val="dk1"/>
              </a:solidFill>
            </a:endParaRPr>
          </a:p>
          <a:p>
            <a:pPr marL="0" lvl="0" indent="0" algn="l" rtl="0">
              <a:lnSpc>
                <a:spcPct val="100000"/>
              </a:lnSpc>
              <a:spcBef>
                <a:spcPts val="0"/>
              </a:spcBef>
              <a:spcAft>
                <a:spcPts val="0"/>
              </a:spcAft>
              <a:buSzPts val="1400"/>
              <a:buNone/>
            </a:pPr>
            <a:r>
              <a:rPr lang="en" sz="1900" i="1">
                <a:solidFill>
                  <a:srgbClr val="003C71"/>
                </a:solidFill>
              </a:rPr>
              <a:t>Recommend </a:t>
            </a:r>
            <a:r>
              <a:rPr lang="en" sz="1900" b="1" i="1">
                <a:solidFill>
                  <a:srgbClr val="003C71"/>
                </a:solidFill>
              </a:rPr>
              <a:t>three key approaches:</a:t>
            </a:r>
            <a:endParaRPr sz="1900" b="1" i="1">
              <a:solidFill>
                <a:srgbClr val="003C71"/>
              </a:solidFill>
            </a:endParaRPr>
          </a:p>
          <a:p>
            <a:pPr marL="0" lvl="0" indent="0" algn="l" rtl="0">
              <a:lnSpc>
                <a:spcPct val="100000"/>
              </a:lnSpc>
              <a:spcBef>
                <a:spcPts val="0"/>
              </a:spcBef>
              <a:spcAft>
                <a:spcPts val="0"/>
              </a:spcAft>
              <a:buClr>
                <a:schemeClr val="dk1"/>
              </a:buClr>
              <a:buSzPts val="1400"/>
              <a:buFont typeface="Arial"/>
              <a:buNone/>
            </a:pPr>
            <a:endParaRPr sz="700" b="1" i="1">
              <a:solidFill>
                <a:srgbClr val="003C71"/>
              </a:solidFill>
            </a:endParaRPr>
          </a:p>
          <a:p>
            <a:pPr marL="457200" lvl="0" indent="-349250" algn="l" rtl="0">
              <a:lnSpc>
                <a:spcPct val="115000"/>
              </a:lnSpc>
              <a:spcBef>
                <a:spcPts val="0"/>
              </a:spcBef>
              <a:spcAft>
                <a:spcPts val="0"/>
              </a:spcAft>
              <a:buSzPts val="1900"/>
              <a:buAutoNum type="arabicPeriod"/>
            </a:pPr>
            <a:r>
              <a:rPr lang="en" sz="1900">
                <a:solidFill>
                  <a:schemeClr val="dk1"/>
                </a:solidFill>
              </a:rPr>
              <a:t>Integrate sustainability into recruitment announcements</a:t>
            </a:r>
            <a:endParaRPr sz="1900">
              <a:solidFill>
                <a:schemeClr val="dk1"/>
              </a:solidFill>
            </a:endParaRPr>
          </a:p>
          <a:p>
            <a:pPr marL="457200" lvl="0" indent="-349250" algn="l" rtl="0">
              <a:lnSpc>
                <a:spcPct val="115000"/>
              </a:lnSpc>
              <a:spcBef>
                <a:spcPts val="0"/>
              </a:spcBef>
              <a:spcAft>
                <a:spcPts val="0"/>
              </a:spcAft>
              <a:buSzPts val="1900"/>
              <a:buAutoNum type="arabicPeriod"/>
            </a:pPr>
            <a:r>
              <a:rPr lang="en" sz="1900">
                <a:solidFill>
                  <a:schemeClr val="dk1"/>
                </a:solidFill>
              </a:rPr>
              <a:t>Link sustainability with the agency’s overall mission</a:t>
            </a:r>
            <a:endParaRPr sz="1900">
              <a:solidFill>
                <a:schemeClr val="dk1"/>
              </a:solidFill>
            </a:endParaRPr>
          </a:p>
          <a:p>
            <a:pPr marL="457200" lvl="0" indent="-349250" algn="l" rtl="0">
              <a:lnSpc>
                <a:spcPct val="100000"/>
              </a:lnSpc>
              <a:spcBef>
                <a:spcPts val="0"/>
              </a:spcBef>
              <a:spcAft>
                <a:spcPts val="0"/>
              </a:spcAft>
              <a:buSzPts val="1900"/>
              <a:buAutoNum type="arabicPeriod"/>
            </a:pPr>
            <a:r>
              <a:rPr lang="en" sz="1900">
                <a:solidFill>
                  <a:schemeClr val="dk1"/>
                </a:solidFill>
              </a:rPr>
              <a:t>Embed sustainability training into GSA’s Acquisition Talent Development (ATD) Program</a:t>
            </a:r>
            <a:endParaRPr sz="1600">
              <a:solidFill>
                <a:schemeClr val="dk1"/>
              </a:solidFill>
            </a:endParaRPr>
          </a:p>
          <a:p>
            <a:pPr marL="0" lvl="0" indent="0" algn="l" rtl="0">
              <a:lnSpc>
                <a:spcPct val="100000"/>
              </a:lnSpc>
              <a:spcBef>
                <a:spcPts val="0"/>
              </a:spcBef>
              <a:spcAft>
                <a:spcPts val="0"/>
              </a:spcAft>
              <a:buSzPts val="1400"/>
              <a:buNone/>
            </a:pPr>
            <a:endParaRPr sz="1900" i="1">
              <a:solidFill>
                <a:srgbClr val="003C71"/>
              </a:solidFill>
            </a:endParaRPr>
          </a:p>
        </p:txBody>
      </p:sp>
      <p:pic>
        <p:nvPicPr>
          <p:cNvPr id="1410" name="Google Shape;1410;p178" descr="icon of a sales person"/>
          <p:cNvPicPr preferRelativeResize="0"/>
          <p:nvPr/>
        </p:nvPicPr>
        <p:blipFill rotWithShape="1">
          <a:blip r:embed="rId3">
            <a:alphaModFix/>
          </a:blip>
          <a:srcRect/>
          <a:stretch/>
        </p:blipFill>
        <p:spPr>
          <a:xfrm>
            <a:off x="-16650" y="871075"/>
            <a:ext cx="1537300" cy="1537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79"/>
          <p:cNvSpPr txBox="1">
            <a:spLocks noGrp="1"/>
          </p:cNvSpPr>
          <p:nvPr>
            <p:ph type="title" idx="4294967295"/>
          </p:nvPr>
        </p:nvSpPr>
        <p:spPr>
          <a:xfrm>
            <a:off x="152400" y="-7800"/>
            <a:ext cx="95868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2500" b="1" i="0" u="none" strike="noStrike" kern="0" cap="none" spc="0" normalizeH="0" baseline="0" noProof="0" dirty="0">
                <a:ln>
                  <a:noFill/>
                </a:ln>
                <a:solidFill>
                  <a:srgbClr val="003C71"/>
                </a:solidFill>
                <a:effectLst/>
                <a:highlight>
                  <a:srgbClr val="FFFFFF"/>
                </a:highlight>
                <a:uLnTx/>
                <a:uFillTx/>
                <a:latin typeface="Arial"/>
                <a:ea typeface="Arial"/>
                <a:cs typeface="Arial"/>
                <a:sym typeface="Arial"/>
              </a:rPr>
              <a:t>B.  </a:t>
            </a:r>
            <a:r>
              <a:rPr kumimoji="0" lang="en-US" sz="2500" b="1" i="0" u="none" strike="noStrike" kern="0" cap="none" spc="0" normalizeH="0" baseline="0" noProof="0" dirty="0">
                <a:ln>
                  <a:noFill/>
                </a:ln>
                <a:solidFill>
                  <a:srgbClr val="003C71"/>
                </a:solidFill>
                <a:effectLst/>
                <a:uLnTx/>
                <a:uFillTx/>
                <a:latin typeface="Calibri"/>
                <a:ea typeface="Calibri"/>
                <a:cs typeface="Calibri"/>
                <a:sym typeface="Calibri"/>
              </a:rPr>
              <a:t>Integrate Sustainability into Performance Assessment Strategies </a:t>
            </a:r>
            <a:endParaRPr kumimoji="0" lang="en-US" sz="2500" b="1" i="0" u="none" strike="noStrike" kern="0" cap="none" spc="0" normalizeH="0" baseline="0" noProof="0" dirty="0">
              <a:ln>
                <a:noFill/>
              </a:ln>
              <a:solidFill>
                <a:srgbClr val="003C71"/>
              </a:solidFill>
              <a:effectLst/>
              <a:uLnTx/>
              <a:uFillTx/>
              <a:latin typeface="Arial"/>
              <a:ea typeface="Arial"/>
              <a:cs typeface="Arial"/>
              <a:sym typeface="Arial"/>
            </a:endParaRPr>
          </a:p>
        </p:txBody>
      </p:sp>
      <p:sp>
        <p:nvSpPr>
          <p:cNvPr id="1416" name="Google Shape;1416;p1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27</a:t>
            </a:fld>
            <a:endParaRPr/>
          </a:p>
        </p:txBody>
      </p:sp>
      <p:sp>
        <p:nvSpPr>
          <p:cNvPr id="1417" name="Google Shape;1417;p179"/>
          <p:cNvSpPr txBox="1">
            <a:spLocks noGrp="1"/>
          </p:cNvSpPr>
          <p:nvPr>
            <p:ph type="body" idx="1"/>
          </p:nvPr>
        </p:nvSpPr>
        <p:spPr>
          <a:xfrm>
            <a:off x="1727350" y="910800"/>
            <a:ext cx="7378200" cy="2998200"/>
          </a:xfrm>
          <a:prstGeom prst="rect">
            <a:avLst/>
          </a:prstGeom>
          <a:noFill/>
          <a:ln>
            <a:noFill/>
          </a:ln>
        </p:spPr>
        <p:txBody>
          <a:bodyPr spcFirstLastPara="1" wrap="square" lIns="91425" tIns="91425" rIns="91425" bIns="91425" anchor="t" anchorCtr="0">
            <a:noAutofit/>
          </a:bodyPr>
          <a:lstStyle/>
          <a:p>
            <a:pPr marL="285750" lvl="0" indent="-292100" algn="l" rtl="0">
              <a:lnSpc>
                <a:spcPct val="100000"/>
              </a:lnSpc>
              <a:spcBef>
                <a:spcPts val="0"/>
              </a:spcBef>
              <a:spcAft>
                <a:spcPts val="0"/>
              </a:spcAft>
              <a:buClr>
                <a:schemeClr val="dk1"/>
              </a:buClr>
              <a:buSzPts val="1900"/>
              <a:buChar char="•"/>
            </a:pPr>
            <a:r>
              <a:rPr lang="en" sz="1800" b="1">
                <a:solidFill>
                  <a:schemeClr val="dk1"/>
                </a:solidFill>
                <a:highlight>
                  <a:srgbClr val="CFE2F3"/>
                </a:highlight>
              </a:rPr>
              <a:t>Foster accountability</a:t>
            </a:r>
            <a:r>
              <a:rPr lang="en" sz="1800">
                <a:solidFill>
                  <a:schemeClr val="dk1"/>
                </a:solidFill>
              </a:rPr>
              <a:t> – ensuring that acquisition professionals meet GSA's sustainability objectives. </a:t>
            </a:r>
            <a:endParaRPr sz="1800">
              <a:solidFill>
                <a:schemeClr val="dk1"/>
              </a:solidFill>
            </a:endParaRPr>
          </a:p>
          <a:p>
            <a:pPr marL="285750" lvl="0" indent="-292100" algn="l" rtl="0">
              <a:lnSpc>
                <a:spcPct val="100000"/>
              </a:lnSpc>
              <a:spcBef>
                <a:spcPts val="0"/>
              </a:spcBef>
              <a:spcAft>
                <a:spcPts val="0"/>
              </a:spcAft>
              <a:buClr>
                <a:schemeClr val="dk1"/>
              </a:buClr>
              <a:buSzPts val="1900"/>
              <a:buChar char="•"/>
            </a:pPr>
            <a:r>
              <a:rPr lang="en" sz="1800" b="1">
                <a:solidFill>
                  <a:schemeClr val="dk1"/>
                </a:solidFill>
                <a:highlight>
                  <a:srgbClr val="CFE2F3"/>
                </a:highlight>
              </a:rPr>
              <a:t>Inform decisions</a:t>
            </a:r>
            <a:r>
              <a:rPr lang="en" sz="1800">
                <a:solidFill>
                  <a:schemeClr val="dk1"/>
                </a:solidFill>
              </a:rPr>
              <a:t> – regarding promotions, professional recognitions, and strategic directions, thus further aligning sustainability with GSA's overall mission. </a:t>
            </a:r>
            <a:endParaRPr sz="1800">
              <a:solidFill>
                <a:schemeClr val="dk1"/>
              </a:solidFill>
            </a:endParaRPr>
          </a:p>
          <a:p>
            <a:pPr marL="285750" lvl="0" indent="-292100" algn="l" rtl="0">
              <a:lnSpc>
                <a:spcPct val="100000"/>
              </a:lnSpc>
              <a:spcBef>
                <a:spcPts val="0"/>
              </a:spcBef>
              <a:spcAft>
                <a:spcPts val="0"/>
              </a:spcAft>
              <a:buClr>
                <a:schemeClr val="dk1"/>
              </a:buClr>
              <a:buSzPts val="1900"/>
              <a:buChar char="•"/>
            </a:pPr>
            <a:r>
              <a:rPr lang="en" sz="1800" b="1">
                <a:solidFill>
                  <a:schemeClr val="dk1"/>
                </a:solidFill>
                <a:highlight>
                  <a:srgbClr val="CFE2F3"/>
                </a:highlight>
              </a:rPr>
              <a:t>Identify sustainability training needs</a:t>
            </a:r>
            <a:r>
              <a:rPr lang="en" sz="1800">
                <a:solidFill>
                  <a:schemeClr val="dk1"/>
                </a:solidFill>
              </a:rPr>
              <a:t> – ensuring that acquisition professionals possess the necessary skills to excel in their roles and contribute to GSA’s sustainability success. </a:t>
            </a:r>
            <a:endParaRPr sz="1800">
              <a:solidFill>
                <a:schemeClr val="dk1"/>
              </a:solidFill>
            </a:endParaRPr>
          </a:p>
          <a:p>
            <a:pPr marL="228600" lvl="0" indent="0" algn="l" rtl="0">
              <a:lnSpc>
                <a:spcPct val="100000"/>
              </a:lnSpc>
              <a:spcBef>
                <a:spcPts val="0"/>
              </a:spcBef>
              <a:spcAft>
                <a:spcPts val="0"/>
              </a:spcAft>
              <a:buSzPts val="1400"/>
              <a:buNone/>
            </a:pPr>
            <a:r>
              <a:rPr lang="en" sz="800">
                <a:solidFill>
                  <a:schemeClr val="dk1"/>
                </a:solidFill>
              </a:rPr>
              <a:t> </a:t>
            </a:r>
            <a:endParaRPr sz="800">
              <a:solidFill>
                <a:schemeClr val="dk1"/>
              </a:solidFill>
            </a:endParaRPr>
          </a:p>
          <a:p>
            <a:pPr marL="0" lvl="0" indent="0" algn="l" rtl="0">
              <a:lnSpc>
                <a:spcPct val="100000"/>
              </a:lnSpc>
              <a:spcBef>
                <a:spcPts val="0"/>
              </a:spcBef>
              <a:spcAft>
                <a:spcPts val="0"/>
              </a:spcAft>
              <a:buSzPts val="1400"/>
              <a:buNone/>
            </a:pPr>
            <a:r>
              <a:rPr lang="en" sz="1800" i="1">
                <a:solidFill>
                  <a:srgbClr val="003C71"/>
                </a:solidFill>
              </a:rPr>
              <a:t>Recommend </a:t>
            </a:r>
            <a:r>
              <a:rPr lang="en" sz="1800" b="1" i="1">
                <a:solidFill>
                  <a:srgbClr val="003C71"/>
                </a:solidFill>
              </a:rPr>
              <a:t>four key approaches:</a:t>
            </a:r>
            <a:endParaRPr sz="1800" b="1" i="1">
              <a:solidFill>
                <a:srgbClr val="003C71"/>
              </a:solidFill>
            </a:endParaRPr>
          </a:p>
          <a:p>
            <a:pPr marL="0" lvl="0" indent="0" algn="l" rtl="0">
              <a:lnSpc>
                <a:spcPct val="100000"/>
              </a:lnSpc>
              <a:spcBef>
                <a:spcPts val="0"/>
              </a:spcBef>
              <a:spcAft>
                <a:spcPts val="0"/>
              </a:spcAft>
              <a:buSzPts val="1400"/>
              <a:buNone/>
            </a:pPr>
            <a:endParaRPr sz="800" b="1" i="1">
              <a:solidFill>
                <a:srgbClr val="003C71"/>
              </a:solidFill>
            </a:endParaRPr>
          </a:p>
          <a:p>
            <a:pPr marL="457200" lvl="0" indent="-342900" algn="l" rtl="0">
              <a:lnSpc>
                <a:spcPct val="100000"/>
              </a:lnSpc>
              <a:spcBef>
                <a:spcPts val="0"/>
              </a:spcBef>
              <a:spcAft>
                <a:spcPts val="0"/>
              </a:spcAft>
              <a:buClr>
                <a:schemeClr val="dk1"/>
              </a:buClr>
              <a:buSzPts val="1800"/>
              <a:buAutoNum type="arabicPeriod"/>
            </a:pPr>
            <a:r>
              <a:rPr lang="en" sz="1800">
                <a:solidFill>
                  <a:schemeClr val="dk1"/>
                </a:solidFill>
              </a:rPr>
              <a:t>Recognition and rewards</a:t>
            </a:r>
            <a:endParaRPr sz="1800">
              <a:solidFill>
                <a:schemeClr val="dk1"/>
              </a:solidFill>
            </a:endParaRPr>
          </a:p>
          <a:p>
            <a:pPr marL="457200" lvl="0" indent="-342900" algn="l" rtl="0">
              <a:lnSpc>
                <a:spcPct val="100000"/>
              </a:lnSpc>
              <a:spcBef>
                <a:spcPts val="0"/>
              </a:spcBef>
              <a:spcAft>
                <a:spcPts val="0"/>
              </a:spcAft>
              <a:buClr>
                <a:schemeClr val="dk1"/>
              </a:buClr>
              <a:buSzPts val="1800"/>
              <a:buAutoNum type="arabicPeriod"/>
            </a:pPr>
            <a:r>
              <a:rPr lang="en" sz="1800">
                <a:solidFill>
                  <a:schemeClr val="dk1"/>
                </a:solidFill>
              </a:rPr>
              <a:t>Acquisition workforce key performance indicators</a:t>
            </a:r>
            <a:endParaRPr sz="1800">
              <a:solidFill>
                <a:schemeClr val="dk1"/>
              </a:solidFill>
            </a:endParaRPr>
          </a:p>
          <a:p>
            <a:pPr marL="457200" lvl="0" indent="-342900" algn="l" rtl="0">
              <a:lnSpc>
                <a:spcPct val="100000"/>
              </a:lnSpc>
              <a:spcBef>
                <a:spcPts val="0"/>
              </a:spcBef>
              <a:spcAft>
                <a:spcPts val="0"/>
              </a:spcAft>
              <a:buClr>
                <a:schemeClr val="dk1"/>
              </a:buClr>
              <a:buSzPts val="1800"/>
              <a:buAutoNum type="arabicPeriod"/>
            </a:pPr>
            <a:r>
              <a:rPr lang="en" sz="1800">
                <a:solidFill>
                  <a:schemeClr val="dk1"/>
                </a:solidFill>
              </a:rPr>
              <a:t>Alignment with mission</a:t>
            </a:r>
            <a:endParaRPr sz="1800">
              <a:solidFill>
                <a:schemeClr val="dk1"/>
              </a:solidFill>
            </a:endParaRPr>
          </a:p>
          <a:p>
            <a:pPr marL="457200" lvl="0" indent="-342900" algn="l" rtl="0">
              <a:lnSpc>
                <a:spcPct val="100000"/>
              </a:lnSpc>
              <a:spcBef>
                <a:spcPts val="0"/>
              </a:spcBef>
              <a:spcAft>
                <a:spcPts val="0"/>
              </a:spcAft>
              <a:buClr>
                <a:schemeClr val="dk1"/>
              </a:buClr>
              <a:buSzPts val="1800"/>
              <a:buAutoNum type="arabicPeriod"/>
            </a:pPr>
            <a:r>
              <a:rPr lang="en" sz="1800">
                <a:solidFill>
                  <a:schemeClr val="dk1"/>
                </a:solidFill>
              </a:rPr>
              <a:t>Clear responsibility assignment</a:t>
            </a:r>
            <a:endParaRPr sz="1800">
              <a:solidFill>
                <a:schemeClr val="dk1"/>
              </a:solidFill>
            </a:endParaRPr>
          </a:p>
          <a:p>
            <a:pPr marL="0" lvl="0" indent="0" algn="l" rtl="0">
              <a:lnSpc>
                <a:spcPct val="100000"/>
              </a:lnSpc>
              <a:spcBef>
                <a:spcPts val="0"/>
              </a:spcBef>
              <a:spcAft>
                <a:spcPts val="0"/>
              </a:spcAft>
              <a:buSzPts val="1400"/>
              <a:buNone/>
            </a:pPr>
            <a:endParaRPr sz="1800">
              <a:solidFill>
                <a:srgbClr val="003C71"/>
              </a:solidFill>
            </a:endParaRPr>
          </a:p>
        </p:txBody>
      </p:sp>
      <p:pic>
        <p:nvPicPr>
          <p:cNvPr id="1418" name="Google Shape;1418;p179" descr="icon of arrows converging at a single point"/>
          <p:cNvPicPr preferRelativeResize="0"/>
          <p:nvPr/>
        </p:nvPicPr>
        <p:blipFill rotWithShape="1">
          <a:blip r:embed="rId3">
            <a:alphaModFix/>
          </a:blip>
          <a:srcRect/>
          <a:stretch/>
        </p:blipFill>
        <p:spPr>
          <a:xfrm>
            <a:off x="149988" y="944612"/>
            <a:ext cx="1403549" cy="1358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28</a:t>
            </a:fld>
            <a:endParaRPr/>
          </a:p>
        </p:txBody>
      </p:sp>
      <p:sp>
        <p:nvSpPr>
          <p:cNvPr id="1424" name="Google Shape;1424;p180"/>
          <p:cNvSpPr txBox="1"/>
          <p:nvPr/>
        </p:nvSpPr>
        <p:spPr>
          <a:xfrm>
            <a:off x="1559300" y="899300"/>
            <a:ext cx="7666800" cy="37557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00000"/>
              </a:lnSpc>
              <a:spcBef>
                <a:spcPts val="0"/>
              </a:spcBef>
              <a:spcAft>
                <a:spcPts val="0"/>
              </a:spcAft>
              <a:buClr>
                <a:srgbClr val="000000"/>
              </a:buClr>
              <a:buSzPts val="1500"/>
              <a:buChar char="●"/>
            </a:pPr>
            <a:r>
              <a:rPr lang="en" sz="1800" b="1" i="0" u="none" strike="noStrike" cap="none">
                <a:solidFill>
                  <a:schemeClr val="dk1"/>
                </a:solidFill>
                <a:highlight>
                  <a:srgbClr val="CFE2F3"/>
                </a:highlight>
                <a:latin typeface="Arial"/>
                <a:ea typeface="Arial"/>
                <a:cs typeface="Arial"/>
                <a:sym typeface="Arial"/>
              </a:rPr>
              <a:t>Competencies = Core element</a:t>
            </a:r>
            <a:r>
              <a:rPr lang="en" sz="1800" b="0" i="0" u="none" strike="noStrike" cap="none">
                <a:solidFill>
                  <a:srgbClr val="0D0D0D"/>
                </a:solidFill>
                <a:highlight>
                  <a:srgbClr val="FFFFFF"/>
                </a:highlight>
                <a:latin typeface="Arial"/>
                <a:ea typeface="Arial"/>
                <a:cs typeface="Arial"/>
                <a:sym typeface="Arial"/>
              </a:rPr>
              <a:t> of GSA’s new sustainability credential </a:t>
            </a:r>
            <a:endParaRPr sz="1800" b="0" i="0" u="none" strike="noStrike" cap="none">
              <a:solidFill>
                <a:srgbClr val="0D0D0D"/>
              </a:solidFill>
              <a:highlight>
                <a:srgbClr val="FFFFFF"/>
              </a:highlight>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Char char="●"/>
            </a:pPr>
            <a:r>
              <a:rPr lang="en" sz="1800" b="1" i="0" u="none" strike="noStrike" cap="none">
                <a:solidFill>
                  <a:schemeClr val="dk1"/>
                </a:solidFill>
                <a:highlight>
                  <a:srgbClr val="CFE2F3"/>
                </a:highlight>
                <a:latin typeface="Arial"/>
                <a:ea typeface="Arial"/>
                <a:cs typeface="Arial"/>
                <a:sym typeface="Arial"/>
              </a:rPr>
              <a:t>Evergreen competencies</a:t>
            </a:r>
            <a:r>
              <a:rPr lang="en" sz="1800" b="0" i="0" u="none" strike="noStrike" cap="none">
                <a:solidFill>
                  <a:srgbClr val="0D0D0D"/>
                </a:solidFill>
                <a:highlight>
                  <a:srgbClr val="FFFFFF"/>
                </a:highlight>
                <a:latin typeface="Arial"/>
                <a:ea typeface="Arial"/>
                <a:cs typeface="Arial"/>
                <a:sym typeface="Arial"/>
              </a:rPr>
              <a:t> – Links to the acquisition professional’s existing work</a:t>
            </a:r>
            <a:endParaRPr sz="1800" b="0" i="0" u="none" strike="noStrike" cap="none">
              <a:solidFill>
                <a:srgbClr val="0D0D0D"/>
              </a:solidFill>
              <a:highlight>
                <a:srgbClr val="FFFFFF"/>
              </a:highlight>
              <a:latin typeface="Arial"/>
              <a:ea typeface="Arial"/>
              <a:cs typeface="Arial"/>
              <a:sym typeface="Arial"/>
            </a:endParaRPr>
          </a:p>
          <a:p>
            <a:pPr marL="45720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D0D0D"/>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 sz="1800" b="0" i="1" u="none" strike="noStrike" cap="none">
                <a:solidFill>
                  <a:srgbClr val="003C71"/>
                </a:solidFill>
                <a:latin typeface="Arial"/>
                <a:ea typeface="Arial"/>
                <a:cs typeface="Arial"/>
                <a:sym typeface="Arial"/>
              </a:rPr>
              <a:t>Suggested</a:t>
            </a:r>
            <a:r>
              <a:rPr lang="en" sz="1800" b="1" i="1" u="none" strike="noStrike" cap="none">
                <a:solidFill>
                  <a:srgbClr val="003C71"/>
                </a:solidFill>
                <a:latin typeface="Arial"/>
                <a:ea typeface="Arial"/>
                <a:cs typeface="Arial"/>
                <a:sym typeface="Arial"/>
              </a:rPr>
              <a:t> 6 elements </a:t>
            </a:r>
            <a:r>
              <a:rPr lang="en" sz="1800" b="0" i="1" u="none" strike="noStrike" cap="none">
                <a:solidFill>
                  <a:srgbClr val="003C71"/>
                </a:solidFill>
                <a:latin typeface="Arial"/>
                <a:ea typeface="Arial"/>
                <a:cs typeface="Arial"/>
                <a:sym typeface="Arial"/>
              </a:rPr>
              <a:t>that draw on lessons learned from GSA’s ITAC competency model: </a:t>
            </a:r>
            <a:endParaRPr sz="1800" b="0" i="1" u="none" strike="noStrike" cap="none">
              <a:solidFill>
                <a:srgbClr val="003C7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800" b="0" i="1" u="none" strike="noStrike" cap="none">
              <a:solidFill>
                <a:srgbClr val="003C7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AutoNum type="arabicPeriod"/>
            </a:pPr>
            <a:r>
              <a:rPr lang="en" sz="1800" b="0" i="0" u="none" strike="noStrike" cap="none">
                <a:solidFill>
                  <a:srgbClr val="0D0D0D"/>
                </a:solidFill>
                <a:highlight>
                  <a:srgbClr val="FFFFFF"/>
                </a:highlight>
                <a:latin typeface="Arial"/>
                <a:ea typeface="Arial"/>
                <a:cs typeface="Arial"/>
                <a:sym typeface="Arial"/>
              </a:rPr>
              <a:t>Minimize the sustainability acquisition competencies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AutoNum type="arabicPeriod"/>
            </a:pPr>
            <a:r>
              <a:rPr lang="en" sz="1800" b="0" i="0" u="none" strike="noStrike" cap="none">
                <a:solidFill>
                  <a:srgbClr val="0D0D0D"/>
                </a:solidFill>
                <a:highlight>
                  <a:srgbClr val="FFFFFF"/>
                </a:highlight>
                <a:latin typeface="Arial"/>
                <a:ea typeface="Arial"/>
                <a:cs typeface="Arial"/>
                <a:sym typeface="Arial"/>
              </a:rPr>
              <a:t>Emphasize both technical and professional competencies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AutoNum type="arabicPeriod"/>
            </a:pPr>
            <a:r>
              <a:rPr lang="en" sz="1800" b="0" i="0" u="none" strike="noStrike" cap="none">
                <a:solidFill>
                  <a:srgbClr val="0D0D0D"/>
                </a:solidFill>
                <a:highlight>
                  <a:srgbClr val="FFFFFF"/>
                </a:highlight>
                <a:latin typeface="Arial"/>
                <a:ea typeface="Arial"/>
                <a:cs typeface="Arial"/>
                <a:sym typeface="Arial"/>
              </a:rPr>
              <a:t>Engage acquisition professionals</a:t>
            </a:r>
            <a:endParaRPr sz="1800" b="0" i="0" u="none" strike="noStrike" cap="none">
              <a:solidFill>
                <a:srgbClr val="0D0D0D"/>
              </a:solidFill>
              <a:highlight>
                <a:srgbClr val="FFFFFF"/>
              </a:highlight>
              <a:latin typeface="Arial"/>
              <a:ea typeface="Arial"/>
              <a:cs typeface="Arial"/>
              <a:sym typeface="Arial"/>
            </a:endParaRPr>
          </a:p>
          <a:p>
            <a:pPr marL="457200" marR="0" lvl="0" indent="-342900" algn="l" rtl="0">
              <a:lnSpc>
                <a:spcPct val="100000"/>
              </a:lnSpc>
              <a:spcBef>
                <a:spcPts val="0"/>
              </a:spcBef>
              <a:spcAft>
                <a:spcPts val="0"/>
              </a:spcAft>
              <a:buClr>
                <a:srgbClr val="0D0D0D"/>
              </a:buClr>
              <a:buSzPts val="1800"/>
              <a:buFont typeface="Arial"/>
              <a:buAutoNum type="arabicPeriod"/>
            </a:pPr>
            <a:r>
              <a:rPr lang="en" sz="1800" b="0" i="0" u="none" strike="noStrike" cap="none">
                <a:solidFill>
                  <a:srgbClr val="0D0D0D"/>
                </a:solidFill>
                <a:latin typeface="Arial"/>
                <a:ea typeface="Arial"/>
                <a:cs typeface="Arial"/>
                <a:sym typeface="Arial"/>
              </a:rPr>
              <a:t>Make the credential relevant to daily work</a:t>
            </a:r>
            <a:endParaRPr sz="1800" b="0" i="0" u="none" strike="noStrike" cap="none">
              <a:solidFill>
                <a:srgbClr val="0D0D0D"/>
              </a:solidFill>
              <a:latin typeface="Arial"/>
              <a:ea typeface="Arial"/>
              <a:cs typeface="Arial"/>
              <a:sym typeface="Arial"/>
            </a:endParaRPr>
          </a:p>
          <a:p>
            <a:pPr marL="457200" marR="0" lvl="0" indent="-342900" algn="l" rtl="0">
              <a:lnSpc>
                <a:spcPct val="100000"/>
              </a:lnSpc>
              <a:spcBef>
                <a:spcPts val="0"/>
              </a:spcBef>
              <a:spcAft>
                <a:spcPts val="0"/>
              </a:spcAft>
              <a:buClr>
                <a:srgbClr val="0D0D0D"/>
              </a:buClr>
              <a:buSzPts val="1800"/>
              <a:buFont typeface="Arial"/>
              <a:buAutoNum type="arabicPeriod"/>
            </a:pPr>
            <a:r>
              <a:rPr lang="en" sz="1800" b="0" i="0" u="none" strike="noStrike" cap="none">
                <a:solidFill>
                  <a:srgbClr val="0D0D0D"/>
                </a:solidFill>
                <a:highlight>
                  <a:srgbClr val="FFFFFF"/>
                </a:highlight>
                <a:latin typeface="Arial"/>
                <a:ea typeface="Arial"/>
                <a:cs typeface="Arial"/>
                <a:sym typeface="Arial"/>
              </a:rPr>
              <a:t>Measure program impact</a:t>
            </a:r>
            <a:endParaRPr sz="1800" b="0" i="0" u="none" strike="noStrike" cap="none">
              <a:solidFill>
                <a:srgbClr val="0D0D0D"/>
              </a:solidFill>
              <a:highlight>
                <a:srgbClr val="FFFFFF"/>
              </a:highlight>
              <a:latin typeface="Arial"/>
              <a:ea typeface="Arial"/>
              <a:cs typeface="Arial"/>
              <a:sym typeface="Arial"/>
            </a:endParaRPr>
          </a:p>
          <a:p>
            <a:pPr marL="457200" marR="0" lvl="0" indent="-342900" algn="l" rtl="0">
              <a:lnSpc>
                <a:spcPct val="100000"/>
              </a:lnSpc>
              <a:spcBef>
                <a:spcPts val="0"/>
              </a:spcBef>
              <a:spcAft>
                <a:spcPts val="0"/>
              </a:spcAft>
              <a:buClr>
                <a:srgbClr val="0D0D0D"/>
              </a:buClr>
              <a:buSzPts val="1800"/>
              <a:buFont typeface="Arial"/>
              <a:buAutoNum type="arabicPeriod"/>
            </a:pPr>
            <a:r>
              <a:rPr lang="en" sz="1800" b="0" i="0" u="none" strike="noStrike" cap="none">
                <a:solidFill>
                  <a:srgbClr val="0D0D0D"/>
                </a:solidFill>
                <a:highlight>
                  <a:srgbClr val="FFFFFF"/>
                </a:highlight>
                <a:latin typeface="Arial"/>
                <a:ea typeface="Arial"/>
                <a:cs typeface="Arial"/>
                <a:sym typeface="Arial"/>
              </a:rPr>
              <a:t>Scale the competency model</a:t>
            </a:r>
            <a:endParaRPr sz="1800" b="0" i="0" u="none" strike="noStrike" cap="none">
              <a:solidFill>
                <a:srgbClr val="0D0D0D"/>
              </a:solidFill>
              <a:highlight>
                <a:srgbClr val="FFFFFF"/>
              </a:highlight>
              <a:latin typeface="Arial"/>
              <a:ea typeface="Arial"/>
              <a:cs typeface="Arial"/>
              <a:sym typeface="Arial"/>
            </a:endParaRPr>
          </a:p>
        </p:txBody>
      </p:sp>
      <p:sp>
        <p:nvSpPr>
          <p:cNvPr id="1425" name="Google Shape;1425;p180"/>
          <p:cNvSpPr txBox="1">
            <a:spLocks noGrp="1"/>
          </p:cNvSpPr>
          <p:nvPr>
            <p:ph type="title" idx="4294967295"/>
          </p:nvPr>
        </p:nvSpPr>
        <p:spPr>
          <a:xfrm>
            <a:off x="-21575" y="11675"/>
            <a:ext cx="94200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03C71"/>
                </a:solidFill>
                <a:effectLst/>
                <a:uLnTx/>
                <a:uFillTx/>
                <a:latin typeface="Arial"/>
                <a:ea typeface="Arial"/>
                <a:cs typeface="Arial"/>
                <a:sym typeface="Arial"/>
              </a:rPr>
              <a:t>C.  </a:t>
            </a:r>
            <a:r>
              <a:rPr kumimoji="0" lang="en-US" sz="2400" b="1" i="0" u="none" strike="noStrike" kern="0" cap="none" spc="0" normalizeH="0" baseline="0" noProof="0" dirty="0">
                <a:ln>
                  <a:noFill/>
                </a:ln>
                <a:solidFill>
                  <a:srgbClr val="003C71"/>
                </a:solidFill>
                <a:effectLst/>
                <a:uLnTx/>
                <a:uFillTx/>
                <a:latin typeface="Calibri"/>
                <a:ea typeface="Calibri"/>
                <a:cs typeface="Calibri"/>
                <a:sym typeface="Calibri"/>
              </a:rPr>
              <a:t>Develop a Competency-based Sustainability Acquisition Credential</a:t>
            </a:r>
            <a:endParaRPr kumimoji="0" lang="en-US" sz="2400" b="1" i="0" u="none" strike="noStrike" kern="0" cap="none" spc="0" normalizeH="0" baseline="0" noProof="0" dirty="0">
              <a:ln>
                <a:noFill/>
              </a:ln>
              <a:solidFill>
                <a:srgbClr val="003C71"/>
              </a:solidFill>
              <a:effectLst/>
              <a:highlight>
                <a:schemeClr val="lt1"/>
              </a:highlight>
              <a:uLnTx/>
              <a:uFillTx/>
              <a:latin typeface="Arial"/>
              <a:ea typeface="Arial"/>
              <a:cs typeface="Arial"/>
              <a:sym typeface="Arial"/>
            </a:endParaRPr>
          </a:p>
        </p:txBody>
      </p:sp>
      <p:pic>
        <p:nvPicPr>
          <p:cNvPr id="1426" name="Google Shape;1426;p180" descr="icon of a paper credential"/>
          <p:cNvPicPr preferRelativeResize="0"/>
          <p:nvPr/>
        </p:nvPicPr>
        <p:blipFill rotWithShape="1">
          <a:blip r:embed="rId3">
            <a:alphaModFix/>
          </a:blip>
          <a:srcRect/>
          <a:stretch/>
        </p:blipFill>
        <p:spPr>
          <a:xfrm>
            <a:off x="0" y="844475"/>
            <a:ext cx="1592274" cy="15922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81" descr="icon of an umbrella"/>
          <p:cNvPicPr preferRelativeResize="0"/>
          <p:nvPr/>
        </p:nvPicPr>
        <p:blipFill rotWithShape="1">
          <a:blip r:embed="rId3">
            <a:alphaModFix/>
          </a:blip>
          <a:srcRect/>
          <a:stretch/>
        </p:blipFill>
        <p:spPr>
          <a:xfrm>
            <a:off x="2639975" y="843100"/>
            <a:ext cx="4131599" cy="4207123"/>
          </a:xfrm>
          <a:prstGeom prst="rect">
            <a:avLst/>
          </a:prstGeom>
          <a:noFill/>
          <a:ln>
            <a:noFill/>
          </a:ln>
        </p:spPr>
      </p:pic>
      <p:sp>
        <p:nvSpPr>
          <p:cNvPr id="1432" name="Google Shape;1432;p181"/>
          <p:cNvSpPr txBox="1">
            <a:spLocks noGrp="1"/>
          </p:cNvSpPr>
          <p:nvPr>
            <p:ph type="body" idx="1"/>
          </p:nvPr>
        </p:nvSpPr>
        <p:spPr>
          <a:xfrm>
            <a:off x="3788375" y="1063825"/>
            <a:ext cx="1834800" cy="1014600"/>
          </a:xfrm>
          <a:prstGeom prst="rect">
            <a:avLst/>
          </a:prstGeom>
          <a:solidFill>
            <a:schemeClr val="dk1"/>
          </a:solid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1700">
                <a:solidFill>
                  <a:schemeClr val="lt1"/>
                </a:solidFill>
              </a:rPr>
              <a:t>C</a:t>
            </a:r>
            <a:r>
              <a:rPr lang="en" sz="1700" b="1">
                <a:solidFill>
                  <a:schemeClr val="lt1"/>
                </a:solidFill>
              </a:rPr>
              <a:t>hange acceleration strategy</a:t>
            </a:r>
            <a:endParaRPr sz="1700">
              <a:solidFill>
                <a:schemeClr val="lt1"/>
              </a:solidFill>
            </a:endParaRPr>
          </a:p>
        </p:txBody>
      </p:sp>
      <p:sp>
        <p:nvSpPr>
          <p:cNvPr id="1433" name="Google Shape;1433;p181"/>
          <p:cNvSpPr txBox="1">
            <a:spLocks noGrp="1"/>
          </p:cNvSpPr>
          <p:nvPr>
            <p:ph type="body" idx="1"/>
          </p:nvPr>
        </p:nvSpPr>
        <p:spPr>
          <a:xfrm>
            <a:off x="5352650" y="2572350"/>
            <a:ext cx="1545600" cy="58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1000"/>
              </a:spcAft>
              <a:buSzPts val="1400"/>
              <a:buNone/>
            </a:pPr>
            <a:r>
              <a:rPr lang="en" sz="1800">
                <a:solidFill>
                  <a:srgbClr val="003C71"/>
                </a:solidFill>
                <a:highlight>
                  <a:schemeClr val="lt1"/>
                </a:highlight>
                <a:latin typeface="Calibri"/>
                <a:ea typeface="Calibri"/>
                <a:cs typeface="Calibri"/>
                <a:sym typeface="Calibri"/>
              </a:rPr>
              <a:t>Training + Credentialing</a:t>
            </a:r>
            <a:endParaRPr sz="1800">
              <a:solidFill>
                <a:srgbClr val="003C71"/>
              </a:solidFill>
              <a:highlight>
                <a:schemeClr val="lt1"/>
              </a:highlight>
              <a:latin typeface="Calibri"/>
              <a:ea typeface="Calibri"/>
              <a:cs typeface="Calibri"/>
              <a:sym typeface="Calibri"/>
            </a:endParaRPr>
          </a:p>
        </p:txBody>
      </p:sp>
      <p:sp>
        <p:nvSpPr>
          <p:cNvPr id="1434" name="Google Shape;1434;p181"/>
          <p:cNvSpPr txBox="1">
            <a:spLocks noGrp="1"/>
          </p:cNvSpPr>
          <p:nvPr>
            <p:ph type="body" idx="1"/>
          </p:nvPr>
        </p:nvSpPr>
        <p:spPr>
          <a:xfrm>
            <a:off x="3490150" y="3787100"/>
            <a:ext cx="828600" cy="4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1500">
                <a:solidFill>
                  <a:srgbClr val="003C71"/>
                </a:solidFill>
                <a:highlight>
                  <a:schemeClr val="lt1"/>
                </a:highlight>
                <a:latin typeface="Calibri"/>
                <a:ea typeface="Calibri"/>
                <a:cs typeface="Calibri"/>
                <a:sym typeface="Calibri"/>
              </a:rPr>
              <a:t> </a:t>
            </a:r>
            <a:r>
              <a:rPr lang="en" sz="1800">
                <a:solidFill>
                  <a:srgbClr val="003C71"/>
                </a:solidFill>
                <a:highlight>
                  <a:schemeClr val="lt1"/>
                </a:highlight>
                <a:latin typeface="Calibri"/>
                <a:ea typeface="Calibri"/>
                <a:cs typeface="Calibri"/>
                <a:sym typeface="Calibri"/>
              </a:rPr>
              <a:t>Data</a:t>
            </a:r>
            <a:endParaRPr sz="1800">
              <a:solidFill>
                <a:srgbClr val="003C71"/>
              </a:solidFill>
              <a:highlight>
                <a:schemeClr val="lt1"/>
              </a:highlight>
              <a:latin typeface="Calibri"/>
              <a:ea typeface="Calibri"/>
              <a:cs typeface="Calibri"/>
              <a:sym typeface="Calibri"/>
            </a:endParaRPr>
          </a:p>
          <a:p>
            <a:pPr marL="0" lvl="0" indent="0" algn="l" rtl="0">
              <a:lnSpc>
                <a:spcPct val="100000"/>
              </a:lnSpc>
              <a:spcBef>
                <a:spcPts val="400"/>
              </a:spcBef>
              <a:spcAft>
                <a:spcPts val="1000"/>
              </a:spcAft>
              <a:buSzPts val="1400"/>
              <a:buNone/>
            </a:pPr>
            <a:endParaRPr sz="1500">
              <a:solidFill>
                <a:srgbClr val="003C71"/>
              </a:solidFill>
              <a:highlight>
                <a:schemeClr val="lt1"/>
              </a:highlight>
            </a:endParaRPr>
          </a:p>
        </p:txBody>
      </p:sp>
      <p:sp>
        <p:nvSpPr>
          <p:cNvPr id="1435" name="Google Shape;1435;p181"/>
          <p:cNvSpPr txBox="1">
            <a:spLocks noGrp="1"/>
          </p:cNvSpPr>
          <p:nvPr>
            <p:ph type="body" idx="1"/>
          </p:nvPr>
        </p:nvSpPr>
        <p:spPr>
          <a:xfrm>
            <a:off x="5047025" y="3353300"/>
            <a:ext cx="1271700" cy="4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400"/>
              <a:buNone/>
            </a:pPr>
            <a:r>
              <a:rPr lang="en" sz="1800">
                <a:solidFill>
                  <a:srgbClr val="003C71"/>
                </a:solidFill>
                <a:highlight>
                  <a:schemeClr val="lt1"/>
                </a:highlight>
                <a:latin typeface="Calibri"/>
                <a:ea typeface="Calibri"/>
                <a:cs typeface="Calibri"/>
                <a:sym typeface="Calibri"/>
              </a:rPr>
              <a:t>Technology</a:t>
            </a:r>
            <a:endParaRPr sz="1800">
              <a:solidFill>
                <a:srgbClr val="003C71"/>
              </a:solidFill>
              <a:highlight>
                <a:schemeClr val="lt1"/>
              </a:highlight>
              <a:latin typeface="Calibri"/>
              <a:ea typeface="Calibri"/>
              <a:cs typeface="Calibri"/>
              <a:sym typeface="Calibri"/>
            </a:endParaRPr>
          </a:p>
        </p:txBody>
      </p:sp>
      <p:sp>
        <p:nvSpPr>
          <p:cNvPr id="1436" name="Google Shape;1436;p181"/>
          <p:cNvSpPr txBox="1">
            <a:spLocks noGrp="1"/>
          </p:cNvSpPr>
          <p:nvPr>
            <p:ph type="body" idx="1"/>
          </p:nvPr>
        </p:nvSpPr>
        <p:spPr>
          <a:xfrm>
            <a:off x="2861825" y="3081751"/>
            <a:ext cx="1722600" cy="585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400"/>
              <a:buFont typeface="Arial"/>
              <a:buNone/>
            </a:pPr>
            <a:r>
              <a:rPr lang="en" sz="1800">
                <a:solidFill>
                  <a:srgbClr val="003C71"/>
                </a:solidFill>
                <a:latin typeface="Calibri"/>
                <a:ea typeface="Calibri"/>
                <a:cs typeface="Calibri"/>
                <a:sym typeface="Calibri"/>
              </a:rPr>
              <a:t>Performance Assessment </a:t>
            </a:r>
            <a:endParaRPr sz="1800">
              <a:solidFill>
                <a:srgbClr val="003C71"/>
              </a:solidFill>
              <a:highlight>
                <a:schemeClr val="lt1"/>
              </a:highlight>
            </a:endParaRPr>
          </a:p>
        </p:txBody>
      </p:sp>
      <p:sp>
        <p:nvSpPr>
          <p:cNvPr id="1437" name="Google Shape;1437;p181"/>
          <p:cNvSpPr txBox="1">
            <a:spLocks noGrp="1"/>
          </p:cNvSpPr>
          <p:nvPr>
            <p:ph type="title" idx="4294967295"/>
          </p:nvPr>
        </p:nvSpPr>
        <p:spPr>
          <a:xfrm>
            <a:off x="1912325" y="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Bringing it Together</a:t>
            </a:r>
          </a:p>
        </p:txBody>
      </p:sp>
      <p:sp>
        <p:nvSpPr>
          <p:cNvPr id="1438" name="Google Shape;1438;p181"/>
          <p:cNvSpPr txBox="1">
            <a:spLocks noGrp="1"/>
          </p:cNvSpPr>
          <p:nvPr>
            <p:ph type="body" idx="1"/>
          </p:nvPr>
        </p:nvSpPr>
        <p:spPr>
          <a:xfrm>
            <a:off x="2568175" y="2571750"/>
            <a:ext cx="144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1800">
                <a:solidFill>
                  <a:srgbClr val="003C71"/>
                </a:solidFill>
                <a:latin typeface="Calibri"/>
                <a:ea typeface="Calibri"/>
                <a:cs typeface="Calibri"/>
                <a:sym typeface="Calibri"/>
              </a:rPr>
              <a:t>Recruitment</a:t>
            </a:r>
            <a:endParaRPr sz="1800">
              <a:solidFill>
                <a:srgbClr val="003C71"/>
              </a:solidFill>
              <a:highlight>
                <a:schemeClr val="lt1"/>
              </a:highlight>
            </a:endParaRPr>
          </a:p>
        </p:txBody>
      </p:sp>
      <p:sp>
        <p:nvSpPr>
          <p:cNvPr id="1439" name="Google Shape;1439;p181" descr="arrow"/>
          <p:cNvSpPr/>
          <p:nvPr/>
        </p:nvSpPr>
        <p:spPr>
          <a:xfrm rot="1245">
            <a:off x="6979587" y="2695412"/>
            <a:ext cx="828300" cy="502500"/>
          </a:xfrm>
          <a:prstGeom prst="leftArrow">
            <a:avLst>
              <a:gd name="adj1" fmla="val 50000"/>
              <a:gd name="adj2" fmla="val 50000"/>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55">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94" name="Google Shape;1194;p155"/>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Member Roll Call</a:t>
            </a:r>
          </a:p>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1800" b="1" i="1"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82"/>
          <p:cNvSpPr txBox="1">
            <a:spLocks noGrp="1"/>
          </p:cNvSpPr>
          <p:nvPr>
            <p:ph type="title" idx="4294967295"/>
          </p:nvPr>
        </p:nvSpPr>
        <p:spPr>
          <a:xfrm>
            <a:off x="91750" y="0"/>
            <a:ext cx="90522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2600"/>
              <a:buFont typeface="Arial"/>
              <a:buNone/>
              <a:tabLst/>
              <a:defRPr/>
            </a:pPr>
            <a:r>
              <a:rPr kumimoji="0" lang="en-US" sz="2400" b="1" i="0" u="none" strike="noStrike" kern="0" cap="none" spc="0" normalizeH="0" baseline="0" noProof="0" dirty="0">
                <a:ln>
                  <a:noFill/>
                </a:ln>
                <a:solidFill>
                  <a:srgbClr val="0B5394"/>
                </a:solidFill>
                <a:effectLst/>
                <a:uLnTx/>
                <a:uFillTx/>
                <a:latin typeface="Arial"/>
                <a:ea typeface="Arial"/>
                <a:cs typeface="Arial"/>
                <a:sym typeface="Arial"/>
              </a:rPr>
              <a:t>Bringing it Together: </a:t>
            </a:r>
            <a:r>
              <a:rPr kumimoji="0" lang="en-US" sz="2400" b="1" i="0" u="none" strike="noStrike" kern="0" cap="none" spc="0" normalizeH="0" baseline="0" noProof="0" dirty="0">
                <a:ln>
                  <a:noFill/>
                </a:ln>
                <a:solidFill>
                  <a:srgbClr val="005195"/>
                </a:solidFill>
                <a:effectLst/>
                <a:uLnTx/>
                <a:uFillTx/>
                <a:latin typeface="Arial"/>
                <a:ea typeface="Arial"/>
                <a:cs typeface="Arial"/>
                <a:sym typeface="Arial"/>
              </a:rPr>
              <a:t>Comprehensive Sustainability Training Pathway</a:t>
            </a:r>
          </a:p>
        </p:txBody>
      </p:sp>
      <p:pic>
        <p:nvPicPr>
          <p:cNvPr id="1446" name="Google Shape;1446;p182" descr="Training pathway as a pyramid. Foundational training is the base, proficiency is the next layer, then advanced, and finally mastery."/>
          <p:cNvPicPr preferRelativeResize="0"/>
          <p:nvPr/>
        </p:nvPicPr>
        <p:blipFill rotWithShape="1">
          <a:blip r:embed="rId3">
            <a:alphaModFix/>
          </a:blip>
          <a:srcRect/>
          <a:stretch/>
        </p:blipFill>
        <p:spPr>
          <a:xfrm>
            <a:off x="2203400" y="825475"/>
            <a:ext cx="4857750" cy="4169699"/>
          </a:xfrm>
          <a:prstGeom prst="rect">
            <a:avLst/>
          </a:prstGeom>
          <a:noFill/>
          <a:ln w="12700" cap="flat" cmpd="sng">
            <a:solidFill>
              <a:srgbClr val="000000"/>
            </a:solidFill>
            <a:prstDash val="solid"/>
            <a:miter lim="8000"/>
            <a:headEnd type="none" w="sm" len="sm"/>
            <a:tailEnd type="none" w="sm" len="sm"/>
          </a:ln>
        </p:spPr>
      </p:pic>
      <p:sp>
        <p:nvSpPr>
          <p:cNvPr id="1447" name="Google Shape;1447;p1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183"/>
          <p:cNvSpPr txBox="1">
            <a:spLocks noGrp="1"/>
          </p:cNvSpPr>
          <p:nvPr>
            <p:ph type="title" idx="4294967295"/>
          </p:nvPr>
        </p:nvSpPr>
        <p:spPr>
          <a:xfrm>
            <a:off x="1912325" y="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Bringing it Together: NCMA</a:t>
            </a:r>
          </a:p>
        </p:txBody>
      </p:sp>
      <p:sp>
        <p:nvSpPr>
          <p:cNvPr id="1453" name="Google Shape;1453;p1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31</a:t>
            </a:fld>
            <a:endParaRPr/>
          </a:p>
        </p:txBody>
      </p:sp>
      <p:pic>
        <p:nvPicPr>
          <p:cNvPr id="1454" name="Google Shape;1454;p183" descr="NCMA world congress 2024 logo"/>
          <p:cNvPicPr preferRelativeResize="0"/>
          <p:nvPr/>
        </p:nvPicPr>
        <p:blipFill rotWithShape="1">
          <a:blip r:embed="rId3">
            <a:alphaModFix/>
          </a:blip>
          <a:srcRect/>
          <a:stretch/>
        </p:blipFill>
        <p:spPr>
          <a:xfrm>
            <a:off x="1705475" y="1390575"/>
            <a:ext cx="5733042" cy="2992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32</a:t>
            </a:fld>
            <a:endParaRPr/>
          </a:p>
        </p:txBody>
      </p:sp>
      <p:sp>
        <p:nvSpPr>
          <p:cNvPr id="1461" name="Google Shape;1461;p184"/>
          <p:cNvSpPr txBox="1">
            <a:spLocks noGrp="1"/>
          </p:cNvSpPr>
          <p:nvPr>
            <p:ph type="title" idx="4294967295"/>
          </p:nvPr>
        </p:nvSpPr>
        <p:spPr>
          <a:xfrm>
            <a:off x="1951175" y="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Questions &amp; Answers</a:t>
            </a:r>
          </a:p>
        </p:txBody>
      </p:sp>
      <p:sp>
        <p:nvSpPr>
          <p:cNvPr id="1462" name="Google Shape;1462;p184"/>
          <p:cNvSpPr txBox="1"/>
          <p:nvPr/>
        </p:nvSpPr>
        <p:spPr>
          <a:xfrm>
            <a:off x="225300" y="4363756"/>
            <a:ext cx="86934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0" i="1" u="none" strike="noStrike" cap="none">
                <a:solidFill>
                  <a:srgbClr val="003C71"/>
                </a:solidFill>
                <a:highlight>
                  <a:schemeClr val="lt1"/>
                </a:highlight>
                <a:latin typeface="Arial"/>
                <a:ea typeface="Arial"/>
                <a:cs typeface="Arial"/>
                <a:sym typeface="Arial"/>
              </a:rPr>
              <a:t>Thank you to the many individuals </a:t>
            </a:r>
            <a:endParaRPr sz="1700" b="0" i="1" u="none" strike="noStrike" cap="none">
              <a:solidFill>
                <a:srgbClr val="003C7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0" i="1" u="none" strike="noStrike" cap="none">
                <a:solidFill>
                  <a:srgbClr val="003C71"/>
                </a:solidFill>
                <a:highlight>
                  <a:schemeClr val="lt1"/>
                </a:highlight>
                <a:latin typeface="Arial"/>
                <a:ea typeface="Arial"/>
                <a:cs typeface="Arial"/>
                <a:sym typeface="Arial"/>
              </a:rPr>
              <a:t>who generously gave their time to meet with us and answer our questions.</a:t>
            </a:r>
            <a:endParaRPr sz="1700" b="0" i="1" u="none" strike="noStrike" cap="none">
              <a:solidFill>
                <a:srgbClr val="003C71"/>
              </a:solidFill>
              <a:highlight>
                <a:schemeClr val="lt1"/>
              </a:highlight>
              <a:latin typeface="Arial"/>
              <a:ea typeface="Arial"/>
              <a:cs typeface="Arial"/>
              <a:sym typeface="Arial"/>
            </a:endParaRPr>
          </a:p>
        </p:txBody>
      </p:sp>
      <p:sp>
        <p:nvSpPr>
          <p:cNvPr id="2" name="Text Placeholder 2">
            <a:extLst>
              <a:ext uri="{FF2B5EF4-FFF2-40B4-BE49-F238E27FC236}">
                <a16:creationId xmlns:a16="http://schemas.microsoft.com/office/drawing/2014/main" id="{BEB6A27B-9C8A-E742-A83D-A6D3A9EB83CB}"/>
              </a:ext>
            </a:extLst>
          </p:cNvPr>
          <p:cNvSpPr>
            <a:spLocks noGrp="1"/>
          </p:cNvSpPr>
          <p:nvPr>
            <p:ph type="body" idx="1"/>
          </p:nvPr>
        </p:nvSpPr>
        <p:spPr>
          <a:xfrm>
            <a:off x="457200" y="932518"/>
            <a:ext cx="8229600" cy="3394500"/>
          </a:xfrm>
        </p:spPr>
        <p:txBody>
          <a:bodyPr/>
          <a:lstStyle/>
          <a:p>
            <a:pPr marL="139700" indent="0">
              <a:buNone/>
            </a:pPr>
            <a:r>
              <a:rPr lang="en-US" sz="2000" b="1" dirty="0">
                <a:latin typeface="+mj-lt"/>
              </a:rPr>
              <a:t>Members</a:t>
            </a:r>
          </a:p>
          <a:p>
            <a:pPr marL="139700" indent="0">
              <a:buNone/>
            </a:pPr>
            <a:endParaRPr lang="en-US" b="1" dirty="0">
              <a:latin typeface="+mj-lt"/>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mj-lt"/>
                <a:ea typeface="Aptos" panose="020B0004020202020204" pitchFamily="34" charset="0"/>
                <a:cs typeface="Times New Roman" panose="02020603050405020304" pitchFamily="18" charset="0"/>
              </a:rPr>
              <a:t>Nicole </a:t>
            </a:r>
            <a:r>
              <a:rPr lang="en-US" sz="1800" b="1" kern="100" dirty="0" err="1">
                <a:effectLst/>
                <a:latin typeface="+mj-lt"/>
                <a:ea typeface="Aptos" panose="020B0004020202020204" pitchFamily="34" charset="0"/>
                <a:cs typeface="Times New Roman" panose="02020603050405020304" pitchFamily="18" charset="0"/>
              </a:rPr>
              <a:t>Darnall</a:t>
            </a:r>
            <a:r>
              <a:rPr lang="en-US" sz="1800" b="1" kern="100" dirty="0">
                <a:effectLst/>
                <a:latin typeface="+mj-lt"/>
                <a:ea typeface="Aptos" panose="020B0004020202020204" pitchFamily="34" charset="0"/>
                <a:cs typeface="Times New Roman" panose="02020603050405020304" pitchFamily="18" charset="0"/>
              </a:rPr>
              <a:t>, Chair, Arizona State University</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mj-lt"/>
                <a:ea typeface="Aptos" panose="020B0004020202020204" pitchFamily="34" charset="0"/>
                <a:cs typeface="Times New Roman" panose="02020603050405020304" pitchFamily="18" charset="0"/>
              </a:rPr>
              <a:t>Anne Rung, Co-Chair, </a:t>
            </a:r>
            <a:r>
              <a:rPr lang="en-US" sz="1800" b="1" kern="100" dirty="0" err="1">
                <a:effectLst/>
                <a:latin typeface="+mj-lt"/>
                <a:ea typeface="Aptos" panose="020B0004020202020204" pitchFamily="34" charset="0"/>
                <a:cs typeface="Times New Roman" panose="02020603050405020304" pitchFamily="18" charset="0"/>
              </a:rPr>
              <a:t>Varis</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C. Gail </a:t>
            </a:r>
            <a:r>
              <a:rPr lang="en-US" sz="1800" kern="100" dirty="0" err="1">
                <a:effectLst/>
                <a:latin typeface="+mj-lt"/>
                <a:ea typeface="Aptos" panose="020B0004020202020204" pitchFamily="34" charset="0"/>
                <a:cs typeface="Times New Roman" panose="02020603050405020304" pitchFamily="18" charset="0"/>
              </a:rPr>
              <a:t>Bassette</a:t>
            </a:r>
            <a:r>
              <a:rPr lang="en-US" sz="1800" kern="100" dirty="0">
                <a:effectLst/>
                <a:latin typeface="+mj-lt"/>
                <a:ea typeface="Aptos" panose="020B0004020202020204" pitchFamily="34" charset="0"/>
                <a:cs typeface="Times New Roman" panose="02020603050405020304" pitchFamily="18" charset="0"/>
              </a:rPr>
              <a:t>, Bowie State University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Darryl Daniels, Jacobsen Daniels Assoc.</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Mark Hayden, New Mexico Retiree Health Care Authority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David Malone, </a:t>
            </a:r>
            <a:r>
              <a:rPr lang="en-US" sz="1800" kern="100" dirty="0" err="1">
                <a:effectLst/>
                <a:latin typeface="+mj-lt"/>
                <a:ea typeface="Aptos" panose="020B0004020202020204" pitchFamily="34" charset="0"/>
                <a:cs typeface="Times New Roman" panose="02020603050405020304" pitchFamily="18" charset="0"/>
              </a:rPr>
              <a:t>AquireIQ</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Steve Schooner, George Washington University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Kristin </a:t>
            </a:r>
            <a:r>
              <a:rPr lang="en-US" sz="1800" kern="100" dirty="0" err="1">
                <a:effectLst/>
                <a:latin typeface="+mj-lt"/>
                <a:ea typeface="Aptos" panose="020B0004020202020204" pitchFamily="34" charset="0"/>
                <a:cs typeface="Times New Roman" panose="02020603050405020304" pitchFamily="18" charset="0"/>
              </a:rPr>
              <a:t>Seaver</a:t>
            </a:r>
            <a:r>
              <a:rPr lang="en-US" sz="1800" kern="100" dirty="0">
                <a:effectLst/>
                <a:latin typeface="+mj-lt"/>
                <a:ea typeface="Aptos" panose="020B0004020202020204" pitchFamily="34" charset="0"/>
                <a:cs typeface="Times New Roman" panose="02020603050405020304" pitchFamily="18" charset="0"/>
              </a:rPr>
              <a:t>, General Dynamics Information Technology</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Clyde Thompson, </a:t>
            </a:r>
            <a:r>
              <a:rPr lang="en-US" sz="1800" kern="100" dirty="0" err="1">
                <a:effectLst/>
                <a:latin typeface="+mj-lt"/>
                <a:ea typeface="Aptos" panose="020B0004020202020204" pitchFamily="34" charset="0"/>
                <a:cs typeface="Times New Roman" panose="02020603050405020304" pitchFamily="18" charset="0"/>
              </a:rPr>
              <a:t>GovStrive</a:t>
            </a:r>
            <a:r>
              <a:rPr lang="en-US" sz="1800" kern="100" dirty="0">
                <a:effectLst/>
                <a:latin typeface="+mj-lt"/>
                <a:ea typeface="Aptos" panose="020B0004020202020204" pitchFamily="34" charset="0"/>
                <a:cs typeface="Times New Roman" panose="02020603050405020304" pitchFamily="18" charset="0"/>
              </a:rPr>
              <a:t> LLC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85">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69" name="Google Shape;1469;p185"/>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Industry Partnerships Subcommittee </a:t>
            </a:r>
          </a:p>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1800"/>
              </a:spcBef>
              <a:spcAft>
                <a:spcPts val="0"/>
              </a:spcAft>
              <a:buClr>
                <a:schemeClr val="dk1"/>
              </a:buClr>
              <a:buSzPts val="1100"/>
              <a:buFont typeface="Arial"/>
              <a:buNone/>
              <a:tabLst/>
              <a:defRPr/>
            </a:pP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Kristin </a:t>
            </a:r>
            <a:r>
              <a:rPr kumimoji="0" lang="en-US" sz="2400" b="0" i="0" u="none" strike="noStrike" kern="0" cap="none" spc="0" normalizeH="0" baseline="0" noProof="0" dirty="0" err="1">
                <a:ln>
                  <a:noFill/>
                </a:ln>
                <a:solidFill>
                  <a:schemeClr val="lt1"/>
                </a:solidFill>
                <a:effectLst/>
                <a:uLnTx/>
                <a:uFillTx/>
                <a:latin typeface="Arial"/>
                <a:ea typeface="Arial"/>
                <a:cs typeface="Arial"/>
                <a:sym typeface="Arial"/>
              </a:rPr>
              <a:t>Seaver</a:t>
            </a: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 Chair</a:t>
            </a:r>
          </a:p>
          <a:p>
            <a:pPr marL="0" marR="0" lvl="0" indent="0" algn="r" defTabSz="914400" rtl="0" eaLnBrk="1" fontAlgn="auto" latinLnBrk="0" hangingPunct="1">
              <a:lnSpc>
                <a:spcPct val="100000"/>
              </a:lnSpc>
              <a:spcBef>
                <a:spcPts val="1800"/>
              </a:spcBef>
              <a:spcAft>
                <a:spcPts val="0"/>
              </a:spcAft>
              <a:buClr>
                <a:schemeClr val="dk1"/>
              </a:buClr>
              <a:buSzPts val="1100"/>
              <a:buFont typeface="Arial"/>
              <a:buNone/>
              <a:tabLst/>
              <a:defRPr/>
            </a:pP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Farad Al, Co-Chair     </a:t>
            </a:r>
          </a:p>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50000"/>
              </a:lnSpc>
              <a:spcBef>
                <a:spcPts val="1800"/>
              </a:spcBef>
              <a:spcAft>
                <a:spcPts val="0"/>
              </a:spcAft>
              <a:buClr>
                <a:srgbClr val="000000"/>
              </a:buClr>
              <a:buSzPts val="18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86"/>
          <p:cNvSpPr txBox="1">
            <a:spLocks noGrp="1"/>
          </p:cNvSpPr>
          <p:nvPr>
            <p:ph type="body" idx="1"/>
          </p:nvPr>
        </p:nvSpPr>
        <p:spPr>
          <a:xfrm>
            <a:off x="457200" y="793350"/>
            <a:ext cx="8229600" cy="42540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 sz="1600" b="1" dirty="0"/>
              <a:t>Members</a:t>
            </a:r>
          </a:p>
          <a:p>
            <a:pPr marL="0" lvl="0" indent="0" algn="l" rtl="0">
              <a:spcBef>
                <a:spcPts val="400"/>
              </a:spcBef>
              <a:spcAft>
                <a:spcPts val="0"/>
              </a:spcAft>
              <a:buNone/>
            </a:pPr>
            <a:endParaRPr lang="en" sz="1600" b="1" dirty="0"/>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Kristin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Seaver</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Chair, General Dynamics Information Technology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Farad Ali, Co-Chair,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Asociar</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LLC</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Denise Bailey, Philadelphia International Airport</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 Gail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Bassette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Bowie State University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Susan Lorenz-Fisher, AmerisourceBergen Corp.</a:t>
            </a:r>
          </a:p>
          <a:p>
            <a:pPr marL="342900" marR="0" lvl="0" indent="-342900">
              <a:lnSpc>
                <a:spcPct val="107000"/>
              </a:lnSpc>
              <a:spcBef>
                <a:spcPts val="0"/>
              </a:spcBef>
              <a:spcAft>
                <a:spcPts val="0"/>
              </a:spcAft>
              <a:buFont typeface="Symbol" panose="05050102010706020507" pitchFamily="18" charset="2"/>
              <a:buChar char=""/>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Deryl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McKissack, McKissack &amp; McKissack</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Mamie Mallory, Mallory &amp; Associates, LLC.</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Stacy Smedley, Building Transparency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Nigel Stephens, Phoenix Strategies</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Keith Tillage, Tillage Construction, LLC</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David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Wagger</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Recycled Materials Association (formerly, Institute of Scrap Recycling Industries)</a:t>
            </a:r>
          </a:p>
          <a:p>
            <a:pPr marL="342900" marR="0" lvl="0" indent="-342900">
              <a:lnSpc>
                <a:spcPct val="107000"/>
              </a:lnSpc>
              <a:spcBef>
                <a:spcPts val="0"/>
              </a:spcBef>
              <a:spcAft>
                <a:spcPts val="80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Kimberly Wise White, American Chemistry Council</a:t>
            </a:r>
          </a:p>
          <a:p>
            <a:pPr marL="0" lvl="0" indent="0" algn="l" rtl="0">
              <a:spcBef>
                <a:spcPts val="400"/>
              </a:spcBef>
              <a:spcAft>
                <a:spcPts val="0"/>
              </a:spcAft>
              <a:buNone/>
            </a:pPr>
            <a:endParaRPr sz="1600" b="1" dirty="0"/>
          </a:p>
          <a:p>
            <a:pPr marL="0" lvl="0" indent="0" algn="l" rtl="0">
              <a:spcBef>
                <a:spcPts val="1000"/>
              </a:spcBef>
              <a:spcAft>
                <a:spcPts val="0"/>
              </a:spcAft>
              <a:buNone/>
            </a:pPr>
            <a:endParaRPr sz="1600" b="1" dirty="0"/>
          </a:p>
          <a:p>
            <a:pPr marL="0" lvl="0" indent="0" algn="l" rtl="0">
              <a:spcBef>
                <a:spcPts val="1000"/>
              </a:spcBef>
              <a:spcAft>
                <a:spcPts val="0"/>
              </a:spcAft>
              <a:buClr>
                <a:schemeClr val="dk1"/>
              </a:buClr>
              <a:buSzPts val="1100"/>
              <a:buFont typeface="Arial"/>
              <a:buNone/>
            </a:pPr>
            <a:endParaRPr sz="1600" b="1"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None/>
            </a:pPr>
            <a:endParaRPr sz="1600" dirty="0"/>
          </a:p>
          <a:p>
            <a:pPr marL="0" lvl="0" indent="0" algn="l" rtl="0">
              <a:spcBef>
                <a:spcPts val="1000"/>
              </a:spcBef>
              <a:spcAft>
                <a:spcPts val="1000"/>
              </a:spcAft>
              <a:buNone/>
            </a:pPr>
            <a:endParaRPr sz="1600" dirty="0"/>
          </a:p>
        </p:txBody>
      </p:sp>
      <p:sp>
        <p:nvSpPr>
          <p:cNvPr id="1475" name="Google Shape;1475;p1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34</a:t>
            </a:fld>
            <a:endParaRPr/>
          </a:p>
        </p:txBody>
      </p:sp>
      <p:sp>
        <p:nvSpPr>
          <p:cNvPr id="1477" name="Google Shape;1477;p186"/>
          <p:cNvSpPr txBox="1">
            <a:spLocks noGrp="1"/>
          </p:cNvSpPr>
          <p:nvPr>
            <p:ph type="title" idx="4294967295"/>
          </p:nvPr>
        </p:nvSpPr>
        <p:spPr>
          <a:xfrm>
            <a:off x="2134550" y="49275"/>
            <a:ext cx="6172200" cy="98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Industry Partnerships Subcommittee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87"/>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Mission and Purpose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83" name="Google Shape;1483;p187">
            <a:extLst>
              <a:ext uri="{C183D7F6-B498-43B3-948B-1728B52AA6E4}">
                <adec:decorative xmlns:adec="http://schemas.microsoft.com/office/drawing/2017/decorative" val="1"/>
              </a:ext>
            </a:extLst>
          </p:cNvPr>
          <p:cNvSpPr/>
          <p:nvPr/>
        </p:nvSpPr>
        <p:spPr>
          <a:xfrm>
            <a:off x="1009650" y="1126650"/>
            <a:ext cx="7846800" cy="210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400"/>
              </a:spcBef>
              <a:spcAft>
                <a:spcPts val="1000"/>
              </a:spcAft>
              <a:buNone/>
            </a:pPr>
            <a:endParaRPr sz="2000"/>
          </a:p>
        </p:txBody>
      </p:sp>
      <p:sp>
        <p:nvSpPr>
          <p:cNvPr id="1484" name="Google Shape;1484;p187"/>
          <p:cNvSpPr txBox="1"/>
          <p:nvPr/>
        </p:nvSpPr>
        <p:spPr>
          <a:xfrm>
            <a:off x="337300" y="996875"/>
            <a:ext cx="8733000" cy="1493100"/>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1000"/>
              </a:spcAft>
              <a:buNone/>
            </a:pPr>
            <a:r>
              <a:rPr lang="en" sz="1700">
                <a:solidFill>
                  <a:schemeClr val="dk1"/>
                </a:solidFill>
              </a:rPr>
              <a:t>To provide the full GAP FAC, and in turn GSA, with recommendations on how best to </a:t>
            </a:r>
            <a:r>
              <a:rPr lang="en" sz="1700" b="1">
                <a:solidFill>
                  <a:schemeClr val="dk1"/>
                </a:solidFill>
              </a:rPr>
              <a:t>identify, engage and equip a broader and more diverse supplier base </a:t>
            </a:r>
            <a:r>
              <a:rPr lang="en" sz="1700">
                <a:solidFill>
                  <a:schemeClr val="dk1"/>
                </a:solidFill>
              </a:rPr>
              <a:t>to achieve the government’s goals of </a:t>
            </a:r>
            <a:r>
              <a:rPr lang="en" sz="1700" b="1">
                <a:solidFill>
                  <a:schemeClr val="dk1"/>
                </a:solidFill>
              </a:rPr>
              <a:t>sustainability, environmental justice, economic equity, and a resilient domestic supply chain </a:t>
            </a:r>
            <a:r>
              <a:rPr lang="en" sz="1700">
                <a:solidFill>
                  <a:schemeClr val="dk1"/>
                </a:solidFill>
              </a:rPr>
              <a:t>With a specific focus towards </a:t>
            </a:r>
            <a:r>
              <a:rPr lang="en" sz="1700" b="1">
                <a:solidFill>
                  <a:schemeClr val="dk1"/>
                </a:solidFill>
              </a:rPr>
              <a:t>Small, mid sized, underutilized, underrepresented businesses as well as new entrants.</a:t>
            </a:r>
            <a:endParaRPr sz="1700" b="1">
              <a:solidFill>
                <a:schemeClr val="dk1"/>
              </a:solidFill>
              <a:highlight>
                <a:srgbClr val="FFFF00"/>
              </a:highlight>
            </a:endParaRPr>
          </a:p>
        </p:txBody>
      </p:sp>
      <p:sp>
        <p:nvSpPr>
          <p:cNvPr id="1485" name="Google Shape;1485;p187"/>
          <p:cNvSpPr txBox="1"/>
          <p:nvPr/>
        </p:nvSpPr>
        <p:spPr>
          <a:xfrm>
            <a:off x="1553875" y="2718263"/>
            <a:ext cx="685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dk1"/>
                </a:solidFill>
                <a:highlight>
                  <a:srgbClr val="FFFFFF"/>
                </a:highlight>
              </a:rPr>
              <a:t>Impactful engagements</a:t>
            </a:r>
            <a:r>
              <a:rPr lang="en" sz="1700">
                <a:solidFill>
                  <a:schemeClr val="dk1"/>
                </a:solidFill>
                <a:highlight>
                  <a:srgbClr val="FFFFFF"/>
                </a:highlight>
              </a:rPr>
              <a:t> that address the target market and broaden the pool of viable suppliers</a:t>
            </a:r>
            <a:endParaRPr sz="1700">
              <a:solidFill>
                <a:schemeClr val="dk1"/>
              </a:solidFill>
            </a:endParaRPr>
          </a:p>
        </p:txBody>
      </p:sp>
      <p:sp>
        <p:nvSpPr>
          <p:cNvPr id="1486" name="Google Shape;1486;p187"/>
          <p:cNvSpPr txBox="1"/>
          <p:nvPr/>
        </p:nvSpPr>
        <p:spPr>
          <a:xfrm>
            <a:off x="1553875" y="3738300"/>
            <a:ext cx="73026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b="1" u="sng">
                <a:solidFill>
                  <a:schemeClr val="dk1"/>
                </a:solidFill>
                <a:highlight>
                  <a:srgbClr val="FFFFFF"/>
                </a:highlight>
              </a:rPr>
              <a:t>Metrics, motivations and methods</a:t>
            </a:r>
            <a:r>
              <a:rPr lang="en" sz="1700">
                <a:solidFill>
                  <a:schemeClr val="dk1"/>
                </a:solidFill>
                <a:highlight>
                  <a:srgbClr val="FFFFFF"/>
                </a:highlight>
              </a:rPr>
              <a:t> that can be developed and deployed to </a:t>
            </a:r>
            <a:r>
              <a:rPr lang="en" sz="1700" b="1" i="1">
                <a:solidFill>
                  <a:schemeClr val="dk1"/>
                </a:solidFill>
                <a:highlight>
                  <a:srgbClr val="FFFFFF"/>
                </a:highlight>
              </a:rPr>
              <a:t>validate meaningful progress</a:t>
            </a:r>
            <a:r>
              <a:rPr lang="en" sz="1700" b="1">
                <a:solidFill>
                  <a:schemeClr val="dk1"/>
                </a:solidFill>
                <a:highlight>
                  <a:srgbClr val="FFFFFF"/>
                </a:highlight>
              </a:rPr>
              <a:t>, </a:t>
            </a:r>
            <a:r>
              <a:rPr lang="en" sz="1700" b="1" i="1">
                <a:solidFill>
                  <a:schemeClr val="dk1"/>
                </a:solidFill>
                <a:highlight>
                  <a:srgbClr val="FFFFFF"/>
                </a:highlight>
              </a:rPr>
              <a:t>inspire action</a:t>
            </a:r>
            <a:r>
              <a:rPr lang="en" sz="1700" b="1">
                <a:solidFill>
                  <a:schemeClr val="dk1"/>
                </a:solidFill>
                <a:highlight>
                  <a:srgbClr val="FFFFFF"/>
                </a:highlight>
              </a:rPr>
              <a:t> beyond mere compliance</a:t>
            </a:r>
            <a:r>
              <a:rPr lang="en" sz="1700">
                <a:solidFill>
                  <a:schemeClr val="dk1"/>
                </a:solidFill>
                <a:highlight>
                  <a:srgbClr val="FFFFFF"/>
                </a:highlight>
              </a:rPr>
              <a:t>, and </a:t>
            </a:r>
            <a:r>
              <a:rPr lang="en" sz="1700" b="1" i="1">
                <a:solidFill>
                  <a:schemeClr val="dk1"/>
                </a:solidFill>
                <a:highlight>
                  <a:srgbClr val="FFFFFF"/>
                </a:highlight>
              </a:rPr>
              <a:t>share lessons learned and best practices</a:t>
            </a:r>
            <a:r>
              <a:rPr lang="en" sz="1700">
                <a:solidFill>
                  <a:schemeClr val="dk1"/>
                </a:solidFill>
                <a:highlight>
                  <a:srgbClr val="FFFFFF"/>
                </a:highlight>
              </a:rPr>
              <a:t> across the federal supplier base</a:t>
            </a:r>
            <a:endParaRPr sz="2000">
              <a:solidFill>
                <a:schemeClr val="dk1"/>
              </a:solidFill>
              <a:highlight>
                <a:srgbClr val="FFFFFF"/>
              </a:highlight>
            </a:endParaRPr>
          </a:p>
        </p:txBody>
      </p:sp>
      <p:pic>
        <p:nvPicPr>
          <p:cNvPr id="1487" name="Google Shape;1487;p187" descr="icon of hands holding "/>
          <p:cNvPicPr preferRelativeResize="0"/>
          <p:nvPr/>
        </p:nvPicPr>
        <p:blipFill>
          <a:blip r:embed="rId3">
            <a:alphaModFix/>
          </a:blip>
          <a:stretch>
            <a:fillRect/>
          </a:stretch>
        </p:blipFill>
        <p:spPr>
          <a:xfrm>
            <a:off x="337301" y="2571750"/>
            <a:ext cx="1269810" cy="1171575"/>
          </a:xfrm>
          <a:prstGeom prst="rect">
            <a:avLst/>
          </a:prstGeom>
          <a:noFill/>
          <a:ln>
            <a:noFill/>
          </a:ln>
        </p:spPr>
      </p:pic>
      <p:pic>
        <p:nvPicPr>
          <p:cNvPr id="1488" name="Google Shape;1488;p187" descr="icon of gears"/>
          <p:cNvPicPr preferRelativeResize="0"/>
          <p:nvPr/>
        </p:nvPicPr>
        <p:blipFill>
          <a:blip r:embed="rId4">
            <a:alphaModFix/>
          </a:blip>
          <a:stretch>
            <a:fillRect/>
          </a:stretch>
        </p:blipFill>
        <p:spPr>
          <a:xfrm>
            <a:off x="337300" y="3654550"/>
            <a:ext cx="1334779" cy="1231498"/>
          </a:xfrm>
          <a:prstGeom prst="rect">
            <a:avLst/>
          </a:prstGeom>
          <a:noFill/>
          <a:ln>
            <a:noFill/>
          </a:ln>
        </p:spPr>
      </p:pic>
      <p:cxnSp>
        <p:nvCxnSpPr>
          <p:cNvPr id="1489" name="Google Shape;1489;p187">
            <a:extLst>
              <a:ext uri="{C183D7F6-B498-43B3-948B-1728B52AA6E4}">
                <adec:decorative xmlns:adec="http://schemas.microsoft.com/office/drawing/2017/decorative" val="1"/>
              </a:ext>
            </a:extLst>
          </p:cNvPr>
          <p:cNvCxnSpPr/>
          <p:nvPr/>
        </p:nvCxnSpPr>
        <p:spPr>
          <a:xfrm rot="10800000" flipH="1">
            <a:off x="337275" y="2505550"/>
            <a:ext cx="8480100" cy="12000"/>
          </a:xfrm>
          <a:prstGeom prst="straightConnector1">
            <a:avLst/>
          </a:prstGeom>
          <a:noFill/>
          <a:ln w="38100" cap="flat" cmpd="sng">
            <a:solidFill>
              <a:schemeClr val="dk2"/>
            </a:solidFill>
            <a:prstDash val="solid"/>
            <a:round/>
            <a:headEnd type="none" w="med" len="med"/>
            <a:tailEnd type="none" w="med" len="med"/>
          </a:ln>
        </p:spPr>
      </p:cxnSp>
      <p:sp>
        <p:nvSpPr>
          <p:cNvPr id="1490" name="Google Shape;1490;p1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88"/>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Achievements and Impacts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496" name="Google Shape;1496;p188" descr="icon of two people shaking hands"/>
          <p:cNvGrpSpPr/>
          <p:nvPr/>
        </p:nvGrpSpPr>
        <p:grpSpPr>
          <a:xfrm>
            <a:off x="3020091" y="3964737"/>
            <a:ext cx="750200" cy="615578"/>
            <a:chOff x="-1463828" y="505081"/>
            <a:chExt cx="1023466" cy="859865"/>
          </a:xfrm>
        </p:grpSpPr>
        <p:pic>
          <p:nvPicPr>
            <p:cNvPr id="1497" name="Google Shape;1497;p188"/>
            <p:cNvPicPr preferRelativeResize="0"/>
            <p:nvPr/>
          </p:nvPicPr>
          <p:blipFill>
            <a:blip r:embed="rId3">
              <a:alphaModFix/>
            </a:blip>
            <a:stretch>
              <a:fillRect/>
            </a:stretch>
          </p:blipFill>
          <p:spPr>
            <a:xfrm>
              <a:off x="-1463828" y="691430"/>
              <a:ext cx="1023466" cy="673516"/>
            </a:xfrm>
            <a:prstGeom prst="rect">
              <a:avLst/>
            </a:prstGeom>
            <a:noFill/>
            <a:ln>
              <a:noFill/>
            </a:ln>
          </p:spPr>
        </p:pic>
        <p:pic>
          <p:nvPicPr>
            <p:cNvPr id="1498" name="Google Shape;1498;p188"/>
            <p:cNvPicPr preferRelativeResize="0"/>
            <p:nvPr/>
          </p:nvPicPr>
          <p:blipFill>
            <a:blip r:embed="rId4">
              <a:alphaModFix/>
            </a:blip>
            <a:stretch>
              <a:fillRect/>
            </a:stretch>
          </p:blipFill>
          <p:spPr>
            <a:xfrm>
              <a:off x="-1155965" y="505081"/>
              <a:ext cx="407746" cy="382693"/>
            </a:xfrm>
            <a:prstGeom prst="rect">
              <a:avLst/>
            </a:prstGeom>
            <a:noFill/>
            <a:ln>
              <a:noFill/>
            </a:ln>
          </p:spPr>
        </p:pic>
      </p:grpSp>
      <p:sp>
        <p:nvSpPr>
          <p:cNvPr id="1499" name="Google Shape;1499;p188"/>
          <p:cNvSpPr txBox="1"/>
          <p:nvPr/>
        </p:nvSpPr>
        <p:spPr>
          <a:xfrm>
            <a:off x="2558039" y="4519403"/>
            <a:ext cx="1674300" cy="4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Challenge.Gov</a:t>
            </a:r>
            <a:endParaRPr sz="1600" b="1"/>
          </a:p>
          <a:p>
            <a:pPr marL="0" lvl="0" indent="0" algn="ctr" rtl="0">
              <a:spcBef>
                <a:spcPts val="0"/>
              </a:spcBef>
              <a:spcAft>
                <a:spcPts val="0"/>
              </a:spcAft>
              <a:buNone/>
            </a:pPr>
            <a:r>
              <a:rPr lang="en" sz="1200" b="1"/>
              <a:t>Innovative Entrants</a:t>
            </a:r>
            <a:endParaRPr sz="1200" b="1"/>
          </a:p>
        </p:txBody>
      </p:sp>
      <p:grpSp>
        <p:nvGrpSpPr>
          <p:cNvPr id="1500" name="Google Shape;1500;p188" descr="icon of a bar graph"/>
          <p:cNvGrpSpPr/>
          <p:nvPr/>
        </p:nvGrpSpPr>
        <p:grpSpPr>
          <a:xfrm>
            <a:off x="4375206" y="3913339"/>
            <a:ext cx="1033295" cy="615673"/>
            <a:chOff x="-1595989" y="3828455"/>
            <a:chExt cx="1584080" cy="929598"/>
          </a:xfrm>
        </p:grpSpPr>
        <p:sp>
          <p:nvSpPr>
            <p:cNvPr id="1501" name="Google Shape;1501;p188"/>
            <p:cNvSpPr/>
            <p:nvPr/>
          </p:nvSpPr>
          <p:spPr>
            <a:xfrm>
              <a:off x="-1507422" y="4622198"/>
              <a:ext cx="268500" cy="1356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88"/>
            <p:cNvSpPr/>
            <p:nvPr/>
          </p:nvSpPr>
          <p:spPr>
            <a:xfrm>
              <a:off x="-1206284" y="4460482"/>
              <a:ext cx="268500" cy="2973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88"/>
            <p:cNvSpPr/>
            <p:nvPr/>
          </p:nvSpPr>
          <p:spPr>
            <a:xfrm>
              <a:off x="-905146" y="4297788"/>
              <a:ext cx="268500" cy="4599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88"/>
            <p:cNvSpPr/>
            <p:nvPr/>
          </p:nvSpPr>
          <p:spPr>
            <a:xfrm>
              <a:off x="-604007" y="4108413"/>
              <a:ext cx="268500" cy="6495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88"/>
            <p:cNvSpPr/>
            <p:nvPr/>
          </p:nvSpPr>
          <p:spPr>
            <a:xfrm>
              <a:off x="-302869" y="3923453"/>
              <a:ext cx="268500" cy="8346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88"/>
            <p:cNvSpPr/>
            <p:nvPr/>
          </p:nvSpPr>
          <p:spPr>
            <a:xfrm>
              <a:off x="-1595989" y="441205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88"/>
            <p:cNvSpPr/>
            <p:nvPr/>
          </p:nvSpPr>
          <p:spPr>
            <a:xfrm>
              <a:off x="-1192259" y="424068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88"/>
            <p:cNvSpPr/>
            <p:nvPr/>
          </p:nvSpPr>
          <p:spPr>
            <a:xfrm>
              <a:off x="-788529" y="402546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88"/>
            <p:cNvSpPr/>
            <p:nvPr/>
          </p:nvSpPr>
          <p:spPr>
            <a:xfrm>
              <a:off x="-389609" y="3828455"/>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10" name="Google Shape;1510;p188" descr="icon of a lighthouse"/>
          <p:cNvPicPr preferRelativeResize="0"/>
          <p:nvPr/>
        </p:nvPicPr>
        <p:blipFill rotWithShape="1">
          <a:blip r:embed="rId5">
            <a:alphaModFix/>
          </a:blip>
          <a:srcRect l="19892" r="20388" b="46369"/>
          <a:stretch/>
        </p:blipFill>
        <p:spPr>
          <a:xfrm>
            <a:off x="6205651" y="3859801"/>
            <a:ext cx="793590" cy="669148"/>
          </a:xfrm>
          <a:prstGeom prst="rect">
            <a:avLst/>
          </a:prstGeom>
          <a:noFill/>
          <a:ln>
            <a:noFill/>
          </a:ln>
        </p:spPr>
      </p:pic>
      <p:sp>
        <p:nvSpPr>
          <p:cNvPr id="1511" name="Google Shape;1511;p188"/>
          <p:cNvSpPr txBox="1"/>
          <p:nvPr/>
        </p:nvSpPr>
        <p:spPr>
          <a:xfrm>
            <a:off x="2249000" y="720113"/>
            <a:ext cx="67842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400"/>
              </a:spcBef>
              <a:spcAft>
                <a:spcPts val="0"/>
              </a:spcAft>
              <a:buClr>
                <a:schemeClr val="dk1"/>
              </a:buClr>
              <a:buSzPts val="1600"/>
              <a:buChar char="●"/>
            </a:pPr>
            <a:r>
              <a:rPr lang="en" sz="1600">
                <a:solidFill>
                  <a:schemeClr val="dk1"/>
                </a:solidFill>
              </a:rPr>
              <a:t>Extensive journey of discovery and understanding.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Significant and impressive efforts within GSA and across government to drive sustainability objectives and positive outcomes.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Opportunity for improved awareness, coordination and synergy of efforts.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Valuable perspectives on those trying to do business with the government and the challenges and barriers faced.</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Curated recommendations for GSA consideration  focused on diversifying the supplier base.</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Reinforced the importance of Industry Partnerships, the value of seeking others perspectives, and opportunities for acceleration of efforts and impact.</a:t>
            </a:r>
            <a:endParaRPr sz="1600">
              <a:solidFill>
                <a:schemeClr val="dk1"/>
              </a:solidFill>
            </a:endParaRPr>
          </a:p>
        </p:txBody>
      </p:sp>
      <p:pic>
        <p:nvPicPr>
          <p:cNvPr id="1512" name="Google Shape;1512;p18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5313" y="1028449"/>
            <a:ext cx="1872976" cy="1041401"/>
          </a:xfrm>
          <a:prstGeom prst="rect">
            <a:avLst/>
          </a:prstGeom>
          <a:noFill/>
          <a:ln>
            <a:noFill/>
          </a:ln>
        </p:spPr>
      </p:pic>
      <p:pic>
        <p:nvPicPr>
          <p:cNvPr id="1513" name="Google Shape;1513;p18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5313" y="2482700"/>
            <a:ext cx="1872975" cy="1128800"/>
          </a:xfrm>
          <a:prstGeom prst="rect">
            <a:avLst/>
          </a:prstGeom>
          <a:noFill/>
          <a:ln>
            <a:noFill/>
          </a:ln>
        </p:spPr>
      </p:pic>
      <p:pic>
        <p:nvPicPr>
          <p:cNvPr id="1514" name="Google Shape;1514;p188">
            <a:extLst>
              <a:ext uri="{C183D7F6-B498-43B3-948B-1728B52AA6E4}">
                <adec:decorative xmlns:adec="http://schemas.microsoft.com/office/drawing/2017/decorative" val="1"/>
              </a:ext>
            </a:extLst>
          </p:cNvPr>
          <p:cNvPicPr preferRelativeResize="0"/>
          <p:nvPr/>
        </p:nvPicPr>
        <p:blipFill rotWithShape="1">
          <a:blip r:embed="rId8">
            <a:alphaModFix/>
          </a:blip>
          <a:srcRect t="-9289"/>
          <a:stretch/>
        </p:blipFill>
        <p:spPr>
          <a:xfrm>
            <a:off x="82100" y="3859800"/>
            <a:ext cx="1872977" cy="1128800"/>
          </a:xfrm>
          <a:prstGeom prst="rect">
            <a:avLst/>
          </a:prstGeom>
          <a:noFill/>
          <a:ln>
            <a:noFill/>
          </a:ln>
        </p:spPr>
      </p:pic>
      <p:sp>
        <p:nvSpPr>
          <p:cNvPr id="1515" name="Google Shape;1515;p188"/>
          <p:cNvSpPr txBox="1"/>
          <p:nvPr/>
        </p:nvSpPr>
        <p:spPr>
          <a:xfrm>
            <a:off x="4150814" y="4519403"/>
            <a:ext cx="1674300" cy="4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Maturity Model</a:t>
            </a:r>
            <a:endParaRPr sz="1600" b="1"/>
          </a:p>
          <a:p>
            <a:pPr marL="0" lvl="0" indent="0" algn="ctr" rtl="0">
              <a:spcBef>
                <a:spcPts val="0"/>
              </a:spcBef>
              <a:spcAft>
                <a:spcPts val="0"/>
              </a:spcAft>
              <a:buNone/>
            </a:pPr>
            <a:r>
              <a:rPr lang="en" sz="1200" b="1"/>
              <a:t>Build competency</a:t>
            </a:r>
            <a:endParaRPr sz="1200" b="1"/>
          </a:p>
        </p:txBody>
      </p:sp>
      <p:sp>
        <p:nvSpPr>
          <p:cNvPr id="1516" name="Google Shape;1516;p188"/>
          <p:cNvSpPr txBox="1"/>
          <p:nvPr/>
        </p:nvSpPr>
        <p:spPr>
          <a:xfrm>
            <a:off x="5740801" y="4519400"/>
            <a:ext cx="1872900" cy="4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Lighthouse</a:t>
            </a:r>
            <a:endParaRPr sz="1600" b="1"/>
          </a:p>
          <a:p>
            <a:pPr marL="0" lvl="0" indent="0" algn="ctr" rtl="0">
              <a:spcBef>
                <a:spcPts val="0"/>
              </a:spcBef>
              <a:spcAft>
                <a:spcPts val="0"/>
              </a:spcAft>
              <a:buNone/>
            </a:pPr>
            <a:r>
              <a:rPr lang="en" sz="1200" b="1"/>
              <a:t>A network of networks</a:t>
            </a:r>
            <a:endParaRPr sz="1200" b="1"/>
          </a:p>
        </p:txBody>
      </p:sp>
      <p:sp>
        <p:nvSpPr>
          <p:cNvPr id="1517" name="Google Shape;1517;p188"/>
          <p:cNvSpPr txBox="1"/>
          <p:nvPr/>
        </p:nvSpPr>
        <p:spPr>
          <a:xfrm>
            <a:off x="7341001" y="4519400"/>
            <a:ext cx="1872900" cy="4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Journey Map</a:t>
            </a:r>
            <a:endParaRPr sz="1600" b="1"/>
          </a:p>
          <a:p>
            <a:pPr marL="0" lvl="0" indent="0" algn="ctr" rtl="0">
              <a:spcBef>
                <a:spcPts val="0"/>
              </a:spcBef>
              <a:spcAft>
                <a:spcPts val="0"/>
              </a:spcAft>
              <a:buNone/>
            </a:pPr>
            <a:r>
              <a:rPr lang="en" sz="1200" b="1"/>
              <a:t>Innovative Entrants</a:t>
            </a:r>
            <a:endParaRPr sz="1200" b="1"/>
          </a:p>
        </p:txBody>
      </p:sp>
      <p:pic>
        <p:nvPicPr>
          <p:cNvPr id="1518" name="Google Shape;1518;p188" title="Map Pin Gps Images | Free Photos, PNG Stickers, Wallpapers ..."/>
          <p:cNvPicPr preferRelativeResize="0"/>
          <p:nvPr/>
        </p:nvPicPr>
        <p:blipFill>
          <a:blip r:embed="rId9">
            <a:alphaModFix/>
          </a:blip>
          <a:stretch>
            <a:fillRect/>
          </a:stretch>
        </p:blipFill>
        <p:spPr>
          <a:xfrm>
            <a:off x="7850163" y="3725775"/>
            <a:ext cx="854576" cy="854550"/>
          </a:xfrm>
          <a:prstGeom prst="rect">
            <a:avLst/>
          </a:prstGeom>
          <a:noFill/>
          <a:ln>
            <a:noFill/>
          </a:ln>
        </p:spPr>
      </p:pic>
      <p:sp>
        <p:nvSpPr>
          <p:cNvPr id="1519" name="Google Shape;1519;p1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89"/>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Recommendations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525" name="Google Shape;1525;p189" title="Map Pin Gps Images | Free Photos, PNG Stickers, Wallpapers ..."/>
          <p:cNvPicPr preferRelativeResize="0"/>
          <p:nvPr/>
        </p:nvPicPr>
        <p:blipFill>
          <a:blip r:embed="rId3">
            <a:alphaModFix/>
          </a:blip>
          <a:stretch>
            <a:fillRect/>
          </a:stretch>
        </p:blipFill>
        <p:spPr>
          <a:xfrm>
            <a:off x="152988" y="106025"/>
            <a:ext cx="854576" cy="854550"/>
          </a:xfrm>
          <a:prstGeom prst="rect">
            <a:avLst/>
          </a:prstGeom>
          <a:noFill/>
          <a:ln>
            <a:noFill/>
          </a:ln>
        </p:spPr>
      </p:pic>
      <p:graphicFrame>
        <p:nvGraphicFramePr>
          <p:cNvPr id="1526" name="Google Shape;1526;p189"/>
          <p:cNvGraphicFramePr/>
          <p:nvPr>
            <p:extLst>
              <p:ext uri="{D42A27DB-BD31-4B8C-83A1-F6EECF244321}">
                <p14:modId xmlns:p14="http://schemas.microsoft.com/office/powerpoint/2010/main" val="1450143286"/>
              </p:ext>
            </p:extLst>
          </p:nvPr>
        </p:nvGraphicFramePr>
        <p:xfrm>
          <a:off x="1356875" y="960575"/>
          <a:ext cx="7239000" cy="3687870"/>
        </p:xfrm>
        <a:graphic>
          <a:graphicData uri="http://schemas.openxmlformats.org/drawingml/2006/table">
            <a:tbl>
              <a:tblPr firstRow="1">
                <a:noFill/>
                <a:tableStyleId>{C5CE602C-5A5B-48EE-83A8-E3A374A81956}</a:tableStyleId>
              </a:tblPr>
              <a:tblGrid>
                <a:gridCol w="1210350">
                  <a:extLst>
                    <a:ext uri="{9D8B030D-6E8A-4147-A177-3AD203B41FA5}">
                      <a16:colId xmlns:a16="http://schemas.microsoft.com/office/drawing/2014/main" val="20000"/>
                    </a:ext>
                  </a:extLst>
                </a:gridCol>
                <a:gridCol w="60286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t>Date</a:t>
                      </a:r>
                      <a:endParaRPr b="1"/>
                    </a:p>
                  </a:txBody>
                  <a:tcPr marL="91425" marR="91425" marT="91425" marB="91425"/>
                </a:tc>
                <a:tc>
                  <a:txBody>
                    <a:bodyPr/>
                    <a:lstStyle/>
                    <a:p>
                      <a:pPr marL="0" lvl="0" indent="0" algn="l" rtl="0">
                        <a:spcBef>
                          <a:spcPts val="0"/>
                        </a:spcBef>
                        <a:spcAft>
                          <a:spcPts val="0"/>
                        </a:spcAft>
                        <a:buNone/>
                      </a:pPr>
                      <a:r>
                        <a:rPr lang="en" b="1"/>
                        <a:t>Recommendation</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May 2023</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Identify, engage and onboard innovative new entrants</a:t>
                      </a:r>
                      <a:endParaRPr sz="16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May 2023</a:t>
                      </a:r>
                      <a:endParaRPr/>
                    </a:p>
                  </a:txBody>
                  <a:tcPr marL="91425" marR="91425" marT="91425" marB="91425"/>
                </a:tc>
                <a:tc>
                  <a:txBody>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Sponsor maturity model for embedding sustainability and climate risk mitigation in federal acquisition</a:t>
                      </a:r>
                      <a:endParaRPr sz="16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Dec 2023</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Leverage </a:t>
                      </a:r>
                      <a:r>
                        <a:rPr lang="en" sz="1600" b="1">
                          <a:solidFill>
                            <a:schemeClr val="dk1"/>
                          </a:solidFill>
                          <a:latin typeface="Calibri"/>
                          <a:ea typeface="Calibri"/>
                          <a:cs typeface="Calibri"/>
                          <a:sym typeface="Calibri"/>
                        </a:rPr>
                        <a:t>CHALLENGE.GOV</a:t>
                      </a:r>
                      <a:r>
                        <a:rPr lang="en" sz="1600">
                          <a:solidFill>
                            <a:schemeClr val="dk1"/>
                          </a:solidFill>
                          <a:latin typeface="Calibri"/>
                          <a:ea typeface="Calibri"/>
                          <a:cs typeface="Calibri"/>
                          <a:sym typeface="Calibri"/>
                        </a:rPr>
                        <a:t>, </a:t>
                      </a:r>
                      <a:r>
                        <a:rPr lang="en" sz="1600" i="1">
                          <a:solidFill>
                            <a:schemeClr val="dk1"/>
                          </a:solidFill>
                          <a:latin typeface="Calibri"/>
                          <a:ea typeface="Calibri"/>
                          <a:cs typeface="Calibri"/>
                          <a:sym typeface="Calibri"/>
                        </a:rPr>
                        <a:t>“where innovators are inspired to meet challenges big and small” </a:t>
                      </a:r>
                      <a:endParaRPr sz="16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Dec 2023</a:t>
                      </a:r>
                      <a:endParaRPr/>
                    </a:p>
                  </a:txBody>
                  <a:tcPr marL="91425" marR="91425" marT="91425" marB="91425"/>
                </a:tc>
                <a:tc>
                  <a:txBody>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Sponsor sustainability and climate risk maturity model steering committee</a:t>
                      </a:r>
                      <a:endParaRPr sz="16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Dec 2023</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Lighthouse- A network of networks</a:t>
                      </a:r>
                      <a:endParaRPr sz="16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b="1">
                          <a:highlight>
                            <a:srgbClr val="FFFF00"/>
                          </a:highlight>
                        </a:rPr>
                        <a:t>May 2024</a:t>
                      </a:r>
                      <a:endParaRPr b="1">
                        <a:highlight>
                          <a:srgbClr val="FFFF00"/>
                        </a:highlight>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600" b="1" dirty="0">
                          <a:solidFill>
                            <a:schemeClr val="dk1"/>
                          </a:solidFill>
                          <a:highlight>
                            <a:srgbClr val="FFFF00"/>
                          </a:highlight>
                          <a:latin typeface="Calibri"/>
                          <a:ea typeface="Calibri"/>
                          <a:cs typeface="Calibri"/>
                          <a:sym typeface="Calibri"/>
                        </a:rPr>
                        <a:t>Adopt Life Cycle Management for Innovative Entrants</a:t>
                      </a:r>
                      <a:endParaRPr sz="1600" b="1" dirty="0">
                        <a:solidFill>
                          <a:schemeClr val="dk1"/>
                        </a:solidFill>
                        <a:highlight>
                          <a:srgbClr val="FFFF00"/>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bl>
          </a:graphicData>
        </a:graphic>
      </p:graphicFrame>
      <p:sp>
        <p:nvSpPr>
          <p:cNvPr id="1527" name="Google Shape;1527;p1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90"/>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Recommendation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533" name="Google Shape;1533;p190"/>
          <p:cNvGraphicFramePr/>
          <p:nvPr>
            <p:extLst>
              <p:ext uri="{D42A27DB-BD31-4B8C-83A1-F6EECF244321}">
                <p14:modId xmlns:p14="http://schemas.microsoft.com/office/powerpoint/2010/main" val="2355050715"/>
              </p:ext>
            </p:extLst>
          </p:nvPr>
        </p:nvGraphicFramePr>
        <p:xfrm>
          <a:off x="658000" y="1378675"/>
          <a:ext cx="7822700" cy="3460865"/>
        </p:xfrm>
        <a:graphic>
          <a:graphicData uri="http://schemas.openxmlformats.org/drawingml/2006/table">
            <a:tbl>
              <a:tblPr firstRow="1">
                <a:noFill/>
                <a:tableStyleId>{528F0F37-F33A-4342-9AC1-11A61768310A}</a:tableStyleId>
              </a:tblPr>
              <a:tblGrid>
                <a:gridCol w="1955675">
                  <a:extLst>
                    <a:ext uri="{9D8B030D-6E8A-4147-A177-3AD203B41FA5}">
                      <a16:colId xmlns:a16="http://schemas.microsoft.com/office/drawing/2014/main" val="20000"/>
                    </a:ext>
                  </a:extLst>
                </a:gridCol>
                <a:gridCol w="1955675">
                  <a:extLst>
                    <a:ext uri="{9D8B030D-6E8A-4147-A177-3AD203B41FA5}">
                      <a16:colId xmlns:a16="http://schemas.microsoft.com/office/drawing/2014/main" val="20001"/>
                    </a:ext>
                  </a:extLst>
                </a:gridCol>
                <a:gridCol w="1955675">
                  <a:extLst>
                    <a:ext uri="{9D8B030D-6E8A-4147-A177-3AD203B41FA5}">
                      <a16:colId xmlns:a16="http://schemas.microsoft.com/office/drawing/2014/main" val="20002"/>
                    </a:ext>
                  </a:extLst>
                </a:gridCol>
                <a:gridCol w="1955675">
                  <a:extLst>
                    <a:ext uri="{9D8B030D-6E8A-4147-A177-3AD203B41FA5}">
                      <a16:colId xmlns:a16="http://schemas.microsoft.com/office/drawing/2014/main" val="20003"/>
                    </a:ext>
                  </a:extLst>
                </a:gridCol>
              </a:tblGrid>
              <a:tr h="372225">
                <a:tc>
                  <a:txBody>
                    <a:bodyPr/>
                    <a:lstStyle/>
                    <a:p>
                      <a:pPr marL="0" lvl="0" indent="0" algn="ctr" rtl="0">
                        <a:spcBef>
                          <a:spcPts val="0"/>
                        </a:spcBef>
                        <a:spcAft>
                          <a:spcPts val="0"/>
                        </a:spcAft>
                        <a:buNone/>
                      </a:pPr>
                      <a:r>
                        <a:rPr lang="en" b="1">
                          <a:solidFill>
                            <a:srgbClr val="222222"/>
                          </a:solidFill>
                        </a:rPr>
                        <a:t>Identify</a:t>
                      </a:r>
                      <a:endParaRPr b="1">
                        <a:solidFill>
                          <a:srgbClr val="222222"/>
                        </a:solidFill>
                      </a:endParaRPr>
                    </a:p>
                  </a:txBody>
                  <a:tcPr marL="63500" marR="63500" marT="63500" marB="63500">
                    <a:solidFill>
                      <a:srgbClr val="C9DAF8"/>
                    </a:solidFill>
                  </a:tcPr>
                </a:tc>
                <a:tc>
                  <a:txBody>
                    <a:bodyPr/>
                    <a:lstStyle/>
                    <a:p>
                      <a:pPr marL="0" lvl="0" indent="0" algn="ctr" rtl="0">
                        <a:spcBef>
                          <a:spcPts val="0"/>
                        </a:spcBef>
                        <a:spcAft>
                          <a:spcPts val="0"/>
                        </a:spcAft>
                        <a:buNone/>
                      </a:pPr>
                      <a:r>
                        <a:rPr lang="en" b="1">
                          <a:solidFill>
                            <a:srgbClr val="222222"/>
                          </a:solidFill>
                        </a:rPr>
                        <a:t>Engage</a:t>
                      </a:r>
                      <a:endParaRPr b="1">
                        <a:solidFill>
                          <a:srgbClr val="222222"/>
                        </a:solidFill>
                      </a:endParaRPr>
                    </a:p>
                  </a:txBody>
                  <a:tcPr marL="63500" marR="63500" marT="63500" marB="63500">
                    <a:solidFill>
                      <a:srgbClr val="C9DAF8"/>
                    </a:solidFill>
                  </a:tcPr>
                </a:tc>
                <a:tc>
                  <a:txBody>
                    <a:bodyPr/>
                    <a:lstStyle/>
                    <a:p>
                      <a:pPr marL="0" lvl="0" indent="0" algn="ctr" rtl="0">
                        <a:spcBef>
                          <a:spcPts val="0"/>
                        </a:spcBef>
                        <a:spcAft>
                          <a:spcPts val="0"/>
                        </a:spcAft>
                        <a:buNone/>
                      </a:pPr>
                      <a:r>
                        <a:rPr lang="en" b="1">
                          <a:solidFill>
                            <a:srgbClr val="222222"/>
                          </a:solidFill>
                        </a:rPr>
                        <a:t>Onboard</a:t>
                      </a:r>
                      <a:endParaRPr b="1">
                        <a:solidFill>
                          <a:srgbClr val="222222"/>
                        </a:solidFill>
                      </a:endParaRPr>
                    </a:p>
                  </a:txBody>
                  <a:tcPr marL="63500" marR="63500" marT="63500" marB="63500">
                    <a:solidFill>
                      <a:srgbClr val="C9DAF8"/>
                    </a:solidFill>
                  </a:tcPr>
                </a:tc>
                <a:tc>
                  <a:txBody>
                    <a:bodyPr/>
                    <a:lstStyle/>
                    <a:p>
                      <a:pPr marL="0" lvl="0" indent="0" algn="ctr" rtl="0">
                        <a:spcBef>
                          <a:spcPts val="0"/>
                        </a:spcBef>
                        <a:spcAft>
                          <a:spcPts val="0"/>
                        </a:spcAft>
                        <a:buNone/>
                      </a:pPr>
                      <a:r>
                        <a:rPr lang="en" b="1">
                          <a:solidFill>
                            <a:srgbClr val="222222"/>
                          </a:solidFill>
                        </a:rPr>
                        <a:t>Pathways</a:t>
                      </a:r>
                      <a:endParaRPr b="1">
                        <a:solidFill>
                          <a:srgbClr val="222222"/>
                        </a:solidFill>
                      </a:endParaRPr>
                    </a:p>
                  </a:txBody>
                  <a:tcPr marL="63500" marR="63500" marT="63500" marB="63500">
                    <a:solidFill>
                      <a:srgbClr val="C9DAF8"/>
                    </a:solidFill>
                  </a:tcPr>
                </a:tc>
                <a:extLst>
                  <a:ext uri="{0D108BD9-81ED-4DB2-BD59-A6C34878D82A}">
                    <a16:rowId xmlns:a16="http://schemas.microsoft.com/office/drawing/2014/main" val="10000"/>
                  </a:ext>
                </a:extLst>
              </a:tr>
              <a:tr h="2439325">
                <a:tc>
                  <a:txBody>
                    <a:bodyPr/>
                    <a:lstStyle/>
                    <a:p>
                      <a:pPr marL="0" lvl="0" indent="0" algn="l" rtl="0">
                        <a:spcBef>
                          <a:spcPts val="0"/>
                        </a:spcBef>
                        <a:spcAft>
                          <a:spcPts val="0"/>
                        </a:spcAft>
                        <a:buNone/>
                      </a:pPr>
                      <a:r>
                        <a:rPr lang="en" sz="1300">
                          <a:solidFill>
                            <a:srgbClr val="222222"/>
                          </a:solidFill>
                        </a:rPr>
                        <a:t>Unify Go To Market collateral for all of GSA to leverage.</a:t>
                      </a:r>
                      <a:endParaRPr sz="1300">
                        <a:solidFill>
                          <a:srgbClr val="222222"/>
                        </a:solidFill>
                      </a:endParaRPr>
                    </a:p>
                    <a:p>
                      <a:pPr marL="0" lvl="0" indent="0" algn="l" rtl="0">
                        <a:spcBef>
                          <a:spcPts val="0"/>
                        </a:spcBef>
                        <a:spcAft>
                          <a:spcPts val="0"/>
                        </a:spcAft>
                        <a:buNone/>
                      </a:pPr>
                      <a:endParaRPr sz="1300">
                        <a:solidFill>
                          <a:srgbClr val="222222"/>
                        </a:solidFill>
                      </a:endParaRPr>
                    </a:p>
                    <a:p>
                      <a:pPr marL="0" lvl="0" indent="0" algn="l" rtl="0">
                        <a:spcBef>
                          <a:spcPts val="0"/>
                        </a:spcBef>
                        <a:spcAft>
                          <a:spcPts val="0"/>
                        </a:spcAft>
                        <a:buNone/>
                      </a:pPr>
                      <a:r>
                        <a:rPr lang="en" sz="1300">
                          <a:solidFill>
                            <a:srgbClr val="222222"/>
                          </a:solidFill>
                        </a:rPr>
                        <a:t>Create targeted branding channeled  to innovative entrants in necessary disciplines. </a:t>
                      </a:r>
                      <a:endParaRPr sz="1300" b="1">
                        <a:solidFill>
                          <a:srgbClr val="222222"/>
                        </a:solidFill>
                      </a:endParaRPr>
                    </a:p>
                    <a:p>
                      <a:pPr marL="0" lvl="0" indent="0" algn="l" rtl="0">
                        <a:spcBef>
                          <a:spcPts val="0"/>
                        </a:spcBef>
                        <a:spcAft>
                          <a:spcPts val="0"/>
                        </a:spcAft>
                        <a:buNone/>
                      </a:pPr>
                      <a:endParaRPr sz="1300" b="1">
                        <a:solidFill>
                          <a:srgbClr val="222222"/>
                        </a:solidFill>
                      </a:endParaRPr>
                    </a:p>
                    <a:p>
                      <a:pPr marL="0" lvl="0" indent="0" algn="l" rtl="0">
                        <a:spcBef>
                          <a:spcPts val="0"/>
                        </a:spcBef>
                        <a:spcAft>
                          <a:spcPts val="0"/>
                        </a:spcAft>
                        <a:buNone/>
                      </a:pPr>
                      <a:r>
                        <a:rPr lang="en" sz="1300">
                          <a:solidFill>
                            <a:srgbClr val="222222"/>
                          </a:solidFill>
                        </a:rPr>
                        <a:t>Amplify opportunities for self identification and vetting.</a:t>
                      </a:r>
                      <a:endParaRPr sz="1300">
                        <a:solidFill>
                          <a:srgbClr val="222222"/>
                        </a:solidFill>
                      </a:endParaRPr>
                    </a:p>
                  </a:txBody>
                  <a:tcPr marL="63500" marR="63500" marT="63500" marB="63500"/>
                </a:tc>
                <a:tc gridSpan="2">
                  <a:txBody>
                    <a:bodyPr/>
                    <a:lstStyle/>
                    <a:p>
                      <a:pPr marL="0" lvl="0" indent="0" algn="l" rtl="0">
                        <a:spcBef>
                          <a:spcPts val="0"/>
                        </a:spcBef>
                        <a:spcAft>
                          <a:spcPts val="0"/>
                        </a:spcAft>
                        <a:buNone/>
                      </a:pPr>
                      <a:r>
                        <a:rPr lang="en" sz="1300" b="1">
                          <a:solidFill>
                            <a:srgbClr val="222222"/>
                          </a:solidFill>
                        </a:rPr>
                        <a:t>INTRA GSA: </a:t>
                      </a:r>
                      <a:r>
                        <a:rPr lang="en" sz="1300">
                          <a:solidFill>
                            <a:srgbClr val="222222"/>
                          </a:solidFill>
                        </a:rPr>
                        <a:t>Focus on areas to strengthen connectivity between FAS (Product Owners, Multiple Award Schedules, Customer Stakeholder and Engagement) and the Office of Small and Disadvantaged Business Utilization to drive speed to value for the engage and onboard segments.</a:t>
                      </a:r>
                      <a:endParaRPr sz="1300">
                        <a:solidFill>
                          <a:srgbClr val="222222"/>
                        </a:solidFill>
                      </a:endParaRPr>
                    </a:p>
                    <a:p>
                      <a:pPr marL="0" lvl="0" indent="0" algn="l" rtl="0">
                        <a:spcBef>
                          <a:spcPts val="0"/>
                        </a:spcBef>
                        <a:spcAft>
                          <a:spcPts val="0"/>
                        </a:spcAft>
                        <a:buNone/>
                      </a:pPr>
                      <a:endParaRPr sz="1300">
                        <a:solidFill>
                          <a:srgbClr val="222222"/>
                        </a:solidFill>
                      </a:endParaRPr>
                    </a:p>
                    <a:p>
                      <a:pPr marL="0" lvl="0" indent="0" algn="l" rtl="0">
                        <a:spcBef>
                          <a:spcPts val="0"/>
                        </a:spcBef>
                        <a:spcAft>
                          <a:spcPts val="0"/>
                        </a:spcAft>
                        <a:buNone/>
                      </a:pPr>
                      <a:r>
                        <a:rPr lang="en" sz="1300" b="1">
                          <a:solidFill>
                            <a:srgbClr val="222222"/>
                          </a:solidFill>
                        </a:rPr>
                        <a:t>INTER GSA/GOV: </a:t>
                      </a:r>
                      <a:r>
                        <a:rPr lang="en" sz="1300">
                          <a:solidFill>
                            <a:srgbClr val="222222"/>
                          </a:solidFill>
                        </a:rPr>
                        <a:t>Focus on efforts to strengthen connectivity and impact between GSA, SBA, EPA, CEQ and Agencies to better leverage existing offerings to drive innovation for sustainability (ie: SBIR and STTR)</a:t>
                      </a:r>
                      <a:endParaRPr sz="1300">
                        <a:solidFill>
                          <a:srgbClr val="222222"/>
                        </a:solidFill>
                      </a:endParaRPr>
                    </a:p>
                    <a:p>
                      <a:pPr marL="0" lvl="0" indent="0" algn="l" rtl="0">
                        <a:spcBef>
                          <a:spcPts val="0"/>
                        </a:spcBef>
                        <a:spcAft>
                          <a:spcPts val="0"/>
                        </a:spcAft>
                        <a:buNone/>
                      </a:pPr>
                      <a:endParaRPr sz="1300" b="1">
                        <a:solidFill>
                          <a:srgbClr val="222222"/>
                        </a:solidFill>
                      </a:endParaRPr>
                    </a:p>
                  </a:txBody>
                  <a:tcPr marL="63500" marR="63500" marT="63500" marB="63500"/>
                </a:tc>
                <a:tc hMerge="1">
                  <a:txBody>
                    <a:bodyPr/>
                    <a:lstStyle/>
                    <a:p>
                      <a:endParaRPr lang="en-US"/>
                    </a:p>
                  </a:txBody>
                  <a:tcPr/>
                </a:tc>
                <a:tc>
                  <a:txBody>
                    <a:bodyPr/>
                    <a:lstStyle/>
                    <a:p>
                      <a:pPr marL="0" lvl="0" indent="0" algn="l" rtl="0">
                        <a:spcBef>
                          <a:spcPts val="0"/>
                        </a:spcBef>
                        <a:spcAft>
                          <a:spcPts val="0"/>
                        </a:spcAft>
                        <a:buNone/>
                      </a:pPr>
                      <a:r>
                        <a:rPr lang="en" sz="1300" b="1">
                          <a:solidFill>
                            <a:srgbClr val="222222"/>
                          </a:solidFill>
                        </a:rPr>
                        <a:t>Measure Outcomes</a:t>
                      </a:r>
                      <a:endParaRPr sz="1300">
                        <a:solidFill>
                          <a:srgbClr val="222222"/>
                        </a:solidFill>
                      </a:endParaRPr>
                    </a:p>
                    <a:p>
                      <a:pPr marL="0" lvl="0" indent="0" algn="l" rtl="0">
                        <a:spcBef>
                          <a:spcPts val="0"/>
                        </a:spcBef>
                        <a:spcAft>
                          <a:spcPts val="0"/>
                        </a:spcAft>
                        <a:buNone/>
                      </a:pPr>
                      <a:r>
                        <a:rPr lang="en" sz="1300">
                          <a:solidFill>
                            <a:srgbClr val="222222"/>
                          </a:solidFill>
                        </a:rPr>
                        <a:t>Implement Line of Sight metrics that measure outcomes and impacts of efforts.</a:t>
                      </a:r>
                      <a:endParaRPr sz="1300">
                        <a:solidFill>
                          <a:srgbClr val="222222"/>
                        </a:solidFill>
                      </a:endParaRPr>
                    </a:p>
                    <a:p>
                      <a:pPr marL="0" lvl="0" indent="0" algn="l" rtl="0">
                        <a:spcBef>
                          <a:spcPts val="0"/>
                        </a:spcBef>
                        <a:spcAft>
                          <a:spcPts val="0"/>
                        </a:spcAft>
                        <a:buNone/>
                      </a:pPr>
                      <a:endParaRPr sz="1300">
                        <a:solidFill>
                          <a:srgbClr val="222222"/>
                        </a:solidFill>
                      </a:endParaRPr>
                    </a:p>
                    <a:p>
                      <a:pPr marL="0" lvl="0" indent="0" algn="l" rtl="0">
                        <a:spcBef>
                          <a:spcPts val="0"/>
                        </a:spcBef>
                        <a:spcAft>
                          <a:spcPts val="0"/>
                        </a:spcAft>
                        <a:buNone/>
                      </a:pPr>
                      <a:r>
                        <a:rPr lang="en" sz="1300">
                          <a:solidFill>
                            <a:srgbClr val="222222"/>
                          </a:solidFill>
                        </a:rPr>
                        <a:t>Expand beyond numbers of participants to include growth statistics, success rates, and impact on GSA objectives.</a:t>
                      </a:r>
                      <a:endParaRPr sz="1300">
                        <a:solidFill>
                          <a:srgbClr val="222222"/>
                        </a:solidFill>
                      </a:endParaRPr>
                    </a:p>
                  </a:txBody>
                  <a:tcPr marL="63500" marR="63500" marT="63500" marB="63500"/>
                </a:tc>
                <a:extLst>
                  <a:ext uri="{0D108BD9-81ED-4DB2-BD59-A6C34878D82A}">
                    <a16:rowId xmlns:a16="http://schemas.microsoft.com/office/drawing/2014/main" val="10001"/>
                  </a:ext>
                </a:extLst>
              </a:tr>
              <a:tr h="191875">
                <a:tc gridSpan="4">
                  <a:txBody>
                    <a:bodyPr/>
                    <a:lstStyle/>
                    <a:p>
                      <a:pPr marL="0" lvl="0" indent="0" algn="ctr" rtl="0">
                        <a:spcBef>
                          <a:spcPts val="0"/>
                        </a:spcBef>
                        <a:spcAft>
                          <a:spcPts val="0"/>
                        </a:spcAft>
                        <a:buNone/>
                      </a:pPr>
                      <a:r>
                        <a:rPr lang="en" sz="1700" b="1" dirty="0">
                          <a:solidFill>
                            <a:srgbClr val="222222"/>
                          </a:solidFill>
                        </a:rPr>
                        <a:t>Data, AI and Analytics</a:t>
                      </a:r>
                      <a:endParaRPr sz="1700" b="1" dirty="0">
                        <a:solidFill>
                          <a:srgbClr val="222222"/>
                        </a:solidFill>
                      </a:endParaRPr>
                    </a:p>
                  </a:txBody>
                  <a:tcPr marL="63500" marR="63500" marT="63500" marB="63500">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534" name="Google Shape;1534;p190"/>
          <p:cNvSpPr txBox="1"/>
          <p:nvPr/>
        </p:nvSpPr>
        <p:spPr>
          <a:xfrm>
            <a:off x="1251000" y="799850"/>
            <a:ext cx="78930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Strengthen LifeCycle Management for Innovative Entrants</a:t>
            </a:r>
            <a:endParaRPr sz="2200"/>
          </a:p>
        </p:txBody>
      </p:sp>
      <p:pic>
        <p:nvPicPr>
          <p:cNvPr id="1535" name="Google Shape;1535;p190" title="Map Pin Gps Images | Free Photos, PNG Stickers, Wallpapers ..."/>
          <p:cNvPicPr preferRelativeResize="0"/>
          <p:nvPr/>
        </p:nvPicPr>
        <p:blipFill>
          <a:blip r:embed="rId3">
            <a:alphaModFix/>
          </a:blip>
          <a:stretch>
            <a:fillRect/>
          </a:stretch>
        </p:blipFill>
        <p:spPr>
          <a:xfrm>
            <a:off x="152988" y="106025"/>
            <a:ext cx="854576" cy="854550"/>
          </a:xfrm>
          <a:prstGeom prst="rect">
            <a:avLst/>
          </a:prstGeom>
          <a:noFill/>
          <a:ln>
            <a:noFill/>
          </a:ln>
        </p:spPr>
      </p:pic>
      <p:sp>
        <p:nvSpPr>
          <p:cNvPr id="1536" name="Google Shape;1536;p1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91"/>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Reflection on the Journey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542" name="Google Shape;1542;p19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2446150"/>
            <a:ext cx="2341125" cy="2630200"/>
          </a:xfrm>
          <a:prstGeom prst="rect">
            <a:avLst/>
          </a:prstGeom>
          <a:noFill/>
          <a:ln>
            <a:noFill/>
          </a:ln>
        </p:spPr>
      </p:pic>
      <p:sp>
        <p:nvSpPr>
          <p:cNvPr id="1543" name="Google Shape;1543;p191"/>
          <p:cNvSpPr/>
          <p:nvPr/>
        </p:nvSpPr>
        <p:spPr>
          <a:xfrm>
            <a:off x="133300" y="615600"/>
            <a:ext cx="4889700" cy="2770200"/>
          </a:xfrm>
          <a:prstGeom prst="cloudCallout">
            <a:avLst>
              <a:gd name="adj1" fmla="val -20833"/>
              <a:gd name="adj2" fmla="val 625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federal procurement ecosystem can benefit from a collective engagement strategy that incorporates mission alignment, interoperability, and better coordination between Federal agencies. </a:t>
            </a:r>
            <a:endParaRPr>
              <a:solidFill>
                <a:schemeClr val="dk1"/>
              </a:solidFill>
            </a:endParaRPr>
          </a:p>
        </p:txBody>
      </p:sp>
      <p:sp>
        <p:nvSpPr>
          <p:cNvPr id="1544" name="Google Shape;1544;p191"/>
          <p:cNvSpPr/>
          <p:nvPr/>
        </p:nvSpPr>
        <p:spPr>
          <a:xfrm>
            <a:off x="5023050" y="849875"/>
            <a:ext cx="3890700" cy="1722000"/>
          </a:xfrm>
          <a:prstGeom prst="cloudCallout">
            <a:avLst>
              <a:gd name="adj1" fmla="val -122938"/>
              <a:gd name="adj2" fmla="val 12382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Opportunity for GSA to amplify branding, demand signal and current offerings to expand the supplier base.</a:t>
            </a:r>
            <a:endParaRPr/>
          </a:p>
        </p:txBody>
      </p:sp>
      <p:sp>
        <p:nvSpPr>
          <p:cNvPr id="1545" name="Google Shape;1545;p191" descr="icon of thought bubble"/>
          <p:cNvSpPr/>
          <p:nvPr/>
        </p:nvSpPr>
        <p:spPr>
          <a:xfrm>
            <a:off x="4360550" y="2307650"/>
            <a:ext cx="4637700" cy="1722000"/>
          </a:xfrm>
          <a:prstGeom prst="cloudCallout">
            <a:avLst>
              <a:gd name="adj1" fmla="val -119327"/>
              <a:gd name="adj2" fmla="val 2008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solidFill>
                <a:schemeClr val="dk1"/>
              </a:solidFill>
            </a:endParaRPr>
          </a:p>
        </p:txBody>
      </p:sp>
      <p:sp>
        <p:nvSpPr>
          <p:cNvPr id="1546" name="Google Shape;1546;p191"/>
          <p:cNvSpPr txBox="1"/>
          <p:nvPr/>
        </p:nvSpPr>
        <p:spPr>
          <a:xfrm>
            <a:off x="5083225" y="2645300"/>
            <a:ext cx="3487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process has exposed the crisis level of our Federal supply chain due to the lack of diversity, competition, innovation, and resiliency.</a:t>
            </a:r>
            <a:endParaRPr/>
          </a:p>
        </p:txBody>
      </p:sp>
      <p:sp>
        <p:nvSpPr>
          <p:cNvPr id="1547" name="Google Shape;1547;p191"/>
          <p:cNvSpPr txBox="1"/>
          <p:nvPr/>
        </p:nvSpPr>
        <p:spPr>
          <a:xfrm>
            <a:off x="1889850" y="4029650"/>
            <a:ext cx="6033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We recognize a significant untapped potential of non-traditional vendors/contractors that need amplification through improved processes, programs, and coordination so they can be better utilized.</a:t>
            </a:r>
            <a:endParaRPr>
              <a:solidFill>
                <a:schemeClr val="dk1"/>
              </a:solidFill>
            </a:endParaRPr>
          </a:p>
          <a:p>
            <a:pPr marL="0" lvl="0" indent="0" algn="l" rtl="0">
              <a:spcBef>
                <a:spcPts val="0"/>
              </a:spcBef>
              <a:spcAft>
                <a:spcPts val="0"/>
              </a:spcAft>
              <a:buNone/>
            </a:pPr>
            <a:endParaRPr/>
          </a:p>
        </p:txBody>
      </p:sp>
      <p:sp>
        <p:nvSpPr>
          <p:cNvPr id="1548" name="Google Shape;1548;p191" descr="icon of thought bubble"/>
          <p:cNvSpPr/>
          <p:nvPr/>
        </p:nvSpPr>
        <p:spPr>
          <a:xfrm>
            <a:off x="1454700" y="3493775"/>
            <a:ext cx="7689300" cy="1722000"/>
          </a:xfrm>
          <a:prstGeom prst="cloudCallout">
            <a:avLst>
              <a:gd name="adj1" fmla="val -119327"/>
              <a:gd name="adj2" fmla="val 2008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solidFill>
                <a:schemeClr val="dk1"/>
              </a:solidFill>
            </a:endParaRPr>
          </a:p>
        </p:txBody>
      </p:sp>
      <p:sp>
        <p:nvSpPr>
          <p:cNvPr id="1549" name="Google Shape;1549;p1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56">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01" name="Google Shape;1201;p156"/>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Opening Remarks</a:t>
            </a: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202" name="Google Shape;1202;p156"/>
          <p:cNvSpPr txBox="1"/>
          <p:nvPr/>
        </p:nvSpPr>
        <p:spPr>
          <a:xfrm>
            <a:off x="1334850" y="3376050"/>
            <a:ext cx="7050000" cy="2121900"/>
          </a:xfrm>
          <a:prstGeom prst="rect">
            <a:avLst/>
          </a:prstGeom>
          <a:noFill/>
          <a:ln>
            <a:noFill/>
          </a:ln>
        </p:spPr>
        <p:txBody>
          <a:bodyPr spcFirstLastPara="1" wrap="square" lIns="0" tIns="0" rIns="0" bIns="0" anchor="t" anchorCtr="0">
            <a:noAutofit/>
          </a:bodyPr>
          <a:lstStyle/>
          <a:p>
            <a:pPr marL="0" lvl="0" indent="0" algn="r" rtl="0">
              <a:lnSpc>
                <a:spcPct val="50000"/>
              </a:lnSpc>
              <a:spcBef>
                <a:spcPts val="1800"/>
              </a:spcBef>
              <a:spcAft>
                <a:spcPts val="0"/>
              </a:spcAft>
              <a:buClr>
                <a:schemeClr val="dk1"/>
              </a:buClr>
              <a:buSzPts val="1100"/>
              <a:buFont typeface="Arial"/>
              <a:buNone/>
            </a:pPr>
            <a:r>
              <a:rPr lang="en" sz="2400">
                <a:solidFill>
                  <a:schemeClr val="lt1"/>
                </a:solidFill>
              </a:rPr>
              <a:t>Troy Cribb, GAP FAC Chair</a:t>
            </a:r>
            <a:endParaRPr sz="2400">
              <a:solidFill>
                <a:schemeClr val="lt1"/>
              </a:solidFill>
            </a:endParaRPr>
          </a:p>
          <a:p>
            <a:pPr marL="0" marR="0" lvl="0" indent="0" algn="r" rtl="0">
              <a:lnSpc>
                <a:spcPct val="100000"/>
              </a:lnSpc>
              <a:spcBef>
                <a:spcPts val="1800"/>
              </a:spcBef>
              <a:spcAft>
                <a:spcPts val="0"/>
              </a:spcAft>
              <a:buClr>
                <a:schemeClr val="dk1"/>
              </a:buClr>
              <a:buSzPts val="1100"/>
              <a:buFont typeface="Arial"/>
              <a:buNone/>
            </a:pPr>
            <a:r>
              <a:rPr lang="en" sz="2400">
                <a:solidFill>
                  <a:schemeClr val="lt1"/>
                </a:solidFill>
              </a:rPr>
              <a:t>Robin Carnahan, GSA Administrator</a:t>
            </a:r>
            <a:endParaRPr sz="2400">
              <a:solidFill>
                <a:schemeClr val="lt1"/>
              </a:solidFill>
            </a:endParaRPr>
          </a:p>
          <a:p>
            <a:pPr marL="0" marR="0" lvl="0" indent="0" algn="r" rtl="0">
              <a:lnSpc>
                <a:spcPct val="100000"/>
              </a:lnSpc>
              <a:spcBef>
                <a:spcPts val="1800"/>
              </a:spcBef>
              <a:spcAft>
                <a:spcPts val="0"/>
              </a:spcAft>
              <a:buClr>
                <a:schemeClr val="dk1"/>
              </a:buClr>
              <a:buSzPts val="1100"/>
              <a:buFont typeface="Arial"/>
              <a:buNone/>
            </a:pPr>
            <a:r>
              <a:rPr lang="en" sz="2400">
                <a:solidFill>
                  <a:schemeClr val="lt1"/>
                </a:solidFill>
              </a:rPr>
              <a:t>Jeff Koses, GSA Senior Procurement Executive  </a:t>
            </a:r>
            <a:endParaRPr sz="2400">
              <a:solidFill>
                <a:schemeClr val="lt1"/>
              </a:solidFill>
            </a:endParaRPr>
          </a:p>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rgbClr val="000000"/>
              </a:buClr>
              <a:buSzPts val="1800"/>
              <a:buFont typeface="Arial"/>
              <a:buNone/>
            </a:pPr>
            <a:endParaRPr sz="24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92"/>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Questions &amp; Answers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555" name="Google Shape;1555;p192" descr="icon of two people shaking hands"/>
          <p:cNvGrpSpPr/>
          <p:nvPr/>
        </p:nvGrpSpPr>
        <p:grpSpPr>
          <a:xfrm>
            <a:off x="1903454" y="1525733"/>
            <a:ext cx="1002382" cy="1004839"/>
            <a:chOff x="-1463828" y="505081"/>
            <a:chExt cx="1023466" cy="859865"/>
          </a:xfrm>
        </p:grpSpPr>
        <p:pic>
          <p:nvPicPr>
            <p:cNvPr id="1556" name="Google Shape;1556;p192"/>
            <p:cNvPicPr preferRelativeResize="0"/>
            <p:nvPr/>
          </p:nvPicPr>
          <p:blipFill>
            <a:blip r:embed="rId3">
              <a:alphaModFix/>
            </a:blip>
            <a:stretch>
              <a:fillRect/>
            </a:stretch>
          </p:blipFill>
          <p:spPr>
            <a:xfrm>
              <a:off x="-1463828" y="691430"/>
              <a:ext cx="1023466" cy="673516"/>
            </a:xfrm>
            <a:prstGeom prst="rect">
              <a:avLst/>
            </a:prstGeom>
            <a:noFill/>
            <a:ln>
              <a:noFill/>
            </a:ln>
          </p:spPr>
        </p:pic>
        <p:pic>
          <p:nvPicPr>
            <p:cNvPr id="1557" name="Google Shape;1557;p192"/>
            <p:cNvPicPr preferRelativeResize="0"/>
            <p:nvPr/>
          </p:nvPicPr>
          <p:blipFill>
            <a:blip r:embed="rId4">
              <a:alphaModFix/>
            </a:blip>
            <a:stretch>
              <a:fillRect/>
            </a:stretch>
          </p:blipFill>
          <p:spPr>
            <a:xfrm>
              <a:off x="-1155965" y="505081"/>
              <a:ext cx="407746" cy="382693"/>
            </a:xfrm>
            <a:prstGeom prst="rect">
              <a:avLst/>
            </a:prstGeom>
            <a:noFill/>
            <a:ln>
              <a:noFill/>
            </a:ln>
          </p:spPr>
        </p:pic>
      </p:grpSp>
      <p:sp>
        <p:nvSpPr>
          <p:cNvPr id="1558" name="Google Shape;1558;p192"/>
          <p:cNvSpPr txBox="1"/>
          <p:nvPr/>
        </p:nvSpPr>
        <p:spPr>
          <a:xfrm>
            <a:off x="1571031" y="2431051"/>
            <a:ext cx="1743300" cy="76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Challenge.Gov</a:t>
            </a:r>
            <a:endParaRPr sz="1600" b="1"/>
          </a:p>
          <a:p>
            <a:pPr marL="0" lvl="0" indent="0" algn="ctr" rtl="0">
              <a:spcBef>
                <a:spcPts val="0"/>
              </a:spcBef>
              <a:spcAft>
                <a:spcPts val="0"/>
              </a:spcAft>
              <a:buNone/>
            </a:pPr>
            <a:r>
              <a:rPr lang="en" sz="1200" b="1"/>
              <a:t>Innovative Entrants</a:t>
            </a:r>
            <a:endParaRPr sz="1200" b="1"/>
          </a:p>
        </p:txBody>
      </p:sp>
      <p:grpSp>
        <p:nvGrpSpPr>
          <p:cNvPr id="1559" name="Google Shape;1559;p192" descr="icon of a bar chart"/>
          <p:cNvGrpSpPr/>
          <p:nvPr/>
        </p:nvGrpSpPr>
        <p:grpSpPr>
          <a:xfrm>
            <a:off x="3463206" y="1441644"/>
            <a:ext cx="1075907" cy="1004896"/>
            <a:chOff x="-1595989" y="3828455"/>
            <a:chExt cx="1584080" cy="929598"/>
          </a:xfrm>
        </p:grpSpPr>
        <p:sp>
          <p:nvSpPr>
            <p:cNvPr id="1560" name="Google Shape;1560;p192"/>
            <p:cNvSpPr/>
            <p:nvPr/>
          </p:nvSpPr>
          <p:spPr>
            <a:xfrm>
              <a:off x="-1507422" y="4622198"/>
              <a:ext cx="268500" cy="1356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2"/>
            <p:cNvSpPr/>
            <p:nvPr/>
          </p:nvSpPr>
          <p:spPr>
            <a:xfrm>
              <a:off x="-1206284" y="4460482"/>
              <a:ext cx="268500" cy="2973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92"/>
            <p:cNvSpPr/>
            <p:nvPr/>
          </p:nvSpPr>
          <p:spPr>
            <a:xfrm>
              <a:off x="-905146" y="4297788"/>
              <a:ext cx="268500" cy="4599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2"/>
            <p:cNvSpPr/>
            <p:nvPr/>
          </p:nvSpPr>
          <p:spPr>
            <a:xfrm>
              <a:off x="-604007" y="4108413"/>
              <a:ext cx="268500" cy="6495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2"/>
            <p:cNvSpPr/>
            <p:nvPr/>
          </p:nvSpPr>
          <p:spPr>
            <a:xfrm>
              <a:off x="-302869" y="3923453"/>
              <a:ext cx="268500" cy="834600"/>
            </a:xfrm>
            <a:prstGeom prst="rect">
              <a:avLst/>
            </a:prstGeom>
            <a:solidFill>
              <a:srgbClr val="005195"/>
            </a:solidFill>
            <a:ln w="9525" cap="flat" cmpd="sng">
              <a:solidFill>
                <a:srgbClr val="0051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2"/>
            <p:cNvSpPr/>
            <p:nvPr/>
          </p:nvSpPr>
          <p:spPr>
            <a:xfrm>
              <a:off x="-1595989" y="441205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2"/>
            <p:cNvSpPr/>
            <p:nvPr/>
          </p:nvSpPr>
          <p:spPr>
            <a:xfrm>
              <a:off x="-1192259" y="424068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2"/>
            <p:cNvSpPr/>
            <p:nvPr/>
          </p:nvSpPr>
          <p:spPr>
            <a:xfrm>
              <a:off x="-788529" y="4025462"/>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2"/>
            <p:cNvSpPr/>
            <p:nvPr/>
          </p:nvSpPr>
          <p:spPr>
            <a:xfrm>
              <a:off x="-389609" y="3828455"/>
              <a:ext cx="377700" cy="332400"/>
            </a:xfrm>
            <a:prstGeom prst="bentArrow">
              <a:avLst>
                <a:gd name="adj1" fmla="val 25000"/>
                <a:gd name="adj2" fmla="val 25000"/>
                <a:gd name="adj3" fmla="val 25000"/>
                <a:gd name="adj4" fmla="val 4375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69" name="Google Shape;1569;p192" descr="icon of a lighthouse"/>
          <p:cNvPicPr preferRelativeResize="0"/>
          <p:nvPr/>
        </p:nvPicPr>
        <p:blipFill rotWithShape="1">
          <a:blip r:embed="rId5">
            <a:alphaModFix/>
          </a:blip>
          <a:srcRect l="19892" r="20388" b="46369"/>
          <a:stretch/>
        </p:blipFill>
        <p:spPr>
          <a:xfrm>
            <a:off x="5369156" y="1354414"/>
            <a:ext cx="826337" cy="1092224"/>
          </a:xfrm>
          <a:prstGeom prst="rect">
            <a:avLst/>
          </a:prstGeom>
          <a:noFill/>
          <a:ln>
            <a:noFill/>
          </a:ln>
        </p:spPr>
      </p:pic>
      <p:sp>
        <p:nvSpPr>
          <p:cNvPr id="1570" name="Google Shape;1570;p192"/>
          <p:cNvSpPr txBox="1"/>
          <p:nvPr/>
        </p:nvSpPr>
        <p:spPr>
          <a:xfrm>
            <a:off x="3229529" y="2431051"/>
            <a:ext cx="1743300" cy="76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Maturity Model</a:t>
            </a:r>
            <a:endParaRPr sz="1600" b="1"/>
          </a:p>
          <a:p>
            <a:pPr marL="0" lvl="0" indent="0" algn="ctr" rtl="0">
              <a:spcBef>
                <a:spcPts val="0"/>
              </a:spcBef>
              <a:spcAft>
                <a:spcPts val="0"/>
              </a:spcAft>
              <a:buNone/>
            </a:pPr>
            <a:r>
              <a:rPr lang="en" sz="1200" b="1"/>
              <a:t>Build competency</a:t>
            </a:r>
            <a:endParaRPr sz="1200" b="1"/>
          </a:p>
        </p:txBody>
      </p:sp>
      <p:sp>
        <p:nvSpPr>
          <p:cNvPr id="1571" name="Google Shape;1571;p192"/>
          <p:cNvSpPr txBox="1"/>
          <p:nvPr/>
        </p:nvSpPr>
        <p:spPr>
          <a:xfrm>
            <a:off x="4885125" y="2431047"/>
            <a:ext cx="1950000" cy="76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Lighthouse</a:t>
            </a:r>
            <a:endParaRPr sz="1600" b="1"/>
          </a:p>
          <a:p>
            <a:pPr marL="0" lvl="0" indent="0" algn="ctr" rtl="0">
              <a:spcBef>
                <a:spcPts val="0"/>
              </a:spcBef>
              <a:spcAft>
                <a:spcPts val="0"/>
              </a:spcAft>
              <a:buNone/>
            </a:pPr>
            <a:r>
              <a:rPr lang="en" sz="1200" b="1"/>
              <a:t>A network of networks</a:t>
            </a:r>
            <a:endParaRPr sz="1200" b="1"/>
          </a:p>
        </p:txBody>
      </p:sp>
      <p:sp>
        <p:nvSpPr>
          <p:cNvPr id="1572" name="Google Shape;1572;p192"/>
          <p:cNvSpPr txBox="1"/>
          <p:nvPr/>
        </p:nvSpPr>
        <p:spPr>
          <a:xfrm>
            <a:off x="6625404" y="2431047"/>
            <a:ext cx="1950000" cy="76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Journey Map</a:t>
            </a:r>
            <a:endParaRPr sz="1600" b="1"/>
          </a:p>
          <a:p>
            <a:pPr marL="0" lvl="0" indent="0" algn="ctr" rtl="0">
              <a:spcBef>
                <a:spcPts val="0"/>
              </a:spcBef>
              <a:spcAft>
                <a:spcPts val="0"/>
              </a:spcAft>
              <a:buNone/>
            </a:pPr>
            <a:r>
              <a:rPr lang="en" sz="1200" b="1"/>
              <a:t>Innovative Entrants</a:t>
            </a:r>
            <a:endParaRPr sz="1200" b="1"/>
          </a:p>
        </p:txBody>
      </p:sp>
      <p:pic>
        <p:nvPicPr>
          <p:cNvPr id="1573" name="Google Shape;1573;p192" title="Map Pin Gps Images | Free Photos, PNG Stickers, Wallpapers ..."/>
          <p:cNvPicPr preferRelativeResize="0"/>
          <p:nvPr/>
        </p:nvPicPr>
        <p:blipFill>
          <a:blip r:embed="rId6">
            <a:alphaModFix/>
          </a:blip>
          <a:stretch>
            <a:fillRect/>
          </a:stretch>
        </p:blipFill>
        <p:spPr>
          <a:xfrm>
            <a:off x="7043350" y="1135650"/>
            <a:ext cx="1114776" cy="1394850"/>
          </a:xfrm>
          <a:prstGeom prst="rect">
            <a:avLst/>
          </a:prstGeom>
          <a:noFill/>
          <a:ln>
            <a:noFill/>
          </a:ln>
        </p:spPr>
      </p:pic>
      <p:sp>
        <p:nvSpPr>
          <p:cNvPr id="1574" name="Google Shape;1574;p1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93">
            <a:extLst>
              <a:ext uri="{C183D7F6-B498-43B3-948B-1728B52AA6E4}">
                <adec:decorative xmlns:adec="http://schemas.microsoft.com/office/drawing/2017/decorative" val="1"/>
              </a:ext>
            </a:extLst>
          </p:cNvPr>
          <p:cNvSpPr txBox="1">
            <a:spLocks noGrp="1"/>
          </p:cNvSpPr>
          <p:nvPr>
            <p:ph type="body" idx="1"/>
          </p:nvPr>
        </p:nvSpPr>
        <p:spPr>
          <a:xfrm>
            <a:off x="457200" y="793350"/>
            <a:ext cx="8229600" cy="42540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sz="1600" b="1"/>
          </a:p>
          <a:p>
            <a:pPr marL="0" lvl="0" indent="0" algn="l" rtl="0">
              <a:spcBef>
                <a:spcPts val="1000"/>
              </a:spcBef>
              <a:spcAft>
                <a:spcPts val="0"/>
              </a:spcAft>
              <a:buNone/>
            </a:pPr>
            <a:endParaRPr b="1"/>
          </a:p>
          <a:p>
            <a:pPr marL="0" lvl="0" indent="0" algn="l" rtl="0">
              <a:spcBef>
                <a:spcPts val="1000"/>
              </a:spcBef>
              <a:spcAft>
                <a:spcPts val="0"/>
              </a:spcAft>
              <a:buClr>
                <a:schemeClr val="dk1"/>
              </a:buClr>
              <a:buSzPts val="1100"/>
              <a:buFont typeface="Arial"/>
              <a:buNone/>
            </a:pPr>
            <a:endParaRPr b="1"/>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sz="1600"/>
          </a:p>
          <a:p>
            <a:pPr marL="0" lvl="0" indent="0" algn="l" rtl="0">
              <a:spcBef>
                <a:spcPts val="1000"/>
              </a:spcBef>
              <a:spcAft>
                <a:spcPts val="1000"/>
              </a:spcAft>
              <a:buNone/>
            </a:pPr>
            <a:endParaRPr sz="1600"/>
          </a:p>
        </p:txBody>
      </p:sp>
      <p:sp>
        <p:nvSpPr>
          <p:cNvPr id="1580" name="Google Shape;1580;p1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41</a:t>
            </a:fld>
            <a:endParaRPr/>
          </a:p>
        </p:txBody>
      </p:sp>
      <p:sp>
        <p:nvSpPr>
          <p:cNvPr id="1582" name="Google Shape;1582;p193"/>
          <p:cNvSpPr txBox="1">
            <a:spLocks noGrp="1"/>
          </p:cNvSpPr>
          <p:nvPr>
            <p:ph type="title" idx="4294967295"/>
          </p:nvPr>
        </p:nvSpPr>
        <p:spPr>
          <a:xfrm>
            <a:off x="2134550" y="4927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Questions &amp; Answers</a:t>
            </a:r>
          </a:p>
        </p:txBody>
      </p:sp>
      <p:sp>
        <p:nvSpPr>
          <p:cNvPr id="2" name="Google Shape;1474;p186">
            <a:extLst>
              <a:ext uri="{FF2B5EF4-FFF2-40B4-BE49-F238E27FC236}">
                <a16:creationId xmlns:a16="http://schemas.microsoft.com/office/drawing/2014/main" id="{3611CB4E-1414-E03A-867E-5E9CB2BEFADB}"/>
              </a:ext>
            </a:extLst>
          </p:cNvPr>
          <p:cNvSpPr txBox="1">
            <a:spLocks/>
          </p:cNvSpPr>
          <p:nvPr/>
        </p:nvSpPr>
        <p:spPr>
          <a:xfrm>
            <a:off x="609600" y="945750"/>
            <a:ext cx="8229600" cy="425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0" indent="0">
              <a:buFont typeface="Arial"/>
              <a:buNone/>
            </a:pPr>
            <a:r>
              <a:rPr lang="en-US" sz="1600" b="1"/>
              <a:t>Members</a:t>
            </a:r>
          </a:p>
          <a:p>
            <a:pPr marL="0" indent="0">
              <a:buFont typeface="Arial"/>
              <a:buNone/>
            </a:pPr>
            <a:endParaRPr lang="en-US" sz="1600" b="1"/>
          </a:p>
          <a:p>
            <a:pPr marL="342900" indent="-342900">
              <a:lnSpc>
                <a:spcPct val="107000"/>
              </a:lnSpc>
              <a:spcBef>
                <a:spcPts val="0"/>
              </a:spcBef>
              <a:buFont typeface="Symbol" panose="05050102010706020507" pitchFamily="18" charset="2"/>
              <a:buChar char=""/>
            </a:pPr>
            <a:r>
              <a:rPr lang="en-US" sz="1600" b="1" kern="100">
                <a:latin typeface="Aptos" panose="020B0004020202020204" pitchFamily="34" charset="0"/>
                <a:ea typeface="Aptos" panose="020B0004020202020204" pitchFamily="34" charset="0"/>
                <a:cs typeface="Times New Roman" panose="02020603050405020304" pitchFamily="18" charset="0"/>
              </a:rPr>
              <a:t>Kristin Seaver, Chair, General Dynamics Information Technology</a:t>
            </a:r>
            <a:endParaRPr lang="en-US" sz="16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1600" b="1" kern="100">
                <a:latin typeface="Aptos" panose="020B0004020202020204" pitchFamily="34" charset="0"/>
                <a:ea typeface="Aptos" panose="020B0004020202020204" pitchFamily="34" charset="0"/>
                <a:cs typeface="Times New Roman" panose="02020603050405020304" pitchFamily="18" charset="0"/>
              </a:rPr>
              <a:t>Farad Ali, Co-Chair, Asociar LLC</a:t>
            </a:r>
            <a:endParaRPr lang="en-US" sz="16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Denise Bailey, Philadelphia International Airport</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C. Gail Bassette, Bowie State University</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Susan Lorenz-Fisher, AmerisourceBergen Corp.</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Deryl McKissack, McKissack &amp; McKissack</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Mamie Mallory, Mallory &amp; Associates, LLC.</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Stacy Smedley, Building Transparency</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Nigel Stephens, Phoenix Strategies</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Keith Tillage, Tillage Construction, LLC</a:t>
            </a:r>
          </a:p>
          <a:p>
            <a:pPr marL="342900" indent="-342900">
              <a:lnSpc>
                <a:spcPct val="107000"/>
              </a:lnSpc>
              <a:spcBef>
                <a:spcPts val="0"/>
              </a:spcBef>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Dr. David Wagger, Recycled Materials Association (formerly, Institute of Scrap Recycling Industries)</a:t>
            </a:r>
          </a:p>
          <a:p>
            <a:pPr marL="342900" indent="-342900">
              <a:lnSpc>
                <a:spcPct val="107000"/>
              </a:lnSpc>
              <a:spcBef>
                <a:spcPts val="0"/>
              </a:spcBef>
              <a:spcAft>
                <a:spcPts val="800"/>
              </a:spcAft>
              <a:buFont typeface="Symbol" panose="05050102010706020507" pitchFamily="18" charset="2"/>
              <a:buChar char=""/>
            </a:pPr>
            <a:r>
              <a:rPr lang="en-US" sz="1600" kern="100">
                <a:latin typeface="Aptos" panose="020B0004020202020204" pitchFamily="34" charset="0"/>
                <a:ea typeface="Aptos" panose="020B0004020202020204" pitchFamily="34" charset="0"/>
                <a:cs typeface="Times New Roman" panose="02020603050405020304" pitchFamily="18" charset="0"/>
              </a:rPr>
              <a:t>Dr. Kimberly Wise White, American Chemistry Council</a:t>
            </a:r>
          </a:p>
          <a:p>
            <a:pPr marL="0" indent="0">
              <a:buFont typeface="Arial"/>
              <a:buNone/>
            </a:pPr>
            <a:endParaRPr lang="en-US" sz="1600" b="1"/>
          </a:p>
          <a:p>
            <a:pPr marL="0" indent="0">
              <a:spcBef>
                <a:spcPts val="1000"/>
              </a:spcBef>
              <a:buFont typeface="Arial"/>
              <a:buNone/>
            </a:pPr>
            <a:endParaRPr lang="en-US" sz="1600" b="1"/>
          </a:p>
          <a:p>
            <a:pPr marL="0" indent="0">
              <a:spcBef>
                <a:spcPts val="1000"/>
              </a:spcBef>
              <a:buSzPts val="1100"/>
              <a:buFont typeface="Arial"/>
              <a:buNone/>
            </a:pPr>
            <a:endParaRPr lang="en-US" sz="1600" b="1"/>
          </a:p>
          <a:p>
            <a:pPr marL="0" indent="0">
              <a:spcBef>
                <a:spcPts val="1000"/>
              </a:spcBef>
              <a:buFont typeface="Arial"/>
              <a:buNone/>
            </a:pPr>
            <a:endParaRPr lang="en-US" sz="1600"/>
          </a:p>
          <a:p>
            <a:pPr marL="0" indent="0">
              <a:spcBef>
                <a:spcPts val="1000"/>
              </a:spcBef>
              <a:buFont typeface="Arial"/>
              <a:buNone/>
            </a:pPr>
            <a:endParaRPr lang="en-US" sz="1600"/>
          </a:p>
          <a:p>
            <a:pPr marL="0" indent="0">
              <a:spcBef>
                <a:spcPts val="1000"/>
              </a:spcBef>
              <a:buFont typeface="Arial"/>
              <a:buNone/>
            </a:pPr>
            <a:endParaRPr lang="en-US" sz="1600"/>
          </a:p>
          <a:p>
            <a:pPr marL="0" indent="0">
              <a:spcBef>
                <a:spcPts val="1000"/>
              </a:spcBef>
              <a:buFont typeface="Arial"/>
              <a:buNone/>
            </a:pPr>
            <a:endParaRPr lang="en-US" sz="1600"/>
          </a:p>
          <a:p>
            <a:pPr marL="0" indent="0">
              <a:spcBef>
                <a:spcPts val="1000"/>
              </a:spcBef>
              <a:buSzPts val="1100"/>
              <a:buFont typeface="Arial"/>
              <a:buNone/>
            </a:pPr>
            <a:endParaRPr lang="en-US" sz="1600"/>
          </a:p>
          <a:p>
            <a:pPr marL="0" indent="0">
              <a:spcBef>
                <a:spcPts val="1000"/>
              </a:spcBef>
              <a:buSzPts val="1100"/>
              <a:buFont typeface="Arial"/>
              <a:buNone/>
            </a:pPr>
            <a:endParaRPr lang="en-US" sz="1600"/>
          </a:p>
          <a:p>
            <a:pPr marL="0" indent="0">
              <a:spcBef>
                <a:spcPts val="1000"/>
              </a:spcBef>
              <a:buSzPts val="1100"/>
              <a:buFont typeface="Arial"/>
              <a:buNone/>
            </a:pPr>
            <a:endParaRPr lang="en-US" sz="1600"/>
          </a:p>
          <a:p>
            <a:pPr marL="0" indent="0">
              <a:spcBef>
                <a:spcPts val="1000"/>
              </a:spcBef>
              <a:buFont typeface="Arial"/>
              <a:buNone/>
            </a:pPr>
            <a:endParaRPr lang="en-US" sz="1600"/>
          </a:p>
          <a:p>
            <a:pPr marL="0" indent="0">
              <a:spcBef>
                <a:spcPts val="1000"/>
              </a:spcBef>
              <a:spcAft>
                <a:spcPts val="1000"/>
              </a:spcAft>
              <a:buFont typeface="Arial"/>
              <a:buNone/>
            </a:pPr>
            <a:endParaRPr lang="en-US"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94"/>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a:p>
        </p:txBody>
      </p:sp>
      <p:sp>
        <p:nvSpPr>
          <p:cNvPr id="1589" name="Google Shape;1589;p1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42</a:t>
            </a:fld>
            <a:endParaRPr/>
          </a:p>
        </p:txBody>
      </p:sp>
      <p:pic>
        <p:nvPicPr>
          <p:cNvPr id="1590" name="Google Shape;1590;p1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91" name="Google Shape;1591;p194" descr="icon of a high five"/>
          <p:cNvPicPr preferRelativeResize="0"/>
          <p:nvPr/>
        </p:nvPicPr>
        <p:blipFill>
          <a:blip r:embed="rId4">
            <a:alphaModFix/>
          </a:blip>
          <a:stretch>
            <a:fillRect/>
          </a:stretch>
        </p:blipFill>
        <p:spPr>
          <a:xfrm>
            <a:off x="3078125" y="2098975"/>
            <a:ext cx="2987775" cy="2987775"/>
          </a:xfrm>
          <a:prstGeom prst="rect">
            <a:avLst/>
          </a:prstGeom>
          <a:noFill/>
          <a:ln>
            <a:noFill/>
          </a:ln>
        </p:spPr>
      </p:pic>
      <p:sp>
        <p:nvSpPr>
          <p:cNvPr id="2" name="Title 1">
            <a:extLst>
              <a:ext uri="{FF2B5EF4-FFF2-40B4-BE49-F238E27FC236}">
                <a16:creationId xmlns:a16="http://schemas.microsoft.com/office/drawing/2014/main" id="{DBC123AB-DEC3-D874-6A42-F6621DAE0BB1}"/>
              </a:ext>
            </a:extLst>
          </p:cNvPr>
          <p:cNvSpPr>
            <a:spLocks noGrp="1"/>
          </p:cNvSpPr>
          <p:nvPr>
            <p:ph type="title" idx="4294967295"/>
          </p:nvPr>
        </p:nvSpPr>
        <p:spPr>
          <a:xfrm>
            <a:off x="628650" y="-993775"/>
            <a:ext cx="7886700" cy="993775"/>
          </a:xfrm>
          <a:prstGeom prst="rect">
            <a:avLst/>
          </a:prstGeom>
        </p:spPr>
        <p:txBody>
          <a:bodyPr anchor="b"/>
          <a:lstStyle/>
          <a:p>
            <a:r>
              <a:rPr lang="en-US" dirty="0"/>
              <a:t>Thank you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195">
            <a:extLst>
              <a:ext uri="{C183D7F6-B498-43B3-948B-1728B52AA6E4}">
                <adec:decorative xmlns:adec="http://schemas.microsoft.com/office/drawing/2017/decorative" val="1"/>
              </a:ext>
            </a:extLst>
          </p:cNvPr>
          <p:cNvSpPr/>
          <p:nvPr/>
        </p:nvSpPr>
        <p:spPr>
          <a:xfrm>
            <a:off x="0" y="0"/>
            <a:ext cx="9144000" cy="4500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597" name="Google Shape;1597;p195"/>
          <p:cNvSpPr txBox="1">
            <a:spLocks noGrp="1"/>
          </p:cNvSpPr>
          <p:nvPr>
            <p:ph type="sldNum" idx="12"/>
          </p:nvPr>
        </p:nvSpPr>
        <p:spPr>
          <a:xfrm>
            <a:off x="6553200" y="4661297"/>
            <a:ext cx="1905000" cy="342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r>
              <a:rPr lang="en"/>
              <a:t>2</a:t>
            </a:r>
            <a:endParaRPr>
              <a:solidFill>
                <a:srgbClr val="005087"/>
              </a:solidFill>
            </a:endParaRPr>
          </a:p>
        </p:txBody>
      </p:sp>
      <p:sp>
        <p:nvSpPr>
          <p:cNvPr id="1598" name="Google Shape;1598;p195"/>
          <p:cNvSpPr txBox="1">
            <a:spLocks noGrp="1"/>
          </p:cNvSpPr>
          <p:nvPr>
            <p:ph type="title" idx="4294967295"/>
          </p:nvPr>
        </p:nvSpPr>
        <p:spPr>
          <a:xfrm>
            <a:off x="-29025" y="1956150"/>
            <a:ext cx="9144000" cy="132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00" b="1" i="0" u="none" strike="noStrike" kern="0" cap="none" spc="0" normalizeH="0" baseline="0" noProof="0" dirty="0">
                <a:ln>
                  <a:noFill/>
                </a:ln>
                <a:solidFill>
                  <a:srgbClr val="005087"/>
                </a:solidFill>
                <a:effectLst/>
                <a:uLnTx/>
                <a:uFillTx/>
                <a:latin typeface="Arial"/>
                <a:ea typeface="Arial"/>
                <a:cs typeface="Arial"/>
                <a:sym typeface="Arial"/>
              </a:rPr>
              <a:t>Break</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00" b="1" i="0" u="none" strike="noStrike" kern="0" cap="none" spc="0" normalizeH="0" baseline="0" noProof="0" dirty="0">
                <a:ln>
                  <a:noFill/>
                </a:ln>
                <a:solidFill>
                  <a:srgbClr val="005087"/>
                </a:solidFill>
                <a:effectLst/>
                <a:uLnTx/>
                <a:uFillTx/>
                <a:latin typeface="Arial"/>
                <a:ea typeface="Arial"/>
                <a:cs typeface="Arial"/>
                <a:sym typeface="Arial"/>
              </a:rPr>
              <a:t> We Will Resume at 11am (EST)</a:t>
            </a:r>
            <a:endParaRPr kumimoji="0" lang="en-US" sz="23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96">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605" name="Google Shape;1605;p196"/>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Policy &amp; Practice Subcommittee </a:t>
            </a:r>
          </a:p>
          <a:p>
            <a:pPr marL="0" marR="0" lvl="0" indent="0" algn="r" defTabSz="914400" rtl="0" eaLnBrk="1" fontAlgn="auto" latinLnBrk="0" hangingPunct="1">
              <a:lnSpc>
                <a:spcPct val="100000"/>
              </a:lnSpc>
              <a:spcBef>
                <a:spcPts val="1800"/>
              </a:spcBef>
              <a:spcAft>
                <a:spcPts val="0"/>
              </a:spcAft>
              <a:buClr>
                <a:schemeClr val="dk1"/>
              </a:buClr>
              <a:buSzPts val="1100"/>
              <a:buFont typeface="Arial"/>
              <a:buNone/>
              <a:tabLst/>
              <a:defRPr/>
            </a:pP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Luke </a:t>
            </a:r>
            <a:r>
              <a:rPr kumimoji="0" lang="en-US" sz="2400" b="0" i="0" u="none" strike="noStrike" kern="0" cap="none" spc="0" normalizeH="0" baseline="0" noProof="0" dirty="0" err="1">
                <a:ln>
                  <a:noFill/>
                </a:ln>
                <a:solidFill>
                  <a:schemeClr val="lt1"/>
                </a:solidFill>
                <a:effectLst/>
                <a:uLnTx/>
                <a:uFillTx/>
                <a:latin typeface="Arial"/>
                <a:ea typeface="Arial"/>
                <a:cs typeface="Arial"/>
                <a:sym typeface="Arial"/>
              </a:rPr>
              <a:t>Bassis</a:t>
            </a: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 Chair</a:t>
            </a:r>
          </a:p>
          <a:p>
            <a:pPr marL="0" marR="0" lvl="0" indent="0" algn="r" defTabSz="914400" rtl="0" eaLnBrk="1" fontAlgn="auto" latinLnBrk="0" hangingPunct="1">
              <a:lnSpc>
                <a:spcPct val="100000"/>
              </a:lnSpc>
              <a:spcBef>
                <a:spcPts val="1800"/>
              </a:spcBef>
              <a:spcAft>
                <a:spcPts val="0"/>
              </a:spcAft>
              <a:buClr>
                <a:schemeClr val="dk1"/>
              </a:buClr>
              <a:buSzPts val="1100"/>
              <a:buFont typeface="Arial"/>
              <a:buNone/>
              <a:tabLst/>
              <a:defRPr/>
            </a:pP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Dr. David </a:t>
            </a:r>
            <a:r>
              <a:rPr kumimoji="0" lang="en-US" sz="2400" b="0" i="0" u="none" strike="noStrike" kern="0" cap="none" spc="0" normalizeH="0" baseline="0" noProof="0" dirty="0" err="1">
                <a:ln>
                  <a:noFill/>
                </a:ln>
                <a:solidFill>
                  <a:schemeClr val="lt1"/>
                </a:solidFill>
                <a:effectLst/>
                <a:uLnTx/>
                <a:uFillTx/>
                <a:latin typeface="Arial"/>
                <a:ea typeface="Arial"/>
                <a:cs typeface="Arial"/>
                <a:sym typeface="Arial"/>
              </a:rPr>
              <a:t>Wagger</a:t>
            </a:r>
            <a:r>
              <a:rPr kumimoji="0" lang="en-US" sz="2400" b="0" i="0" u="none" strike="noStrike" kern="0" cap="none" spc="0" normalizeH="0" baseline="0" noProof="0" dirty="0">
                <a:ln>
                  <a:noFill/>
                </a:ln>
                <a:solidFill>
                  <a:schemeClr val="lt1"/>
                </a:solidFill>
                <a:effectLst/>
                <a:uLnTx/>
                <a:uFillTx/>
                <a:latin typeface="Arial"/>
                <a:ea typeface="Arial"/>
                <a:cs typeface="Arial"/>
                <a:sym typeface="Arial"/>
              </a:rPr>
              <a:t>, Co-Chair     </a:t>
            </a:r>
          </a:p>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50000"/>
              </a:lnSpc>
              <a:spcBef>
                <a:spcPts val="1800"/>
              </a:spcBef>
              <a:spcAft>
                <a:spcPts val="0"/>
              </a:spcAft>
              <a:buClr>
                <a:schemeClr val="dk1"/>
              </a:buClr>
              <a:buSzPts val="11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r" defTabSz="914400" rtl="0" eaLnBrk="1" fontAlgn="auto" latinLnBrk="0" hangingPunct="1">
              <a:lnSpc>
                <a:spcPct val="50000"/>
              </a:lnSpc>
              <a:spcBef>
                <a:spcPts val="1800"/>
              </a:spcBef>
              <a:spcAft>
                <a:spcPts val="0"/>
              </a:spcAft>
              <a:buClr>
                <a:srgbClr val="000000"/>
              </a:buClr>
              <a:buSzPts val="1800"/>
              <a:buFont typeface="Arial"/>
              <a:buNone/>
              <a:tabLst/>
              <a:defRPr/>
            </a:pPr>
            <a:endParaRPr kumimoji="0" lang="en-US" sz="24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97"/>
          <p:cNvSpPr txBox="1">
            <a:spLocks noGrp="1"/>
          </p:cNvSpPr>
          <p:nvPr>
            <p:ph type="body" idx="1"/>
          </p:nvPr>
        </p:nvSpPr>
        <p:spPr>
          <a:xfrm>
            <a:off x="457200" y="793350"/>
            <a:ext cx="8229600" cy="3556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 sz="1600" b="1" dirty="0"/>
              <a:t>Members</a:t>
            </a:r>
          </a:p>
          <a:p>
            <a:pPr marL="0" lvl="0" indent="0" algn="l" rtl="0">
              <a:spcBef>
                <a:spcPts val="400"/>
              </a:spcBef>
              <a:spcAft>
                <a:spcPts val="0"/>
              </a:spcAft>
              <a:buNone/>
            </a:pPr>
            <a:endParaRPr lang="en" sz="1600" b="1" dirty="0"/>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Luke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Bassis</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Chair, Port Authority of New York and New Jersey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Dr. David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Wagger</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Recycled Materials Association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Richard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Beutel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Cyrrus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Analytics LLC</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Leslie Cordes, Ceres </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Nicole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Darnall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Arizona State University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Antonio Doss, Small Business Administration</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Mark Hayden, New Mexico Retiree Health Care Authority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Amlan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Mukherjee, WAP Sustainability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Jennie Romer, Environmental Protection Agency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Steven Schooner, George Washington University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Stacy Smedley, Building Transparency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Nigel Stephens, Phoenix Strategies</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Anish Tilak, Rocky Mountain Institute</a:t>
            </a:r>
          </a:p>
          <a:p>
            <a:pPr marL="342900" marR="0" lvl="0" indent="-342900">
              <a:lnSpc>
                <a:spcPct val="107000"/>
              </a:lnSpc>
              <a:spcBef>
                <a:spcPts val="0"/>
              </a:spcBef>
              <a:spcAft>
                <a:spcPts val="80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Kimberly Wise White, American Chemistry Council</a:t>
            </a:r>
          </a:p>
          <a:p>
            <a:pPr marL="0" lvl="0" indent="0" algn="l" rtl="0">
              <a:spcBef>
                <a:spcPts val="400"/>
              </a:spcBef>
              <a:spcAft>
                <a:spcPts val="0"/>
              </a:spcAft>
              <a:buNone/>
            </a:pPr>
            <a:endParaRPr sz="1600" b="1" dirty="0"/>
          </a:p>
          <a:p>
            <a:pPr marL="0" lvl="0" indent="0" algn="l" rtl="0">
              <a:spcBef>
                <a:spcPts val="1000"/>
              </a:spcBef>
              <a:spcAft>
                <a:spcPts val="0"/>
              </a:spcAft>
              <a:buNone/>
            </a:pPr>
            <a:endParaRPr sz="1600" b="1" dirty="0"/>
          </a:p>
          <a:p>
            <a:pPr marL="0" lvl="0" indent="0" algn="l" rtl="0">
              <a:spcBef>
                <a:spcPts val="1000"/>
              </a:spcBef>
              <a:spcAft>
                <a:spcPts val="0"/>
              </a:spcAft>
              <a:buClr>
                <a:schemeClr val="dk1"/>
              </a:buClr>
              <a:buSzPts val="1100"/>
              <a:buFont typeface="Arial"/>
              <a:buNone/>
            </a:pPr>
            <a:endParaRPr sz="1600" b="1"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None/>
            </a:pPr>
            <a:endParaRPr sz="1600" dirty="0"/>
          </a:p>
          <a:p>
            <a:pPr marL="0" lvl="0" indent="0" algn="l" rtl="0">
              <a:spcBef>
                <a:spcPts val="1000"/>
              </a:spcBef>
              <a:spcAft>
                <a:spcPts val="1000"/>
              </a:spcAft>
              <a:buNone/>
            </a:pPr>
            <a:endParaRPr sz="1600" dirty="0"/>
          </a:p>
        </p:txBody>
      </p:sp>
      <p:sp>
        <p:nvSpPr>
          <p:cNvPr id="1611" name="Google Shape;1611;p1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45</a:t>
            </a:fld>
            <a:endParaRPr/>
          </a:p>
        </p:txBody>
      </p:sp>
      <p:sp>
        <p:nvSpPr>
          <p:cNvPr id="1613" name="Google Shape;1613;p197"/>
          <p:cNvSpPr txBox="1">
            <a:spLocks noGrp="1"/>
          </p:cNvSpPr>
          <p:nvPr>
            <p:ph type="title" idx="4294967295"/>
          </p:nvPr>
        </p:nvSpPr>
        <p:spPr>
          <a:xfrm>
            <a:off x="2134550" y="49275"/>
            <a:ext cx="6172200" cy="98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Policy &amp; Practice Subcommittee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98"/>
          <p:cNvSpPr txBox="1">
            <a:spLocks noGrp="1"/>
          </p:cNvSpPr>
          <p:nvPr>
            <p:ph type="body" idx="1"/>
          </p:nvPr>
        </p:nvSpPr>
        <p:spPr>
          <a:xfrm>
            <a:off x="161925" y="876750"/>
            <a:ext cx="4533900" cy="4019100"/>
          </a:xfrm>
          <a:prstGeom prst="rect">
            <a:avLst/>
          </a:prstGeom>
        </p:spPr>
        <p:txBody>
          <a:bodyPr spcFirstLastPara="1" wrap="square" lIns="91425" tIns="91425" rIns="91425" bIns="91425" anchor="t" anchorCtr="0">
            <a:noAutofit/>
          </a:bodyPr>
          <a:lstStyle/>
          <a:p>
            <a:pPr marL="0" lvl="0" indent="0" algn="l" rtl="0">
              <a:spcBef>
                <a:spcPts val="400"/>
              </a:spcBef>
              <a:spcAft>
                <a:spcPts val="1000"/>
              </a:spcAft>
              <a:buNone/>
            </a:pPr>
            <a:r>
              <a:rPr lang="en" sz="2100">
                <a:solidFill>
                  <a:schemeClr val="dk1"/>
                </a:solidFill>
              </a:rPr>
              <a:t>The Policy and Practice Subcommittee’s </a:t>
            </a:r>
            <a:r>
              <a:rPr lang="en" sz="2100" b="1" i="1">
                <a:solidFill>
                  <a:schemeClr val="dk1"/>
                </a:solidFill>
              </a:rPr>
              <a:t>mission</a:t>
            </a:r>
            <a:r>
              <a:rPr lang="en" sz="2100">
                <a:solidFill>
                  <a:schemeClr val="dk1"/>
                </a:solidFill>
              </a:rPr>
              <a:t> is to recommend </a:t>
            </a:r>
            <a:r>
              <a:rPr lang="en" sz="2100" b="1">
                <a:solidFill>
                  <a:schemeClr val="dk1"/>
                </a:solidFill>
              </a:rPr>
              <a:t>actionable changes</a:t>
            </a:r>
            <a:r>
              <a:rPr lang="en" sz="2100">
                <a:solidFill>
                  <a:schemeClr val="dk1"/>
                </a:solidFill>
              </a:rPr>
              <a:t> to GSA procurement policies and practices that </a:t>
            </a:r>
            <a:r>
              <a:rPr lang="en" sz="2100" b="1">
                <a:solidFill>
                  <a:schemeClr val="dk1"/>
                </a:solidFill>
              </a:rPr>
              <a:t>encourage innovation and streamline</a:t>
            </a:r>
            <a:r>
              <a:rPr lang="en" sz="2100">
                <a:solidFill>
                  <a:schemeClr val="dk1"/>
                </a:solidFill>
              </a:rPr>
              <a:t> the acquisition process to </a:t>
            </a:r>
            <a:r>
              <a:rPr lang="en" sz="2100" b="1">
                <a:solidFill>
                  <a:schemeClr val="dk1"/>
                </a:solidFill>
              </a:rPr>
              <a:t>accelerate the demand and utilization</a:t>
            </a:r>
            <a:r>
              <a:rPr lang="en" sz="2100">
                <a:solidFill>
                  <a:schemeClr val="dk1"/>
                </a:solidFill>
              </a:rPr>
              <a:t> of goods and services from a diverse supplier base to achieve measurable progress on climate and sustainability goals.  </a:t>
            </a:r>
            <a:endParaRPr sz="1600"/>
          </a:p>
        </p:txBody>
      </p:sp>
      <p:sp>
        <p:nvSpPr>
          <p:cNvPr id="1619" name="Google Shape;1619;p198"/>
          <p:cNvSpPr txBox="1">
            <a:spLocks noGrp="1"/>
          </p:cNvSpPr>
          <p:nvPr>
            <p:ph type="title" idx="4294967295"/>
          </p:nvPr>
        </p:nvSpPr>
        <p:spPr>
          <a:xfrm>
            <a:off x="1973825" y="81425"/>
            <a:ext cx="70293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Mission and Priority Areas</a:t>
            </a:r>
            <a:endParaRPr kumimoji="0" lang="en-US" sz="2300" b="0" i="0" u="none" strike="noStrike" kern="0" cap="none" spc="0" normalizeH="0" baseline="0" noProof="0" dirty="0">
              <a:ln>
                <a:noFill/>
              </a:ln>
              <a:solidFill>
                <a:srgbClr val="0B5394"/>
              </a:solidFill>
              <a:effectLst/>
              <a:uLnTx/>
              <a:uFillTx/>
              <a:latin typeface="Arial"/>
              <a:ea typeface="Arial"/>
              <a:cs typeface="Arial"/>
              <a:sym typeface="Arial"/>
            </a:endParaRPr>
          </a:p>
        </p:txBody>
      </p:sp>
      <p:pic>
        <p:nvPicPr>
          <p:cNvPr id="1620" name="Google Shape;1620;p198" descr="a three circle venn diagram of policy, process, and technology"/>
          <p:cNvPicPr preferRelativeResize="0"/>
          <p:nvPr/>
        </p:nvPicPr>
        <p:blipFill rotWithShape="1">
          <a:blip r:embed="rId3">
            <a:alphaModFix/>
          </a:blip>
          <a:srcRect l="12556" t="21777"/>
          <a:stretch/>
        </p:blipFill>
        <p:spPr>
          <a:xfrm>
            <a:off x="4695825" y="948075"/>
            <a:ext cx="5380500" cy="3876449"/>
          </a:xfrm>
          <a:prstGeom prst="rect">
            <a:avLst/>
          </a:prstGeom>
          <a:noFill/>
          <a:ln>
            <a:noFill/>
          </a:ln>
        </p:spPr>
      </p:pic>
      <p:sp>
        <p:nvSpPr>
          <p:cNvPr id="1621" name="Google Shape;1621;p1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99"/>
          <p:cNvSpPr txBox="1">
            <a:spLocks noGrp="1"/>
          </p:cNvSpPr>
          <p:nvPr>
            <p:ph type="title" idx="4294967295"/>
          </p:nvPr>
        </p:nvSpPr>
        <p:spPr>
          <a:xfrm>
            <a:off x="1984075" y="0"/>
            <a:ext cx="76068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Massive and Sustainable Impact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627" name="Google Shape;1627;p199">
            <a:extLst>
              <a:ext uri="{C183D7F6-B498-43B3-948B-1728B52AA6E4}">
                <adec:decorative xmlns:adec="http://schemas.microsoft.com/office/drawing/2017/decorative" val="1"/>
              </a:ext>
            </a:extLst>
          </p:cNvPr>
          <p:cNvGrpSpPr/>
          <p:nvPr/>
        </p:nvGrpSpPr>
        <p:grpSpPr>
          <a:xfrm>
            <a:off x="142973" y="886458"/>
            <a:ext cx="8914918" cy="3858054"/>
            <a:chOff x="142973" y="886458"/>
            <a:chExt cx="8914918" cy="3858054"/>
          </a:xfrm>
        </p:grpSpPr>
        <p:grpSp>
          <p:nvGrpSpPr>
            <p:cNvPr id="1628" name="Google Shape;1628;p199"/>
            <p:cNvGrpSpPr/>
            <p:nvPr/>
          </p:nvGrpSpPr>
          <p:grpSpPr>
            <a:xfrm>
              <a:off x="142973" y="1925807"/>
              <a:ext cx="8914918" cy="856966"/>
              <a:chOff x="1593000" y="2322568"/>
              <a:chExt cx="5957975" cy="643997"/>
            </a:xfrm>
          </p:grpSpPr>
          <p:sp>
            <p:nvSpPr>
              <p:cNvPr id="1629" name="Google Shape;1629;p19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99"/>
              <p:cNvSpPr/>
              <p:nvPr/>
            </p:nvSpPr>
            <p:spPr>
              <a:xfrm flipH="1">
                <a:off x="2283025" y="2322575"/>
                <a:ext cx="18444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99"/>
              <p:cNvSpPr/>
              <p:nvPr/>
            </p:nvSpPr>
            <p:spPr>
              <a:xfrm rot="-5400000">
                <a:off x="3521741" y="1935312"/>
                <a:ext cx="643356" cy="1419149"/>
              </a:xfrm>
              <a:prstGeom prst="flowChartOffpageConnector">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99"/>
              <p:cNvSpPr/>
              <p:nvPr/>
            </p:nvSpPr>
            <p:spPr>
              <a:xfrm>
                <a:off x="2342617" y="2363093"/>
                <a:ext cx="1940700" cy="5517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rgbClr val="FFFFFF"/>
                    </a:solidFill>
                    <a:latin typeface="Roboto Medium"/>
                    <a:ea typeface="Roboto Medium"/>
                    <a:cs typeface="Roboto Medium"/>
                    <a:sym typeface="Roboto Medium"/>
                  </a:rPr>
                  <a:t>PFAS Recommendation</a:t>
                </a:r>
                <a:endParaRPr sz="1700">
                  <a:solidFill>
                    <a:srgbClr val="FFFFF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700">
                    <a:solidFill>
                      <a:srgbClr val="FFFFFF"/>
                    </a:solidFill>
                    <a:latin typeface="Roboto Medium"/>
                    <a:ea typeface="Roboto Medium"/>
                    <a:cs typeface="Roboto Medium"/>
                    <a:sym typeface="Roboto Medium"/>
                  </a:rPr>
                  <a:t>(December 2023)</a:t>
                </a:r>
                <a:endParaRPr sz="1700">
                  <a:solidFill>
                    <a:srgbClr val="FFFFFF"/>
                  </a:solidFill>
                  <a:latin typeface="Roboto Medium"/>
                  <a:ea typeface="Roboto Medium"/>
                  <a:cs typeface="Roboto Medium"/>
                  <a:sym typeface="Roboto Medium"/>
                </a:endParaRPr>
              </a:p>
            </p:txBody>
          </p:sp>
          <p:sp>
            <p:nvSpPr>
              <p:cNvPr id="1633" name="Google Shape;1633;p19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99"/>
              <p:cNvSpPr/>
              <p:nvPr/>
            </p:nvSpPr>
            <p:spPr>
              <a:xfrm>
                <a:off x="1593000" y="2322575"/>
                <a:ext cx="6900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635" name="Google Shape;1635;p199"/>
              <p:cNvSpPr/>
              <p:nvPr/>
            </p:nvSpPr>
            <p:spPr>
              <a:xfrm>
                <a:off x="4387846" y="2323744"/>
                <a:ext cx="3162900" cy="642300"/>
              </a:xfrm>
              <a:prstGeom prst="rect">
                <a:avLst/>
              </a:prstGeom>
              <a:noFill/>
              <a:ln>
                <a:noFill/>
              </a:ln>
            </p:spPr>
            <p:txBody>
              <a:bodyPr spcFirstLastPara="1" wrap="square" lIns="91425" tIns="91425" rIns="91425" bIns="91425" anchor="ctr" anchorCtr="0">
                <a:noAutofit/>
              </a:bodyPr>
              <a:lstStyle/>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Summary</a:t>
                </a:r>
                <a:r>
                  <a:rPr lang="en" sz="1000">
                    <a:solidFill>
                      <a:schemeClr val="accent6"/>
                    </a:solidFill>
                    <a:latin typeface="Roboto"/>
                    <a:ea typeface="Roboto"/>
                    <a:cs typeface="Roboto"/>
                    <a:sym typeface="Roboto"/>
                  </a:rPr>
                  <a:t>: Identify products that may contain per- and polyfluoroalkyl substances (PFAS) in current federal procurement and minimize acquisition of products going forward</a:t>
                </a:r>
                <a:endParaRPr sz="1000">
                  <a:solidFill>
                    <a:schemeClr val="accent6"/>
                  </a:solidFill>
                  <a:latin typeface="Roboto"/>
                  <a:ea typeface="Roboto"/>
                  <a:cs typeface="Roboto"/>
                  <a:sym typeface="Roboto"/>
                </a:endParaRPr>
              </a:p>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Purpose</a:t>
                </a:r>
                <a:r>
                  <a:rPr lang="en" sz="1000">
                    <a:solidFill>
                      <a:schemeClr val="accent6"/>
                    </a:solidFill>
                    <a:latin typeface="Roboto"/>
                    <a:ea typeface="Roboto"/>
                    <a:cs typeface="Roboto"/>
                    <a:sym typeface="Roboto"/>
                  </a:rPr>
                  <a:t>: To reduce risks to human health (e.g., government staff) and environment associated with federal procurement via avoidance of PFAS</a:t>
                </a:r>
                <a:endParaRPr sz="1000">
                  <a:solidFill>
                    <a:schemeClr val="accent6"/>
                  </a:solidFill>
                  <a:latin typeface="Roboto"/>
                  <a:ea typeface="Roboto"/>
                  <a:cs typeface="Roboto"/>
                  <a:sym typeface="Roboto"/>
                </a:endParaRPr>
              </a:p>
            </p:txBody>
          </p:sp>
        </p:grpSp>
        <p:grpSp>
          <p:nvGrpSpPr>
            <p:cNvPr id="1636" name="Google Shape;1636;p199"/>
            <p:cNvGrpSpPr/>
            <p:nvPr/>
          </p:nvGrpSpPr>
          <p:grpSpPr>
            <a:xfrm>
              <a:off x="142973" y="3763689"/>
              <a:ext cx="8914918" cy="980823"/>
              <a:chOff x="1593000" y="2322568"/>
              <a:chExt cx="5957975" cy="643500"/>
            </a:xfrm>
          </p:grpSpPr>
          <p:sp>
            <p:nvSpPr>
              <p:cNvPr id="1637" name="Google Shape;1637;p19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99"/>
              <p:cNvSpPr/>
              <p:nvPr/>
            </p:nvSpPr>
            <p:spPr>
              <a:xfrm flipH="1">
                <a:off x="2283025" y="2322575"/>
                <a:ext cx="18444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99"/>
              <p:cNvSpPr/>
              <p:nvPr/>
            </p:nvSpPr>
            <p:spPr>
              <a:xfrm rot="-5400000">
                <a:off x="3501574" y="1934671"/>
                <a:ext cx="643356" cy="1419149"/>
              </a:xfrm>
              <a:prstGeom prst="flowChartOffpageConnector">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99"/>
              <p:cNvSpPr/>
              <p:nvPr/>
            </p:nvSpPr>
            <p:spPr>
              <a:xfrm>
                <a:off x="2342625" y="2399951"/>
                <a:ext cx="1940700" cy="4959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700">
                    <a:solidFill>
                      <a:schemeClr val="lt1"/>
                    </a:solidFill>
                    <a:latin typeface="Roboto Medium"/>
                    <a:ea typeface="Roboto Medium"/>
                    <a:cs typeface="Roboto Medium"/>
                    <a:sym typeface="Roboto Medium"/>
                  </a:rPr>
                  <a:t>Sustainable Procurement Center of Excellence</a:t>
                </a:r>
                <a:endParaRPr sz="1700">
                  <a:solidFill>
                    <a:schemeClr val="lt1"/>
                  </a:solidFill>
                  <a:latin typeface="Roboto Medium"/>
                  <a:ea typeface="Roboto Medium"/>
                  <a:cs typeface="Roboto Medium"/>
                  <a:sym typeface="Roboto Medium"/>
                </a:endParaRPr>
              </a:p>
              <a:p>
                <a:pPr marL="0" lvl="0" indent="0" algn="l" rtl="0">
                  <a:lnSpc>
                    <a:spcPct val="115000"/>
                  </a:lnSpc>
                  <a:spcBef>
                    <a:spcPts val="0"/>
                  </a:spcBef>
                  <a:spcAft>
                    <a:spcPts val="0"/>
                  </a:spcAft>
                  <a:buClr>
                    <a:schemeClr val="dk1"/>
                  </a:buClr>
                  <a:buSzPts val="1100"/>
                  <a:buFont typeface="Arial"/>
                  <a:buNone/>
                </a:pPr>
                <a:r>
                  <a:rPr lang="en" sz="1800">
                    <a:solidFill>
                      <a:schemeClr val="lt1"/>
                    </a:solidFill>
                    <a:latin typeface="Roboto Medium"/>
                    <a:ea typeface="Roboto Medium"/>
                    <a:cs typeface="Roboto Medium"/>
                    <a:sym typeface="Roboto Medium"/>
                  </a:rPr>
                  <a:t>(December 2023)</a:t>
                </a:r>
                <a:endParaRPr sz="1700">
                  <a:solidFill>
                    <a:schemeClr val="lt1"/>
                  </a:solidFill>
                  <a:latin typeface="Roboto Medium"/>
                  <a:ea typeface="Roboto Medium"/>
                  <a:cs typeface="Roboto Medium"/>
                  <a:sym typeface="Roboto Medium"/>
                </a:endParaRPr>
              </a:p>
            </p:txBody>
          </p:sp>
          <p:sp>
            <p:nvSpPr>
              <p:cNvPr id="1641" name="Google Shape;1641;p19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99"/>
              <p:cNvSpPr/>
              <p:nvPr/>
            </p:nvSpPr>
            <p:spPr>
              <a:xfrm>
                <a:off x="1593000" y="2322575"/>
                <a:ext cx="6900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1643" name="Google Shape;1643;p199"/>
              <p:cNvSpPr/>
              <p:nvPr/>
            </p:nvSpPr>
            <p:spPr>
              <a:xfrm>
                <a:off x="4387846" y="2323756"/>
                <a:ext cx="3118800" cy="642300"/>
              </a:xfrm>
              <a:prstGeom prst="rect">
                <a:avLst/>
              </a:prstGeom>
              <a:noFill/>
              <a:ln>
                <a:noFill/>
              </a:ln>
            </p:spPr>
            <p:txBody>
              <a:bodyPr spcFirstLastPara="1" wrap="square" lIns="91425" tIns="91425" rIns="91425" bIns="91425" anchor="ctr" anchorCtr="0">
                <a:noAutofit/>
              </a:bodyPr>
              <a:lstStyle/>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Summary</a:t>
                </a:r>
                <a:r>
                  <a:rPr lang="en" sz="1000">
                    <a:solidFill>
                      <a:schemeClr val="accent6"/>
                    </a:solidFill>
                    <a:latin typeface="Roboto"/>
                    <a:ea typeface="Roboto"/>
                    <a:cs typeface="Roboto"/>
                    <a:sym typeface="Roboto"/>
                  </a:rPr>
                  <a:t>: Develop a cross-jurisdictional team of sustainable procurement experts to improve coordination amongst public bodies</a:t>
                </a:r>
                <a:endParaRPr sz="1000">
                  <a:solidFill>
                    <a:schemeClr val="accent6"/>
                  </a:solidFill>
                  <a:latin typeface="Roboto"/>
                  <a:ea typeface="Roboto"/>
                  <a:cs typeface="Roboto"/>
                  <a:sym typeface="Roboto"/>
                </a:endParaRPr>
              </a:p>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Purpose</a:t>
                </a:r>
                <a:r>
                  <a:rPr lang="en" sz="1000">
                    <a:solidFill>
                      <a:schemeClr val="accent6"/>
                    </a:solidFill>
                    <a:latin typeface="Roboto"/>
                    <a:ea typeface="Roboto"/>
                    <a:cs typeface="Roboto"/>
                    <a:sym typeface="Roboto"/>
                  </a:rPr>
                  <a:t>: To provide leadership, training, guidance, and assistance on best practices to help embed sustainable procurement into public procurement policies, practices and procedures.</a:t>
                </a:r>
                <a:endParaRPr sz="1000">
                  <a:solidFill>
                    <a:schemeClr val="accent6"/>
                  </a:solidFill>
                  <a:latin typeface="Roboto"/>
                  <a:ea typeface="Roboto"/>
                  <a:cs typeface="Roboto"/>
                  <a:sym typeface="Roboto"/>
                </a:endParaRPr>
              </a:p>
            </p:txBody>
          </p:sp>
        </p:grpSp>
        <p:grpSp>
          <p:nvGrpSpPr>
            <p:cNvPr id="1644" name="Google Shape;1644;p199"/>
            <p:cNvGrpSpPr/>
            <p:nvPr/>
          </p:nvGrpSpPr>
          <p:grpSpPr>
            <a:xfrm>
              <a:off x="142973" y="886458"/>
              <a:ext cx="8914918" cy="1039282"/>
              <a:chOff x="1593000" y="2322568"/>
              <a:chExt cx="5957975" cy="643997"/>
            </a:xfrm>
          </p:grpSpPr>
          <p:sp>
            <p:nvSpPr>
              <p:cNvPr id="1645" name="Google Shape;1645;p19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99"/>
              <p:cNvSpPr/>
              <p:nvPr/>
            </p:nvSpPr>
            <p:spPr>
              <a:xfrm flipH="1">
                <a:off x="2283025" y="2322575"/>
                <a:ext cx="18444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99"/>
              <p:cNvSpPr/>
              <p:nvPr/>
            </p:nvSpPr>
            <p:spPr>
              <a:xfrm rot="-5400000">
                <a:off x="3521741" y="1935312"/>
                <a:ext cx="643356" cy="1419149"/>
              </a:xfrm>
              <a:prstGeom prst="flowChartOffpageConnector">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99"/>
              <p:cNvSpPr/>
              <p:nvPr/>
            </p:nvSpPr>
            <p:spPr>
              <a:xfrm>
                <a:off x="2342617" y="2365660"/>
                <a:ext cx="1940700" cy="4920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rgbClr val="FFFFFF"/>
                    </a:solidFill>
                    <a:latin typeface="Roboto Medium"/>
                    <a:ea typeface="Roboto Medium"/>
                    <a:cs typeface="Roboto Medium"/>
                    <a:sym typeface="Roboto Medium"/>
                  </a:rPr>
                  <a:t>Single-Use Plastics and Packaging</a:t>
                </a:r>
                <a:endParaRPr sz="1700">
                  <a:solidFill>
                    <a:srgbClr val="FFFFF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700">
                    <a:solidFill>
                      <a:srgbClr val="FFFFFF"/>
                    </a:solidFill>
                    <a:latin typeface="Roboto Medium"/>
                    <a:ea typeface="Roboto Medium"/>
                    <a:cs typeface="Roboto Medium"/>
                    <a:sym typeface="Roboto Medium"/>
                  </a:rPr>
                  <a:t>(May 2023)</a:t>
                </a:r>
                <a:endParaRPr sz="1700">
                  <a:solidFill>
                    <a:srgbClr val="FFFFFF"/>
                  </a:solidFill>
                  <a:latin typeface="Roboto Medium"/>
                  <a:ea typeface="Roboto Medium"/>
                  <a:cs typeface="Roboto Medium"/>
                  <a:sym typeface="Roboto Medium"/>
                </a:endParaRPr>
              </a:p>
            </p:txBody>
          </p:sp>
          <p:sp>
            <p:nvSpPr>
              <p:cNvPr id="1649" name="Google Shape;1649;p19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99"/>
              <p:cNvSpPr/>
              <p:nvPr/>
            </p:nvSpPr>
            <p:spPr>
              <a:xfrm>
                <a:off x="1593000" y="2322575"/>
                <a:ext cx="6900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1651" name="Google Shape;1651;p199"/>
              <p:cNvSpPr/>
              <p:nvPr/>
            </p:nvSpPr>
            <p:spPr>
              <a:xfrm>
                <a:off x="4387846" y="2323744"/>
                <a:ext cx="3162900" cy="642300"/>
              </a:xfrm>
              <a:prstGeom prst="rect">
                <a:avLst/>
              </a:prstGeom>
              <a:noFill/>
              <a:ln>
                <a:noFill/>
              </a:ln>
            </p:spPr>
            <p:txBody>
              <a:bodyPr spcFirstLastPara="1" wrap="square" lIns="91425" tIns="91425" rIns="91425" bIns="91425" anchor="ctr" anchorCtr="0">
                <a:noAutofit/>
              </a:bodyPr>
              <a:lstStyle/>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Summary</a:t>
                </a:r>
                <a:r>
                  <a:rPr lang="en" sz="1000">
                    <a:solidFill>
                      <a:schemeClr val="accent6"/>
                    </a:solidFill>
                    <a:latin typeface="Roboto"/>
                    <a:ea typeface="Roboto"/>
                    <a:cs typeface="Roboto"/>
                    <a:sym typeface="Roboto"/>
                  </a:rPr>
                  <a:t>: Issue a federal rule to reduce the U.S. Government’s reliance on and purchase of single-use plastics and packaging, plus implement short-term actions to demonstrate viability of reduction strategies</a:t>
                </a:r>
                <a:endParaRPr sz="1000">
                  <a:solidFill>
                    <a:schemeClr val="accent6"/>
                  </a:solidFill>
                  <a:latin typeface="Roboto"/>
                  <a:ea typeface="Roboto"/>
                  <a:cs typeface="Roboto"/>
                  <a:sym typeface="Roboto"/>
                </a:endParaRPr>
              </a:p>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Purpose</a:t>
                </a:r>
                <a:r>
                  <a:rPr lang="en" sz="1000">
                    <a:solidFill>
                      <a:schemeClr val="accent6"/>
                    </a:solidFill>
                    <a:latin typeface="Roboto"/>
                    <a:ea typeface="Roboto"/>
                    <a:cs typeface="Roboto"/>
                    <a:sym typeface="Roboto"/>
                  </a:rPr>
                  <a:t>: To support the U.S. Government’s sustainability and climate change goals and to spur economy-wide procurement transformation</a:t>
                </a:r>
                <a:endParaRPr sz="1000">
                  <a:solidFill>
                    <a:schemeClr val="accent6"/>
                  </a:solidFill>
                  <a:latin typeface="Roboto"/>
                  <a:ea typeface="Roboto"/>
                  <a:cs typeface="Roboto"/>
                  <a:sym typeface="Roboto"/>
                </a:endParaRPr>
              </a:p>
            </p:txBody>
          </p:sp>
        </p:grpSp>
        <p:grpSp>
          <p:nvGrpSpPr>
            <p:cNvPr id="1652" name="Google Shape;1652;p199"/>
            <p:cNvGrpSpPr/>
            <p:nvPr/>
          </p:nvGrpSpPr>
          <p:grpSpPr>
            <a:xfrm>
              <a:off x="142973" y="2782832"/>
              <a:ext cx="8914918" cy="980823"/>
              <a:chOff x="1593000" y="2322568"/>
              <a:chExt cx="5957975" cy="643500"/>
            </a:xfrm>
          </p:grpSpPr>
          <p:sp>
            <p:nvSpPr>
              <p:cNvPr id="1653" name="Google Shape;1653;p19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99"/>
              <p:cNvSpPr/>
              <p:nvPr/>
            </p:nvSpPr>
            <p:spPr>
              <a:xfrm flipH="1">
                <a:off x="2283025" y="2322575"/>
                <a:ext cx="18444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99"/>
              <p:cNvSpPr/>
              <p:nvPr/>
            </p:nvSpPr>
            <p:spPr>
              <a:xfrm rot="-5400000">
                <a:off x="3501574" y="1934671"/>
                <a:ext cx="643356" cy="1419149"/>
              </a:xfrm>
              <a:prstGeom prst="flowChartOffpageConnector">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99"/>
              <p:cNvSpPr/>
              <p:nvPr/>
            </p:nvSpPr>
            <p:spPr>
              <a:xfrm>
                <a:off x="2342617" y="2460225"/>
                <a:ext cx="1988700" cy="3837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chemeClr val="lt1"/>
                    </a:solidFill>
                    <a:latin typeface="Roboto Medium"/>
                    <a:ea typeface="Roboto Medium"/>
                    <a:cs typeface="Roboto Medium"/>
                    <a:sym typeface="Roboto Medium"/>
                  </a:rPr>
                  <a:t>Reducing Human Health Risks</a:t>
                </a:r>
                <a:endParaRPr sz="1700">
                  <a:solidFill>
                    <a:schemeClr val="lt1"/>
                  </a:solidFill>
                  <a:latin typeface="Roboto Medium"/>
                  <a:ea typeface="Roboto Medium"/>
                  <a:cs typeface="Roboto Medium"/>
                  <a:sym typeface="Roboto Medium"/>
                </a:endParaRPr>
              </a:p>
              <a:p>
                <a:pPr marL="0" lvl="0" indent="0" algn="l" rtl="0">
                  <a:lnSpc>
                    <a:spcPct val="115000"/>
                  </a:lnSpc>
                  <a:spcBef>
                    <a:spcPts val="0"/>
                  </a:spcBef>
                  <a:spcAft>
                    <a:spcPts val="0"/>
                  </a:spcAft>
                  <a:buClr>
                    <a:schemeClr val="dk1"/>
                  </a:buClr>
                  <a:buSzPts val="1100"/>
                  <a:buFont typeface="Arial"/>
                  <a:buNone/>
                </a:pPr>
                <a:r>
                  <a:rPr lang="en" sz="1700">
                    <a:solidFill>
                      <a:schemeClr val="lt1"/>
                    </a:solidFill>
                    <a:latin typeface="Roboto Medium"/>
                    <a:ea typeface="Roboto Medium"/>
                    <a:cs typeface="Roboto Medium"/>
                    <a:sym typeface="Roboto Medium"/>
                  </a:rPr>
                  <a:t>(December 2023)</a:t>
                </a:r>
                <a:endParaRPr sz="1700">
                  <a:solidFill>
                    <a:schemeClr val="lt1"/>
                  </a:solidFill>
                  <a:latin typeface="Roboto Medium"/>
                  <a:ea typeface="Roboto Medium"/>
                  <a:cs typeface="Roboto Medium"/>
                  <a:sym typeface="Roboto Medium"/>
                </a:endParaRPr>
              </a:p>
            </p:txBody>
          </p:sp>
          <p:sp>
            <p:nvSpPr>
              <p:cNvPr id="1657" name="Google Shape;1657;p19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99"/>
              <p:cNvSpPr/>
              <p:nvPr/>
            </p:nvSpPr>
            <p:spPr>
              <a:xfrm>
                <a:off x="1593000" y="2322575"/>
                <a:ext cx="690000" cy="642600"/>
              </a:xfrm>
              <a:prstGeom prst="rect">
                <a:avLst/>
              </a:prstGeom>
              <a:solidFill>
                <a:srgbClr val="0C57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1659" name="Google Shape;1659;p199"/>
              <p:cNvSpPr/>
              <p:nvPr/>
            </p:nvSpPr>
            <p:spPr>
              <a:xfrm>
                <a:off x="4387846" y="2323752"/>
                <a:ext cx="3093300" cy="642300"/>
              </a:xfrm>
              <a:prstGeom prst="rect">
                <a:avLst/>
              </a:prstGeom>
              <a:noFill/>
              <a:ln>
                <a:noFill/>
              </a:ln>
            </p:spPr>
            <p:txBody>
              <a:bodyPr spcFirstLastPara="1" wrap="square" lIns="91425" tIns="91425" rIns="91425" bIns="91425" anchor="ctr" anchorCtr="0">
                <a:noAutofit/>
              </a:bodyPr>
              <a:lstStyle/>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Summary</a:t>
                </a:r>
                <a:r>
                  <a:rPr lang="en" sz="1000">
                    <a:solidFill>
                      <a:schemeClr val="accent6"/>
                    </a:solidFill>
                    <a:latin typeface="Roboto"/>
                    <a:ea typeface="Roboto"/>
                    <a:cs typeface="Roboto"/>
                    <a:sym typeface="Roboto"/>
                  </a:rPr>
                  <a:t>: Provide guidance on how GSA can take meaningful next steps to develop improved procurement processes to reduce adverse impacts of procured products on the health of federal product users.</a:t>
                </a:r>
                <a:endParaRPr sz="1000">
                  <a:solidFill>
                    <a:schemeClr val="accent6"/>
                  </a:solidFill>
                  <a:latin typeface="Roboto"/>
                  <a:ea typeface="Roboto"/>
                  <a:cs typeface="Roboto"/>
                  <a:sym typeface="Roboto"/>
                </a:endParaRPr>
              </a:p>
              <a:p>
                <a:pPr marL="457200" lvl="0" indent="-292100" algn="l" rtl="0">
                  <a:lnSpc>
                    <a:spcPct val="100000"/>
                  </a:lnSpc>
                  <a:spcBef>
                    <a:spcPts val="0"/>
                  </a:spcBef>
                  <a:spcAft>
                    <a:spcPts val="0"/>
                  </a:spcAft>
                  <a:buClr>
                    <a:schemeClr val="accent6"/>
                  </a:buClr>
                  <a:buSzPts val="1000"/>
                  <a:buFont typeface="Roboto"/>
                  <a:buChar char="●"/>
                </a:pPr>
                <a:r>
                  <a:rPr lang="en" sz="1000" b="1" u="sng">
                    <a:solidFill>
                      <a:schemeClr val="accent6"/>
                    </a:solidFill>
                    <a:latin typeface="Roboto"/>
                    <a:ea typeface="Roboto"/>
                    <a:cs typeface="Roboto"/>
                    <a:sym typeface="Roboto"/>
                  </a:rPr>
                  <a:t>Purpose</a:t>
                </a:r>
                <a:r>
                  <a:rPr lang="en" sz="1000">
                    <a:solidFill>
                      <a:schemeClr val="accent6"/>
                    </a:solidFill>
                    <a:latin typeface="Roboto"/>
                    <a:ea typeface="Roboto"/>
                    <a:cs typeface="Roboto"/>
                    <a:sym typeface="Roboto"/>
                  </a:rPr>
                  <a:t>: To ensure the safety of federally procured products by addressing potential risks from possible exposure to chemicals</a:t>
                </a:r>
                <a:endParaRPr sz="1000">
                  <a:solidFill>
                    <a:schemeClr val="accent6"/>
                  </a:solidFill>
                  <a:latin typeface="Roboto"/>
                  <a:ea typeface="Roboto"/>
                  <a:cs typeface="Roboto"/>
                  <a:sym typeface="Roboto"/>
                </a:endParaRPr>
              </a:p>
            </p:txBody>
          </p:sp>
        </p:grpSp>
      </p:grpSp>
      <p:sp>
        <p:nvSpPr>
          <p:cNvPr id="1660" name="Google Shape;1660;p1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00">
            <a:extLst>
              <a:ext uri="{C183D7F6-B498-43B3-948B-1728B52AA6E4}">
                <adec:decorative xmlns:adec="http://schemas.microsoft.com/office/drawing/2017/decorative" val="1"/>
              </a:ext>
            </a:extLst>
          </p:cNvPr>
          <p:cNvSpPr txBox="1"/>
          <p:nvPr/>
        </p:nvSpPr>
        <p:spPr>
          <a:xfrm>
            <a:off x="1868625" y="36050"/>
            <a:ext cx="5313300" cy="4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6" name="Google Shape;1666;p200"/>
          <p:cNvSpPr txBox="1">
            <a:spLocks noGrp="1"/>
          </p:cNvSpPr>
          <p:nvPr>
            <p:ph type="title" idx="4294967295"/>
          </p:nvPr>
        </p:nvSpPr>
        <p:spPr>
          <a:xfrm>
            <a:off x="1984075" y="0"/>
            <a:ext cx="76068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Subcommittee Reflections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667" name="Google Shape;1667;p200" descr="photo of GAP FAC subcommittee members"/>
          <p:cNvPicPr preferRelativeResize="0"/>
          <p:nvPr/>
        </p:nvPicPr>
        <p:blipFill>
          <a:blip r:embed="rId3">
            <a:alphaModFix/>
          </a:blip>
          <a:stretch>
            <a:fillRect/>
          </a:stretch>
        </p:blipFill>
        <p:spPr>
          <a:xfrm>
            <a:off x="1362827" y="939087"/>
            <a:ext cx="6608550" cy="3937525"/>
          </a:xfrm>
          <a:prstGeom prst="rect">
            <a:avLst/>
          </a:prstGeom>
          <a:noFill/>
          <a:ln>
            <a:noFill/>
          </a:ln>
        </p:spPr>
      </p:pic>
      <p:sp>
        <p:nvSpPr>
          <p:cNvPr id="1668" name="Google Shape;1668;p2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201"/>
          <p:cNvSpPr txBox="1">
            <a:spLocks noGrp="1"/>
          </p:cNvSpPr>
          <p:nvPr>
            <p:ph type="title"/>
          </p:nvPr>
        </p:nvSpPr>
        <p:spPr>
          <a:xfrm>
            <a:off x="865875" y="-179525"/>
            <a:ext cx="83640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Black"/>
              <a:buNone/>
            </a:pPr>
            <a:r>
              <a:rPr lang="en" sz="2400" b="1">
                <a:solidFill>
                  <a:srgbClr val="0B5394"/>
                </a:solidFill>
              </a:rPr>
              <a:t>Data Based Sustainability Policies Will Maximize Impact</a:t>
            </a:r>
            <a:endParaRPr sz="2400" b="1">
              <a:solidFill>
                <a:srgbClr val="0B5394"/>
              </a:solidFill>
            </a:endParaRPr>
          </a:p>
        </p:txBody>
      </p:sp>
      <p:sp>
        <p:nvSpPr>
          <p:cNvPr id="1674" name="Google Shape;1674;p201"/>
          <p:cNvSpPr txBox="1">
            <a:spLocks noGrp="1"/>
          </p:cNvSpPr>
          <p:nvPr>
            <p:ph type="body" idx="1"/>
          </p:nvPr>
        </p:nvSpPr>
        <p:spPr>
          <a:xfrm>
            <a:off x="628650" y="873875"/>
            <a:ext cx="8364000" cy="3901500"/>
          </a:xfrm>
          <a:prstGeom prst="rect">
            <a:avLst/>
          </a:prstGeom>
          <a:noFill/>
          <a:ln>
            <a:noFill/>
          </a:ln>
        </p:spPr>
        <p:txBody>
          <a:bodyPr spcFirstLastPara="1" wrap="square" lIns="68575" tIns="34275" rIns="68575" bIns="34275" anchor="t" anchorCtr="0">
            <a:normAutofit fontScale="92500" lnSpcReduction="20000"/>
          </a:bodyPr>
          <a:lstStyle/>
          <a:p>
            <a:pPr marL="0" marR="0" lvl="0" indent="0" algn="l" rtl="0">
              <a:lnSpc>
                <a:spcPct val="115000"/>
              </a:lnSpc>
              <a:spcBef>
                <a:spcPts val="0"/>
              </a:spcBef>
              <a:spcAft>
                <a:spcPts val="0"/>
              </a:spcAft>
              <a:buNone/>
            </a:pPr>
            <a:endParaRPr sz="1900" b="1" u="sng"/>
          </a:p>
          <a:p>
            <a:pPr marL="0" marR="0" lvl="0" indent="0" algn="l" rtl="0">
              <a:lnSpc>
                <a:spcPct val="115000"/>
              </a:lnSpc>
              <a:spcBef>
                <a:spcPts val="0"/>
              </a:spcBef>
              <a:spcAft>
                <a:spcPts val="0"/>
              </a:spcAft>
              <a:buNone/>
            </a:pPr>
            <a:endParaRPr sz="1900"/>
          </a:p>
          <a:p>
            <a:pPr marL="457200" marR="0" lvl="0" indent="-340201" algn="l" rtl="0">
              <a:lnSpc>
                <a:spcPct val="115000"/>
              </a:lnSpc>
              <a:spcBef>
                <a:spcPts val="0"/>
              </a:spcBef>
              <a:spcAft>
                <a:spcPts val="0"/>
              </a:spcAft>
              <a:buSzPct val="100000"/>
              <a:buChar char="●"/>
            </a:pPr>
            <a:r>
              <a:rPr lang="en" sz="1900"/>
              <a:t>The GSA has enormous power to influence and incentivize markets to drive national sustainability strategy</a:t>
            </a:r>
            <a:endParaRPr sz="1900"/>
          </a:p>
          <a:p>
            <a:pPr marL="457200" marR="0" lvl="0" indent="0" algn="l" rtl="0">
              <a:lnSpc>
                <a:spcPct val="115000"/>
              </a:lnSpc>
              <a:spcBef>
                <a:spcPts val="0"/>
              </a:spcBef>
              <a:spcAft>
                <a:spcPts val="0"/>
              </a:spcAft>
              <a:buNone/>
            </a:pPr>
            <a:endParaRPr sz="1900"/>
          </a:p>
          <a:p>
            <a:pPr marL="457200" marR="0" lvl="0" indent="-340201" algn="l" rtl="0">
              <a:lnSpc>
                <a:spcPct val="115000"/>
              </a:lnSpc>
              <a:spcBef>
                <a:spcPts val="0"/>
              </a:spcBef>
              <a:spcAft>
                <a:spcPts val="0"/>
              </a:spcAft>
              <a:buSzPct val="100000"/>
              <a:buChar char="●"/>
            </a:pPr>
            <a:r>
              <a:rPr lang="en" sz="1900"/>
              <a:t>Evidence-based, data driven policies will maximize sustainability impact</a:t>
            </a:r>
            <a:endParaRPr sz="1900"/>
          </a:p>
          <a:p>
            <a:pPr marL="457200" marR="0" lvl="0" indent="0" algn="l" rtl="0">
              <a:lnSpc>
                <a:spcPct val="115000"/>
              </a:lnSpc>
              <a:spcBef>
                <a:spcPts val="0"/>
              </a:spcBef>
              <a:spcAft>
                <a:spcPts val="0"/>
              </a:spcAft>
              <a:buNone/>
            </a:pPr>
            <a:endParaRPr sz="1900"/>
          </a:p>
          <a:p>
            <a:pPr marL="457200" marR="0" lvl="0" indent="-340201" algn="l" rtl="0">
              <a:lnSpc>
                <a:spcPct val="115000"/>
              </a:lnSpc>
              <a:spcBef>
                <a:spcPts val="0"/>
              </a:spcBef>
              <a:spcAft>
                <a:spcPts val="0"/>
              </a:spcAft>
              <a:buSzPct val="100000"/>
              <a:buChar char="●"/>
            </a:pPr>
            <a:r>
              <a:rPr lang="en" sz="1900"/>
              <a:t>Data based policies provide transparency to industry partners, accountability for contract holders, and simplified decision making for GSA acquisition professionals </a:t>
            </a:r>
            <a:endParaRPr sz="1900"/>
          </a:p>
          <a:p>
            <a:pPr marL="457200" marR="0" lvl="0" indent="0" algn="l" rtl="0">
              <a:lnSpc>
                <a:spcPct val="115000"/>
              </a:lnSpc>
              <a:spcBef>
                <a:spcPts val="0"/>
              </a:spcBef>
              <a:spcAft>
                <a:spcPts val="0"/>
              </a:spcAft>
              <a:buNone/>
            </a:pPr>
            <a:endParaRPr sz="1900"/>
          </a:p>
          <a:p>
            <a:pPr marL="457200" marR="0" lvl="0" indent="-340201" algn="l" rtl="0">
              <a:lnSpc>
                <a:spcPct val="115000"/>
              </a:lnSpc>
              <a:spcBef>
                <a:spcPts val="0"/>
              </a:spcBef>
              <a:spcAft>
                <a:spcPts val="0"/>
              </a:spcAft>
              <a:buSzPct val="100000"/>
              <a:buChar char="●"/>
            </a:pPr>
            <a:r>
              <a:rPr lang="en" sz="1900" b="1" u="sng"/>
              <a:t>Today’s Recommendation:</a:t>
            </a:r>
            <a:r>
              <a:rPr lang="en" sz="1900"/>
              <a:t> Identification of important areas where the GSA should prioritize its development and approach to sustainable acquisition data</a:t>
            </a:r>
            <a:endParaRPr sz="1900"/>
          </a:p>
          <a:p>
            <a:pPr marL="0" marR="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p:txBody>
      </p:sp>
      <p:sp>
        <p:nvSpPr>
          <p:cNvPr id="1675" name="Google Shape;1675;p201"/>
          <p:cNvSpPr txBox="1">
            <a:spLocks noGrp="1"/>
          </p:cNvSpPr>
          <p:nvPr>
            <p:ph type="sldNum" idx="12"/>
          </p:nvPr>
        </p:nvSpPr>
        <p:spPr>
          <a:xfrm>
            <a:off x="6553200" y="4661297"/>
            <a:ext cx="1905000" cy="342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r>
              <a:rPr lang="en"/>
              <a:t>2</a:t>
            </a:r>
            <a:endParaRPr>
              <a:solidFill>
                <a:srgbClr val="005087"/>
              </a:solidFill>
            </a:endParaRPr>
          </a:p>
        </p:txBody>
      </p:sp>
      <p:sp>
        <p:nvSpPr>
          <p:cNvPr id="1676" name="Google Shape;1676;p201"/>
          <p:cNvSpPr txBox="1">
            <a:spLocks noGrp="1"/>
          </p:cNvSpPr>
          <p:nvPr>
            <p:ph type="sldNum" idx="12"/>
          </p:nvPr>
        </p:nvSpPr>
        <p:spPr>
          <a:xfrm>
            <a:off x="8556784"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solidFill>
                  <a:schemeClr val="dk1"/>
                </a:solidFill>
              </a:rPr>
              <a:t>49</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57"/>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Agenda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8" name="Google Shape;1208;p157"/>
          <p:cNvSpPr/>
          <p:nvPr/>
        </p:nvSpPr>
        <p:spPr>
          <a:xfrm>
            <a:off x="1009650" y="1126650"/>
            <a:ext cx="7846800" cy="3270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400"/>
              </a:spcBef>
              <a:spcAft>
                <a:spcPts val="0"/>
              </a:spcAft>
              <a:buClr>
                <a:schemeClr val="dk1"/>
              </a:buClr>
              <a:buSzPts val="2200"/>
              <a:buFont typeface="Roboto"/>
              <a:buChar char="●"/>
            </a:pPr>
            <a:r>
              <a:rPr lang="en" sz="2200">
                <a:solidFill>
                  <a:schemeClr val="dk1"/>
                </a:solidFill>
                <a:latin typeface="Roboto"/>
                <a:ea typeface="Roboto"/>
                <a:cs typeface="Roboto"/>
                <a:sym typeface="Roboto"/>
              </a:rPr>
              <a:t>Acquisition Workforce Subcommittee Recommendation</a:t>
            </a:r>
            <a:endParaRPr sz="220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Industry Partnerships Subcommittee Recommendation</a:t>
            </a:r>
            <a:endParaRPr sz="220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Policy and Practice Subcommittee Recommendation</a:t>
            </a:r>
            <a:endParaRPr sz="220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Public Comment</a:t>
            </a:r>
            <a:endParaRPr sz="220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Vote on Recommendations</a:t>
            </a:r>
            <a:endParaRPr sz="220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Closing Remarks</a:t>
            </a:r>
            <a:endParaRPr sz="2200"/>
          </a:p>
        </p:txBody>
      </p:sp>
      <p:sp>
        <p:nvSpPr>
          <p:cNvPr id="1209" name="Google Shape;1209;p1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202"/>
          <p:cNvSpPr txBox="1">
            <a:spLocks noGrp="1"/>
          </p:cNvSpPr>
          <p:nvPr>
            <p:ph type="title"/>
          </p:nvPr>
        </p:nvSpPr>
        <p:spPr>
          <a:xfrm>
            <a:off x="1105875" y="-17953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Black"/>
              <a:buNone/>
            </a:pPr>
            <a:r>
              <a:rPr lang="en" sz="2400" b="1">
                <a:solidFill>
                  <a:srgbClr val="0B5394"/>
                </a:solidFill>
              </a:rPr>
              <a:t>Data Has Always Been A Common Denominator</a:t>
            </a:r>
            <a:endParaRPr sz="2400" b="1">
              <a:solidFill>
                <a:srgbClr val="0B5394"/>
              </a:solidFill>
            </a:endParaRPr>
          </a:p>
        </p:txBody>
      </p:sp>
      <p:sp>
        <p:nvSpPr>
          <p:cNvPr id="1682" name="Google Shape;1682;p202"/>
          <p:cNvSpPr txBox="1">
            <a:spLocks noGrp="1"/>
          </p:cNvSpPr>
          <p:nvPr>
            <p:ph type="body" idx="1"/>
          </p:nvPr>
        </p:nvSpPr>
        <p:spPr>
          <a:xfrm>
            <a:off x="628650" y="873875"/>
            <a:ext cx="8026800" cy="3901500"/>
          </a:xfrm>
          <a:prstGeom prst="rect">
            <a:avLst/>
          </a:prstGeom>
          <a:noFill/>
          <a:ln>
            <a:noFill/>
          </a:ln>
        </p:spPr>
        <p:txBody>
          <a:bodyPr spcFirstLastPara="1" wrap="square" lIns="68575" tIns="34275" rIns="68575" bIns="34275" anchor="t" anchorCtr="0">
            <a:normAutofit fontScale="85000" lnSpcReduction="20000"/>
          </a:bodyPr>
          <a:lstStyle/>
          <a:p>
            <a:pPr marL="0" marR="0" lvl="0" indent="0" algn="l" rtl="0">
              <a:lnSpc>
                <a:spcPct val="115000"/>
              </a:lnSpc>
              <a:spcBef>
                <a:spcPts val="0"/>
              </a:spcBef>
              <a:spcAft>
                <a:spcPts val="0"/>
              </a:spcAft>
              <a:buNone/>
            </a:pPr>
            <a:r>
              <a:rPr lang="en" sz="1900" b="1" u="sng">
                <a:solidFill>
                  <a:srgbClr val="000000"/>
                </a:solidFill>
                <a:latin typeface="Arial"/>
                <a:ea typeface="Arial"/>
                <a:cs typeface="Arial"/>
                <a:sym typeface="Arial"/>
              </a:rPr>
              <a:t>Sustainable Procurement Data: So many sources, so many uses, </a:t>
            </a:r>
            <a:r>
              <a:rPr lang="en" sz="1900" b="1" u="sng"/>
              <a:t>no mandate or imperative to act on it and limited</a:t>
            </a:r>
            <a:r>
              <a:rPr lang="en" sz="1900" b="1" u="sng">
                <a:solidFill>
                  <a:srgbClr val="000000"/>
                </a:solidFill>
                <a:latin typeface="Arial"/>
                <a:ea typeface="Arial"/>
                <a:cs typeface="Arial"/>
                <a:sym typeface="Arial"/>
              </a:rPr>
              <a:t> integration and analysis</a:t>
            </a:r>
            <a:endParaRPr sz="1900" b="1" u="sng">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900" b="1" u="sng"/>
          </a:p>
          <a:p>
            <a:pPr marL="342900" marR="0" lvl="0" indent="-276701" algn="l" rtl="0">
              <a:lnSpc>
                <a:spcPct val="115000"/>
              </a:lnSpc>
              <a:spcBef>
                <a:spcPts val="0"/>
              </a:spcBef>
              <a:spcAft>
                <a:spcPts val="0"/>
              </a:spcAft>
              <a:buClr>
                <a:srgbClr val="000000"/>
              </a:buClr>
              <a:buSzPct val="100000"/>
              <a:buFont typeface="Arial"/>
              <a:buChar char="●"/>
            </a:pPr>
            <a:r>
              <a:rPr lang="en" sz="1900" b="1">
                <a:solidFill>
                  <a:srgbClr val="000000"/>
                </a:solidFill>
                <a:latin typeface="Arial"/>
                <a:ea typeface="Arial"/>
                <a:cs typeface="Arial"/>
                <a:sym typeface="Arial"/>
              </a:rPr>
              <a:t>First Report:</a:t>
            </a:r>
            <a:endParaRPr sz="1900" b="1">
              <a:solidFill>
                <a:srgbClr val="000000"/>
              </a:solidFill>
              <a:latin typeface="Arial"/>
              <a:ea typeface="Arial"/>
              <a:cs typeface="Arial"/>
              <a:sym typeface="Arial"/>
            </a:endParaRPr>
          </a:p>
          <a:p>
            <a:pPr marL="685800" marR="0" lvl="1" indent="-276701" algn="l" rtl="0">
              <a:lnSpc>
                <a:spcPct val="115000"/>
              </a:lnSpc>
              <a:spcBef>
                <a:spcPts val="1000"/>
              </a:spcBef>
              <a:spcAft>
                <a:spcPts val="0"/>
              </a:spcAft>
              <a:buClr>
                <a:srgbClr val="000000"/>
              </a:buClr>
              <a:buSzPct val="100000"/>
              <a:buChar char="○"/>
            </a:pPr>
            <a:r>
              <a:rPr lang="en" sz="1900">
                <a:solidFill>
                  <a:srgbClr val="000000"/>
                </a:solidFill>
                <a:latin typeface="Arial"/>
                <a:ea typeface="Arial"/>
                <a:cs typeface="Arial"/>
                <a:sym typeface="Arial"/>
              </a:rPr>
              <a:t>Sponsor a maturity model for embedding sustainability and climate risk management - Data Management Model as an example</a:t>
            </a:r>
            <a:endParaRPr sz="1900">
              <a:solidFill>
                <a:srgbClr val="000000"/>
              </a:solidFill>
              <a:latin typeface="Arial"/>
              <a:ea typeface="Arial"/>
              <a:cs typeface="Arial"/>
              <a:sym typeface="Arial"/>
            </a:endParaRPr>
          </a:p>
          <a:p>
            <a:pPr marL="342900" marR="0" lvl="0" indent="-276701" algn="l" rtl="0">
              <a:lnSpc>
                <a:spcPct val="115000"/>
              </a:lnSpc>
              <a:spcBef>
                <a:spcPts val="1000"/>
              </a:spcBef>
              <a:spcAft>
                <a:spcPts val="0"/>
              </a:spcAft>
              <a:buClr>
                <a:srgbClr val="000000"/>
              </a:buClr>
              <a:buSzPct val="100000"/>
              <a:buFont typeface="Arial"/>
              <a:buChar char="●"/>
            </a:pPr>
            <a:r>
              <a:rPr lang="en" sz="1900" b="1">
                <a:solidFill>
                  <a:srgbClr val="000000"/>
                </a:solidFill>
                <a:latin typeface="Arial"/>
                <a:ea typeface="Arial"/>
                <a:cs typeface="Arial"/>
                <a:sym typeface="Arial"/>
              </a:rPr>
              <a:t>Second Report:</a:t>
            </a:r>
            <a:endParaRPr sz="1900" b="1">
              <a:solidFill>
                <a:srgbClr val="000000"/>
              </a:solidFill>
              <a:latin typeface="Arial"/>
              <a:ea typeface="Arial"/>
              <a:cs typeface="Arial"/>
              <a:sym typeface="Arial"/>
            </a:endParaRPr>
          </a:p>
          <a:p>
            <a:pPr marL="685800" marR="0" lvl="1" indent="-276701" algn="l" rtl="0">
              <a:lnSpc>
                <a:spcPct val="115000"/>
              </a:lnSpc>
              <a:spcBef>
                <a:spcPts val="1000"/>
              </a:spcBef>
              <a:spcAft>
                <a:spcPts val="0"/>
              </a:spcAft>
              <a:buClr>
                <a:srgbClr val="000000"/>
              </a:buClr>
              <a:buSzPct val="100000"/>
              <a:buChar char="○"/>
            </a:pPr>
            <a:r>
              <a:rPr lang="en" sz="1900">
                <a:solidFill>
                  <a:srgbClr val="000000"/>
                </a:solidFill>
                <a:latin typeface="Arial"/>
                <a:ea typeface="Arial"/>
                <a:cs typeface="Arial"/>
                <a:sym typeface="Arial"/>
              </a:rPr>
              <a:t>Develop and lead a cross-agency effort to establish a federal data standard and protocols for ecolabel certifications and utilization.</a:t>
            </a:r>
            <a:endParaRPr sz="1900">
              <a:solidFill>
                <a:srgbClr val="000000"/>
              </a:solidFill>
              <a:latin typeface="Arial"/>
              <a:ea typeface="Arial"/>
              <a:cs typeface="Arial"/>
              <a:sym typeface="Arial"/>
            </a:endParaRPr>
          </a:p>
          <a:p>
            <a:pPr marL="342900" marR="0" lvl="0" indent="-276701" algn="l" rtl="0">
              <a:lnSpc>
                <a:spcPct val="115000"/>
              </a:lnSpc>
              <a:spcBef>
                <a:spcPts val="1000"/>
              </a:spcBef>
              <a:spcAft>
                <a:spcPts val="0"/>
              </a:spcAft>
              <a:buClr>
                <a:srgbClr val="000000"/>
              </a:buClr>
              <a:buSzPct val="100000"/>
              <a:buFont typeface="Arial"/>
              <a:buChar char="●"/>
            </a:pPr>
            <a:r>
              <a:rPr lang="en" sz="1900" b="1">
                <a:solidFill>
                  <a:srgbClr val="000000"/>
                </a:solidFill>
                <a:latin typeface="Arial"/>
                <a:ea typeface="Arial"/>
                <a:cs typeface="Arial"/>
                <a:sym typeface="Arial"/>
              </a:rPr>
              <a:t>FAR Case 2022-006 (Sustainable </a:t>
            </a:r>
            <a:r>
              <a:rPr lang="en" sz="1900" b="1"/>
              <a:t>Procurement</a:t>
            </a:r>
            <a:r>
              <a:rPr lang="en" sz="1900" b="1">
                <a:solidFill>
                  <a:srgbClr val="000000"/>
                </a:solidFill>
                <a:latin typeface="Arial"/>
                <a:ea typeface="Arial"/>
                <a:cs typeface="Arial"/>
                <a:sym typeface="Arial"/>
              </a:rPr>
              <a:t>) Comments:</a:t>
            </a:r>
            <a:endParaRPr sz="1900" b="1">
              <a:solidFill>
                <a:srgbClr val="000000"/>
              </a:solidFill>
              <a:latin typeface="Arial"/>
              <a:ea typeface="Arial"/>
              <a:cs typeface="Arial"/>
              <a:sym typeface="Arial"/>
            </a:endParaRPr>
          </a:p>
          <a:p>
            <a:pPr marL="685800" marR="0" lvl="1" indent="-276701" algn="l" rtl="0">
              <a:lnSpc>
                <a:spcPct val="115000"/>
              </a:lnSpc>
              <a:spcBef>
                <a:spcPts val="1000"/>
              </a:spcBef>
              <a:spcAft>
                <a:spcPts val="1000"/>
              </a:spcAft>
              <a:buClr>
                <a:srgbClr val="000000"/>
              </a:buClr>
              <a:buSzPct val="100000"/>
              <a:buChar char="○"/>
            </a:pPr>
            <a:r>
              <a:rPr lang="en" sz="1900"/>
              <a:t>E</a:t>
            </a:r>
            <a:r>
              <a:rPr lang="en" sz="1900">
                <a:solidFill>
                  <a:srgbClr val="000000"/>
                </a:solidFill>
                <a:latin typeface="Arial"/>
                <a:ea typeface="Arial"/>
                <a:cs typeface="Arial"/>
                <a:sym typeface="Arial"/>
              </a:rPr>
              <a:t>ncourage GSA to develop and implement a plan to establish stronger federal data standards and protocols for ecolabel certifications. </a:t>
            </a:r>
            <a:endParaRPr sz="1400">
              <a:solidFill>
                <a:srgbClr val="000000"/>
              </a:solidFill>
              <a:latin typeface="Arial"/>
              <a:ea typeface="Arial"/>
              <a:cs typeface="Arial"/>
              <a:sym typeface="Arial"/>
            </a:endParaRPr>
          </a:p>
        </p:txBody>
      </p:sp>
      <p:sp>
        <p:nvSpPr>
          <p:cNvPr id="1683" name="Google Shape;1683;p202"/>
          <p:cNvSpPr txBox="1">
            <a:spLocks noGrp="1"/>
          </p:cNvSpPr>
          <p:nvPr>
            <p:ph type="sldNum" idx="12"/>
          </p:nvPr>
        </p:nvSpPr>
        <p:spPr>
          <a:xfrm>
            <a:off x="8556784"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solidFill>
                  <a:schemeClr val="dk1"/>
                </a:solidFill>
              </a:rPr>
              <a:t>50</a:t>
            </a:fld>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203"/>
          <p:cNvSpPr txBox="1">
            <a:spLocks noGrp="1"/>
          </p:cNvSpPr>
          <p:nvPr>
            <p:ph type="body" idx="1"/>
          </p:nvPr>
        </p:nvSpPr>
        <p:spPr>
          <a:xfrm>
            <a:off x="303025" y="869200"/>
            <a:ext cx="8253600" cy="4025700"/>
          </a:xfrm>
          <a:prstGeom prst="rect">
            <a:avLst/>
          </a:prstGeom>
        </p:spPr>
        <p:txBody>
          <a:bodyPr spcFirstLastPara="1" wrap="square" lIns="91425" tIns="91425" rIns="91425" bIns="91425" anchor="t" anchorCtr="0">
            <a:normAutofit/>
          </a:bodyPr>
          <a:lstStyle/>
          <a:p>
            <a:pPr marL="0" marR="0" lvl="0" indent="0" algn="l" rtl="0">
              <a:lnSpc>
                <a:spcPct val="105000"/>
              </a:lnSpc>
              <a:spcBef>
                <a:spcPts val="0"/>
              </a:spcBef>
              <a:spcAft>
                <a:spcPts val="0"/>
              </a:spcAft>
              <a:buClr>
                <a:schemeClr val="dk1"/>
              </a:buClr>
              <a:buSzPts val="1100"/>
              <a:buFont typeface="Arial"/>
              <a:buNone/>
            </a:pPr>
            <a:endParaRPr sz="2200" i="1">
              <a:solidFill>
                <a:schemeClr val="dk1"/>
              </a:solidFill>
              <a:latin typeface="Roboto"/>
              <a:ea typeface="Roboto"/>
              <a:cs typeface="Roboto"/>
              <a:sym typeface="Roboto"/>
            </a:endParaRPr>
          </a:p>
          <a:p>
            <a:pPr marL="457200" marR="0" lvl="0" indent="0" algn="l" rtl="0">
              <a:lnSpc>
                <a:spcPct val="115000"/>
              </a:lnSpc>
              <a:spcBef>
                <a:spcPts val="0"/>
              </a:spcBef>
              <a:spcAft>
                <a:spcPts val="0"/>
              </a:spcAft>
              <a:buClr>
                <a:schemeClr val="dk1"/>
              </a:buClr>
              <a:buSzPts val="1100"/>
              <a:buFont typeface="Arial"/>
              <a:buNone/>
            </a:pPr>
            <a:r>
              <a:rPr lang="en" sz="2200" i="1">
                <a:solidFill>
                  <a:schemeClr val="dk1"/>
                </a:solidFill>
                <a:latin typeface="Roboto"/>
                <a:ea typeface="Roboto"/>
                <a:cs typeface="Roboto"/>
                <a:sym typeface="Roboto"/>
              </a:rPr>
              <a:t>GSA should immediately adopt a lifecycle approach to sustainable procurement data that capitalizes on existing resources and provides agility to incorporate new sources into a single framework to optimize product selection and vendor evaluation, track progress towards sustainability goals, and empower executive leadership with informed decision-making in order to develop sustainable acquisition strategies.</a:t>
            </a:r>
            <a:endParaRPr sz="2200" i="1">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endParaRPr sz="2200" i="1">
              <a:solidFill>
                <a:schemeClr val="dk1"/>
              </a:solidFill>
              <a:latin typeface="Roboto"/>
              <a:ea typeface="Roboto"/>
              <a:cs typeface="Roboto"/>
              <a:sym typeface="Roboto"/>
            </a:endParaRPr>
          </a:p>
          <a:p>
            <a:pPr marL="457200" marR="0" lvl="0" indent="0" algn="ctr" rtl="0">
              <a:lnSpc>
                <a:spcPct val="105000"/>
              </a:lnSpc>
              <a:spcBef>
                <a:spcPts val="0"/>
              </a:spcBef>
              <a:spcAft>
                <a:spcPts val="0"/>
              </a:spcAft>
              <a:buNone/>
            </a:pPr>
            <a:endParaRPr sz="2200" i="1">
              <a:solidFill>
                <a:schemeClr val="dk1"/>
              </a:solidFill>
              <a:latin typeface="Roboto"/>
              <a:ea typeface="Roboto"/>
              <a:cs typeface="Roboto"/>
              <a:sym typeface="Roboto"/>
            </a:endParaRPr>
          </a:p>
        </p:txBody>
      </p:sp>
      <p:sp>
        <p:nvSpPr>
          <p:cNvPr id="1689" name="Google Shape;1689;p203"/>
          <p:cNvSpPr txBox="1">
            <a:spLocks noGrp="1"/>
          </p:cNvSpPr>
          <p:nvPr>
            <p:ph type="title" idx="4294967295"/>
          </p:nvPr>
        </p:nvSpPr>
        <p:spPr>
          <a:xfrm>
            <a:off x="1052025" y="0"/>
            <a:ext cx="7733700" cy="60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B5394"/>
                </a:solidFill>
                <a:effectLst/>
                <a:uLnTx/>
                <a:uFillTx/>
                <a:latin typeface="Arial"/>
                <a:ea typeface="Arial"/>
                <a:cs typeface="Arial"/>
                <a:sym typeface="Arial"/>
              </a:rPr>
              <a:t>Recommendation for GSA Approach to Data</a:t>
            </a:r>
          </a:p>
        </p:txBody>
      </p:sp>
      <p:sp>
        <p:nvSpPr>
          <p:cNvPr id="1690" name="Google Shape;1690;p2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204"/>
          <p:cNvSpPr txBox="1">
            <a:spLocks noGrp="1"/>
          </p:cNvSpPr>
          <p:nvPr>
            <p:ph type="title" idx="4294967295"/>
          </p:nvPr>
        </p:nvSpPr>
        <p:spPr>
          <a:xfrm>
            <a:off x="1052025" y="0"/>
            <a:ext cx="7733700" cy="60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B5394"/>
                </a:solidFill>
                <a:effectLst/>
                <a:uLnTx/>
                <a:uFillTx/>
                <a:latin typeface="Arial"/>
                <a:ea typeface="Arial"/>
                <a:cs typeface="Arial"/>
                <a:sym typeface="Arial"/>
              </a:rPr>
              <a:t>Recommendation for GSA Approach to Data</a:t>
            </a:r>
          </a:p>
        </p:txBody>
      </p:sp>
      <p:sp>
        <p:nvSpPr>
          <p:cNvPr id="1696" name="Google Shape;1696;p2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52</a:t>
            </a:fld>
            <a:endParaRPr/>
          </a:p>
        </p:txBody>
      </p:sp>
      <p:grpSp>
        <p:nvGrpSpPr>
          <p:cNvPr id="1697" name="Google Shape;1697;p204">
            <a:extLst>
              <a:ext uri="{C183D7F6-B498-43B3-948B-1728B52AA6E4}">
                <adec:decorative xmlns:adec="http://schemas.microsoft.com/office/drawing/2017/decorative" val="1"/>
              </a:ext>
            </a:extLst>
          </p:cNvPr>
          <p:cNvGrpSpPr/>
          <p:nvPr/>
        </p:nvGrpSpPr>
        <p:grpSpPr>
          <a:xfrm>
            <a:off x="6316075" y="2946810"/>
            <a:ext cx="2469661" cy="1384500"/>
            <a:chOff x="6038025" y="2598925"/>
            <a:chExt cx="2469661" cy="1384500"/>
          </a:xfrm>
        </p:grpSpPr>
        <p:cxnSp>
          <p:nvCxnSpPr>
            <p:cNvPr id="1698" name="Google Shape;1698;p204"/>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1699" name="Google Shape;1699;p204"/>
            <p:cNvSpPr txBox="1"/>
            <p:nvPr/>
          </p:nvSpPr>
          <p:spPr>
            <a:xfrm>
              <a:off x="6640486" y="2598925"/>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latin typeface="Roboto"/>
                  <a:ea typeface="Roboto"/>
                  <a:cs typeface="Roboto"/>
                  <a:sym typeface="Roboto"/>
                </a:rPr>
                <a:t>Connectivity/Integration</a:t>
              </a:r>
              <a:endParaRPr sz="1200" b="1" dirty="0">
                <a:latin typeface="Roboto"/>
                <a:ea typeface="Roboto"/>
                <a:cs typeface="Roboto"/>
                <a:sym typeface="Roboto"/>
              </a:endParaRPr>
            </a:p>
            <a:p>
              <a:pPr marL="0" lvl="0" indent="0" algn="l" rtl="0">
                <a:spcBef>
                  <a:spcPts val="0"/>
                </a:spcBef>
                <a:spcAft>
                  <a:spcPts val="0"/>
                </a:spcAft>
                <a:buNone/>
              </a:pPr>
              <a:endParaRPr sz="1200" b="1" dirty="0">
                <a:latin typeface="Roboto"/>
                <a:ea typeface="Roboto"/>
                <a:cs typeface="Roboto"/>
                <a:sym typeface="Roboto"/>
              </a:endParaRPr>
            </a:p>
            <a:p>
              <a:pPr marL="0" lvl="0" indent="0" algn="l" rtl="0">
                <a:spcBef>
                  <a:spcPts val="0"/>
                </a:spcBef>
                <a:spcAft>
                  <a:spcPts val="1600"/>
                </a:spcAft>
                <a:buNone/>
              </a:pPr>
              <a:r>
                <a:rPr lang="en" sz="800" dirty="0">
                  <a:solidFill>
                    <a:schemeClr val="dk1"/>
                  </a:solidFill>
                  <a:latin typeface="Roboto"/>
                  <a:ea typeface="Roboto"/>
                  <a:cs typeface="Roboto"/>
                  <a:sym typeface="Roboto"/>
                </a:rPr>
                <a:t>Improve connectivity between existing tools - good data is diffused through agencies.</a:t>
              </a:r>
              <a:endParaRPr sz="800" dirty="0">
                <a:latin typeface="Roboto"/>
                <a:ea typeface="Roboto"/>
                <a:cs typeface="Roboto"/>
                <a:sym typeface="Roboto"/>
              </a:endParaRPr>
            </a:p>
          </p:txBody>
        </p:sp>
        <p:sp>
          <p:nvSpPr>
            <p:cNvPr id="1700" name="Google Shape;1700;p204"/>
            <p:cNvSpPr/>
            <p:nvPr/>
          </p:nvSpPr>
          <p:spPr>
            <a:xfrm>
              <a:off x="6424027" y="3212150"/>
              <a:ext cx="198600" cy="198300"/>
            </a:xfrm>
            <a:prstGeom prst="ellipse">
              <a:avLst/>
            </a:prstGeom>
            <a:solidFill>
              <a:srgbClr val="93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04"/>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4</a:t>
              </a:r>
              <a:endParaRPr sz="800">
                <a:solidFill>
                  <a:srgbClr val="FFFFFF"/>
                </a:solidFill>
                <a:latin typeface="Roboto"/>
                <a:ea typeface="Roboto"/>
                <a:cs typeface="Roboto"/>
                <a:sym typeface="Roboto"/>
              </a:endParaRPr>
            </a:p>
          </p:txBody>
        </p:sp>
      </p:grpSp>
      <p:grpSp>
        <p:nvGrpSpPr>
          <p:cNvPr id="1702" name="Google Shape;1702;p204">
            <a:extLst>
              <a:ext uri="{C183D7F6-B498-43B3-948B-1728B52AA6E4}">
                <adec:decorative xmlns:adec="http://schemas.microsoft.com/office/drawing/2017/decorative" val="1"/>
              </a:ext>
            </a:extLst>
          </p:cNvPr>
          <p:cNvGrpSpPr/>
          <p:nvPr/>
        </p:nvGrpSpPr>
        <p:grpSpPr>
          <a:xfrm>
            <a:off x="656296" y="1562303"/>
            <a:ext cx="2974754" cy="1384500"/>
            <a:chOff x="656296" y="1767673"/>
            <a:chExt cx="2974754" cy="1384500"/>
          </a:xfrm>
        </p:grpSpPr>
        <p:sp>
          <p:nvSpPr>
            <p:cNvPr id="1703" name="Google Shape;1703;p204"/>
            <p:cNvSpPr txBox="1"/>
            <p:nvPr/>
          </p:nvSpPr>
          <p:spPr>
            <a:xfrm>
              <a:off x="656296" y="1767673"/>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latin typeface="Roboto"/>
                  <a:ea typeface="Roboto"/>
                  <a:cs typeface="Roboto"/>
                  <a:sym typeface="Roboto"/>
                </a:rPr>
                <a:t>Vendor Evaluation</a:t>
              </a:r>
              <a:endParaRPr sz="1200" b="1">
                <a:latin typeface="Roboto"/>
                <a:ea typeface="Roboto"/>
                <a:cs typeface="Roboto"/>
                <a:sym typeface="Roboto"/>
              </a:endParaRPr>
            </a:p>
            <a:p>
              <a:pPr marL="0" lvl="0" indent="0" algn="r" rtl="0">
                <a:spcBef>
                  <a:spcPts val="0"/>
                </a:spcBef>
                <a:spcAft>
                  <a:spcPts val="0"/>
                </a:spcAft>
                <a:buNone/>
              </a:pPr>
              <a:endParaRPr sz="1200" b="1">
                <a:latin typeface="Roboto"/>
                <a:ea typeface="Roboto"/>
                <a:cs typeface="Roboto"/>
                <a:sym typeface="Roboto"/>
              </a:endParaRPr>
            </a:p>
            <a:p>
              <a:pPr marL="0" lvl="0" indent="0" algn="r" rtl="0">
                <a:spcBef>
                  <a:spcPts val="0"/>
                </a:spcBef>
                <a:spcAft>
                  <a:spcPts val="1600"/>
                </a:spcAft>
                <a:buNone/>
              </a:pPr>
              <a:r>
                <a:rPr lang="en" sz="800">
                  <a:latin typeface="Roboto"/>
                  <a:ea typeface="Roboto"/>
                  <a:cs typeface="Roboto"/>
                  <a:sym typeface="Roboto"/>
                </a:rPr>
                <a:t>Measure data for transparent evaluation/selection criteria or accountability.   </a:t>
              </a:r>
              <a:endParaRPr sz="800" b="1">
                <a:latin typeface="Roboto"/>
                <a:ea typeface="Roboto"/>
                <a:cs typeface="Roboto"/>
                <a:sym typeface="Roboto"/>
              </a:endParaRPr>
            </a:p>
          </p:txBody>
        </p:sp>
        <p:cxnSp>
          <p:nvCxnSpPr>
            <p:cNvPr id="1704" name="Google Shape;1704;p204"/>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1705" name="Google Shape;1705;p204"/>
            <p:cNvSpPr/>
            <p:nvPr/>
          </p:nvSpPr>
          <p:spPr>
            <a:xfrm>
              <a:off x="2523501" y="2431050"/>
              <a:ext cx="198600" cy="198300"/>
            </a:xfrm>
            <a:prstGeom prst="ellipse">
              <a:avLst/>
            </a:prstGeom>
            <a:solidFill>
              <a:srgbClr val="77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04"/>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grpSp>
        <p:nvGrpSpPr>
          <p:cNvPr id="1707" name="Google Shape;1707;p204" descr="icon of a pyramid"/>
          <p:cNvGrpSpPr/>
          <p:nvPr/>
        </p:nvGrpSpPr>
        <p:grpSpPr>
          <a:xfrm>
            <a:off x="2857019" y="1477450"/>
            <a:ext cx="3514811" cy="3252003"/>
            <a:chOff x="2991269" y="1153325"/>
            <a:chExt cx="3514811" cy="3252003"/>
          </a:xfrm>
        </p:grpSpPr>
        <p:sp>
          <p:nvSpPr>
            <p:cNvPr id="1708" name="Google Shape;1708;p204"/>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1709" name="Google Shape;1709;p204"/>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561561"/>
            </a:solidFill>
            <a:ln>
              <a:noFill/>
            </a:ln>
          </p:spPr>
        </p:sp>
        <p:sp>
          <p:nvSpPr>
            <p:cNvPr id="1710" name="Google Shape;1710;p204"/>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9325A5"/>
            </a:solidFill>
            <a:ln>
              <a:noFill/>
            </a:ln>
          </p:spPr>
        </p:sp>
        <p:sp>
          <p:nvSpPr>
            <p:cNvPr id="1711" name="Google Shape;1711;p204"/>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1712" name="Google Shape;1712;p204"/>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561561"/>
            </a:solidFill>
            <a:ln>
              <a:noFill/>
            </a:ln>
          </p:spPr>
        </p:sp>
        <p:sp>
          <p:nvSpPr>
            <p:cNvPr id="1713" name="Google Shape;1713;p204"/>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771E86"/>
            </a:solidFill>
            <a:ln>
              <a:noFill/>
            </a:ln>
          </p:spPr>
        </p:sp>
        <p:sp>
          <p:nvSpPr>
            <p:cNvPr id="1714" name="Google Shape;1714;p204"/>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561561"/>
            </a:solidFill>
            <a:ln>
              <a:noFill/>
            </a:ln>
          </p:spPr>
        </p:sp>
        <p:sp>
          <p:nvSpPr>
            <p:cNvPr id="1715" name="Google Shape;1715;p204"/>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grpSp>
      <p:grpSp>
        <p:nvGrpSpPr>
          <p:cNvPr id="1716" name="Google Shape;1716;p204">
            <a:extLst>
              <a:ext uri="{C183D7F6-B498-43B3-948B-1728B52AA6E4}">
                <adec:decorative xmlns:adec="http://schemas.microsoft.com/office/drawing/2017/decorative" val="1"/>
              </a:ext>
            </a:extLst>
          </p:cNvPr>
          <p:cNvGrpSpPr/>
          <p:nvPr/>
        </p:nvGrpSpPr>
        <p:grpSpPr>
          <a:xfrm>
            <a:off x="417551" y="2730825"/>
            <a:ext cx="2994724" cy="1384500"/>
            <a:chOff x="636326" y="2052045"/>
            <a:chExt cx="2994724" cy="1384500"/>
          </a:xfrm>
        </p:grpSpPr>
        <p:sp>
          <p:nvSpPr>
            <p:cNvPr id="1717" name="Google Shape;1717;p204"/>
            <p:cNvSpPr txBox="1"/>
            <p:nvPr/>
          </p:nvSpPr>
          <p:spPr>
            <a:xfrm>
              <a:off x="636326" y="2052045"/>
              <a:ext cx="21096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latin typeface="Roboto"/>
                  <a:ea typeface="Roboto"/>
                  <a:cs typeface="Roboto"/>
                  <a:sym typeface="Roboto"/>
                </a:rPr>
                <a:t>Product/Service Selection</a:t>
              </a:r>
              <a:endParaRPr sz="1200" b="1">
                <a:latin typeface="Roboto"/>
                <a:ea typeface="Roboto"/>
                <a:cs typeface="Roboto"/>
                <a:sym typeface="Roboto"/>
              </a:endParaRPr>
            </a:p>
            <a:p>
              <a:pPr marL="0" lvl="0" indent="0" algn="r" rtl="0">
                <a:spcBef>
                  <a:spcPts val="0"/>
                </a:spcBef>
                <a:spcAft>
                  <a:spcPts val="0"/>
                </a:spcAft>
                <a:buNone/>
              </a:pPr>
              <a:endParaRPr sz="1200" b="1">
                <a:latin typeface="Roboto"/>
                <a:ea typeface="Roboto"/>
                <a:cs typeface="Roboto"/>
                <a:sym typeface="Roboto"/>
              </a:endParaRPr>
            </a:p>
            <a:p>
              <a:pPr marL="0" lvl="0" indent="0" algn="r" rtl="0">
                <a:spcBef>
                  <a:spcPts val="0"/>
                </a:spcBef>
                <a:spcAft>
                  <a:spcPts val="1600"/>
                </a:spcAft>
                <a:buNone/>
              </a:pPr>
              <a:r>
                <a:rPr lang="en" sz="800">
                  <a:latin typeface="Roboto"/>
                  <a:ea typeface="Roboto"/>
                  <a:cs typeface="Roboto"/>
                  <a:sym typeface="Roboto"/>
                </a:rPr>
                <a:t>Excellent, but dispersed resources result in challenging process for most sustainable selection. </a:t>
              </a:r>
              <a:endParaRPr sz="800" b="1">
                <a:latin typeface="Roboto"/>
                <a:ea typeface="Roboto"/>
                <a:cs typeface="Roboto"/>
                <a:sym typeface="Roboto"/>
              </a:endParaRPr>
            </a:p>
          </p:txBody>
        </p:sp>
        <p:cxnSp>
          <p:nvCxnSpPr>
            <p:cNvPr id="1718" name="Google Shape;1718;p204"/>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1719" name="Google Shape;1719;p204"/>
            <p:cNvSpPr/>
            <p:nvPr/>
          </p:nvSpPr>
          <p:spPr>
            <a:xfrm>
              <a:off x="2523501" y="2431050"/>
              <a:ext cx="198600" cy="198300"/>
            </a:xfrm>
            <a:prstGeom prst="ellipse">
              <a:avLst/>
            </a:prstGeom>
            <a:solidFill>
              <a:srgbClr val="77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04"/>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grpSp>
        <p:nvGrpSpPr>
          <p:cNvPr id="1721" name="Google Shape;1721;p204">
            <a:extLst>
              <a:ext uri="{C183D7F6-B498-43B3-948B-1728B52AA6E4}">
                <adec:decorative xmlns:adec="http://schemas.microsoft.com/office/drawing/2017/decorative" val="1"/>
              </a:ext>
            </a:extLst>
          </p:cNvPr>
          <p:cNvGrpSpPr/>
          <p:nvPr/>
        </p:nvGrpSpPr>
        <p:grpSpPr>
          <a:xfrm>
            <a:off x="4908100" y="932820"/>
            <a:ext cx="3640436" cy="1384500"/>
            <a:chOff x="4908100" y="1085225"/>
            <a:chExt cx="3640436" cy="1384500"/>
          </a:xfrm>
        </p:grpSpPr>
        <p:cxnSp>
          <p:nvCxnSpPr>
            <p:cNvPr id="1722" name="Google Shape;1722;p204"/>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1723" name="Google Shape;1723;p204"/>
            <p:cNvSpPr txBox="1"/>
            <p:nvPr/>
          </p:nvSpPr>
          <p:spPr>
            <a:xfrm>
              <a:off x="6681336" y="1085225"/>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Roboto"/>
                  <a:ea typeface="Roboto"/>
                  <a:cs typeface="Roboto"/>
                  <a:sym typeface="Roboto"/>
                </a:rPr>
                <a:t>Policy/Strategy</a:t>
              </a:r>
              <a:endParaRPr sz="1200" b="1">
                <a:latin typeface="Roboto"/>
                <a:ea typeface="Roboto"/>
                <a:cs typeface="Roboto"/>
                <a:sym typeface="Roboto"/>
              </a:endParaRPr>
            </a:p>
            <a:p>
              <a:pPr marL="0" lvl="0" indent="0" algn="l" rtl="0">
                <a:spcBef>
                  <a:spcPts val="0"/>
                </a:spcBef>
                <a:spcAft>
                  <a:spcPts val="0"/>
                </a:spcAft>
                <a:buNone/>
              </a:pPr>
              <a:endParaRPr sz="1200" b="1">
                <a:latin typeface="Roboto"/>
                <a:ea typeface="Roboto"/>
                <a:cs typeface="Roboto"/>
                <a:sym typeface="Roboto"/>
              </a:endParaRPr>
            </a:p>
            <a:p>
              <a:pPr marL="0" lvl="0" indent="0" algn="l" rtl="0">
                <a:spcBef>
                  <a:spcPts val="0"/>
                </a:spcBef>
                <a:spcAft>
                  <a:spcPts val="1600"/>
                </a:spcAft>
                <a:buNone/>
              </a:pPr>
              <a:r>
                <a:rPr lang="en" sz="800">
                  <a:latin typeface="Roboto"/>
                  <a:ea typeface="Roboto"/>
                  <a:cs typeface="Roboto"/>
                  <a:sym typeface="Roboto"/>
                </a:rPr>
                <a:t>Policy and strategic decision making are constrained by availability and quality of data.  Clear data strategy mandate for measuring sustainability success, progress, costs will increase effectiveness. </a:t>
              </a:r>
              <a:endParaRPr sz="800" b="1">
                <a:latin typeface="Roboto"/>
                <a:ea typeface="Roboto"/>
                <a:cs typeface="Roboto"/>
                <a:sym typeface="Roboto"/>
              </a:endParaRPr>
            </a:p>
          </p:txBody>
        </p:sp>
        <p:sp>
          <p:nvSpPr>
            <p:cNvPr id="1724" name="Google Shape;1724;p204"/>
            <p:cNvSpPr/>
            <p:nvPr/>
          </p:nvSpPr>
          <p:spPr>
            <a:xfrm>
              <a:off x="6427830" y="1493307"/>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04"/>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sp>
        <p:nvSpPr>
          <p:cNvPr id="1726" name="Google Shape;1726;p204">
            <a:extLst>
              <a:ext uri="{C183D7F6-B498-43B3-948B-1728B52AA6E4}">
                <adec:decorative xmlns:adec="http://schemas.microsoft.com/office/drawing/2017/decorative" val="1"/>
              </a:ext>
            </a:extLst>
          </p:cNvPr>
          <p:cNvSpPr txBox="1"/>
          <p:nvPr/>
        </p:nvSpPr>
        <p:spPr>
          <a:xfrm>
            <a:off x="-326650" y="2676750"/>
            <a:ext cx="610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27" name="Google Shape;1727;p204"/>
          <p:cNvSpPr txBox="1"/>
          <p:nvPr/>
        </p:nvSpPr>
        <p:spPr>
          <a:xfrm rot="-315">
            <a:off x="3040975" y="4682203"/>
            <a:ext cx="3275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oboto"/>
                <a:ea typeface="Roboto"/>
                <a:cs typeface="Roboto"/>
                <a:sym typeface="Roboto"/>
              </a:rPr>
              <a:t>Principles-Based Sustainability Data Framework</a:t>
            </a:r>
            <a:endParaRPr sz="1100" b="1">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205"/>
          <p:cNvSpPr txBox="1">
            <a:spLocks noGrp="1"/>
          </p:cNvSpPr>
          <p:nvPr>
            <p:ph type="body" idx="1"/>
          </p:nvPr>
        </p:nvSpPr>
        <p:spPr>
          <a:xfrm>
            <a:off x="892950" y="276125"/>
            <a:ext cx="8079900" cy="36840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0"/>
              </a:spcAft>
              <a:buNone/>
            </a:pPr>
            <a:endParaRPr sz="1700" b="1">
              <a:solidFill>
                <a:schemeClr val="dk1"/>
              </a:solidFill>
            </a:endParaRPr>
          </a:p>
          <a:p>
            <a:pPr marL="0" lvl="0" indent="0" algn="l" rtl="0">
              <a:lnSpc>
                <a:spcPct val="115000"/>
              </a:lnSpc>
              <a:spcBef>
                <a:spcPts val="900"/>
              </a:spcBef>
              <a:spcAft>
                <a:spcPts val="0"/>
              </a:spcAft>
              <a:buNone/>
            </a:pPr>
            <a:r>
              <a:rPr lang="en" sz="1800">
                <a:solidFill>
                  <a:schemeClr val="dk1"/>
                </a:solidFill>
              </a:rPr>
              <a:t>GSA does not yet possess a unified global framework for data to measure, track or inform strategy on sustainability initiatives:</a:t>
            </a:r>
            <a:endParaRPr sz="1800">
              <a:solidFill>
                <a:schemeClr val="dk1"/>
              </a:solidFill>
            </a:endParaRPr>
          </a:p>
          <a:p>
            <a:pPr marL="457200" lvl="0" indent="-342900" algn="just" rtl="0">
              <a:lnSpc>
                <a:spcPct val="115000"/>
              </a:lnSpc>
              <a:spcBef>
                <a:spcPts val="0"/>
              </a:spcBef>
              <a:spcAft>
                <a:spcPts val="0"/>
              </a:spcAft>
              <a:buSzPts val="1800"/>
              <a:buChar char="●"/>
            </a:pPr>
            <a:r>
              <a:rPr lang="en" sz="1800">
                <a:solidFill>
                  <a:schemeClr val="dk1"/>
                </a:solidFill>
              </a:rPr>
              <a:t>Consistency in data collection methods</a:t>
            </a:r>
            <a:endParaRPr sz="1800">
              <a:solidFill>
                <a:schemeClr val="dk1"/>
              </a:solidFill>
            </a:endParaRPr>
          </a:p>
          <a:p>
            <a:pPr marL="457200" lvl="0" indent="-342900" algn="just" rtl="0">
              <a:lnSpc>
                <a:spcPct val="115000"/>
              </a:lnSpc>
              <a:spcBef>
                <a:spcPts val="0"/>
              </a:spcBef>
              <a:spcAft>
                <a:spcPts val="0"/>
              </a:spcAft>
              <a:buSzPts val="1800"/>
              <a:buChar char="●"/>
            </a:pPr>
            <a:r>
              <a:rPr lang="en" sz="1800">
                <a:solidFill>
                  <a:schemeClr val="dk1"/>
                </a:solidFill>
              </a:rPr>
              <a:t>Segregated data limits impact of decisions</a:t>
            </a:r>
            <a:endParaRPr sz="1800">
              <a:solidFill>
                <a:schemeClr val="dk1"/>
              </a:solidFill>
            </a:endParaRPr>
          </a:p>
          <a:p>
            <a:pPr marL="457200" lvl="0" indent="-342900" algn="just" rtl="0">
              <a:lnSpc>
                <a:spcPct val="115000"/>
              </a:lnSpc>
              <a:spcBef>
                <a:spcPts val="0"/>
              </a:spcBef>
              <a:spcAft>
                <a:spcPts val="0"/>
              </a:spcAft>
              <a:buSzPts val="1800"/>
              <a:buChar char="●"/>
            </a:pPr>
            <a:r>
              <a:rPr lang="en" sz="1800">
                <a:solidFill>
                  <a:schemeClr val="dk1"/>
                </a:solidFill>
              </a:rPr>
              <a:t>Data on the cost-effectiveness of sustainable procurement</a:t>
            </a:r>
            <a:endParaRPr sz="1800">
              <a:solidFill>
                <a:schemeClr val="dk1"/>
              </a:solidFill>
            </a:endParaRPr>
          </a:p>
          <a:p>
            <a:pPr marL="457200" lvl="0" indent="-342900" algn="just" rtl="0">
              <a:lnSpc>
                <a:spcPct val="115000"/>
              </a:lnSpc>
              <a:spcBef>
                <a:spcPts val="0"/>
              </a:spcBef>
              <a:spcAft>
                <a:spcPts val="0"/>
              </a:spcAft>
              <a:buSzPts val="1800"/>
              <a:buChar char="●"/>
            </a:pPr>
            <a:r>
              <a:rPr lang="en" sz="1800">
                <a:solidFill>
                  <a:schemeClr val="dk1"/>
                </a:solidFill>
              </a:rPr>
              <a:t>Tracking of exemptions</a:t>
            </a:r>
            <a:endParaRPr sz="1800">
              <a:solidFill>
                <a:schemeClr val="dk1"/>
              </a:solidFill>
            </a:endParaRPr>
          </a:p>
          <a:p>
            <a:pPr marL="457200" lvl="0" indent="-342900" algn="just" rtl="0">
              <a:lnSpc>
                <a:spcPct val="115000"/>
              </a:lnSpc>
              <a:spcBef>
                <a:spcPts val="0"/>
              </a:spcBef>
              <a:spcAft>
                <a:spcPts val="0"/>
              </a:spcAft>
              <a:buSzPts val="1800"/>
              <a:buChar char="●"/>
            </a:pPr>
            <a:r>
              <a:rPr lang="en" sz="1800">
                <a:solidFill>
                  <a:schemeClr val="dk1"/>
                </a:solidFill>
              </a:rPr>
              <a:t>Lifecycle Data on Products and Services</a:t>
            </a:r>
            <a:endParaRPr sz="1800">
              <a:solidFill>
                <a:schemeClr val="dk1"/>
              </a:solidFill>
            </a:endParaRPr>
          </a:p>
          <a:p>
            <a:pPr marL="457200" lvl="0" indent="0" algn="just" rtl="0">
              <a:lnSpc>
                <a:spcPct val="115000"/>
              </a:lnSpc>
              <a:spcBef>
                <a:spcPts val="0"/>
              </a:spcBef>
              <a:spcAft>
                <a:spcPts val="0"/>
              </a:spcAft>
              <a:buNone/>
            </a:pPr>
            <a:endParaRPr sz="2100">
              <a:solidFill>
                <a:schemeClr val="dk1"/>
              </a:solidFill>
            </a:endParaRPr>
          </a:p>
        </p:txBody>
      </p:sp>
      <p:sp>
        <p:nvSpPr>
          <p:cNvPr id="1733" name="Google Shape;1733;p205"/>
          <p:cNvSpPr txBox="1">
            <a:spLocks noGrp="1"/>
          </p:cNvSpPr>
          <p:nvPr>
            <p:ph type="title" idx="4294967295"/>
          </p:nvPr>
        </p:nvSpPr>
        <p:spPr>
          <a:xfrm>
            <a:off x="892950" y="0"/>
            <a:ext cx="9314400" cy="531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F2B36"/>
              </a:buClr>
              <a:buSzPts val="3300"/>
              <a:buFont typeface="Arial Black"/>
              <a:buNone/>
              <a:tabLst/>
              <a:defRPr/>
            </a:pPr>
            <a:r>
              <a:rPr kumimoji="0" lang="en-US" sz="2500" b="1" i="0" u="none" strike="noStrike" kern="0" cap="none" spc="0" normalizeH="0" baseline="0" noProof="0" dirty="0">
                <a:ln>
                  <a:noFill/>
                </a:ln>
                <a:solidFill>
                  <a:srgbClr val="005087"/>
                </a:solidFill>
                <a:effectLst/>
                <a:uLnTx/>
                <a:uFillTx/>
                <a:latin typeface="Arial"/>
                <a:ea typeface="Arial"/>
                <a:cs typeface="Arial"/>
                <a:sym typeface="Arial"/>
              </a:rPr>
              <a:t>Data for Measuring Impact and Informing Strategy</a:t>
            </a:r>
            <a:endParaRPr kumimoji="0" lang="en-US" sz="1700" b="0" i="1"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734" name="Google Shape;1734;p2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53</a:t>
            </a:fld>
            <a:endParaRPr/>
          </a:p>
        </p:txBody>
      </p:sp>
      <p:pic>
        <p:nvPicPr>
          <p:cNvPr id="1735" name="Google Shape;1735;p205" descr="icons representing facilities, human capital, industrial products, IT, medical, office management, professional services, security, transportation, and travel."/>
          <p:cNvPicPr preferRelativeResize="0"/>
          <p:nvPr/>
        </p:nvPicPr>
        <p:blipFill>
          <a:blip r:embed="rId3">
            <a:alphaModFix/>
          </a:blip>
          <a:stretch>
            <a:fillRect/>
          </a:stretch>
        </p:blipFill>
        <p:spPr>
          <a:xfrm>
            <a:off x="2028625" y="3078150"/>
            <a:ext cx="5094601" cy="20878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206"/>
          <p:cNvSpPr txBox="1">
            <a:spLocks noGrp="1"/>
          </p:cNvSpPr>
          <p:nvPr>
            <p:ph type="body" idx="1"/>
          </p:nvPr>
        </p:nvSpPr>
        <p:spPr>
          <a:xfrm>
            <a:off x="892950" y="838200"/>
            <a:ext cx="7980000" cy="4248300"/>
          </a:xfrm>
          <a:prstGeom prst="rect">
            <a:avLst/>
          </a:prstGeom>
        </p:spPr>
        <p:txBody>
          <a:bodyPr spcFirstLastPara="1" wrap="square" lIns="91425" tIns="91425" rIns="91425" bIns="91425" anchor="t" anchorCtr="0">
            <a:normAutofit lnSpcReduction="10000"/>
          </a:bodyPr>
          <a:lstStyle/>
          <a:p>
            <a:pPr marL="457200" lvl="0" indent="-342900" algn="l" rtl="0">
              <a:lnSpc>
                <a:spcPct val="115000"/>
              </a:lnSpc>
              <a:spcBef>
                <a:spcPts val="900"/>
              </a:spcBef>
              <a:spcAft>
                <a:spcPts val="0"/>
              </a:spcAft>
              <a:buClr>
                <a:srgbClr val="0F2B36"/>
              </a:buClr>
              <a:buSzPts val="1800"/>
              <a:buFont typeface="Inter"/>
              <a:buChar char="●"/>
            </a:pPr>
            <a:r>
              <a:rPr lang="en" sz="1800">
                <a:solidFill>
                  <a:srgbClr val="0F2B36"/>
                </a:solidFill>
              </a:rPr>
              <a:t>The acquisition professional must have </a:t>
            </a:r>
            <a:r>
              <a:rPr lang="en" sz="1800" b="1">
                <a:solidFill>
                  <a:srgbClr val="0F2B36"/>
                </a:solidFill>
              </a:rPr>
              <a:t>established, transparent, objective and measurable criteria</a:t>
            </a:r>
            <a:r>
              <a:rPr lang="en" sz="1800">
                <a:solidFill>
                  <a:srgbClr val="0F2B36"/>
                </a:solidFill>
              </a:rPr>
              <a:t> upon which to evaluate a vendor for a contract award</a:t>
            </a:r>
            <a:endParaRPr sz="1800">
              <a:solidFill>
                <a:srgbClr val="0F2B36"/>
              </a:solidFill>
            </a:endParaRPr>
          </a:p>
          <a:p>
            <a:pPr marL="457200" lvl="0" indent="-342900" algn="l" rtl="0">
              <a:lnSpc>
                <a:spcPct val="115000"/>
              </a:lnSpc>
              <a:spcBef>
                <a:spcPts val="900"/>
              </a:spcBef>
              <a:spcAft>
                <a:spcPts val="0"/>
              </a:spcAft>
              <a:buClr>
                <a:srgbClr val="0F2B36"/>
              </a:buClr>
              <a:buSzPts val="1800"/>
              <a:buChar char="●"/>
            </a:pPr>
            <a:r>
              <a:rPr lang="en" sz="1800" b="1">
                <a:solidFill>
                  <a:srgbClr val="0F2B36"/>
                </a:solidFill>
              </a:rPr>
              <a:t>Firm sustainability performance as a basis for award</a:t>
            </a:r>
            <a:r>
              <a:rPr lang="en" sz="1800">
                <a:solidFill>
                  <a:srgbClr val="0F2B36"/>
                </a:solidFill>
              </a:rPr>
              <a:t> can incentivize behavior</a:t>
            </a:r>
            <a:endParaRPr sz="1800">
              <a:solidFill>
                <a:srgbClr val="0F2B36"/>
              </a:solidFill>
            </a:endParaRPr>
          </a:p>
          <a:p>
            <a:pPr marL="457200" lvl="0" indent="-342900" algn="l" rtl="0">
              <a:lnSpc>
                <a:spcPct val="115000"/>
              </a:lnSpc>
              <a:spcBef>
                <a:spcPts val="900"/>
              </a:spcBef>
              <a:spcAft>
                <a:spcPts val="0"/>
              </a:spcAft>
              <a:buClr>
                <a:srgbClr val="0F2B36"/>
              </a:buClr>
              <a:buSzPts val="1800"/>
              <a:buChar char="●"/>
            </a:pPr>
            <a:r>
              <a:rPr lang="en" sz="1800" b="1">
                <a:solidFill>
                  <a:srgbClr val="0F2B36"/>
                </a:solidFill>
              </a:rPr>
              <a:t>The GSA is constrained</a:t>
            </a:r>
            <a:r>
              <a:rPr lang="en" sz="1800">
                <a:solidFill>
                  <a:srgbClr val="0F2B36"/>
                </a:solidFill>
              </a:rPr>
              <a:t> from maximizing sustainable performance as a criteria due to:</a:t>
            </a:r>
            <a:endParaRPr sz="1800">
              <a:solidFill>
                <a:srgbClr val="0F2B36"/>
              </a:solidFill>
            </a:endParaRPr>
          </a:p>
          <a:p>
            <a:pPr marL="1371600" lvl="2" indent="-342900" algn="l" rtl="0">
              <a:lnSpc>
                <a:spcPct val="115000"/>
              </a:lnSpc>
              <a:spcBef>
                <a:spcPts val="900"/>
              </a:spcBef>
              <a:spcAft>
                <a:spcPts val="0"/>
              </a:spcAft>
              <a:buClr>
                <a:srgbClr val="0F2B36"/>
              </a:buClr>
              <a:buSzPts val="1800"/>
              <a:buFont typeface="Inter"/>
              <a:buChar char="■"/>
            </a:pPr>
            <a:r>
              <a:rPr lang="en" sz="1800">
                <a:solidFill>
                  <a:srgbClr val="0F2B36"/>
                </a:solidFill>
              </a:rPr>
              <a:t>Need for a uniform approach to sustainability KPIs to assess vendor performance.</a:t>
            </a:r>
            <a:endParaRPr sz="1800">
              <a:solidFill>
                <a:srgbClr val="0F2B36"/>
              </a:solidFill>
            </a:endParaRPr>
          </a:p>
          <a:p>
            <a:pPr marL="1371600" lvl="2" indent="-342900" algn="l" rtl="0">
              <a:lnSpc>
                <a:spcPct val="115000"/>
              </a:lnSpc>
              <a:spcBef>
                <a:spcPts val="0"/>
              </a:spcBef>
              <a:spcAft>
                <a:spcPts val="0"/>
              </a:spcAft>
              <a:buClr>
                <a:srgbClr val="0F2B36"/>
              </a:buClr>
              <a:buSzPts val="1800"/>
              <a:buFont typeface="Inter"/>
              <a:buChar char="■"/>
            </a:pPr>
            <a:r>
              <a:rPr lang="en" sz="1800">
                <a:solidFill>
                  <a:srgbClr val="0F2B36"/>
                </a:solidFill>
              </a:rPr>
              <a:t>Limited data and consistency on existing vendor sustainability performance.</a:t>
            </a:r>
            <a:endParaRPr sz="1800">
              <a:solidFill>
                <a:srgbClr val="0F2B36"/>
              </a:solidFill>
            </a:endParaRPr>
          </a:p>
          <a:p>
            <a:pPr marL="1371600" lvl="2" indent="-342900" algn="l" rtl="0">
              <a:lnSpc>
                <a:spcPct val="115000"/>
              </a:lnSpc>
              <a:spcBef>
                <a:spcPts val="0"/>
              </a:spcBef>
              <a:spcAft>
                <a:spcPts val="0"/>
              </a:spcAft>
              <a:buClr>
                <a:srgbClr val="0F2B36"/>
              </a:buClr>
              <a:buSzPts val="1800"/>
              <a:buFont typeface="Inter"/>
              <a:buChar char="■"/>
            </a:pPr>
            <a:r>
              <a:rPr lang="en" sz="1800">
                <a:solidFill>
                  <a:srgbClr val="0F2B36"/>
                </a:solidFill>
              </a:rPr>
              <a:t>Vendor sustainability certifications not tracked.</a:t>
            </a:r>
            <a:endParaRPr sz="1300" b="1">
              <a:solidFill>
                <a:schemeClr val="dk1"/>
              </a:solidFill>
            </a:endParaRPr>
          </a:p>
        </p:txBody>
      </p:sp>
      <p:sp>
        <p:nvSpPr>
          <p:cNvPr id="1741" name="Google Shape;1741;p206"/>
          <p:cNvSpPr txBox="1">
            <a:spLocks noGrp="1"/>
          </p:cNvSpPr>
          <p:nvPr>
            <p:ph type="title" idx="4294967295"/>
          </p:nvPr>
        </p:nvSpPr>
        <p:spPr>
          <a:xfrm>
            <a:off x="2080975" y="5250"/>
            <a:ext cx="6939300" cy="95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F2B36"/>
              </a:buClr>
              <a:buSzPts val="3300"/>
              <a:buFont typeface="Arial Black"/>
              <a:buNone/>
              <a:tabLst/>
              <a:defRPr/>
            </a:pPr>
            <a:r>
              <a:rPr kumimoji="0" lang="en-US" sz="2700" b="1" i="0" u="none" strike="noStrike" kern="0" cap="none" spc="0" normalizeH="0" baseline="0" noProof="0" dirty="0">
                <a:ln>
                  <a:noFill/>
                </a:ln>
                <a:solidFill>
                  <a:srgbClr val="005087"/>
                </a:solidFill>
                <a:effectLst/>
                <a:uLnTx/>
                <a:uFillTx/>
                <a:latin typeface="Arial"/>
                <a:ea typeface="Arial"/>
                <a:cs typeface="Arial"/>
                <a:sym typeface="Arial"/>
              </a:rPr>
              <a:t>Vendor Selection Data Gaps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742" name="Google Shape;1742;p2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207"/>
          <p:cNvSpPr txBox="1">
            <a:spLocks noGrp="1"/>
          </p:cNvSpPr>
          <p:nvPr>
            <p:ph type="title"/>
          </p:nvPr>
        </p:nvSpPr>
        <p:spPr>
          <a:xfrm>
            <a:off x="1558650" y="-21071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Black"/>
              <a:buNone/>
            </a:pPr>
            <a:r>
              <a:rPr lang="en" sz="2700" b="1">
                <a:solidFill>
                  <a:srgbClr val="005087"/>
                </a:solidFill>
              </a:rPr>
              <a:t>Vendor Selection Approach</a:t>
            </a:r>
            <a:endParaRPr sz="2700" b="1">
              <a:solidFill>
                <a:srgbClr val="005087"/>
              </a:solidFill>
            </a:endParaRPr>
          </a:p>
        </p:txBody>
      </p:sp>
      <p:sp>
        <p:nvSpPr>
          <p:cNvPr id="1748" name="Google Shape;1748;p207"/>
          <p:cNvSpPr txBox="1">
            <a:spLocks noGrp="1"/>
          </p:cNvSpPr>
          <p:nvPr>
            <p:ph type="body" idx="1"/>
          </p:nvPr>
        </p:nvSpPr>
        <p:spPr>
          <a:xfrm>
            <a:off x="698675" y="1154000"/>
            <a:ext cx="8399700" cy="37521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900"/>
              </a:spcBef>
              <a:spcAft>
                <a:spcPts val="0"/>
              </a:spcAft>
              <a:buNone/>
            </a:pPr>
            <a:r>
              <a:rPr lang="en" sz="2100">
                <a:solidFill>
                  <a:schemeClr val="dk1"/>
                </a:solidFill>
              </a:rPr>
              <a:t>Sustainability based data can inform the assessment of vendors in specific areas:</a:t>
            </a:r>
            <a:endParaRPr sz="2100">
              <a:solidFill>
                <a:schemeClr val="dk1"/>
              </a:solidFill>
              <a:latin typeface="Arial"/>
              <a:ea typeface="Arial"/>
              <a:cs typeface="Arial"/>
              <a:sym typeface="Arial"/>
            </a:endParaRPr>
          </a:p>
          <a:p>
            <a:pPr marL="685800" lvl="0" indent="-298450" algn="l" rtl="0">
              <a:lnSpc>
                <a:spcPct val="115000"/>
              </a:lnSpc>
              <a:spcBef>
                <a:spcPts val="900"/>
              </a:spcBef>
              <a:spcAft>
                <a:spcPts val="0"/>
              </a:spcAft>
              <a:buSzPts val="2100"/>
              <a:buFont typeface="Arial"/>
              <a:buChar char="●"/>
            </a:pPr>
            <a:r>
              <a:rPr lang="en" sz="2100">
                <a:solidFill>
                  <a:schemeClr val="dk1"/>
                </a:solidFill>
              </a:rPr>
              <a:t>U</a:t>
            </a:r>
            <a:r>
              <a:rPr lang="en" sz="2100">
                <a:solidFill>
                  <a:schemeClr val="dk1"/>
                </a:solidFill>
                <a:latin typeface="Arial"/>
                <a:ea typeface="Arial"/>
                <a:cs typeface="Arial"/>
                <a:sym typeface="Arial"/>
              </a:rPr>
              <a:t>se of sustainability performance on e</a:t>
            </a:r>
            <a:r>
              <a:rPr lang="en" sz="2100">
                <a:solidFill>
                  <a:schemeClr val="dk1"/>
                </a:solidFill>
              </a:rPr>
              <a:t>xisting contracts</a:t>
            </a:r>
            <a:endParaRPr sz="2100">
              <a:solidFill>
                <a:schemeClr val="dk1"/>
              </a:solidFill>
              <a:latin typeface="Arial"/>
              <a:ea typeface="Arial"/>
              <a:cs typeface="Arial"/>
              <a:sym typeface="Arial"/>
            </a:endParaRPr>
          </a:p>
          <a:p>
            <a:pPr marL="685800" lvl="0" indent="-298450" algn="l" rtl="0">
              <a:lnSpc>
                <a:spcPct val="115000"/>
              </a:lnSpc>
              <a:spcBef>
                <a:spcPts val="900"/>
              </a:spcBef>
              <a:spcAft>
                <a:spcPts val="0"/>
              </a:spcAft>
              <a:buSzPts val="2100"/>
              <a:buFont typeface="Arial"/>
              <a:buChar char="●"/>
            </a:pPr>
            <a:r>
              <a:rPr lang="en" sz="2100">
                <a:solidFill>
                  <a:schemeClr val="dk1"/>
                </a:solidFill>
              </a:rPr>
              <a:t>F</a:t>
            </a:r>
            <a:r>
              <a:rPr lang="en" sz="2100">
                <a:solidFill>
                  <a:schemeClr val="dk1"/>
                </a:solidFill>
                <a:latin typeface="Arial"/>
                <a:ea typeface="Arial"/>
                <a:cs typeface="Arial"/>
                <a:sym typeface="Arial"/>
              </a:rPr>
              <a:t>irm’s past sustainable experience/</a:t>
            </a:r>
            <a:r>
              <a:rPr lang="en" sz="2100">
                <a:solidFill>
                  <a:schemeClr val="dk1"/>
                </a:solidFill>
              </a:rPr>
              <a:t>behavior and policies </a:t>
            </a:r>
            <a:endParaRPr sz="2100">
              <a:solidFill>
                <a:schemeClr val="dk1"/>
              </a:solidFill>
              <a:latin typeface="Arial"/>
              <a:ea typeface="Arial"/>
              <a:cs typeface="Arial"/>
              <a:sym typeface="Arial"/>
            </a:endParaRPr>
          </a:p>
          <a:p>
            <a:pPr marL="685800" lvl="0" indent="-298450" algn="l" rtl="0">
              <a:lnSpc>
                <a:spcPct val="115000"/>
              </a:lnSpc>
              <a:spcBef>
                <a:spcPts val="900"/>
              </a:spcBef>
              <a:spcAft>
                <a:spcPts val="0"/>
              </a:spcAft>
              <a:buSzPts val="2100"/>
              <a:buFont typeface="Arial"/>
              <a:buChar char="●"/>
            </a:pPr>
            <a:r>
              <a:rPr lang="en" sz="2100">
                <a:solidFill>
                  <a:schemeClr val="dk1"/>
                </a:solidFill>
              </a:rPr>
              <a:t>Firm’s sustainability approach to the specific contract</a:t>
            </a:r>
            <a:endParaRPr sz="2100">
              <a:solidFill>
                <a:schemeClr val="dk1"/>
              </a:solidFill>
            </a:endParaRPr>
          </a:p>
          <a:p>
            <a:pPr marL="685800" lvl="0" indent="-298450" algn="l" rtl="0">
              <a:lnSpc>
                <a:spcPct val="115000"/>
              </a:lnSpc>
              <a:spcBef>
                <a:spcPts val="900"/>
              </a:spcBef>
              <a:spcAft>
                <a:spcPts val="0"/>
              </a:spcAft>
              <a:buClr>
                <a:schemeClr val="dk1"/>
              </a:buClr>
              <a:buSzPts val="2100"/>
              <a:buChar char="●"/>
            </a:pPr>
            <a:r>
              <a:rPr lang="en" sz="2100" i="1">
                <a:solidFill>
                  <a:schemeClr val="dk1"/>
                </a:solidFill>
              </a:rPr>
              <a:t>Potential: Proposed Rule on GHG Disclosure</a:t>
            </a:r>
            <a:endParaRPr i="1">
              <a:latin typeface="Arial"/>
              <a:ea typeface="Arial"/>
              <a:cs typeface="Arial"/>
              <a:sym typeface="Arial"/>
            </a:endParaRPr>
          </a:p>
          <a:p>
            <a:pPr marL="0" marR="0" lvl="0" indent="0" algn="l" rtl="0">
              <a:lnSpc>
                <a:spcPct val="90000"/>
              </a:lnSpc>
              <a:spcBef>
                <a:spcPts val="900"/>
              </a:spcBef>
              <a:spcAft>
                <a:spcPts val="0"/>
              </a:spcAft>
              <a:buClr>
                <a:srgbClr val="000000"/>
              </a:buClr>
              <a:buSzPts val="1400"/>
              <a:buNone/>
            </a:pPr>
            <a:endParaRPr sz="1400">
              <a:solidFill>
                <a:srgbClr val="000000"/>
              </a:solidFill>
              <a:latin typeface="Arial"/>
              <a:ea typeface="Arial"/>
              <a:cs typeface="Arial"/>
              <a:sym typeface="Arial"/>
            </a:endParaRPr>
          </a:p>
        </p:txBody>
      </p:sp>
      <p:sp>
        <p:nvSpPr>
          <p:cNvPr id="1749" name="Google Shape;1749;p2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56</a:t>
            </a:fld>
            <a:endParaRPr/>
          </a:p>
        </p:txBody>
      </p:sp>
      <p:sp>
        <p:nvSpPr>
          <p:cNvPr id="1755" name="Google Shape;1755;p208"/>
          <p:cNvSpPr txBox="1">
            <a:spLocks noGrp="1"/>
          </p:cNvSpPr>
          <p:nvPr>
            <p:ph type="title"/>
          </p:nvPr>
        </p:nvSpPr>
        <p:spPr>
          <a:xfrm>
            <a:off x="660475" y="-179550"/>
            <a:ext cx="85599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Black"/>
              <a:buNone/>
            </a:pPr>
            <a:r>
              <a:rPr lang="en" sz="2700" b="1">
                <a:solidFill>
                  <a:srgbClr val="005087"/>
                </a:solidFill>
              </a:rPr>
              <a:t>Data to Procure Sustainable Goods and Services</a:t>
            </a:r>
            <a:endParaRPr sz="2700" b="1">
              <a:solidFill>
                <a:srgbClr val="005087"/>
              </a:solidFill>
            </a:endParaRPr>
          </a:p>
        </p:txBody>
      </p:sp>
      <p:sp>
        <p:nvSpPr>
          <p:cNvPr id="1756" name="Google Shape;1756;p208"/>
          <p:cNvSpPr txBox="1">
            <a:spLocks noGrp="1"/>
          </p:cNvSpPr>
          <p:nvPr>
            <p:ph type="body" idx="1"/>
          </p:nvPr>
        </p:nvSpPr>
        <p:spPr>
          <a:xfrm>
            <a:off x="540175" y="1048075"/>
            <a:ext cx="8418300" cy="3908700"/>
          </a:xfrm>
          <a:prstGeom prst="rect">
            <a:avLst/>
          </a:prstGeom>
          <a:noFill/>
          <a:ln>
            <a:noFill/>
          </a:ln>
        </p:spPr>
        <p:txBody>
          <a:bodyPr spcFirstLastPara="1" wrap="square" lIns="68575" tIns="34275" rIns="68575" bIns="34275" anchor="t" anchorCtr="0">
            <a:normAutofit/>
          </a:bodyPr>
          <a:lstStyle/>
          <a:p>
            <a:pPr marL="685800" lvl="0" indent="-279400" algn="l" rtl="0">
              <a:lnSpc>
                <a:spcPct val="115000"/>
              </a:lnSpc>
              <a:spcBef>
                <a:spcPts val="900"/>
              </a:spcBef>
              <a:spcAft>
                <a:spcPts val="0"/>
              </a:spcAft>
              <a:buSzPts val="1800"/>
              <a:buFont typeface="Arial"/>
              <a:buChar char="●"/>
            </a:pPr>
            <a:r>
              <a:rPr lang="en" sz="1800" b="1">
                <a:solidFill>
                  <a:schemeClr val="dk1"/>
                </a:solidFill>
                <a:latin typeface="Arial"/>
                <a:ea typeface="Arial"/>
                <a:cs typeface="Arial"/>
                <a:sym typeface="Arial"/>
              </a:rPr>
              <a:t>The acquisition professional/purchaser is faced with an overwhelming number of resources </a:t>
            </a:r>
            <a:r>
              <a:rPr lang="en" sz="1800">
                <a:solidFill>
                  <a:schemeClr val="dk1"/>
                </a:solidFill>
                <a:latin typeface="Arial"/>
                <a:ea typeface="Arial"/>
                <a:cs typeface="Arial"/>
                <a:sym typeface="Arial"/>
              </a:rPr>
              <a:t>and options when attempting to select sustainable goods or services</a:t>
            </a:r>
            <a:endParaRPr sz="1800">
              <a:solidFill>
                <a:schemeClr val="dk1"/>
              </a:solidFill>
              <a:latin typeface="Arial"/>
              <a:ea typeface="Arial"/>
              <a:cs typeface="Arial"/>
              <a:sym typeface="Arial"/>
            </a:endParaRPr>
          </a:p>
          <a:p>
            <a:pPr marL="685800" lvl="0" indent="-279400" algn="l" rtl="0">
              <a:lnSpc>
                <a:spcPct val="115000"/>
              </a:lnSpc>
              <a:spcBef>
                <a:spcPts val="900"/>
              </a:spcBef>
              <a:spcAft>
                <a:spcPts val="0"/>
              </a:spcAft>
              <a:buSzPts val="1800"/>
              <a:buFont typeface="Arial"/>
              <a:buChar char="●"/>
            </a:pPr>
            <a:r>
              <a:rPr lang="en" sz="1800" b="1">
                <a:solidFill>
                  <a:schemeClr val="dk1"/>
                </a:solidFill>
              </a:rPr>
              <a:t>More</a:t>
            </a:r>
            <a:r>
              <a:rPr lang="en" sz="1800" b="1">
                <a:solidFill>
                  <a:schemeClr val="dk1"/>
                </a:solidFill>
                <a:latin typeface="Arial"/>
                <a:ea typeface="Arial"/>
                <a:cs typeface="Arial"/>
                <a:sym typeface="Arial"/>
              </a:rPr>
              <a:t> connectivity</a:t>
            </a:r>
            <a:r>
              <a:rPr lang="en" sz="1800">
                <a:solidFill>
                  <a:schemeClr val="dk1"/>
                </a:solidFill>
                <a:latin typeface="Arial"/>
                <a:ea typeface="Arial"/>
                <a:cs typeface="Arial"/>
                <a:sym typeface="Arial"/>
              </a:rPr>
              <a:t> and integration of tools on sustainable product or services </a:t>
            </a:r>
            <a:r>
              <a:rPr lang="en" sz="1800">
                <a:solidFill>
                  <a:schemeClr val="dk1"/>
                </a:solidFill>
              </a:rPr>
              <a:t>will increase</a:t>
            </a:r>
            <a:r>
              <a:rPr lang="en" sz="1800">
                <a:solidFill>
                  <a:schemeClr val="dk1"/>
                </a:solidFill>
                <a:latin typeface="Arial"/>
                <a:ea typeface="Arial"/>
                <a:cs typeface="Arial"/>
                <a:sym typeface="Arial"/>
              </a:rPr>
              <a:t> sustainable selections</a:t>
            </a:r>
            <a:endParaRPr sz="1800">
              <a:solidFill>
                <a:schemeClr val="dk1"/>
              </a:solidFill>
              <a:latin typeface="Arial"/>
              <a:ea typeface="Arial"/>
              <a:cs typeface="Arial"/>
              <a:sym typeface="Arial"/>
            </a:endParaRPr>
          </a:p>
          <a:p>
            <a:pPr marL="685800" lvl="0" indent="-279400" algn="l" rtl="0">
              <a:lnSpc>
                <a:spcPct val="115000"/>
              </a:lnSpc>
              <a:spcBef>
                <a:spcPts val="900"/>
              </a:spcBef>
              <a:spcAft>
                <a:spcPts val="0"/>
              </a:spcAft>
              <a:buClr>
                <a:schemeClr val="dk1"/>
              </a:buClr>
              <a:buSzPts val="1800"/>
              <a:buFont typeface="Arial"/>
              <a:buChar char="●"/>
            </a:pPr>
            <a:r>
              <a:rPr lang="en" sz="1800" b="1">
                <a:solidFill>
                  <a:schemeClr val="dk1"/>
                </a:solidFill>
                <a:latin typeface="Arial"/>
                <a:ea typeface="Arial"/>
                <a:cs typeface="Arial"/>
                <a:sym typeface="Arial"/>
              </a:rPr>
              <a:t>Some tools lack interoperability</a:t>
            </a:r>
            <a:r>
              <a:rPr lang="en" sz="1800">
                <a:solidFill>
                  <a:schemeClr val="dk1"/>
                </a:solidFill>
                <a:latin typeface="Arial"/>
                <a:ea typeface="Arial"/>
                <a:cs typeface="Arial"/>
                <a:sym typeface="Arial"/>
              </a:rPr>
              <a:t>, can be confusing and are therefore underutilized.</a:t>
            </a:r>
            <a:endParaRPr sz="180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None/>
            </a:pPr>
            <a:endParaRPr sz="140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209"/>
          <p:cNvSpPr txBox="1">
            <a:spLocks noGrp="1"/>
          </p:cNvSpPr>
          <p:nvPr>
            <p:ph type="title"/>
          </p:nvPr>
        </p:nvSpPr>
        <p:spPr>
          <a:xfrm>
            <a:off x="628650" y="-14193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Black"/>
              <a:buNone/>
            </a:pPr>
            <a:r>
              <a:rPr lang="en" sz="2700" b="1">
                <a:solidFill>
                  <a:srgbClr val="005087"/>
                </a:solidFill>
              </a:rPr>
              <a:t>Existing Goods and Services Resources</a:t>
            </a:r>
            <a:endParaRPr sz="2700">
              <a:solidFill>
                <a:srgbClr val="005087"/>
              </a:solidFill>
              <a:latin typeface="Arial"/>
              <a:ea typeface="Arial"/>
              <a:cs typeface="Arial"/>
              <a:sym typeface="Arial"/>
            </a:endParaRPr>
          </a:p>
        </p:txBody>
      </p:sp>
      <p:sp>
        <p:nvSpPr>
          <p:cNvPr id="1762" name="Google Shape;1762;p209"/>
          <p:cNvSpPr/>
          <p:nvPr/>
        </p:nvSpPr>
        <p:spPr>
          <a:xfrm>
            <a:off x="3323491" y="1089400"/>
            <a:ext cx="4877700" cy="3003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b="1">
                <a:solidFill>
                  <a:srgbClr val="FFFFFF"/>
                </a:solidFill>
                <a:latin typeface="Roboto"/>
                <a:ea typeface="Roboto"/>
                <a:cs typeface="Roboto"/>
                <a:sym typeface="Roboto"/>
              </a:rPr>
              <a:t>Relevance</a:t>
            </a:r>
            <a:endParaRPr sz="1600" b="1">
              <a:solidFill>
                <a:srgbClr val="FFFFFF"/>
              </a:solidFill>
              <a:latin typeface="Roboto"/>
              <a:ea typeface="Roboto"/>
              <a:cs typeface="Roboto"/>
              <a:sym typeface="Roboto"/>
            </a:endParaRPr>
          </a:p>
        </p:txBody>
      </p:sp>
      <p:sp>
        <p:nvSpPr>
          <p:cNvPr id="1763" name="Google Shape;1763;p209">
            <a:extLst>
              <a:ext uri="{C183D7F6-B498-43B3-948B-1728B52AA6E4}">
                <adec:decorative xmlns:adec="http://schemas.microsoft.com/office/drawing/2017/decorative" val="1"/>
              </a:ext>
            </a:extLst>
          </p:cNvPr>
          <p:cNvSpPr/>
          <p:nvPr/>
        </p:nvSpPr>
        <p:spPr>
          <a:xfrm>
            <a:off x="942788" y="1592125"/>
            <a:ext cx="2380800" cy="3003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09">
            <a:extLst>
              <a:ext uri="{C183D7F6-B498-43B3-948B-1728B52AA6E4}">
                <adec:decorative xmlns:adec="http://schemas.microsoft.com/office/drawing/2017/decorative" val="1"/>
              </a:ext>
            </a:extLst>
          </p:cNvPr>
          <p:cNvSpPr/>
          <p:nvPr/>
        </p:nvSpPr>
        <p:spPr>
          <a:xfrm>
            <a:off x="943723" y="2097731"/>
            <a:ext cx="2379900" cy="6744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09">
            <a:extLst>
              <a:ext uri="{C183D7F6-B498-43B3-948B-1728B52AA6E4}">
                <adec:decorative xmlns:adec="http://schemas.microsoft.com/office/drawing/2017/decorative" val="1"/>
              </a:ext>
            </a:extLst>
          </p:cNvPr>
          <p:cNvSpPr/>
          <p:nvPr/>
        </p:nvSpPr>
        <p:spPr>
          <a:xfrm>
            <a:off x="1632122" y="2097743"/>
            <a:ext cx="674400" cy="674400"/>
          </a:xfrm>
          <a:prstGeom prst="rtTriangle">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09">
            <a:extLst>
              <a:ext uri="{C183D7F6-B498-43B3-948B-1728B52AA6E4}">
                <adec:decorative xmlns:adec="http://schemas.microsoft.com/office/drawing/2017/decorative" val="1"/>
              </a:ext>
            </a:extLst>
          </p:cNvPr>
          <p:cNvSpPr/>
          <p:nvPr/>
        </p:nvSpPr>
        <p:spPr>
          <a:xfrm>
            <a:off x="943723" y="2097743"/>
            <a:ext cx="687600" cy="674400"/>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09"/>
          <p:cNvSpPr/>
          <p:nvPr/>
        </p:nvSpPr>
        <p:spPr>
          <a:xfrm>
            <a:off x="1210848" y="2097788"/>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1768" name="Google Shape;1768;p209">
            <a:extLst>
              <a:ext uri="{C183D7F6-B498-43B3-948B-1728B52AA6E4}">
                <adec:decorative xmlns:adec="http://schemas.microsoft.com/office/drawing/2017/decorative" val="1"/>
              </a:ext>
            </a:extLst>
          </p:cNvPr>
          <p:cNvSpPr/>
          <p:nvPr/>
        </p:nvSpPr>
        <p:spPr>
          <a:xfrm rot="-2700000">
            <a:off x="4705031" y="2335623"/>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09">
            <a:extLst>
              <a:ext uri="{C183D7F6-B498-43B3-948B-1728B52AA6E4}">
                <adec:decorative xmlns:adec="http://schemas.microsoft.com/office/drawing/2017/decorative" val="1"/>
              </a:ext>
            </a:extLst>
          </p:cNvPr>
          <p:cNvSpPr/>
          <p:nvPr/>
        </p:nvSpPr>
        <p:spPr>
          <a:xfrm>
            <a:off x="3633813" y="2229743"/>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09"/>
          <p:cNvSpPr/>
          <p:nvPr/>
        </p:nvSpPr>
        <p:spPr>
          <a:xfrm>
            <a:off x="1704725" y="2097781"/>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GSA’s Sustainable Facilities Tool</a:t>
            </a:r>
            <a:endParaRPr sz="1100" b="1">
              <a:solidFill>
                <a:srgbClr val="FFFFFF"/>
              </a:solidFill>
              <a:latin typeface="Roboto"/>
              <a:ea typeface="Roboto"/>
              <a:cs typeface="Roboto"/>
              <a:sym typeface="Roboto"/>
            </a:endParaRPr>
          </a:p>
        </p:txBody>
      </p:sp>
      <p:sp>
        <p:nvSpPr>
          <p:cNvPr id="1771" name="Google Shape;1771;p209">
            <a:extLst>
              <a:ext uri="{C183D7F6-B498-43B3-948B-1728B52AA6E4}">
                <adec:decorative xmlns:adec="http://schemas.microsoft.com/office/drawing/2017/decorative" val="1"/>
              </a:ext>
            </a:extLst>
          </p:cNvPr>
          <p:cNvSpPr/>
          <p:nvPr/>
        </p:nvSpPr>
        <p:spPr>
          <a:xfrm>
            <a:off x="943727" y="3493188"/>
            <a:ext cx="2379900" cy="6438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09">
            <a:extLst>
              <a:ext uri="{C183D7F6-B498-43B3-948B-1728B52AA6E4}">
                <adec:decorative xmlns:adec="http://schemas.microsoft.com/office/drawing/2017/decorative" val="1"/>
              </a:ext>
            </a:extLst>
          </p:cNvPr>
          <p:cNvSpPr/>
          <p:nvPr/>
        </p:nvSpPr>
        <p:spPr>
          <a:xfrm>
            <a:off x="1632125" y="3493200"/>
            <a:ext cx="674400" cy="643800"/>
          </a:xfrm>
          <a:prstGeom prst="rtTriangle">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09">
            <a:extLst>
              <a:ext uri="{C183D7F6-B498-43B3-948B-1728B52AA6E4}">
                <adec:decorative xmlns:adec="http://schemas.microsoft.com/office/drawing/2017/decorative" val="1"/>
              </a:ext>
            </a:extLst>
          </p:cNvPr>
          <p:cNvSpPr/>
          <p:nvPr/>
        </p:nvSpPr>
        <p:spPr>
          <a:xfrm>
            <a:off x="943727" y="3493200"/>
            <a:ext cx="687600" cy="643800"/>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9"/>
          <p:cNvSpPr/>
          <p:nvPr/>
        </p:nvSpPr>
        <p:spPr>
          <a:xfrm>
            <a:off x="1210852" y="3493243"/>
            <a:ext cx="425700" cy="390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4</a:t>
            </a:r>
            <a:endParaRPr sz="1600">
              <a:solidFill>
                <a:srgbClr val="FFFFFF"/>
              </a:solidFill>
              <a:latin typeface="Roboto"/>
              <a:ea typeface="Roboto"/>
              <a:cs typeface="Roboto"/>
              <a:sym typeface="Roboto"/>
            </a:endParaRPr>
          </a:p>
        </p:txBody>
      </p:sp>
      <p:sp>
        <p:nvSpPr>
          <p:cNvPr id="1775" name="Google Shape;1775;p209">
            <a:extLst>
              <a:ext uri="{C183D7F6-B498-43B3-948B-1728B52AA6E4}">
                <adec:decorative xmlns:adec="http://schemas.microsoft.com/office/drawing/2017/decorative" val="1"/>
              </a:ext>
            </a:extLst>
          </p:cNvPr>
          <p:cNvSpPr/>
          <p:nvPr/>
        </p:nvSpPr>
        <p:spPr>
          <a:xfrm rot="-2619500">
            <a:off x="4708494" y="3719075"/>
            <a:ext cx="298976" cy="114155"/>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9">
            <a:extLst>
              <a:ext uri="{C183D7F6-B498-43B3-948B-1728B52AA6E4}">
                <adec:decorative xmlns:adec="http://schemas.microsoft.com/office/drawing/2017/decorative" val="1"/>
              </a:ext>
            </a:extLst>
          </p:cNvPr>
          <p:cNvSpPr/>
          <p:nvPr/>
        </p:nvSpPr>
        <p:spPr>
          <a:xfrm>
            <a:off x="3633816" y="3619234"/>
            <a:ext cx="410400" cy="3918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9"/>
          <p:cNvSpPr/>
          <p:nvPr/>
        </p:nvSpPr>
        <p:spPr>
          <a:xfrm>
            <a:off x="1704728" y="3493236"/>
            <a:ext cx="14886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Roboto"/>
                <a:ea typeface="Roboto"/>
                <a:cs typeface="Roboto"/>
                <a:sym typeface="Roboto"/>
              </a:rPr>
              <a:t>SFTool Framework for Managing Climate Risks to Supply Chains </a:t>
            </a:r>
            <a:endParaRPr sz="1000" b="1">
              <a:solidFill>
                <a:srgbClr val="FFFFFF"/>
              </a:solidFill>
              <a:latin typeface="Roboto"/>
              <a:ea typeface="Roboto"/>
              <a:cs typeface="Roboto"/>
              <a:sym typeface="Roboto"/>
            </a:endParaRPr>
          </a:p>
        </p:txBody>
      </p:sp>
      <p:sp>
        <p:nvSpPr>
          <p:cNvPr id="1778" name="Google Shape;1778;p209">
            <a:extLst>
              <a:ext uri="{C183D7F6-B498-43B3-948B-1728B52AA6E4}">
                <adec:decorative xmlns:adec="http://schemas.microsoft.com/office/drawing/2017/decorative" val="1"/>
              </a:ext>
            </a:extLst>
          </p:cNvPr>
          <p:cNvSpPr/>
          <p:nvPr/>
        </p:nvSpPr>
        <p:spPr>
          <a:xfrm>
            <a:off x="943727" y="4148175"/>
            <a:ext cx="2379900" cy="6744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09">
            <a:extLst>
              <a:ext uri="{C183D7F6-B498-43B3-948B-1728B52AA6E4}">
                <adec:decorative xmlns:adec="http://schemas.microsoft.com/office/drawing/2017/decorative" val="1"/>
              </a:ext>
            </a:extLst>
          </p:cNvPr>
          <p:cNvSpPr/>
          <p:nvPr/>
        </p:nvSpPr>
        <p:spPr>
          <a:xfrm>
            <a:off x="1632125" y="4148187"/>
            <a:ext cx="674400" cy="674400"/>
          </a:xfrm>
          <a:prstGeom prst="rtTriangle">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09">
            <a:extLst>
              <a:ext uri="{C183D7F6-B498-43B3-948B-1728B52AA6E4}">
                <adec:decorative xmlns:adec="http://schemas.microsoft.com/office/drawing/2017/decorative" val="1"/>
              </a:ext>
            </a:extLst>
          </p:cNvPr>
          <p:cNvSpPr/>
          <p:nvPr/>
        </p:nvSpPr>
        <p:spPr>
          <a:xfrm>
            <a:off x="943727" y="4148187"/>
            <a:ext cx="687600" cy="674400"/>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09"/>
          <p:cNvSpPr/>
          <p:nvPr/>
        </p:nvSpPr>
        <p:spPr>
          <a:xfrm>
            <a:off x="1210852" y="41482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5</a:t>
            </a:r>
            <a:endParaRPr sz="1600">
              <a:solidFill>
                <a:srgbClr val="FFFFFF"/>
              </a:solidFill>
              <a:latin typeface="Roboto"/>
              <a:ea typeface="Roboto"/>
              <a:cs typeface="Roboto"/>
              <a:sym typeface="Roboto"/>
            </a:endParaRPr>
          </a:p>
        </p:txBody>
      </p:sp>
      <p:sp>
        <p:nvSpPr>
          <p:cNvPr id="1782" name="Google Shape;1782;p209">
            <a:extLst>
              <a:ext uri="{C183D7F6-B498-43B3-948B-1728B52AA6E4}">
                <adec:decorative xmlns:adec="http://schemas.microsoft.com/office/drawing/2017/decorative" val="1"/>
              </a:ext>
            </a:extLst>
          </p:cNvPr>
          <p:cNvSpPr/>
          <p:nvPr/>
        </p:nvSpPr>
        <p:spPr>
          <a:xfrm rot="-2700000">
            <a:off x="4705035" y="4386067"/>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9">
            <a:extLst>
              <a:ext uri="{C183D7F6-B498-43B3-948B-1728B52AA6E4}">
                <adec:decorative xmlns:adec="http://schemas.microsoft.com/office/drawing/2017/decorative" val="1"/>
              </a:ext>
            </a:extLst>
          </p:cNvPr>
          <p:cNvSpPr/>
          <p:nvPr/>
        </p:nvSpPr>
        <p:spPr>
          <a:xfrm>
            <a:off x="3633816" y="4280187"/>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9"/>
          <p:cNvSpPr/>
          <p:nvPr/>
        </p:nvSpPr>
        <p:spPr>
          <a:xfrm>
            <a:off x="1704728" y="41482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FAS Best In Class Designated Solutions</a:t>
            </a:r>
            <a:endParaRPr sz="1100" b="1">
              <a:solidFill>
                <a:srgbClr val="FFFFFF"/>
              </a:solidFill>
              <a:latin typeface="Roboto"/>
              <a:ea typeface="Roboto"/>
              <a:cs typeface="Roboto"/>
              <a:sym typeface="Roboto"/>
            </a:endParaRPr>
          </a:p>
        </p:txBody>
      </p:sp>
      <p:sp>
        <p:nvSpPr>
          <p:cNvPr id="1785" name="Google Shape;1785;p209">
            <a:extLst>
              <a:ext uri="{C183D7F6-B498-43B3-948B-1728B52AA6E4}">
                <adec:decorative xmlns:adec="http://schemas.microsoft.com/office/drawing/2017/decorative" val="1"/>
              </a:ext>
            </a:extLst>
          </p:cNvPr>
          <p:cNvSpPr/>
          <p:nvPr/>
        </p:nvSpPr>
        <p:spPr>
          <a:xfrm rot="-2700000">
            <a:off x="3686081" y="29697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9">
            <a:extLst>
              <a:ext uri="{C183D7F6-B498-43B3-948B-1728B52AA6E4}">
                <adec:decorative xmlns:adec="http://schemas.microsoft.com/office/drawing/2017/decorative" val="1"/>
              </a:ext>
            </a:extLst>
          </p:cNvPr>
          <p:cNvSpPr/>
          <p:nvPr/>
        </p:nvSpPr>
        <p:spPr>
          <a:xfrm>
            <a:off x="943723" y="1407062"/>
            <a:ext cx="2379900" cy="6744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9">
            <a:extLst>
              <a:ext uri="{C183D7F6-B498-43B3-948B-1728B52AA6E4}">
                <adec:decorative xmlns:adec="http://schemas.microsoft.com/office/drawing/2017/decorative" val="1"/>
              </a:ext>
            </a:extLst>
          </p:cNvPr>
          <p:cNvSpPr/>
          <p:nvPr/>
        </p:nvSpPr>
        <p:spPr>
          <a:xfrm>
            <a:off x="1632122" y="1407075"/>
            <a:ext cx="674400" cy="674400"/>
          </a:xfrm>
          <a:prstGeom prst="rtTriangle">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09">
            <a:extLst>
              <a:ext uri="{C183D7F6-B498-43B3-948B-1728B52AA6E4}">
                <adec:decorative xmlns:adec="http://schemas.microsoft.com/office/drawing/2017/decorative" val="1"/>
              </a:ext>
            </a:extLst>
          </p:cNvPr>
          <p:cNvSpPr/>
          <p:nvPr/>
        </p:nvSpPr>
        <p:spPr>
          <a:xfrm>
            <a:off x="943723" y="1407075"/>
            <a:ext cx="687600" cy="674400"/>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09"/>
          <p:cNvSpPr/>
          <p:nvPr/>
        </p:nvSpPr>
        <p:spPr>
          <a:xfrm>
            <a:off x="1210848" y="1407119"/>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1790" name="Google Shape;1790;p209"/>
          <p:cNvSpPr/>
          <p:nvPr/>
        </p:nvSpPr>
        <p:spPr>
          <a:xfrm>
            <a:off x="1704725" y="1407112"/>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GSA’s Green Procurement Compilation</a:t>
            </a:r>
            <a:endParaRPr sz="1100" b="1">
              <a:solidFill>
                <a:srgbClr val="FFFFFF"/>
              </a:solidFill>
              <a:latin typeface="Roboto"/>
              <a:ea typeface="Roboto"/>
              <a:cs typeface="Roboto"/>
              <a:sym typeface="Roboto"/>
            </a:endParaRPr>
          </a:p>
        </p:txBody>
      </p:sp>
      <p:grpSp>
        <p:nvGrpSpPr>
          <p:cNvPr id="1791" name="Google Shape;1791;p209">
            <a:extLst>
              <a:ext uri="{C183D7F6-B498-43B3-948B-1728B52AA6E4}">
                <adec:decorative xmlns:adec="http://schemas.microsoft.com/office/drawing/2017/decorative" val="1"/>
              </a:ext>
            </a:extLst>
          </p:cNvPr>
          <p:cNvGrpSpPr/>
          <p:nvPr/>
        </p:nvGrpSpPr>
        <p:grpSpPr>
          <a:xfrm>
            <a:off x="3323820" y="1407080"/>
            <a:ext cx="4877699" cy="3415512"/>
            <a:chOff x="5373400" y="1407075"/>
            <a:chExt cx="2827816" cy="3415512"/>
          </a:xfrm>
        </p:grpSpPr>
        <p:sp>
          <p:nvSpPr>
            <p:cNvPr id="1792" name="Google Shape;1792;p209"/>
            <p:cNvSpPr/>
            <p:nvPr/>
          </p:nvSpPr>
          <p:spPr>
            <a:xfrm>
              <a:off x="5373412" y="2097743"/>
              <a:ext cx="2827800" cy="674400"/>
            </a:xfrm>
            <a:prstGeom prst="rect">
              <a:avLst/>
            </a:prstGeom>
            <a:solidFill>
              <a:srgbClr val="0C57D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lt1"/>
                  </a:solidFill>
                  <a:latin typeface="Roboto"/>
                  <a:ea typeface="Roboto"/>
                  <a:cs typeface="Roboto"/>
                  <a:sym typeface="Roboto"/>
                </a:rPr>
                <a:t>Modules within Learn and Plan sections (water efficiency, healthy indoor environments, responsible business conduct) to research best practices</a:t>
              </a:r>
              <a:r>
                <a:rPr lang="en" sz="1100" b="1">
                  <a:solidFill>
                    <a:srgbClr val="FFFFFF"/>
                  </a:solidFill>
                  <a:latin typeface="Roboto"/>
                  <a:ea typeface="Roboto"/>
                  <a:cs typeface="Roboto"/>
                  <a:sym typeface="Roboto"/>
                </a:rPr>
                <a:t> </a:t>
              </a:r>
              <a:endParaRPr sz="1100" b="1">
                <a:solidFill>
                  <a:srgbClr val="FFFFFF"/>
                </a:solidFill>
                <a:latin typeface="Roboto"/>
                <a:ea typeface="Roboto"/>
                <a:cs typeface="Roboto"/>
                <a:sym typeface="Roboto"/>
              </a:endParaRPr>
            </a:p>
          </p:txBody>
        </p:sp>
        <p:sp>
          <p:nvSpPr>
            <p:cNvPr id="1793" name="Google Shape;1793;p209"/>
            <p:cNvSpPr/>
            <p:nvPr/>
          </p:nvSpPr>
          <p:spPr>
            <a:xfrm>
              <a:off x="5373416" y="3493200"/>
              <a:ext cx="2827800" cy="643800"/>
            </a:xfrm>
            <a:prstGeom prst="rect">
              <a:avLst/>
            </a:prstGeom>
            <a:solidFill>
              <a:srgbClr val="0C57D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lt1"/>
                  </a:solidFill>
                  <a:latin typeface="Roboto"/>
                  <a:ea typeface="Roboto"/>
                  <a:cs typeface="Roboto"/>
                  <a:sym typeface="Roboto"/>
                </a:rPr>
                <a:t>Provides guidance to Federal agencies ready to assess observed and expected climate or weather related risks to supply chains</a:t>
              </a:r>
              <a:endParaRPr sz="1200" b="1">
                <a:solidFill>
                  <a:srgbClr val="FFFFFF"/>
                </a:solidFill>
                <a:latin typeface="Roboto"/>
                <a:ea typeface="Roboto"/>
                <a:cs typeface="Roboto"/>
                <a:sym typeface="Roboto"/>
              </a:endParaRPr>
            </a:p>
          </p:txBody>
        </p:sp>
        <p:sp>
          <p:nvSpPr>
            <p:cNvPr id="1794" name="Google Shape;1794;p209"/>
            <p:cNvSpPr/>
            <p:nvPr/>
          </p:nvSpPr>
          <p:spPr>
            <a:xfrm>
              <a:off x="5373416" y="4148187"/>
              <a:ext cx="2827800" cy="674400"/>
            </a:xfrm>
            <a:prstGeom prst="rect">
              <a:avLst/>
            </a:prstGeom>
            <a:solidFill>
              <a:srgbClr val="0C57D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lt1"/>
                  </a:solidFill>
                  <a:latin typeface="Roboto"/>
                  <a:ea typeface="Roboto"/>
                  <a:cs typeface="Roboto"/>
                  <a:sym typeface="Roboto"/>
                </a:rPr>
                <a:t>Designation identifies government-wide contracts that satisfy key criteria defined by OMB</a:t>
              </a:r>
              <a:endParaRPr sz="1200" b="1">
                <a:solidFill>
                  <a:srgbClr val="FFFFFF"/>
                </a:solidFill>
                <a:latin typeface="Roboto"/>
                <a:ea typeface="Roboto"/>
                <a:cs typeface="Roboto"/>
                <a:sym typeface="Roboto"/>
              </a:endParaRPr>
            </a:p>
          </p:txBody>
        </p:sp>
        <p:sp>
          <p:nvSpPr>
            <p:cNvPr id="1795" name="Google Shape;1795;p209"/>
            <p:cNvSpPr/>
            <p:nvPr/>
          </p:nvSpPr>
          <p:spPr>
            <a:xfrm>
              <a:off x="5373400" y="1407075"/>
              <a:ext cx="2827800" cy="674400"/>
            </a:xfrm>
            <a:prstGeom prst="rect">
              <a:avLst/>
            </a:prstGeom>
            <a:solidFill>
              <a:srgbClr val="0C57D3"/>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200" b="1">
                  <a:solidFill>
                    <a:schemeClr val="lt1"/>
                  </a:solidFill>
                  <a:latin typeface="Roboto"/>
                  <a:ea typeface="Roboto"/>
                  <a:cs typeface="Roboto"/>
                  <a:sym typeface="Roboto"/>
                </a:rPr>
                <a:t>Identify minimum Federal sustainable acquisition requirements, sample source selection criteria, and sample contract language.</a:t>
              </a:r>
              <a:endParaRPr sz="900" b="1">
                <a:solidFill>
                  <a:schemeClr val="lt1"/>
                </a:solidFill>
                <a:latin typeface="Roboto"/>
                <a:ea typeface="Roboto"/>
                <a:cs typeface="Roboto"/>
                <a:sym typeface="Roboto"/>
              </a:endParaRPr>
            </a:p>
          </p:txBody>
        </p:sp>
        <p:sp>
          <p:nvSpPr>
            <p:cNvPr id="1796" name="Google Shape;1796;p209"/>
            <p:cNvSpPr/>
            <p:nvPr/>
          </p:nvSpPr>
          <p:spPr>
            <a:xfrm>
              <a:off x="5373413" y="2783187"/>
              <a:ext cx="2827800" cy="678300"/>
            </a:xfrm>
            <a:prstGeom prst="rect">
              <a:avLst/>
            </a:prstGeom>
            <a:solidFill>
              <a:srgbClr val="0C57D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lt1"/>
                  </a:solidFill>
                  <a:latin typeface="Roboto"/>
                  <a:ea typeface="Roboto"/>
                  <a:cs typeface="Roboto"/>
                  <a:sym typeface="Roboto"/>
                </a:rPr>
                <a:t>Easy access to wide variety of environmental products and services  </a:t>
              </a:r>
              <a:endParaRPr b="1">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sp>
        <p:nvSpPr>
          <p:cNvPr id="1797" name="Google Shape;1797;p209">
            <a:extLst>
              <a:ext uri="{C183D7F6-B498-43B3-948B-1728B52AA6E4}">
                <adec:decorative xmlns:adec="http://schemas.microsoft.com/office/drawing/2017/decorative" val="1"/>
              </a:ext>
            </a:extLst>
          </p:cNvPr>
          <p:cNvSpPr/>
          <p:nvPr/>
        </p:nvSpPr>
        <p:spPr>
          <a:xfrm>
            <a:off x="943724" y="2783174"/>
            <a:ext cx="2379900" cy="6783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9">
            <a:extLst>
              <a:ext uri="{C183D7F6-B498-43B3-948B-1728B52AA6E4}">
                <adec:decorative xmlns:adec="http://schemas.microsoft.com/office/drawing/2017/decorative" val="1"/>
              </a:ext>
            </a:extLst>
          </p:cNvPr>
          <p:cNvSpPr/>
          <p:nvPr/>
        </p:nvSpPr>
        <p:spPr>
          <a:xfrm>
            <a:off x="1632122" y="2783187"/>
            <a:ext cx="674400" cy="678300"/>
          </a:xfrm>
          <a:prstGeom prst="rtTriangle">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9">
            <a:extLst>
              <a:ext uri="{C183D7F6-B498-43B3-948B-1728B52AA6E4}">
                <adec:decorative xmlns:adec="http://schemas.microsoft.com/office/drawing/2017/decorative" val="1"/>
              </a:ext>
            </a:extLst>
          </p:cNvPr>
          <p:cNvSpPr/>
          <p:nvPr/>
        </p:nvSpPr>
        <p:spPr>
          <a:xfrm>
            <a:off x="943724" y="2783187"/>
            <a:ext cx="687600" cy="678300"/>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09"/>
          <p:cNvSpPr/>
          <p:nvPr/>
        </p:nvSpPr>
        <p:spPr>
          <a:xfrm>
            <a:off x="1206423" y="2760103"/>
            <a:ext cx="425700" cy="411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1801" name="Google Shape;1801;p209"/>
          <p:cNvSpPr/>
          <p:nvPr/>
        </p:nvSpPr>
        <p:spPr>
          <a:xfrm>
            <a:off x="1704725" y="2783225"/>
            <a:ext cx="1488600" cy="6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GSA Environmental Program Aisle</a:t>
            </a:r>
            <a:endParaRPr sz="1200" b="1">
              <a:solidFill>
                <a:srgbClr val="FFFFFF"/>
              </a:solidFill>
              <a:latin typeface="Roboto"/>
              <a:ea typeface="Roboto"/>
              <a:cs typeface="Roboto"/>
              <a:sym typeface="Roboto"/>
            </a:endParaRPr>
          </a:p>
        </p:txBody>
      </p:sp>
      <p:sp>
        <p:nvSpPr>
          <p:cNvPr id="1802" name="Google Shape;1802;p20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8" name="Google Shape;1808;p21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p:txBody>
      </p:sp>
      <p:pic>
        <p:nvPicPr>
          <p:cNvPr id="1809" name="Google Shape;1809;p21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5036" y="0"/>
            <a:ext cx="8753930" cy="5143501"/>
          </a:xfrm>
          <a:prstGeom prst="rect">
            <a:avLst/>
          </a:prstGeom>
          <a:noFill/>
          <a:ln>
            <a:noFill/>
          </a:ln>
        </p:spPr>
      </p:pic>
      <p:sp>
        <p:nvSpPr>
          <p:cNvPr id="1810" name="Google Shape;1810;p21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2" name="Title 1">
            <a:extLst>
              <a:ext uri="{FF2B5EF4-FFF2-40B4-BE49-F238E27FC236}">
                <a16:creationId xmlns:a16="http://schemas.microsoft.com/office/drawing/2014/main" id="{7478ACAB-F68D-173B-58C7-922D30726E6C}"/>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Framework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211"/>
          <p:cNvSpPr txBox="1">
            <a:spLocks noGrp="1"/>
          </p:cNvSpPr>
          <p:nvPr>
            <p:ph type="title"/>
          </p:nvPr>
        </p:nvSpPr>
        <p:spPr>
          <a:xfrm>
            <a:off x="566500" y="-52475"/>
            <a:ext cx="8174400" cy="635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2200" b="1">
                <a:solidFill>
                  <a:srgbClr val="0B5394"/>
                </a:solidFill>
              </a:rPr>
              <a:t>Recommendation: Develop A Principles Based Framework</a:t>
            </a:r>
            <a:endParaRPr sz="2200" b="1">
              <a:solidFill>
                <a:srgbClr val="0B5394"/>
              </a:solidFill>
            </a:endParaRPr>
          </a:p>
        </p:txBody>
      </p:sp>
      <p:sp>
        <p:nvSpPr>
          <p:cNvPr id="1816" name="Google Shape;1816;p211"/>
          <p:cNvSpPr txBox="1">
            <a:spLocks noGrp="1"/>
          </p:cNvSpPr>
          <p:nvPr>
            <p:ph type="body" idx="1"/>
          </p:nvPr>
        </p:nvSpPr>
        <p:spPr>
          <a:xfrm>
            <a:off x="628650" y="954025"/>
            <a:ext cx="4476000" cy="4041900"/>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115000"/>
              </a:lnSpc>
              <a:spcBef>
                <a:spcPts val="0"/>
              </a:spcBef>
              <a:spcAft>
                <a:spcPts val="0"/>
              </a:spcAft>
              <a:buNone/>
            </a:pPr>
            <a:r>
              <a:rPr lang="en" sz="1900">
                <a:solidFill>
                  <a:srgbClr val="000000"/>
                </a:solidFill>
                <a:latin typeface="Arial"/>
                <a:ea typeface="Arial"/>
                <a:cs typeface="Arial"/>
                <a:sym typeface="Arial"/>
              </a:rPr>
              <a:t>Adopt a life cycle assessment based approaches as foundational to all sustainable procurement:</a:t>
            </a:r>
            <a:endParaRPr sz="1900">
              <a:solidFill>
                <a:srgbClr val="000000"/>
              </a:solidFill>
              <a:latin typeface="Arial"/>
              <a:ea typeface="Arial"/>
              <a:cs typeface="Arial"/>
              <a:sym typeface="Arial"/>
            </a:endParaRPr>
          </a:p>
          <a:p>
            <a:pPr marL="457200" lvl="0" indent="-340201" algn="l" rtl="0">
              <a:lnSpc>
                <a:spcPct val="115000"/>
              </a:lnSpc>
              <a:spcBef>
                <a:spcPts val="600"/>
              </a:spcBef>
              <a:spcAft>
                <a:spcPts val="0"/>
              </a:spcAft>
              <a:buClr>
                <a:srgbClr val="000000"/>
              </a:buClr>
              <a:buSzPct val="100000"/>
              <a:buFont typeface="Arial"/>
              <a:buChar char="•"/>
            </a:pPr>
            <a:r>
              <a:rPr lang="en" sz="1900">
                <a:solidFill>
                  <a:srgbClr val="000000"/>
                </a:solidFill>
                <a:latin typeface="Arial"/>
                <a:ea typeface="Arial"/>
                <a:cs typeface="Arial"/>
                <a:sym typeface="Arial"/>
              </a:rPr>
              <a:t>Standardized life cycle inventory development </a:t>
            </a:r>
            <a:endParaRPr sz="1900">
              <a:solidFill>
                <a:srgbClr val="000000"/>
              </a:solidFill>
              <a:latin typeface="Arial"/>
              <a:ea typeface="Arial"/>
              <a:cs typeface="Arial"/>
              <a:sym typeface="Arial"/>
            </a:endParaRPr>
          </a:p>
          <a:p>
            <a:pPr marL="457200" lvl="0" indent="-340201" algn="l" rtl="0">
              <a:lnSpc>
                <a:spcPct val="115000"/>
              </a:lnSpc>
              <a:spcBef>
                <a:spcPts val="0"/>
              </a:spcBef>
              <a:spcAft>
                <a:spcPts val="0"/>
              </a:spcAft>
              <a:buClr>
                <a:srgbClr val="000000"/>
              </a:buClr>
              <a:buSzPct val="100000"/>
              <a:buFont typeface="Arial"/>
              <a:buChar char="•"/>
            </a:pPr>
            <a:r>
              <a:rPr lang="en" sz="1900">
                <a:solidFill>
                  <a:srgbClr val="000000"/>
                </a:solidFill>
                <a:latin typeface="Arial"/>
                <a:ea typeface="Arial"/>
                <a:cs typeface="Arial"/>
                <a:sym typeface="Arial"/>
              </a:rPr>
              <a:t>Standardized impact assessment methods </a:t>
            </a:r>
            <a:endParaRPr sz="1900">
              <a:solidFill>
                <a:srgbClr val="000000"/>
              </a:solidFill>
              <a:latin typeface="Arial"/>
              <a:ea typeface="Arial"/>
              <a:cs typeface="Arial"/>
              <a:sym typeface="Arial"/>
            </a:endParaRPr>
          </a:p>
          <a:p>
            <a:pPr marL="457200" lvl="0" indent="-340201" algn="l" rtl="0">
              <a:lnSpc>
                <a:spcPct val="115000"/>
              </a:lnSpc>
              <a:spcBef>
                <a:spcPts val="0"/>
              </a:spcBef>
              <a:spcAft>
                <a:spcPts val="0"/>
              </a:spcAft>
              <a:buClr>
                <a:srgbClr val="000000"/>
              </a:buClr>
              <a:buSzPct val="100000"/>
              <a:buFont typeface="Arial"/>
              <a:buChar char="•"/>
            </a:pPr>
            <a:r>
              <a:rPr lang="en" sz="1900">
                <a:solidFill>
                  <a:srgbClr val="000000"/>
                </a:solidFill>
                <a:latin typeface="Arial"/>
                <a:ea typeface="Arial"/>
                <a:cs typeface="Arial"/>
                <a:sym typeface="Arial"/>
              </a:rPr>
              <a:t>Adopt comprehensive midpoint and endpoint indicators and metrics to guide procurement</a:t>
            </a:r>
            <a:endParaRPr sz="1900">
              <a:solidFill>
                <a:srgbClr val="000000"/>
              </a:solidFill>
              <a:latin typeface="Arial"/>
              <a:ea typeface="Arial"/>
              <a:cs typeface="Arial"/>
              <a:sym typeface="Arial"/>
            </a:endParaRPr>
          </a:p>
          <a:p>
            <a:pPr marL="914400" lvl="1" indent="-340201" algn="l" rtl="0">
              <a:lnSpc>
                <a:spcPct val="115000"/>
              </a:lnSpc>
              <a:spcBef>
                <a:spcPts val="0"/>
              </a:spcBef>
              <a:spcAft>
                <a:spcPts val="0"/>
              </a:spcAft>
              <a:buClr>
                <a:srgbClr val="000000"/>
              </a:buClr>
              <a:buSzPct val="100000"/>
              <a:buFont typeface="Arial"/>
              <a:buChar char="–"/>
            </a:pPr>
            <a:r>
              <a:rPr lang="en" sz="1900">
                <a:solidFill>
                  <a:srgbClr val="000000"/>
                </a:solidFill>
                <a:latin typeface="Arial"/>
                <a:ea typeface="Arial"/>
                <a:cs typeface="Arial"/>
                <a:sym typeface="Arial"/>
              </a:rPr>
              <a:t>For example CEQ’s Net Zero Guidance</a:t>
            </a:r>
            <a:endParaRPr sz="1900">
              <a:solidFill>
                <a:srgbClr val="000000"/>
              </a:solidFill>
              <a:latin typeface="Arial"/>
              <a:ea typeface="Arial"/>
              <a:cs typeface="Arial"/>
              <a:sym typeface="Arial"/>
            </a:endParaRPr>
          </a:p>
          <a:p>
            <a:pPr marL="457200" lvl="0" indent="-340201" algn="l" rtl="0">
              <a:lnSpc>
                <a:spcPct val="115000"/>
              </a:lnSpc>
              <a:spcBef>
                <a:spcPts val="0"/>
              </a:spcBef>
              <a:spcAft>
                <a:spcPts val="0"/>
              </a:spcAft>
              <a:buClr>
                <a:srgbClr val="000000"/>
              </a:buClr>
              <a:buSzPct val="100000"/>
              <a:buFont typeface="Arial"/>
              <a:buChar char="•"/>
            </a:pPr>
            <a:r>
              <a:rPr lang="en" sz="1900">
                <a:solidFill>
                  <a:srgbClr val="000000"/>
                </a:solidFill>
                <a:latin typeface="Arial"/>
                <a:ea typeface="Arial"/>
                <a:cs typeface="Arial"/>
                <a:sym typeface="Arial"/>
              </a:rPr>
              <a:t>Work with federal partners</a:t>
            </a:r>
            <a:endParaRPr sz="1900">
              <a:solidFill>
                <a:srgbClr val="000000"/>
              </a:solidFill>
              <a:latin typeface="Arial"/>
              <a:ea typeface="Arial"/>
              <a:cs typeface="Arial"/>
              <a:sym typeface="Arial"/>
            </a:endParaRPr>
          </a:p>
          <a:p>
            <a:pPr marL="914400" lvl="1" indent="-340201" algn="l" rtl="0">
              <a:lnSpc>
                <a:spcPct val="115000"/>
              </a:lnSpc>
              <a:spcBef>
                <a:spcPts val="0"/>
              </a:spcBef>
              <a:spcAft>
                <a:spcPts val="0"/>
              </a:spcAft>
              <a:buClr>
                <a:srgbClr val="000000"/>
              </a:buClr>
              <a:buSzPct val="100000"/>
              <a:buFont typeface="Arial"/>
              <a:buChar char="–"/>
            </a:pPr>
            <a:r>
              <a:rPr lang="en" sz="1900">
                <a:solidFill>
                  <a:srgbClr val="000000"/>
                </a:solidFill>
                <a:latin typeface="Arial"/>
                <a:ea typeface="Arial"/>
                <a:cs typeface="Arial"/>
                <a:sym typeface="Arial"/>
              </a:rPr>
              <a:t>For example the Federal LCA Commons</a:t>
            </a:r>
            <a:endParaRPr sz="1900">
              <a:solidFill>
                <a:srgbClr val="000000"/>
              </a:solidFill>
              <a:latin typeface="Arial"/>
              <a:ea typeface="Arial"/>
              <a:cs typeface="Arial"/>
              <a:sym typeface="Arial"/>
            </a:endParaRPr>
          </a:p>
        </p:txBody>
      </p:sp>
      <p:pic>
        <p:nvPicPr>
          <p:cNvPr id="1817" name="Google Shape;1817;p211" descr="interactions with the natural world"/>
          <p:cNvPicPr preferRelativeResize="0"/>
          <p:nvPr/>
        </p:nvPicPr>
        <p:blipFill rotWithShape="1">
          <a:blip r:embed="rId3">
            <a:alphaModFix/>
          </a:blip>
          <a:srcRect t="11598" r="52608"/>
          <a:stretch/>
        </p:blipFill>
        <p:spPr>
          <a:xfrm>
            <a:off x="5289225" y="1047050"/>
            <a:ext cx="3731402" cy="4041949"/>
          </a:xfrm>
          <a:prstGeom prst="rect">
            <a:avLst/>
          </a:prstGeom>
          <a:noFill/>
          <a:ln>
            <a:noFill/>
          </a:ln>
        </p:spPr>
      </p:pic>
      <p:sp>
        <p:nvSpPr>
          <p:cNvPr id="1818" name="Google Shape;1818;p21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58">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16" name="Google Shape;1216;p158"/>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Recommendations Introduction</a:t>
            </a: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217" name="Google Shape;1217;p158"/>
          <p:cNvSpPr txBox="1"/>
          <p:nvPr/>
        </p:nvSpPr>
        <p:spPr>
          <a:xfrm>
            <a:off x="1999100" y="3314675"/>
            <a:ext cx="6348600" cy="27183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1800"/>
              </a:spcBef>
              <a:spcAft>
                <a:spcPts val="0"/>
              </a:spcAft>
              <a:buClr>
                <a:schemeClr val="dk1"/>
              </a:buClr>
              <a:buSzPts val="1100"/>
              <a:buFont typeface="Arial"/>
              <a:buNone/>
            </a:pPr>
            <a:r>
              <a:rPr lang="en" sz="2400">
                <a:solidFill>
                  <a:schemeClr val="lt1"/>
                </a:solidFill>
              </a:rPr>
              <a:t>Cassius Butts, GAP FAC Co-Chair </a:t>
            </a:r>
            <a:endParaRPr sz="2400">
              <a:solidFill>
                <a:schemeClr val="lt1"/>
              </a:solidFill>
            </a:endParaRPr>
          </a:p>
          <a:p>
            <a:pPr marL="0" marR="0" lvl="0" indent="0" algn="r" rtl="0">
              <a:lnSpc>
                <a:spcPct val="50000"/>
              </a:lnSpc>
              <a:spcBef>
                <a:spcPts val="1800"/>
              </a:spcBef>
              <a:spcAft>
                <a:spcPts val="0"/>
              </a:spcAft>
              <a:buClr>
                <a:srgbClr val="000000"/>
              </a:buClr>
              <a:buSzPts val="1800"/>
              <a:buFont typeface="Arial"/>
              <a:buNone/>
            </a:pPr>
            <a:endParaRPr sz="24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212"/>
          <p:cNvSpPr txBox="1">
            <a:spLocks noGrp="1"/>
          </p:cNvSpPr>
          <p:nvPr>
            <p:ph type="title"/>
          </p:nvPr>
        </p:nvSpPr>
        <p:spPr>
          <a:xfrm>
            <a:off x="628650" y="-75775"/>
            <a:ext cx="8515500" cy="736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2200" b="1">
                <a:solidFill>
                  <a:srgbClr val="0B5394"/>
                </a:solidFill>
              </a:rPr>
              <a:t>Recommendation: Develop A Principles Based Framework</a:t>
            </a:r>
            <a:endParaRPr sz="2200" b="1">
              <a:solidFill>
                <a:srgbClr val="0B5394"/>
              </a:solidFill>
            </a:endParaRPr>
          </a:p>
        </p:txBody>
      </p:sp>
      <p:sp>
        <p:nvSpPr>
          <p:cNvPr id="1824" name="Google Shape;1824;p212"/>
          <p:cNvSpPr txBox="1">
            <a:spLocks noGrp="1"/>
          </p:cNvSpPr>
          <p:nvPr>
            <p:ph type="body" idx="1"/>
          </p:nvPr>
        </p:nvSpPr>
        <p:spPr>
          <a:xfrm>
            <a:off x="628650" y="1103300"/>
            <a:ext cx="6099900" cy="35292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115000"/>
              </a:lnSpc>
              <a:spcBef>
                <a:spcPts val="0"/>
              </a:spcBef>
              <a:spcAft>
                <a:spcPts val="0"/>
              </a:spcAft>
              <a:buNone/>
            </a:pPr>
            <a:r>
              <a:rPr lang="en" sz="1900"/>
              <a:t>Adopt third party certified ISO Type III Labels:</a:t>
            </a:r>
            <a:endParaRPr sz="1900"/>
          </a:p>
          <a:p>
            <a:pPr marL="457200" lvl="0" indent="-346075" algn="l" rtl="0">
              <a:lnSpc>
                <a:spcPct val="115000"/>
              </a:lnSpc>
              <a:spcBef>
                <a:spcPts val="600"/>
              </a:spcBef>
              <a:spcAft>
                <a:spcPts val="0"/>
              </a:spcAft>
              <a:buClr>
                <a:srgbClr val="000000"/>
              </a:buClr>
              <a:buSzPct val="105263"/>
              <a:buFont typeface="Arial"/>
              <a:buChar char="•"/>
            </a:pPr>
            <a:r>
              <a:rPr lang="en" sz="1900"/>
              <a:t>Standardized assessment and reporting processes</a:t>
            </a:r>
            <a:endParaRPr sz="1900"/>
          </a:p>
          <a:p>
            <a:pPr marL="457200" lvl="0" indent="-346075" algn="l" rtl="0">
              <a:lnSpc>
                <a:spcPct val="115000"/>
              </a:lnSpc>
              <a:spcBef>
                <a:spcPts val="0"/>
              </a:spcBef>
              <a:spcAft>
                <a:spcPts val="0"/>
              </a:spcAft>
              <a:buClr>
                <a:srgbClr val="000000"/>
              </a:buClr>
              <a:buSzPct val="105263"/>
              <a:buFont typeface="Arial"/>
              <a:buChar char="•"/>
            </a:pPr>
            <a:r>
              <a:rPr lang="en" sz="1900"/>
              <a:t>Increase transparency in certification</a:t>
            </a:r>
            <a:endParaRPr sz="1900"/>
          </a:p>
          <a:p>
            <a:pPr marL="457200" lvl="0" indent="-346075" algn="l" rtl="0">
              <a:lnSpc>
                <a:spcPct val="115000"/>
              </a:lnSpc>
              <a:spcBef>
                <a:spcPts val="0"/>
              </a:spcBef>
              <a:spcAft>
                <a:spcPts val="0"/>
              </a:spcAft>
              <a:buClr>
                <a:srgbClr val="000000"/>
              </a:buClr>
              <a:buSzPct val="105263"/>
              <a:buFont typeface="Arial"/>
              <a:buChar char="•"/>
            </a:pPr>
            <a:r>
              <a:rPr lang="en" sz="1900"/>
              <a:t>Ensure standards in assessment</a:t>
            </a:r>
            <a:endParaRPr sz="1900"/>
          </a:p>
          <a:p>
            <a:pPr marL="914400" lvl="1" indent="-346075" algn="l" rtl="0">
              <a:lnSpc>
                <a:spcPct val="115000"/>
              </a:lnSpc>
              <a:spcBef>
                <a:spcPts val="0"/>
              </a:spcBef>
              <a:spcAft>
                <a:spcPts val="0"/>
              </a:spcAft>
              <a:buClr>
                <a:srgbClr val="000000"/>
              </a:buClr>
              <a:buSzPct val="105263"/>
              <a:buFont typeface="Arial"/>
              <a:buChar char="–"/>
            </a:pPr>
            <a:r>
              <a:rPr lang="en" sz="1900"/>
              <a:t>For example the Facilities Standards for Public Buildings (P100)</a:t>
            </a:r>
            <a:endParaRPr sz="1900"/>
          </a:p>
          <a:p>
            <a:pPr marL="457200" lvl="0" indent="-346075" algn="l" rtl="0">
              <a:lnSpc>
                <a:spcPct val="115000"/>
              </a:lnSpc>
              <a:spcBef>
                <a:spcPts val="0"/>
              </a:spcBef>
              <a:spcAft>
                <a:spcPts val="0"/>
              </a:spcAft>
              <a:buClr>
                <a:srgbClr val="000000"/>
              </a:buClr>
              <a:buSzPct val="105263"/>
              <a:buFont typeface="Arial"/>
              <a:buChar char="•"/>
            </a:pPr>
            <a:r>
              <a:rPr lang="en" sz="1900"/>
              <a:t>Develop standard principles of practice for third party certifiers and label reviewers.</a:t>
            </a:r>
            <a:endParaRPr sz="1900"/>
          </a:p>
          <a:p>
            <a:pPr marL="914400" lvl="1" indent="-346075" algn="l" rtl="0">
              <a:lnSpc>
                <a:spcPct val="115000"/>
              </a:lnSpc>
              <a:spcBef>
                <a:spcPts val="0"/>
              </a:spcBef>
              <a:spcAft>
                <a:spcPts val="0"/>
              </a:spcAft>
              <a:buClr>
                <a:srgbClr val="000000"/>
              </a:buClr>
              <a:buSzPct val="105263"/>
              <a:buFont typeface="Arial"/>
              <a:buChar char="–"/>
            </a:pPr>
            <a:r>
              <a:rPr lang="en" sz="1900"/>
              <a:t>For example the Framework for the Assessment of Environmental Performance Standards and Ecolabels for Federal Purchasing </a:t>
            </a:r>
            <a:endParaRPr sz="1900"/>
          </a:p>
        </p:txBody>
      </p:sp>
      <p:pic>
        <p:nvPicPr>
          <p:cNvPr id="1825" name="Google Shape;1825;p212" descr="icons representing profit and non-profits"/>
          <p:cNvPicPr preferRelativeResize="0"/>
          <p:nvPr/>
        </p:nvPicPr>
        <p:blipFill rotWithShape="1">
          <a:blip r:embed="rId3">
            <a:alphaModFix/>
          </a:blip>
          <a:srcRect l="52282" t="17191" r="35208"/>
          <a:stretch/>
        </p:blipFill>
        <p:spPr>
          <a:xfrm>
            <a:off x="8104600" y="871200"/>
            <a:ext cx="1095000" cy="4259449"/>
          </a:xfrm>
          <a:prstGeom prst="rect">
            <a:avLst/>
          </a:prstGeom>
          <a:noFill/>
          <a:ln>
            <a:noFill/>
          </a:ln>
        </p:spPr>
      </p:pic>
      <p:pic>
        <p:nvPicPr>
          <p:cNvPr id="1826" name="Google Shape;1826;p21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806792" y="4296750"/>
            <a:ext cx="1297808" cy="378100"/>
          </a:xfrm>
          <a:prstGeom prst="rect">
            <a:avLst/>
          </a:prstGeom>
          <a:noFill/>
          <a:ln>
            <a:noFill/>
          </a:ln>
        </p:spPr>
      </p:pic>
      <p:pic>
        <p:nvPicPr>
          <p:cNvPr id="1827" name="Google Shape;1827;p212" descr="UL solutions"/>
          <p:cNvPicPr preferRelativeResize="0"/>
          <p:nvPr/>
        </p:nvPicPr>
        <p:blipFill>
          <a:blip r:embed="rId5">
            <a:alphaModFix/>
          </a:blip>
          <a:stretch>
            <a:fillRect/>
          </a:stretch>
        </p:blipFill>
        <p:spPr>
          <a:xfrm>
            <a:off x="7035738" y="3754050"/>
            <a:ext cx="967075" cy="435175"/>
          </a:xfrm>
          <a:prstGeom prst="rect">
            <a:avLst/>
          </a:prstGeom>
          <a:noFill/>
          <a:ln>
            <a:noFill/>
          </a:ln>
        </p:spPr>
      </p:pic>
      <p:pic>
        <p:nvPicPr>
          <p:cNvPr id="1828" name="Google Shape;1828;p212" descr="smart EPD"/>
          <p:cNvPicPr preferRelativeResize="0"/>
          <p:nvPr/>
        </p:nvPicPr>
        <p:blipFill>
          <a:blip r:embed="rId6">
            <a:alphaModFix/>
          </a:blip>
          <a:stretch>
            <a:fillRect/>
          </a:stretch>
        </p:blipFill>
        <p:spPr>
          <a:xfrm>
            <a:off x="7035749" y="3268422"/>
            <a:ext cx="967075" cy="378103"/>
          </a:xfrm>
          <a:prstGeom prst="rect">
            <a:avLst/>
          </a:prstGeom>
          <a:noFill/>
          <a:ln>
            <a:noFill/>
          </a:ln>
        </p:spPr>
      </p:pic>
      <p:pic>
        <p:nvPicPr>
          <p:cNvPr id="1829" name="Google Shape;1829;p212" descr="NSF"/>
          <p:cNvPicPr preferRelativeResize="0"/>
          <p:nvPr/>
        </p:nvPicPr>
        <p:blipFill>
          <a:blip r:embed="rId7">
            <a:alphaModFix/>
          </a:blip>
          <a:stretch>
            <a:fillRect/>
          </a:stretch>
        </p:blipFill>
        <p:spPr>
          <a:xfrm>
            <a:off x="7530140" y="2754350"/>
            <a:ext cx="472686" cy="435175"/>
          </a:xfrm>
          <a:prstGeom prst="rect">
            <a:avLst/>
          </a:prstGeom>
          <a:noFill/>
          <a:ln>
            <a:noFill/>
          </a:ln>
        </p:spPr>
      </p:pic>
      <p:pic>
        <p:nvPicPr>
          <p:cNvPr id="1830" name="Google Shape;1830;p21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7530145" y="2287665"/>
            <a:ext cx="472675" cy="446772"/>
          </a:xfrm>
          <a:prstGeom prst="rect">
            <a:avLst/>
          </a:prstGeom>
          <a:noFill/>
          <a:ln>
            <a:noFill/>
          </a:ln>
        </p:spPr>
      </p:pic>
      <p:sp>
        <p:nvSpPr>
          <p:cNvPr id="1831" name="Google Shape;1831;p212"/>
          <p:cNvSpPr txBox="1">
            <a:spLocks noGrp="1"/>
          </p:cNvSpPr>
          <p:nvPr>
            <p:ph type="sldNum" idx="12"/>
          </p:nvPr>
        </p:nvSpPr>
        <p:spPr>
          <a:xfrm>
            <a:off x="8556774" y="4749850"/>
            <a:ext cx="642900" cy="393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213"/>
          <p:cNvSpPr txBox="1">
            <a:spLocks noGrp="1"/>
          </p:cNvSpPr>
          <p:nvPr>
            <p:ph type="body" idx="1"/>
          </p:nvPr>
        </p:nvSpPr>
        <p:spPr>
          <a:xfrm>
            <a:off x="637500" y="945625"/>
            <a:ext cx="4898700" cy="372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900"/>
              <a:t>Develop and make available a  Procurement Requirements Application Programming Interface (API): </a:t>
            </a:r>
            <a:endParaRPr sz="1900"/>
          </a:p>
          <a:p>
            <a:pPr marL="457200" lvl="0" indent="-355600" algn="l" rtl="0">
              <a:spcBef>
                <a:spcPts val="1200"/>
              </a:spcBef>
              <a:spcAft>
                <a:spcPts val="0"/>
              </a:spcAft>
              <a:buSzPts val="2000"/>
              <a:buChar char="•"/>
            </a:pPr>
            <a:r>
              <a:rPr lang="en" sz="1900"/>
              <a:t>Encourage Market Innovation - adoption of AI approaches</a:t>
            </a:r>
            <a:endParaRPr sz="1900"/>
          </a:p>
          <a:p>
            <a:pPr marL="457200" lvl="0" indent="-355600" algn="l" rtl="0">
              <a:spcBef>
                <a:spcPts val="0"/>
              </a:spcBef>
              <a:spcAft>
                <a:spcPts val="0"/>
              </a:spcAft>
              <a:buSzPts val="2000"/>
              <a:buChar char="•"/>
            </a:pPr>
            <a:r>
              <a:rPr lang="en" sz="1900"/>
              <a:t>Integration with Existing Tools</a:t>
            </a:r>
            <a:endParaRPr sz="1900"/>
          </a:p>
          <a:p>
            <a:pPr marL="457200" lvl="0" indent="-355600" algn="just" rtl="0">
              <a:lnSpc>
                <a:spcPct val="115000"/>
              </a:lnSpc>
              <a:spcBef>
                <a:spcPts val="0"/>
              </a:spcBef>
              <a:spcAft>
                <a:spcPts val="0"/>
              </a:spcAft>
              <a:buClr>
                <a:schemeClr val="dk1"/>
              </a:buClr>
              <a:buSzPts val="2000"/>
              <a:buChar char="•"/>
            </a:pPr>
            <a:r>
              <a:rPr lang="en" sz="1900"/>
              <a:t>Scalability and interoperability across applications </a:t>
            </a:r>
            <a:endParaRPr sz="1900"/>
          </a:p>
          <a:p>
            <a:pPr marL="457200" lvl="0" indent="-355600" algn="just" rtl="0">
              <a:lnSpc>
                <a:spcPct val="115000"/>
              </a:lnSpc>
              <a:spcBef>
                <a:spcPts val="0"/>
              </a:spcBef>
              <a:spcAft>
                <a:spcPts val="0"/>
              </a:spcAft>
              <a:buClr>
                <a:schemeClr val="dk1"/>
              </a:buClr>
              <a:buSzPts val="2000"/>
              <a:buChar char="•"/>
            </a:pPr>
            <a:r>
              <a:rPr lang="en" sz="1900"/>
              <a:t>Prioritize Sustainable Products in GSA Advantage Results</a:t>
            </a:r>
            <a:endParaRPr sz="1900"/>
          </a:p>
        </p:txBody>
      </p:sp>
      <p:sp>
        <p:nvSpPr>
          <p:cNvPr id="1837" name="Google Shape;1837;p213"/>
          <p:cNvSpPr txBox="1">
            <a:spLocks noGrp="1"/>
          </p:cNvSpPr>
          <p:nvPr>
            <p:ph type="title" idx="4294967295"/>
          </p:nvPr>
        </p:nvSpPr>
        <p:spPr>
          <a:xfrm>
            <a:off x="637500" y="0"/>
            <a:ext cx="85065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Recommendation: Procurement Requirements API</a:t>
            </a:r>
          </a:p>
        </p:txBody>
      </p:sp>
      <p:pic>
        <p:nvPicPr>
          <p:cNvPr id="1838" name="Google Shape;1838;p213" descr="icons representing GSA procurement requirements API"/>
          <p:cNvPicPr preferRelativeResize="0"/>
          <p:nvPr/>
        </p:nvPicPr>
        <p:blipFill rotWithShape="1">
          <a:blip r:embed="rId3">
            <a:alphaModFix/>
          </a:blip>
          <a:srcRect l="67775" t="16408"/>
          <a:stretch/>
        </p:blipFill>
        <p:spPr>
          <a:xfrm>
            <a:off x="6268625" y="853900"/>
            <a:ext cx="2715524" cy="4138924"/>
          </a:xfrm>
          <a:prstGeom prst="rect">
            <a:avLst/>
          </a:prstGeom>
          <a:noFill/>
          <a:ln>
            <a:noFill/>
          </a:ln>
        </p:spPr>
      </p:pic>
      <p:sp>
        <p:nvSpPr>
          <p:cNvPr id="1839" name="Google Shape;1839;p2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214"/>
          <p:cNvSpPr txBox="1">
            <a:spLocks noGrp="1"/>
          </p:cNvSpPr>
          <p:nvPr>
            <p:ph type="body" idx="1"/>
          </p:nvPr>
        </p:nvSpPr>
        <p:spPr>
          <a:xfrm>
            <a:off x="574950" y="1124750"/>
            <a:ext cx="7982100" cy="3356100"/>
          </a:xfrm>
          <a:prstGeom prst="rect">
            <a:avLst/>
          </a:prstGeom>
        </p:spPr>
        <p:txBody>
          <a:bodyPr spcFirstLastPara="1" wrap="square" lIns="91425" tIns="91425" rIns="91425" bIns="91425" anchor="t" anchorCtr="0">
            <a:noAutofit/>
          </a:bodyPr>
          <a:lstStyle/>
          <a:p>
            <a:pPr marL="0" marR="0" lvl="0" indent="0" algn="l" rtl="0">
              <a:lnSpc>
                <a:spcPct val="105000"/>
              </a:lnSpc>
              <a:spcBef>
                <a:spcPts val="0"/>
              </a:spcBef>
              <a:spcAft>
                <a:spcPts val="0"/>
              </a:spcAft>
              <a:buNone/>
            </a:pPr>
            <a:endParaRPr sz="2400" i="1">
              <a:solidFill>
                <a:schemeClr val="dk1"/>
              </a:solidFill>
              <a:latin typeface="Roboto"/>
              <a:ea typeface="Roboto"/>
              <a:cs typeface="Roboto"/>
              <a:sym typeface="Roboto"/>
            </a:endParaRPr>
          </a:p>
          <a:p>
            <a:pPr marL="0" marR="0" lvl="0" indent="0" algn="ctr" rtl="0">
              <a:lnSpc>
                <a:spcPct val="105000"/>
              </a:lnSpc>
              <a:spcBef>
                <a:spcPts val="0"/>
              </a:spcBef>
              <a:spcAft>
                <a:spcPts val="0"/>
              </a:spcAft>
              <a:buNone/>
            </a:pPr>
            <a:r>
              <a:rPr lang="en" sz="2400" i="1">
                <a:solidFill>
                  <a:schemeClr val="dk1"/>
                </a:solidFill>
                <a:latin typeface="Roboto"/>
                <a:ea typeface="Roboto"/>
                <a:cs typeface="Roboto"/>
                <a:sym typeface="Roboto"/>
              </a:rPr>
              <a:t>Adopting a broad sustainability data framework as recommended today will improve sustainability performance in all aspects of the procurement lifecycle from requirements definition to contract closeout while empowering executive leadership with informed decision-making in order to develop sustainable acquisition strategies.</a:t>
            </a:r>
            <a:endParaRPr sz="2200">
              <a:solidFill>
                <a:schemeClr val="dk1"/>
              </a:solidFill>
            </a:endParaRPr>
          </a:p>
          <a:p>
            <a:pPr marL="0" lvl="0" indent="0" algn="l" rtl="0">
              <a:lnSpc>
                <a:spcPct val="115000"/>
              </a:lnSpc>
              <a:spcBef>
                <a:spcPts val="0"/>
              </a:spcBef>
              <a:spcAft>
                <a:spcPts val="0"/>
              </a:spcAft>
              <a:buNone/>
            </a:pPr>
            <a:r>
              <a:rPr lang="en" sz="2200">
                <a:solidFill>
                  <a:schemeClr val="dk1"/>
                </a:solidFill>
              </a:rPr>
              <a:t> </a:t>
            </a:r>
            <a:endParaRPr sz="2200">
              <a:solidFill>
                <a:schemeClr val="dk1"/>
              </a:solidFill>
            </a:endParaRPr>
          </a:p>
          <a:p>
            <a:pPr marL="0" lvl="0" indent="0" algn="l" rtl="0">
              <a:spcBef>
                <a:spcPts val="1000"/>
              </a:spcBef>
              <a:spcAft>
                <a:spcPts val="0"/>
              </a:spcAft>
              <a:buNone/>
            </a:pPr>
            <a:endParaRPr sz="1600"/>
          </a:p>
        </p:txBody>
      </p:sp>
      <p:sp>
        <p:nvSpPr>
          <p:cNvPr id="1845" name="Google Shape;1845;p214"/>
          <p:cNvSpPr txBox="1">
            <a:spLocks noGrp="1"/>
          </p:cNvSpPr>
          <p:nvPr>
            <p:ph type="title" idx="4294967295"/>
          </p:nvPr>
        </p:nvSpPr>
        <p:spPr>
          <a:xfrm>
            <a:off x="2027375" y="0"/>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Conclusions</a:t>
            </a:r>
          </a:p>
        </p:txBody>
      </p:sp>
      <p:sp>
        <p:nvSpPr>
          <p:cNvPr id="1846" name="Google Shape;1846;p2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2" name="Google Shape;1852;p2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63</a:t>
            </a:fld>
            <a:endParaRPr/>
          </a:p>
        </p:txBody>
      </p:sp>
      <p:sp>
        <p:nvSpPr>
          <p:cNvPr id="1854" name="Google Shape;1854;p215"/>
          <p:cNvSpPr txBox="1">
            <a:spLocks noGrp="1"/>
          </p:cNvSpPr>
          <p:nvPr>
            <p:ph type="title" idx="4294967295"/>
          </p:nvPr>
        </p:nvSpPr>
        <p:spPr>
          <a:xfrm>
            <a:off x="2134550" y="49275"/>
            <a:ext cx="6172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26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Questions &amp; Answers</a:t>
            </a:r>
          </a:p>
        </p:txBody>
      </p:sp>
      <p:sp>
        <p:nvSpPr>
          <p:cNvPr id="4" name="Google Shape;1610;p197">
            <a:extLst>
              <a:ext uri="{FF2B5EF4-FFF2-40B4-BE49-F238E27FC236}">
                <a16:creationId xmlns:a16="http://schemas.microsoft.com/office/drawing/2014/main" id="{E5EDC5A9-5BA1-42DB-A80A-DF762EFA8D98}"/>
              </a:ext>
            </a:extLst>
          </p:cNvPr>
          <p:cNvSpPr txBox="1">
            <a:spLocks noGrp="1"/>
          </p:cNvSpPr>
          <p:nvPr>
            <p:ph type="body" idx="1"/>
          </p:nvPr>
        </p:nvSpPr>
        <p:spPr>
          <a:xfrm>
            <a:off x="457200" y="793350"/>
            <a:ext cx="8229600" cy="3556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 sz="1600" b="1" dirty="0"/>
              <a:t>Members</a:t>
            </a:r>
          </a:p>
          <a:p>
            <a:pPr marL="0" lvl="0" indent="0" algn="l" rtl="0">
              <a:spcBef>
                <a:spcPts val="400"/>
              </a:spcBef>
              <a:spcAft>
                <a:spcPts val="0"/>
              </a:spcAft>
              <a:buNone/>
            </a:pPr>
            <a:endParaRPr lang="en" sz="1600" b="1" dirty="0"/>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Luke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Bassis</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Chair, Port Authority of New York and New Jersey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Dr. David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Wagger</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Recycled Materials Association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Richard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Beutel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Cyrrus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Analytics LLC</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Leslie Cordes, Ceres </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Nicole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Darnall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Arizona State University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Antonio Doss, Small Business Administration</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Mark Hayden, New Mexico Retiree Health Care Authority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Amlan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Mukherjee, WAP Sustainability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Jennie Romer, Environmental Protection Agency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Steven Schooner, George Washington University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Stacy Smedley, Building Transparency</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Nigel Stephens, Phoenix Strategies</a:t>
            </a:r>
          </a:p>
          <a:p>
            <a:pPr marL="342900" marR="0" lvl="0" indent="-342900">
              <a:lnSpc>
                <a:spcPct val="107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Anish Tilak, Rocky Mountain Institute</a:t>
            </a:r>
          </a:p>
          <a:p>
            <a:pPr marL="342900" marR="0" lvl="0" indent="-342900">
              <a:lnSpc>
                <a:spcPct val="107000"/>
              </a:lnSpc>
              <a:spcBef>
                <a:spcPts val="0"/>
              </a:spcBef>
              <a:spcAft>
                <a:spcPts val="80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Dr. Kimberly Wise White, American Chemistry Council</a:t>
            </a:r>
          </a:p>
          <a:p>
            <a:pPr marL="0" lvl="0" indent="0" algn="l" rtl="0">
              <a:spcBef>
                <a:spcPts val="400"/>
              </a:spcBef>
              <a:spcAft>
                <a:spcPts val="0"/>
              </a:spcAft>
              <a:buNone/>
            </a:pPr>
            <a:endParaRPr sz="1600" b="1" dirty="0"/>
          </a:p>
          <a:p>
            <a:pPr marL="0" lvl="0" indent="0" algn="l" rtl="0">
              <a:spcBef>
                <a:spcPts val="1000"/>
              </a:spcBef>
              <a:spcAft>
                <a:spcPts val="0"/>
              </a:spcAft>
              <a:buNone/>
            </a:pPr>
            <a:endParaRPr sz="1600" b="1" dirty="0"/>
          </a:p>
          <a:p>
            <a:pPr marL="0" lvl="0" indent="0" algn="l" rtl="0">
              <a:spcBef>
                <a:spcPts val="1000"/>
              </a:spcBef>
              <a:spcAft>
                <a:spcPts val="0"/>
              </a:spcAft>
              <a:buClr>
                <a:schemeClr val="dk1"/>
              </a:buClr>
              <a:buSzPts val="1100"/>
              <a:buFont typeface="Arial"/>
              <a:buNone/>
            </a:pPr>
            <a:endParaRPr sz="1600" b="1"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Clr>
                <a:schemeClr val="dk1"/>
              </a:buClr>
              <a:buSzPts val="1100"/>
              <a:buFont typeface="Arial"/>
              <a:buNone/>
            </a:pPr>
            <a:endParaRPr sz="1600" dirty="0"/>
          </a:p>
          <a:p>
            <a:pPr marL="0" lvl="0" indent="0" algn="l" rtl="0">
              <a:spcBef>
                <a:spcPts val="1000"/>
              </a:spcBef>
              <a:spcAft>
                <a:spcPts val="0"/>
              </a:spcAft>
              <a:buNone/>
            </a:pPr>
            <a:endParaRPr sz="1600" dirty="0"/>
          </a:p>
          <a:p>
            <a:pPr marL="0" lvl="0" indent="0" algn="l" rtl="0">
              <a:spcBef>
                <a:spcPts val="1000"/>
              </a:spcBef>
              <a:spcAft>
                <a:spcPts val="1000"/>
              </a:spcAft>
              <a:buNone/>
            </a:pPr>
            <a:endParaRPr sz="16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216" descr="icon of a person bowing"/>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600" b="1">
              <a:solidFill>
                <a:srgbClr val="0B5394"/>
              </a:solidFill>
            </a:endParaRPr>
          </a:p>
          <a:p>
            <a:pPr marL="0" lvl="0" indent="0" algn="l" rtl="0">
              <a:spcBef>
                <a:spcPts val="0"/>
              </a:spcBef>
              <a:spcAft>
                <a:spcPts val="0"/>
              </a:spcAft>
              <a:buNone/>
            </a:pPr>
            <a:endParaRPr sz="2600" b="1">
              <a:solidFill>
                <a:srgbClr val="0B5394"/>
              </a:solidFill>
            </a:endParaRPr>
          </a:p>
        </p:txBody>
      </p:sp>
      <p:pic>
        <p:nvPicPr>
          <p:cNvPr id="1860" name="Google Shape;1860;p2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23775" y="1200150"/>
            <a:ext cx="3588675" cy="3588675"/>
          </a:xfrm>
          <a:prstGeom prst="rect">
            <a:avLst/>
          </a:prstGeom>
          <a:noFill/>
          <a:ln>
            <a:noFill/>
          </a:ln>
        </p:spPr>
      </p:pic>
      <p:sp>
        <p:nvSpPr>
          <p:cNvPr id="1861" name="Google Shape;1861;p216"/>
          <p:cNvSpPr txBox="1">
            <a:spLocks noGrp="1"/>
          </p:cNvSpPr>
          <p:nvPr>
            <p:ph type="title" idx="4294967295"/>
          </p:nvPr>
        </p:nvSpPr>
        <p:spPr>
          <a:xfrm>
            <a:off x="1995025" y="0"/>
            <a:ext cx="5446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Thank You!</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217">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68" name="Google Shape;1868;p217"/>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Public Comment</a:t>
            </a: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218"/>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Voting Instructions for Committee Members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74" name="Google Shape;1874;p218"/>
          <p:cNvSpPr/>
          <p:nvPr/>
        </p:nvSpPr>
        <p:spPr>
          <a:xfrm>
            <a:off x="1009650" y="1126650"/>
            <a:ext cx="7846800" cy="21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 sz="1900" b="1">
                <a:solidFill>
                  <a:schemeClr val="dk1"/>
                </a:solidFill>
                <a:highlight>
                  <a:srgbClr val="FFFFFF"/>
                </a:highlight>
              </a:rPr>
              <a:t>Yes</a:t>
            </a:r>
            <a:r>
              <a:rPr lang="en" sz="1900">
                <a:solidFill>
                  <a:schemeClr val="dk1"/>
                </a:solidFill>
                <a:highlight>
                  <a:srgbClr val="FFFFFF"/>
                </a:highlight>
              </a:rPr>
              <a:t> - Use the Zoom raise hand feature and physically raise your hand </a:t>
            </a:r>
            <a:endParaRPr sz="1900">
              <a:solidFill>
                <a:schemeClr val="dk1"/>
              </a:solidFill>
              <a:highlight>
                <a:srgbClr val="FFFFFF"/>
              </a:highlight>
            </a:endParaRPr>
          </a:p>
          <a:p>
            <a:pPr marL="0" lvl="0" indent="0" algn="l" rtl="0">
              <a:lnSpc>
                <a:spcPct val="115000"/>
              </a:lnSpc>
              <a:spcBef>
                <a:spcPts val="1000"/>
              </a:spcBef>
              <a:spcAft>
                <a:spcPts val="0"/>
              </a:spcAft>
              <a:buNone/>
            </a:pPr>
            <a:r>
              <a:rPr lang="en" sz="1900" b="1">
                <a:solidFill>
                  <a:schemeClr val="dk1"/>
                </a:solidFill>
                <a:highlight>
                  <a:srgbClr val="FFFFFF"/>
                </a:highlight>
              </a:rPr>
              <a:t>Abstain</a:t>
            </a:r>
            <a:r>
              <a:rPr lang="en" sz="1900">
                <a:solidFill>
                  <a:schemeClr val="dk1"/>
                </a:solidFill>
                <a:highlight>
                  <a:srgbClr val="FFFFFF"/>
                </a:highlight>
              </a:rPr>
              <a:t> - You won't raise your hand</a:t>
            </a:r>
            <a:endParaRPr sz="1900">
              <a:solidFill>
                <a:schemeClr val="dk1"/>
              </a:solidFill>
              <a:highlight>
                <a:srgbClr val="FFFFFF"/>
              </a:highlight>
            </a:endParaRPr>
          </a:p>
          <a:p>
            <a:pPr marL="0" lvl="0" indent="0" algn="l" rtl="0">
              <a:lnSpc>
                <a:spcPct val="115000"/>
              </a:lnSpc>
              <a:spcBef>
                <a:spcPts val="1000"/>
              </a:spcBef>
              <a:spcAft>
                <a:spcPts val="0"/>
              </a:spcAft>
              <a:buNone/>
            </a:pPr>
            <a:r>
              <a:rPr lang="en" sz="1900" b="1">
                <a:solidFill>
                  <a:schemeClr val="dk1"/>
                </a:solidFill>
                <a:highlight>
                  <a:srgbClr val="FFFFFF"/>
                </a:highlight>
              </a:rPr>
              <a:t>No</a:t>
            </a:r>
            <a:r>
              <a:rPr lang="en" sz="1900">
                <a:solidFill>
                  <a:schemeClr val="dk1"/>
                </a:solidFill>
                <a:highlight>
                  <a:srgbClr val="FFFFFF"/>
                </a:highlight>
              </a:rPr>
              <a:t> - You will type “No” in the chat</a:t>
            </a:r>
            <a:endParaRPr sz="1900">
              <a:solidFill>
                <a:schemeClr val="dk1"/>
              </a:solidFill>
              <a:highlight>
                <a:srgbClr val="FFFFFF"/>
              </a:highlight>
            </a:endParaRPr>
          </a:p>
          <a:p>
            <a:pPr marL="0" lvl="0" indent="457200" algn="l" rtl="0">
              <a:lnSpc>
                <a:spcPct val="115000"/>
              </a:lnSpc>
              <a:spcBef>
                <a:spcPts val="1000"/>
              </a:spcBef>
              <a:spcAft>
                <a:spcPts val="0"/>
              </a:spcAft>
              <a:buNone/>
            </a:pPr>
            <a:endParaRPr sz="2200" b="1">
              <a:solidFill>
                <a:schemeClr val="dk1"/>
              </a:solidFill>
              <a:latin typeface="Roboto"/>
              <a:ea typeface="Roboto"/>
              <a:cs typeface="Roboto"/>
              <a:sym typeface="Roboto"/>
            </a:endParaRPr>
          </a:p>
          <a:p>
            <a:pPr marL="0" lvl="0" indent="457200" algn="l" rtl="0">
              <a:lnSpc>
                <a:spcPct val="115000"/>
              </a:lnSpc>
              <a:spcBef>
                <a:spcPts val="1000"/>
              </a:spcBef>
              <a:spcAft>
                <a:spcPts val="0"/>
              </a:spcAft>
              <a:buNone/>
            </a:pPr>
            <a:endParaRPr sz="2200" b="1">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endParaRPr sz="2200" b="1">
              <a:solidFill>
                <a:schemeClr val="dk1"/>
              </a:solidFill>
              <a:latin typeface="Roboto"/>
              <a:ea typeface="Roboto"/>
              <a:cs typeface="Roboto"/>
              <a:sym typeface="Roboto"/>
            </a:endParaRPr>
          </a:p>
        </p:txBody>
      </p:sp>
      <p:sp>
        <p:nvSpPr>
          <p:cNvPr id="1875" name="Google Shape;1875;p2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219"/>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Vote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81" name="Google Shape;1881;p219"/>
          <p:cNvSpPr/>
          <p:nvPr/>
        </p:nvSpPr>
        <p:spPr>
          <a:xfrm>
            <a:off x="1009650" y="1126650"/>
            <a:ext cx="7846800" cy="210060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400"/>
              </a:spcBef>
              <a:spcAft>
                <a:spcPts val="0"/>
              </a:spcAft>
              <a:buClr>
                <a:schemeClr val="dk1"/>
              </a:buClr>
              <a:buSzPts val="2200"/>
              <a:buFont typeface="Roboto"/>
              <a:buChar char="●"/>
            </a:pPr>
            <a:r>
              <a:rPr lang="en" sz="2200" b="1">
                <a:solidFill>
                  <a:schemeClr val="dk1"/>
                </a:solidFill>
                <a:latin typeface="Roboto"/>
                <a:ea typeface="Roboto"/>
                <a:cs typeface="Roboto"/>
                <a:sym typeface="Roboto"/>
              </a:rPr>
              <a:t>Acquisition Workforce Subcommittee</a:t>
            </a:r>
            <a:endParaRPr sz="2200" b="1">
              <a:solidFill>
                <a:schemeClr val="dk1"/>
              </a:solidFill>
              <a:latin typeface="Roboto"/>
              <a:ea typeface="Roboto"/>
              <a:cs typeface="Roboto"/>
              <a:sym typeface="Roboto"/>
            </a:endParaRPr>
          </a:p>
          <a:p>
            <a:pPr marL="0" lvl="0" indent="457200" algn="l" rtl="0">
              <a:lnSpc>
                <a:spcPct val="115000"/>
              </a:lnSpc>
              <a:spcBef>
                <a:spcPts val="1000"/>
              </a:spcBef>
              <a:spcAft>
                <a:spcPts val="0"/>
              </a:spcAft>
              <a:buNone/>
            </a:pPr>
            <a:r>
              <a:rPr lang="en" sz="2200">
                <a:solidFill>
                  <a:schemeClr val="dk1"/>
                </a:solidFill>
                <a:latin typeface="Roboto"/>
                <a:ea typeface="Roboto"/>
                <a:cs typeface="Roboto"/>
                <a:sym typeface="Roboto"/>
              </a:rPr>
              <a:t>Amplify GSA’s Sustainability Change Acceleration Strategy</a:t>
            </a:r>
            <a:endParaRPr sz="2200">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endParaRPr sz="2200" b="1">
              <a:solidFill>
                <a:schemeClr val="dk1"/>
              </a:solidFill>
              <a:latin typeface="Roboto"/>
              <a:ea typeface="Roboto"/>
              <a:cs typeface="Roboto"/>
              <a:sym typeface="Roboto"/>
            </a:endParaRPr>
          </a:p>
        </p:txBody>
      </p:sp>
      <p:sp>
        <p:nvSpPr>
          <p:cNvPr id="1882" name="Google Shape;1882;p2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220"/>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Vote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88" name="Google Shape;1888;p220"/>
          <p:cNvSpPr/>
          <p:nvPr/>
        </p:nvSpPr>
        <p:spPr>
          <a:xfrm>
            <a:off x="1009650" y="1126650"/>
            <a:ext cx="7846800" cy="210060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400"/>
              </a:spcBef>
              <a:spcAft>
                <a:spcPts val="0"/>
              </a:spcAft>
              <a:buClr>
                <a:schemeClr val="dk1"/>
              </a:buClr>
              <a:buSzPts val="2200"/>
              <a:buFont typeface="Roboto"/>
              <a:buChar char="●"/>
            </a:pPr>
            <a:r>
              <a:rPr lang="en" sz="2200" b="1">
                <a:solidFill>
                  <a:schemeClr val="dk1"/>
                </a:solidFill>
                <a:latin typeface="Roboto"/>
                <a:ea typeface="Roboto"/>
                <a:cs typeface="Roboto"/>
                <a:sym typeface="Roboto"/>
              </a:rPr>
              <a:t>Industry Partnerships Subcommittee</a:t>
            </a:r>
            <a:endParaRPr sz="2200" b="1">
              <a:solidFill>
                <a:schemeClr val="dk1"/>
              </a:solidFill>
              <a:latin typeface="Roboto"/>
              <a:ea typeface="Roboto"/>
              <a:cs typeface="Roboto"/>
              <a:sym typeface="Roboto"/>
            </a:endParaRPr>
          </a:p>
          <a:p>
            <a:pPr marL="0" lvl="0" indent="457200" algn="l" rtl="0">
              <a:lnSpc>
                <a:spcPct val="115000"/>
              </a:lnSpc>
              <a:spcBef>
                <a:spcPts val="1000"/>
              </a:spcBef>
              <a:spcAft>
                <a:spcPts val="0"/>
              </a:spcAft>
              <a:buNone/>
            </a:pPr>
            <a:r>
              <a:rPr lang="en" sz="2200">
                <a:solidFill>
                  <a:schemeClr val="dk1"/>
                </a:solidFill>
                <a:latin typeface="Roboto"/>
                <a:ea typeface="Roboto"/>
                <a:cs typeface="Roboto"/>
                <a:sym typeface="Roboto"/>
              </a:rPr>
              <a:t>Adopt Life-Cycle Management for Innovative Entrants</a:t>
            </a:r>
            <a:endParaRPr sz="2200">
              <a:solidFill>
                <a:schemeClr val="dk1"/>
              </a:solidFill>
              <a:latin typeface="Roboto"/>
              <a:ea typeface="Roboto"/>
              <a:cs typeface="Roboto"/>
              <a:sym typeface="Roboto"/>
            </a:endParaRPr>
          </a:p>
          <a:p>
            <a:pPr marL="914400" lvl="0" indent="0" algn="l" rtl="0">
              <a:lnSpc>
                <a:spcPct val="115000"/>
              </a:lnSpc>
              <a:spcBef>
                <a:spcPts val="1000"/>
              </a:spcBef>
              <a:spcAft>
                <a:spcPts val="1000"/>
              </a:spcAft>
              <a:buNone/>
            </a:pPr>
            <a:endParaRPr sz="2200" b="1">
              <a:solidFill>
                <a:schemeClr val="dk1"/>
              </a:solidFill>
              <a:latin typeface="Roboto"/>
              <a:ea typeface="Roboto"/>
              <a:cs typeface="Roboto"/>
              <a:sym typeface="Roboto"/>
            </a:endParaRPr>
          </a:p>
        </p:txBody>
      </p:sp>
      <p:sp>
        <p:nvSpPr>
          <p:cNvPr id="1889" name="Google Shape;1889;p2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21"/>
          <p:cNvSpPr txBox="1">
            <a:spLocks noGrp="1"/>
          </p:cNvSpPr>
          <p:nvPr>
            <p:ph type="title" idx="4294967295"/>
          </p:nvPr>
        </p:nvSpPr>
        <p:spPr>
          <a:xfrm>
            <a:off x="0" y="0"/>
            <a:ext cx="9144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Vote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95" name="Google Shape;1895;p221"/>
          <p:cNvSpPr/>
          <p:nvPr/>
        </p:nvSpPr>
        <p:spPr>
          <a:xfrm>
            <a:off x="1009650" y="1126650"/>
            <a:ext cx="7846800" cy="210060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400"/>
              </a:spcBef>
              <a:spcAft>
                <a:spcPts val="0"/>
              </a:spcAft>
              <a:buClr>
                <a:schemeClr val="dk1"/>
              </a:buClr>
              <a:buSzPts val="2200"/>
              <a:buFont typeface="Roboto"/>
              <a:buChar char="●"/>
            </a:pPr>
            <a:r>
              <a:rPr lang="en" sz="2200" b="1">
                <a:solidFill>
                  <a:schemeClr val="dk1"/>
                </a:solidFill>
                <a:latin typeface="Roboto"/>
                <a:ea typeface="Roboto"/>
                <a:cs typeface="Roboto"/>
                <a:sym typeface="Roboto"/>
              </a:rPr>
              <a:t>Policy and Practice Subcommittee</a:t>
            </a:r>
            <a:endParaRPr sz="2200" b="1">
              <a:solidFill>
                <a:schemeClr val="dk1"/>
              </a:solidFill>
              <a:latin typeface="Roboto"/>
              <a:ea typeface="Roboto"/>
              <a:cs typeface="Roboto"/>
              <a:sym typeface="Roboto"/>
            </a:endParaRPr>
          </a:p>
          <a:p>
            <a:pPr marL="0" lvl="0" indent="457200" algn="l" rtl="0">
              <a:lnSpc>
                <a:spcPct val="115000"/>
              </a:lnSpc>
              <a:spcBef>
                <a:spcPts val="1000"/>
              </a:spcBef>
              <a:spcAft>
                <a:spcPts val="1000"/>
              </a:spcAft>
              <a:buNone/>
            </a:pPr>
            <a:r>
              <a:rPr lang="en" sz="2200">
                <a:solidFill>
                  <a:schemeClr val="dk1"/>
                </a:solidFill>
                <a:latin typeface="Roboto"/>
                <a:ea typeface="Roboto"/>
                <a:cs typeface="Roboto"/>
                <a:sym typeface="Roboto"/>
              </a:rPr>
              <a:t>Adopt a Principles-Based Sustainability Data Framework</a:t>
            </a:r>
            <a:endParaRPr sz="2200">
              <a:solidFill>
                <a:schemeClr val="dk1"/>
              </a:solidFill>
              <a:latin typeface="Roboto"/>
              <a:ea typeface="Roboto"/>
              <a:cs typeface="Roboto"/>
              <a:sym typeface="Roboto"/>
            </a:endParaRPr>
          </a:p>
        </p:txBody>
      </p:sp>
      <p:sp>
        <p:nvSpPr>
          <p:cNvPr id="1896" name="Google Shape;1896;p2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59"/>
          <p:cNvSpPr txBox="1">
            <a:spLocks noGrp="1"/>
          </p:cNvSpPr>
          <p:nvPr>
            <p:ph type="body" idx="1"/>
          </p:nvPr>
        </p:nvSpPr>
        <p:spPr>
          <a:xfrm>
            <a:off x="457200" y="1010900"/>
            <a:ext cx="8446500" cy="33945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400"/>
              </a:spcBef>
              <a:spcAft>
                <a:spcPts val="0"/>
              </a:spcAft>
              <a:buSzPts val="2100"/>
              <a:buFont typeface="Roboto"/>
              <a:buChar char="•"/>
            </a:pPr>
            <a:r>
              <a:rPr lang="en" sz="2100" b="1">
                <a:latin typeface="Roboto"/>
                <a:ea typeface="Roboto"/>
                <a:cs typeface="Roboto"/>
                <a:sym typeface="Roboto"/>
              </a:rPr>
              <a:t>Acquisition Workforce Subcommittee</a:t>
            </a:r>
            <a:endParaRPr sz="2100" b="1">
              <a:latin typeface="Roboto"/>
              <a:ea typeface="Roboto"/>
              <a:cs typeface="Roboto"/>
              <a:sym typeface="Roboto"/>
            </a:endParaRPr>
          </a:p>
          <a:p>
            <a:pPr marL="457200" marR="0" lvl="0" indent="0" algn="l" rtl="0">
              <a:lnSpc>
                <a:spcPct val="115000"/>
              </a:lnSpc>
              <a:spcBef>
                <a:spcPts val="1000"/>
              </a:spcBef>
              <a:spcAft>
                <a:spcPts val="0"/>
              </a:spcAft>
              <a:buNone/>
            </a:pPr>
            <a:r>
              <a:rPr lang="en" sz="1900">
                <a:solidFill>
                  <a:schemeClr val="dk1"/>
                </a:solidFill>
                <a:latin typeface="Roboto"/>
                <a:ea typeface="Roboto"/>
                <a:cs typeface="Roboto"/>
                <a:sym typeface="Roboto"/>
              </a:rPr>
              <a:t>Amplify GSA’s Sustainability Change Acceleration Strategy</a:t>
            </a:r>
            <a:endParaRPr sz="1900">
              <a:solidFill>
                <a:srgbClr val="FF0000"/>
              </a:solidFill>
              <a:latin typeface="Roboto"/>
              <a:ea typeface="Roboto"/>
              <a:cs typeface="Roboto"/>
              <a:sym typeface="Roboto"/>
            </a:endParaRPr>
          </a:p>
          <a:p>
            <a:pPr marL="914400" marR="0" lvl="0" indent="0" algn="l" rtl="0">
              <a:lnSpc>
                <a:spcPct val="115000"/>
              </a:lnSpc>
              <a:spcBef>
                <a:spcPts val="0"/>
              </a:spcBef>
              <a:spcAft>
                <a:spcPts val="0"/>
              </a:spcAft>
              <a:buNone/>
            </a:pPr>
            <a:endParaRPr sz="1900">
              <a:solidFill>
                <a:srgbClr val="FF0000"/>
              </a:solidFill>
              <a:latin typeface="Roboto"/>
              <a:ea typeface="Roboto"/>
              <a:cs typeface="Roboto"/>
              <a:sym typeface="Roboto"/>
            </a:endParaRPr>
          </a:p>
          <a:p>
            <a:pPr marL="457200" lvl="0" indent="-361950" algn="l" rtl="0">
              <a:lnSpc>
                <a:spcPct val="115000"/>
              </a:lnSpc>
              <a:spcBef>
                <a:spcPts val="400"/>
              </a:spcBef>
              <a:spcAft>
                <a:spcPts val="0"/>
              </a:spcAft>
              <a:buSzPts val="2100"/>
              <a:buFont typeface="Roboto"/>
              <a:buChar char="•"/>
            </a:pPr>
            <a:r>
              <a:rPr lang="en" sz="2100" b="1">
                <a:solidFill>
                  <a:schemeClr val="dk1"/>
                </a:solidFill>
                <a:latin typeface="Roboto"/>
                <a:ea typeface="Roboto"/>
                <a:cs typeface="Roboto"/>
                <a:sym typeface="Roboto"/>
              </a:rPr>
              <a:t>Industry Partnerships Subcommittee</a:t>
            </a:r>
            <a:endParaRPr sz="2100" b="1">
              <a:solidFill>
                <a:schemeClr val="dk1"/>
              </a:solidFill>
              <a:latin typeface="Roboto"/>
              <a:ea typeface="Roboto"/>
              <a:cs typeface="Roboto"/>
              <a:sym typeface="Roboto"/>
            </a:endParaRPr>
          </a:p>
          <a:p>
            <a:pPr marL="457200" marR="0" lvl="0" indent="0" algn="l" rtl="0">
              <a:lnSpc>
                <a:spcPct val="115000"/>
              </a:lnSpc>
              <a:spcBef>
                <a:spcPts val="1000"/>
              </a:spcBef>
              <a:spcAft>
                <a:spcPts val="0"/>
              </a:spcAft>
              <a:buNone/>
            </a:pPr>
            <a:r>
              <a:rPr lang="en" sz="1900">
                <a:solidFill>
                  <a:schemeClr val="dk1"/>
                </a:solidFill>
                <a:latin typeface="Roboto"/>
                <a:ea typeface="Roboto"/>
                <a:cs typeface="Roboto"/>
                <a:sym typeface="Roboto"/>
              </a:rPr>
              <a:t>Adopt Life-Cycle Management for Innovative Entrants</a:t>
            </a:r>
            <a:endParaRPr sz="210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endParaRPr sz="1900">
              <a:solidFill>
                <a:schemeClr val="dk1"/>
              </a:solidFill>
              <a:latin typeface="Roboto"/>
              <a:ea typeface="Roboto"/>
              <a:cs typeface="Roboto"/>
              <a:sym typeface="Roboto"/>
            </a:endParaRPr>
          </a:p>
          <a:p>
            <a:pPr marL="457200" lvl="0" indent="-361950" algn="l" rtl="0">
              <a:lnSpc>
                <a:spcPct val="115000"/>
              </a:lnSpc>
              <a:spcBef>
                <a:spcPts val="400"/>
              </a:spcBef>
              <a:spcAft>
                <a:spcPts val="0"/>
              </a:spcAft>
              <a:buSzPts val="2100"/>
              <a:buFont typeface="Roboto"/>
              <a:buChar char="•"/>
            </a:pPr>
            <a:r>
              <a:rPr lang="en" sz="2100" b="1">
                <a:solidFill>
                  <a:schemeClr val="dk1"/>
                </a:solidFill>
                <a:latin typeface="Roboto"/>
                <a:ea typeface="Roboto"/>
                <a:cs typeface="Roboto"/>
                <a:sym typeface="Roboto"/>
              </a:rPr>
              <a:t>Policy and Practice Subcommittee</a:t>
            </a:r>
            <a:endParaRPr sz="2100" b="1">
              <a:solidFill>
                <a:schemeClr val="dk1"/>
              </a:solidFill>
              <a:latin typeface="Roboto"/>
              <a:ea typeface="Roboto"/>
              <a:cs typeface="Roboto"/>
              <a:sym typeface="Roboto"/>
            </a:endParaRPr>
          </a:p>
          <a:p>
            <a:pPr marL="457200" marR="0" lvl="0" indent="0" algn="l" rtl="0">
              <a:lnSpc>
                <a:spcPct val="115000"/>
              </a:lnSpc>
              <a:spcBef>
                <a:spcPts val="1000"/>
              </a:spcBef>
              <a:spcAft>
                <a:spcPts val="0"/>
              </a:spcAft>
              <a:buNone/>
            </a:pPr>
            <a:r>
              <a:rPr lang="en" sz="1900">
                <a:solidFill>
                  <a:schemeClr val="dk1"/>
                </a:solidFill>
                <a:latin typeface="Roboto"/>
                <a:ea typeface="Roboto"/>
                <a:cs typeface="Roboto"/>
                <a:sym typeface="Roboto"/>
              </a:rPr>
              <a:t>Adopt a Principles-Based Sustainability Data Framework</a:t>
            </a:r>
            <a:endParaRPr sz="1900">
              <a:solidFill>
                <a:schemeClr val="dk1"/>
              </a:solidFill>
              <a:latin typeface="Roboto"/>
              <a:ea typeface="Roboto"/>
              <a:cs typeface="Roboto"/>
              <a:sym typeface="Roboto"/>
            </a:endParaRPr>
          </a:p>
          <a:p>
            <a:pPr marL="457200" lvl="0" indent="0" algn="l" rtl="0">
              <a:lnSpc>
                <a:spcPct val="115000"/>
              </a:lnSpc>
              <a:spcBef>
                <a:spcPts val="400"/>
              </a:spcBef>
              <a:spcAft>
                <a:spcPts val="0"/>
              </a:spcAft>
              <a:buNone/>
            </a:pPr>
            <a:endParaRPr sz="190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endParaRPr sz="1900">
              <a:solidFill>
                <a:schemeClr val="dk1"/>
              </a:solidFill>
              <a:latin typeface="Roboto"/>
              <a:ea typeface="Roboto"/>
              <a:cs typeface="Roboto"/>
              <a:sym typeface="Roboto"/>
            </a:endParaRPr>
          </a:p>
          <a:p>
            <a:pPr marL="0" lvl="0" indent="0" algn="l" rtl="0">
              <a:lnSpc>
                <a:spcPct val="115000"/>
              </a:lnSpc>
              <a:spcBef>
                <a:spcPts val="1000"/>
              </a:spcBef>
              <a:spcAft>
                <a:spcPts val="0"/>
              </a:spcAft>
              <a:buClr>
                <a:schemeClr val="dk1"/>
              </a:buClr>
              <a:buSzPts val="1100"/>
              <a:buFont typeface="Arial"/>
              <a:buNone/>
            </a:pPr>
            <a:endParaRPr sz="190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endParaRPr sz="1900">
              <a:latin typeface="Roboto"/>
              <a:ea typeface="Roboto"/>
              <a:cs typeface="Roboto"/>
              <a:sym typeface="Roboto"/>
            </a:endParaRPr>
          </a:p>
          <a:p>
            <a:pPr marL="0" lvl="0" indent="0" algn="l" rtl="0">
              <a:lnSpc>
                <a:spcPct val="115000"/>
              </a:lnSpc>
              <a:spcBef>
                <a:spcPts val="1000"/>
              </a:spcBef>
              <a:spcAft>
                <a:spcPts val="0"/>
              </a:spcAft>
              <a:buNone/>
            </a:pPr>
            <a:endParaRPr sz="1900">
              <a:latin typeface="Roboto"/>
              <a:ea typeface="Roboto"/>
              <a:cs typeface="Roboto"/>
              <a:sym typeface="Roboto"/>
            </a:endParaRPr>
          </a:p>
          <a:p>
            <a:pPr marL="914400" lvl="0" indent="0" algn="l" rtl="0">
              <a:lnSpc>
                <a:spcPct val="115000"/>
              </a:lnSpc>
              <a:spcBef>
                <a:spcPts val="1000"/>
              </a:spcBef>
              <a:spcAft>
                <a:spcPts val="0"/>
              </a:spcAft>
              <a:buNone/>
            </a:pPr>
            <a:endParaRPr sz="1900">
              <a:latin typeface="Roboto"/>
              <a:ea typeface="Roboto"/>
              <a:cs typeface="Roboto"/>
              <a:sym typeface="Roboto"/>
            </a:endParaRPr>
          </a:p>
        </p:txBody>
      </p:sp>
      <p:sp>
        <p:nvSpPr>
          <p:cNvPr id="1223" name="Google Shape;1223;p159"/>
          <p:cNvSpPr txBox="1">
            <a:spLocks noGrp="1"/>
          </p:cNvSpPr>
          <p:nvPr>
            <p:ph type="title" idx="4294967295"/>
          </p:nvPr>
        </p:nvSpPr>
        <p:spPr>
          <a:xfrm>
            <a:off x="928875" y="0"/>
            <a:ext cx="80742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Overview of Recommendations</a:t>
            </a:r>
            <a:endParaRPr kumimoji="0" lang="en-US" sz="2300" b="0"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224" name="Google Shape;1224;p1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222">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03" name="Google Shape;1903;p222"/>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Closing Remarks</a:t>
            </a: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904" name="Google Shape;1904;p222">
            <a:extLst>
              <a:ext uri="{C183D7F6-B498-43B3-948B-1728B52AA6E4}">
                <adec:decorative xmlns:adec="http://schemas.microsoft.com/office/drawing/2017/decorative" val="1"/>
              </a:ext>
            </a:extLst>
          </p:cNvPr>
          <p:cNvSpPr txBox="1"/>
          <p:nvPr/>
        </p:nvSpPr>
        <p:spPr>
          <a:xfrm>
            <a:off x="1334850" y="3376050"/>
            <a:ext cx="7050000" cy="2121900"/>
          </a:xfrm>
          <a:prstGeom prst="rect">
            <a:avLst/>
          </a:prstGeom>
          <a:noFill/>
          <a:ln>
            <a:noFill/>
          </a:ln>
        </p:spPr>
        <p:txBody>
          <a:bodyPr spcFirstLastPara="1" wrap="square" lIns="0" tIns="0" rIns="0" bIns="0" anchor="t" anchorCtr="0">
            <a:noAutofit/>
          </a:bodyPr>
          <a:lstStyle/>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rgbClr val="000000"/>
              </a:buClr>
              <a:buSzPts val="1800"/>
              <a:buFont typeface="Arial"/>
              <a:buNone/>
            </a:pPr>
            <a:endParaRPr sz="240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223">
            <a:extLst>
              <a:ext uri="{C183D7F6-B498-43B3-948B-1728B52AA6E4}">
                <adec:decorative xmlns:adec="http://schemas.microsoft.com/office/drawing/2017/decorative" val="1"/>
              </a:ext>
            </a:extLst>
          </p:cNvPr>
          <p:cNvSpPr/>
          <p:nvPr/>
        </p:nvSpPr>
        <p:spPr>
          <a:xfrm>
            <a:off x="0" y="0"/>
            <a:ext cx="9144000" cy="4500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10" name="Google Shape;1910;p223"/>
          <p:cNvSpPr txBox="1">
            <a:spLocks noGrp="1"/>
          </p:cNvSpPr>
          <p:nvPr>
            <p:ph type="sldNum" idx="12"/>
          </p:nvPr>
        </p:nvSpPr>
        <p:spPr>
          <a:xfrm>
            <a:off x="6553200" y="4661297"/>
            <a:ext cx="1905000" cy="342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r>
              <a:rPr lang="en"/>
              <a:t>2</a:t>
            </a:r>
            <a:endParaRPr>
              <a:solidFill>
                <a:srgbClr val="005087"/>
              </a:solidFill>
            </a:endParaRPr>
          </a:p>
        </p:txBody>
      </p:sp>
      <p:sp>
        <p:nvSpPr>
          <p:cNvPr id="1911" name="Google Shape;1911;p223"/>
          <p:cNvSpPr txBox="1"/>
          <p:nvPr/>
        </p:nvSpPr>
        <p:spPr>
          <a:xfrm>
            <a:off x="390450" y="3438525"/>
            <a:ext cx="836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i="1">
                <a:solidFill>
                  <a:schemeClr val="dk1"/>
                </a:solidFill>
              </a:rPr>
              <a:t>Written comments can be sent to </a:t>
            </a:r>
            <a:r>
              <a:rPr lang="en" sz="3000" b="1" i="1" u="sng">
                <a:solidFill>
                  <a:schemeClr val="hlink"/>
                </a:solidFill>
                <a:hlinkClick r:id="rId3"/>
              </a:rPr>
              <a:t>gapfac@gsa.gov</a:t>
            </a:r>
            <a:endParaRPr sz="3000" b="1" i="1">
              <a:solidFill>
                <a:schemeClr val="dk1"/>
              </a:solidFill>
            </a:endParaRPr>
          </a:p>
        </p:txBody>
      </p:sp>
      <p:sp>
        <p:nvSpPr>
          <p:cNvPr id="1912" name="Google Shape;1912;p223"/>
          <p:cNvSpPr txBox="1">
            <a:spLocks noGrp="1"/>
          </p:cNvSpPr>
          <p:nvPr>
            <p:ph type="title" idx="4294967295"/>
          </p:nvPr>
        </p:nvSpPr>
        <p:spPr>
          <a:xfrm>
            <a:off x="321500" y="1398575"/>
            <a:ext cx="8363100" cy="1139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chemeClr val="dk1"/>
                </a:solidFill>
                <a:effectLst/>
                <a:uLnTx/>
                <a:uFillTx/>
                <a:latin typeface="Arial"/>
                <a:ea typeface="Arial"/>
                <a:cs typeface="Arial"/>
                <a:sym typeface="Arial"/>
              </a:rPr>
              <a:t>Thank You!</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224">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19" name="Google Shape;1919;p224"/>
          <p:cNvSpPr txBox="1">
            <a:spLocks noGrp="1"/>
          </p:cNvSpPr>
          <p:nvPr>
            <p:ph type="title" idx="4294967295"/>
          </p:nvPr>
        </p:nvSpPr>
        <p:spPr>
          <a:xfrm>
            <a:off x="306275"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GAP FAC Member Biographies</a:t>
            </a:r>
          </a:p>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225"/>
          <p:cNvSpPr txBox="1"/>
          <p:nvPr/>
        </p:nvSpPr>
        <p:spPr>
          <a:xfrm>
            <a:off x="255750" y="3209575"/>
            <a:ext cx="41604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600" b="1">
                <a:solidFill>
                  <a:schemeClr val="dk1"/>
                </a:solidFill>
                <a:highlight>
                  <a:srgbClr val="FFFFFF"/>
                </a:highlight>
              </a:rPr>
              <a:t>Director of Policy at Partnership for Public Service.  She works to improve government management and strengthen the United States civil service through development of policies to help modernize government management. </a:t>
            </a:r>
            <a:endParaRPr sz="1600" b="1">
              <a:solidFill>
                <a:schemeClr val="dk1"/>
              </a:solidFill>
            </a:endParaRPr>
          </a:p>
        </p:txBody>
      </p:sp>
      <p:sp>
        <p:nvSpPr>
          <p:cNvPr id="1925" name="Google Shape;1925;p225"/>
          <p:cNvSpPr>
            <a:spLocks noGrp="1"/>
          </p:cNvSpPr>
          <p:nvPr>
            <p:ph type="title" idx="4294967295"/>
          </p:nvPr>
        </p:nvSpPr>
        <p:spPr>
          <a:xfrm>
            <a:off x="902825" y="0"/>
            <a:ext cx="82413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Chair and Co-Chair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6" name="Google Shape;1926;p2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73</a:t>
            </a:fld>
            <a:endParaRPr/>
          </a:p>
        </p:txBody>
      </p:sp>
      <p:pic>
        <p:nvPicPr>
          <p:cNvPr id="1927" name="Google Shape;1927;p225" descr="photo of troy cribb"/>
          <p:cNvPicPr preferRelativeResize="0"/>
          <p:nvPr/>
        </p:nvPicPr>
        <p:blipFill rotWithShape="1">
          <a:blip r:embed="rId3">
            <a:alphaModFix/>
          </a:blip>
          <a:srcRect l="27081"/>
          <a:stretch/>
        </p:blipFill>
        <p:spPr>
          <a:xfrm>
            <a:off x="1356275" y="902350"/>
            <a:ext cx="1959373" cy="1814624"/>
          </a:xfrm>
          <a:prstGeom prst="rect">
            <a:avLst/>
          </a:prstGeom>
          <a:noFill/>
          <a:ln>
            <a:noFill/>
          </a:ln>
        </p:spPr>
      </p:pic>
      <p:sp>
        <p:nvSpPr>
          <p:cNvPr id="1928" name="Google Shape;1928;p225"/>
          <p:cNvSpPr txBox="1"/>
          <p:nvPr/>
        </p:nvSpPr>
        <p:spPr>
          <a:xfrm>
            <a:off x="4715475" y="3209575"/>
            <a:ext cx="4280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600" b="1">
                <a:solidFill>
                  <a:srgbClr val="222222"/>
                </a:solidFill>
                <a:highlight>
                  <a:srgbClr val="FFFFFF"/>
                </a:highlight>
              </a:rPr>
              <a:t>Chief Strategy Officer and Managing Partner</a:t>
            </a:r>
            <a:r>
              <a:rPr lang="en" sz="1100">
                <a:solidFill>
                  <a:srgbClr val="222222"/>
                </a:solidFill>
                <a:highlight>
                  <a:srgbClr val="FFFFFF"/>
                </a:highlight>
              </a:rPr>
              <a:t> </a:t>
            </a:r>
            <a:r>
              <a:rPr lang="en" sz="1600" b="1">
                <a:solidFill>
                  <a:schemeClr val="dk1"/>
                </a:solidFill>
                <a:highlight>
                  <a:srgbClr val="FFFFFF"/>
                </a:highlight>
              </a:rPr>
              <a:t>at Global Leader Group.  Currently leads start up corporation focused on helping organizations achieve excellence through the expert areas via practitioner consulting, learning, and development.  </a:t>
            </a:r>
            <a:endParaRPr sz="1600" b="1">
              <a:solidFill>
                <a:schemeClr val="dk1"/>
              </a:solidFill>
            </a:endParaRPr>
          </a:p>
        </p:txBody>
      </p:sp>
      <p:sp>
        <p:nvSpPr>
          <p:cNvPr id="1929" name="Google Shape;1929;p225"/>
          <p:cNvSpPr txBox="1"/>
          <p:nvPr/>
        </p:nvSpPr>
        <p:spPr>
          <a:xfrm>
            <a:off x="835950" y="2716975"/>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Troy Cribb, Chair</a:t>
            </a:r>
            <a:endParaRPr sz="1900" u="sng"/>
          </a:p>
        </p:txBody>
      </p:sp>
      <p:sp>
        <p:nvSpPr>
          <p:cNvPr id="1930" name="Google Shape;1930;p225"/>
          <p:cNvSpPr txBox="1"/>
          <p:nvPr/>
        </p:nvSpPr>
        <p:spPr>
          <a:xfrm>
            <a:off x="5361963" y="2716975"/>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Cassius Butts, Co-Chair</a:t>
            </a:r>
            <a:endParaRPr sz="1900" u="sng"/>
          </a:p>
        </p:txBody>
      </p:sp>
      <p:pic>
        <p:nvPicPr>
          <p:cNvPr id="1931" name="Google Shape;1931;p225" descr="photo of cassius butts"/>
          <p:cNvPicPr preferRelativeResize="0"/>
          <p:nvPr/>
        </p:nvPicPr>
        <p:blipFill rotWithShape="1">
          <a:blip r:embed="rId4">
            <a:alphaModFix/>
          </a:blip>
          <a:srcRect t="4018" b="4027"/>
          <a:stretch/>
        </p:blipFill>
        <p:spPr>
          <a:xfrm>
            <a:off x="5833025" y="902350"/>
            <a:ext cx="1871325" cy="18713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pic>
        <p:nvPicPr>
          <p:cNvPr id="1936" name="Google Shape;1936;p226" descr="photo of farad ali"/>
          <p:cNvPicPr preferRelativeResize="0"/>
          <p:nvPr/>
        </p:nvPicPr>
        <p:blipFill rotWithShape="1">
          <a:blip r:embed="rId3">
            <a:alphaModFix/>
          </a:blip>
          <a:srcRect t="7773" b="30482"/>
          <a:stretch/>
        </p:blipFill>
        <p:spPr>
          <a:xfrm>
            <a:off x="114400" y="873425"/>
            <a:ext cx="1959375" cy="1814625"/>
          </a:xfrm>
          <a:prstGeom prst="rect">
            <a:avLst/>
          </a:prstGeom>
          <a:noFill/>
          <a:ln>
            <a:noFill/>
          </a:ln>
        </p:spPr>
      </p:pic>
      <p:sp>
        <p:nvSpPr>
          <p:cNvPr id="1937" name="Google Shape;1937;p226"/>
          <p:cNvSpPr txBox="1"/>
          <p:nvPr/>
        </p:nvSpPr>
        <p:spPr>
          <a:xfrm>
            <a:off x="-74650" y="3209575"/>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President and Chief Executive Officer of Asociar Limited Liability Company.  For 20 years, he has worked to strengthen the asset base of diverse populations through policy, education and economic opportunities for women and minority business enterprises.</a:t>
            </a:r>
            <a:endParaRPr sz="1100" b="1">
              <a:solidFill>
                <a:schemeClr val="dk1"/>
              </a:solidFill>
            </a:endParaRPr>
          </a:p>
        </p:txBody>
      </p:sp>
      <p:sp>
        <p:nvSpPr>
          <p:cNvPr id="1938" name="Google Shape;1938;p226"/>
          <p:cNvSpPr>
            <a:spLocks noGrp="1"/>
          </p:cNvSpPr>
          <p:nvPr>
            <p:ph type="title" idx="4294967295"/>
          </p:nvPr>
        </p:nvSpPr>
        <p:spPr>
          <a:xfrm>
            <a:off x="915850" y="0"/>
            <a:ext cx="82281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9" name="Google Shape;1939;p2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74</a:t>
            </a:fld>
            <a:endParaRPr/>
          </a:p>
        </p:txBody>
      </p:sp>
      <p:sp>
        <p:nvSpPr>
          <p:cNvPr id="1940" name="Google Shape;1940;p226"/>
          <p:cNvSpPr txBox="1"/>
          <p:nvPr/>
        </p:nvSpPr>
        <p:spPr>
          <a:xfrm>
            <a:off x="368138" y="2703700"/>
            <a:ext cx="1453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Farad Ali</a:t>
            </a:r>
            <a:endParaRPr sz="1900" b="1" u="sng">
              <a:solidFill>
                <a:srgbClr val="005087"/>
              </a:solidFill>
            </a:endParaRPr>
          </a:p>
        </p:txBody>
      </p:sp>
      <p:sp>
        <p:nvSpPr>
          <p:cNvPr id="1941" name="Google Shape;1941;p226"/>
          <p:cNvSpPr txBox="1"/>
          <p:nvPr/>
        </p:nvSpPr>
        <p:spPr>
          <a:xfrm>
            <a:off x="3636025" y="2703700"/>
            <a:ext cx="187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Denise Bailey</a:t>
            </a:r>
            <a:endParaRPr sz="1900" u="sng"/>
          </a:p>
        </p:txBody>
      </p:sp>
      <p:sp>
        <p:nvSpPr>
          <p:cNvPr id="1942" name="Google Shape;1942;p226"/>
          <p:cNvSpPr txBox="1"/>
          <p:nvPr/>
        </p:nvSpPr>
        <p:spPr>
          <a:xfrm>
            <a:off x="3127800" y="3209575"/>
            <a:ext cx="27732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100"/>
              <a:buFont typeface="Arial"/>
              <a:buNone/>
            </a:pPr>
            <a:r>
              <a:rPr lang="en" sz="1100" b="1">
                <a:solidFill>
                  <a:schemeClr val="dk1"/>
                </a:solidFill>
                <a:highlight>
                  <a:srgbClr val="FFFFFF"/>
                </a:highlight>
              </a:rPr>
              <a:t>Deputy Director of Aviation for Business Diversity and Accessibility, Philadelphia International Airport. She has years of experience managing and growing small, minority and women-owned businesses.  She is a subject matter expert in a variety of areas in government contracting and transportation arenas.</a:t>
            </a:r>
            <a:endParaRPr sz="1100" b="1">
              <a:solidFill>
                <a:schemeClr val="dk1"/>
              </a:solidFill>
            </a:endParaRPr>
          </a:p>
          <a:p>
            <a:pPr marL="0" lvl="0" indent="0" algn="ctr" rtl="0">
              <a:lnSpc>
                <a:spcPct val="115000"/>
              </a:lnSpc>
              <a:spcBef>
                <a:spcPts val="1000"/>
              </a:spcBef>
              <a:spcAft>
                <a:spcPts val="0"/>
              </a:spcAft>
              <a:buClr>
                <a:schemeClr val="dk1"/>
              </a:buClr>
              <a:buSzPts val="1100"/>
              <a:buFont typeface="Arial"/>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pic>
        <p:nvPicPr>
          <p:cNvPr id="1943" name="Google Shape;1943;p226" descr="photo of c. gail bassette"/>
          <p:cNvPicPr preferRelativeResize="0"/>
          <p:nvPr/>
        </p:nvPicPr>
        <p:blipFill>
          <a:blip r:embed="rId4">
            <a:alphaModFix/>
          </a:blip>
          <a:stretch>
            <a:fillRect/>
          </a:stretch>
        </p:blipFill>
        <p:spPr>
          <a:xfrm>
            <a:off x="6994475" y="886752"/>
            <a:ext cx="1585949" cy="1911731"/>
          </a:xfrm>
          <a:prstGeom prst="rect">
            <a:avLst/>
          </a:prstGeom>
          <a:noFill/>
          <a:ln>
            <a:noFill/>
          </a:ln>
        </p:spPr>
      </p:pic>
      <p:sp>
        <p:nvSpPr>
          <p:cNvPr id="1944" name="Google Shape;1944;p226"/>
          <p:cNvSpPr txBox="1"/>
          <p:nvPr/>
        </p:nvSpPr>
        <p:spPr>
          <a:xfrm>
            <a:off x="6374300" y="2703700"/>
            <a:ext cx="2826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C. Gail Bassette</a:t>
            </a:r>
            <a:endParaRPr sz="1900" b="1" u="sng">
              <a:solidFill>
                <a:srgbClr val="005087"/>
              </a:solidFill>
            </a:endParaRPr>
          </a:p>
        </p:txBody>
      </p:sp>
      <p:sp>
        <p:nvSpPr>
          <p:cNvPr id="1945" name="Google Shape;1945;p226"/>
          <p:cNvSpPr txBox="1"/>
          <p:nvPr/>
        </p:nvSpPr>
        <p:spPr>
          <a:xfrm>
            <a:off x="6561795" y="29144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r>
              <a:rPr lang="en" sz="1100" b="1">
                <a:solidFill>
                  <a:schemeClr val="dk1"/>
                </a:solidFill>
                <a:highlight>
                  <a:srgbClr val="FFFFFF"/>
                </a:highlight>
              </a:rPr>
              <a:t>Executive Director for Economic Development and Strategic Engagement at Bowie State University.  Vast knowledge and experience as a federal government contractor and business advisor working with state and federal government lawmakers.</a:t>
            </a:r>
            <a:endParaRPr sz="1100" b="1">
              <a:solidFill>
                <a:schemeClr val="dk1"/>
              </a:solidFill>
            </a:endParaRPr>
          </a:p>
        </p:txBody>
      </p:sp>
      <p:pic>
        <p:nvPicPr>
          <p:cNvPr id="1946" name="Google Shape;1946;p226" descr="photo of denise bailey"/>
          <p:cNvPicPr preferRelativeResize="0"/>
          <p:nvPr/>
        </p:nvPicPr>
        <p:blipFill>
          <a:blip r:embed="rId5">
            <a:alphaModFix/>
          </a:blip>
          <a:stretch>
            <a:fillRect/>
          </a:stretch>
        </p:blipFill>
        <p:spPr>
          <a:xfrm>
            <a:off x="3545825" y="906625"/>
            <a:ext cx="1911725" cy="19117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27"/>
          <p:cNvSpPr>
            <a:spLocks noGrp="1"/>
          </p:cNvSpPr>
          <p:nvPr>
            <p:ph type="title" idx="4294967295"/>
          </p:nvPr>
        </p:nvSpPr>
        <p:spPr>
          <a:xfrm>
            <a:off x="924525" y="-78125"/>
            <a:ext cx="91440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52" name="Google Shape;1952;p2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75</a:t>
            </a:fld>
            <a:endParaRPr/>
          </a:p>
        </p:txBody>
      </p:sp>
      <p:sp>
        <p:nvSpPr>
          <p:cNvPr id="1953" name="Google Shape;1953;p227"/>
          <p:cNvSpPr txBox="1"/>
          <p:nvPr/>
        </p:nvSpPr>
        <p:spPr>
          <a:xfrm>
            <a:off x="7" y="317420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Procurement Director for Port Authority of New York and New Jersey.  A proven innovator and leader with accomplishments in strategic procurement transformation and implementing innovative solutions in complex institutions to meet diverse business goals.</a:t>
            </a:r>
            <a:endParaRPr sz="1100" b="1">
              <a:solidFill>
                <a:schemeClr val="dk1"/>
              </a:solidFill>
            </a:endParaRPr>
          </a:p>
        </p:txBody>
      </p:sp>
      <p:sp>
        <p:nvSpPr>
          <p:cNvPr id="1954" name="Google Shape;1954;p227"/>
          <p:cNvSpPr txBox="1"/>
          <p:nvPr/>
        </p:nvSpPr>
        <p:spPr>
          <a:xfrm>
            <a:off x="278300" y="2697200"/>
            <a:ext cx="187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Luke Bassis</a:t>
            </a:r>
            <a:endParaRPr sz="1900" u="sng"/>
          </a:p>
        </p:txBody>
      </p:sp>
      <p:pic>
        <p:nvPicPr>
          <p:cNvPr id="1955" name="Google Shape;1955;p227" descr="photo of luke bassis"/>
          <p:cNvPicPr preferRelativeResize="0"/>
          <p:nvPr/>
        </p:nvPicPr>
        <p:blipFill rotWithShape="1">
          <a:blip r:embed="rId3">
            <a:alphaModFix/>
          </a:blip>
          <a:srcRect b="34870"/>
          <a:stretch/>
        </p:blipFill>
        <p:spPr>
          <a:xfrm>
            <a:off x="234613" y="851718"/>
            <a:ext cx="1959376" cy="1914644"/>
          </a:xfrm>
          <a:prstGeom prst="rect">
            <a:avLst/>
          </a:prstGeom>
          <a:noFill/>
          <a:ln>
            <a:noFill/>
          </a:ln>
        </p:spPr>
      </p:pic>
      <p:pic>
        <p:nvPicPr>
          <p:cNvPr id="1956" name="Google Shape;1956;p227" descr="photo of richard beutel"/>
          <p:cNvPicPr preferRelativeResize="0"/>
          <p:nvPr/>
        </p:nvPicPr>
        <p:blipFill>
          <a:blip r:embed="rId4">
            <a:alphaModFix/>
          </a:blip>
          <a:stretch>
            <a:fillRect/>
          </a:stretch>
        </p:blipFill>
        <p:spPr>
          <a:xfrm>
            <a:off x="3680813" y="930025"/>
            <a:ext cx="1782383" cy="1758050"/>
          </a:xfrm>
          <a:prstGeom prst="rect">
            <a:avLst/>
          </a:prstGeom>
          <a:noFill/>
          <a:ln>
            <a:noFill/>
          </a:ln>
        </p:spPr>
      </p:pic>
      <p:sp>
        <p:nvSpPr>
          <p:cNvPr id="1957" name="Google Shape;1957;p227"/>
          <p:cNvSpPr txBox="1"/>
          <p:nvPr/>
        </p:nvSpPr>
        <p:spPr>
          <a:xfrm>
            <a:off x="3623850" y="2697200"/>
            <a:ext cx="1896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Richard Beutel</a:t>
            </a:r>
            <a:endParaRPr sz="1900" b="1" u="sng">
              <a:solidFill>
                <a:srgbClr val="005087"/>
              </a:solidFill>
            </a:endParaRPr>
          </a:p>
        </p:txBody>
      </p:sp>
      <p:sp>
        <p:nvSpPr>
          <p:cNvPr id="1958" name="Google Shape;1958;p227"/>
          <p:cNvSpPr txBox="1"/>
          <p:nvPr/>
        </p:nvSpPr>
        <p:spPr>
          <a:xfrm>
            <a:off x="3402450" y="317420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Principal Researcher at Cyrrus Analytics LLC.  He believes that modernizing government infrastructure is essential to bringing a modern customer experience to underrepresented communities.</a:t>
            </a:r>
            <a:endParaRPr sz="1100" b="1">
              <a:solidFill>
                <a:schemeClr val="dk1"/>
              </a:solidFill>
            </a:endParaRPr>
          </a:p>
        </p:txBody>
      </p:sp>
      <p:pic>
        <p:nvPicPr>
          <p:cNvPr id="1959" name="Google Shape;1959;p227" descr="photo of leslie cordes"/>
          <p:cNvPicPr preferRelativeResize="0"/>
          <p:nvPr/>
        </p:nvPicPr>
        <p:blipFill rotWithShape="1">
          <a:blip r:embed="rId5">
            <a:alphaModFix/>
          </a:blip>
          <a:srcRect t="5592" b="32679"/>
          <a:stretch/>
        </p:blipFill>
        <p:spPr>
          <a:xfrm>
            <a:off x="6993700" y="901737"/>
            <a:ext cx="1959376" cy="1814625"/>
          </a:xfrm>
          <a:prstGeom prst="rect">
            <a:avLst/>
          </a:prstGeom>
          <a:noFill/>
          <a:ln>
            <a:noFill/>
          </a:ln>
        </p:spPr>
      </p:pic>
      <p:sp>
        <p:nvSpPr>
          <p:cNvPr id="1960" name="Google Shape;1960;p227"/>
          <p:cNvSpPr txBox="1"/>
          <p:nvPr/>
        </p:nvSpPr>
        <p:spPr>
          <a:xfrm>
            <a:off x="6892637" y="2697200"/>
            <a:ext cx="2161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 sz="1900" b="1" u="sng">
                <a:solidFill>
                  <a:srgbClr val="005087"/>
                </a:solidFill>
              </a:rPr>
              <a:t>Leslie Cordes </a:t>
            </a:r>
            <a:endParaRPr sz="1900" b="1" u="sng">
              <a:solidFill>
                <a:srgbClr val="005087"/>
              </a:solidFill>
            </a:endParaRPr>
          </a:p>
        </p:txBody>
      </p:sp>
      <p:sp>
        <p:nvSpPr>
          <p:cNvPr id="1961" name="Google Shape;1961;p227"/>
          <p:cNvSpPr txBox="1"/>
          <p:nvPr/>
        </p:nvSpPr>
        <p:spPr>
          <a:xfrm>
            <a:off x="6654170" y="2851275"/>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r>
              <a:rPr lang="en" sz="1100" b="1">
                <a:solidFill>
                  <a:schemeClr val="dk1"/>
                </a:solidFill>
                <a:highlight>
                  <a:srgbClr val="FFFFFF"/>
                </a:highlight>
              </a:rPr>
              <a:t>Vice President for Programs at Ceres.  She has extensive background in clean energy and energy efficiency program development, domestic and international energy policy, strategic planning, nonprofit operations, and budget development.</a:t>
            </a:r>
            <a:endParaRPr sz="1100" b="1">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228"/>
          <p:cNvSpPr>
            <a:spLocks noGrp="1"/>
          </p:cNvSpPr>
          <p:nvPr>
            <p:ph type="title" idx="4294967295"/>
          </p:nvPr>
        </p:nvSpPr>
        <p:spPr>
          <a:xfrm>
            <a:off x="902825" y="0"/>
            <a:ext cx="82413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67" name="Google Shape;1967;p2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76</a:t>
            </a:fld>
            <a:endParaRPr/>
          </a:p>
        </p:txBody>
      </p:sp>
      <p:sp>
        <p:nvSpPr>
          <p:cNvPr id="1968" name="Google Shape;1968;p228"/>
          <p:cNvSpPr txBox="1"/>
          <p:nvPr/>
        </p:nvSpPr>
        <p:spPr>
          <a:xfrm>
            <a:off x="3636025" y="2703700"/>
            <a:ext cx="187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Nicole Darnall</a:t>
            </a:r>
            <a:endParaRPr sz="1900" b="1" u="sng">
              <a:solidFill>
                <a:srgbClr val="005087"/>
              </a:solidFill>
            </a:endParaRPr>
          </a:p>
        </p:txBody>
      </p:sp>
      <p:sp>
        <p:nvSpPr>
          <p:cNvPr id="1969" name="Google Shape;1969;p228"/>
          <p:cNvSpPr txBox="1"/>
          <p:nvPr/>
        </p:nvSpPr>
        <p:spPr>
          <a:xfrm>
            <a:off x="3346345" y="312260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Foundation Professor at Arizona State University's School of Sustainability and Founding Director of ASU’s Sustainable Purchasing Research Initiative.  Her research uses theories of change to assess organizational approaches to improve global sustainability, especially related to sustainable procurement.</a:t>
            </a:r>
            <a:endParaRPr sz="1100" b="1">
              <a:solidFill>
                <a:schemeClr val="dk1"/>
              </a:solidFill>
            </a:endParaRPr>
          </a:p>
          <a:p>
            <a:pPr marL="0" lvl="0" indent="0" algn="ctr" rtl="0">
              <a:lnSpc>
                <a:spcPct val="115000"/>
              </a:lnSpc>
              <a:spcBef>
                <a:spcPts val="10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sp>
        <p:nvSpPr>
          <p:cNvPr id="1970" name="Google Shape;1970;p228"/>
          <p:cNvSpPr txBox="1"/>
          <p:nvPr/>
        </p:nvSpPr>
        <p:spPr>
          <a:xfrm>
            <a:off x="674287" y="2703700"/>
            <a:ext cx="2161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u="sng">
                <a:solidFill>
                  <a:srgbClr val="005087"/>
                </a:solidFill>
              </a:rPr>
              <a:t>Darryl Daniels</a:t>
            </a:r>
            <a:endParaRPr sz="1900" b="1" u="sng">
              <a:solidFill>
                <a:srgbClr val="005087"/>
              </a:solidFill>
            </a:endParaRPr>
          </a:p>
        </p:txBody>
      </p:sp>
      <p:sp>
        <p:nvSpPr>
          <p:cNvPr id="1971" name="Google Shape;1971;p228"/>
          <p:cNvSpPr txBox="1"/>
          <p:nvPr/>
        </p:nvSpPr>
        <p:spPr>
          <a:xfrm>
            <a:off x="384475" y="2800100"/>
            <a:ext cx="2451300" cy="174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r>
              <a:rPr lang="en" sz="1100" b="1">
                <a:solidFill>
                  <a:schemeClr val="dk1"/>
                </a:solidFill>
                <a:highlight>
                  <a:srgbClr val="FFFFFF"/>
                </a:highlight>
              </a:rPr>
              <a:t>Principal and Chief Executive Officer of Jacobsen Daniels Associates.  Background and experience as a professional architect, planner, and aviation thought leader that provides the unique combination of lived and professional knowledge relevant for the work of the committee. </a:t>
            </a:r>
            <a:endParaRPr sz="1100" b="1">
              <a:solidFill>
                <a:schemeClr val="dk1"/>
              </a:solidFill>
            </a:endParaRPr>
          </a:p>
        </p:txBody>
      </p:sp>
      <p:pic>
        <p:nvPicPr>
          <p:cNvPr id="1972" name="Google Shape;1972;p228" descr="photo of antonio doss"/>
          <p:cNvPicPr preferRelativeResize="0"/>
          <p:nvPr/>
        </p:nvPicPr>
        <p:blipFill rotWithShape="1">
          <a:blip r:embed="rId3">
            <a:alphaModFix/>
          </a:blip>
          <a:srcRect t="4114" b="36336"/>
          <a:stretch/>
        </p:blipFill>
        <p:spPr>
          <a:xfrm>
            <a:off x="6960525" y="886750"/>
            <a:ext cx="1959376" cy="1814624"/>
          </a:xfrm>
          <a:prstGeom prst="rect">
            <a:avLst/>
          </a:prstGeom>
          <a:noFill/>
          <a:ln>
            <a:noFill/>
          </a:ln>
        </p:spPr>
      </p:pic>
      <p:sp>
        <p:nvSpPr>
          <p:cNvPr id="1973" name="Google Shape;1973;p228"/>
          <p:cNvSpPr txBox="1"/>
          <p:nvPr/>
        </p:nvSpPr>
        <p:spPr>
          <a:xfrm>
            <a:off x="6960575" y="2703700"/>
            <a:ext cx="195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Antonio Doss</a:t>
            </a:r>
            <a:endParaRPr sz="1900" b="1" u="sng">
              <a:solidFill>
                <a:srgbClr val="005087"/>
              </a:solidFill>
            </a:endParaRPr>
          </a:p>
        </p:txBody>
      </p:sp>
      <p:sp>
        <p:nvSpPr>
          <p:cNvPr id="1974" name="Google Shape;1974;p228"/>
          <p:cNvSpPr txBox="1"/>
          <p:nvPr/>
        </p:nvSpPr>
        <p:spPr>
          <a:xfrm>
            <a:off x="6770663" y="2800088"/>
            <a:ext cx="2339100" cy="1741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100"/>
              <a:buFont typeface="Arial"/>
              <a:buNone/>
            </a:pPr>
            <a:endParaRPr sz="1100" b="1">
              <a:solidFill>
                <a:schemeClr val="dk1"/>
              </a:solidFill>
            </a:endParaRPr>
          </a:p>
          <a:p>
            <a:pPr marL="0" lvl="0" indent="0" algn="ctr" rtl="0">
              <a:lnSpc>
                <a:spcPct val="115000"/>
              </a:lnSpc>
              <a:spcBef>
                <a:spcPts val="1000"/>
              </a:spcBef>
              <a:spcAft>
                <a:spcPts val="1000"/>
              </a:spcAft>
              <a:buNone/>
            </a:pPr>
            <a:r>
              <a:rPr lang="en" sz="1100" b="1">
                <a:solidFill>
                  <a:schemeClr val="dk1"/>
                </a:solidFill>
                <a:highlight>
                  <a:srgbClr val="FFFFFF"/>
                </a:highlight>
              </a:rPr>
              <a:t>Deputy Associate Administrator for Office of Government Contracting and Business Development for United States Small Business Administration.  He is passionate about growing local economies and supporting the development needs of all entrepreneurs.</a:t>
            </a:r>
            <a:r>
              <a:rPr lang="en" sz="1150">
                <a:solidFill>
                  <a:schemeClr val="dk1"/>
                </a:solidFill>
                <a:highlight>
                  <a:srgbClr val="FFFFFF"/>
                </a:highlight>
              </a:rPr>
              <a:t> </a:t>
            </a:r>
            <a:r>
              <a:rPr lang="en" sz="1100" b="1">
                <a:solidFill>
                  <a:schemeClr val="dk1"/>
                </a:solidFill>
              </a:rPr>
              <a:t> </a:t>
            </a:r>
            <a:endParaRPr sz="1100" b="1">
              <a:solidFill>
                <a:schemeClr val="dk1"/>
              </a:solidFill>
            </a:endParaRPr>
          </a:p>
        </p:txBody>
      </p:sp>
      <p:pic>
        <p:nvPicPr>
          <p:cNvPr id="1975" name="Google Shape;1975;p228" descr="photo of darryl daniels"/>
          <p:cNvPicPr preferRelativeResize="0"/>
          <p:nvPr/>
        </p:nvPicPr>
        <p:blipFill rotWithShape="1">
          <a:blip r:embed="rId4">
            <a:alphaModFix/>
          </a:blip>
          <a:srcRect t="16957" b="12709"/>
          <a:stretch/>
        </p:blipFill>
        <p:spPr>
          <a:xfrm>
            <a:off x="744378" y="985475"/>
            <a:ext cx="1719692" cy="1814625"/>
          </a:xfrm>
          <a:prstGeom prst="rect">
            <a:avLst/>
          </a:prstGeom>
          <a:noFill/>
          <a:ln>
            <a:noFill/>
          </a:ln>
        </p:spPr>
      </p:pic>
      <p:pic>
        <p:nvPicPr>
          <p:cNvPr id="1976" name="Google Shape;1976;p228" descr="photo of nicole darnall"/>
          <p:cNvPicPr preferRelativeResize="0"/>
          <p:nvPr/>
        </p:nvPicPr>
        <p:blipFill>
          <a:blip r:embed="rId5">
            <a:alphaModFix/>
          </a:blip>
          <a:stretch>
            <a:fillRect/>
          </a:stretch>
        </p:blipFill>
        <p:spPr>
          <a:xfrm>
            <a:off x="3600826" y="1005938"/>
            <a:ext cx="1942356" cy="17737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p229" descr="photo of susan lorenz-fisher"/>
          <p:cNvPicPr preferRelativeResize="0"/>
          <p:nvPr/>
        </p:nvPicPr>
        <p:blipFill rotWithShape="1">
          <a:blip r:embed="rId3">
            <a:alphaModFix/>
          </a:blip>
          <a:srcRect b="28647"/>
          <a:stretch/>
        </p:blipFill>
        <p:spPr>
          <a:xfrm>
            <a:off x="3373525" y="873425"/>
            <a:ext cx="1939923" cy="1907323"/>
          </a:xfrm>
          <a:prstGeom prst="rect">
            <a:avLst/>
          </a:prstGeom>
          <a:noFill/>
          <a:ln>
            <a:noFill/>
          </a:ln>
        </p:spPr>
      </p:pic>
      <p:sp>
        <p:nvSpPr>
          <p:cNvPr id="1982" name="Google Shape;1982;p229"/>
          <p:cNvSpPr>
            <a:spLocks noGrp="1"/>
          </p:cNvSpPr>
          <p:nvPr>
            <p:ph type="title" idx="4294967295"/>
          </p:nvPr>
        </p:nvSpPr>
        <p:spPr>
          <a:xfrm>
            <a:off x="928875" y="0"/>
            <a:ext cx="82152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83" name="Google Shape;1983;p2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77</a:t>
            </a:fld>
            <a:endParaRPr/>
          </a:p>
        </p:txBody>
      </p:sp>
      <p:sp>
        <p:nvSpPr>
          <p:cNvPr id="1984" name="Google Shape;1984;p229"/>
          <p:cNvSpPr txBox="1"/>
          <p:nvPr/>
        </p:nvSpPr>
        <p:spPr>
          <a:xfrm>
            <a:off x="3165357" y="31650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Senior Vice President of Corporate Responsibility &amp; Sustainability at AmerisourceBergen Corporation. Leading sustainability developer responsible for environmental, social, and governance practices in the healthcare industry.</a:t>
            </a:r>
            <a:endParaRPr sz="1100" b="1">
              <a:solidFill>
                <a:schemeClr val="dk1"/>
              </a:solidFill>
            </a:endParaRPr>
          </a:p>
        </p:txBody>
      </p:sp>
      <p:sp>
        <p:nvSpPr>
          <p:cNvPr id="1985" name="Google Shape;1985;p229"/>
          <p:cNvSpPr txBox="1"/>
          <p:nvPr/>
        </p:nvSpPr>
        <p:spPr>
          <a:xfrm>
            <a:off x="3023888" y="2742050"/>
            <a:ext cx="2734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rgbClr val="005087"/>
                </a:solidFill>
              </a:rPr>
              <a:t>Susan Lorenz-Fisher</a:t>
            </a:r>
            <a:endParaRPr sz="1800" u="sng"/>
          </a:p>
        </p:txBody>
      </p:sp>
      <p:pic>
        <p:nvPicPr>
          <p:cNvPr id="1986" name="Google Shape;1986;p229" descr="mark hayden"/>
          <p:cNvPicPr preferRelativeResize="0"/>
          <p:nvPr/>
        </p:nvPicPr>
        <p:blipFill rotWithShape="1">
          <a:blip r:embed="rId4">
            <a:alphaModFix/>
          </a:blip>
          <a:srcRect t="11718" b="26541"/>
          <a:stretch/>
        </p:blipFill>
        <p:spPr>
          <a:xfrm>
            <a:off x="199300" y="919775"/>
            <a:ext cx="1959376" cy="1814625"/>
          </a:xfrm>
          <a:prstGeom prst="rect">
            <a:avLst/>
          </a:prstGeom>
          <a:noFill/>
          <a:ln>
            <a:noFill/>
          </a:ln>
        </p:spPr>
      </p:pic>
      <p:sp>
        <p:nvSpPr>
          <p:cNvPr id="1987" name="Google Shape;1987;p229"/>
          <p:cNvSpPr txBox="1"/>
          <p:nvPr/>
        </p:nvSpPr>
        <p:spPr>
          <a:xfrm>
            <a:off x="199350" y="2734400"/>
            <a:ext cx="195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Mark Hayden</a:t>
            </a:r>
            <a:endParaRPr sz="1900" b="1" u="sng">
              <a:solidFill>
                <a:srgbClr val="005087"/>
              </a:solidFill>
            </a:endParaRPr>
          </a:p>
        </p:txBody>
      </p:sp>
      <p:sp>
        <p:nvSpPr>
          <p:cNvPr id="1988" name="Google Shape;1988;p229"/>
          <p:cNvSpPr txBox="1"/>
          <p:nvPr/>
        </p:nvSpPr>
        <p:spPr>
          <a:xfrm>
            <a:off x="9450" y="316505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General Counsel for New Mexico Retiree Health Care Authority. Recognized leadership in state government strategy including legislative drafting and promulgating procurement code rules.</a:t>
            </a:r>
            <a:r>
              <a:rPr lang="en" sz="1100" b="1">
                <a:solidFill>
                  <a:schemeClr val="dk1"/>
                </a:solidFill>
              </a:rPr>
              <a:t> </a:t>
            </a:r>
            <a:endParaRPr sz="1100" b="1">
              <a:solidFill>
                <a:schemeClr val="dk1"/>
              </a:solidFill>
            </a:endParaRPr>
          </a:p>
        </p:txBody>
      </p:sp>
      <p:sp>
        <p:nvSpPr>
          <p:cNvPr id="1989" name="Google Shape;1989;p229"/>
          <p:cNvSpPr txBox="1"/>
          <p:nvPr/>
        </p:nvSpPr>
        <p:spPr>
          <a:xfrm>
            <a:off x="7012512" y="2734400"/>
            <a:ext cx="195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Mamie Mallory</a:t>
            </a:r>
            <a:endParaRPr sz="1900" b="1" u="sng">
              <a:solidFill>
                <a:srgbClr val="005087"/>
              </a:solidFill>
            </a:endParaRPr>
          </a:p>
        </p:txBody>
      </p:sp>
      <p:sp>
        <p:nvSpPr>
          <p:cNvPr id="1990" name="Google Shape;1990;p229"/>
          <p:cNvSpPr txBox="1"/>
          <p:nvPr/>
        </p:nvSpPr>
        <p:spPr>
          <a:xfrm>
            <a:off x="6822600" y="320375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100"/>
              <a:buFont typeface="Arial"/>
              <a:buNone/>
            </a:pPr>
            <a:r>
              <a:rPr lang="en" sz="1100" b="1">
                <a:solidFill>
                  <a:schemeClr val="dk1"/>
                </a:solidFill>
                <a:highlight>
                  <a:srgbClr val="FFFFFF"/>
                </a:highlight>
              </a:rPr>
              <a:t>President and Chief Executive Officer of Mallory and Associates, LLC.  Her career includes many years of experience as a project manager and management/executive experience in Federal service.</a:t>
            </a:r>
            <a:endParaRPr sz="1100" b="1">
              <a:solidFill>
                <a:schemeClr val="dk1"/>
              </a:solidFill>
            </a:endParaRPr>
          </a:p>
          <a:p>
            <a:pPr marL="0" lvl="0" indent="0" algn="ctr" rtl="0">
              <a:lnSpc>
                <a:spcPct val="115000"/>
              </a:lnSpc>
              <a:spcBef>
                <a:spcPts val="1000"/>
              </a:spcBef>
              <a:spcAft>
                <a:spcPts val="0"/>
              </a:spcAft>
              <a:buClr>
                <a:schemeClr val="dk1"/>
              </a:buClr>
              <a:buSzPts val="1100"/>
              <a:buFont typeface="Arial"/>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pic>
        <p:nvPicPr>
          <p:cNvPr id="1991" name="Google Shape;1991;p229" descr="photo of maime mallory"/>
          <p:cNvPicPr preferRelativeResize="0"/>
          <p:nvPr/>
        </p:nvPicPr>
        <p:blipFill>
          <a:blip r:embed="rId5">
            <a:alphaModFix/>
          </a:blip>
          <a:stretch>
            <a:fillRect/>
          </a:stretch>
        </p:blipFill>
        <p:spPr>
          <a:xfrm>
            <a:off x="7148602" y="873425"/>
            <a:ext cx="1523423" cy="1907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30"/>
          <p:cNvSpPr>
            <a:spLocks noGrp="1"/>
          </p:cNvSpPr>
          <p:nvPr>
            <p:ph type="title" idx="4294967295"/>
          </p:nvPr>
        </p:nvSpPr>
        <p:spPr>
          <a:xfrm>
            <a:off x="928875" y="0"/>
            <a:ext cx="82152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7" name="Google Shape;1997;p2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78</a:t>
            </a:fld>
            <a:endParaRPr/>
          </a:p>
        </p:txBody>
      </p:sp>
      <p:pic>
        <p:nvPicPr>
          <p:cNvPr id="1998" name="Google Shape;1998;p230" descr="photo of david malone"/>
          <p:cNvPicPr preferRelativeResize="0"/>
          <p:nvPr/>
        </p:nvPicPr>
        <p:blipFill rotWithShape="1">
          <a:blip r:embed="rId3">
            <a:alphaModFix/>
          </a:blip>
          <a:srcRect l="6814" r="6822"/>
          <a:stretch/>
        </p:blipFill>
        <p:spPr>
          <a:xfrm>
            <a:off x="175750" y="886750"/>
            <a:ext cx="1959373" cy="1814626"/>
          </a:xfrm>
          <a:prstGeom prst="rect">
            <a:avLst/>
          </a:prstGeom>
          <a:noFill/>
          <a:ln>
            <a:noFill/>
          </a:ln>
        </p:spPr>
      </p:pic>
      <p:sp>
        <p:nvSpPr>
          <p:cNvPr id="1999" name="Google Shape;1999;p230"/>
          <p:cNvSpPr txBox="1"/>
          <p:nvPr/>
        </p:nvSpPr>
        <p:spPr>
          <a:xfrm>
            <a:off x="219438" y="2716975"/>
            <a:ext cx="187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David Malone</a:t>
            </a:r>
            <a:endParaRPr sz="1900" b="1" u="sng">
              <a:solidFill>
                <a:srgbClr val="005087"/>
              </a:solidFill>
            </a:endParaRPr>
          </a:p>
        </p:txBody>
      </p:sp>
      <p:sp>
        <p:nvSpPr>
          <p:cNvPr id="2000" name="Google Shape;2000;p230"/>
          <p:cNvSpPr txBox="1"/>
          <p:nvPr/>
        </p:nvSpPr>
        <p:spPr>
          <a:xfrm>
            <a:off x="-70193" y="31339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David is the founder and president of AcquireIQ, LLC, a supply chain consulting and training company focused on helping organizations expand their procurement and supply chain value proposition through the optimization of people, process, and technology. </a:t>
            </a:r>
            <a:endParaRPr sz="1100" b="1">
              <a:solidFill>
                <a:schemeClr val="dk1"/>
              </a:solidFill>
              <a:highlight>
                <a:srgbClr val="FFFFFF"/>
              </a:highlight>
            </a:endParaRPr>
          </a:p>
          <a:p>
            <a:pPr marL="0" lvl="0" indent="0" algn="ctr" rtl="0">
              <a:lnSpc>
                <a:spcPct val="115000"/>
              </a:lnSpc>
              <a:spcBef>
                <a:spcPts val="1000"/>
              </a:spcBef>
              <a:spcAft>
                <a:spcPts val="1000"/>
              </a:spcAft>
              <a:buNone/>
            </a:pPr>
            <a:endParaRPr sz="1100" b="1">
              <a:solidFill>
                <a:schemeClr val="dk1"/>
              </a:solidFill>
              <a:highlight>
                <a:srgbClr val="FFFFFF"/>
              </a:highlight>
            </a:endParaRPr>
          </a:p>
        </p:txBody>
      </p:sp>
      <p:pic>
        <p:nvPicPr>
          <p:cNvPr id="2001" name="Google Shape;2001;p230" descr="photo of deryl mckissack"/>
          <p:cNvPicPr preferRelativeResize="0"/>
          <p:nvPr/>
        </p:nvPicPr>
        <p:blipFill rotWithShape="1">
          <a:blip r:embed="rId4">
            <a:alphaModFix/>
          </a:blip>
          <a:srcRect t="7560" b="30623"/>
          <a:stretch/>
        </p:blipFill>
        <p:spPr>
          <a:xfrm>
            <a:off x="3590988" y="886750"/>
            <a:ext cx="1959376" cy="1814625"/>
          </a:xfrm>
          <a:prstGeom prst="rect">
            <a:avLst/>
          </a:prstGeom>
          <a:noFill/>
          <a:ln>
            <a:noFill/>
          </a:ln>
        </p:spPr>
      </p:pic>
      <p:sp>
        <p:nvSpPr>
          <p:cNvPr id="2002" name="Google Shape;2002;p230"/>
          <p:cNvSpPr txBox="1"/>
          <p:nvPr/>
        </p:nvSpPr>
        <p:spPr>
          <a:xfrm>
            <a:off x="3489927" y="2716975"/>
            <a:ext cx="2161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Deryl McKissack</a:t>
            </a:r>
            <a:endParaRPr sz="1900" b="1" u="sng">
              <a:solidFill>
                <a:srgbClr val="005087"/>
              </a:solidFill>
            </a:endParaRPr>
          </a:p>
        </p:txBody>
      </p:sp>
      <p:sp>
        <p:nvSpPr>
          <p:cNvPr id="2003" name="Google Shape;2003;p230"/>
          <p:cNvSpPr txBox="1"/>
          <p:nvPr/>
        </p:nvSpPr>
        <p:spPr>
          <a:xfrm>
            <a:off x="3345020" y="31339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Founder, Chairwoman and Chief Executive Officer for McKissack &amp; McKissack.  As the founder and CEO of one of the nation’s largest and oldest minority- and women-owned architecture, engineering and construction firms, she brings decades of experience. </a:t>
            </a:r>
            <a:endParaRPr sz="1100" b="1">
              <a:solidFill>
                <a:schemeClr val="dk1"/>
              </a:solidFill>
              <a:highlight>
                <a:srgbClr val="FFFFFF"/>
              </a:highlight>
            </a:endParaRPr>
          </a:p>
          <a:p>
            <a:pPr marL="0" lvl="0" indent="0" algn="ctr" rtl="0">
              <a:lnSpc>
                <a:spcPct val="115000"/>
              </a:lnSpc>
              <a:spcBef>
                <a:spcPts val="1000"/>
              </a:spcBef>
              <a:spcAft>
                <a:spcPts val="0"/>
              </a:spcAft>
              <a:buNone/>
            </a:pPr>
            <a:endParaRPr sz="1100">
              <a:solidFill>
                <a:schemeClr val="dk1"/>
              </a:solidFill>
            </a:endParaRPr>
          </a:p>
          <a:p>
            <a:pPr marL="0" lvl="0" indent="0" algn="ctr" rtl="0">
              <a:lnSpc>
                <a:spcPct val="115000"/>
              </a:lnSpc>
              <a:spcBef>
                <a:spcPts val="1000"/>
              </a:spcBef>
              <a:spcAft>
                <a:spcPts val="0"/>
              </a:spcAft>
              <a:buNone/>
            </a:pPr>
            <a:endParaRPr sz="1150">
              <a:solidFill>
                <a:schemeClr val="dk1"/>
              </a:solidFill>
              <a:highlight>
                <a:srgbClr val="FFFFFF"/>
              </a:highlight>
            </a:endParaRPr>
          </a:p>
          <a:p>
            <a:pPr marL="0" lvl="0" indent="0" algn="ctr" rtl="0">
              <a:lnSpc>
                <a:spcPct val="115000"/>
              </a:lnSpc>
              <a:spcBef>
                <a:spcPts val="1000"/>
              </a:spcBef>
              <a:spcAft>
                <a:spcPts val="1000"/>
              </a:spcAft>
              <a:buNone/>
            </a:pPr>
            <a:endParaRPr sz="1100" b="1">
              <a:solidFill>
                <a:schemeClr val="dk1"/>
              </a:solidFill>
            </a:endParaRPr>
          </a:p>
        </p:txBody>
      </p:sp>
      <p:pic>
        <p:nvPicPr>
          <p:cNvPr id="2004" name="Google Shape;2004;p230" descr="photo of amlan mukherjee"/>
          <p:cNvPicPr preferRelativeResize="0"/>
          <p:nvPr/>
        </p:nvPicPr>
        <p:blipFill rotWithShape="1">
          <a:blip r:embed="rId5">
            <a:alphaModFix/>
          </a:blip>
          <a:srcRect t="9116" b="9116"/>
          <a:stretch/>
        </p:blipFill>
        <p:spPr>
          <a:xfrm>
            <a:off x="7006250" y="886750"/>
            <a:ext cx="1959375" cy="1814625"/>
          </a:xfrm>
          <a:prstGeom prst="rect">
            <a:avLst/>
          </a:prstGeom>
          <a:noFill/>
          <a:ln>
            <a:noFill/>
          </a:ln>
        </p:spPr>
      </p:pic>
      <p:sp>
        <p:nvSpPr>
          <p:cNvPr id="2005" name="Google Shape;2005;p230"/>
          <p:cNvSpPr txBox="1"/>
          <p:nvPr/>
        </p:nvSpPr>
        <p:spPr>
          <a:xfrm>
            <a:off x="6890937" y="2716975"/>
            <a:ext cx="219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Amlan Mukherjee </a:t>
            </a:r>
            <a:endParaRPr sz="1900" b="1" u="sng">
              <a:solidFill>
                <a:srgbClr val="005087"/>
              </a:solidFill>
            </a:endParaRPr>
          </a:p>
        </p:txBody>
      </p:sp>
      <p:sp>
        <p:nvSpPr>
          <p:cNvPr id="2006" name="Google Shape;2006;p230"/>
          <p:cNvSpPr txBox="1"/>
          <p:nvPr/>
        </p:nvSpPr>
        <p:spPr>
          <a:xfrm>
            <a:off x="6692707" y="31339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Director of Sustainability at WAP Sustainability Consulting.  His professional work has direct implications to sustainable procurement methods using Life Cycle Assessment based instruments.</a:t>
            </a:r>
            <a:endParaRPr sz="1100" b="1">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sp>
        <p:nvSpPr>
          <p:cNvPr id="2011" name="Google Shape;2011;p231"/>
          <p:cNvSpPr>
            <a:spLocks noGrp="1"/>
          </p:cNvSpPr>
          <p:nvPr>
            <p:ph type="title" idx="4294967295"/>
          </p:nvPr>
        </p:nvSpPr>
        <p:spPr>
          <a:xfrm>
            <a:off x="915850" y="0"/>
            <a:ext cx="82281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2" name="Google Shape;2012;p2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79</a:t>
            </a:fld>
            <a:endParaRPr/>
          </a:p>
        </p:txBody>
      </p:sp>
      <p:sp>
        <p:nvSpPr>
          <p:cNvPr id="2013" name="Google Shape;2013;p231"/>
          <p:cNvSpPr txBox="1"/>
          <p:nvPr/>
        </p:nvSpPr>
        <p:spPr>
          <a:xfrm>
            <a:off x="-55493" y="31034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Deputy Associate Administrator for Pollution Prevention at the United States Environmental Protection Agency's Office of Chemical  Safety and Pollution Prevention. She has more than a decade of experience as an attorney and sustainability consultant.</a:t>
            </a:r>
            <a:r>
              <a:rPr lang="en" sz="1150">
                <a:solidFill>
                  <a:schemeClr val="dk1"/>
                </a:solidFill>
                <a:highlight>
                  <a:srgbClr val="FFFFFF"/>
                </a:highlight>
              </a:rPr>
              <a:t>  </a:t>
            </a:r>
            <a:endParaRPr sz="1100" b="1">
              <a:solidFill>
                <a:schemeClr val="dk1"/>
              </a:solidFill>
            </a:endParaRPr>
          </a:p>
        </p:txBody>
      </p:sp>
      <p:sp>
        <p:nvSpPr>
          <p:cNvPr id="2014" name="Google Shape;2014;p231"/>
          <p:cNvSpPr txBox="1"/>
          <p:nvPr/>
        </p:nvSpPr>
        <p:spPr>
          <a:xfrm>
            <a:off x="234138" y="2716975"/>
            <a:ext cx="187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Jennie Romer</a:t>
            </a:r>
            <a:endParaRPr sz="1900" b="1" u="sng">
              <a:solidFill>
                <a:srgbClr val="005087"/>
              </a:solidFill>
            </a:endParaRPr>
          </a:p>
        </p:txBody>
      </p:sp>
      <p:pic>
        <p:nvPicPr>
          <p:cNvPr id="2015" name="Google Shape;2015;p231" descr="photo of jennie romer"/>
          <p:cNvPicPr preferRelativeResize="0"/>
          <p:nvPr/>
        </p:nvPicPr>
        <p:blipFill rotWithShape="1">
          <a:blip r:embed="rId3">
            <a:alphaModFix/>
          </a:blip>
          <a:srcRect b="22468"/>
          <a:stretch/>
        </p:blipFill>
        <p:spPr>
          <a:xfrm>
            <a:off x="199450" y="902350"/>
            <a:ext cx="1941399" cy="1814625"/>
          </a:xfrm>
          <a:prstGeom prst="rect">
            <a:avLst/>
          </a:prstGeom>
          <a:noFill/>
          <a:ln>
            <a:noFill/>
          </a:ln>
        </p:spPr>
      </p:pic>
      <p:pic>
        <p:nvPicPr>
          <p:cNvPr id="2016" name="Google Shape;2016;p231" descr="photo of anne rung"/>
          <p:cNvPicPr preferRelativeResize="0"/>
          <p:nvPr/>
        </p:nvPicPr>
        <p:blipFill rotWithShape="1">
          <a:blip r:embed="rId4">
            <a:alphaModFix/>
          </a:blip>
          <a:srcRect t="7433" b="24307"/>
          <a:stretch/>
        </p:blipFill>
        <p:spPr>
          <a:xfrm>
            <a:off x="3623850" y="902350"/>
            <a:ext cx="1896300" cy="1814625"/>
          </a:xfrm>
          <a:prstGeom prst="rect">
            <a:avLst/>
          </a:prstGeom>
          <a:noFill/>
          <a:ln>
            <a:noFill/>
          </a:ln>
        </p:spPr>
      </p:pic>
      <p:sp>
        <p:nvSpPr>
          <p:cNvPr id="2017" name="Google Shape;2017;p231"/>
          <p:cNvSpPr txBox="1"/>
          <p:nvPr/>
        </p:nvSpPr>
        <p:spPr>
          <a:xfrm>
            <a:off x="3623850" y="2716975"/>
            <a:ext cx="1896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Anne Rung</a:t>
            </a:r>
            <a:endParaRPr sz="1900" b="1" u="sng">
              <a:solidFill>
                <a:srgbClr val="005087"/>
              </a:solidFill>
            </a:endParaRPr>
          </a:p>
        </p:txBody>
      </p:sp>
      <p:sp>
        <p:nvSpPr>
          <p:cNvPr id="2018" name="Google Shape;2018;p231"/>
          <p:cNvSpPr txBox="1"/>
          <p:nvPr/>
        </p:nvSpPr>
        <p:spPr>
          <a:xfrm>
            <a:off x="3402450" y="310345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Senior Vice President for the Public Sector at Varis LLC.  Served as U.S. Chief Acquisition Officer, she was responsible for implementing acquisition policies on behalf of the White House covering more than $440 billion in annual federal contract spending.</a:t>
            </a:r>
            <a:endParaRPr sz="1100" b="1">
              <a:solidFill>
                <a:schemeClr val="dk1"/>
              </a:solidFill>
            </a:endParaRPr>
          </a:p>
        </p:txBody>
      </p:sp>
      <p:pic>
        <p:nvPicPr>
          <p:cNvPr id="2019" name="Google Shape;2019;p231" descr="photo of steven schooner"/>
          <p:cNvPicPr preferRelativeResize="0"/>
          <p:nvPr/>
        </p:nvPicPr>
        <p:blipFill rotWithShape="1">
          <a:blip r:embed="rId5">
            <a:alphaModFix/>
          </a:blip>
          <a:srcRect l="11250" r="5165"/>
          <a:stretch/>
        </p:blipFill>
        <p:spPr>
          <a:xfrm>
            <a:off x="7003150" y="902350"/>
            <a:ext cx="1896300" cy="1814626"/>
          </a:xfrm>
          <a:prstGeom prst="rect">
            <a:avLst/>
          </a:prstGeom>
          <a:noFill/>
          <a:ln>
            <a:noFill/>
          </a:ln>
        </p:spPr>
      </p:pic>
      <p:sp>
        <p:nvSpPr>
          <p:cNvPr id="2020" name="Google Shape;2020;p231"/>
          <p:cNvSpPr txBox="1"/>
          <p:nvPr/>
        </p:nvSpPr>
        <p:spPr>
          <a:xfrm>
            <a:off x="6870538" y="2716975"/>
            <a:ext cx="2161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Steven Schooner</a:t>
            </a:r>
            <a:endParaRPr sz="1900" b="1" u="sng">
              <a:solidFill>
                <a:srgbClr val="005087"/>
              </a:solidFill>
            </a:endParaRPr>
          </a:p>
        </p:txBody>
      </p:sp>
      <p:sp>
        <p:nvSpPr>
          <p:cNvPr id="2021" name="Google Shape;2021;p231"/>
          <p:cNvSpPr txBox="1"/>
          <p:nvPr/>
        </p:nvSpPr>
        <p:spPr>
          <a:xfrm>
            <a:off x="6654182" y="31034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Nash and Cibinic Professor of Government Procurement Law at George Washington University Law School.  He has decades of experience in acquisition policy and sustainability, with a strong background in acquisition; U.S. public procurement law and  Federal Acquisition Regulations.  </a:t>
            </a:r>
            <a:endParaRPr sz="1100" b="1">
              <a:solidFill>
                <a:schemeClr val="dk1"/>
              </a:solidFill>
            </a:endParaRPr>
          </a:p>
          <a:p>
            <a:pPr marL="0" lvl="0" indent="0" algn="ctr" rtl="0">
              <a:lnSpc>
                <a:spcPct val="115000"/>
              </a:lnSpc>
              <a:spcBef>
                <a:spcPts val="10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60">
            <a:extLst>
              <a:ext uri="{C183D7F6-B498-43B3-948B-1728B52AA6E4}">
                <adec:decorative xmlns:adec="http://schemas.microsoft.com/office/drawing/2017/decorative" val="1"/>
              </a:ext>
            </a:extLst>
          </p:cNvPr>
          <p:cNvSpPr/>
          <p:nvPr/>
        </p:nvSpPr>
        <p:spPr>
          <a:xfrm>
            <a:off x="6365875" y="2268141"/>
            <a:ext cx="1842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31" name="Google Shape;1231;p160"/>
          <p:cNvSpPr txBox="1">
            <a:spLocks noGrp="1"/>
          </p:cNvSpPr>
          <p:nvPr>
            <p:ph type="title" idx="4294967295"/>
          </p:nvPr>
        </p:nvSpPr>
        <p:spPr>
          <a:xfrm>
            <a:off x="224700" y="2156850"/>
            <a:ext cx="8694600" cy="829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3200"/>
              <a:buFont typeface="Arial"/>
              <a:buNone/>
              <a:tabLst/>
              <a:defRPr/>
            </a:pPr>
            <a:r>
              <a:rPr kumimoji="0" lang="en-US" sz="3500" b="1" i="0" u="none" strike="noStrike" kern="0" cap="none" spc="0" normalizeH="0" baseline="0" noProof="0" dirty="0">
                <a:ln>
                  <a:noFill/>
                </a:ln>
                <a:solidFill>
                  <a:schemeClr val="lt1"/>
                </a:solidFill>
                <a:effectLst/>
                <a:uLnTx/>
                <a:uFillTx/>
                <a:latin typeface="Arial"/>
                <a:ea typeface="Arial"/>
                <a:cs typeface="Arial"/>
                <a:sym typeface="Arial"/>
              </a:rPr>
              <a:t>Acquisition Workforce Subcommittee </a:t>
            </a:r>
          </a:p>
          <a:p>
            <a:pPr marL="0" marR="0" lvl="0" indent="0" algn="l" defTabSz="914400" rtl="0" eaLnBrk="1" fontAlgn="auto" latinLnBrk="0" hangingPunct="1">
              <a:lnSpc>
                <a:spcPct val="115000"/>
              </a:lnSpc>
              <a:spcBef>
                <a:spcPts val="0"/>
              </a:spcBef>
              <a:spcAft>
                <a:spcPts val="0"/>
              </a:spcAft>
              <a:buClr>
                <a:srgbClr val="000000"/>
              </a:buClr>
              <a:buSzPts val="3200"/>
              <a:buFont typeface="Arial"/>
              <a:buNone/>
              <a:tabLst/>
              <a:defRPr/>
            </a:pPr>
            <a:endParaRPr kumimoji="0" lang="en-US" sz="35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000"/>
              <a:buFont typeface="Arial"/>
              <a:buNone/>
              <a:tabLst/>
              <a:defRPr/>
            </a:pPr>
            <a:endParaRPr kumimoji="0" lang="en-US" sz="1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800"/>
              </a:spcBef>
              <a:spcAft>
                <a:spcPts val="0"/>
              </a:spcAft>
              <a:buClr>
                <a:srgbClr val="000000"/>
              </a:buClr>
              <a:buSzPts val="2800"/>
              <a:buFont typeface="Arial"/>
              <a:buNone/>
              <a:tabLst/>
              <a:defRPr/>
            </a:pPr>
            <a:endParaRPr kumimoji="0" lang="en-US" sz="28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232" name="Google Shape;1232;p160"/>
          <p:cNvSpPr txBox="1"/>
          <p:nvPr/>
        </p:nvSpPr>
        <p:spPr>
          <a:xfrm>
            <a:off x="1334850" y="3376050"/>
            <a:ext cx="7050000" cy="13419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1800"/>
              </a:spcBef>
              <a:spcAft>
                <a:spcPts val="0"/>
              </a:spcAft>
              <a:buClr>
                <a:schemeClr val="dk1"/>
              </a:buClr>
              <a:buSzPts val="1100"/>
              <a:buFont typeface="Arial"/>
              <a:buNone/>
            </a:pPr>
            <a:r>
              <a:rPr lang="en" sz="2400">
                <a:solidFill>
                  <a:schemeClr val="lt1"/>
                </a:solidFill>
              </a:rPr>
              <a:t>Nicole Darnall, Chair</a:t>
            </a:r>
            <a:endParaRPr sz="2400">
              <a:solidFill>
                <a:schemeClr val="lt1"/>
              </a:solidFill>
            </a:endParaRPr>
          </a:p>
          <a:p>
            <a:pPr marL="0" marR="0" lvl="0" indent="0" algn="r" rtl="0">
              <a:lnSpc>
                <a:spcPct val="100000"/>
              </a:lnSpc>
              <a:spcBef>
                <a:spcPts val="1800"/>
              </a:spcBef>
              <a:spcAft>
                <a:spcPts val="0"/>
              </a:spcAft>
              <a:buClr>
                <a:schemeClr val="dk1"/>
              </a:buClr>
              <a:buSzPts val="1100"/>
              <a:buFont typeface="Arial"/>
              <a:buNone/>
            </a:pPr>
            <a:r>
              <a:rPr lang="en" sz="2400">
                <a:solidFill>
                  <a:schemeClr val="lt1"/>
                </a:solidFill>
              </a:rPr>
              <a:t>Anne Rung, Co-Chair </a:t>
            </a:r>
            <a:endParaRPr sz="2400">
              <a:solidFill>
                <a:schemeClr val="lt1"/>
              </a:solidFill>
            </a:endParaRPr>
          </a:p>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chemeClr val="dk1"/>
              </a:buClr>
              <a:buSzPts val="1100"/>
              <a:buFont typeface="Arial"/>
              <a:buNone/>
            </a:pPr>
            <a:endParaRPr sz="2400">
              <a:solidFill>
                <a:schemeClr val="lt1"/>
              </a:solidFill>
            </a:endParaRPr>
          </a:p>
          <a:p>
            <a:pPr marL="0" marR="0" lvl="0" indent="0" algn="r" rtl="0">
              <a:lnSpc>
                <a:spcPct val="50000"/>
              </a:lnSpc>
              <a:spcBef>
                <a:spcPts val="1800"/>
              </a:spcBef>
              <a:spcAft>
                <a:spcPts val="0"/>
              </a:spcAft>
              <a:buClr>
                <a:srgbClr val="000000"/>
              </a:buClr>
              <a:buSzPts val="1800"/>
              <a:buFont typeface="Arial"/>
              <a:buNone/>
            </a:pPr>
            <a:endParaRPr sz="2400">
              <a:solidFill>
                <a:schemeClr val="l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pic>
        <p:nvPicPr>
          <p:cNvPr id="2026" name="Google Shape;2026;p232" descr="photo of stacy smedley"/>
          <p:cNvPicPr preferRelativeResize="0"/>
          <p:nvPr/>
        </p:nvPicPr>
        <p:blipFill rotWithShape="1">
          <a:blip r:embed="rId3">
            <a:alphaModFix/>
          </a:blip>
          <a:srcRect t="3695" b="3695"/>
          <a:stretch/>
        </p:blipFill>
        <p:spPr>
          <a:xfrm>
            <a:off x="3592313" y="869250"/>
            <a:ext cx="1959375" cy="1814624"/>
          </a:xfrm>
          <a:prstGeom prst="rect">
            <a:avLst/>
          </a:prstGeom>
          <a:noFill/>
          <a:ln>
            <a:noFill/>
          </a:ln>
        </p:spPr>
      </p:pic>
      <p:sp>
        <p:nvSpPr>
          <p:cNvPr id="2027" name="Google Shape;2027;p232"/>
          <p:cNvSpPr>
            <a:spLocks noGrp="1"/>
          </p:cNvSpPr>
          <p:nvPr>
            <p:ph type="title" idx="4294967295"/>
          </p:nvPr>
        </p:nvSpPr>
        <p:spPr>
          <a:xfrm>
            <a:off x="928875" y="0"/>
            <a:ext cx="82152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28" name="Google Shape;2028;p2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80</a:t>
            </a:fld>
            <a:endParaRPr/>
          </a:p>
        </p:txBody>
      </p:sp>
      <p:sp>
        <p:nvSpPr>
          <p:cNvPr id="2029" name="Google Shape;2029;p232"/>
          <p:cNvSpPr txBox="1"/>
          <p:nvPr/>
        </p:nvSpPr>
        <p:spPr>
          <a:xfrm>
            <a:off x="3346357" y="31131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Executive Director for Building Transparency in Seattle Washington.  Sustainability leader for the building and construction industry, prioritizing the development of sustainable built spaces to improve the occupant experience and create positive impacts on the humans. </a:t>
            </a:r>
            <a:endParaRPr sz="1100" b="1">
              <a:solidFill>
                <a:schemeClr val="dk1"/>
              </a:solidFill>
            </a:endParaRPr>
          </a:p>
        </p:txBody>
      </p:sp>
      <p:sp>
        <p:nvSpPr>
          <p:cNvPr id="2030" name="Google Shape;2030;p232"/>
          <p:cNvSpPr txBox="1"/>
          <p:nvPr/>
        </p:nvSpPr>
        <p:spPr>
          <a:xfrm>
            <a:off x="3204900" y="2691525"/>
            <a:ext cx="2734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rgbClr val="005087"/>
                </a:solidFill>
              </a:rPr>
              <a:t>Stacy Smedley</a:t>
            </a:r>
            <a:endParaRPr sz="1800" b="1" u="sng">
              <a:solidFill>
                <a:srgbClr val="005087"/>
              </a:solidFill>
            </a:endParaRPr>
          </a:p>
        </p:txBody>
      </p:sp>
      <p:pic>
        <p:nvPicPr>
          <p:cNvPr id="2031" name="Google Shape;2031;p232" descr="photo of kristin seaver"/>
          <p:cNvPicPr preferRelativeResize="0"/>
          <p:nvPr/>
        </p:nvPicPr>
        <p:blipFill rotWithShape="1">
          <a:blip r:embed="rId4">
            <a:alphaModFix/>
          </a:blip>
          <a:srcRect t="5554" b="27925"/>
          <a:stretch/>
        </p:blipFill>
        <p:spPr>
          <a:xfrm>
            <a:off x="265413" y="869250"/>
            <a:ext cx="1959376" cy="1814625"/>
          </a:xfrm>
          <a:prstGeom prst="rect">
            <a:avLst/>
          </a:prstGeom>
          <a:noFill/>
          <a:ln>
            <a:noFill/>
          </a:ln>
        </p:spPr>
      </p:pic>
      <p:sp>
        <p:nvSpPr>
          <p:cNvPr id="2032" name="Google Shape;2032;p232"/>
          <p:cNvSpPr txBox="1"/>
          <p:nvPr/>
        </p:nvSpPr>
        <p:spPr>
          <a:xfrm>
            <a:off x="265462" y="2683875"/>
            <a:ext cx="195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Kristin Seaver</a:t>
            </a:r>
            <a:endParaRPr sz="1900" b="1" u="sng">
              <a:solidFill>
                <a:srgbClr val="005087"/>
              </a:solidFill>
            </a:endParaRPr>
          </a:p>
        </p:txBody>
      </p:sp>
      <p:sp>
        <p:nvSpPr>
          <p:cNvPr id="2033" name="Google Shape;2033;p232"/>
          <p:cNvSpPr txBox="1"/>
          <p:nvPr/>
        </p:nvSpPr>
        <p:spPr>
          <a:xfrm>
            <a:off x="-88700" y="2768775"/>
            <a:ext cx="26676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100"/>
              <a:buFont typeface="Arial"/>
              <a:buNone/>
            </a:pPr>
            <a:endParaRPr sz="1100" b="1">
              <a:solidFill>
                <a:schemeClr val="dk1"/>
              </a:solidFill>
            </a:endParaRPr>
          </a:p>
          <a:p>
            <a:pPr marL="0" lvl="0" indent="0" algn="ctr" rtl="0">
              <a:lnSpc>
                <a:spcPct val="115000"/>
              </a:lnSpc>
              <a:spcBef>
                <a:spcPts val="1000"/>
              </a:spcBef>
              <a:spcAft>
                <a:spcPts val="1000"/>
              </a:spcAft>
              <a:buNone/>
            </a:pPr>
            <a:r>
              <a:rPr lang="en" sz="1100" b="1">
                <a:solidFill>
                  <a:schemeClr val="dk1"/>
                </a:solidFill>
                <a:highlight>
                  <a:srgbClr val="FFFFFF"/>
                </a:highlight>
              </a:rPr>
              <a:t>Vice President of Strategic Client Engagement for the Federal Civilian Division at General Dynamics Information Technology.  As Chief Information Officer at the Postal Service, she was highly engaged with industry, building partnerships and technology roadmaps and facilitating agile, impactful procurements.</a:t>
            </a:r>
            <a:endParaRPr sz="1100" b="1">
              <a:solidFill>
                <a:schemeClr val="dk1"/>
              </a:solidFill>
            </a:endParaRPr>
          </a:p>
        </p:txBody>
      </p:sp>
      <p:pic>
        <p:nvPicPr>
          <p:cNvPr id="2034" name="Google Shape;2034;p232" descr="photo of nigel stephens"/>
          <p:cNvPicPr preferRelativeResize="0"/>
          <p:nvPr/>
        </p:nvPicPr>
        <p:blipFill rotWithShape="1">
          <a:blip r:embed="rId5">
            <a:alphaModFix/>
          </a:blip>
          <a:srcRect t="3695" b="3695"/>
          <a:stretch/>
        </p:blipFill>
        <p:spPr>
          <a:xfrm>
            <a:off x="6919188" y="869250"/>
            <a:ext cx="1959375" cy="1814625"/>
          </a:xfrm>
          <a:prstGeom prst="rect">
            <a:avLst/>
          </a:prstGeom>
          <a:noFill/>
          <a:ln>
            <a:noFill/>
          </a:ln>
        </p:spPr>
      </p:pic>
      <p:sp>
        <p:nvSpPr>
          <p:cNvPr id="2035" name="Google Shape;2035;p232"/>
          <p:cNvSpPr txBox="1"/>
          <p:nvPr/>
        </p:nvSpPr>
        <p:spPr>
          <a:xfrm>
            <a:off x="6883988" y="2683875"/>
            <a:ext cx="20298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Nigel Stephens</a:t>
            </a:r>
            <a:endParaRPr sz="1900" b="1" u="sng">
              <a:solidFill>
                <a:srgbClr val="005087"/>
              </a:solidFill>
            </a:endParaRPr>
          </a:p>
        </p:txBody>
      </p:sp>
      <p:sp>
        <p:nvSpPr>
          <p:cNvPr id="2036" name="Google Shape;2036;p232"/>
          <p:cNvSpPr txBox="1"/>
          <p:nvPr/>
        </p:nvSpPr>
        <p:spPr>
          <a:xfrm>
            <a:off x="6729338" y="311315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Principal at Phoenix Strategies, Inc. He has been working on political campaigns to drive initiatives around innovation and Information Technology modernization, small business and entrepreneurship, minority business development, modernizing government, and economic development.</a:t>
            </a:r>
            <a:r>
              <a:rPr lang="en" sz="1150">
                <a:solidFill>
                  <a:schemeClr val="dk1"/>
                </a:solidFill>
                <a:highlight>
                  <a:srgbClr val="FFFFFF"/>
                </a:highlight>
              </a:rPr>
              <a:t> </a:t>
            </a:r>
            <a:endParaRPr sz="1100" b="1">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233"/>
          <p:cNvSpPr>
            <a:spLocks noGrp="1"/>
          </p:cNvSpPr>
          <p:nvPr>
            <p:ph type="title" idx="4294967295"/>
          </p:nvPr>
        </p:nvSpPr>
        <p:spPr>
          <a:xfrm>
            <a:off x="915850" y="0"/>
            <a:ext cx="82281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2" name="Google Shape;2042;p2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81</a:t>
            </a:fld>
            <a:endParaRPr/>
          </a:p>
        </p:txBody>
      </p:sp>
      <p:sp>
        <p:nvSpPr>
          <p:cNvPr id="2043" name="Google Shape;2043;p233"/>
          <p:cNvSpPr txBox="1"/>
          <p:nvPr/>
        </p:nvSpPr>
        <p:spPr>
          <a:xfrm>
            <a:off x="3346370" y="30790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Manager with the Rocky Mountain Institute's Carbon-Free Buildings program.  He comes from a strong building science background, and is developing technical research to provide subject matter expertise to support public agencies in advancing decarbonization programs and policies.</a:t>
            </a:r>
            <a:endParaRPr sz="1100" b="1">
              <a:solidFill>
                <a:schemeClr val="dk1"/>
              </a:solidFill>
            </a:endParaRPr>
          </a:p>
        </p:txBody>
      </p:sp>
      <p:sp>
        <p:nvSpPr>
          <p:cNvPr id="2044" name="Google Shape;2044;p233"/>
          <p:cNvSpPr txBox="1"/>
          <p:nvPr/>
        </p:nvSpPr>
        <p:spPr>
          <a:xfrm>
            <a:off x="3204888" y="2694850"/>
            <a:ext cx="2734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Anish Tilak</a:t>
            </a:r>
            <a:endParaRPr sz="1900" b="1" u="sng">
              <a:solidFill>
                <a:srgbClr val="005087"/>
              </a:solidFill>
            </a:endParaRPr>
          </a:p>
        </p:txBody>
      </p:sp>
      <p:sp>
        <p:nvSpPr>
          <p:cNvPr id="2045" name="Google Shape;2045;p233"/>
          <p:cNvSpPr txBox="1"/>
          <p:nvPr/>
        </p:nvSpPr>
        <p:spPr>
          <a:xfrm>
            <a:off x="140375" y="2687200"/>
            <a:ext cx="2161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Clyde Thompson</a:t>
            </a:r>
            <a:endParaRPr sz="1900" b="1" u="sng">
              <a:solidFill>
                <a:srgbClr val="005087"/>
              </a:solidFill>
            </a:endParaRPr>
          </a:p>
        </p:txBody>
      </p:sp>
      <p:sp>
        <p:nvSpPr>
          <p:cNvPr id="2046" name="Google Shape;2046;p233"/>
          <p:cNvSpPr txBox="1"/>
          <p:nvPr/>
        </p:nvSpPr>
        <p:spPr>
          <a:xfrm>
            <a:off x="-4518" y="3079050"/>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Senior Vice President for GovStrive LLC.  While at the United States Department of Agriculture, he set management agendas, executed multi-billion dollar annually appropriated budgets, and safeguarded portfolios valued in excess of $125 billion. </a:t>
            </a:r>
            <a:r>
              <a:rPr lang="en" sz="1150">
                <a:solidFill>
                  <a:schemeClr val="dk1"/>
                </a:solidFill>
                <a:highlight>
                  <a:srgbClr val="FFFFFF"/>
                </a:highlight>
              </a:rPr>
              <a:t> </a:t>
            </a:r>
            <a:endParaRPr sz="1100" b="1">
              <a:solidFill>
                <a:schemeClr val="dk1"/>
              </a:solidFill>
            </a:endParaRPr>
          </a:p>
          <a:p>
            <a:pPr marL="0" lvl="0" indent="0" algn="ctr" rtl="0">
              <a:lnSpc>
                <a:spcPct val="115000"/>
              </a:lnSpc>
              <a:spcBef>
                <a:spcPts val="10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pic>
        <p:nvPicPr>
          <p:cNvPr id="2047" name="Google Shape;2047;p233" descr="photo of anish talik"/>
          <p:cNvPicPr preferRelativeResize="0"/>
          <p:nvPr/>
        </p:nvPicPr>
        <p:blipFill rotWithShape="1">
          <a:blip r:embed="rId3">
            <a:alphaModFix/>
          </a:blip>
          <a:srcRect t="8864" b="14852"/>
          <a:stretch/>
        </p:blipFill>
        <p:spPr>
          <a:xfrm>
            <a:off x="3724950" y="846575"/>
            <a:ext cx="1694126" cy="1799452"/>
          </a:xfrm>
          <a:prstGeom prst="rect">
            <a:avLst/>
          </a:prstGeom>
          <a:noFill/>
          <a:ln>
            <a:noFill/>
          </a:ln>
        </p:spPr>
      </p:pic>
      <p:pic>
        <p:nvPicPr>
          <p:cNvPr id="2048" name="Google Shape;2048;p233" descr="photo of clyde thompson"/>
          <p:cNvPicPr preferRelativeResize="0"/>
          <p:nvPr/>
        </p:nvPicPr>
        <p:blipFill>
          <a:blip r:embed="rId4">
            <a:alphaModFix/>
          </a:blip>
          <a:stretch>
            <a:fillRect/>
          </a:stretch>
        </p:blipFill>
        <p:spPr>
          <a:xfrm>
            <a:off x="366038" y="846563"/>
            <a:ext cx="1710177" cy="1758049"/>
          </a:xfrm>
          <a:prstGeom prst="rect">
            <a:avLst/>
          </a:prstGeom>
          <a:noFill/>
          <a:ln>
            <a:noFill/>
          </a:ln>
        </p:spPr>
      </p:pic>
      <p:pic>
        <p:nvPicPr>
          <p:cNvPr id="2049" name="Google Shape;2049;p233" descr="photo of keith tillage"/>
          <p:cNvPicPr preferRelativeResize="0"/>
          <p:nvPr/>
        </p:nvPicPr>
        <p:blipFill rotWithShape="1">
          <a:blip r:embed="rId5">
            <a:alphaModFix/>
          </a:blip>
          <a:srcRect t="2615" b="34217"/>
          <a:stretch/>
        </p:blipFill>
        <p:spPr>
          <a:xfrm>
            <a:off x="6780400" y="846575"/>
            <a:ext cx="1959376" cy="1856973"/>
          </a:xfrm>
          <a:prstGeom prst="rect">
            <a:avLst/>
          </a:prstGeom>
          <a:noFill/>
          <a:ln>
            <a:noFill/>
          </a:ln>
        </p:spPr>
      </p:pic>
      <p:sp>
        <p:nvSpPr>
          <p:cNvPr id="2050" name="Google Shape;2050;p233"/>
          <p:cNvSpPr txBox="1"/>
          <p:nvPr/>
        </p:nvSpPr>
        <p:spPr>
          <a:xfrm>
            <a:off x="6745175" y="2687200"/>
            <a:ext cx="20298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Keith Tillage</a:t>
            </a:r>
            <a:endParaRPr sz="1900" b="1" u="sng">
              <a:solidFill>
                <a:srgbClr val="005087"/>
              </a:solidFill>
            </a:endParaRPr>
          </a:p>
        </p:txBody>
      </p:sp>
      <p:sp>
        <p:nvSpPr>
          <p:cNvPr id="2051" name="Google Shape;2051;p233"/>
          <p:cNvSpPr txBox="1"/>
          <p:nvPr/>
        </p:nvSpPr>
        <p:spPr>
          <a:xfrm>
            <a:off x="6590525" y="3079050"/>
            <a:ext cx="23391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Co-founder and Chief Executive Officer of Tillage Construction, LLC.  He participates directly as the Principal-in-Charge on all projects: oversees all projects: and ensures they are executed and completed on time and below budget.</a:t>
            </a:r>
            <a:r>
              <a:rPr lang="en" sz="1150">
                <a:solidFill>
                  <a:schemeClr val="dk1"/>
                </a:solidFill>
                <a:highlight>
                  <a:srgbClr val="FFFFFF"/>
                </a:highlight>
              </a:rPr>
              <a:t>  </a:t>
            </a:r>
            <a:endParaRPr sz="1100" b="1">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pic>
        <p:nvPicPr>
          <p:cNvPr id="2056" name="Google Shape;2056;p234" descr="photo of dr. david wagger"/>
          <p:cNvPicPr preferRelativeResize="0"/>
          <p:nvPr/>
        </p:nvPicPr>
        <p:blipFill rotWithShape="1">
          <a:blip r:embed="rId3">
            <a:alphaModFix/>
          </a:blip>
          <a:srcRect l="14019" r="14012"/>
          <a:stretch/>
        </p:blipFill>
        <p:spPr>
          <a:xfrm>
            <a:off x="1386988" y="907937"/>
            <a:ext cx="1959373" cy="1814624"/>
          </a:xfrm>
          <a:prstGeom prst="rect">
            <a:avLst/>
          </a:prstGeom>
          <a:noFill/>
          <a:ln>
            <a:noFill/>
          </a:ln>
        </p:spPr>
      </p:pic>
      <p:sp>
        <p:nvSpPr>
          <p:cNvPr id="2057" name="Google Shape;2057;p234"/>
          <p:cNvSpPr>
            <a:spLocks noGrp="1"/>
          </p:cNvSpPr>
          <p:nvPr>
            <p:ph type="title" idx="4294967295"/>
          </p:nvPr>
        </p:nvSpPr>
        <p:spPr>
          <a:xfrm>
            <a:off x="928875" y="0"/>
            <a:ext cx="8215200" cy="625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Member Biographies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8" name="Google Shape;2058;p2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82</a:t>
            </a:fld>
            <a:endParaRPr/>
          </a:p>
        </p:txBody>
      </p:sp>
      <p:sp>
        <p:nvSpPr>
          <p:cNvPr id="2059" name="Google Shape;2059;p234"/>
          <p:cNvSpPr txBox="1"/>
          <p:nvPr/>
        </p:nvSpPr>
        <p:spPr>
          <a:xfrm>
            <a:off x="5758913" y="3076725"/>
            <a:ext cx="2451300" cy="1257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1000"/>
              </a:spcAft>
              <a:buNone/>
            </a:pPr>
            <a:r>
              <a:rPr lang="en" sz="1100" b="1">
                <a:solidFill>
                  <a:schemeClr val="dk1"/>
                </a:solidFill>
                <a:highlight>
                  <a:srgbClr val="FFFFFF"/>
                </a:highlight>
              </a:rPr>
              <a:t>Vice President for Regulatory and Scientific Affairs at American Chemistry Council.  She has the scientific training, technical and policy expertise, and industry perspective needed to provide the views of an industry sector that touches virtually every product or material used. </a:t>
            </a:r>
            <a:endParaRPr sz="1100" b="1">
              <a:solidFill>
                <a:schemeClr val="dk1"/>
              </a:solidFill>
            </a:endParaRPr>
          </a:p>
        </p:txBody>
      </p:sp>
      <p:sp>
        <p:nvSpPr>
          <p:cNvPr id="2060" name="Google Shape;2060;p234"/>
          <p:cNvSpPr txBox="1"/>
          <p:nvPr/>
        </p:nvSpPr>
        <p:spPr>
          <a:xfrm>
            <a:off x="5564525" y="2706188"/>
            <a:ext cx="2840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u="sng">
                <a:solidFill>
                  <a:srgbClr val="005087"/>
                </a:solidFill>
              </a:rPr>
              <a:t>Dr. Kimberly Wise White</a:t>
            </a:r>
            <a:endParaRPr sz="1700" b="1" u="sng">
              <a:solidFill>
                <a:srgbClr val="005087"/>
              </a:solidFill>
            </a:endParaRPr>
          </a:p>
        </p:txBody>
      </p:sp>
      <p:sp>
        <p:nvSpPr>
          <p:cNvPr id="2061" name="Google Shape;2061;p234"/>
          <p:cNvSpPr txBox="1"/>
          <p:nvPr/>
        </p:nvSpPr>
        <p:spPr>
          <a:xfrm>
            <a:off x="1218426" y="2690900"/>
            <a:ext cx="2296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a:solidFill>
                  <a:srgbClr val="005087"/>
                </a:solidFill>
              </a:rPr>
              <a:t>Dr. David Wagger</a:t>
            </a:r>
            <a:endParaRPr sz="1900" b="1" u="sng">
              <a:solidFill>
                <a:srgbClr val="005087"/>
              </a:solidFill>
            </a:endParaRPr>
          </a:p>
        </p:txBody>
      </p:sp>
      <p:sp>
        <p:nvSpPr>
          <p:cNvPr id="2062" name="Google Shape;2062;p234"/>
          <p:cNvSpPr txBox="1"/>
          <p:nvPr/>
        </p:nvSpPr>
        <p:spPr>
          <a:xfrm>
            <a:off x="1103595" y="3076725"/>
            <a:ext cx="2451300" cy="1419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None/>
            </a:pPr>
            <a:r>
              <a:rPr lang="en" sz="1100" b="1">
                <a:solidFill>
                  <a:schemeClr val="dk1"/>
                </a:solidFill>
                <a:highlight>
                  <a:srgbClr val="FFFFFF"/>
                </a:highlight>
              </a:rPr>
              <a:t>Chief Scientist and Director of Environmental Management for the Recycled Materials Association.  He represents the recycled materials industry on scientific and R&amp;D matters and on environmental regulatory issues. </a:t>
            </a:r>
            <a:endParaRPr sz="1100" b="1">
              <a:solidFill>
                <a:schemeClr val="dk1"/>
              </a:solidFill>
            </a:endParaRPr>
          </a:p>
          <a:p>
            <a:pPr marL="0" lvl="0" indent="0" algn="ctr" rtl="0">
              <a:lnSpc>
                <a:spcPct val="115000"/>
              </a:lnSpc>
              <a:spcBef>
                <a:spcPts val="1000"/>
              </a:spcBef>
              <a:spcAft>
                <a:spcPts val="0"/>
              </a:spcAft>
              <a:buNone/>
            </a:pPr>
            <a:endParaRPr sz="1100" b="1">
              <a:solidFill>
                <a:schemeClr val="dk1"/>
              </a:solidFill>
            </a:endParaRPr>
          </a:p>
          <a:p>
            <a:pPr marL="0" lvl="0" indent="0" algn="ctr" rtl="0">
              <a:lnSpc>
                <a:spcPct val="115000"/>
              </a:lnSpc>
              <a:spcBef>
                <a:spcPts val="1000"/>
              </a:spcBef>
              <a:spcAft>
                <a:spcPts val="1000"/>
              </a:spcAft>
              <a:buNone/>
            </a:pPr>
            <a:endParaRPr sz="1100" b="1">
              <a:solidFill>
                <a:schemeClr val="dk1"/>
              </a:solidFill>
            </a:endParaRPr>
          </a:p>
        </p:txBody>
      </p:sp>
      <p:pic>
        <p:nvPicPr>
          <p:cNvPr id="2063" name="Google Shape;2063;p234" descr="photo of dr. kimberly wise white"/>
          <p:cNvPicPr preferRelativeResize="0"/>
          <p:nvPr/>
        </p:nvPicPr>
        <p:blipFill rotWithShape="1">
          <a:blip r:embed="rId4">
            <a:alphaModFix/>
          </a:blip>
          <a:srcRect b="31346"/>
          <a:stretch/>
        </p:blipFill>
        <p:spPr>
          <a:xfrm>
            <a:off x="6083162" y="886750"/>
            <a:ext cx="1802824" cy="1856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p1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9</a:t>
            </a:fld>
            <a:endParaRPr/>
          </a:p>
        </p:txBody>
      </p:sp>
      <p:sp>
        <p:nvSpPr>
          <p:cNvPr id="1240" name="Google Shape;1240;p161"/>
          <p:cNvSpPr txBox="1">
            <a:spLocks noGrp="1"/>
          </p:cNvSpPr>
          <p:nvPr>
            <p:ph type="title" idx="4294967295"/>
          </p:nvPr>
        </p:nvSpPr>
        <p:spPr>
          <a:xfrm>
            <a:off x="2134550" y="49275"/>
            <a:ext cx="6172200" cy="98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600" b="1" i="0" u="none" strike="noStrike" kern="0" cap="none" spc="0" normalizeH="0" baseline="0" noProof="0" dirty="0">
                <a:ln>
                  <a:noFill/>
                </a:ln>
                <a:solidFill>
                  <a:srgbClr val="0B5394"/>
                </a:solidFill>
                <a:effectLst/>
                <a:uLnTx/>
                <a:uFillTx/>
                <a:latin typeface="Arial"/>
                <a:ea typeface="Arial"/>
                <a:cs typeface="Arial"/>
                <a:sym typeface="Arial"/>
              </a:rPr>
              <a:t>Acquisition Workforce Subcommittee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3" name="Text Placeholder 2">
            <a:extLst>
              <a:ext uri="{FF2B5EF4-FFF2-40B4-BE49-F238E27FC236}">
                <a16:creationId xmlns:a16="http://schemas.microsoft.com/office/drawing/2014/main" id="{8ADFAD8F-ECDB-6504-0258-F75076D59855}"/>
              </a:ext>
            </a:extLst>
          </p:cNvPr>
          <p:cNvSpPr>
            <a:spLocks noGrp="1"/>
          </p:cNvSpPr>
          <p:nvPr>
            <p:ph type="body" idx="1"/>
          </p:nvPr>
        </p:nvSpPr>
        <p:spPr/>
        <p:txBody>
          <a:bodyPr/>
          <a:lstStyle/>
          <a:p>
            <a:pPr marL="139700" indent="0">
              <a:buNone/>
            </a:pPr>
            <a:r>
              <a:rPr lang="en-US" sz="2000" b="1" dirty="0">
                <a:latin typeface="+mj-lt"/>
              </a:rPr>
              <a:t>Members</a:t>
            </a:r>
          </a:p>
          <a:p>
            <a:pPr marL="139700" indent="0">
              <a:buNone/>
            </a:pPr>
            <a:endParaRPr lang="en-US" b="1" dirty="0">
              <a:latin typeface="+mj-lt"/>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mj-lt"/>
                <a:ea typeface="Aptos" panose="020B0004020202020204" pitchFamily="34" charset="0"/>
                <a:cs typeface="Times New Roman" panose="02020603050405020304" pitchFamily="18" charset="0"/>
              </a:rPr>
              <a:t>Nicole </a:t>
            </a:r>
            <a:r>
              <a:rPr lang="en-US" sz="1800" b="1" kern="100" dirty="0" err="1">
                <a:effectLst/>
                <a:latin typeface="+mj-lt"/>
                <a:ea typeface="Aptos" panose="020B0004020202020204" pitchFamily="34" charset="0"/>
                <a:cs typeface="Times New Roman" panose="02020603050405020304" pitchFamily="18" charset="0"/>
              </a:rPr>
              <a:t>Darnall</a:t>
            </a:r>
            <a:r>
              <a:rPr lang="en-US" sz="1800" b="1" kern="100" dirty="0">
                <a:effectLst/>
                <a:latin typeface="+mj-lt"/>
                <a:ea typeface="Aptos" panose="020B0004020202020204" pitchFamily="34" charset="0"/>
                <a:cs typeface="Times New Roman" panose="02020603050405020304" pitchFamily="18" charset="0"/>
              </a:rPr>
              <a:t>, Chair, Arizona State University</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mj-lt"/>
                <a:ea typeface="Aptos" panose="020B0004020202020204" pitchFamily="34" charset="0"/>
                <a:cs typeface="Times New Roman" panose="02020603050405020304" pitchFamily="18" charset="0"/>
              </a:rPr>
              <a:t>Anne Rung, Co-Chair, </a:t>
            </a:r>
            <a:r>
              <a:rPr lang="en-US" sz="1800" b="1" kern="100" dirty="0" err="1">
                <a:effectLst/>
                <a:latin typeface="+mj-lt"/>
                <a:ea typeface="Aptos" panose="020B0004020202020204" pitchFamily="34" charset="0"/>
                <a:cs typeface="Times New Roman" panose="02020603050405020304" pitchFamily="18" charset="0"/>
              </a:rPr>
              <a:t>Varis</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C. Gail </a:t>
            </a:r>
            <a:r>
              <a:rPr lang="en-US" sz="1800" kern="100" dirty="0" err="1">
                <a:effectLst/>
                <a:latin typeface="+mj-lt"/>
                <a:ea typeface="Aptos" panose="020B0004020202020204" pitchFamily="34" charset="0"/>
                <a:cs typeface="Times New Roman" panose="02020603050405020304" pitchFamily="18" charset="0"/>
              </a:rPr>
              <a:t>Bassette</a:t>
            </a:r>
            <a:r>
              <a:rPr lang="en-US" sz="1800" kern="100" dirty="0">
                <a:effectLst/>
                <a:latin typeface="+mj-lt"/>
                <a:ea typeface="Aptos" panose="020B0004020202020204" pitchFamily="34" charset="0"/>
                <a:cs typeface="Times New Roman" panose="02020603050405020304" pitchFamily="18" charset="0"/>
              </a:rPr>
              <a:t>, Bowie State University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Darryl Daniels, Jacobsen Daniels Assoc.</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Mark Hayden, New Mexico Retiree Health Care Authority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David Malone, </a:t>
            </a:r>
            <a:r>
              <a:rPr lang="en-US" sz="1800" kern="100" dirty="0" err="1">
                <a:effectLst/>
                <a:latin typeface="+mj-lt"/>
                <a:ea typeface="Aptos" panose="020B0004020202020204" pitchFamily="34" charset="0"/>
                <a:cs typeface="Times New Roman" panose="02020603050405020304" pitchFamily="18" charset="0"/>
              </a:rPr>
              <a:t>AquireIQ</a:t>
            </a:r>
            <a:endParaRPr lang="en-US" sz="18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Steve Schooner, George Washington University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Kristin </a:t>
            </a:r>
            <a:r>
              <a:rPr lang="en-US" sz="1800" kern="100" dirty="0" err="1">
                <a:effectLst/>
                <a:latin typeface="+mj-lt"/>
                <a:ea typeface="Aptos" panose="020B0004020202020204" pitchFamily="34" charset="0"/>
                <a:cs typeface="Times New Roman" panose="02020603050405020304" pitchFamily="18" charset="0"/>
              </a:rPr>
              <a:t>Seaver</a:t>
            </a:r>
            <a:r>
              <a:rPr lang="en-US" sz="1800" kern="100" dirty="0">
                <a:effectLst/>
                <a:latin typeface="+mj-lt"/>
                <a:ea typeface="Aptos" panose="020B0004020202020204" pitchFamily="34" charset="0"/>
                <a:cs typeface="Times New Roman" panose="02020603050405020304" pitchFamily="18" charset="0"/>
              </a:rPr>
              <a:t>, General Dynamics Information Technology</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mj-lt"/>
                <a:ea typeface="Aptos" panose="020B0004020202020204" pitchFamily="34" charset="0"/>
                <a:cs typeface="Times New Roman" panose="02020603050405020304" pitchFamily="18" charset="0"/>
              </a:rPr>
              <a:t>Clyde Thompson, </a:t>
            </a:r>
            <a:r>
              <a:rPr lang="en-US" sz="1800" kern="100" dirty="0" err="1">
                <a:effectLst/>
                <a:latin typeface="+mj-lt"/>
                <a:ea typeface="Aptos" panose="020B0004020202020204" pitchFamily="34" charset="0"/>
                <a:cs typeface="Times New Roman" panose="02020603050405020304" pitchFamily="18" charset="0"/>
              </a:rPr>
              <a:t>GovStrive</a:t>
            </a:r>
            <a:r>
              <a:rPr lang="en-US" sz="1800" kern="100" dirty="0">
                <a:effectLst/>
                <a:latin typeface="+mj-lt"/>
                <a:ea typeface="Aptos" panose="020B0004020202020204" pitchFamily="34" charset="0"/>
                <a:cs typeface="Times New Roman" panose="02020603050405020304" pitchFamily="18" charset="0"/>
              </a:rPr>
              <a:t> LLC</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ne OGP Slide Deck">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6786</Words>
  <Application>Microsoft Office PowerPoint</Application>
  <PresentationFormat>On-screen Show (16:9)</PresentationFormat>
  <Paragraphs>869</Paragraphs>
  <Slides>82</Slides>
  <Notes>82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82</vt:i4>
      </vt:variant>
    </vt:vector>
  </HeadingPairs>
  <TitlesOfParts>
    <vt:vector size="96" baseType="lpstr">
      <vt:lpstr>Roboto Medium</vt:lpstr>
      <vt:lpstr>Roboto Thin</vt:lpstr>
      <vt:lpstr>Arial</vt:lpstr>
      <vt:lpstr>Calibri</vt:lpstr>
      <vt:lpstr>Aptos</vt:lpstr>
      <vt:lpstr>Arial Black</vt:lpstr>
      <vt:lpstr>Inter</vt:lpstr>
      <vt:lpstr>Roboto</vt:lpstr>
      <vt:lpstr>Symbol</vt:lpstr>
      <vt:lpstr>Blank Presentation</vt:lpstr>
      <vt:lpstr>Blank Presentation</vt:lpstr>
      <vt:lpstr>One OGP Slide Deck</vt:lpstr>
      <vt:lpstr>Blank Presentation</vt:lpstr>
      <vt:lpstr>Blank Presentation</vt:lpstr>
      <vt:lpstr>GSA Acquisition Policy Federal Advisory Committee (GAP FAC) Public Meeting     </vt:lpstr>
      <vt:lpstr>WELCOME ! GSA Acquisition Policy Federal Advisory Committee - GAP FAC   Boris Arratia Designated Federal Officer Stephanie Hardison Deputy Designated Federal Officer </vt:lpstr>
      <vt:lpstr>Member Roll Call    </vt:lpstr>
      <vt:lpstr>Opening Remarks   </vt:lpstr>
      <vt:lpstr>Agenda</vt:lpstr>
      <vt:lpstr>Recommendations Introduction   </vt:lpstr>
      <vt:lpstr>Overview of Recommendations</vt:lpstr>
      <vt:lpstr>Acquisition Workforce Subcommittee    </vt:lpstr>
      <vt:lpstr>Acquisition Workforce Subcommittee </vt:lpstr>
      <vt:lpstr>Acquisition Workforce Subcommittee Mission &amp; Priorities</vt:lpstr>
      <vt:lpstr>Who We Engaged – 1st Recommendations (May 2023)</vt:lpstr>
      <vt:lpstr>Who We Engaged – 1st Recommendations (May 2023)</vt:lpstr>
      <vt:lpstr>Who We Engaged – 2nd Recommendations (Dec 2023)</vt:lpstr>
      <vt:lpstr>Who We Engaged – 2nd Recommendations (Dec 2023)</vt:lpstr>
      <vt:lpstr>Who We Engaged – 3rd Recommendations (May 2024)</vt:lpstr>
      <vt:lpstr>Who We Engaged – 3rd Recommendations (May 2024)</vt:lpstr>
      <vt:lpstr>Who We Engaged</vt:lpstr>
      <vt:lpstr>Data</vt:lpstr>
      <vt:lpstr>Data</vt:lpstr>
      <vt:lpstr>Data</vt:lpstr>
      <vt:lpstr>Recommendations – 1st </vt:lpstr>
      <vt:lpstr>Recommendations – 2nd </vt:lpstr>
      <vt:lpstr>Let the Subcommittee Speak! </vt:lpstr>
      <vt:lpstr>Recommendation – 3rd </vt:lpstr>
      <vt:lpstr>Recommendation – 3rd </vt:lpstr>
      <vt:lpstr>A.  Integrate Sustainability in Recruitment Strategies </vt:lpstr>
      <vt:lpstr>B.  Integrate Sustainability into Performance Assessment Strategies </vt:lpstr>
      <vt:lpstr>C.  Develop a Competency-based Sustainability Acquisition Credential</vt:lpstr>
      <vt:lpstr>Bringing it Together</vt:lpstr>
      <vt:lpstr>Bringing it Together: Comprehensive Sustainability Training Pathway</vt:lpstr>
      <vt:lpstr>Bringing it Together: NCMA</vt:lpstr>
      <vt:lpstr>Questions &amp; Answers</vt:lpstr>
      <vt:lpstr>Industry Partnerships Subcommittee   Kristin Seaver, Chair Farad Al, Co-Chair          </vt:lpstr>
      <vt:lpstr>Industry Partnerships Subcommittee </vt:lpstr>
      <vt:lpstr>Mission and Purpose</vt:lpstr>
      <vt:lpstr>Achievements and Impacts</vt:lpstr>
      <vt:lpstr>Recommendations</vt:lpstr>
      <vt:lpstr>Recommendation</vt:lpstr>
      <vt:lpstr>Reflection on the Journey</vt:lpstr>
      <vt:lpstr>Questions &amp; Answers</vt:lpstr>
      <vt:lpstr>Questions &amp; Answers</vt:lpstr>
      <vt:lpstr>Thank you</vt:lpstr>
      <vt:lpstr>Break  We Will Resume at 11am (EST)</vt:lpstr>
      <vt:lpstr>Policy &amp; Practice Subcommittee  Luke Bassis, Chair Dr. David Wagger, Co-Chair          </vt:lpstr>
      <vt:lpstr>Policy &amp; Practice Subcommittee </vt:lpstr>
      <vt:lpstr>Mission and Priority Areas</vt:lpstr>
      <vt:lpstr>Massive and Sustainable Impact</vt:lpstr>
      <vt:lpstr>Subcommittee Reflections</vt:lpstr>
      <vt:lpstr>Data Based Sustainability Policies Will Maximize Impact</vt:lpstr>
      <vt:lpstr>Data Has Always Been A Common Denominator</vt:lpstr>
      <vt:lpstr>Recommendation for GSA Approach to Data</vt:lpstr>
      <vt:lpstr>Recommendation for GSA Approach to Data</vt:lpstr>
      <vt:lpstr>Data for Measuring Impact and Informing Strategy</vt:lpstr>
      <vt:lpstr>Vendor Selection Data Gaps </vt:lpstr>
      <vt:lpstr>Vendor Selection Approach</vt:lpstr>
      <vt:lpstr>Data to Procure Sustainable Goods and Services</vt:lpstr>
      <vt:lpstr>Existing Goods and Services Resources</vt:lpstr>
      <vt:lpstr>Framework</vt:lpstr>
      <vt:lpstr>Recommendation: Develop A Principles Based Framework</vt:lpstr>
      <vt:lpstr>Recommendation: Develop A Principles Based Framework</vt:lpstr>
      <vt:lpstr>Recommendation: Procurement Requirements API</vt:lpstr>
      <vt:lpstr>Conclusions</vt:lpstr>
      <vt:lpstr>Questions &amp; Answers</vt:lpstr>
      <vt:lpstr>Thank You!</vt:lpstr>
      <vt:lpstr>Public Comment   </vt:lpstr>
      <vt:lpstr>Voting Instructions for Committee Members</vt:lpstr>
      <vt:lpstr>Vote</vt:lpstr>
      <vt:lpstr>Vote</vt:lpstr>
      <vt:lpstr>Vote</vt:lpstr>
      <vt:lpstr>Closing Remarks   </vt:lpstr>
      <vt:lpstr>Thank You!</vt:lpstr>
      <vt:lpstr>GAP FAC Member Biographies   </vt:lpstr>
      <vt:lpstr>Chair and Co-Chair Biographies</vt:lpstr>
      <vt:lpstr>Member Biographies</vt:lpstr>
      <vt:lpstr>Member Biographies</vt:lpstr>
      <vt:lpstr>Member Biographies</vt:lpstr>
      <vt:lpstr>Member Biographies</vt:lpstr>
      <vt:lpstr>Member Biographies</vt:lpstr>
      <vt:lpstr>Member Biographies</vt:lpstr>
      <vt:lpstr>Member Biographies</vt:lpstr>
      <vt:lpstr>Member Biographies</vt:lpstr>
      <vt:lpstr>Member Biographies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MathiasCBustamante</cp:lastModifiedBy>
  <cp:revision>6</cp:revision>
  <dcterms:modified xsi:type="dcterms:W3CDTF">2024-05-28T14:38:32Z</dcterms:modified>
</cp:coreProperties>
</file>