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7" r:id="rId9"/>
    <p:sldId id="368" r:id="rId10"/>
    <p:sldId id="369" r:id="rId11"/>
    <p:sldId id="264" r:id="rId12"/>
    <p:sldId id="288" r:id="rId13"/>
    <p:sldId id="373" r:id="rId14"/>
    <p:sldId id="370" r:id="rId15"/>
    <p:sldId id="371" r:id="rId16"/>
    <p:sldId id="375" r:id="rId17"/>
    <p:sldId id="374" r:id="rId18"/>
    <p:sldId id="376" r:id="rId19"/>
    <p:sldId id="372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279" r:id="rId44"/>
    <p:sldId id="280" r:id="rId45"/>
    <p:sldId id="281" r:id="rId46"/>
    <p:sldId id="308" r:id="rId4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2127" autoAdjust="0"/>
  </p:normalViewPr>
  <p:slideViewPr>
    <p:cSldViewPr snapToGrid="0">
      <p:cViewPr varScale="1">
        <p:scale>
          <a:sx n="61" d="100"/>
          <a:sy n="61" d="100"/>
        </p:scale>
        <p:origin x="1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E883A-E206-A78E-9C06-DEA757230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2FFB2-0C36-DD84-E30C-21B3AC7FE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9948-0153-4F32-98CD-0DF2871AB8C9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719FB-5E33-3E38-99D0-7BE7E8DB05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E816A-0849-1711-822B-609738FC5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ECD2-CABC-4B47-9184-BF0DA415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5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6E8669-495F-3ECC-E1AD-F6CCD1C15C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7E4084-C68F-71D8-5EE8-B1AB2D4DDE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B813A-FC73-5A22-48F6-7D22D7A364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72A05-3966-52A1-F6DE-E43B775249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070B5A-AB53-39F2-561F-95F8CC25AB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FDEE8-D040-1BB7-2214-2D5CD4826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5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251E-AD6A-F726-041D-86B7F40530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D86D1-3F16-3CBA-856D-E56F801FE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9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5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5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19a6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519a66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4519a66a9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C0A40-3367-D862-35C4-ECFED22734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8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6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46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3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3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1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89294F-62B8-43FB-85CB-5DFAF57748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7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3E53A-6A5E-2930-71E1-34D366E773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BCCB2-52D7-928B-6368-98DE714FA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2CDB7E-802A-66FC-4A78-85ED971C43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0474E-6864-6747-E554-F32B9BF61E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B2098-A06E-E5CB-EBDC-1D7760CC75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97AB2-C883-2C29-51C7-0002C7F409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E686D-C028-B4D9-02FE-477C84F616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0D517-1F27-D6CA-D854-D9F902E231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naic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psc-manu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sancillaryu.dla.mil/H2/search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sa.gov/smallbizresource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hyperlink" Target="http://www.gsa.gov/event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.gov/smallbizsuppor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.Smith@gsa.go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elle.Simoes@gsa.gov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feedback.gsa.gov/CP/File.php?F=F_55UWPc5IfXKI8Oq" TargetMode="External"/><Relationship Id="rId2" Type="http://schemas.openxmlformats.org/officeDocument/2006/relationships/hyperlink" Target="https://feedback.gsa.gov/jfe/form/SV_1zTi2YSfu96Mt0O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Jerry Smith &amp; Michelle </a:t>
            </a:r>
            <a:r>
              <a:rPr lang="en-US" sz="1800" dirty="0" err="1">
                <a:solidFill>
                  <a:srgbClr val="266BA6"/>
                </a:solidFill>
              </a:rPr>
              <a:t>Simoes</a:t>
            </a:r>
            <a:endParaRPr lang="en-US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Develop a Capabilities Statement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598C7-C248-129C-FAEB-6EA1DEB8B1E5}"/>
              </a:ext>
            </a:extLst>
          </p:cNvPr>
          <p:cNvSpPr txBox="1"/>
          <p:nvPr/>
        </p:nvSpPr>
        <p:spPr>
          <a:xfrm>
            <a:off x="310897" y="1847087"/>
            <a:ext cx="88158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Briefing with Contracting Officers/Specialist and Program Managers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Sources Sought or Request for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Procurement Fairs or Networking events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Sometimes Required for the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 to Primes for Sub-contracting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5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purpose is for marketing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Helps Contracting Officers (CO) drill down to your key areas of expertise quickly and 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information about awards, certifications &amp; current/past clients, your capability statement will help you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 level of expertise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business maturity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 sense of trust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 Capabilities Statement is NOT…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A PowerPoint presentation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More than two sides of one page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.jpg or .</a:t>
            </a:r>
            <a:r>
              <a:rPr lang="en-US" sz="2800" b="1" dirty="0" err="1"/>
              <a:t>tif</a:t>
            </a:r>
            <a:r>
              <a:rPr lang="en-US" sz="2800" b="1" dirty="0"/>
              <a:t> file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large file over 1MB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personal resume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Capabilities Brief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BEFORE YOU BEGIN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676656" y="4681728"/>
            <a:ext cx="8236839" cy="104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en-US" altLang="en-US" sz="2800" b="1" dirty="0"/>
              <a:t>- Obtain your CAGE Code and UEI</a:t>
            </a:r>
          </a:p>
          <a:p>
            <a:pPr marL="25400" indent="0">
              <a:buNone/>
            </a:pPr>
            <a:r>
              <a:rPr lang="en-US" altLang="en-US" sz="2800" b="1" dirty="0"/>
              <a:t>- FREE to register (beware of 3</a:t>
            </a:r>
            <a:r>
              <a:rPr lang="en-US" altLang="en-US" sz="2800" b="1" baseline="30000" dirty="0"/>
              <a:t>rd</a:t>
            </a:r>
            <a:r>
              <a:rPr lang="en-US" altLang="en-US" sz="2800" b="1" dirty="0"/>
              <a:t> party companies)</a:t>
            </a:r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06;p59" descr="Screenshot of SAM.gov web page">
            <a:extLst>
              <a:ext uri="{FF2B5EF4-FFF2-40B4-BE49-F238E27FC236}">
                <a16:creationId xmlns:a16="http://schemas.microsoft.com/office/drawing/2014/main" id="{D34F9943-DE2B-A7B6-60B3-4AAF24F0C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05" y="1686855"/>
            <a:ext cx="8492871" cy="266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 descr="Screenshot of U.S. Census Bureau North American Industry Classification System web page"/>
          <p:cNvSpPr txBox="1">
            <a:spLocks noGrp="1"/>
          </p:cNvSpPr>
          <p:nvPr>
            <p:ph type="body" idx="1"/>
          </p:nvPr>
        </p:nvSpPr>
        <p:spPr>
          <a:xfrm>
            <a:off x="2304287" y="1650061"/>
            <a:ext cx="660920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17;p60" descr="U.S. Census Bureau North American Industry Classification System web page">
            <a:extLst>
              <a:ext uri="{FF2B5EF4-FFF2-40B4-BE49-F238E27FC236}">
                <a16:creationId xmlns:a16="http://schemas.microsoft.com/office/drawing/2014/main" id="{6F3E89C4-A552-6478-6591-085AE5FA2E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288" y="1440963"/>
            <a:ext cx="6839712" cy="3976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4;p60">
            <a:extLst>
              <a:ext uri="{FF2B5EF4-FFF2-40B4-BE49-F238E27FC236}">
                <a16:creationId xmlns:a16="http://schemas.microsoft.com/office/drawing/2014/main" id="{588190AB-7A43-43D4-AAC8-181593073CF9}"/>
              </a:ext>
            </a:extLst>
          </p:cNvPr>
          <p:cNvSpPr/>
          <p:nvPr/>
        </p:nvSpPr>
        <p:spPr>
          <a:xfrm>
            <a:off x="3802469" y="6142668"/>
            <a:ext cx="4714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/>
              </a:rPr>
              <a:t>https://www.census.gov/naics/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16;p60">
            <a:extLst>
              <a:ext uri="{FF2B5EF4-FFF2-40B4-BE49-F238E27FC236}">
                <a16:creationId xmlns:a16="http://schemas.microsoft.com/office/drawing/2014/main" id="{D22BB184-BCF7-D001-C430-D2A875351C4D}"/>
              </a:ext>
            </a:extLst>
          </p:cNvPr>
          <p:cNvSpPr txBox="1"/>
          <p:nvPr/>
        </p:nvSpPr>
        <p:spPr>
          <a:xfrm>
            <a:off x="230506" y="1865377"/>
            <a:ext cx="1561719" cy="14772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Enter Keywords to describe your product or service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Google Shape;615;p60" descr="Red arrow pointing right">
            <a:extLst>
              <a:ext uri="{FF2B5EF4-FFF2-40B4-BE49-F238E27FC236}">
                <a16:creationId xmlns:a16="http://schemas.microsoft.com/office/drawing/2014/main" id="{A68AE5DC-FF79-EC74-95A6-B65C54219D57}"/>
              </a:ext>
            </a:extLst>
          </p:cNvPr>
          <p:cNvCxnSpPr/>
          <p:nvPr/>
        </p:nvCxnSpPr>
        <p:spPr>
          <a:xfrm>
            <a:off x="976659" y="3428999"/>
            <a:ext cx="1327628" cy="324717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37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start…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buNone/>
            </a:pPr>
            <a:r>
              <a:rPr lang="en-US" altLang="en-US" sz="2400" b="1" dirty="0"/>
              <a:t>Select your company’s Product Service Codes (PSC) or Federal Supply Class (FSC)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/>
              <a:t>Product service code (PSC) or Federal Service Code (FSC) is a four-digit code used by all federal government contracting activities for identifying and classifying the services and Supplies &amp; Equipment (S&amp;E) that are purchased under contract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3"/>
              </a:rPr>
              <a:t>https://www.acquisition.gov/psc-manual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4"/>
              </a:rPr>
              <a:t>https://flisancillaryu.dla.mil/H2/search.aspx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3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Use bullet points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Short sentence fragments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long narratives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Simple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“trade” language or jargon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Call the document a “Capabilities Statement”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Show branding and logo elements</a:t>
            </a:r>
          </a:p>
          <a:p>
            <a:pPr marL="25400" indent="0"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7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CONTENT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Capabilities Statement Look like?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52;p64">
            <a:extLst>
              <a:ext uri="{FF2B5EF4-FFF2-40B4-BE49-F238E27FC236}">
                <a16:creationId xmlns:a16="http://schemas.microsoft.com/office/drawing/2014/main" id="{FB57B681-1B9A-1EB4-64CE-51B1E75CEA45}"/>
              </a:ext>
            </a:extLst>
          </p:cNvPr>
          <p:cNvSpPr txBox="1"/>
          <p:nvPr/>
        </p:nvSpPr>
        <p:spPr>
          <a:xfrm>
            <a:off x="5358385" y="1920240"/>
            <a:ext cx="3555110" cy="273917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These are KEY elements that the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Government agency or Prime Contractor will expect to see on this document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648;p64">
            <a:extLst>
              <a:ext uri="{FF2B5EF4-FFF2-40B4-BE49-F238E27FC236}">
                <a16:creationId xmlns:a16="http://schemas.microsoft.com/office/drawing/2014/main" id="{5224F6C8-F2B5-FAF3-C8C8-C8735254FBA9}"/>
              </a:ext>
            </a:extLst>
          </p:cNvPr>
          <p:cNvSpPr/>
          <p:nvPr/>
        </p:nvSpPr>
        <p:spPr>
          <a:xfrm>
            <a:off x="283463" y="1920240"/>
            <a:ext cx="4876800" cy="722243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CONTACT INFORMATION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50;p64">
            <a:extLst>
              <a:ext uri="{FF2B5EF4-FFF2-40B4-BE49-F238E27FC236}">
                <a16:creationId xmlns:a16="http://schemas.microsoft.com/office/drawing/2014/main" id="{EB42864F-6ABD-4F82-1CBA-EEB7E05359E0}"/>
              </a:ext>
            </a:extLst>
          </p:cNvPr>
          <p:cNvSpPr/>
          <p:nvPr/>
        </p:nvSpPr>
        <p:spPr>
          <a:xfrm>
            <a:off x="283463" y="2788787"/>
            <a:ext cx="4876800" cy="1264754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 COMPETENCIES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649;p64">
            <a:extLst>
              <a:ext uri="{FF2B5EF4-FFF2-40B4-BE49-F238E27FC236}">
                <a16:creationId xmlns:a16="http://schemas.microsoft.com/office/drawing/2014/main" id="{9E6BFF25-EAC3-2780-B6D5-74B8C8E5E2AE}"/>
              </a:ext>
            </a:extLst>
          </p:cNvPr>
          <p:cNvSpPr/>
          <p:nvPr/>
        </p:nvSpPr>
        <p:spPr>
          <a:xfrm>
            <a:off x="283463" y="4118089"/>
            <a:ext cx="2209800" cy="1465454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DIFFERENTIATORS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651;p64">
            <a:extLst>
              <a:ext uri="{FF2B5EF4-FFF2-40B4-BE49-F238E27FC236}">
                <a16:creationId xmlns:a16="http://schemas.microsoft.com/office/drawing/2014/main" id="{1E01F2F4-50F9-F6BD-550C-F7F467A381F2}"/>
              </a:ext>
            </a:extLst>
          </p:cNvPr>
          <p:cNvSpPr/>
          <p:nvPr/>
        </p:nvSpPr>
        <p:spPr>
          <a:xfrm>
            <a:off x="2657119" y="4118089"/>
            <a:ext cx="2503144" cy="1465454"/>
          </a:xfrm>
          <a:prstGeom prst="rect">
            <a:avLst/>
          </a:prstGeom>
          <a:solidFill>
            <a:srgbClr val="C0000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PERFORMANCES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653;p64">
            <a:extLst>
              <a:ext uri="{FF2B5EF4-FFF2-40B4-BE49-F238E27FC236}">
                <a16:creationId xmlns:a16="http://schemas.microsoft.com/office/drawing/2014/main" id="{44FAA973-A9A5-B08A-A473-8A08398BA534}"/>
              </a:ext>
            </a:extLst>
          </p:cNvPr>
          <p:cNvSpPr/>
          <p:nvPr/>
        </p:nvSpPr>
        <p:spPr>
          <a:xfrm>
            <a:off x="283463" y="5635179"/>
            <a:ext cx="2209800" cy="1020408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 Data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654;p64">
            <a:extLst>
              <a:ext uri="{FF2B5EF4-FFF2-40B4-BE49-F238E27FC236}">
                <a16:creationId xmlns:a16="http://schemas.microsoft.com/office/drawing/2014/main" id="{385BC5E3-6AB9-5980-9366-A2E9C6298A2F}"/>
              </a:ext>
            </a:extLst>
          </p:cNvPr>
          <p:cNvSpPr/>
          <p:nvPr/>
        </p:nvSpPr>
        <p:spPr>
          <a:xfrm>
            <a:off x="2657119" y="5657819"/>
            <a:ext cx="2503144" cy="102040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List of Pertinent Codes &amp; Data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85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20736" y="1436914"/>
            <a:ext cx="5094514" cy="542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What is a Capabilities Statement?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Importance of a Capabilities Statement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Preliminary Steps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Content of a Capabilities Statement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Designing Elements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Important Tips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8;p64">
            <a:extLst>
              <a:ext uri="{FF2B5EF4-FFF2-40B4-BE49-F238E27FC236}">
                <a16:creationId xmlns:a16="http://schemas.microsoft.com/office/drawing/2014/main" id="{7642F6D7-3A36-BC58-B26D-FAEC46D1783D}"/>
              </a:ext>
            </a:extLst>
          </p:cNvPr>
          <p:cNvSpPr/>
          <p:nvPr/>
        </p:nvSpPr>
        <p:spPr>
          <a:xfrm>
            <a:off x="275421" y="1670477"/>
            <a:ext cx="3539728" cy="1066800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dirty="0"/>
          </a:p>
        </p:txBody>
      </p:sp>
      <p:sp>
        <p:nvSpPr>
          <p:cNvPr id="11" name="Google Shape;629;p64">
            <a:extLst>
              <a:ext uri="{FF2B5EF4-FFF2-40B4-BE49-F238E27FC236}">
                <a16:creationId xmlns:a16="http://schemas.microsoft.com/office/drawing/2014/main" id="{C4A882E5-6825-C1C1-0685-5D6567E5D858}"/>
              </a:ext>
            </a:extLst>
          </p:cNvPr>
          <p:cNvSpPr txBox="1"/>
          <p:nvPr/>
        </p:nvSpPr>
        <p:spPr>
          <a:xfrm>
            <a:off x="275422" y="2843706"/>
            <a:ext cx="397709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Company’s 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“HYPERLINK”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Number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Person and email 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34;p64">
            <a:extLst>
              <a:ext uri="{FF2B5EF4-FFF2-40B4-BE49-F238E27FC236}">
                <a16:creationId xmlns:a16="http://schemas.microsoft.com/office/drawing/2014/main" id="{1AD4092D-A0A9-6D1B-AF2F-91277B135722}"/>
              </a:ext>
            </a:extLst>
          </p:cNvPr>
          <p:cNvSpPr txBox="1"/>
          <p:nvPr/>
        </p:nvSpPr>
        <p:spPr>
          <a:xfrm>
            <a:off x="275421" y="4668525"/>
            <a:ext cx="43184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label this document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“Capability Statement”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each section</a:t>
            </a:r>
            <a:endParaRPr dirty="0"/>
          </a:p>
        </p:txBody>
      </p:sp>
      <p:cxnSp>
        <p:nvCxnSpPr>
          <p:cNvPr id="13" name="Google Shape;632;p64" descr="Red arrow pointing to sample capability statement company website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029778" y="2083639"/>
            <a:ext cx="1861712" cy="1201813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633;p64" descr="Red arrow pointing to sample capability statement ">
            <a:extLst>
              <a:ext uri="{FF2B5EF4-FFF2-40B4-BE49-F238E27FC236}">
                <a16:creationId xmlns:a16="http://schemas.microsoft.com/office/drawing/2014/main" id="{7F36B275-1B51-B4FB-38D8-92A03D6B9B11}"/>
              </a:ext>
            </a:extLst>
          </p:cNvPr>
          <p:cNvCxnSpPr>
            <a:cxnSpLocks/>
          </p:cNvCxnSpPr>
          <p:nvPr/>
        </p:nvCxnSpPr>
        <p:spPr>
          <a:xfrm flipV="1">
            <a:off x="4080143" y="1994053"/>
            <a:ext cx="3406507" cy="333494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371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Core Competencie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916568" y="2478795"/>
            <a:ext cx="2341013" cy="90702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643;p65" descr="Purple rectangle with the words Core Competencies">
            <a:extLst>
              <a:ext uri="{FF2B5EF4-FFF2-40B4-BE49-F238E27FC236}">
                <a16:creationId xmlns:a16="http://schemas.microsoft.com/office/drawing/2014/main" id="{2A5F4FE4-F2D7-4183-8A1D-37DF85E45BAA}"/>
              </a:ext>
            </a:extLst>
          </p:cNvPr>
          <p:cNvSpPr/>
          <p:nvPr/>
        </p:nvSpPr>
        <p:spPr>
          <a:xfrm>
            <a:off x="236363" y="1600373"/>
            <a:ext cx="4162869" cy="1163782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dirty="0"/>
          </a:p>
        </p:txBody>
      </p:sp>
      <p:sp>
        <p:nvSpPr>
          <p:cNvPr id="3" name="Google Shape;644;p65">
            <a:extLst>
              <a:ext uri="{FF2B5EF4-FFF2-40B4-BE49-F238E27FC236}">
                <a16:creationId xmlns:a16="http://schemas.microsoft.com/office/drawing/2014/main" id="{27590B77-D778-9F0F-B26A-F129BA8879F4}"/>
              </a:ext>
            </a:extLst>
          </p:cNvPr>
          <p:cNvSpPr txBox="1"/>
          <p:nvPr/>
        </p:nvSpPr>
        <p:spPr>
          <a:xfrm>
            <a:off x="322254" y="2983463"/>
            <a:ext cx="397432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competencies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(also called “capabilities” or “core capabilities”) are the things your company does best.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Sales Pitch: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introduction of your company’s core competencies that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 to the agency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prime you are targeting followed by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keyword bullets.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51;p66">
            <a:extLst>
              <a:ext uri="{FF2B5EF4-FFF2-40B4-BE49-F238E27FC236}">
                <a16:creationId xmlns:a16="http://schemas.microsoft.com/office/drawing/2014/main" id="{C7425545-AC02-D6BB-77BD-075C4EAE95AD}"/>
              </a:ext>
            </a:extLst>
          </p:cNvPr>
          <p:cNvSpPr/>
          <p:nvPr/>
        </p:nvSpPr>
        <p:spPr>
          <a:xfrm>
            <a:off x="322254" y="1586430"/>
            <a:ext cx="5943600" cy="685800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 SECTION</a:t>
            </a:r>
            <a:endParaRPr/>
          </a:p>
        </p:txBody>
      </p:sp>
      <p:sp>
        <p:nvSpPr>
          <p:cNvPr id="5" name="Google Shape;657;p66">
            <a:extLst>
              <a:ext uri="{FF2B5EF4-FFF2-40B4-BE49-F238E27FC236}">
                <a16:creationId xmlns:a16="http://schemas.microsoft.com/office/drawing/2014/main" id="{DC297056-4407-11FC-CC9B-E8C8990E2AB0}"/>
              </a:ext>
            </a:extLst>
          </p:cNvPr>
          <p:cNvSpPr txBox="1"/>
          <p:nvPr/>
        </p:nvSpPr>
        <p:spPr>
          <a:xfrm>
            <a:off x="157002" y="2272230"/>
            <a:ext cx="81930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XYZ Construction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LLC provides high quality civil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capabilities and our civil construction scope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includes:</a:t>
            </a:r>
            <a:endParaRPr dirty="0"/>
          </a:p>
        </p:txBody>
      </p:sp>
      <p:sp>
        <p:nvSpPr>
          <p:cNvPr id="6" name="Google Shape;658;p66">
            <a:extLst>
              <a:ext uri="{FF2B5EF4-FFF2-40B4-BE49-F238E27FC236}">
                <a16:creationId xmlns:a16="http://schemas.microsoft.com/office/drawing/2014/main" id="{75470773-80F4-8AEB-FEDC-04D977B7432C}"/>
              </a:ext>
            </a:extLst>
          </p:cNvPr>
          <p:cNvSpPr txBox="1"/>
          <p:nvPr/>
        </p:nvSpPr>
        <p:spPr>
          <a:xfrm>
            <a:off x="322254" y="3997808"/>
            <a:ext cx="46402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divisions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 Site works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works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and commercial site preparation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storages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 laying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Sewerage and water treatment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of blue metal aggregates</a:t>
            </a:r>
            <a:endParaRPr dirty="0"/>
          </a:p>
        </p:txBody>
      </p:sp>
      <p:grpSp>
        <p:nvGrpSpPr>
          <p:cNvPr id="7" name="Google Shape;652;p66" descr="Green and purple arrows pointing toward each other with the words Company's Core Competencies and Agency's Mission or specific Opportunity">
            <a:extLst>
              <a:ext uri="{FF2B5EF4-FFF2-40B4-BE49-F238E27FC236}">
                <a16:creationId xmlns:a16="http://schemas.microsoft.com/office/drawing/2014/main" id="{5506154F-7A76-D610-BD1F-E558ACFA5E93}"/>
              </a:ext>
            </a:extLst>
          </p:cNvPr>
          <p:cNvGrpSpPr/>
          <p:nvPr/>
        </p:nvGrpSpPr>
        <p:grpSpPr>
          <a:xfrm>
            <a:off x="3877937" y="3532274"/>
            <a:ext cx="5266063" cy="3113539"/>
            <a:chOff x="0" y="455051"/>
            <a:chExt cx="6318563" cy="3113539"/>
          </a:xfrm>
        </p:grpSpPr>
        <p:sp>
          <p:nvSpPr>
            <p:cNvPr id="8" name="Google Shape;653;p66">
              <a:extLst>
                <a:ext uri="{FF2B5EF4-FFF2-40B4-BE49-F238E27FC236}">
                  <a16:creationId xmlns:a16="http://schemas.microsoft.com/office/drawing/2014/main" id="{E9C543BC-33DE-C92A-7FDC-CF28E3FA9D43}"/>
                </a:ext>
              </a:extLst>
            </p:cNvPr>
            <p:cNvSpPr/>
            <p:nvPr/>
          </p:nvSpPr>
          <p:spPr>
            <a:xfrm rot="-5400000">
              <a:off x="0" y="507868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4;p66">
              <a:extLst>
                <a:ext uri="{FF2B5EF4-FFF2-40B4-BE49-F238E27FC236}">
                  <a16:creationId xmlns:a16="http://schemas.microsoft.com/office/drawing/2014/main" id="{7D8EA99E-93E6-B4D1-076F-810818CE4577}"/>
                </a:ext>
              </a:extLst>
            </p:cNvPr>
            <p:cNvSpPr txBox="1"/>
            <p:nvPr/>
          </p:nvSpPr>
          <p:spPr>
            <a:xfrm>
              <a:off x="1" y="1273047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Company’s Core Competencies</a:t>
              </a:r>
              <a:endParaRPr/>
            </a:p>
          </p:txBody>
        </p:sp>
        <p:sp>
          <p:nvSpPr>
            <p:cNvPr id="11" name="Google Shape;655;p66">
              <a:extLst>
                <a:ext uri="{FF2B5EF4-FFF2-40B4-BE49-F238E27FC236}">
                  <a16:creationId xmlns:a16="http://schemas.microsoft.com/office/drawing/2014/main" id="{961335D8-D996-BEE8-E09B-F17E88ED2970}"/>
                </a:ext>
              </a:extLst>
            </p:cNvPr>
            <p:cNvSpPr/>
            <p:nvPr/>
          </p:nvSpPr>
          <p:spPr>
            <a:xfrm rot="5400000">
              <a:off x="3257840" y="455051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7F6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6;p66">
              <a:extLst>
                <a:ext uri="{FF2B5EF4-FFF2-40B4-BE49-F238E27FC236}">
                  <a16:creationId xmlns:a16="http://schemas.microsoft.com/office/drawing/2014/main" id="{1878D21B-1EA0-67D6-6E95-ED15B78452CA}"/>
                </a:ext>
              </a:extLst>
            </p:cNvPr>
            <p:cNvSpPr txBox="1"/>
            <p:nvPr/>
          </p:nvSpPr>
          <p:spPr>
            <a:xfrm>
              <a:off x="3793467" y="1220232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Agency’s Mission or specific Opportunity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658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Differentiator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516987" y="2775811"/>
            <a:ext cx="2610926" cy="264844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/>
          </a:p>
        </p:txBody>
      </p:sp>
      <p:sp>
        <p:nvSpPr>
          <p:cNvPr id="5" name="Google Shape;667;p67">
            <a:extLst>
              <a:ext uri="{FF2B5EF4-FFF2-40B4-BE49-F238E27FC236}">
                <a16:creationId xmlns:a16="http://schemas.microsoft.com/office/drawing/2014/main" id="{871A6991-E105-4750-A08A-889FCBD324AF}"/>
              </a:ext>
            </a:extLst>
          </p:cNvPr>
          <p:cNvSpPr txBox="1"/>
          <p:nvPr/>
        </p:nvSpPr>
        <p:spPr>
          <a:xfrm>
            <a:off x="239884" y="2662255"/>
            <a:ext cx="4181192" cy="2431394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differentiator can be defined as the business attribute(s) and/or unique value that clearly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it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particular marketplace.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pic>
        <p:nvPicPr>
          <p:cNvPr id="2" name="Google Shape;674;p68" descr="Figure depicting standing out in a crowd">
            <a:extLst>
              <a:ext uri="{FF2B5EF4-FFF2-40B4-BE49-F238E27FC236}">
                <a16:creationId xmlns:a16="http://schemas.microsoft.com/office/drawing/2014/main" id="{C1CF06D1-841F-3074-FEC3-2FD753CB6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839" y="2646015"/>
            <a:ext cx="4017110" cy="32699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678;p68">
            <a:extLst>
              <a:ext uri="{FF2B5EF4-FFF2-40B4-BE49-F238E27FC236}">
                <a16:creationId xmlns:a16="http://schemas.microsoft.com/office/drawing/2014/main" id="{C52AC4C7-5933-6AFC-84EA-D229554E3787}"/>
              </a:ext>
            </a:extLst>
          </p:cNvPr>
          <p:cNvSpPr txBox="1"/>
          <p:nvPr/>
        </p:nvSpPr>
        <p:spPr>
          <a:xfrm>
            <a:off x="216961" y="2326299"/>
            <a:ext cx="4528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to ask yourself:</a:t>
            </a:r>
            <a:endParaRPr/>
          </a:p>
        </p:txBody>
      </p:sp>
      <p:sp>
        <p:nvSpPr>
          <p:cNvPr id="6" name="Google Shape;676;p68">
            <a:extLst>
              <a:ext uri="{FF2B5EF4-FFF2-40B4-BE49-F238E27FC236}">
                <a16:creationId xmlns:a16="http://schemas.microsoft.com/office/drawing/2014/main" id="{5E733345-1694-F3FE-94DC-65A7747A02A7}"/>
              </a:ext>
            </a:extLst>
          </p:cNvPr>
          <p:cNvSpPr/>
          <p:nvPr/>
        </p:nvSpPr>
        <p:spPr>
          <a:xfrm>
            <a:off x="305260" y="2864133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Why did your biggest customer want you?</a:t>
            </a:r>
            <a:endParaRPr sz="1800" dirty="0"/>
          </a:p>
        </p:txBody>
      </p:sp>
      <p:sp>
        <p:nvSpPr>
          <p:cNvPr id="7" name="Google Shape;677;p68">
            <a:extLst>
              <a:ext uri="{FF2B5EF4-FFF2-40B4-BE49-F238E27FC236}">
                <a16:creationId xmlns:a16="http://schemas.microsoft.com/office/drawing/2014/main" id="{8F7CC65E-A128-A310-AC76-497104C8A121}"/>
              </a:ext>
            </a:extLst>
          </p:cNvPr>
          <p:cNvSpPr/>
          <p:nvPr/>
        </p:nvSpPr>
        <p:spPr>
          <a:xfrm>
            <a:off x="305260" y="3823801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and Why is your company the best choice?</a:t>
            </a:r>
            <a:endParaRPr sz="1800" dirty="0"/>
          </a:p>
        </p:txBody>
      </p:sp>
      <p:sp>
        <p:nvSpPr>
          <p:cNvPr id="8" name="Google Shape;679;p68">
            <a:extLst>
              <a:ext uri="{FF2B5EF4-FFF2-40B4-BE49-F238E27FC236}">
                <a16:creationId xmlns:a16="http://schemas.microsoft.com/office/drawing/2014/main" id="{9C83BB67-A5D7-688C-F9BA-002462CBE175}"/>
              </a:ext>
            </a:extLst>
          </p:cNvPr>
          <p:cNvSpPr/>
          <p:nvPr/>
        </p:nvSpPr>
        <p:spPr>
          <a:xfrm>
            <a:off x="352540" y="4814370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What is it about your employees that give you the advantage over your competitors?</a:t>
            </a:r>
            <a:endParaRPr sz="1800" dirty="0"/>
          </a:p>
        </p:txBody>
      </p:sp>
      <p:sp>
        <p:nvSpPr>
          <p:cNvPr id="10" name="Google Shape;680;p68">
            <a:extLst>
              <a:ext uri="{FF2B5EF4-FFF2-40B4-BE49-F238E27FC236}">
                <a16:creationId xmlns:a16="http://schemas.microsoft.com/office/drawing/2014/main" id="{14E46671-0DF8-6B92-15D2-578314C23A14}"/>
              </a:ext>
            </a:extLst>
          </p:cNvPr>
          <p:cNvSpPr/>
          <p:nvPr/>
        </p:nvSpPr>
        <p:spPr>
          <a:xfrm>
            <a:off x="352540" y="5760787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do you solve a unique problem for your customers?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22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87;p69" descr="Capabilities statements content in the differentiators section:&#10;Product: Added features, made with a special material, performance, special machinery or equipment to make product special, delivery of the product, professional expertise&#10;Service: Quality assurance, installation-special equipment, delivery of the service, certified specialist&#10;Cyber security DFARS compliant">
            <a:extLst>
              <a:ext uri="{FF2B5EF4-FFF2-40B4-BE49-F238E27FC236}">
                <a16:creationId xmlns:a16="http://schemas.microsoft.com/office/drawing/2014/main" id="{69B6BDBD-007B-98EB-1647-3CB085E07AA5}"/>
              </a:ext>
            </a:extLst>
          </p:cNvPr>
          <p:cNvGrpSpPr/>
          <p:nvPr/>
        </p:nvGrpSpPr>
        <p:grpSpPr>
          <a:xfrm>
            <a:off x="273511" y="2267371"/>
            <a:ext cx="8482988" cy="4058665"/>
            <a:chOff x="0" y="74960"/>
            <a:chExt cx="9335728" cy="5130000"/>
          </a:xfrm>
        </p:grpSpPr>
        <p:sp>
          <p:nvSpPr>
            <p:cNvPr id="9" name="Google Shape;688;p69">
              <a:extLst>
                <a:ext uri="{FF2B5EF4-FFF2-40B4-BE49-F238E27FC236}">
                  <a16:creationId xmlns:a16="http://schemas.microsoft.com/office/drawing/2014/main" id="{3E04AAE2-714D-8112-E3B9-6CE0EF0930C5}"/>
                </a:ext>
              </a:extLst>
            </p:cNvPr>
            <p:cNvSpPr/>
            <p:nvPr/>
          </p:nvSpPr>
          <p:spPr>
            <a:xfrm>
              <a:off x="0" y="749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69">
              <a:extLst>
                <a:ext uri="{FF2B5EF4-FFF2-40B4-BE49-F238E27FC236}">
                  <a16:creationId xmlns:a16="http://schemas.microsoft.com/office/drawing/2014/main" id="{C0E1267F-8A36-0AED-5F27-0335DFF99901}"/>
                </a:ext>
              </a:extLst>
            </p:cNvPr>
            <p:cNvSpPr txBox="1"/>
            <p:nvPr/>
          </p:nvSpPr>
          <p:spPr>
            <a:xfrm>
              <a:off x="34269" y="1092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 sz="3200" dirty="0"/>
            </a:p>
          </p:txBody>
        </p:sp>
        <p:sp>
          <p:nvSpPr>
            <p:cNvPr id="12" name="Google Shape;690;p69">
              <a:extLst>
                <a:ext uri="{FF2B5EF4-FFF2-40B4-BE49-F238E27FC236}">
                  <a16:creationId xmlns:a16="http://schemas.microsoft.com/office/drawing/2014/main" id="{890D2C80-8F33-DDFD-991A-6E8F992CEB6A}"/>
                </a:ext>
              </a:extLst>
            </p:cNvPr>
            <p:cNvSpPr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69">
              <a:extLst>
                <a:ext uri="{FF2B5EF4-FFF2-40B4-BE49-F238E27FC236}">
                  <a16:creationId xmlns:a16="http://schemas.microsoft.com/office/drawing/2014/main" id="{C5567B15-5232-E8CC-A114-CD42AF1B888B}"/>
                </a:ext>
              </a:extLst>
            </p:cNvPr>
            <p:cNvSpPr txBox="1"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Added features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Made with a special material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Special machinery or equipment to make product special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product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Professional Expertise</a:t>
              </a:r>
              <a:endParaRPr sz="1600" dirty="0"/>
            </a:p>
          </p:txBody>
        </p:sp>
        <p:sp>
          <p:nvSpPr>
            <p:cNvPr id="14" name="Google Shape;692;p69">
              <a:extLst>
                <a:ext uri="{FF2B5EF4-FFF2-40B4-BE49-F238E27FC236}">
                  <a16:creationId xmlns:a16="http://schemas.microsoft.com/office/drawing/2014/main" id="{AD8F0DCF-B3F5-A601-E63E-515AB978DAF5}"/>
                </a:ext>
              </a:extLst>
            </p:cNvPr>
            <p:cNvSpPr/>
            <p:nvPr/>
          </p:nvSpPr>
          <p:spPr>
            <a:xfrm>
              <a:off x="0" y="30125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69">
              <a:extLst>
                <a:ext uri="{FF2B5EF4-FFF2-40B4-BE49-F238E27FC236}">
                  <a16:creationId xmlns:a16="http://schemas.microsoft.com/office/drawing/2014/main" id="{05A2E10D-75BE-2889-A490-726658DDDC4A}"/>
                </a:ext>
              </a:extLst>
            </p:cNvPr>
            <p:cNvSpPr txBox="1"/>
            <p:nvPr/>
          </p:nvSpPr>
          <p:spPr>
            <a:xfrm>
              <a:off x="34269" y="30468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  <a:endParaRPr/>
            </a:p>
          </p:txBody>
        </p:sp>
        <p:sp>
          <p:nvSpPr>
            <p:cNvPr id="16" name="Google Shape;694;p69">
              <a:extLst>
                <a:ext uri="{FF2B5EF4-FFF2-40B4-BE49-F238E27FC236}">
                  <a16:creationId xmlns:a16="http://schemas.microsoft.com/office/drawing/2014/main" id="{5022F74F-AF87-9C55-6277-550D0428A368}"/>
                </a:ext>
              </a:extLst>
            </p:cNvPr>
            <p:cNvSpPr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69">
              <a:extLst>
                <a:ext uri="{FF2B5EF4-FFF2-40B4-BE49-F238E27FC236}">
                  <a16:creationId xmlns:a16="http://schemas.microsoft.com/office/drawing/2014/main" id="{D4FF74DC-04A7-F9EB-8885-A39058050914}"/>
                </a:ext>
              </a:extLst>
            </p:cNvPr>
            <p:cNvSpPr txBox="1"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Quality Assurance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Installation – special equipment 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service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Certified Specialist </a:t>
              </a:r>
              <a:endParaRPr sz="1800" dirty="0"/>
            </a:p>
          </p:txBody>
        </p:sp>
      </p:grpSp>
      <p:sp>
        <p:nvSpPr>
          <p:cNvPr id="18" name="Google Shape;696;p69">
            <a:extLst>
              <a:ext uri="{FF2B5EF4-FFF2-40B4-BE49-F238E27FC236}">
                <a16:creationId xmlns:a16="http://schemas.microsoft.com/office/drawing/2014/main" id="{EA8C0508-F351-9DAF-2BBE-B60D8C02A074}"/>
              </a:ext>
            </a:extLst>
          </p:cNvPr>
          <p:cNvSpPr/>
          <p:nvPr/>
        </p:nvSpPr>
        <p:spPr>
          <a:xfrm>
            <a:off x="4515005" y="3491863"/>
            <a:ext cx="5389159" cy="3255823"/>
          </a:xfrm>
          <a:prstGeom prst="irregularSeal2">
            <a:avLst/>
          </a:prstGeom>
          <a:solidFill>
            <a:srgbClr val="FFC000"/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DFARS COMPLIANT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3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04;p70">
            <a:extLst>
              <a:ext uri="{FF2B5EF4-FFF2-40B4-BE49-F238E27FC236}">
                <a16:creationId xmlns:a16="http://schemas.microsoft.com/office/drawing/2014/main" id="{CCF06CAF-26FF-E336-61D3-0A1920A84EAD}"/>
              </a:ext>
            </a:extLst>
          </p:cNvPr>
          <p:cNvSpPr txBox="1"/>
          <p:nvPr/>
        </p:nvSpPr>
        <p:spPr>
          <a:xfrm>
            <a:off x="3016155" y="2272230"/>
            <a:ext cx="6127845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examples of what can make your company different:</a:t>
            </a:r>
            <a:endParaRPr dirty="0"/>
          </a:p>
        </p:txBody>
      </p:sp>
      <p:sp>
        <p:nvSpPr>
          <p:cNvPr id="3" name="Google Shape;705;p70">
            <a:extLst>
              <a:ext uri="{FF2B5EF4-FFF2-40B4-BE49-F238E27FC236}">
                <a16:creationId xmlns:a16="http://schemas.microsoft.com/office/drawing/2014/main" id="{4C6B6E95-FED5-2C87-C4AD-B31D77E9D034}"/>
              </a:ext>
            </a:extLst>
          </p:cNvPr>
          <p:cNvSpPr txBox="1"/>
          <p:nvPr/>
        </p:nvSpPr>
        <p:spPr>
          <a:xfrm>
            <a:off x="3016155" y="3185926"/>
            <a:ext cx="524074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dirty="0"/>
          </a:p>
        </p:txBody>
      </p:sp>
      <p:sp>
        <p:nvSpPr>
          <p:cNvPr id="4" name="Google Shape;707;p70">
            <a:extLst>
              <a:ext uri="{FF2B5EF4-FFF2-40B4-BE49-F238E27FC236}">
                <a16:creationId xmlns:a16="http://schemas.microsoft.com/office/drawing/2014/main" id="{7CBE5DC4-BE95-7633-7680-F8F4A0BC00BE}"/>
              </a:ext>
            </a:extLst>
          </p:cNvPr>
          <p:cNvSpPr txBox="1"/>
          <p:nvPr/>
        </p:nvSpPr>
        <p:spPr>
          <a:xfrm>
            <a:off x="3623480" y="5732688"/>
            <a:ext cx="4913194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these relate to the targeted Agency, Prime or Team?</a:t>
            </a:r>
            <a:endParaRPr/>
          </a:p>
        </p:txBody>
      </p:sp>
      <p:pic>
        <p:nvPicPr>
          <p:cNvPr id="6" name="Google Shape;706;p70" descr="Quote from Luciano Miguel Contento: &quot;Being different is being remembered.&quot;">
            <a:extLst>
              <a:ext uri="{FF2B5EF4-FFF2-40B4-BE49-F238E27FC236}">
                <a16:creationId xmlns:a16="http://schemas.microsoft.com/office/drawing/2014/main" id="{5279D65F-F667-2AD4-2338-EA2A8B842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3" y="3474094"/>
            <a:ext cx="2943201" cy="223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5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25;p71">
            <a:extLst>
              <a:ext uri="{FF2B5EF4-FFF2-40B4-BE49-F238E27FC236}">
                <a16:creationId xmlns:a16="http://schemas.microsoft.com/office/drawing/2014/main" id="{CD56EB1B-4EE6-4E14-81AF-0F90546CEF06}"/>
              </a:ext>
            </a:extLst>
          </p:cNvPr>
          <p:cNvSpPr txBox="1"/>
          <p:nvPr/>
        </p:nvSpPr>
        <p:spPr>
          <a:xfrm>
            <a:off x="77119" y="2272230"/>
            <a:ext cx="9211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must meet three important principles:</a:t>
            </a:r>
            <a:endParaRPr dirty="0"/>
          </a:p>
        </p:txBody>
      </p:sp>
      <p:grpSp>
        <p:nvGrpSpPr>
          <p:cNvPr id="7" name="Google Shape;714;p71" descr="Capabilities Statements Content differentiators section:&#10;It must be true information&#10;It must be important to potential clients&#10;It must be provable">
            <a:extLst>
              <a:ext uri="{FF2B5EF4-FFF2-40B4-BE49-F238E27FC236}">
                <a16:creationId xmlns:a16="http://schemas.microsoft.com/office/drawing/2014/main" id="{F2B095A8-427A-FC0A-1FA4-BA5561240A79}"/>
              </a:ext>
            </a:extLst>
          </p:cNvPr>
          <p:cNvGrpSpPr/>
          <p:nvPr/>
        </p:nvGrpSpPr>
        <p:grpSpPr>
          <a:xfrm>
            <a:off x="514396" y="2922361"/>
            <a:ext cx="7886700" cy="3508956"/>
            <a:chOff x="658491" y="541866"/>
            <a:chExt cx="9014529" cy="4334933"/>
          </a:xfrm>
        </p:grpSpPr>
        <p:sp>
          <p:nvSpPr>
            <p:cNvPr id="9" name="Google Shape;716;p71">
              <a:extLst>
                <a:ext uri="{FF2B5EF4-FFF2-40B4-BE49-F238E27FC236}">
                  <a16:creationId xmlns:a16="http://schemas.microsoft.com/office/drawing/2014/main" id="{7EA57A39-264F-F130-262B-9E0D635AD9E2}"/>
                </a:ext>
              </a:extLst>
            </p:cNvPr>
            <p:cNvSpPr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7;p71">
              <a:extLst>
                <a:ext uri="{FF2B5EF4-FFF2-40B4-BE49-F238E27FC236}">
                  <a16:creationId xmlns:a16="http://schemas.microsoft.com/office/drawing/2014/main" id="{6B4ED9DB-133F-F249-9C6B-75DF4F4EA50F}"/>
                </a:ext>
              </a:extLst>
            </p:cNvPr>
            <p:cNvSpPr txBox="1"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true information</a:t>
              </a:r>
              <a:endParaRPr sz="3200" dirty="0"/>
            </a:p>
          </p:txBody>
        </p:sp>
        <p:sp>
          <p:nvSpPr>
            <p:cNvPr id="12" name="Google Shape;719;p71">
              <a:extLst>
                <a:ext uri="{FF2B5EF4-FFF2-40B4-BE49-F238E27FC236}">
                  <a16:creationId xmlns:a16="http://schemas.microsoft.com/office/drawing/2014/main" id="{67B02734-8E9B-587C-7BD7-E337A39503AD}"/>
                </a:ext>
              </a:extLst>
            </p:cNvPr>
            <p:cNvSpPr/>
            <p:nvPr/>
          </p:nvSpPr>
          <p:spPr>
            <a:xfrm>
              <a:off x="1146048" y="2167466"/>
              <a:ext cx="8526972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0;p71">
              <a:extLst>
                <a:ext uri="{FF2B5EF4-FFF2-40B4-BE49-F238E27FC236}">
                  <a16:creationId xmlns:a16="http://schemas.microsoft.com/office/drawing/2014/main" id="{39C04A2F-9EDE-A0EB-4271-1241551A7188}"/>
                </a:ext>
              </a:extLst>
            </p:cNvPr>
            <p:cNvSpPr txBox="1"/>
            <p:nvPr/>
          </p:nvSpPr>
          <p:spPr>
            <a:xfrm>
              <a:off x="658491" y="2172973"/>
              <a:ext cx="8526972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important to potential clients</a:t>
              </a:r>
              <a:endParaRPr sz="3200" dirty="0"/>
            </a:p>
          </p:txBody>
        </p:sp>
        <p:sp>
          <p:nvSpPr>
            <p:cNvPr id="15" name="Google Shape;722;p71">
              <a:extLst>
                <a:ext uri="{FF2B5EF4-FFF2-40B4-BE49-F238E27FC236}">
                  <a16:creationId xmlns:a16="http://schemas.microsoft.com/office/drawing/2014/main" id="{F7719360-924D-8344-E9BD-0CDD44E63BD9}"/>
                </a:ext>
              </a:extLst>
            </p:cNvPr>
            <p:cNvSpPr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3;p71">
              <a:extLst>
                <a:ext uri="{FF2B5EF4-FFF2-40B4-BE49-F238E27FC236}">
                  <a16:creationId xmlns:a16="http://schemas.microsoft.com/office/drawing/2014/main" id="{D1F82060-02FD-B73A-E7B4-7A90524B28DB}"/>
                </a:ext>
              </a:extLst>
            </p:cNvPr>
            <p:cNvSpPr txBox="1"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provable 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73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32;p72">
            <a:extLst>
              <a:ext uri="{FF2B5EF4-FFF2-40B4-BE49-F238E27FC236}">
                <a16:creationId xmlns:a16="http://schemas.microsoft.com/office/drawing/2014/main" id="{D279A15B-7C45-550A-712E-9E7414738757}"/>
              </a:ext>
            </a:extLst>
          </p:cNvPr>
          <p:cNvSpPr txBox="1"/>
          <p:nvPr/>
        </p:nvSpPr>
        <p:spPr>
          <a:xfrm>
            <a:off x="408039" y="2272230"/>
            <a:ext cx="766916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are NOT: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Socioeconomic certifications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Statements or words – such as Best in class or World Class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of experience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33;p72" descr="Best in Class trophy">
            <a:extLst>
              <a:ext uri="{FF2B5EF4-FFF2-40B4-BE49-F238E27FC236}">
                <a16:creationId xmlns:a16="http://schemas.microsoft.com/office/drawing/2014/main" id="{584EBD84-C202-39AB-6FB5-43AB000583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173" y="3750004"/>
            <a:ext cx="2944729" cy="2925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35;p72" descr="Red line">
            <a:extLst>
              <a:ext uri="{FF2B5EF4-FFF2-40B4-BE49-F238E27FC236}">
                <a16:creationId xmlns:a16="http://schemas.microsoft.com/office/drawing/2014/main" id="{015F39E4-18BA-0029-F674-39BEE2F259FE}"/>
              </a:ext>
            </a:extLst>
          </p:cNvPr>
          <p:cNvCxnSpPr/>
          <p:nvPr/>
        </p:nvCxnSpPr>
        <p:spPr>
          <a:xfrm>
            <a:off x="5827066" y="4153151"/>
            <a:ext cx="2419800" cy="2203200"/>
          </a:xfrm>
          <a:prstGeom prst="straightConnector1">
            <a:avLst/>
          </a:prstGeom>
          <a:noFill/>
          <a:ln w="142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34;p72" descr="Red circle">
            <a:extLst>
              <a:ext uri="{FF2B5EF4-FFF2-40B4-BE49-F238E27FC236}">
                <a16:creationId xmlns:a16="http://schemas.microsoft.com/office/drawing/2014/main" id="{7DA1D4F2-369D-E3C5-B34E-6319D8EBFC23}"/>
              </a:ext>
            </a:extLst>
          </p:cNvPr>
          <p:cNvSpPr/>
          <p:nvPr/>
        </p:nvSpPr>
        <p:spPr>
          <a:xfrm>
            <a:off x="5317736" y="3611038"/>
            <a:ext cx="3450498" cy="3279913"/>
          </a:xfrm>
          <a:prstGeom prst="ellipse">
            <a:avLst/>
          </a:prstGeom>
          <a:noFill/>
          <a:ln w="136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02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41;p73">
            <a:extLst>
              <a:ext uri="{FF2B5EF4-FFF2-40B4-BE49-F238E27FC236}">
                <a16:creationId xmlns:a16="http://schemas.microsoft.com/office/drawing/2014/main" id="{B33614DC-1C27-A022-5EE1-FD63C01490F4}"/>
              </a:ext>
            </a:extLst>
          </p:cNvPr>
          <p:cNvSpPr txBox="1"/>
          <p:nvPr/>
        </p:nvSpPr>
        <p:spPr>
          <a:xfrm>
            <a:off x="345634" y="2178028"/>
            <a:ext cx="1978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</p:txBody>
      </p:sp>
      <p:sp>
        <p:nvSpPr>
          <p:cNvPr id="7" name="Google Shape;743;p73">
            <a:extLst>
              <a:ext uri="{FF2B5EF4-FFF2-40B4-BE49-F238E27FC236}">
                <a16:creationId xmlns:a16="http://schemas.microsoft.com/office/drawing/2014/main" id="{F255B894-51C3-5A82-7498-1E3F59E3F68B}"/>
              </a:ext>
            </a:extLst>
          </p:cNvPr>
          <p:cNvSpPr txBox="1"/>
          <p:nvPr/>
        </p:nvSpPr>
        <p:spPr>
          <a:xfrm>
            <a:off x="345634" y="2523503"/>
            <a:ext cx="816971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company has the largest painting and media blasting booths in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Region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paint booth is 20’ wide x 55’ long and 14’ tall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media blasting booth is 20’ wide x 70’ long x 16’ tall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 line – We can sandblast and paint anything that can be transported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44;p73">
            <a:extLst>
              <a:ext uri="{FF2B5EF4-FFF2-40B4-BE49-F238E27FC236}">
                <a16:creationId xmlns:a16="http://schemas.microsoft.com/office/drawing/2014/main" id="{E5EA356D-A717-758C-F9D8-2B4BBCBD9C6F}"/>
              </a:ext>
            </a:extLst>
          </p:cNvPr>
          <p:cNvSpPr txBox="1"/>
          <p:nvPr/>
        </p:nvSpPr>
        <p:spPr>
          <a:xfrm>
            <a:off x="3098041" y="4702685"/>
            <a:ext cx="6045959" cy="2031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this information must be provable; so when you are meeting face to face with the Government or a Prime, make sure you can back this information up.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 for your competitor to copy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your company’s key internal strengths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1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922295" y="2534823"/>
            <a:ext cx="1279559" cy="461108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3" name="Google Shape;753;p74">
            <a:extLst>
              <a:ext uri="{FF2B5EF4-FFF2-40B4-BE49-F238E27FC236}">
                <a16:creationId xmlns:a16="http://schemas.microsoft.com/office/drawing/2014/main" id="{7036B159-8BDF-08E4-308A-8B44EDAAA68B}"/>
              </a:ext>
            </a:extLst>
          </p:cNvPr>
          <p:cNvSpPr txBox="1"/>
          <p:nvPr/>
        </p:nvSpPr>
        <p:spPr>
          <a:xfrm>
            <a:off x="201310" y="2761437"/>
            <a:ext cx="4095576" cy="3170058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Provide three or four agencies or customers you have done business with, starting with those as similar to your target agency as possible.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If you haven’t done other federal work, provide state or local government or commercial references.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22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4" name="Google Shape;760;p75">
            <a:extLst>
              <a:ext uri="{FF2B5EF4-FFF2-40B4-BE49-F238E27FC236}">
                <a16:creationId xmlns:a16="http://schemas.microsoft.com/office/drawing/2014/main" id="{E754E9E1-2451-BFFD-4926-9BBC8698FF83}"/>
              </a:ext>
            </a:extLst>
          </p:cNvPr>
          <p:cNvSpPr txBox="1"/>
          <p:nvPr/>
        </p:nvSpPr>
        <p:spPr>
          <a:xfrm>
            <a:off x="366379" y="2657112"/>
            <a:ext cx="8609179" cy="3970277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by listing past customers for whom your business has done similar work.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starting with the related agency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all federal or other government work and finally to commercial contracts.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past projects do not relate to the targeted agency's needs,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list them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Ideally, include specific contact information for each that may be used for immediate references. </a:t>
            </a:r>
            <a:r>
              <a:rPr lang="en-US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 not always be permitted to use – check with the contact first)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name, title, email and phone number.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2928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705726" y="2537550"/>
            <a:ext cx="1720516" cy="208257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768;p76">
            <a:extLst>
              <a:ext uri="{FF2B5EF4-FFF2-40B4-BE49-F238E27FC236}">
                <a16:creationId xmlns:a16="http://schemas.microsoft.com/office/drawing/2014/main" id="{B67C682A-D204-6217-94CC-B650D2681CE6}"/>
              </a:ext>
            </a:extLst>
          </p:cNvPr>
          <p:cNvSpPr/>
          <p:nvPr/>
        </p:nvSpPr>
        <p:spPr>
          <a:xfrm>
            <a:off x="168442" y="1586429"/>
            <a:ext cx="3662523" cy="913979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Data</a:t>
            </a:r>
            <a:endParaRPr sz="2400" dirty="0"/>
          </a:p>
        </p:txBody>
      </p:sp>
      <p:sp>
        <p:nvSpPr>
          <p:cNvPr id="5" name="Google Shape;769;p76">
            <a:extLst>
              <a:ext uri="{FF2B5EF4-FFF2-40B4-BE49-F238E27FC236}">
                <a16:creationId xmlns:a16="http://schemas.microsoft.com/office/drawing/2014/main" id="{18888F19-83F7-9CFD-A612-EEAD817E6C5B}"/>
              </a:ext>
            </a:extLst>
          </p:cNvPr>
          <p:cNvSpPr txBox="1"/>
          <p:nvPr/>
        </p:nvSpPr>
        <p:spPr>
          <a:xfrm>
            <a:off x="168442" y="2821318"/>
            <a:ext cx="366252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data (also called “corporate data” or “business information”)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sentence or two describing your company’s: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your firm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stability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employees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area you serve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57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sample capability statement List of Pertinent Codes section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201764" y="2018150"/>
            <a:ext cx="3284886" cy="248166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3" name="Google Shape;779;p77">
            <a:extLst>
              <a:ext uri="{FF2B5EF4-FFF2-40B4-BE49-F238E27FC236}">
                <a16:creationId xmlns:a16="http://schemas.microsoft.com/office/drawing/2014/main" id="{CADBDD8E-B8D7-386C-638E-A5421B21762F}"/>
              </a:ext>
            </a:extLst>
          </p:cNvPr>
          <p:cNvSpPr/>
          <p:nvPr/>
        </p:nvSpPr>
        <p:spPr>
          <a:xfrm>
            <a:off x="329688" y="2372552"/>
            <a:ext cx="4091388" cy="3983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None/>
            </a:pPr>
            <a:r>
              <a:rPr lang="en-US" sz="18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List of Specific Pertinent Codes &amp; Data:</a:t>
            </a:r>
            <a:endParaRPr sz="1800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Unique Entity Identifier (UEI)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CAGE Code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NAICS - (fewer than 15)</a:t>
            </a:r>
            <a:endParaRPr lang="en-US" sz="1800" dirty="0"/>
          </a:p>
          <a:p>
            <a:pPr marL="285750" indent="-285750"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Product Service Codes or Federal Supply Class (PSC &amp; FSC)</a:t>
            </a:r>
            <a:endParaRPr lang="en-US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Socio-economic certifications: 8(a), </a:t>
            </a:r>
            <a:r>
              <a:rPr lang="en-US" sz="1800" dirty="0" err="1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HUBzone</a:t>
            </a: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, SDVOB/VOSB, WOSB etc.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Accept Credit and Purchase Cards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GSA Schedule Contract Numbers 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federal contract vehicles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Pertinent teaming agreements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81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4" name="Google Shape;790;p78">
            <a:extLst>
              <a:ext uri="{FF2B5EF4-FFF2-40B4-BE49-F238E27FC236}">
                <a16:creationId xmlns:a16="http://schemas.microsoft.com/office/drawing/2014/main" id="{96D262E2-C2FC-81F6-9828-EA4975530DE6}"/>
              </a:ext>
            </a:extLst>
          </p:cNvPr>
          <p:cNvSpPr txBox="1"/>
          <p:nvPr/>
        </p:nvSpPr>
        <p:spPr>
          <a:xfrm>
            <a:off x="329688" y="2531219"/>
            <a:ext cx="8525554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put highly sensitive information on this document</a:t>
            </a:r>
            <a:endParaRPr sz="2400" dirty="0"/>
          </a:p>
        </p:txBody>
      </p:sp>
      <p:sp>
        <p:nvSpPr>
          <p:cNvPr id="5" name="Google Shape;789;p78">
            <a:extLst>
              <a:ext uri="{FF2B5EF4-FFF2-40B4-BE49-F238E27FC236}">
                <a16:creationId xmlns:a16="http://schemas.microsoft.com/office/drawing/2014/main" id="{421354CE-C776-361A-46DD-EFC9288B664D}"/>
              </a:ext>
            </a:extLst>
          </p:cNvPr>
          <p:cNvSpPr txBox="1"/>
          <p:nvPr/>
        </p:nvSpPr>
        <p:spPr>
          <a:xfrm>
            <a:off x="180474" y="2999582"/>
            <a:ext cx="89635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Employer Identification Number (FEIN</a:t>
            </a:r>
            <a:r>
              <a:rPr lang="en-US" sz="2800" b="1" dirty="0">
                <a:solidFill>
                  <a:schemeClr val="dk1"/>
                </a:solidFill>
              </a:rPr>
              <a:t>)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</a:rPr>
              <a:t>Employer Identification Number (EIN)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Number</a:t>
            </a:r>
            <a:endParaRPr sz="2800" dirty="0"/>
          </a:p>
        </p:txBody>
      </p:sp>
      <p:pic>
        <p:nvPicPr>
          <p:cNvPr id="6" name="Google Shape;791;p78" descr="Be careful think before you act">
            <a:extLst>
              <a:ext uri="{FF2B5EF4-FFF2-40B4-BE49-F238E27FC236}">
                <a16:creationId xmlns:a16="http://schemas.microsoft.com/office/drawing/2014/main" id="{18503CCF-03A6-8F32-9E1D-3E167CF93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135"/>
          <a:stretch/>
        </p:blipFill>
        <p:spPr>
          <a:xfrm>
            <a:off x="5008974" y="4025836"/>
            <a:ext cx="4057907" cy="2643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82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DESI</a:t>
            </a: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GNING ELEMENTS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47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04;p80">
            <a:extLst>
              <a:ext uri="{FF2B5EF4-FFF2-40B4-BE49-F238E27FC236}">
                <a16:creationId xmlns:a16="http://schemas.microsoft.com/office/drawing/2014/main" id="{0FC6997B-EF92-B2E8-2238-DD19C90D65EF}"/>
              </a:ext>
            </a:extLst>
          </p:cNvPr>
          <p:cNvSpPr/>
          <p:nvPr/>
        </p:nvSpPr>
        <p:spPr>
          <a:xfrm>
            <a:off x="242536" y="1431063"/>
            <a:ext cx="8758511" cy="9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3 Important Tips When Tailoring Your Capability Statement</a:t>
            </a:r>
            <a:endParaRPr sz="3600" dirty="0"/>
          </a:p>
        </p:txBody>
      </p:sp>
      <p:grpSp>
        <p:nvGrpSpPr>
          <p:cNvPr id="3" name="Google Shape;805;p80" descr="3 important tips when tailoring your capability statement: use the government's language, past performance is relevant, differentiators match needs">
            <a:extLst>
              <a:ext uri="{FF2B5EF4-FFF2-40B4-BE49-F238E27FC236}">
                <a16:creationId xmlns:a16="http://schemas.microsoft.com/office/drawing/2014/main" id="{E2CEAC6E-BFCA-9FE3-7F96-418AFC8AE0DB}"/>
              </a:ext>
            </a:extLst>
          </p:cNvPr>
          <p:cNvGrpSpPr/>
          <p:nvPr/>
        </p:nvGrpSpPr>
        <p:grpSpPr>
          <a:xfrm>
            <a:off x="1189822" y="2902844"/>
            <a:ext cx="7593232" cy="3789720"/>
            <a:chOff x="0" y="63686"/>
            <a:chExt cx="8647043" cy="3789720"/>
          </a:xfrm>
        </p:grpSpPr>
        <p:sp>
          <p:nvSpPr>
            <p:cNvPr id="4" name="Google Shape;806;p80">
              <a:extLst>
                <a:ext uri="{FF2B5EF4-FFF2-40B4-BE49-F238E27FC236}">
                  <a16:creationId xmlns:a16="http://schemas.microsoft.com/office/drawing/2014/main" id="{07AA20BF-EC01-610B-3C46-8AB649314715}"/>
                </a:ext>
              </a:extLst>
            </p:cNvPr>
            <p:cNvSpPr/>
            <p:nvPr/>
          </p:nvSpPr>
          <p:spPr>
            <a:xfrm>
              <a:off x="0" y="47525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7;p80">
              <a:extLst>
                <a:ext uri="{FF2B5EF4-FFF2-40B4-BE49-F238E27FC236}">
                  <a16:creationId xmlns:a16="http://schemas.microsoft.com/office/drawing/2014/main" id="{511F4748-B806-21A8-DC99-0030D5A54D48}"/>
                </a:ext>
              </a:extLst>
            </p:cNvPr>
            <p:cNvSpPr/>
            <p:nvPr/>
          </p:nvSpPr>
          <p:spPr>
            <a:xfrm>
              <a:off x="432352" y="6368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66866"/>
                </a:gs>
                <a:gs pos="50000">
                  <a:srgbClr val="C34A47"/>
                </a:gs>
                <a:gs pos="100000">
                  <a:srgbClr val="B23C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80">
              <a:extLst>
                <a:ext uri="{FF2B5EF4-FFF2-40B4-BE49-F238E27FC236}">
                  <a16:creationId xmlns:a16="http://schemas.microsoft.com/office/drawing/2014/main" id="{7103B6FE-DF8D-4D7D-5320-F6017C66062B}"/>
                </a:ext>
              </a:extLst>
            </p:cNvPr>
            <p:cNvSpPr txBox="1"/>
            <p:nvPr/>
          </p:nvSpPr>
          <p:spPr>
            <a:xfrm>
              <a:off x="474142" y="10547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the government’s language</a:t>
              </a:r>
              <a:endParaRPr/>
            </a:p>
          </p:txBody>
        </p:sp>
        <p:sp>
          <p:nvSpPr>
            <p:cNvPr id="7" name="Google Shape;809;p80">
              <a:extLst>
                <a:ext uri="{FF2B5EF4-FFF2-40B4-BE49-F238E27FC236}">
                  <a16:creationId xmlns:a16="http://schemas.microsoft.com/office/drawing/2014/main" id="{6E6BC03D-0AA6-0396-F5D2-BDFBDAE2C168}"/>
                </a:ext>
              </a:extLst>
            </p:cNvPr>
            <p:cNvSpPr/>
            <p:nvPr/>
          </p:nvSpPr>
          <p:spPr>
            <a:xfrm>
              <a:off x="0" y="180716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80">
              <a:extLst>
                <a:ext uri="{FF2B5EF4-FFF2-40B4-BE49-F238E27FC236}">
                  <a16:creationId xmlns:a16="http://schemas.microsoft.com/office/drawing/2014/main" id="{46891916-7821-03C6-FED4-D7400CCCDFD2}"/>
                </a:ext>
              </a:extLst>
            </p:cNvPr>
            <p:cNvSpPr/>
            <p:nvPr/>
          </p:nvSpPr>
          <p:spPr>
            <a:xfrm>
              <a:off x="432352" y="137912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C26F"/>
                </a:gs>
                <a:gs pos="50000">
                  <a:srgbClr val="9CBF53"/>
                </a:gs>
                <a:gs pos="100000">
                  <a:srgbClr val="8BA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80">
              <a:extLst>
                <a:ext uri="{FF2B5EF4-FFF2-40B4-BE49-F238E27FC236}">
                  <a16:creationId xmlns:a16="http://schemas.microsoft.com/office/drawing/2014/main" id="{34E22126-48F5-456E-ED95-62729422B9B5}"/>
                </a:ext>
              </a:extLst>
            </p:cNvPr>
            <p:cNvSpPr txBox="1"/>
            <p:nvPr/>
          </p:nvSpPr>
          <p:spPr>
            <a:xfrm>
              <a:off x="474142" y="142091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 Performance is Relevant </a:t>
              </a:r>
              <a:endParaRPr/>
            </a:p>
          </p:txBody>
        </p:sp>
        <p:sp>
          <p:nvSpPr>
            <p:cNvPr id="10" name="Google Shape;812;p80">
              <a:extLst>
                <a:ext uri="{FF2B5EF4-FFF2-40B4-BE49-F238E27FC236}">
                  <a16:creationId xmlns:a16="http://schemas.microsoft.com/office/drawing/2014/main" id="{8A8C850B-507A-17DD-9B5C-86BED806A0C5}"/>
                </a:ext>
              </a:extLst>
            </p:cNvPr>
            <p:cNvSpPr/>
            <p:nvPr/>
          </p:nvSpPr>
          <p:spPr>
            <a:xfrm>
              <a:off x="0" y="312260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80">
              <a:extLst>
                <a:ext uri="{FF2B5EF4-FFF2-40B4-BE49-F238E27FC236}">
                  <a16:creationId xmlns:a16="http://schemas.microsoft.com/office/drawing/2014/main" id="{D8B1EB6A-DAE9-AE58-14D8-C33E16DC2814}"/>
                </a:ext>
              </a:extLst>
            </p:cNvPr>
            <p:cNvSpPr/>
            <p:nvPr/>
          </p:nvSpPr>
          <p:spPr>
            <a:xfrm>
              <a:off x="432352" y="269456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77AB"/>
                </a:gs>
                <a:gs pos="50000">
                  <a:srgbClr val="7F5FA5"/>
                </a:gs>
                <a:gs pos="100000">
                  <a:srgbClr val="6F52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80">
              <a:extLst>
                <a:ext uri="{FF2B5EF4-FFF2-40B4-BE49-F238E27FC236}">
                  <a16:creationId xmlns:a16="http://schemas.microsoft.com/office/drawing/2014/main" id="{930FB597-5260-1403-3883-32071FA1D9B7}"/>
                </a:ext>
              </a:extLst>
            </p:cNvPr>
            <p:cNvSpPr txBox="1"/>
            <p:nvPr/>
          </p:nvSpPr>
          <p:spPr>
            <a:xfrm>
              <a:off x="474142" y="273635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Differentiators match needs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480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20;p81">
            <a:extLst>
              <a:ext uri="{FF2B5EF4-FFF2-40B4-BE49-F238E27FC236}">
                <a16:creationId xmlns:a16="http://schemas.microsoft.com/office/drawing/2014/main" id="{A305D82C-9491-8A98-229D-BAFCC2E3054D}"/>
              </a:ext>
            </a:extLst>
          </p:cNvPr>
          <p:cNvSpPr/>
          <p:nvPr/>
        </p:nvSpPr>
        <p:spPr>
          <a:xfrm>
            <a:off x="0" y="1518593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Important Tips</a:t>
            </a:r>
            <a:endParaRPr dirty="0"/>
          </a:p>
        </p:txBody>
      </p:sp>
      <p:sp>
        <p:nvSpPr>
          <p:cNvPr id="16" name="Google Shape;822;p81">
            <a:extLst>
              <a:ext uri="{FF2B5EF4-FFF2-40B4-BE49-F238E27FC236}">
                <a16:creationId xmlns:a16="http://schemas.microsoft.com/office/drawing/2014/main" id="{5D560E09-7EB3-1CD7-889B-A0AD82446532}"/>
              </a:ext>
            </a:extLst>
          </p:cNvPr>
          <p:cNvSpPr txBox="1"/>
          <p:nvPr/>
        </p:nvSpPr>
        <p:spPr>
          <a:xfrm>
            <a:off x="383955" y="2281125"/>
            <a:ext cx="72440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Tailor a Capabilities Statement for each agency you want to target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one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hand just in case </a:t>
            </a:r>
          </a:p>
        </p:txBody>
      </p:sp>
      <p:sp>
        <p:nvSpPr>
          <p:cNvPr id="17" name="Google Shape;821;p81">
            <a:extLst>
              <a:ext uri="{FF2B5EF4-FFF2-40B4-BE49-F238E27FC236}">
                <a16:creationId xmlns:a16="http://schemas.microsoft.com/office/drawing/2014/main" id="{54F567B7-7ED1-C70C-3EC6-33CBED5DDF83}"/>
              </a:ext>
            </a:extLst>
          </p:cNvPr>
          <p:cNvSpPr txBox="1"/>
          <p:nvPr/>
        </p:nvSpPr>
        <p:spPr>
          <a:xfrm>
            <a:off x="2324929" y="3162388"/>
            <a:ext cx="64549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important information: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Targeted Agency or Prime’s Website – News Headlines, Doing Business with, google latest articles within your industry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Forecasts (agency websites) or Sam (Contracting Opportunities)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25;p81">
            <a:extLst>
              <a:ext uri="{FF2B5EF4-FFF2-40B4-BE49-F238E27FC236}">
                <a16:creationId xmlns:a16="http://schemas.microsoft.com/office/drawing/2014/main" id="{D3656814-0EE3-2A7C-7ACD-B84D23DF2323}"/>
              </a:ext>
            </a:extLst>
          </p:cNvPr>
          <p:cNvSpPr txBox="1"/>
          <p:nvPr/>
        </p:nvSpPr>
        <p:spPr>
          <a:xfrm>
            <a:off x="1392222" y="5750539"/>
            <a:ext cx="609442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 Note**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If attending a Networking event, find out what agencies will be at the event a head of time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048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32;p82">
            <a:extLst>
              <a:ext uri="{FF2B5EF4-FFF2-40B4-BE49-F238E27FC236}">
                <a16:creationId xmlns:a16="http://schemas.microsoft.com/office/drawing/2014/main" id="{7B79B322-697A-3E43-D8E4-92E0AA07A708}"/>
              </a:ext>
            </a:extLst>
          </p:cNvPr>
          <p:cNvSpPr/>
          <p:nvPr/>
        </p:nvSpPr>
        <p:spPr>
          <a:xfrm>
            <a:off x="119777" y="1394721"/>
            <a:ext cx="5106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Designing Elements</a:t>
            </a:r>
            <a:endParaRPr/>
          </a:p>
        </p:txBody>
      </p:sp>
      <p:sp>
        <p:nvSpPr>
          <p:cNvPr id="3" name="Google Shape;831;p82">
            <a:extLst>
              <a:ext uri="{FF2B5EF4-FFF2-40B4-BE49-F238E27FC236}">
                <a16:creationId xmlns:a16="http://schemas.microsoft.com/office/drawing/2014/main" id="{3009F32A-A2B6-F219-6F52-16D926045D30}"/>
              </a:ext>
            </a:extLst>
          </p:cNvPr>
          <p:cNvSpPr txBox="1"/>
          <p:nvPr/>
        </p:nvSpPr>
        <p:spPr>
          <a:xfrm>
            <a:off x="408007" y="2041052"/>
            <a:ext cx="8505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cap statement looks messy, then it could reflect how the reviewer looks at your company (as messy, unorganized). </a:t>
            </a:r>
            <a:endParaRPr dirty="0"/>
          </a:p>
        </p:txBody>
      </p:sp>
      <p:sp>
        <p:nvSpPr>
          <p:cNvPr id="4" name="Google Shape;834;p82">
            <a:extLst>
              <a:ext uri="{FF2B5EF4-FFF2-40B4-BE49-F238E27FC236}">
                <a16:creationId xmlns:a16="http://schemas.microsoft.com/office/drawing/2014/main" id="{1A49A7D2-EF0A-8714-7E18-544874764CF4}"/>
              </a:ext>
            </a:extLst>
          </p:cNvPr>
          <p:cNvSpPr txBox="1"/>
          <p:nvPr/>
        </p:nvSpPr>
        <p:spPr>
          <a:xfrm>
            <a:off x="1058552" y="2997395"/>
            <a:ext cx="7182012" cy="372405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- Not too small </a:t>
            </a:r>
            <a:r>
              <a:rPr lang="en-US" sz="1800" dirty="0">
                <a:solidFill>
                  <a:schemeClr val="lt1"/>
                </a:solidFill>
              </a:rPr>
              <a:t>or fancy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be too wordy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98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43;p83">
            <a:extLst>
              <a:ext uri="{FF2B5EF4-FFF2-40B4-BE49-F238E27FC236}">
                <a16:creationId xmlns:a16="http://schemas.microsoft.com/office/drawing/2014/main" id="{6DDFB537-EC4F-CC73-EBBA-41F313B0A0A3}"/>
              </a:ext>
            </a:extLst>
          </p:cNvPr>
          <p:cNvSpPr/>
          <p:nvPr/>
        </p:nvSpPr>
        <p:spPr>
          <a:xfrm>
            <a:off x="1572365" y="1455821"/>
            <a:ext cx="56092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Good and Bad Example</a:t>
            </a:r>
            <a:endParaRPr dirty="0"/>
          </a:p>
        </p:txBody>
      </p:sp>
      <p:sp>
        <p:nvSpPr>
          <p:cNvPr id="6" name="Google Shape;841;p83">
            <a:extLst>
              <a:ext uri="{FF2B5EF4-FFF2-40B4-BE49-F238E27FC236}">
                <a16:creationId xmlns:a16="http://schemas.microsoft.com/office/drawing/2014/main" id="{34EDCACF-1A41-72C8-ECC5-7DA3B4C16B5E}"/>
              </a:ext>
            </a:extLst>
          </p:cNvPr>
          <p:cNvSpPr txBox="1"/>
          <p:nvPr/>
        </p:nvSpPr>
        <p:spPr>
          <a:xfrm>
            <a:off x="222630" y="1813305"/>
            <a:ext cx="492684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Not too small or fancy</a:t>
            </a:r>
            <a:r>
              <a:rPr lang="en-US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  <p:sp>
        <p:nvSpPr>
          <p:cNvPr id="7" name="Google Shape;842;p83">
            <a:extLst>
              <a:ext uri="{FF2B5EF4-FFF2-40B4-BE49-F238E27FC236}">
                <a16:creationId xmlns:a16="http://schemas.microsoft.com/office/drawing/2014/main" id="{9B61E445-FD91-D329-F167-F881AE3CBC66}"/>
              </a:ext>
            </a:extLst>
          </p:cNvPr>
          <p:cNvSpPr txBox="1"/>
          <p:nvPr/>
        </p:nvSpPr>
        <p:spPr>
          <a:xfrm>
            <a:off x="5271045" y="2250107"/>
            <a:ext cx="387596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your company’s LOGO, Branding and Colors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 NOT use long paragraphs – bullets are best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FONTS that are “Easy to Read” 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Not too small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Use Sans Serif fonts (not extending the end strokes)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Don’t jam information together – make use of white space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One page ONLY but no more than front and back</a:t>
            </a:r>
            <a:endParaRPr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30629" y="1820954"/>
            <a:ext cx="8916750" cy="48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Small Business Act as amended by Public Law 95-507, the Office of Small &amp; Disadvantaged Business was established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each Federal Executive Agency, for the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prime contractors and subcontractors.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for OUR respective organization.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49;p84">
            <a:extLst>
              <a:ext uri="{FF2B5EF4-FFF2-40B4-BE49-F238E27FC236}">
                <a16:creationId xmlns:a16="http://schemas.microsoft.com/office/drawing/2014/main" id="{21CDE1E8-85CC-427A-BA2A-5163C9D3CE4F}"/>
              </a:ext>
            </a:extLst>
          </p:cNvPr>
          <p:cNvSpPr txBox="1"/>
          <p:nvPr/>
        </p:nvSpPr>
        <p:spPr>
          <a:xfrm>
            <a:off x="217646" y="2185778"/>
            <a:ext cx="8516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designing/graphics company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if you or no one in your company has the ability, or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a Marketing or Communication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 local university or community college</a:t>
            </a:r>
            <a:endParaRPr dirty="0"/>
          </a:p>
        </p:txBody>
      </p:sp>
      <p:sp>
        <p:nvSpPr>
          <p:cNvPr id="3" name="Google Shape;851;p84">
            <a:extLst>
              <a:ext uri="{FF2B5EF4-FFF2-40B4-BE49-F238E27FC236}">
                <a16:creationId xmlns:a16="http://schemas.microsoft.com/office/drawing/2014/main" id="{BF49D43F-9BC9-94C1-E6B6-0D33A5C64BD7}"/>
              </a:ext>
            </a:extLst>
          </p:cNvPr>
          <p:cNvSpPr txBox="1"/>
          <p:nvPr/>
        </p:nvSpPr>
        <p:spPr>
          <a:xfrm>
            <a:off x="868439" y="4237514"/>
            <a:ext cx="6946710" cy="92333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as Word doc - in order to make changes easily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it available in a PDF format to send out electronically</a:t>
            </a:r>
            <a:endParaRPr dirty="0"/>
          </a:p>
        </p:txBody>
      </p:sp>
      <p:sp>
        <p:nvSpPr>
          <p:cNvPr id="4" name="Google Shape;820;p81">
            <a:extLst>
              <a:ext uri="{FF2B5EF4-FFF2-40B4-BE49-F238E27FC236}">
                <a16:creationId xmlns:a16="http://schemas.microsoft.com/office/drawing/2014/main" id="{DE065EFE-6287-F3E6-0B3E-DF01D5174772}"/>
              </a:ext>
            </a:extLst>
          </p:cNvPr>
          <p:cNvSpPr/>
          <p:nvPr/>
        </p:nvSpPr>
        <p:spPr>
          <a:xfrm>
            <a:off x="109829" y="1539447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More Important Tips</a:t>
            </a:r>
            <a:endParaRPr dirty="0"/>
          </a:p>
        </p:txBody>
      </p:sp>
      <p:sp>
        <p:nvSpPr>
          <p:cNvPr id="8" name="Google Shape;850;p84">
            <a:extLst>
              <a:ext uri="{FF2B5EF4-FFF2-40B4-BE49-F238E27FC236}">
                <a16:creationId xmlns:a16="http://schemas.microsoft.com/office/drawing/2014/main" id="{D0B79300-A256-772B-71CF-E8A935BA7D44}"/>
              </a:ext>
            </a:extLst>
          </p:cNvPr>
          <p:cNvSpPr/>
          <p:nvPr/>
        </p:nvSpPr>
        <p:spPr>
          <a:xfrm rot="-254868">
            <a:off x="5399519" y="4983156"/>
            <a:ext cx="4721698" cy="2052532"/>
          </a:xfrm>
          <a:prstGeom prst="irregularSeal2">
            <a:avLst/>
          </a:prstGeom>
          <a:solidFill>
            <a:srgbClr val="C00000"/>
          </a:solidFill>
          <a:ln w="349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Impressions are everything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69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6" name="Google Shape;859;p85">
            <a:extLst>
              <a:ext uri="{FF2B5EF4-FFF2-40B4-BE49-F238E27FC236}">
                <a16:creationId xmlns:a16="http://schemas.microsoft.com/office/drawing/2014/main" id="{FB0B05B1-EF1C-3C73-B961-5BC2D4AAD2B3}"/>
              </a:ext>
            </a:extLst>
          </p:cNvPr>
          <p:cNvSpPr txBox="1"/>
          <p:nvPr/>
        </p:nvSpPr>
        <p:spPr>
          <a:xfrm>
            <a:off x="437401" y="2321561"/>
            <a:ext cx="5201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a Government Agency LOGO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yourself in the eyes of the reviewer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someone review a draft to look for common mistakes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Capability Statement easy to understand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your Capability Statement on your website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government’s terminology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92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2" name="Google Shape;860;p85">
            <a:extLst>
              <a:ext uri="{FF2B5EF4-FFF2-40B4-BE49-F238E27FC236}">
                <a16:creationId xmlns:a16="http://schemas.microsoft.com/office/drawing/2014/main" id="{4B814C99-7F1E-9CD7-6B76-F1D80260EF90}"/>
              </a:ext>
            </a:extLst>
          </p:cNvPr>
          <p:cNvSpPr txBox="1"/>
          <p:nvPr/>
        </p:nvSpPr>
        <p:spPr>
          <a:xfrm>
            <a:off x="976745" y="2375464"/>
            <a:ext cx="7190509" cy="29853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Doing business with the government is highly competitive 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Don’t just throw something together……take the time, make the effort and put in the extra mile to create the 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Capability Statement possible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73696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 descr="APTAC logo Association of Procurement Technical Assistance Cen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150" y="2806996"/>
            <a:ext cx="4679850" cy="1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MBDA logo Minority Business Development Agency U.S. Department of Commer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5" descr="GSA Starmark logo Doing Business with GSA"/>
          <p:cNvPicPr preferRelativeResize="0"/>
          <p:nvPr/>
        </p:nvPicPr>
        <p:blipFill rotWithShape="1">
          <a:blip r:embed="rId8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www.gsa.gov/events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180" y="1447801"/>
            <a:ext cx="3714533" cy="205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447799"/>
            <a:ext cx="3778322" cy="205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4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3810000"/>
            <a:ext cx="3810000" cy="2209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222180" y="2480644"/>
            <a:ext cx="3283020" cy="512706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en-US" sz="1200" b="1" dirty="0">
                <a:hlinkClick r:id="rId6"/>
              </a:rPr>
              <a:t>www.gsa.gov/smallbiz</a:t>
            </a:r>
            <a:r>
              <a:rPr lang="en-US" sz="1200" b="1" i="0" u="none" strike="noStrike" cap="none" dirty="0">
                <a:solidFill>
                  <a:srgbClr val="000000"/>
                </a:solidFill>
                <a:sym typeface="Arial"/>
                <a:hlinkClick r:id="rId6"/>
              </a:rPr>
              <a:t>support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then select “Get to Know Us.”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4953001" y="2241539"/>
            <a:ext cx="2667000" cy="57912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Regional Small Business Support Contacts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7620001" y="2175843"/>
            <a:ext cx="482885" cy="417526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5" name="Google Shape;355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003461" y="2059969"/>
            <a:ext cx="533400" cy="53340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6" name="Google Shape;35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79446" y="4724400"/>
            <a:ext cx="968339" cy="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7" name="Google Shape;357;p36"/>
          <p:cNvSpPr txBox="1"/>
          <p:nvPr/>
        </p:nvSpPr>
        <p:spPr>
          <a:xfrm>
            <a:off x="190713" y="4501928"/>
            <a:ext cx="2079447" cy="69797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your location for the OSBU POC.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Jerry Smith: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Jerry.D.Smith@gsa.gov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Simoes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Michelle.Simoes@gsa.gov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7254-221B-0E37-F900-B94E5CF4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98"/>
            <a:ext cx="82296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43119-BDE1-1A77-5DF2-EB3326A38E77}"/>
              </a:ext>
            </a:extLst>
          </p:cNvPr>
          <p:cNvSpPr txBox="1"/>
          <p:nvPr/>
        </p:nvSpPr>
        <p:spPr>
          <a:xfrm>
            <a:off x="756138" y="1943100"/>
            <a:ext cx="776360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feedback is valuable to us. Please take a moment to share your thoughts by completing a brief survey. Your input helps us improve and tailor our future sessions. Thank you in advance for your time!</a:t>
            </a:r>
            <a:endParaRPr lang="en-US" sz="2000" b="0" dirty="0">
              <a:effectLst/>
            </a:endParaRPr>
          </a:p>
          <a:p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SURVEY LINK: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r>
              <a:rPr lang="en-US" sz="2200" b="1" i="0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https://feedback.gsa.gov/jfe/form/SV_1zTi2YSfu96Mt0O</a:t>
            </a:r>
            <a:endParaRPr lang="en-US" sz="2200" b="1" i="0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endParaRPr lang="en-US" sz="2200" b="1" dirty="0">
              <a:latin typeface="+mn-lt"/>
            </a:endParaRPr>
          </a:p>
          <a:p>
            <a:pPr algn="ctr"/>
            <a:r>
              <a:rPr lang="en-US" sz="2200" b="1" i="0" dirty="0">
                <a:solidFill>
                  <a:srgbClr val="4B86EE"/>
                </a:solidFill>
                <a:effectLst/>
                <a:highlight>
                  <a:srgbClr val="FFFFFF"/>
                </a:highlight>
                <a:latin typeface="+mn-lt"/>
                <a:hlinkClick r:id="rId3"/>
              </a:rPr>
              <a:t>Privacy Act Statement</a:t>
            </a:r>
            <a:endParaRPr lang="en-US" sz="22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304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Tacoma, WA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55" descr="Multi-colored circle diagram with the words Decision Makers, Understand how the Government works, Market your company, Competitors, At-a-glance, and Mitigate Risks"/>
          <p:cNvGrpSpPr/>
          <p:nvPr/>
        </p:nvGrpSpPr>
        <p:grpSpPr>
          <a:xfrm>
            <a:off x="2549023" y="1632713"/>
            <a:ext cx="4983917" cy="4275470"/>
            <a:chOff x="1805570" y="-207005"/>
            <a:chExt cx="6645222" cy="5700626"/>
          </a:xfrm>
        </p:grpSpPr>
        <p:sp>
          <p:nvSpPr>
            <p:cNvPr id="541" name="Google Shape;541;p55"/>
            <p:cNvSpPr/>
            <p:nvPr/>
          </p:nvSpPr>
          <p:spPr>
            <a:xfrm>
              <a:off x="3011091" y="998832"/>
              <a:ext cx="3031800" cy="3032400"/>
            </a:xfrm>
            <a:prstGeom prst="ellipse">
              <a:avLst/>
            </a:prstGeom>
            <a:solidFill>
              <a:schemeClr val="accent1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2" name="Google Shape;542;p55"/>
            <p:cNvSpPr txBox="1"/>
            <p:nvPr/>
          </p:nvSpPr>
          <p:spPr>
            <a:xfrm>
              <a:off x="3455083" y="1442900"/>
              <a:ext cx="2143800" cy="21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2400">
                  <a:solidFill>
                    <a:schemeClr val="lt1"/>
                  </a:solidFill>
                </a:rPr>
                <a:t>Market your company</a:t>
              </a:r>
              <a:endParaRPr sz="1050"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3481408" y="3485189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6238132" y="2229411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5070203" y="4065797"/>
              <a:ext cx="337200" cy="337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4011728" y="1339666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3242438" y="2738224"/>
              <a:ext cx="244500" cy="244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1805570" y="1325012"/>
              <a:ext cx="1748100" cy="16749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55"/>
            <p:cNvSpPr txBox="1"/>
            <p:nvPr/>
          </p:nvSpPr>
          <p:spPr>
            <a:xfrm>
              <a:off x="2061573" y="1570304"/>
              <a:ext cx="123600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1500">
                  <a:solidFill>
                    <a:schemeClr val="lt1"/>
                  </a:solidFill>
                </a:rPr>
                <a:t>Decision Makers</a:t>
              </a:r>
              <a:endParaRPr sz="1050"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4400416" y="1350503"/>
              <a:ext cx="337200" cy="337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2040829" y="3010725"/>
              <a:ext cx="887100" cy="8676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6075131" y="767126"/>
              <a:ext cx="1791300" cy="16311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3" name="Google Shape;553;p55"/>
            <p:cNvSpPr txBox="1"/>
            <p:nvPr/>
          </p:nvSpPr>
          <p:spPr>
            <a:xfrm>
              <a:off x="6337446" y="1006000"/>
              <a:ext cx="1266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At-a-glance</a:t>
              </a:r>
              <a:endParaRPr sz="1050"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804045" y="1817050"/>
              <a:ext cx="337200" cy="337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1947641" y="3865306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383003" y="3517428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6649892" y="2802554"/>
              <a:ext cx="1800900" cy="18204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6913628" y="3069150"/>
              <a:ext cx="1273500" cy="12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Mitigate</a:t>
              </a:r>
              <a:endParaRPr sz="1050"/>
            </a:p>
            <a:p>
              <a:pPr algn="ctr">
                <a:lnSpc>
                  <a:spcPct val="90000"/>
                </a:lnSpc>
                <a:spcBef>
                  <a:spcPts val="630"/>
                </a:spcBef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Risks</a:t>
              </a:r>
              <a:endParaRPr sz="1050"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6586396" y="3053590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3094478" y="3777921"/>
              <a:ext cx="1892400" cy="17157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1" name="Google Shape;561;p55"/>
            <p:cNvSpPr txBox="1"/>
            <p:nvPr/>
          </p:nvSpPr>
          <p:spPr>
            <a:xfrm>
              <a:off x="3371598" y="4029190"/>
              <a:ext cx="13380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</a:rPr>
                <a:t>Competitors</a:t>
              </a:r>
              <a:endParaRPr sz="1050"/>
            </a:p>
          </p:txBody>
        </p:sp>
        <p:sp>
          <p:nvSpPr>
            <p:cNvPr id="562" name="Google Shape;562;p55"/>
            <p:cNvSpPr/>
            <p:nvPr/>
          </p:nvSpPr>
          <p:spPr>
            <a:xfrm>
              <a:off x="5533758" y="3327263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4327851" y="-207005"/>
              <a:ext cx="1719900" cy="15777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4" name="Google Shape;564;p55"/>
            <p:cNvSpPr txBox="1"/>
            <p:nvPr/>
          </p:nvSpPr>
          <p:spPr>
            <a:xfrm>
              <a:off x="4579707" y="24050"/>
              <a:ext cx="1216200" cy="11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994" tIns="39994" rIns="39994" bIns="399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1050">
                  <a:solidFill>
                    <a:schemeClr val="lt1"/>
                  </a:solidFill>
                </a:rPr>
                <a:t>Understand how the Government works</a:t>
              </a:r>
              <a:endParaRPr sz="1050"/>
            </a:p>
          </p:txBody>
        </p:sp>
        <p:sp>
          <p:nvSpPr>
            <p:cNvPr id="565" name="Google Shape;565;p55"/>
            <p:cNvSpPr/>
            <p:nvPr/>
          </p:nvSpPr>
          <p:spPr>
            <a:xfrm>
              <a:off x="3051514" y="1301735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6" name="Google Shape;566;p55"/>
            <p:cNvSpPr/>
            <p:nvPr/>
          </p:nvSpPr>
          <p:spPr>
            <a:xfrm>
              <a:off x="5897331" y="268937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1" y="398492"/>
            <a:ext cx="752512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00150" y="567756"/>
            <a:ext cx="7629525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a critical marketing tool to help you look your best during your initial outreach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referred to as a “Business Resume”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You can have more than one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8" y="567756"/>
            <a:ext cx="7508581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 </a:t>
            </a:r>
            <a:r>
              <a:rPr lang="en-US" sz="2400" b="1" u="sng" dirty="0"/>
              <a:t>Capabilities Statement</a:t>
            </a:r>
            <a:r>
              <a:rPr lang="en-US" sz="2400" b="1" dirty="0"/>
              <a:t> helps you be as successful as possible, no matter what size company you represent.  Successful firms use their Capability Statement for a number of purposes: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Required in many government registration processes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 door-opener to new agencies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qualification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past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will set you apart from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26247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573;p56" descr="Capitol building with U.S. flag in the background - Required by most Government Agencies/Primes&#10;People shaking hands - Foot in the Door&#10;Be Remembered/Stand Out">
            <a:extLst>
              <a:ext uri="{FF2B5EF4-FFF2-40B4-BE49-F238E27FC236}">
                <a16:creationId xmlns:a16="http://schemas.microsoft.com/office/drawing/2014/main" id="{322732C5-1959-95B4-2D9E-E303D2AB8556}"/>
              </a:ext>
            </a:extLst>
          </p:cNvPr>
          <p:cNvGrpSpPr/>
          <p:nvPr/>
        </p:nvGrpSpPr>
        <p:grpSpPr>
          <a:xfrm>
            <a:off x="720472" y="2365590"/>
            <a:ext cx="8243082" cy="2902073"/>
            <a:chOff x="2055" y="774617"/>
            <a:chExt cx="10990773" cy="3869431"/>
          </a:xfrm>
        </p:grpSpPr>
        <p:sp>
          <p:nvSpPr>
            <p:cNvPr id="14" name="Google Shape;574;p56">
              <a:extLst>
                <a:ext uri="{FF2B5EF4-FFF2-40B4-BE49-F238E27FC236}">
                  <a16:creationId xmlns:a16="http://schemas.microsoft.com/office/drawing/2014/main" id="{2C73F23A-77DD-1CE2-C933-9F22D9656C85}"/>
                </a:ext>
              </a:extLst>
            </p:cNvPr>
            <p:cNvSpPr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5;p56">
              <a:extLst>
                <a:ext uri="{FF2B5EF4-FFF2-40B4-BE49-F238E27FC236}">
                  <a16:creationId xmlns:a16="http://schemas.microsoft.com/office/drawing/2014/main" id="{DFCA0717-CF8D-8E71-C8D1-B8981D1918AA}"/>
                </a:ext>
              </a:extLst>
            </p:cNvPr>
            <p:cNvSpPr txBox="1"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Required by most Government Agencies/Primes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6;p56">
              <a:extLst>
                <a:ext uri="{FF2B5EF4-FFF2-40B4-BE49-F238E27FC236}">
                  <a16:creationId xmlns:a16="http://schemas.microsoft.com/office/drawing/2014/main" id="{494B9ACC-698D-07F7-FC94-6D1BDAAE9443}"/>
                </a:ext>
              </a:extLst>
            </p:cNvPr>
            <p:cNvSpPr/>
            <p:nvPr/>
          </p:nvSpPr>
          <p:spPr>
            <a:xfrm>
              <a:off x="2055" y="774617"/>
              <a:ext cx="1126277" cy="1689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0000" r="-50000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7;p56">
              <a:extLst>
                <a:ext uri="{FF2B5EF4-FFF2-40B4-BE49-F238E27FC236}">
                  <a16:creationId xmlns:a16="http://schemas.microsoft.com/office/drawing/2014/main" id="{19067DA9-17FF-BE8F-4608-2D31C316667C}"/>
                </a:ext>
              </a:extLst>
            </p:cNvPr>
            <p:cNvSpPr/>
            <p:nvPr/>
          </p:nvSpPr>
          <p:spPr>
            <a:xfrm>
              <a:off x="5844130" y="1007024"/>
              <a:ext cx="5148698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578;p56">
              <a:extLst>
                <a:ext uri="{FF2B5EF4-FFF2-40B4-BE49-F238E27FC236}">
                  <a16:creationId xmlns:a16="http://schemas.microsoft.com/office/drawing/2014/main" id="{FA6F8748-B36C-A659-7C5F-EBE612B0FCE7}"/>
                </a:ext>
              </a:extLst>
            </p:cNvPr>
            <p:cNvSpPr txBox="1"/>
            <p:nvPr/>
          </p:nvSpPr>
          <p:spPr>
            <a:xfrm>
              <a:off x="5844129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Foot in the Door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579;p56">
              <a:extLst>
                <a:ext uri="{FF2B5EF4-FFF2-40B4-BE49-F238E27FC236}">
                  <a16:creationId xmlns:a16="http://schemas.microsoft.com/office/drawing/2014/main" id="{B94DFBA9-277D-928D-99A3-5042F48AA10F}"/>
                </a:ext>
              </a:extLst>
            </p:cNvPr>
            <p:cNvSpPr/>
            <p:nvPr/>
          </p:nvSpPr>
          <p:spPr>
            <a:xfrm>
              <a:off x="5629602" y="774617"/>
              <a:ext cx="1126277" cy="16894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80;p56">
              <a:extLst>
                <a:ext uri="{FF2B5EF4-FFF2-40B4-BE49-F238E27FC236}">
                  <a16:creationId xmlns:a16="http://schemas.microsoft.com/office/drawing/2014/main" id="{E779CE76-D815-F3DC-6CCE-C9ABBE3DBFB5}"/>
                </a:ext>
              </a:extLst>
            </p:cNvPr>
            <p:cNvSpPr/>
            <p:nvPr/>
          </p:nvSpPr>
          <p:spPr>
            <a:xfrm>
              <a:off x="1937375" y="3035080"/>
              <a:ext cx="7120135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1;p56">
              <a:extLst>
                <a:ext uri="{FF2B5EF4-FFF2-40B4-BE49-F238E27FC236}">
                  <a16:creationId xmlns:a16="http://schemas.microsoft.com/office/drawing/2014/main" id="{9D477728-7C24-728D-93E5-A3BE0E2C8C37}"/>
                </a:ext>
              </a:extLst>
            </p:cNvPr>
            <p:cNvSpPr txBox="1"/>
            <p:nvPr/>
          </p:nvSpPr>
          <p:spPr>
            <a:xfrm>
              <a:off x="1937374" y="3035080"/>
              <a:ext cx="7120134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 Remembered/Stand Out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2;p56">
              <a:extLst>
                <a:ext uri="{FF2B5EF4-FFF2-40B4-BE49-F238E27FC236}">
                  <a16:creationId xmlns:a16="http://schemas.microsoft.com/office/drawing/2014/main" id="{AED23EB4-1D41-74B4-CCEB-38BC68DBB381}"/>
                </a:ext>
              </a:extLst>
            </p:cNvPr>
            <p:cNvSpPr/>
            <p:nvPr/>
          </p:nvSpPr>
          <p:spPr>
            <a:xfrm>
              <a:off x="1204240" y="2853144"/>
              <a:ext cx="1351961" cy="16945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81988" r="-81988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75950"/>
      </p:ext>
    </p:extLst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17431</TotalTime>
  <Words>2345</Words>
  <Application>Microsoft Office PowerPoint</Application>
  <PresentationFormat>On-screen Show (4:3)</PresentationFormat>
  <Paragraphs>487</Paragraphs>
  <Slides>46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Avenir</vt:lpstr>
      <vt:lpstr>Bodoni MT Condensed</vt:lpstr>
      <vt:lpstr>Calibri</vt:lpstr>
      <vt:lpstr>Noto Sans Symbols</vt:lpstr>
      <vt:lpstr>Wingdings</vt:lpstr>
      <vt:lpstr>GSA PRESENTATION V1</vt:lpstr>
      <vt:lpstr>How to Develop a Capabilities Statement  </vt:lpstr>
      <vt:lpstr>Today’s Agenda</vt:lpstr>
      <vt:lpstr>GSA Overview</vt:lpstr>
      <vt:lpstr>GSA OSDBU Overview</vt:lpstr>
      <vt:lpstr> GSA OSDBU OVERVIEW </vt:lpstr>
      <vt:lpstr>What is a Capabilities Statement? </vt:lpstr>
      <vt:lpstr>What is a Capabilities Statement? </vt:lpstr>
      <vt:lpstr>What is a Capabilities Statement? </vt:lpstr>
      <vt:lpstr>Importance of a Capabilities Statement </vt:lpstr>
      <vt:lpstr>Importance of a Capabilities Statement </vt:lpstr>
      <vt:lpstr>  Capabilities Statements</vt:lpstr>
      <vt:lpstr>  A Capabilities Statement is NOT…</vt:lpstr>
      <vt:lpstr>  Capabilities Statements</vt:lpstr>
      <vt:lpstr>  Before you begin…</vt:lpstr>
      <vt:lpstr>  Before you begin…</vt:lpstr>
      <vt:lpstr>  Before you start…</vt:lpstr>
      <vt:lpstr>  Keep It Simple</vt:lpstr>
      <vt:lpstr>          Capabilities Statements</vt:lpstr>
      <vt:lpstr>  What does a Capabilities Statement Look like?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Additional Resources: </vt:lpstr>
      <vt:lpstr>Contact Our Regional Staff</vt:lpstr>
      <vt:lpstr>QUESTIONS ?  Jerry Smith:  Jerry.D.Smith@gsa.gov Michelle Simoes: Michelle.Simoes@gsa.gov </vt:lpstr>
      <vt:lpstr>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MichelleDSimoes</dc:creator>
  <cp:lastModifiedBy>YolandaGJohnson</cp:lastModifiedBy>
  <cp:revision>33</cp:revision>
  <dcterms:modified xsi:type="dcterms:W3CDTF">2024-08-07T16:25:55Z</dcterms:modified>
</cp:coreProperties>
</file>