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75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sEmuAdqBVQ7Er+b8YZ/MvDXmW/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Urban - PT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73" autoAdjust="0"/>
  </p:normalViewPr>
  <p:slideViewPr>
    <p:cSldViewPr snapToGrid="0">
      <p:cViewPr varScale="1">
        <p:scale>
          <a:sx n="98" d="100"/>
          <a:sy n="98" d="100"/>
        </p:scale>
        <p:origin x="1218" y="90"/>
      </p:cViewPr>
      <p:guideLst>
        <p:guide orient="horz" pos="1075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88" name="Google Shape;3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13" name="Google Shape;4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26" name="Google Shape;4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Add durations for required comment period and waiting period durations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2158153" y="5927"/>
            <a:ext cx="482769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title"/>
          </p:nvPr>
        </p:nvSpPr>
        <p:spPr>
          <a:xfrm rot="5400000">
            <a:off x="4537287" y="2385063"/>
            <a:ext cx="624162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1"/>
          </p:nvPr>
        </p:nvSpPr>
        <p:spPr>
          <a:xfrm rot="5400000">
            <a:off x="346287" y="403862"/>
            <a:ext cx="624162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 descr="HiRez4inchGSAStarMarkRGB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" y="457200"/>
            <a:ext cx="759524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/>
          <p:nvPr/>
        </p:nvSpPr>
        <p:spPr>
          <a:xfrm>
            <a:off x="4419600" y="1031241"/>
            <a:ext cx="4038600" cy="2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1" descr="FOB8_exterior_5 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8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722313" y="4700695"/>
            <a:ext cx="7772400" cy="145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722313" y="3100496"/>
            <a:ext cx="7772400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457200" y="1706880"/>
            <a:ext cx="4038600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2"/>
          </p:nvPr>
        </p:nvSpPr>
        <p:spPr>
          <a:xfrm>
            <a:off x="4648200" y="1706880"/>
            <a:ext cx="4038600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457200" y="1637455"/>
            <a:ext cx="4040188" cy="68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2"/>
          </p:nvPr>
        </p:nvSpPr>
        <p:spPr>
          <a:xfrm>
            <a:off x="457200" y="2319868"/>
            <a:ext cx="4040188" cy="421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3"/>
          </p:nvPr>
        </p:nvSpPr>
        <p:spPr>
          <a:xfrm>
            <a:off x="4645028" y="1637455"/>
            <a:ext cx="4041775" cy="68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4"/>
          </p:nvPr>
        </p:nvSpPr>
        <p:spPr>
          <a:xfrm>
            <a:off x="4645028" y="2319868"/>
            <a:ext cx="4041775" cy="421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457203" y="291253"/>
            <a:ext cx="3008313" cy="123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3575050" y="291255"/>
            <a:ext cx="5111750" cy="624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2"/>
          </p:nvPr>
        </p:nvSpPr>
        <p:spPr>
          <a:xfrm>
            <a:off x="457203" y="1530775"/>
            <a:ext cx="3008313" cy="50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792288" y="5120641"/>
            <a:ext cx="5486400" cy="60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1792288" y="653627"/>
            <a:ext cx="5486400" cy="438912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1792288" y="5725162"/>
            <a:ext cx="5486400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6629400" y="66294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304800" y="0"/>
            <a:ext cx="9144000" cy="68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3" y="2"/>
            <a:ext cx="9140825" cy="73151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Porthi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sa.gov/porthil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url?q=http://gsa.gov/Porthill&amp;sa=D&amp;source=editors&amp;ust=1703007951101353&amp;usg=AOvVaw32zLoGaAf1_9hwmhM2i60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" y="1770681"/>
            <a:ext cx="9144000" cy="395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 descr="GS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2572" y="438917"/>
            <a:ext cx="6888028" cy="106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Porthill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 Port of Entry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r>
              <a:rPr lang="en-US" sz="34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Assessment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6246822" y="1479495"/>
            <a:ext cx="28209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7172" y="5724571"/>
            <a:ext cx="4729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Hearing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Tuesday, January 16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 PST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30828" y="6220222"/>
            <a:ext cx="2286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and Solv, LLC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" y="6908801"/>
            <a:ext cx="9144003" cy="406399"/>
          </a:xfrm>
          <a:prstGeom prst="rect">
            <a:avLst/>
          </a:prstGeom>
          <a:solidFill>
            <a:srgbClr val="063771"/>
          </a:solidFill>
          <a:ln w="25400" cap="flat" cmpd="sng">
            <a:solidFill>
              <a:srgbClr val="0637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0"/>
          <p:cNvSpPr/>
          <p:nvPr/>
        </p:nvSpPr>
        <p:spPr>
          <a:xfrm>
            <a:off x="533396" y="1479193"/>
            <a:ext cx="8077199" cy="559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1963" marR="0" lvl="0" indent="-461963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majority of improvements would take place on the current LPOE 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for expansion onto acquired private, county, or state properties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action alternatives evaluated in the Draft EA are based on the small port prototype design, which includes: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screening inspection booths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Protective lane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Canopy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Interior processing centers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holding areas for detainees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lighting in accordance with CBP’s Design Guidelines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Buildings that provide weather protection and security for detailed vehicle inspections and nonintrusive inspections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Project Alternatives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420755" y="1482080"/>
            <a:ext cx="8299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Draft EA considers one  “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action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alternative and two “</a:t>
            </a: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alternatives:</a:t>
            </a:r>
            <a:endParaRPr sz="2200" b="0" i="0" u="none" strike="sng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33400" y="2313077"/>
            <a:ext cx="8035980" cy="4557154"/>
            <a:chOff x="533395" y="2514204"/>
            <a:chExt cx="8035980" cy="4557154"/>
          </a:xfrm>
        </p:grpSpPr>
        <p:sp>
          <p:nvSpPr>
            <p:cNvPr id="206" name="Google Shape;206;p11"/>
            <p:cNvSpPr/>
            <p:nvPr/>
          </p:nvSpPr>
          <p:spPr>
            <a:xfrm>
              <a:off x="2716562" y="2590627"/>
              <a:ext cx="5852811" cy="975582"/>
            </a:xfrm>
            <a:custGeom>
              <a:avLst/>
              <a:gdLst/>
              <a:ahLst/>
              <a:cxnLst/>
              <a:rect l="l" t="t" r="r" b="b"/>
              <a:pathLst>
                <a:path w="975582" h="5764958" extrusionOk="0">
                  <a:moveTo>
                    <a:pt x="975582" y="960846"/>
                  </a:moveTo>
                  <a:lnTo>
                    <a:pt x="975582" y="4804112"/>
                  </a:lnTo>
                  <a:cubicBezTo>
                    <a:pt x="975582" y="5334774"/>
                    <a:pt x="963263" y="5764955"/>
                    <a:pt x="948066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948066" y="3"/>
                  </a:lnTo>
                  <a:cubicBezTo>
                    <a:pt x="963263" y="3"/>
                    <a:pt x="975582" y="430184"/>
                    <a:pt x="975582" y="960846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71425" rIns="295250" bIns="17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LPOE would continue to operate under existing conditions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 demolition or construction would take place</a:t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533395" y="2514204"/>
              <a:ext cx="2269934" cy="1127313"/>
            </a:xfrm>
            <a:custGeom>
              <a:avLst/>
              <a:gdLst/>
              <a:ahLst/>
              <a:cxnLst/>
              <a:rect l="l" t="t" r="r" b="b"/>
              <a:pathLst>
                <a:path w="2122287" h="1127313" extrusionOk="0">
                  <a:moveTo>
                    <a:pt x="0" y="187889"/>
                  </a:moveTo>
                  <a:cubicBezTo>
                    <a:pt x="0" y="84121"/>
                    <a:pt x="84121" y="0"/>
                    <a:pt x="187889" y="0"/>
                  </a:cubicBezTo>
                  <a:lnTo>
                    <a:pt x="1934398" y="0"/>
                  </a:lnTo>
                  <a:cubicBezTo>
                    <a:pt x="2038166" y="0"/>
                    <a:pt x="2122287" y="84121"/>
                    <a:pt x="2122287" y="187889"/>
                  </a:cubicBezTo>
                  <a:lnTo>
                    <a:pt x="2122287" y="939424"/>
                  </a:lnTo>
                  <a:cubicBezTo>
                    <a:pt x="2122287" y="1043192"/>
                    <a:pt x="2038166" y="1127313"/>
                    <a:pt x="1934398" y="1127313"/>
                  </a:cubicBezTo>
                  <a:lnTo>
                    <a:pt x="187889" y="1127313"/>
                  </a:lnTo>
                  <a:cubicBezTo>
                    <a:pt x="84121" y="1127313"/>
                    <a:pt x="0" y="1043192"/>
                    <a:pt x="0" y="939424"/>
                  </a:cubicBezTo>
                  <a:lnTo>
                    <a:pt x="0" y="187889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3600" tIns="89300" rIns="123600" bIns="8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716563" y="3844155"/>
              <a:ext cx="5852812" cy="1281262"/>
            </a:xfrm>
            <a:custGeom>
              <a:avLst/>
              <a:gdLst/>
              <a:ahLst/>
              <a:cxnLst/>
              <a:rect l="l" t="t" r="r" b="b"/>
              <a:pathLst>
                <a:path w="1281262" h="5764958" extrusionOk="0">
                  <a:moveTo>
                    <a:pt x="1281262" y="960847"/>
                  </a:moveTo>
                  <a:lnTo>
                    <a:pt x="1281262" y="4804111"/>
                  </a:lnTo>
                  <a:cubicBezTo>
                    <a:pt x="1281262" y="5334769"/>
                    <a:pt x="1260013" y="5764956"/>
                    <a:pt x="1233801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33801" y="2"/>
                  </a:lnTo>
                  <a:cubicBezTo>
                    <a:pt x="1260013" y="2"/>
                    <a:pt x="1281262" y="430189"/>
                    <a:pt x="1281262" y="960847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86350" rIns="310175" bIns="1863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Property acquisition for the expansion of LPOE facilities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Partial demolition of the LPOE for construction of a small port on existing foundations and utilities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One-story port building with basement and revised lane formation for incoming 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533401" y="3720570"/>
              <a:ext cx="2269934" cy="1566485"/>
            </a:xfrm>
            <a:custGeom>
              <a:avLst/>
              <a:gdLst/>
              <a:ahLst/>
              <a:cxnLst/>
              <a:rect l="l" t="t" r="r" b="b"/>
              <a:pathLst>
                <a:path w="2122287" h="1566485" extrusionOk="0">
                  <a:moveTo>
                    <a:pt x="0" y="261086"/>
                  </a:moveTo>
                  <a:cubicBezTo>
                    <a:pt x="0" y="116892"/>
                    <a:pt x="116892" y="0"/>
                    <a:pt x="261086" y="0"/>
                  </a:cubicBezTo>
                  <a:lnTo>
                    <a:pt x="1861201" y="0"/>
                  </a:lnTo>
                  <a:cubicBezTo>
                    <a:pt x="2005395" y="0"/>
                    <a:pt x="2122287" y="116892"/>
                    <a:pt x="2122287" y="261086"/>
                  </a:cubicBezTo>
                  <a:lnTo>
                    <a:pt x="2122287" y="1305399"/>
                  </a:lnTo>
                  <a:cubicBezTo>
                    <a:pt x="2122287" y="1449593"/>
                    <a:pt x="2005395" y="1566485"/>
                    <a:pt x="1861201" y="1566485"/>
                  </a:cubicBezTo>
                  <a:lnTo>
                    <a:pt x="261086" y="1566485"/>
                  </a:lnTo>
                  <a:cubicBezTo>
                    <a:pt x="116892" y="1566485"/>
                    <a:pt x="0" y="1449593"/>
                    <a:pt x="0" y="1305399"/>
                  </a:cubicBezTo>
                  <a:lnTo>
                    <a:pt x="0" y="261086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5025" tIns="110750" rIns="145025" bIns="110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804416" y="5540636"/>
              <a:ext cx="5764959" cy="1355862"/>
            </a:xfrm>
            <a:custGeom>
              <a:avLst/>
              <a:gdLst/>
              <a:ahLst/>
              <a:cxnLst/>
              <a:rect l="l" t="t" r="r" b="b"/>
              <a:pathLst>
                <a:path w="1355861" h="5764958" extrusionOk="0">
                  <a:moveTo>
                    <a:pt x="1355861" y="960845"/>
                  </a:moveTo>
                  <a:lnTo>
                    <a:pt x="1355861" y="4804113"/>
                  </a:lnTo>
                  <a:cubicBezTo>
                    <a:pt x="1355861" y="5334772"/>
                    <a:pt x="1332066" y="5764956"/>
                    <a:pt x="1302712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302712" y="2"/>
                  </a:lnTo>
                  <a:cubicBezTo>
                    <a:pt x="1332066" y="2"/>
                    <a:pt x="1355861" y="430186"/>
                    <a:pt x="1355861" y="960845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90000" rIns="313825" bIns="19000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Property acquisition for the expansion of LPOE facilities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Complete demolition of the LPOE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One-story port building with basement (Option 3A) or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  </a:ext>
                  </a:extLst>
                </a:rPr>
                <a:t>two-story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port building (Option 3B) and revised lane formation for incoming 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533395" y="5366533"/>
              <a:ext cx="2269933" cy="1704825"/>
            </a:xfrm>
            <a:custGeom>
              <a:avLst/>
              <a:gdLst/>
              <a:ahLst/>
              <a:cxnLst/>
              <a:rect l="l" t="t" r="r" b="b"/>
              <a:pathLst>
                <a:path w="2122287" h="1704825" extrusionOk="0">
                  <a:moveTo>
                    <a:pt x="0" y="284143"/>
                  </a:moveTo>
                  <a:cubicBezTo>
                    <a:pt x="0" y="127215"/>
                    <a:pt x="127215" y="0"/>
                    <a:pt x="284143" y="0"/>
                  </a:cubicBezTo>
                  <a:lnTo>
                    <a:pt x="1838144" y="0"/>
                  </a:lnTo>
                  <a:cubicBezTo>
                    <a:pt x="1995072" y="0"/>
                    <a:pt x="2122287" y="127215"/>
                    <a:pt x="2122287" y="284143"/>
                  </a:cubicBezTo>
                  <a:lnTo>
                    <a:pt x="2122287" y="1420682"/>
                  </a:lnTo>
                  <a:cubicBezTo>
                    <a:pt x="2122287" y="1577610"/>
                    <a:pt x="1995072" y="1704825"/>
                    <a:pt x="1838144" y="1704825"/>
                  </a:cubicBezTo>
                  <a:lnTo>
                    <a:pt x="284143" y="1704825"/>
                  </a:lnTo>
                  <a:cubicBezTo>
                    <a:pt x="127215" y="1704825"/>
                    <a:pt x="0" y="1577610"/>
                    <a:pt x="0" y="1420682"/>
                  </a:cubicBezTo>
                  <a:lnTo>
                    <a:pt x="0" y="284143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1800" tIns="117500" rIns="151800" bIns="117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4000" cy="7315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Land Acquisition: </a:t>
            </a:r>
            <a:b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Alternatives 2 and 3</a:t>
            </a:r>
            <a:endParaRPr/>
          </a:p>
        </p:txBody>
      </p:sp>
      <p:pic>
        <p:nvPicPr>
          <p:cNvPr id="219" name="Google Shape;21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1" name="Google Shape;221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164"/>
          <a:stretch/>
        </p:blipFill>
        <p:spPr>
          <a:xfrm>
            <a:off x="684547" y="1904134"/>
            <a:ext cx="7774897" cy="460939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841375" y="144848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Affected Environment: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Documenting Existing Conditions 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5579" y="1706563"/>
            <a:ext cx="8031884" cy="1115553"/>
            <a:chOff x="655775" y="1802800"/>
            <a:chExt cx="8031884" cy="1168240"/>
          </a:xfrm>
        </p:grpSpPr>
        <p:sp>
          <p:nvSpPr>
            <p:cNvPr id="230" name="Google Shape;230;p13"/>
            <p:cNvSpPr/>
            <p:nvPr/>
          </p:nvSpPr>
          <p:spPr>
            <a:xfrm>
              <a:off x="655775" y="1802800"/>
              <a:ext cx="8031884" cy="1168240"/>
            </a:xfrm>
            <a:prstGeom prst="roundRect">
              <a:avLst>
                <a:gd name="adj" fmla="val 16667"/>
              </a:avLst>
            </a:prstGeom>
            <a:solidFill>
              <a:srgbClr val="C3E3FF"/>
            </a:solidFill>
            <a:ln w="9525" cap="flat" cmpd="sng">
              <a:solidFill>
                <a:srgbClr val="C3E3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841571" y="1859829"/>
              <a:ext cx="7782414" cy="1053900"/>
            </a:xfrm>
            <a:prstGeom prst="rect">
              <a:avLst/>
            </a:prstGeom>
            <a:solidFill>
              <a:srgbClr val="C3E3FF"/>
            </a:solidFill>
            <a:ln w="9525" cap="flat" cmpd="sng">
              <a:solidFill>
                <a:srgbClr val="C3E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affected environment section of each resource area considered in the Draft EA, listed below, contains a “snapshot” of existing conditions within and nearby the proposed project area.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762000" y="3093890"/>
            <a:ext cx="8305800" cy="2347553"/>
            <a:chOff x="762512" y="2693425"/>
            <a:chExt cx="8305800" cy="2672400"/>
          </a:xfrm>
        </p:grpSpPr>
        <p:sp>
          <p:nvSpPr>
            <p:cNvPr id="233" name="Google Shape;233;p13"/>
            <p:cNvSpPr/>
            <p:nvPr/>
          </p:nvSpPr>
          <p:spPr>
            <a:xfrm>
              <a:off x="762512" y="2693425"/>
              <a:ext cx="4374601" cy="26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Cultural and Tribal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Geology, Topography, and Soils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Biological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Utilities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Noise </a:t>
              </a:r>
              <a:endParaRPr sz="1400" b="0" i="0" u="none" strike="sng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482600" marR="0" lvl="0" indent="-3302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35000" marR="0" lvl="0" indent="-279400" algn="l" rtl="0">
                <a:lnSpc>
                  <a:spcPct val="14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5049812" y="2693425"/>
              <a:ext cx="4018500" cy="267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 startAt="6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Water Resources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 startAt="6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Air Quality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 startAt="6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Climate 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61963" marR="0" lvl="0" indent="-436563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eriod" startAt="6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Environmental Justice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35000" marR="0" lvl="0" indent="-279400" algn="l" rtl="0">
                <a:lnSpc>
                  <a:spcPct val="14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5" name="Google Shape;23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/>
          <p:nvPr/>
        </p:nvSpPr>
        <p:spPr>
          <a:xfrm>
            <a:off x="555900" y="5345864"/>
            <a:ext cx="8032200" cy="11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analyzed and dismissed from detailed analysis: Solid and Hazardous Materials; Recreation; Transportation and Traffic; Socioeconomics; Visual Resources; and Land Use.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Environmental Consequences: Documenting Potential Impacts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5421" y="1718557"/>
            <a:ext cx="8031884" cy="1295566"/>
            <a:chOff x="655775" y="1802801"/>
            <a:chExt cx="8031884" cy="1110928"/>
          </a:xfrm>
        </p:grpSpPr>
        <p:sp>
          <p:nvSpPr>
            <p:cNvPr id="246" name="Google Shape;246;p14"/>
            <p:cNvSpPr/>
            <p:nvPr/>
          </p:nvSpPr>
          <p:spPr>
            <a:xfrm>
              <a:off x="655775" y="1802801"/>
              <a:ext cx="8031884" cy="1110928"/>
            </a:xfrm>
            <a:prstGeom prst="roundRect">
              <a:avLst>
                <a:gd name="adj" fmla="val 16667"/>
              </a:avLst>
            </a:prstGeom>
            <a:solidFill>
              <a:srgbClr val="C3E3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780589" y="1859829"/>
              <a:ext cx="7782256" cy="988418"/>
            </a:xfrm>
            <a:prstGeom prst="rect">
              <a:avLst/>
            </a:prstGeom>
            <a:noFill/>
            <a:ln w="9525" cap="flat" cmpd="sng">
              <a:solidFill>
                <a:srgbClr val="C3E3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environmental consequences section includes an analysis of the potential impacts to each resource area that may occur because of the proposed project.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14"/>
          <p:cNvSpPr/>
          <p:nvPr/>
        </p:nvSpPr>
        <p:spPr>
          <a:xfrm>
            <a:off x="709887" y="3310717"/>
            <a:ext cx="8032200" cy="356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marR="0" lvl="0" indent="-46196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Impacts can be beneficial or adverse and can vary in magnitude, duration, and extent. All impacts are adverse, unless otherwise noted as beneficial.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No Action Alternative analyzes the impacts that would occur if the project does not move forward and the port continues to operate under existing conditions.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Impacts on each resource area evaluated are summarized in the next slides.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0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Cultural and Tribal Resources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97936" y="1360620"/>
            <a:ext cx="7948125" cy="4877674"/>
            <a:chOff x="533395" y="2354458"/>
            <a:chExt cx="7948125" cy="4877674"/>
          </a:xfrm>
        </p:grpSpPr>
        <p:sp>
          <p:nvSpPr>
            <p:cNvPr id="261" name="Google Shape;261;p15"/>
            <p:cNvSpPr/>
            <p:nvPr/>
          </p:nvSpPr>
          <p:spPr>
            <a:xfrm>
              <a:off x="2716562" y="2503713"/>
              <a:ext cx="5764958" cy="591550"/>
            </a:xfrm>
            <a:custGeom>
              <a:avLst/>
              <a:gdLst/>
              <a:ahLst/>
              <a:cxnLst/>
              <a:rect l="l" t="t" r="r" b="b"/>
              <a:pathLst>
                <a:path w="591550" h="5764958" extrusionOk="0">
                  <a:moveTo>
                    <a:pt x="591550" y="960852"/>
                  </a:moveTo>
                  <a:lnTo>
                    <a:pt x="591550" y="4804106"/>
                  </a:lnTo>
                  <a:cubicBezTo>
                    <a:pt x="591550" y="5334767"/>
                    <a:pt x="587021" y="5764953"/>
                    <a:pt x="581433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81433" y="5"/>
                  </a:lnTo>
                  <a:cubicBezTo>
                    <a:pt x="587021" y="5"/>
                    <a:pt x="591550" y="430191"/>
                    <a:pt x="591550" y="960852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52700" rIns="276525" bIns="152700" anchor="ctr" anchorCtr="0">
              <a:noAutofit/>
            </a:bodyPr>
            <a:lstStyle/>
            <a:p>
              <a:pPr marL="1143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impacts from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routine maintenance activities occurring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533395" y="2354458"/>
              <a:ext cx="2269934" cy="988833"/>
            </a:xfrm>
            <a:custGeom>
              <a:avLst/>
              <a:gdLst/>
              <a:ahLst/>
              <a:cxnLst/>
              <a:rect l="l" t="t" r="r" b="b"/>
              <a:pathLst>
                <a:path w="2122287" h="988833" extrusionOk="0">
                  <a:moveTo>
                    <a:pt x="0" y="164809"/>
                  </a:moveTo>
                  <a:cubicBezTo>
                    <a:pt x="0" y="73788"/>
                    <a:pt x="73788" y="0"/>
                    <a:pt x="164809" y="0"/>
                  </a:cubicBezTo>
                  <a:lnTo>
                    <a:pt x="1957478" y="0"/>
                  </a:lnTo>
                  <a:cubicBezTo>
                    <a:pt x="2048499" y="0"/>
                    <a:pt x="2122287" y="73788"/>
                    <a:pt x="2122287" y="164809"/>
                  </a:cubicBezTo>
                  <a:lnTo>
                    <a:pt x="2122287" y="824024"/>
                  </a:lnTo>
                  <a:cubicBezTo>
                    <a:pt x="2122287" y="915045"/>
                    <a:pt x="2048499" y="988833"/>
                    <a:pt x="1957478" y="988833"/>
                  </a:cubicBezTo>
                  <a:lnTo>
                    <a:pt x="164809" y="988833"/>
                  </a:lnTo>
                  <a:cubicBezTo>
                    <a:pt x="73788" y="988833"/>
                    <a:pt x="0" y="915045"/>
                    <a:pt x="0" y="824024"/>
                  </a:cubicBezTo>
                  <a:lnTo>
                    <a:pt x="0" y="164809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6850" tIns="82550" rIns="116850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2543842" y="3410134"/>
              <a:ext cx="5937675" cy="2269799"/>
            </a:xfrm>
            <a:custGeom>
              <a:avLst/>
              <a:gdLst/>
              <a:ahLst/>
              <a:cxnLst/>
              <a:rect l="l" t="t" r="r" b="b"/>
              <a:pathLst>
                <a:path w="1770463" h="5764958" extrusionOk="0">
                  <a:moveTo>
                    <a:pt x="1770463" y="960846"/>
                  </a:moveTo>
                  <a:lnTo>
                    <a:pt x="1770463" y="4804112"/>
                  </a:lnTo>
                  <a:cubicBezTo>
                    <a:pt x="1770463" y="5334772"/>
                    <a:pt x="1729890" y="5764956"/>
                    <a:pt x="1679841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79841" y="2"/>
                  </a:lnTo>
                  <a:cubicBezTo>
                    <a:pt x="1729890" y="2"/>
                    <a:pt x="1770463" y="430186"/>
                    <a:pt x="1770463" y="960846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210250" rIns="334075" bIns="210250" anchor="ctr" anchorCtr="0">
              <a:noAutofit/>
            </a:bodyPr>
            <a:lstStyle/>
            <a:p>
              <a:pPr marL="341313" marR="0" lvl="1" indent="-2301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short-term, local impacts on the adjacent 1938 historic LPOE from construction related noise and visual effects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1313" marR="0" lvl="1" indent="-230188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short-term, local effects on subsistence or tribal resources from increased noise and air emissions during demolition and construction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1313" marR="0" lvl="1" indent="-230188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archaeological resources are uncovered during ground-disturbing activities, potential for adverse or beneficial, major, long-term, site-specific effects on cultural resources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33401" y="3373813"/>
              <a:ext cx="2269934" cy="2342442"/>
            </a:xfrm>
            <a:custGeom>
              <a:avLst/>
              <a:gdLst/>
              <a:ahLst/>
              <a:cxnLst/>
              <a:rect l="l" t="t" r="r" b="b"/>
              <a:pathLst>
                <a:path w="2122287" h="1942314" extrusionOk="0">
                  <a:moveTo>
                    <a:pt x="0" y="323725"/>
                  </a:moveTo>
                  <a:cubicBezTo>
                    <a:pt x="0" y="144937"/>
                    <a:pt x="144937" y="0"/>
                    <a:pt x="323725" y="0"/>
                  </a:cubicBezTo>
                  <a:lnTo>
                    <a:pt x="1798562" y="0"/>
                  </a:lnTo>
                  <a:cubicBezTo>
                    <a:pt x="1977350" y="0"/>
                    <a:pt x="2122287" y="144937"/>
                    <a:pt x="2122287" y="323725"/>
                  </a:cubicBezTo>
                  <a:lnTo>
                    <a:pt x="2122287" y="1618589"/>
                  </a:lnTo>
                  <a:cubicBezTo>
                    <a:pt x="2122287" y="1797377"/>
                    <a:pt x="1977350" y="1942314"/>
                    <a:pt x="1798562" y="1942314"/>
                  </a:cubicBezTo>
                  <a:lnTo>
                    <a:pt x="323725" y="1942314"/>
                  </a:lnTo>
                  <a:cubicBezTo>
                    <a:pt x="144937" y="1942314"/>
                    <a:pt x="0" y="1797377"/>
                    <a:pt x="0" y="1618589"/>
                  </a:cubicBezTo>
                  <a:lnTo>
                    <a:pt x="0" y="323725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3375" tIns="129100" rIns="163375" bIns="129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760488" y="6077806"/>
              <a:ext cx="5721029" cy="613296"/>
            </a:xfrm>
            <a:custGeom>
              <a:avLst/>
              <a:gdLst/>
              <a:ahLst/>
              <a:cxnLst/>
              <a:rect l="l" t="t" r="r" b="b"/>
              <a:pathLst>
                <a:path w="613295" h="5764958" extrusionOk="0">
                  <a:moveTo>
                    <a:pt x="613295" y="960850"/>
                  </a:moveTo>
                  <a:lnTo>
                    <a:pt x="613295" y="4804108"/>
                  </a:lnTo>
                  <a:cubicBezTo>
                    <a:pt x="613295" y="5334764"/>
                    <a:pt x="608426" y="5764953"/>
                    <a:pt x="602421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2421" y="5"/>
                  </a:lnTo>
                  <a:cubicBezTo>
                    <a:pt x="608426" y="5"/>
                    <a:pt x="613295" y="430194"/>
                    <a:pt x="613295" y="960850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53750" rIns="277575" bIns="153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33401" y="5736729"/>
              <a:ext cx="2269928" cy="1495403"/>
            </a:xfrm>
            <a:custGeom>
              <a:avLst/>
              <a:gdLst/>
              <a:ahLst/>
              <a:cxnLst/>
              <a:rect l="l" t="t" r="r" b="b"/>
              <a:pathLst>
                <a:path w="2122287" h="1495403" extrusionOk="0">
                  <a:moveTo>
                    <a:pt x="0" y="249239"/>
                  </a:moveTo>
                  <a:cubicBezTo>
                    <a:pt x="0" y="111588"/>
                    <a:pt x="111588" y="0"/>
                    <a:pt x="249239" y="0"/>
                  </a:cubicBezTo>
                  <a:lnTo>
                    <a:pt x="1873048" y="0"/>
                  </a:lnTo>
                  <a:cubicBezTo>
                    <a:pt x="2010699" y="0"/>
                    <a:pt x="2122287" y="111588"/>
                    <a:pt x="2122287" y="249239"/>
                  </a:cubicBezTo>
                  <a:lnTo>
                    <a:pt x="2122287" y="1246164"/>
                  </a:lnTo>
                  <a:cubicBezTo>
                    <a:pt x="2122287" y="1383815"/>
                    <a:pt x="2010699" y="1495403"/>
                    <a:pt x="1873048" y="1495403"/>
                  </a:cubicBezTo>
                  <a:lnTo>
                    <a:pt x="249239" y="1495403"/>
                  </a:lnTo>
                  <a:cubicBezTo>
                    <a:pt x="111588" y="1495403"/>
                    <a:pt x="0" y="1383815"/>
                    <a:pt x="0" y="1246164"/>
                  </a:cubicBezTo>
                  <a:lnTo>
                    <a:pt x="0" y="249239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1575" tIns="107275" rIns="141575" bIns="107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15"/>
          <p:cNvSpPr/>
          <p:nvPr/>
        </p:nvSpPr>
        <p:spPr>
          <a:xfrm>
            <a:off x="1447800" y="6258768"/>
            <a:ext cx="5141902" cy="788197"/>
          </a:xfrm>
          <a:prstGeom prst="roundRect">
            <a:avLst>
              <a:gd name="adj" fmla="val 16667"/>
            </a:avLst>
          </a:prstGeom>
          <a:solidFill>
            <a:srgbClr val="C9E7A7">
              <a:alpha val="89019"/>
            </a:srgbClr>
          </a:solidFill>
          <a:ln>
            <a:noFill/>
          </a:ln>
        </p:spPr>
        <p:txBody>
          <a:bodyPr spcFirstLastPara="1" wrap="square" lIns="0" tIns="152700" rIns="276525" bIns="152700" anchor="ctr" anchorCtr="0">
            <a:noAutofit/>
          </a:bodyPr>
          <a:lstStyle/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consultation with the Kootenai Tribe: Memorandum of Agreement with state and Kootenai Tribe, if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6400801" y="6158451"/>
            <a:ext cx="2145257" cy="988833"/>
          </a:xfrm>
          <a:custGeom>
            <a:avLst/>
            <a:gdLst/>
            <a:ahLst/>
            <a:cxnLst/>
            <a:rect l="l" t="t" r="r" b="b"/>
            <a:pathLst>
              <a:path w="2122287" h="988833" extrusionOk="0">
                <a:moveTo>
                  <a:pt x="0" y="164809"/>
                </a:moveTo>
                <a:cubicBezTo>
                  <a:pt x="0" y="73788"/>
                  <a:pt x="73788" y="0"/>
                  <a:pt x="164809" y="0"/>
                </a:cubicBezTo>
                <a:lnTo>
                  <a:pt x="1957478" y="0"/>
                </a:lnTo>
                <a:cubicBezTo>
                  <a:pt x="2048499" y="0"/>
                  <a:pt x="2122287" y="73788"/>
                  <a:pt x="2122287" y="164809"/>
                </a:cubicBezTo>
                <a:lnTo>
                  <a:pt x="2122287" y="824024"/>
                </a:lnTo>
                <a:cubicBezTo>
                  <a:pt x="2122287" y="915045"/>
                  <a:pt x="2048499" y="988833"/>
                  <a:pt x="1957478" y="988833"/>
                </a:cubicBezTo>
                <a:lnTo>
                  <a:pt x="164809" y="988833"/>
                </a:lnTo>
                <a:cubicBezTo>
                  <a:pt x="73788" y="988833"/>
                  <a:pt x="0" y="915045"/>
                  <a:pt x="0" y="824024"/>
                </a:cubicBezTo>
                <a:lnTo>
                  <a:pt x="0" y="164809"/>
                </a:lnTo>
                <a:close/>
              </a:path>
            </a:pathLst>
          </a:custGeom>
          <a:solidFill>
            <a:srgbClr val="476D1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850" tIns="82550" rIns="116850" bIns="82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Mitigation &amp; Best Management Practices (BMPs)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Geology, Topography, and Soils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97936" y="1567489"/>
            <a:ext cx="7948126" cy="4607407"/>
            <a:chOff x="533395" y="2525947"/>
            <a:chExt cx="7948126" cy="4132485"/>
          </a:xfrm>
        </p:grpSpPr>
        <p:sp>
          <p:nvSpPr>
            <p:cNvPr id="279" name="Google Shape;279;p16"/>
            <p:cNvSpPr/>
            <p:nvPr/>
          </p:nvSpPr>
          <p:spPr>
            <a:xfrm>
              <a:off x="2716563" y="2645218"/>
              <a:ext cx="5764958" cy="859980"/>
            </a:xfrm>
            <a:custGeom>
              <a:avLst/>
              <a:gdLst/>
              <a:ahLst/>
              <a:cxnLst/>
              <a:rect l="l" t="t" r="r" b="b"/>
              <a:pathLst>
                <a:path w="859980" h="5764958" extrusionOk="0">
                  <a:moveTo>
                    <a:pt x="859980" y="960849"/>
                  </a:moveTo>
                  <a:lnTo>
                    <a:pt x="859980" y="4804109"/>
                  </a:lnTo>
                  <a:cubicBezTo>
                    <a:pt x="859980" y="5334772"/>
                    <a:pt x="850407" y="5764955"/>
                    <a:pt x="838598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838598" y="3"/>
                  </a:lnTo>
                  <a:cubicBezTo>
                    <a:pt x="850407" y="3"/>
                    <a:pt x="859980" y="430186"/>
                    <a:pt x="859980" y="960849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5800" rIns="289625" bIns="165800" anchor="ctr" anchorCtr="0">
              <a:noAutofit/>
            </a:bodyPr>
            <a:lstStyle/>
            <a:p>
              <a:pPr marL="114300" marR="0" lvl="1" indent="-1270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No impacts to geology or topography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270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Long-term, negligible, site-specific impacts to soils from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routine maintenance activities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533395" y="2525947"/>
              <a:ext cx="2269933" cy="1097271"/>
            </a:xfrm>
            <a:custGeom>
              <a:avLst/>
              <a:gdLst/>
              <a:ahLst/>
              <a:cxnLst/>
              <a:rect l="l" t="t" r="r" b="b"/>
              <a:pathLst>
                <a:path w="2122287" h="1097271" extrusionOk="0">
                  <a:moveTo>
                    <a:pt x="0" y="182882"/>
                  </a:moveTo>
                  <a:cubicBezTo>
                    <a:pt x="0" y="81879"/>
                    <a:pt x="81879" y="0"/>
                    <a:pt x="182882" y="0"/>
                  </a:cubicBezTo>
                  <a:lnTo>
                    <a:pt x="1939405" y="0"/>
                  </a:lnTo>
                  <a:cubicBezTo>
                    <a:pt x="2040408" y="0"/>
                    <a:pt x="2122287" y="81879"/>
                    <a:pt x="2122287" y="182882"/>
                  </a:cubicBezTo>
                  <a:lnTo>
                    <a:pt x="2122287" y="914389"/>
                  </a:lnTo>
                  <a:cubicBezTo>
                    <a:pt x="2122287" y="1015392"/>
                    <a:pt x="2040408" y="1097271"/>
                    <a:pt x="1939405" y="1097271"/>
                  </a:cubicBezTo>
                  <a:lnTo>
                    <a:pt x="182882" y="1097271"/>
                  </a:lnTo>
                  <a:cubicBezTo>
                    <a:pt x="81879" y="1097271"/>
                    <a:pt x="0" y="1015392"/>
                    <a:pt x="0" y="914389"/>
                  </a:cubicBezTo>
                  <a:lnTo>
                    <a:pt x="0" y="182882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2125" tIns="87850" rIns="122125" bIns="8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2716563" y="3871466"/>
              <a:ext cx="5764958" cy="1539200"/>
            </a:xfrm>
            <a:custGeom>
              <a:avLst/>
              <a:gdLst/>
              <a:ahLst/>
              <a:cxnLst/>
              <a:rect l="l" t="t" r="r" b="b"/>
              <a:pathLst>
                <a:path w="1677740" h="5764958" extrusionOk="0">
                  <a:moveTo>
                    <a:pt x="1677740" y="960847"/>
                  </a:moveTo>
                  <a:lnTo>
                    <a:pt x="1677740" y="4804111"/>
                  </a:lnTo>
                  <a:cubicBezTo>
                    <a:pt x="1677740" y="5334772"/>
                    <a:pt x="1641306" y="5764956"/>
                    <a:pt x="1596361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6361" y="2"/>
                  </a:lnTo>
                  <a:cubicBezTo>
                    <a:pt x="1641306" y="2"/>
                    <a:pt x="1677740" y="430186"/>
                    <a:pt x="1677740" y="960847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205725" rIns="329550" bIns="2057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long-term, site-specific impacts to geology due to rock excavation and moderate impacts to topography from grading and filling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 and long-term, site-specific impacts to natural soil functions from soil erosion, sedimentation, compaction, and increased impermeable surfaces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533401" y="3719660"/>
              <a:ext cx="2269934" cy="1773512"/>
            </a:xfrm>
            <a:custGeom>
              <a:avLst/>
              <a:gdLst/>
              <a:ahLst/>
              <a:cxnLst/>
              <a:rect l="l" t="t" r="r" b="b"/>
              <a:pathLst>
                <a:path w="2122287" h="2023930" extrusionOk="0">
                  <a:moveTo>
                    <a:pt x="0" y="337328"/>
                  </a:moveTo>
                  <a:cubicBezTo>
                    <a:pt x="0" y="151027"/>
                    <a:pt x="151027" y="0"/>
                    <a:pt x="337328" y="0"/>
                  </a:cubicBezTo>
                  <a:lnTo>
                    <a:pt x="1784959" y="0"/>
                  </a:lnTo>
                  <a:cubicBezTo>
                    <a:pt x="1971260" y="0"/>
                    <a:pt x="2122287" y="151027"/>
                    <a:pt x="2122287" y="337328"/>
                  </a:cubicBezTo>
                  <a:lnTo>
                    <a:pt x="2122287" y="1686602"/>
                  </a:lnTo>
                  <a:cubicBezTo>
                    <a:pt x="2122287" y="1872903"/>
                    <a:pt x="1971260" y="2023930"/>
                    <a:pt x="1784959" y="2023930"/>
                  </a:cubicBezTo>
                  <a:lnTo>
                    <a:pt x="337328" y="2023930"/>
                  </a:lnTo>
                  <a:cubicBezTo>
                    <a:pt x="151027" y="2023930"/>
                    <a:pt x="0" y="1872903"/>
                    <a:pt x="0" y="1686602"/>
                  </a:cubicBezTo>
                  <a:lnTo>
                    <a:pt x="0" y="337328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7375" tIns="133075" rIns="167375" bIns="133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03328" y="5787484"/>
              <a:ext cx="5677105" cy="659139"/>
            </a:xfrm>
            <a:custGeom>
              <a:avLst/>
              <a:gdLst/>
              <a:ahLst/>
              <a:cxnLst/>
              <a:rect l="l" t="t" r="r" b="b"/>
              <a:pathLst>
                <a:path w="821551" h="5764958" extrusionOk="0">
                  <a:moveTo>
                    <a:pt x="821551" y="960849"/>
                  </a:moveTo>
                  <a:lnTo>
                    <a:pt x="821551" y="4804109"/>
                  </a:lnTo>
                  <a:cubicBezTo>
                    <a:pt x="821551" y="5334768"/>
                    <a:pt x="812814" y="5764954"/>
                    <a:pt x="802038" y="5764954"/>
                  </a:cubicBezTo>
                  <a:lnTo>
                    <a:pt x="0" y="5764954"/>
                  </a:lnTo>
                  <a:lnTo>
                    <a:pt x="0" y="5764954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38" y="4"/>
                  </a:lnTo>
                  <a:cubicBezTo>
                    <a:pt x="812814" y="4"/>
                    <a:pt x="821551" y="430190"/>
                    <a:pt x="821551" y="960849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3925" rIns="287750" bIns="1639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slightly greater than those under Alternative 2 due to additional excavation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533401" y="5584623"/>
              <a:ext cx="2269928" cy="1073809"/>
            </a:xfrm>
            <a:custGeom>
              <a:avLst/>
              <a:gdLst/>
              <a:ahLst/>
              <a:cxnLst/>
              <a:rect l="l" t="t" r="r" b="b"/>
              <a:pathLst>
                <a:path w="2122287" h="1244053" extrusionOk="0">
                  <a:moveTo>
                    <a:pt x="0" y="207346"/>
                  </a:moveTo>
                  <a:cubicBezTo>
                    <a:pt x="0" y="92832"/>
                    <a:pt x="92832" y="0"/>
                    <a:pt x="207346" y="0"/>
                  </a:cubicBezTo>
                  <a:lnTo>
                    <a:pt x="1914941" y="0"/>
                  </a:lnTo>
                  <a:cubicBezTo>
                    <a:pt x="2029455" y="0"/>
                    <a:pt x="2122287" y="92832"/>
                    <a:pt x="2122287" y="207346"/>
                  </a:cubicBezTo>
                  <a:lnTo>
                    <a:pt x="2122287" y="1036707"/>
                  </a:lnTo>
                  <a:cubicBezTo>
                    <a:pt x="2122287" y="1151221"/>
                    <a:pt x="2029455" y="1244053"/>
                    <a:pt x="1914941" y="1244053"/>
                  </a:cubicBezTo>
                  <a:lnTo>
                    <a:pt x="207346" y="1244053"/>
                  </a:lnTo>
                  <a:cubicBezTo>
                    <a:pt x="92832" y="1244053"/>
                    <a:pt x="0" y="1151221"/>
                    <a:pt x="0" y="1036707"/>
                  </a:cubicBezTo>
                  <a:lnTo>
                    <a:pt x="0" y="207346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9300" tIns="95000" rIns="129300" bIns="9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1143000" y="6276857"/>
            <a:ext cx="5451217" cy="794567"/>
          </a:xfrm>
          <a:prstGeom prst="roundRect">
            <a:avLst>
              <a:gd name="adj" fmla="val 0"/>
            </a:avLst>
          </a:prstGeom>
          <a:solidFill>
            <a:srgbClr val="C9E7A7">
              <a:alpha val="89019"/>
            </a:srgbClr>
          </a:solidFill>
          <a:ln>
            <a:noFill/>
          </a:ln>
        </p:spPr>
        <p:txBody>
          <a:bodyPr spcFirstLastPara="1" wrap="square" lIns="0" tIns="152700" rIns="276525" bIns="152700" anchor="ctr" anchorCtr="0">
            <a:noAutofit/>
          </a:bodyPr>
          <a:lstStyle/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of a Stormwater Pollution Prevention Plan and use of silt fencing, sediment traps, and other BMPs to minimize erosion and sedimentation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6399717" y="6174895"/>
            <a:ext cx="2145257" cy="988833"/>
          </a:xfrm>
          <a:custGeom>
            <a:avLst/>
            <a:gdLst/>
            <a:ahLst/>
            <a:cxnLst/>
            <a:rect l="l" t="t" r="r" b="b"/>
            <a:pathLst>
              <a:path w="2122287" h="988833" extrusionOk="0">
                <a:moveTo>
                  <a:pt x="0" y="164809"/>
                </a:moveTo>
                <a:cubicBezTo>
                  <a:pt x="0" y="73788"/>
                  <a:pt x="73788" y="0"/>
                  <a:pt x="164809" y="0"/>
                </a:cubicBezTo>
                <a:lnTo>
                  <a:pt x="1957478" y="0"/>
                </a:lnTo>
                <a:cubicBezTo>
                  <a:pt x="2048499" y="0"/>
                  <a:pt x="2122287" y="73788"/>
                  <a:pt x="2122287" y="164809"/>
                </a:cubicBezTo>
                <a:lnTo>
                  <a:pt x="2122287" y="824024"/>
                </a:lnTo>
                <a:cubicBezTo>
                  <a:pt x="2122287" y="915045"/>
                  <a:pt x="2048499" y="988833"/>
                  <a:pt x="1957478" y="988833"/>
                </a:cubicBezTo>
                <a:lnTo>
                  <a:pt x="164809" y="988833"/>
                </a:lnTo>
                <a:cubicBezTo>
                  <a:pt x="73788" y="988833"/>
                  <a:pt x="0" y="915045"/>
                  <a:pt x="0" y="824024"/>
                </a:cubicBezTo>
                <a:lnTo>
                  <a:pt x="0" y="164809"/>
                </a:lnTo>
                <a:close/>
              </a:path>
            </a:pathLst>
          </a:custGeom>
          <a:solidFill>
            <a:srgbClr val="476D1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850" tIns="82550" rIns="116850" bIns="82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Mitigation &amp; BMPs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Biological Resources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1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4423" y="1337617"/>
            <a:ext cx="8115153" cy="4932857"/>
            <a:chOff x="312611" y="1839297"/>
            <a:chExt cx="8115153" cy="4437375"/>
          </a:xfrm>
        </p:grpSpPr>
        <p:sp>
          <p:nvSpPr>
            <p:cNvPr id="297" name="Google Shape;297;p17"/>
            <p:cNvSpPr/>
            <p:nvPr/>
          </p:nvSpPr>
          <p:spPr>
            <a:xfrm>
              <a:off x="2662806" y="2000820"/>
              <a:ext cx="5764958" cy="687460"/>
            </a:xfrm>
            <a:custGeom>
              <a:avLst/>
              <a:gdLst/>
              <a:ahLst/>
              <a:cxnLst/>
              <a:rect l="l" t="t" r="r" b="b"/>
              <a:pathLst>
                <a:path w="687460" h="5764958" extrusionOk="0">
                  <a:moveTo>
                    <a:pt x="687460" y="960849"/>
                  </a:moveTo>
                  <a:lnTo>
                    <a:pt x="687460" y="4804109"/>
                  </a:lnTo>
                  <a:cubicBezTo>
                    <a:pt x="687460" y="5334767"/>
                    <a:pt x="681343" y="5764954"/>
                    <a:pt x="673797" y="5764954"/>
                  </a:cubicBezTo>
                  <a:lnTo>
                    <a:pt x="0" y="5764954"/>
                  </a:lnTo>
                  <a:lnTo>
                    <a:pt x="0" y="5764954"/>
                  </a:lnTo>
                  <a:lnTo>
                    <a:pt x="0" y="4"/>
                  </a:lnTo>
                  <a:lnTo>
                    <a:pt x="0" y="4"/>
                  </a:lnTo>
                  <a:lnTo>
                    <a:pt x="673797" y="4"/>
                  </a:lnTo>
                  <a:cubicBezTo>
                    <a:pt x="681343" y="4"/>
                    <a:pt x="687460" y="430191"/>
                    <a:pt x="687460" y="960849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57375" rIns="281200" bIns="15737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Continued negligible, long-term, local effects to biological resources from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routine maintenance activities occurring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312611" y="1839297"/>
              <a:ext cx="2436962" cy="1010506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5525" tIns="101225" rIns="135525" bIns="101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440904" y="2907352"/>
              <a:ext cx="5985772" cy="2092973"/>
            </a:xfrm>
            <a:custGeom>
              <a:avLst/>
              <a:gdLst/>
              <a:ahLst/>
              <a:cxnLst/>
              <a:rect l="l" t="t" r="r" b="b"/>
              <a:pathLst>
                <a:path w="1731412" h="5764958" extrusionOk="0">
                  <a:moveTo>
                    <a:pt x="1731412" y="960845"/>
                  </a:moveTo>
                  <a:lnTo>
                    <a:pt x="1731412" y="4804113"/>
                  </a:lnTo>
                  <a:cubicBezTo>
                    <a:pt x="1731412" y="5334772"/>
                    <a:pt x="1692609" y="5764956"/>
                    <a:pt x="1644743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44743" y="2"/>
                  </a:lnTo>
                  <a:cubicBezTo>
                    <a:pt x="1692609" y="2"/>
                    <a:pt x="1731412" y="430186"/>
                    <a:pt x="1731412" y="960845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208325" rIns="332150" bIns="208325" anchor="ctr" anchorCtr="0">
              <a:noAutofit/>
            </a:bodyPr>
            <a:lstStyle/>
            <a:p>
              <a:pPr marL="401638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Adverse and beneficial, minor, short- and long-term, local impacts on vegetation due to destruction and removal of native and invasive plant species and wildlife habitat during construction activities 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01638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 and long-term, local impacts to wildlife due to noise and visual disturbance during construction and operations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01638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impacts to state- or federally-listed species are anticipated because no listed species are expected to occur in the area of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312611" y="2856568"/>
              <a:ext cx="2436962" cy="2199837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4200" tIns="129925" rIns="164200" bIns="129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749572" y="5498423"/>
              <a:ext cx="5677104" cy="495688"/>
            </a:xfrm>
            <a:custGeom>
              <a:avLst/>
              <a:gdLst/>
              <a:ahLst/>
              <a:cxnLst/>
              <a:rect l="l" t="t" r="r" b="b"/>
              <a:pathLst>
                <a:path w="495687" h="5764958" extrusionOk="0">
                  <a:moveTo>
                    <a:pt x="495687" y="960848"/>
                  </a:moveTo>
                  <a:lnTo>
                    <a:pt x="495687" y="4804110"/>
                  </a:lnTo>
                  <a:cubicBezTo>
                    <a:pt x="495687" y="5334774"/>
                    <a:pt x="492507" y="5764952"/>
                    <a:pt x="488583" y="5764952"/>
                  </a:cubicBezTo>
                  <a:lnTo>
                    <a:pt x="0" y="5764952"/>
                  </a:lnTo>
                  <a:lnTo>
                    <a:pt x="0" y="57649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88583" y="6"/>
                  </a:lnTo>
                  <a:cubicBezTo>
                    <a:pt x="492507" y="6"/>
                    <a:pt x="495687" y="430184"/>
                    <a:pt x="495687" y="960848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8000" rIns="271825" bIns="1480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312611" y="5078515"/>
              <a:ext cx="2436962" cy="1198157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3375" tIns="89100" rIns="123375" bIns="89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7"/>
          <p:cNvSpPr/>
          <p:nvPr/>
        </p:nvSpPr>
        <p:spPr>
          <a:xfrm>
            <a:off x="841375" y="6349878"/>
            <a:ext cx="5864224" cy="700338"/>
          </a:xfrm>
          <a:prstGeom prst="roundRect">
            <a:avLst>
              <a:gd name="adj" fmla="val 16667"/>
            </a:avLst>
          </a:prstGeom>
          <a:solidFill>
            <a:srgbClr val="C9E7A7">
              <a:alpha val="89019"/>
            </a:srgbClr>
          </a:solidFill>
          <a:ln>
            <a:noFill/>
          </a:ln>
        </p:spPr>
        <p:txBody>
          <a:bodyPr spcFirstLastPara="1" wrap="square" lIns="0" tIns="152700" rIns="276525" bIns="152700" anchor="ctr" anchorCtr="0">
            <a:noAutofit/>
          </a:bodyPr>
          <a:lstStyle/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Adherence to state permit; vehicle speed limits to prevent wildlife collisions and other construction BMPs; federal or state consultation, if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6410936" y="6210991"/>
            <a:ext cx="2145257" cy="988833"/>
          </a:xfrm>
          <a:custGeom>
            <a:avLst/>
            <a:gdLst/>
            <a:ahLst/>
            <a:cxnLst/>
            <a:rect l="l" t="t" r="r" b="b"/>
            <a:pathLst>
              <a:path w="2122287" h="988833" extrusionOk="0">
                <a:moveTo>
                  <a:pt x="0" y="164809"/>
                </a:moveTo>
                <a:cubicBezTo>
                  <a:pt x="0" y="73788"/>
                  <a:pt x="73788" y="0"/>
                  <a:pt x="164809" y="0"/>
                </a:cubicBezTo>
                <a:lnTo>
                  <a:pt x="1957478" y="0"/>
                </a:lnTo>
                <a:cubicBezTo>
                  <a:pt x="2048499" y="0"/>
                  <a:pt x="2122287" y="73788"/>
                  <a:pt x="2122287" y="164809"/>
                </a:cubicBezTo>
                <a:lnTo>
                  <a:pt x="2122287" y="824024"/>
                </a:lnTo>
                <a:cubicBezTo>
                  <a:pt x="2122287" y="915045"/>
                  <a:pt x="2048499" y="988833"/>
                  <a:pt x="1957478" y="988833"/>
                </a:cubicBezTo>
                <a:lnTo>
                  <a:pt x="164809" y="988833"/>
                </a:lnTo>
                <a:cubicBezTo>
                  <a:pt x="73788" y="988833"/>
                  <a:pt x="0" y="915045"/>
                  <a:pt x="0" y="824024"/>
                </a:cubicBezTo>
                <a:lnTo>
                  <a:pt x="0" y="164809"/>
                </a:lnTo>
                <a:close/>
              </a:path>
            </a:pathLst>
          </a:custGeom>
          <a:solidFill>
            <a:srgbClr val="476D1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850" tIns="82550" rIns="116850" bIns="82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Mitigation &amp; BMPs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2" name="Google Shape;31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Utilities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6714" y="1977883"/>
            <a:ext cx="7970564" cy="4321704"/>
            <a:chOff x="457201" y="1923568"/>
            <a:chExt cx="7970564" cy="4120481"/>
          </a:xfrm>
        </p:grpSpPr>
        <p:sp>
          <p:nvSpPr>
            <p:cNvPr id="315" name="Google Shape;315;p18"/>
            <p:cNvSpPr/>
            <p:nvPr/>
          </p:nvSpPr>
          <p:spPr>
            <a:xfrm>
              <a:off x="2662807" y="2191224"/>
              <a:ext cx="5764958" cy="682367"/>
            </a:xfrm>
            <a:custGeom>
              <a:avLst/>
              <a:gdLst/>
              <a:ahLst/>
              <a:cxnLst/>
              <a:rect l="l" t="t" r="r" b="b"/>
              <a:pathLst>
                <a:path w="838240" h="5764958" extrusionOk="0">
                  <a:moveTo>
                    <a:pt x="838240" y="960845"/>
                  </a:moveTo>
                  <a:lnTo>
                    <a:pt x="838240" y="4804113"/>
                  </a:lnTo>
                  <a:cubicBezTo>
                    <a:pt x="838240" y="5334770"/>
                    <a:pt x="829145" y="5764955"/>
                    <a:pt x="817926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817926" y="3"/>
                  </a:lnTo>
                  <a:cubicBezTo>
                    <a:pt x="829145" y="3"/>
                    <a:pt x="838240" y="430188"/>
                    <a:pt x="838240" y="960845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4725" rIns="288550" bIns="1647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impacts from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routine maintenance activities occurring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457201" y="1923568"/>
              <a:ext cx="2292371" cy="1147371"/>
            </a:xfrm>
            <a:custGeom>
              <a:avLst/>
              <a:gdLst/>
              <a:ahLst/>
              <a:cxnLst/>
              <a:rect l="l" t="t" r="r" b="b"/>
              <a:pathLst>
                <a:path w="2122287" h="1371580" extrusionOk="0">
                  <a:moveTo>
                    <a:pt x="0" y="228601"/>
                  </a:moveTo>
                  <a:cubicBezTo>
                    <a:pt x="0" y="102348"/>
                    <a:pt x="102348" y="0"/>
                    <a:pt x="228601" y="0"/>
                  </a:cubicBezTo>
                  <a:lnTo>
                    <a:pt x="1893686" y="0"/>
                  </a:lnTo>
                  <a:cubicBezTo>
                    <a:pt x="2019939" y="0"/>
                    <a:pt x="2122287" y="102348"/>
                    <a:pt x="2122287" y="228601"/>
                  </a:cubicBezTo>
                  <a:lnTo>
                    <a:pt x="2122287" y="1142979"/>
                  </a:lnTo>
                  <a:cubicBezTo>
                    <a:pt x="2122287" y="1269232"/>
                    <a:pt x="2019939" y="1371580"/>
                    <a:pt x="1893686" y="1371580"/>
                  </a:cubicBezTo>
                  <a:lnTo>
                    <a:pt x="228601" y="1371580"/>
                  </a:lnTo>
                  <a:cubicBezTo>
                    <a:pt x="102348" y="1371580"/>
                    <a:pt x="0" y="1269232"/>
                    <a:pt x="0" y="1142979"/>
                  </a:cubicBezTo>
                  <a:lnTo>
                    <a:pt x="0" y="228601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5525" tIns="101225" rIns="135525" bIns="101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2644251" y="3323968"/>
              <a:ext cx="5764958" cy="1082740"/>
            </a:xfrm>
            <a:custGeom>
              <a:avLst/>
              <a:gdLst/>
              <a:ahLst/>
              <a:cxnLst/>
              <a:rect l="l" t="t" r="r" b="b"/>
              <a:pathLst>
                <a:path w="1082740" h="5764958" extrusionOk="0">
                  <a:moveTo>
                    <a:pt x="1082740" y="960846"/>
                  </a:moveTo>
                  <a:lnTo>
                    <a:pt x="1082740" y="4804112"/>
                  </a:lnTo>
                  <a:cubicBezTo>
                    <a:pt x="1082740" y="5334770"/>
                    <a:pt x="1067566" y="5764955"/>
                    <a:pt x="1048847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8847" y="3"/>
                  </a:lnTo>
                  <a:cubicBezTo>
                    <a:pt x="1067566" y="3"/>
                    <a:pt x="1082740" y="430188"/>
                    <a:pt x="1082740" y="960846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76675" rIns="300500" bIns="1766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impacts to the public electrical service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Potential impacts on local community well and water supply due to construction and operation of the LPOE to be determined during the design phase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457201" y="3126619"/>
              <a:ext cx="2292371" cy="1544447"/>
            </a:xfrm>
            <a:custGeom>
              <a:avLst/>
              <a:gdLst/>
              <a:ahLst/>
              <a:cxnLst/>
              <a:rect l="l" t="t" r="r" b="b"/>
              <a:pathLst>
                <a:path w="2122287" h="1544447" extrusionOk="0">
                  <a:moveTo>
                    <a:pt x="0" y="257413"/>
                  </a:moveTo>
                  <a:cubicBezTo>
                    <a:pt x="0" y="115248"/>
                    <a:pt x="115248" y="0"/>
                    <a:pt x="257413" y="0"/>
                  </a:cubicBezTo>
                  <a:lnTo>
                    <a:pt x="1864874" y="0"/>
                  </a:lnTo>
                  <a:cubicBezTo>
                    <a:pt x="2007039" y="0"/>
                    <a:pt x="2122287" y="115248"/>
                    <a:pt x="2122287" y="257413"/>
                  </a:cubicBezTo>
                  <a:lnTo>
                    <a:pt x="2122287" y="1287034"/>
                  </a:lnTo>
                  <a:cubicBezTo>
                    <a:pt x="2122287" y="1429199"/>
                    <a:pt x="2007039" y="1544447"/>
                    <a:pt x="1864874" y="1544447"/>
                  </a:cubicBezTo>
                  <a:lnTo>
                    <a:pt x="257413" y="1544447"/>
                  </a:lnTo>
                  <a:cubicBezTo>
                    <a:pt x="115248" y="1544447"/>
                    <a:pt x="0" y="1429199"/>
                    <a:pt x="0" y="1287034"/>
                  </a:cubicBezTo>
                  <a:lnTo>
                    <a:pt x="0" y="257413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3950" tIns="109675" rIns="143950" bIns="10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2750660" y="4924095"/>
              <a:ext cx="5677105" cy="938070"/>
            </a:xfrm>
            <a:custGeom>
              <a:avLst/>
              <a:gdLst/>
              <a:ahLst/>
              <a:cxnLst/>
              <a:rect l="l" t="t" r="r" b="b"/>
              <a:pathLst>
                <a:path w="938070" h="5764958" extrusionOk="0">
                  <a:moveTo>
                    <a:pt x="938070" y="960847"/>
                  </a:moveTo>
                  <a:lnTo>
                    <a:pt x="938070" y="4804111"/>
                  </a:lnTo>
                  <a:cubicBezTo>
                    <a:pt x="938070" y="5334773"/>
                    <a:pt x="926680" y="5764955"/>
                    <a:pt x="912629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912629" y="3"/>
                  </a:lnTo>
                  <a:cubicBezTo>
                    <a:pt x="926680" y="3"/>
                    <a:pt x="938070" y="430185"/>
                    <a:pt x="938070" y="960847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9600" rIns="293425" bIns="1696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similar but less than those under Alternative 2 due to increased efficiency of the modern utility system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57201" y="4744336"/>
              <a:ext cx="2292372" cy="1299713"/>
            </a:xfrm>
            <a:custGeom>
              <a:avLst/>
              <a:gdLst/>
              <a:ahLst/>
              <a:cxnLst/>
              <a:rect l="l" t="t" r="r" b="b"/>
              <a:pathLst>
                <a:path w="2122287" h="1299713" extrusionOk="0">
                  <a:moveTo>
                    <a:pt x="0" y="216623"/>
                  </a:moveTo>
                  <a:cubicBezTo>
                    <a:pt x="0" y="96985"/>
                    <a:pt x="96985" y="0"/>
                    <a:pt x="216623" y="0"/>
                  </a:cubicBezTo>
                  <a:lnTo>
                    <a:pt x="1905664" y="0"/>
                  </a:lnTo>
                  <a:cubicBezTo>
                    <a:pt x="2025302" y="0"/>
                    <a:pt x="2122287" y="96985"/>
                    <a:pt x="2122287" y="216623"/>
                  </a:cubicBezTo>
                  <a:lnTo>
                    <a:pt x="2122287" y="1083090"/>
                  </a:lnTo>
                  <a:cubicBezTo>
                    <a:pt x="2122287" y="1202728"/>
                    <a:pt x="2025302" y="1299713"/>
                    <a:pt x="1905664" y="1299713"/>
                  </a:cubicBezTo>
                  <a:lnTo>
                    <a:pt x="216623" y="1299713"/>
                  </a:lnTo>
                  <a:cubicBezTo>
                    <a:pt x="96985" y="1299713"/>
                    <a:pt x="0" y="1202728"/>
                    <a:pt x="0" y="1083090"/>
                  </a:cubicBezTo>
                  <a:lnTo>
                    <a:pt x="0" y="216623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2025" tIns="97725" rIns="132025" bIns="97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8" name="Google Shape;32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Noise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1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10710" y="2084794"/>
            <a:ext cx="8099890" cy="4236346"/>
            <a:chOff x="488860" y="2050193"/>
            <a:chExt cx="8099890" cy="4236346"/>
          </a:xfrm>
        </p:grpSpPr>
        <p:sp>
          <p:nvSpPr>
            <p:cNvPr id="331" name="Google Shape;331;p19"/>
            <p:cNvSpPr/>
            <p:nvPr/>
          </p:nvSpPr>
          <p:spPr>
            <a:xfrm>
              <a:off x="2805235" y="2265521"/>
              <a:ext cx="5783515" cy="765646"/>
            </a:xfrm>
            <a:custGeom>
              <a:avLst/>
              <a:gdLst/>
              <a:ahLst/>
              <a:cxnLst/>
              <a:rect l="l" t="t" r="r" b="b"/>
              <a:pathLst>
                <a:path w="765646" h="5764958" extrusionOk="0">
                  <a:moveTo>
                    <a:pt x="765646" y="960846"/>
                  </a:moveTo>
                  <a:lnTo>
                    <a:pt x="765646" y="4804112"/>
                  </a:lnTo>
                  <a:cubicBezTo>
                    <a:pt x="765646" y="5334770"/>
                    <a:pt x="758058" y="5764954"/>
                    <a:pt x="748698" y="5764954"/>
                  </a:cubicBezTo>
                  <a:lnTo>
                    <a:pt x="0" y="5764954"/>
                  </a:lnTo>
                  <a:lnTo>
                    <a:pt x="0" y="5764954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8698" y="4"/>
                  </a:lnTo>
                  <a:cubicBezTo>
                    <a:pt x="758058" y="4"/>
                    <a:pt x="765646" y="430188"/>
                    <a:pt x="765646" y="960846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1200" rIns="285025" bIns="16120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Negligible, short- and long-term, local effects from continued noise associated with operation and routine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maintenance activities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488860" y="2050193"/>
              <a:ext cx="2421698" cy="1129954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5525" tIns="101225" rIns="135525" bIns="101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23791" y="3330156"/>
              <a:ext cx="5764959" cy="1534173"/>
            </a:xfrm>
            <a:custGeom>
              <a:avLst/>
              <a:gdLst/>
              <a:ahLst/>
              <a:cxnLst/>
              <a:rect l="l" t="t" r="r" b="b"/>
              <a:pathLst>
                <a:path w="941047" h="5764958" extrusionOk="0">
                  <a:moveTo>
                    <a:pt x="941047" y="960846"/>
                  </a:moveTo>
                  <a:lnTo>
                    <a:pt x="941047" y="4804112"/>
                  </a:lnTo>
                  <a:cubicBezTo>
                    <a:pt x="941047" y="5334774"/>
                    <a:pt x="929584" y="5764955"/>
                    <a:pt x="915444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915444" y="3"/>
                  </a:lnTo>
                  <a:cubicBezTo>
                    <a:pt x="929584" y="3"/>
                    <a:pt x="941047" y="430184"/>
                    <a:pt x="941047" y="960846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9750" rIns="293575" bIns="1697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short-term, local effects from noise associated with  disturbance from demolition and construction activities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Negligible, long-term effects from continued noise from operation and routine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maintenance activities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488860" y="3222948"/>
              <a:ext cx="2421698" cy="1748591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7275" tIns="123000" rIns="157275" bIns="12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2805235" y="5403361"/>
              <a:ext cx="5783515" cy="499076"/>
            </a:xfrm>
            <a:custGeom>
              <a:avLst/>
              <a:gdLst/>
              <a:ahLst/>
              <a:cxnLst/>
              <a:rect l="l" t="t" r="r" b="b"/>
              <a:pathLst>
                <a:path w="499075" h="5764958" extrusionOk="0">
                  <a:moveTo>
                    <a:pt x="499075" y="960851"/>
                  </a:moveTo>
                  <a:lnTo>
                    <a:pt x="499075" y="4804107"/>
                  </a:lnTo>
                  <a:cubicBezTo>
                    <a:pt x="499075" y="5334772"/>
                    <a:pt x="495851" y="5764952"/>
                    <a:pt x="491874" y="5764952"/>
                  </a:cubicBezTo>
                  <a:lnTo>
                    <a:pt x="0" y="5764952"/>
                  </a:lnTo>
                  <a:lnTo>
                    <a:pt x="0" y="57649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91874" y="6"/>
                  </a:lnTo>
                  <a:cubicBezTo>
                    <a:pt x="495851" y="6"/>
                    <a:pt x="499075" y="430186"/>
                    <a:pt x="499075" y="960851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8175" rIns="272000" bIns="14817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488860" y="5019260"/>
              <a:ext cx="2421698" cy="1267279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3375" tIns="89075" rIns="123375" bIns="89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Welcome and Housekeeping 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1" y="1330098"/>
            <a:ext cx="9144002" cy="5578699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txBody>
          <a:bodyPr spcFirstLastPara="1" wrap="square" lIns="91425" tIns="365750" rIns="91425" bIns="45700" anchor="ctr" anchorCtr="0">
            <a:noAutofit/>
          </a:bodyPr>
          <a:lstStyle/>
          <a:p>
            <a:pPr marL="914400" marR="0" lvl="0" indent="-45243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Meeting Recording and Accessibility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meeting is being recorded with closed captioning</a:t>
            </a:r>
            <a:endParaRPr dirty="0"/>
          </a:p>
          <a:p>
            <a:pPr marL="13716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GSA </a:t>
            </a:r>
            <a:r>
              <a:rPr lang="en-US" sz="1800" b="0" i="0" u="none" strike="noStrike" cap="none" dirty="0" err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Porthill</a:t>
            </a:r>
            <a:r>
              <a:rPr lang="en-US" sz="18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Project Webpage is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here:   </a:t>
            </a:r>
            <a:r>
              <a:rPr lang="en-US" sz="1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www.gsa.gov/Porthill</a:t>
            </a:r>
            <a:endParaRPr sz="1800" b="1" i="0" u="sng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sng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Submission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Instructions for submitting public comments will be provided before the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commenting session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Participants will have an opportunity to speak; please limit comments to three minutes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9" y="6908801"/>
            <a:ext cx="9144003" cy="406399"/>
          </a:xfrm>
          <a:prstGeom prst="rect">
            <a:avLst/>
          </a:prstGeom>
          <a:solidFill>
            <a:srgbClr val="063771"/>
          </a:solidFill>
          <a:ln w="25400" cap="flat" cmpd="sng">
            <a:solidFill>
              <a:srgbClr val="0637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full recording of this meeting will be made available online after this meeting.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4" name="Google Shape;34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Water Resources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392" y="1623875"/>
            <a:ext cx="7949207" cy="4360428"/>
            <a:chOff x="532314" y="2539755"/>
            <a:chExt cx="7949207" cy="3994035"/>
          </a:xfrm>
        </p:grpSpPr>
        <p:sp>
          <p:nvSpPr>
            <p:cNvPr id="347" name="Google Shape;347;p20"/>
            <p:cNvSpPr/>
            <p:nvPr/>
          </p:nvSpPr>
          <p:spPr>
            <a:xfrm>
              <a:off x="2716563" y="2782491"/>
              <a:ext cx="5764958" cy="613276"/>
            </a:xfrm>
            <a:custGeom>
              <a:avLst/>
              <a:gdLst/>
              <a:ahLst/>
              <a:cxnLst/>
              <a:rect l="l" t="t" r="r" b="b"/>
              <a:pathLst>
                <a:path w="613276" h="5764958" extrusionOk="0">
                  <a:moveTo>
                    <a:pt x="613276" y="960851"/>
                  </a:moveTo>
                  <a:lnTo>
                    <a:pt x="613276" y="4804107"/>
                  </a:lnTo>
                  <a:cubicBezTo>
                    <a:pt x="613276" y="5334770"/>
                    <a:pt x="608408" y="5764953"/>
                    <a:pt x="602402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602402" y="5"/>
                  </a:lnTo>
                  <a:cubicBezTo>
                    <a:pt x="608408" y="5"/>
                    <a:pt x="613276" y="430188"/>
                    <a:pt x="613276" y="960851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53750" rIns="277575" bIns="1537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Negligible, short- and long-term, local  impacts to water resources during continued LPOE operation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533401" y="2539755"/>
              <a:ext cx="2269928" cy="1097288"/>
            </a:xfrm>
            <a:custGeom>
              <a:avLst/>
              <a:gdLst/>
              <a:ahLst/>
              <a:cxnLst/>
              <a:rect l="l" t="t" r="r" b="b"/>
              <a:pathLst>
                <a:path w="2122287" h="1097288" extrusionOk="0">
                  <a:moveTo>
                    <a:pt x="0" y="182885"/>
                  </a:moveTo>
                  <a:cubicBezTo>
                    <a:pt x="0" y="81880"/>
                    <a:pt x="81880" y="0"/>
                    <a:pt x="182885" y="0"/>
                  </a:cubicBezTo>
                  <a:lnTo>
                    <a:pt x="1939402" y="0"/>
                  </a:lnTo>
                  <a:cubicBezTo>
                    <a:pt x="2040407" y="0"/>
                    <a:pt x="2122287" y="81880"/>
                    <a:pt x="2122287" y="182885"/>
                  </a:cubicBezTo>
                  <a:lnTo>
                    <a:pt x="2122287" y="914403"/>
                  </a:lnTo>
                  <a:cubicBezTo>
                    <a:pt x="2122287" y="1015408"/>
                    <a:pt x="2040407" y="1097288"/>
                    <a:pt x="1939402" y="1097288"/>
                  </a:cubicBezTo>
                  <a:lnTo>
                    <a:pt x="182885" y="1097288"/>
                  </a:lnTo>
                  <a:cubicBezTo>
                    <a:pt x="81880" y="1097288"/>
                    <a:pt x="0" y="1015408"/>
                    <a:pt x="0" y="914403"/>
                  </a:cubicBezTo>
                  <a:lnTo>
                    <a:pt x="0" y="182885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2125" tIns="87850" rIns="122125" bIns="8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686825" y="3812081"/>
              <a:ext cx="5794696" cy="1184766"/>
            </a:xfrm>
            <a:custGeom>
              <a:avLst/>
              <a:gdLst/>
              <a:ahLst/>
              <a:cxnLst/>
              <a:rect l="l" t="t" r="r" b="b"/>
              <a:pathLst>
                <a:path w="1184765" h="5764958" extrusionOk="0">
                  <a:moveTo>
                    <a:pt x="1184765" y="960848"/>
                  </a:moveTo>
                  <a:lnTo>
                    <a:pt x="1184765" y="4804110"/>
                  </a:lnTo>
                  <a:cubicBezTo>
                    <a:pt x="1184765" y="5334771"/>
                    <a:pt x="1166596" y="5764956"/>
                    <a:pt x="1144184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4184" y="2"/>
                  </a:lnTo>
                  <a:cubicBezTo>
                    <a:pt x="1166596" y="2"/>
                    <a:pt x="1184765" y="430187"/>
                    <a:pt x="1184765" y="960848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81650" rIns="305475" bIns="1816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short-term, local effects on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</a:ext>
                  </a:extLst>
                </a:rPr>
                <a:t>surface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water and stormwater and negligible effects on groundwater during demolition- or construction-related activities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Negligible impacts to water resources during LPOE operation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533401" y="3722866"/>
              <a:ext cx="2269928" cy="1363196"/>
            </a:xfrm>
            <a:custGeom>
              <a:avLst/>
              <a:gdLst/>
              <a:ahLst/>
              <a:cxnLst/>
              <a:rect l="l" t="t" r="r" b="b"/>
              <a:pathLst>
                <a:path w="2122287" h="2050562" extrusionOk="0">
                  <a:moveTo>
                    <a:pt x="0" y="341767"/>
                  </a:moveTo>
                  <a:cubicBezTo>
                    <a:pt x="0" y="153014"/>
                    <a:pt x="153014" y="0"/>
                    <a:pt x="341767" y="0"/>
                  </a:cubicBezTo>
                  <a:lnTo>
                    <a:pt x="1780520" y="0"/>
                  </a:lnTo>
                  <a:cubicBezTo>
                    <a:pt x="1969273" y="0"/>
                    <a:pt x="2122287" y="153014"/>
                    <a:pt x="2122287" y="341767"/>
                  </a:cubicBezTo>
                  <a:lnTo>
                    <a:pt x="2122287" y="1708795"/>
                  </a:lnTo>
                  <a:cubicBezTo>
                    <a:pt x="2122287" y="1897548"/>
                    <a:pt x="1969273" y="2050562"/>
                    <a:pt x="1780520" y="2050562"/>
                  </a:cubicBezTo>
                  <a:lnTo>
                    <a:pt x="341767" y="2050562"/>
                  </a:lnTo>
                  <a:cubicBezTo>
                    <a:pt x="153014" y="2050562"/>
                    <a:pt x="0" y="1897548"/>
                    <a:pt x="0" y="1708795"/>
                  </a:cubicBezTo>
                  <a:lnTo>
                    <a:pt x="0" y="341767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8675" tIns="134375" rIns="168675" bIns="134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686825" y="5602207"/>
              <a:ext cx="5794696" cy="572132"/>
            </a:xfrm>
            <a:custGeom>
              <a:avLst/>
              <a:gdLst/>
              <a:ahLst/>
              <a:cxnLst/>
              <a:rect l="l" t="t" r="r" b="b"/>
              <a:pathLst>
                <a:path w="572131" h="5764958" extrusionOk="0">
                  <a:moveTo>
                    <a:pt x="572131" y="960848"/>
                  </a:moveTo>
                  <a:lnTo>
                    <a:pt x="572131" y="4804110"/>
                  </a:lnTo>
                  <a:cubicBezTo>
                    <a:pt x="572131" y="5334767"/>
                    <a:pt x="567894" y="5764953"/>
                    <a:pt x="562667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62667" y="5"/>
                  </a:lnTo>
                  <a:cubicBezTo>
                    <a:pt x="567894" y="5"/>
                    <a:pt x="572131" y="430191"/>
                    <a:pt x="572131" y="960848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51750" rIns="275575" bIns="151750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532314" y="5170595"/>
              <a:ext cx="2269928" cy="1363195"/>
            </a:xfrm>
            <a:custGeom>
              <a:avLst/>
              <a:gdLst/>
              <a:ahLst/>
              <a:cxnLst/>
              <a:rect l="l" t="t" r="r" b="b"/>
              <a:pathLst>
                <a:path w="2122287" h="1174806" extrusionOk="0">
                  <a:moveTo>
                    <a:pt x="0" y="195805"/>
                  </a:moveTo>
                  <a:cubicBezTo>
                    <a:pt x="0" y="87665"/>
                    <a:pt x="87665" y="0"/>
                    <a:pt x="195805" y="0"/>
                  </a:cubicBezTo>
                  <a:lnTo>
                    <a:pt x="1926482" y="0"/>
                  </a:lnTo>
                  <a:cubicBezTo>
                    <a:pt x="2034622" y="0"/>
                    <a:pt x="2122287" y="87665"/>
                    <a:pt x="2122287" y="195805"/>
                  </a:cubicBezTo>
                  <a:lnTo>
                    <a:pt x="2122287" y="979001"/>
                  </a:lnTo>
                  <a:cubicBezTo>
                    <a:pt x="2122287" y="1087141"/>
                    <a:pt x="2034622" y="1174806"/>
                    <a:pt x="1926482" y="1174806"/>
                  </a:cubicBezTo>
                  <a:lnTo>
                    <a:pt x="195805" y="1174806"/>
                  </a:lnTo>
                  <a:cubicBezTo>
                    <a:pt x="87665" y="1174806"/>
                    <a:pt x="0" y="1087141"/>
                    <a:pt x="0" y="979001"/>
                  </a:cubicBezTo>
                  <a:lnTo>
                    <a:pt x="0" y="195805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5925" tIns="91625" rIns="125925" bIns="91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0"/>
          <p:cNvSpPr/>
          <p:nvPr/>
        </p:nvSpPr>
        <p:spPr>
          <a:xfrm>
            <a:off x="1039086" y="6117904"/>
            <a:ext cx="5670620" cy="596408"/>
          </a:xfrm>
          <a:prstGeom prst="roundRect">
            <a:avLst>
              <a:gd name="adj" fmla="val 16667"/>
            </a:avLst>
          </a:prstGeom>
          <a:solidFill>
            <a:srgbClr val="C9E7A7">
              <a:alpha val="89019"/>
            </a:srgbClr>
          </a:solidFill>
          <a:ln>
            <a:noFill/>
          </a:ln>
        </p:spPr>
        <p:txBody>
          <a:bodyPr spcFirstLastPara="1" wrap="square" lIns="0" tIns="152700" rIns="276525" bIns="152700" anchor="ctr" anchorCtr="0">
            <a:noAutofit/>
          </a:bodyPr>
          <a:lstStyle/>
          <a:p>
            <a:pPr marL="1143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Adherence to state permitting requirements; installation of stormwater diversion gutters and culverts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6465343" y="5921692"/>
            <a:ext cx="2145257" cy="988833"/>
          </a:xfrm>
          <a:custGeom>
            <a:avLst/>
            <a:gdLst/>
            <a:ahLst/>
            <a:cxnLst/>
            <a:rect l="l" t="t" r="r" b="b"/>
            <a:pathLst>
              <a:path w="2122287" h="988833" extrusionOk="0">
                <a:moveTo>
                  <a:pt x="0" y="164809"/>
                </a:moveTo>
                <a:cubicBezTo>
                  <a:pt x="0" y="73788"/>
                  <a:pt x="73788" y="0"/>
                  <a:pt x="164809" y="0"/>
                </a:cubicBezTo>
                <a:lnTo>
                  <a:pt x="1957478" y="0"/>
                </a:lnTo>
                <a:cubicBezTo>
                  <a:pt x="2048499" y="0"/>
                  <a:pt x="2122287" y="73788"/>
                  <a:pt x="2122287" y="164809"/>
                </a:cubicBezTo>
                <a:lnTo>
                  <a:pt x="2122287" y="824024"/>
                </a:lnTo>
                <a:cubicBezTo>
                  <a:pt x="2122287" y="915045"/>
                  <a:pt x="2048499" y="988833"/>
                  <a:pt x="1957478" y="988833"/>
                </a:cubicBezTo>
                <a:lnTo>
                  <a:pt x="164809" y="988833"/>
                </a:lnTo>
                <a:cubicBezTo>
                  <a:pt x="73788" y="988833"/>
                  <a:pt x="0" y="915045"/>
                  <a:pt x="0" y="824024"/>
                </a:cubicBezTo>
                <a:lnTo>
                  <a:pt x="0" y="164809"/>
                </a:lnTo>
                <a:close/>
              </a:path>
            </a:pathLst>
          </a:custGeom>
          <a:solidFill>
            <a:srgbClr val="476D1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850" tIns="82550" rIns="116850" bIns="82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Mitigation &amp; BMPs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" name="Google Shape;360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61" name="Google Shape;361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Air Quality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2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97939" y="1718555"/>
            <a:ext cx="7948121" cy="5099443"/>
            <a:chOff x="533395" y="2511555"/>
            <a:chExt cx="7948121" cy="4677993"/>
          </a:xfrm>
        </p:grpSpPr>
        <p:sp>
          <p:nvSpPr>
            <p:cNvPr id="364" name="Google Shape;364;p21"/>
            <p:cNvSpPr/>
            <p:nvPr/>
          </p:nvSpPr>
          <p:spPr>
            <a:xfrm>
              <a:off x="2708104" y="2735532"/>
              <a:ext cx="5764959" cy="645984"/>
            </a:xfrm>
            <a:custGeom>
              <a:avLst/>
              <a:gdLst/>
              <a:ahLst/>
              <a:cxnLst/>
              <a:rect l="l" t="t" r="r" b="b"/>
              <a:pathLst>
                <a:path w="455131" h="5764958" extrusionOk="0">
                  <a:moveTo>
                    <a:pt x="455131" y="960854"/>
                  </a:moveTo>
                  <a:lnTo>
                    <a:pt x="455131" y="4804104"/>
                  </a:lnTo>
                  <a:cubicBezTo>
                    <a:pt x="455131" y="5334770"/>
                    <a:pt x="452450" y="5764952"/>
                    <a:pt x="449142" y="5764952"/>
                  </a:cubicBezTo>
                  <a:lnTo>
                    <a:pt x="0" y="5764952"/>
                  </a:lnTo>
                  <a:lnTo>
                    <a:pt x="0" y="57649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49142" y="6"/>
                  </a:lnTo>
                  <a:cubicBezTo>
                    <a:pt x="452450" y="6"/>
                    <a:pt x="455131" y="430188"/>
                    <a:pt x="455131" y="960854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6025" rIns="269850" bIns="1460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Continued negligible, short- and long-term, local impacts on air quality resulting from vehicle emissions from traffic traveling through the 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533395" y="2511555"/>
              <a:ext cx="2269934" cy="1097284"/>
            </a:xfrm>
            <a:custGeom>
              <a:avLst/>
              <a:gdLst/>
              <a:ahLst/>
              <a:cxnLst/>
              <a:rect l="l" t="t" r="r" b="b"/>
              <a:pathLst>
                <a:path w="2122287" h="1097284" extrusionOk="0">
                  <a:moveTo>
                    <a:pt x="0" y="182884"/>
                  </a:moveTo>
                  <a:cubicBezTo>
                    <a:pt x="0" y="81880"/>
                    <a:pt x="81880" y="0"/>
                    <a:pt x="182884" y="0"/>
                  </a:cubicBezTo>
                  <a:lnTo>
                    <a:pt x="1939403" y="0"/>
                  </a:lnTo>
                  <a:cubicBezTo>
                    <a:pt x="2040407" y="0"/>
                    <a:pt x="2122287" y="81880"/>
                    <a:pt x="2122287" y="182884"/>
                  </a:cubicBezTo>
                  <a:lnTo>
                    <a:pt x="2122287" y="914400"/>
                  </a:lnTo>
                  <a:cubicBezTo>
                    <a:pt x="2122287" y="1015404"/>
                    <a:pt x="2040407" y="1097284"/>
                    <a:pt x="1939403" y="1097284"/>
                  </a:cubicBezTo>
                  <a:lnTo>
                    <a:pt x="182884" y="1097284"/>
                  </a:lnTo>
                  <a:cubicBezTo>
                    <a:pt x="81880" y="1097284"/>
                    <a:pt x="0" y="1015404"/>
                    <a:pt x="0" y="914400"/>
                  </a:cubicBezTo>
                  <a:lnTo>
                    <a:pt x="0" y="182884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2125" tIns="87850" rIns="122125" bIns="87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2716558" y="3865685"/>
              <a:ext cx="5764958" cy="1854300"/>
            </a:xfrm>
            <a:custGeom>
              <a:avLst/>
              <a:gdLst/>
              <a:ahLst/>
              <a:cxnLst/>
              <a:rect l="l" t="t" r="r" b="b"/>
              <a:pathLst>
                <a:path w="1681188" h="5764958" extrusionOk="0">
                  <a:moveTo>
                    <a:pt x="1681188" y="960848"/>
                  </a:moveTo>
                  <a:lnTo>
                    <a:pt x="1681188" y="4804110"/>
                  </a:lnTo>
                  <a:cubicBezTo>
                    <a:pt x="1681188" y="5334769"/>
                    <a:pt x="1644603" y="5764956"/>
                    <a:pt x="1599474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99474" y="2"/>
                  </a:lnTo>
                  <a:cubicBezTo>
                    <a:pt x="1644603" y="2"/>
                    <a:pt x="1681188" y="430189"/>
                    <a:pt x="1681188" y="960848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205875" rIns="329700" bIns="2058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Negligible, short-term, local effects to air quality from demolition and construction actions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Negligible, long-term effects to air quality from vehicle emissions from traffic traveling through the port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long-term, beneficial impact to air quality due to decrease in facility emissions as required for Leadership in Energy and Environmental Design (LEED</a:t>
              </a:r>
              <a:r>
                <a:rPr lang="en-US" sz="1600" b="0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®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certification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533395" y="3663635"/>
              <a:ext cx="2269934" cy="2258401"/>
            </a:xfrm>
            <a:custGeom>
              <a:avLst/>
              <a:gdLst/>
              <a:ahLst/>
              <a:cxnLst/>
              <a:rect l="l" t="t" r="r" b="b"/>
              <a:pathLst>
                <a:path w="2122287" h="2225785" extrusionOk="0">
                  <a:moveTo>
                    <a:pt x="0" y="353722"/>
                  </a:moveTo>
                  <a:cubicBezTo>
                    <a:pt x="0" y="158367"/>
                    <a:pt x="158367" y="0"/>
                    <a:pt x="353722" y="0"/>
                  </a:cubicBezTo>
                  <a:lnTo>
                    <a:pt x="1768565" y="0"/>
                  </a:lnTo>
                  <a:cubicBezTo>
                    <a:pt x="1963920" y="0"/>
                    <a:pt x="2122287" y="158367"/>
                    <a:pt x="2122287" y="353722"/>
                  </a:cubicBezTo>
                  <a:lnTo>
                    <a:pt x="2122287" y="1872063"/>
                  </a:lnTo>
                  <a:cubicBezTo>
                    <a:pt x="2122287" y="2067418"/>
                    <a:pt x="1963920" y="2225785"/>
                    <a:pt x="1768565" y="2225785"/>
                  </a:cubicBezTo>
                  <a:lnTo>
                    <a:pt x="353722" y="2225785"/>
                  </a:lnTo>
                  <a:cubicBezTo>
                    <a:pt x="158367" y="2225785"/>
                    <a:pt x="0" y="2067418"/>
                    <a:pt x="0" y="1872063"/>
                  </a:cubicBezTo>
                  <a:lnTo>
                    <a:pt x="0" y="353722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2175" tIns="137875" rIns="172175" bIns="137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716559" y="6255190"/>
              <a:ext cx="5764957" cy="525514"/>
            </a:xfrm>
            <a:custGeom>
              <a:avLst/>
              <a:gdLst/>
              <a:ahLst/>
              <a:cxnLst/>
              <a:rect l="l" t="t" r="r" b="b"/>
              <a:pathLst>
                <a:path w="525514" h="5764958" extrusionOk="0">
                  <a:moveTo>
                    <a:pt x="525514" y="960845"/>
                  </a:moveTo>
                  <a:lnTo>
                    <a:pt x="525514" y="4804113"/>
                  </a:lnTo>
                  <a:cubicBezTo>
                    <a:pt x="525514" y="5334771"/>
                    <a:pt x="521939" y="5764953"/>
                    <a:pt x="517530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7530" y="5"/>
                  </a:lnTo>
                  <a:cubicBezTo>
                    <a:pt x="521939" y="5"/>
                    <a:pt x="525514" y="430187"/>
                    <a:pt x="525514" y="960845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9475" rIns="273300" bIns="14947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533396" y="5976831"/>
              <a:ext cx="2269928" cy="1212717"/>
            </a:xfrm>
            <a:custGeom>
              <a:avLst/>
              <a:gdLst/>
              <a:ahLst/>
              <a:cxnLst/>
              <a:rect l="l" t="t" r="r" b="b"/>
              <a:pathLst>
                <a:path w="2122287" h="1084251" extrusionOk="0">
                  <a:moveTo>
                    <a:pt x="0" y="180712"/>
                  </a:moveTo>
                  <a:cubicBezTo>
                    <a:pt x="0" y="80908"/>
                    <a:pt x="80908" y="0"/>
                    <a:pt x="180712" y="0"/>
                  </a:cubicBezTo>
                  <a:lnTo>
                    <a:pt x="1941575" y="0"/>
                  </a:lnTo>
                  <a:cubicBezTo>
                    <a:pt x="2041379" y="0"/>
                    <a:pt x="2122287" y="80908"/>
                    <a:pt x="2122287" y="180712"/>
                  </a:cubicBezTo>
                  <a:lnTo>
                    <a:pt x="2122287" y="903539"/>
                  </a:lnTo>
                  <a:cubicBezTo>
                    <a:pt x="2122287" y="1003343"/>
                    <a:pt x="2041379" y="1084251"/>
                    <a:pt x="1941575" y="1084251"/>
                  </a:cubicBezTo>
                  <a:lnTo>
                    <a:pt x="180712" y="1084251"/>
                  </a:lnTo>
                  <a:cubicBezTo>
                    <a:pt x="80908" y="1084251"/>
                    <a:pt x="0" y="1003343"/>
                    <a:pt x="0" y="903539"/>
                  </a:cubicBezTo>
                  <a:lnTo>
                    <a:pt x="0" y="180712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00" tIns="87200" rIns="121500" bIns="87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7" name="Google Shape;377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2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Climate Change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2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6555" y="1387474"/>
            <a:ext cx="7970882" cy="5870348"/>
            <a:chOff x="533395" y="1725902"/>
            <a:chExt cx="7970882" cy="5351328"/>
          </a:xfrm>
        </p:grpSpPr>
        <p:sp>
          <p:nvSpPr>
            <p:cNvPr id="380" name="Google Shape;380;p22"/>
            <p:cNvSpPr/>
            <p:nvPr/>
          </p:nvSpPr>
          <p:spPr>
            <a:xfrm>
              <a:off x="2708105" y="1788022"/>
              <a:ext cx="5764958" cy="1420595"/>
            </a:xfrm>
            <a:custGeom>
              <a:avLst/>
              <a:gdLst/>
              <a:ahLst/>
              <a:cxnLst/>
              <a:rect l="l" t="t" r="r" b="b"/>
              <a:pathLst>
                <a:path w="1331064" h="5764958" extrusionOk="0">
                  <a:moveTo>
                    <a:pt x="1331064" y="960845"/>
                  </a:moveTo>
                  <a:lnTo>
                    <a:pt x="1331064" y="4804113"/>
                  </a:lnTo>
                  <a:cubicBezTo>
                    <a:pt x="1331064" y="5334771"/>
                    <a:pt x="1308131" y="5764956"/>
                    <a:pt x="1279842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79842" y="2"/>
                  </a:lnTo>
                  <a:cubicBezTo>
                    <a:pt x="1308131" y="2"/>
                    <a:pt x="1331064" y="430187"/>
                    <a:pt x="1331064" y="960845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88800" rIns="312625" bIns="18880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Negligible, long-term, regional impacts to climate change from continued emissions from vehicle traffic, HVAC, and emergency generator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Moderate, long-term, regional impacts from climate change on the LPOE causing higher risk of wildfires, flooding, and other extreme weather events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533395" y="1725902"/>
              <a:ext cx="2269933" cy="1544836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8925" tIns="114625" rIns="148925" bIns="114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2443317" y="3390793"/>
              <a:ext cx="6038204" cy="2241870"/>
            </a:xfrm>
            <a:custGeom>
              <a:avLst/>
              <a:gdLst/>
              <a:ahLst/>
              <a:cxnLst/>
              <a:rect l="l" t="t" r="r" b="b"/>
              <a:pathLst>
                <a:path w="1486234" h="5764958" extrusionOk="0">
                  <a:moveTo>
                    <a:pt x="1486234" y="960848"/>
                  </a:moveTo>
                  <a:lnTo>
                    <a:pt x="1486234" y="4804110"/>
                  </a:lnTo>
                  <a:cubicBezTo>
                    <a:pt x="1486234" y="5334770"/>
                    <a:pt x="1457642" y="5764956"/>
                    <a:pt x="1422373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22373" y="2"/>
                  </a:lnTo>
                  <a:cubicBezTo>
                    <a:pt x="1457642" y="2"/>
                    <a:pt x="1486234" y="430188"/>
                    <a:pt x="1486234" y="960848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96375" rIns="320200" bIns="196375" anchor="ctr" anchorCtr="0">
              <a:noAutofit/>
            </a:bodyPr>
            <a:lstStyle/>
            <a:p>
              <a:pPr marL="401638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</a:ext>
                  </a:extLst>
                </a:rPr>
                <a:t>Negligible 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</a:ext>
                  </a:extLst>
                </a:rPr>
                <a:t>regional effects from demolition and construction equipment emissions (short-term) and from 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</a:ext>
                  </a:extLst>
                </a:rPr>
                <a:t>vehicle traffic, HVAC, and emergency generator during port operations (long-term)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endParaRPr>
            </a:p>
            <a:p>
              <a:pPr marL="401638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</a:ext>
                  </a:extLst>
                </a:rPr>
                <a:t>Beneficial, minor, long-term, regional effects with decreased facility emissions, as required for LEED</a:t>
              </a:r>
              <a:r>
                <a:rPr lang="en-US" sz="1600" b="0" i="0" u="none" strike="noStrike" cap="none" baseline="30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</a:ext>
                  </a:extLst>
                </a:rPr>
                <a:t>®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  </a:ext>
                  </a:extLst>
                </a:rPr>
                <a:t> certification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endParaRPr>
            </a:p>
            <a:p>
              <a:pPr marL="401638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</a:ext>
                  </a:extLst>
                </a:rPr>
                <a:t>Impacts of climate change on the LPOE would be the same as those under the No Action Alternative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533395" y="3329730"/>
              <a:ext cx="2269934" cy="2332149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0350" tIns="126050" rIns="160350" bIns="126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2739319" y="6181365"/>
              <a:ext cx="5764958" cy="443896"/>
            </a:xfrm>
            <a:custGeom>
              <a:avLst/>
              <a:gdLst/>
              <a:ahLst/>
              <a:cxnLst/>
              <a:rect l="l" t="t" r="r" b="b"/>
              <a:pathLst>
                <a:path w="443896" h="5764958" extrusionOk="0">
                  <a:moveTo>
                    <a:pt x="443896" y="960848"/>
                  </a:moveTo>
                  <a:lnTo>
                    <a:pt x="443896" y="4804110"/>
                  </a:lnTo>
                  <a:cubicBezTo>
                    <a:pt x="443896" y="5334765"/>
                    <a:pt x="441345" y="5764952"/>
                    <a:pt x="438199" y="5764952"/>
                  </a:cubicBezTo>
                  <a:lnTo>
                    <a:pt x="0" y="5764952"/>
                  </a:lnTo>
                  <a:lnTo>
                    <a:pt x="0" y="57649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38199" y="6"/>
                  </a:lnTo>
                  <a:cubicBezTo>
                    <a:pt x="441345" y="6"/>
                    <a:pt x="443896" y="430193"/>
                    <a:pt x="443896" y="960848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5475" rIns="269300" bIns="14547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533400" y="5720872"/>
              <a:ext cx="2269928" cy="1356358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3275" tIns="78975" rIns="113275" bIns="78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2" name="Google Shape;39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3"/>
          <p:cNvSpPr txBox="1">
            <a:spLocks noGrp="1"/>
          </p:cNvSpPr>
          <p:nvPr>
            <p:ph type="title"/>
          </p:nvPr>
        </p:nvSpPr>
        <p:spPr>
          <a:xfrm>
            <a:off x="841375" y="115376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Potential Effects to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Environmental Justice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97937" y="2005506"/>
            <a:ext cx="7948126" cy="4419641"/>
            <a:chOff x="533395" y="2530597"/>
            <a:chExt cx="7948126" cy="4076635"/>
          </a:xfrm>
        </p:grpSpPr>
        <p:sp>
          <p:nvSpPr>
            <p:cNvPr id="395" name="Google Shape;395;p23"/>
            <p:cNvSpPr/>
            <p:nvPr/>
          </p:nvSpPr>
          <p:spPr>
            <a:xfrm>
              <a:off x="2608324" y="2761986"/>
              <a:ext cx="5873197" cy="832292"/>
            </a:xfrm>
            <a:custGeom>
              <a:avLst/>
              <a:gdLst/>
              <a:ahLst/>
              <a:cxnLst/>
              <a:rect l="l" t="t" r="r" b="b"/>
              <a:pathLst>
                <a:path w="832291" h="5764958" extrusionOk="0">
                  <a:moveTo>
                    <a:pt x="832291" y="960848"/>
                  </a:moveTo>
                  <a:lnTo>
                    <a:pt x="832291" y="4804110"/>
                  </a:lnTo>
                  <a:cubicBezTo>
                    <a:pt x="832291" y="5334771"/>
                    <a:pt x="823325" y="5764955"/>
                    <a:pt x="812264" y="5764955"/>
                  </a:cubicBezTo>
                  <a:lnTo>
                    <a:pt x="0" y="5764955"/>
                  </a:lnTo>
                  <a:lnTo>
                    <a:pt x="0" y="5764955"/>
                  </a:lnTo>
                  <a:lnTo>
                    <a:pt x="0" y="3"/>
                  </a:lnTo>
                  <a:lnTo>
                    <a:pt x="0" y="3"/>
                  </a:lnTo>
                  <a:lnTo>
                    <a:pt x="812264" y="3"/>
                  </a:lnTo>
                  <a:cubicBezTo>
                    <a:pt x="823325" y="3"/>
                    <a:pt x="832291" y="430187"/>
                    <a:pt x="832291" y="960848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64450" rIns="288275" bIns="164450" anchor="ctr" anchorCtr="0">
              <a:noAutofit/>
            </a:bodyPr>
            <a:lstStyle/>
            <a:p>
              <a:pPr marL="1143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impacts from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routine maintenance activities occurring at the existing LPOE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33395" y="2530597"/>
              <a:ext cx="2269934" cy="1293745"/>
            </a:xfrm>
            <a:custGeom>
              <a:avLst/>
              <a:gdLst/>
              <a:ahLst/>
              <a:cxnLst/>
              <a:rect l="l" t="t" r="r" b="b"/>
              <a:pathLst>
                <a:path w="2122287" h="1293745" extrusionOk="0">
                  <a:moveTo>
                    <a:pt x="0" y="215628"/>
                  </a:moveTo>
                  <a:cubicBezTo>
                    <a:pt x="0" y="96540"/>
                    <a:pt x="96540" y="0"/>
                    <a:pt x="215628" y="0"/>
                  </a:cubicBezTo>
                  <a:lnTo>
                    <a:pt x="1906659" y="0"/>
                  </a:lnTo>
                  <a:cubicBezTo>
                    <a:pt x="2025747" y="0"/>
                    <a:pt x="2122287" y="96540"/>
                    <a:pt x="2122287" y="215628"/>
                  </a:cubicBezTo>
                  <a:lnTo>
                    <a:pt x="2122287" y="1078117"/>
                  </a:lnTo>
                  <a:cubicBezTo>
                    <a:pt x="2122287" y="1197205"/>
                    <a:pt x="2025747" y="1293745"/>
                    <a:pt x="1906659" y="1293745"/>
                  </a:cubicBezTo>
                  <a:lnTo>
                    <a:pt x="215628" y="1293745"/>
                  </a:lnTo>
                  <a:cubicBezTo>
                    <a:pt x="96540" y="1293745"/>
                    <a:pt x="0" y="1197205"/>
                    <a:pt x="0" y="1078117"/>
                  </a:cubicBezTo>
                  <a:lnTo>
                    <a:pt x="0" y="215628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1725" tIns="97425" rIns="131725" bIns="97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1: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 Action Alternative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716562" y="4055277"/>
              <a:ext cx="5764959" cy="1117569"/>
            </a:xfrm>
            <a:custGeom>
              <a:avLst/>
              <a:gdLst/>
              <a:ahLst/>
              <a:cxnLst/>
              <a:rect l="l" t="t" r="r" b="b"/>
              <a:pathLst>
                <a:path w="1522267" h="5764958" extrusionOk="0">
                  <a:moveTo>
                    <a:pt x="1522267" y="960846"/>
                  </a:moveTo>
                  <a:lnTo>
                    <a:pt x="1522267" y="4804112"/>
                  </a:lnTo>
                  <a:cubicBezTo>
                    <a:pt x="1522267" y="5334770"/>
                    <a:pt x="1492272" y="5764956"/>
                    <a:pt x="1455272" y="5764956"/>
                  </a:cubicBezTo>
                  <a:lnTo>
                    <a:pt x="0" y="5764956"/>
                  </a:lnTo>
                  <a:lnTo>
                    <a:pt x="0" y="576495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55272" y="2"/>
                  </a:lnTo>
                  <a:cubicBezTo>
                    <a:pt x="1492272" y="2"/>
                    <a:pt x="1522267" y="430188"/>
                    <a:pt x="1522267" y="960846"/>
                  </a:cubicBezTo>
                  <a:close/>
                </a:path>
              </a:pathLst>
            </a:custGeom>
            <a:solidFill>
              <a:srgbClr val="C3E3FF"/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98125" rIns="321950" bIns="19812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Minor, short-term, local impacts to nearby resident communities and to tribal cultural, or recreational activities occurring along the Kootenai River due to construction-related noise and emissions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33395" y="3876269"/>
              <a:ext cx="2269934" cy="1481591"/>
            </a:xfrm>
            <a:custGeom>
              <a:avLst/>
              <a:gdLst/>
              <a:ahLst/>
              <a:cxnLst/>
              <a:rect l="l" t="t" r="r" b="b"/>
              <a:pathLst>
                <a:path w="2122287" h="1861140" extrusionOk="0">
                  <a:moveTo>
                    <a:pt x="0" y="310196"/>
                  </a:moveTo>
                  <a:cubicBezTo>
                    <a:pt x="0" y="138879"/>
                    <a:pt x="138879" y="0"/>
                    <a:pt x="310196" y="0"/>
                  </a:cubicBezTo>
                  <a:lnTo>
                    <a:pt x="1812091" y="0"/>
                  </a:lnTo>
                  <a:cubicBezTo>
                    <a:pt x="1983408" y="0"/>
                    <a:pt x="2122287" y="138879"/>
                    <a:pt x="2122287" y="310196"/>
                  </a:cubicBezTo>
                  <a:lnTo>
                    <a:pt x="2122287" y="1550944"/>
                  </a:lnTo>
                  <a:cubicBezTo>
                    <a:pt x="2122287" y="1722261"/>
                    <a:pt x="1983408" y="1861140"/>
                    <a:pt x="1812091" y="1861140"/>
                  </a:cubicBezTo>
                  <a:lnTo>
                    <a:pt x="310196" y="1861140"/>
                  </a:lnTo>
                  <a:cubicBezTo>
                    <a:pt x="138879" y="1861140"/>
                    <a:pt x="0" y="1722261"/>
                    <a:pt x="0" y="1550944"/>
                  </a:cubicBezTo>
                  <a:lnTo>
                    <a:pt x="0" y="310196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9425" tIns="125125" rIns="159425" bIns="12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2: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Port with Partial Demolition</a:t>
              </a:r>
              <a:endPara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716562" y="5743187"/>
              <a:ext cx="5764959" cy="527956"/>
            </a:xfrm>
            <a:custGeom>
              <a:avLst/>
              <a:gdLst/>
              <a:ahLst/>
              <a:cxnLst/>
              <a:rect l="l" t="t" r="r" b="b"/>
              <a:pathLst>
                <a:path w="527955" h="5764958" extrusionOk="0">
                  <a:moveTo>
                    <a:pt x="527955" y="960846"/>
                  </a:moveTo>
                  <a:lnTo>
                    <a:pt x="527955" y="4804112"/>
                  </a:lnTo>
                  <a:cubicBezTo>
                    <a:pt x="527955" y="5334772"/>
                    <a:pt x="524347" y="5764953"/>
                    <a:pt x="519896" y="5764953"/>
                  </a:cubicBezTo>
                  <a:lnTo>
                    <a:pt x="0" y="5764953"/>
                  </a:lnTo>
                  <a:lnTo>
                    <a:pt x="0" y="576495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19896" y="5"/>
                  </a:lnTo>
                  <a:cubicBezTo>
                    <a:pt x="524347" y="5"/>
                    <a:pt x="527955" y="430186"/>
                    <a:pt x="527955" y="960846"/>
                  </a:cubicBezTo>
                  <a:close/>
                </a:path>
              </a:pathLst>
            </a:custGeom>
            <a:solidFill>
              <a:srgbClr val="BDE0FF">
                <a:alpha val="89019"/>
              </a:srgbClr>
            </a:solidFill>
            <a:ln w="25400" cap="flat" cmpd="sng">
              <a:solidFill>
                <a:srgbClr val="C3E3F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49575" rIns="273400" bIns="149575" anchor="ctr" anchorCtr="0">
              <a:noAutofit/>
            </a:bodyPr>
            <a:lstStyle/>
            <a:p>
              <a:pPr marL="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Impacts would be the same as those under Alternative 2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33401" y="5411415"/>
              <a:ext cx="2269928" cy="1195817"/>
            </a:xfrm>
            <a:custGeom>
              <a:avLst/>
              <a:gdLst/>
              <a:ahLst/>
              <a:cxnLst/>
              <a:rect l="l" t="t" r="r" b="b"/>
              <a:pathLst>
                <a:path w="2122287" h="1195817" extrusionOk="0">
                  <a:moveTo>
                    <a:pt x="0" y="199307"/>
                  </a:moveTo>
                  <a:cubicBezTo>
                    <a:pt x="0" y="89233"/>
                    <a:pt x="89233" y="0"/>
                    <a:pt x="199307" y="0"/>
                  </a:cubicBezTo>
                  <a:lnTo>
                    <a:pt x="1922980" y="0"/>
                  </a:lnTo>
                  <a:cubicBezTo>
                    <a:pt x="2033054" y="0"/>
                    <a:pt x="2122287" y="89233"/>
                    <a:pt x="2122287" y="199307"/>
                  </a:cubicBezTo>
                  <a:lnTo>
                    <a:pt x="2122287" y="996510"/>
                  </a:lnTo>
                  <a:cubicBezTo>
                    <a:pt x="2122287" y="1106584"/>
                    <a:pt x="2033054" y="1195817"/>
                    <a:pt x="1922980" y="1195817"/>
                  </a:cubicBezTo>
                  <a:lnTo>
                    <a:pt x="199307" y="1195817"/>
                  </a:lnTo>
                  <a:cubicBezTo>
                    <a:pt x="89233" y="1195817"/>
                    <a:pt x="0" y="1106584"/>
                    <a:pt x="0" y="996510"/>
                  </a:cubicBezTo>
                  <a:lnTo>
                    <a:pt x="0" y="199307"/>
                  </a:lnTo>
                  <a:close/>
                </a:path>
              </a:pathLst>
            </a:custGeom>
            <a:solidFill>
              <a:srgbClr val="003C7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6950" tIns="92650" rIns="126950" bIns="92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Alternative 3A/B: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One- (A) or Two-Story (B) Port with Full Demolition</a:t>
              </a: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8" name="Google Shape;408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 txBox="1">
            <a:spLocks noGrp="1"/>
          </p:cNvSpPr>
          <p:nvPr>
            <p:ph type="title"/>
          </p:nvPr>
        </p:nvSpPr>
        <p:spPr>
          <a:xfrm>
            <a:off x="841375" y="177369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Next </a:t>
            </a: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Steps for the EA </a:t>
            </a: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Anticipated Project Timeline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-4" y="1330098"/>
            <a:ext cx="9144000" cy="5985102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Planning and Development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January 2023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– November 2025)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2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NEPA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Draft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EA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Publication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(we are here)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Public Review Period (January 4 to February 6, 2024)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</a:ext>
              </a:extLst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Final EA (February – June 2024)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FONSI (Anticipated June 2024, if no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significant impacts are determined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Anticipated November 2025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6363" marR="0" lvl="1" indent="-4651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Anticipated September 2026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Substantial Completion: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Anticipated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2028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https://www.gsa.gov/porthill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25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Submitting Public Comments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685796" y="1584071"/>
            <a:ext cx="7772400" cy="557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 welcomes public input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be accepting comments from January 4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February 6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GSA has provided multiple ways to submit comments: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verbal or written comments at this time. To ensure everyone has the opportunity to speak, please limit your comment to three minutes.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your comment to: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PorthillLPOE@gsa.gov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subject line “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Porthill LPOE Draft EA.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 your comment to: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-330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2" indent="-330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61963" marR="0" lvl="2" indent="-46196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press inquiries only, please contact Christi Chidester Votisek, at 253-931-7127 or </a:t>
            </a:r>
            <a:r>
              <a:rPr lang="en-US" sz="1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christina.chidester@gsa.gov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2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568979" y="4557157"/>
            <a:ext cx="4650682" cy="1759601"/>
            <a:chOff x="1752600" y="4744813"/>
            <a:chExt cx="5063836" cy="1926030"/>
          </a:xfrm>
        </p:grpSpPr>
        <p:sp>
          <p:nvSpPr>
            <p:cNvPr id="422" name="Google Shape;422;p25"/>
            <p:cNvSpPr/>
            <p:nvPr/>
          </p:nvSpPr>
          <p:spPr>
            <a:xfrm>
              <a:off x="1752600" y="4802433"/>
              <a:ext cx="5063836" cy="186841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5"/>
            <p:cNvSpPr txBox="1"/>
            <p:nvPr/>
          </p:nvSpPr>
          <p:spPr>
            <a:xfrm>
              <a:off x="1969445" y="4744813"/>
              <a:ext cx="4846991" cy="1684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  </a:ext>
                  </a:extLst>
                </a:rPr>
                <a:t>Attention: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  </a:ext>
                  </a:extLst>
                </a:rPr>
                <a:t>Melissa Hibray, Capital Project Manager U.S. General Services Administration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  </a:ext>
                  </a:extLst>
                </a:rPr>
                <a:t>1301 A Street, Tacoma, WA  98402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1" name="Google Shape;43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Commenting Etiquette</a:t>
            </a: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655778" y="1716700"/>
            <a:ext cx="7963173" cy="501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called please say and spell your first and last name at the start of your comment.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respectful of participants and presenters.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 quiet while others are speaking.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Verbal comments will be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limited to 3 minutes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time allows, participants may be permitted to speak again after all commenters have had the opportunity to speak.  </a:t>
            </a:r>
            <a:endParaRPr/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 can also be submitted in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writing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via Zoom Chat during this hearing or via email or mail after the hearing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49263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recording of the meeting will be at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 </a:t>
            </a:r>
            <a:r>
              <a:rPr lang="en-US" sz="2000" b="1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gsa.gov/Porthill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your comments will be included in the administrative record.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3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27" descr="U.S. General Services Administr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286000"/>
            <a:ext cx="303809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-1414462"/>
            <a:ext cx="7194550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 logo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-7" y="1463040"/>
            <a:ext cx="9144003" cy="5852159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spcFirstLastPara="1" wrap="square" lIns="91425" tIns="365750" rIns="91425" bIns="45700" anchor="ctr" anchorCtr="0">
            <a:noAutofit/>
          </a:bodyPr>
          <a:lstStyle/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 of Meeting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Environmental Policy Act (NEPA)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Assessment (EA) Timeline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Background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Overview, Purpose and Need, Project Alternatives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Evaluated in the Draft EA and Summary of Impacts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Steps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EA and Overall Project Schedule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Comment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Commenting Session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2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4000" cy="7315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Purpose of this Meeting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00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4"/>
          <p:cNvSpPr/>
          <p:nvPr/>
        </p:nvSpPr>
        <p:spPr>
          <a:xfrm>
            <a:off x="595486" y="1722973"/>
            <a:ext cx="7953022" cy="289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63" marR="0" lvl="0" indent="-46196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NEPA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process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an overview of GSA’s proposed project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findings of the Draft EA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an opportunity for public comments on the Draft EA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7833" b="16519"/>
          <a:stretch/>
        </p:blipFill>
        <p:spPr>
          <a:xfrm>
            <a:off x="0" y="4172516"/>
            <a:ext cx="9144000" cy="222608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-9" y="6677247"/>
            <a:ext cx="9144003" cy="637954"/>
          </a:xfrm>
          <a:prstGeom prst="rect">
            <a:avLst/>
          </a:prstGeom>
          <a:solidFill>
            <a:srgbClr val="063771"/>
          </a:solidFill>
          <a:ln w="25400" cap="flat" cmpd="sng">
            <a:solidFill>
              <a:srgbClr val="0637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GSA is hosting this meeting to provide information about the proposed project with the community. This meeting is part of the NEPA public involvement process intended to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 the public of the findings of the Draft EA. GSA welcomes public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comments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 the Draft EA.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National Environmental Policy Act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518160" y="1676082"/>
            <a:ext cx="8077199" cy="513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1963" marR="0" lvl="0" indent="-461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NEPA requires Federal agencies to:</a:t>
            </a:r>
            <a:endParaRPr/>
          </a:p>
          <a:p>
            <a:pPr marL="914400" marR="0" lvl="0" indent="-454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the impacts of their proposed projects on the natural and human environment;</a:t>
            </a:r>
            <a:endParaRPr/>
          </a:p>
          <a:p>
            <a:pPr marL="914400" marR="0" lvl="7" indent="-454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 the public in the decision-making process; and</a:t>
            </a:r>
            <a:endParaRPr/>
          </a:p>
          <a:p>
            <a:pPr marL="914400" marR="0" lvl="7" indent="-454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anticipated environmental effects.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1963" marR="0" lvl="0" indent="-46196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Areas for Public Input: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project alternatives should be analyzed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resource areas should be studied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has prepared a Draft EA per NEPA requirements to assess the potential impacts from the proposed changes to the Porthill LPOE.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" y="318387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202359"/>
            <a:ext cx="9143999" cy="73152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49726" y="195072"/>
            <a:ext cx="7769225" cy="1072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EA Timeline</a:t>
            </a:r>
            <a:endParaRPr sz="14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62519"/>
            <a:ext cx="914400" cy="9088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25088" y="4110628"/>
            <a:ext cx="0" cy="29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cxnSp>
        <p:nvCxnSpPr>
          <p:cNvPr id="125" name="Google Shape;12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64941" y="3265778"/>
            <a:ext cx="0" cy="29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cxnSp>
        <p:nvCxnSpPr>
          <p:cNvPr id="126" name="Google Shape;12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30708" y="2269367"/>
            <a:ext cx="0" cy="297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sp>
        <p:nvSpPr>
          <p:cNvPr id="127" name="Google Shape;127;p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2658" y="1599790"/>
            <a:ext cx="1736100" cy="7149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Project Announcement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533400" y="2509341"/>
            <a:ext cx="1994616" cy="9459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Public Scoping 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Comment Period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May 4,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2023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Jun. 5,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533400" y="3546341"/>
            <a:ext cx="1994616" cy="777832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Public Scoping Meeting: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17, 2023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3295041" y="2647191"/>
            <a:ext cx="1339800" cy="6702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Draft EA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55025" y="2276263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574458" y="5310467"/>
            <a:ext cx="1912500" cy="65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326547" y="5603858"/>
            <a:ext cx="1276788" cy="65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9" idx="1"/>
            <a:endCxn id="128" idx="3"/>
          </p:cNvCxnSpPr>
          <p:nvPr/>
        </p:nvCxnSpPr>
        <p:spPr>
          <a:xfrm rot="10800000">
            <a:off x="2527941" y="2982291"/>
            <a:ext cx="7671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stealth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cxnSp>
        <p:nvCxnSpPr>
          <p:cNvPr id="135" name="Google Shape;13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36" idx="1"/>
          </p:cNvCxnSpPr>
          <p:nvPr/>
        </p:nvCxnSpPr>
        <p:spPr>
          <a:xfrm>
            <a:off x="5014488" y="3822111"/>
            <a:ext cx="443100" cy="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sp>
        <p:nvSpPr>
          <p:cNvPr id="137" name="Google Shape;137;p6"/>
          <p:cNvSpPr/>
          <p:nvPr/>
        </p:nvSpPr>
        <p:spPr>
          <a:xfrm>
            <a:off x="2773373" y="3361730"/>
            <a:ext cx="2453715" cy="987094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Draft EA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Comment Period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Started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January 4,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Ends Feb. 6, 2024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2121858" y="4478628"/>
            <a:ext cx="91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2965728" y="4434290"/>
            <a:ext cx="2095740" cy="814902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Draft EA</a:t>
            </a:r>
            <a:endParaRPr sz="1400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Public Meeting: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Jan. 16, 2024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142" idx="1"/>
          </p:cNvCxnSpPr>
          <p:nvPr/>
        </p:nvCxnSpPr>
        <p:spPr>
          <a:xfrm>
            <a:off x="6880882" y="4659273"/>
            <a:ext cx="245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</p:cxnSp>
      <p:sp>
        <p:nvSpPr>
          <p:cNvPr id="136" name="Google Shape;136;p6"/>
          <p:cNvSpPr/>
          <p:nvPr/>
        </p:nvSpPr>
        <p:spPr>
          <a:xfrm>
            <a:off x="5457588" y="3490911"/>
            <a:ext cx="1335000" cy="6702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Final 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369250" y="4330133"/>
            <a:ext cx="1511675" cy="7149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Final Decision Document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2024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126282" y="4324173"/>
            <a:ext cx="1645622" cy="6702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End of NEPA Process or Preparation of EIS</a:t>
            </a:r>
            <a:endParaRPr sz="12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62180" y="6526178"/>
            <a:ext cx="4952692" cy="457200"/>
          </a:xfrm>
          <a:prstGeom prst="rect">
            <a:avLst/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Opportunities for Public Involvement</a:t>
            </a:r>
            <a:endParaRPr sz="14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5728" y="4524577"/>
            <a:ext cx="351600" cy="301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5454245" y="5478356"/>
            <a:ext cx="1413900" cy="65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Porthill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LPOE Background Information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7"/>
          <p:cNvSpPr/>
          <p:nvPr/>
        </p:nvSpPr>
        <p:spPr>
          <a:xfrm>
            <a:off x="5105400" y="1330098"/>
            <a:ext cx="3685309" cy="5799294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between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Porthill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Idaho and eastern British Columbia, Canada, approx. 27 miles NW of Bonners Ferry, ID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 7:00 AM to 7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:00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PM, seven days per week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Primarily serves personal vehicles and buses, but also serves pedestrians (mostly hikers) and permitted commercial traffic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Porthill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LPOE no longer meets the operational needs of CBP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7" descr="Porthill LPOE location map"/>
          <p:cNvPicPr preferRelativeResize="0"/>
          <p:nvPr/>
        </p:nvPicPr>
        <p:blipFill rotWithShape="1">
          <a:blip r:embed="rId4">
            <a:alphaModFix/>
          </a:blip>
          <a:srcRect l="243" t="11386" r="243"/>
          <a:stretch/>
        </p:blipFill>
        <p:spPr>
          <a:xfrm>
            <a:off x="533400" y="1521699"/>
            <a:ext cx="4360591" cy="5491000"/>
          </a:xfrm>
          <a:prstGeom prst="rect">
            <a:avLst/>
          </a:prstGeom>
          <a:noFill/>
          <a:ln w="222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" y="0"/>
            <a:ext cx="9143999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225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Existing Facilities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Google Shape;166;p8" descr="Photo of Porthill LPOE Existing Facilities"/>
          <p:cNvPicPr preferRelativeResize="0"/>
          <p:nvPr/>
        </p:nvPicPr>
        <p:blipFill rotWithShape="1">
          <a:blip r:embed="rId4">
            <a:alphaModFix/>
          </a:blip>
          <a:srcRect t="35989" b="2876"/>
          <a:stretch/>
        </p:blipFill>
        <p:spPr>
          <a:xfrm>
            <a:off x="601980" y="1841182"/>
            <a:ext cx="7940040" cy="363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2549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9339114" cy="7315199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9" descr="Photo of Porthill LPOE"/>
          <p:cNvPicPr preferRelativeResize="0"/>
          <p:nvPr/>
        </p:nvPicPr>
        <p:blipFill rotWithShape="1">
          <a:blip r:embed="rId3">
            <a:alphaModFix/>
          </a:blip>
          <a:srcRect l="5612" t="1221" b="21261"/>
          <a:stretch/>
        </p:blipFill>
        <p:spPr>
          <a:xfrm>
            <a:off x="195115" y="1565665"/>
            <a:ext cx="5225306" cy="300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49726" y="243840"/>
            <a:ext cx="7769100" cy="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Proposed Project</a:t>
            </a:r>
            <a:r>
              <a:rPr lang="en-US" sz="32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Purpose and Need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679248" y="1583300"/>
            <a:ext cx="3266463" cy="2508630"/>
            <a:chOff x="1370204" y="3021094"/>
            <a:chExt cx="6781801" cy="1008074"/>
          </a:xfrm>
        </p:grpSpPr>
        <p:sp>
          <p:nvSpPr>
            <p:cNvPr id="177" name="Google Shape;177;p9"/>
            <p:cNvSpPr/>
            <p:nvPr/>
          </p:nvSpPr>
          <p:spPr>
            <a:xfrm>
              <a:off x="1370204" y="3021094"/>
              <a:ext cx="6781801" cy="100807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1699994" y="3107765"/>
              <a:ext cx="6289480" cy="853360"/>
            </a:xfrm>
            <a:prstGeom prst="rect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Purpose: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 expand and modernize the Porthill LPOE to improve functionality, capacity, and sustainability</a:t>
              </a:r>
              <a:endParaRPr sz="2200" b="0" i="0" u="none" strike="noStrike" cap="none">
                <a:solidFill>
                  <a:srgbClr val="FFFF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95115" y="4901712"/>
            <a:ext cx="7767785" cy="2166261"/>
            <a:chOff x="2330141" y="18293489"/>
            <a:chExt cx="17002888" cy="4796503"/>
          </a:xfrm>
        </p:grpSpPr>
        <p:sp>
          <p:nvSpPr>
            <p:cNvPr id="180" name="Google Shape;180;p9"/>
            <p:cNvSpPr/>
            <p:nvPr/>
          </p:nvSpPr>
          <p:spPr>
            <a:xfrm>
              <a:off x="2330141" y="18293489"/>
              <a:ext cx="17002888" cy="479650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2928487" y="19179254"/>
              <a:ext cx="15548197" cy="2896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AutoNum type="arabicParenR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Reroute inefficient traffic flow and increase inspection capacity, which will improve port safety and security and customer service to travelers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AutoNum type="arabicParenR"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Increase the square footage of the LPOE facilities to support port staff and other personnel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2" name="Google Shape;18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503833"/>
            <a:ext cx="914400" cy="826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98837" y="1219200"/>
            <a:ext cx="6611763" cy="0"/>
          </a:xfrm>
          <a:prstGeom prst="straightConnector1">
            <a:avLst/>
          </a:prstGeom>
          <a:solidFill>
            <a:schemeClr val="accent1"/>
          </a:solidFill>
          <a:ln w="114300" cap="flat" cmpd="dbl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2476</Words>
  <Application>Microsoft Office PowerPoint</Application>
  <PresentationFormat>Custom</PresentationFormat>
  <Paragraphs>310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Blank Presentation</vt:lpstr>
      <vt:lpstr>Porthill Land Port of Entry Draft Environmental Assessment </vt:lpstr>
      <vt:lpstr>Welcome and Housekeeping </vt:lpstr>
      <vt:lpstr>Agenda</vt:lpstr>
      <vt:lpstr>Purpose of this Meeting</vt:lpstr>
      <vt:lpstr>National Environmental Policy Act</vt:lpstr>
      <vt:lpstr>EA Timeline</vt:lpstr>
      <vt:lpstr>Porthill LPOE Background Information</vt:lpstr>
      <vt:lpstr>Existing Facilities</vt:lpstr>
      <vt:lpstr>Proposed Project Purpose and Need</vt:lpstr>
      <vt:lpstr>Project Overview</vt:lpstr>
      <vt:lpstr>Project Alternatives</vt:lpstr>
      <vt:lpstr>Potential Land Acquisition:  Alternatives 2 and 3</vt:lpstr>
      <vt:lpstr>Affected Environment: Documenting Existing Conditions </vt:lpstr>
      <vt:lpstr>Environmental Consequences: Documenting Potential Impacts</vt:lpstr>
      <vt:lpstr>Potential Effects to  Cultural and Tribal Resources</vt:lpstr>
      <vt:lpstr>Potential Effects to  Geology, Topography, and Soils</vt:lpstr>
      <vt:lpstr>Potential Effects to Biological Resources</vt:lpstr>
      <vt:lpstr>Potential Effects to  Utilities</vt:lpstr>
      <vt:lpstr>Potential Effects to  Noise</vt:lpstr>
      <vt:lpstr>Potential Effects to  Water Resources</vt:lpstr>
      <vt:lpstr>Potential Effects to  Air Quality</vt:lpstr>
      <vt:lpstr>Potential Effects to  Climate Change</vt:lpstr>
      <vt:lpstr>Potential Effects to  Environmental Justice</vt:lpstr>
      <vt:lpstr>Next Steps for the EA and Anticipated Project Timeline</vt:lpstr>
      <vt:lpstr>Submitting Public Comments</vt:lpstr>
      <vt:lpstr>Commenting Etiquette</vt:lpstr>
      <vt:lpstr>U.S. General Services Administration 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Porthill Land Port of Entry Draft Environmental Assessment</dc:title>
  <dc:creator>ecohen</dc:creator>
  <cp:lastModifiedBy>Pam Sarlouis</cp:lastModifiedBy>
  <cp:revision>9</cp:revision>
  <dcterms:modified xsi:type="dcterms:W3CDTF">2024-01-19T16:22:47Z</dcterms:modified>
</cp:coreProperties>
</file>