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000000"/>
          </p15:clr>
        </p15:guide>
        <p15:guide id="2" pos="5328">
          <p15:clr>
            <a:srgbClr val="000000"/>
          </p15:clr>
        </p15:guide>
        <p15:guide id="3" orient="horz" pos="606">
          <p15:clr>
            <a:srgbClr val="9AA0A6"/>
          </p15:clr>
        </p15:guide>
        <p15:guide id="4" orient="horz" pos="5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E6D720-8454-4FC6-A732-355A6D31B06E}">
  <a:tblStyle styleId="{5FE6D720-8454-4FC6-A732-355A6D31B06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756"/>
        <p:guide pos="5328"/>
        <p:guide orient="horz" pos="606"/>
        <p:guide orient="horz" pos="5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6f6f948961_0_10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63" name="Google Shape;163;g26f6f948961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g26f6f948961_0_10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4" name="Google Shape;254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4" name="Google Shape;26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1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4" name="Google Shape;27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1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4" name="Google Shape;284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1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cc7dccf792_0_7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g2cc7dccf792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0" name="Google Shape;19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9" name="Google Shape;19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2" name="Google Shape;21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6" name="Google Shape;23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4" name="Google Shape;24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0" y="1289873"/>
            <a:ext cx="9144000" cy="385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-8700" y="3975750"/>
            <a:ext cx="9161400" cy="11676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033" y="1729550"/>
            <a:ext cx="1698487" cy="30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014602"/>
            <a:ext cx="8520600" cy="26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218975" y="189731"/>
            <a:ext cx="7534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  <a:defRPr sz="1800" b="1" i="1" u="none" strike="noStrike" cap="none">
                <a:solidFill>
                  <a:srgbClr val="00266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8C3D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248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344424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722313" y="2180036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4"/>
          </p:nvPr>
        </p:nvSpPr>
        <p:spPr>
          <a:xfrm>
            <a:off x="4645027" y="1631157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5" y="0"/>
            <a:ext cx="9140823" cy="12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0" y="1289873"/>
            <a:ext cx="9144000" cy="385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-17525" y="1463325"/>
            <a:ext cx="9161400" cy="20319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325" y="1805750"/>
            <a:ext cx="1698487" cy="30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3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>
            <a:spLocks noGrp="1"/>
          </p:cNvSpPr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BA Logo Slide">
  <p:cSld name="SBA Logo Slid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95312" y="1204885"/>
            <a:ext cx="2515032" cy="2733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1 line) - Screen Only">
  <p:cSld name="Title Slide (1 line) - Screen Only">
    <p:bg>
      <p:bgPr>
        <a:solidFill>
          <a:srgbClr val="003E7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7"/>
          <p:cNvSpPr txBox="1">
            <a:spLocks noGrp="1"/>
          </p:cNvSpPr>
          <p:nvPr>
            <p:ph type="ctrTitle"/>
          </p:nvPr>
        </p:nvSpPr>
        <p:spPr>
          <a:xfrm>
            <a:off x="1143000" y="1020461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Char char="●"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subTitle" idx="1"/>
          </p:nvPr>
        </p:nvSpPr>
        <p:spPr>
          <a:xfrm>
            <a:off x="1143000" y="4645959"/>
            <a:ext cx="68580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2"/>
          </p:nvPr>
        </p:nvSpPr>
        <p:spPr>
          <a:xfrm>
            <a:off x="1143000" y="2811071"/>
            <a:ext cx="68580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  <a:defRPr sz="2400" b="1">
                <a:solidFill>
                  <a:srgbClr val="A5A5A5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 sz="2400" b="1">
                <a:solidFill>
                  <a:srgbClr val="898989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 sz="2400" b="1">
                <a:solidFill>
                  <a:srgbClr val="898989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 sz="2400" b="1">
                <a:solidFill>
                  <a:srgbClr val="898989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 sz="2400" b="1">
                <a:solidFill>
                  <a:srgbClr val="898989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126" name="Google Shape;12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67338" y="519598"/>
            <a:ext cx="1806990" cy="49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title">
  <p:cSld name="Title and Content with Subtitl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>
            <a:spLocks noGrp="1"/>
          </p:cNvSpPr>
          <p:nvPr>
            <p:ph type="sldNum" idx="12"/>
          </p:nvPr>
        </p:nvSpPr>
        <p:spPr>
          <a:xfrm>
            <a:off x="6873352" y="478338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/>
            </a:lvl1pPr>
            <a:lvl2pPr marL="0" marR="0" lvl="1" indent="0" algn="r" rtl="0">
              <a:spcBef>
                <a:spcPts val="0"/>
              </a:spcBef>
              <a:buNone/>
              <a:defRPr/>
            </a:lvl2pPr>
            <a:lvl3pPr marL="0" marR="0" lvl="2" indent="0" algn="r" rtl="0">
              <a:spcBef>
                <a:spcPts val="0"/>
              </a:spcBef>
              <a:buNone/>
              <a:defRPr/>
            </a:lvl3pPr>
            <a:lvl4pPr marL="0" marR="0" lvl="3" indent="0" algn="r" rtl="0">
              <a:spcBef>
                <a:spcPts val="0"/>
              </a:spcBef>
              <a:buNone/>
              <a:defRPr/>
            </a:lvl4pPr>
            <a:lvl5pPr marL="0" marR="0" lvl="4" indent="0" algn="r" rtl="0">
              <a:spcBef>
                <a:spcPts val="0"/>
              </a:spcBef>
              <a:buNone/>
              <a:defRPr/>
            </a:lvl5pPr>
            <a:lvl6pPr marL="0" marR="0" lvl="5" indent="0" algn="r" rtl="0">
              <a:spcBef>
                <a:spcPts val="0"/>
              </a:spcBef>
              <a:buNone/>
              <a:defRPr/>
            </a:lvl6pPr>
            <a:lvl7pPr marL="0" marR="0" lvl="6" indent="0" algn="r" rtl="0">
              <a:spcBef>
                <a:spcPts val="0"/>
              </a:spcBef>
              <a:buNone/>
              <a:defRPr/>
            </a:lvl7pPr>
            <a:lvl8pPr marL="0" marR="0" lvl="7" indent="0" algn="r" rtl="0">
              <a:spcBef>
                <a:spcPts val="0"/>
              </a:spcBef>
              <a:buNone/>
              <a:defRPr/>
            </a:lvl8pPr>
            <a:lvl9pPr marL="0" marR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solidFill>
                <a:srgbClr val="8989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8"/>
          <p:cNvSpPr txBox="1">
            <a:spLocks noGrp="1"/>
          </p:cNvSpPr>
          <p:nvPr>
            <p:ph type="subTitle" idx="1"/>
          </p:nvPr>
        </p:nvSpPr>
        <p:spPr>
          <a:xfrm>
            <a:off x="628650" y="725631"/>
            <a:ext cx="7886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98989"/>
              </a:buClr>
              <a:buSzPts val="1575"/>
              <a:buNone/>
              <a:defRPr sz="1575" b="1">
                <a:solidFill>
                  <a:srgbClr val="898989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 - Screen Only">
  <p:cSld name="TITLE_1">
    <p:bg>
      <p:bgPr>
        <a:solidFill>
          <a:srgbClr val="003E7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E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Char char="●"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 sz="1800" b="1">
                <a:solidFill>
                  <a:srgbClr val="D8D8D8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TITLE_ONLY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 - Screen Only 1">
  <p:cSld name="Chapter Slide - Screen Only">
    <p:bg>
      <p:bgPr>
        <a:solidFill>
          <a:srgbClr val="003E7F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D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1"/>
          <p:cNvSpPr txBox="1">
            <a:spLocks noGrp="1"/>
          </p:cNvSpPr>
          <p:nvPr>
            <p:ph type="ctrTitle"/>
          </p:nvPr>
        </p:nvSpPr>
        <p:spPr>
          <a:xfrm>
            <a:off x="1143000" y="1676400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Char char="●"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8C3D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248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e for Awards Slides">
  <p:cSld name="Use for Awards Slide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/>
          <p:nvPr/>
        </p:nvSpPr>
        <p:spPr>
          <a:xfrm>
            <a:off x="0" y="1518503"/>
            <a:ext cx="9144000" cy="27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2"/>
          <p:cNvSpPr/>
          <p:nvPr/>
        </p:nvSpPr>
        <p:spPr>
          <a:xfrm>
            <a:off x="0" y="891476"/>
            <a:ext cx="9144000" cy="11172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32" descr="Award ribbon with star"/>
          <p:cNvPicPr preferRelativeResize="0"/>
          <p:nvPr/>
        </p:nvPicPr>
        <p:blipFill rotWithShape="1">
          <a:blip r:embed="rId2">
            <a:alphaModFix/>
          </a:blip>
          <a:srcRect l="28056" t="19222" r="28798" b="17377"/>
          <a:stretch/>
        </p:blipFill>
        <p:spPr>
          <a:xfrm>
            <a:off x="544330" y="1687924"/>
            <a:ext cx="791760" cy="12028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2" name="Google Shape;142;p32"/>
          <p:cNvSpPr/>
          <p:nvPr/>
        </p:nvSpPr>
        <p:spPr>
          <a:xfrm>
            <a:off x="1" y="-99787"/>
            <a:ext cx="9144000" cy="49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2"/>
          <p:cNvSpPr txBox="1">
            <a:spLocks noGrp="1"/>
          </p:cNvSpPr>
          <p:nvPr>
            <p:ph type="title"/>
          </p:nvPr>
        </p:nvSpPr>
        <p:spPr>
          <a:xfrm>
            <a:off x="1407319" y="1238745"/>
            <a:ext cx="71079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●"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body" idx="1"/>
          </p:nvPr>
        </p:nvSpPr>
        <p:spPr>
          <a:xfrm>
            <a:off x="1407318" y="2177923"/>
            <a:ext cx="7107900" cy="23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○"/>
              <a:defRPr sz="1350"/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marL="1828800" lvl="3" indent="-2952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Char char="●"/>
              <a:defRPr sz="1050"/>
            </a:lvl4pPr>
            <a:lvl5pPr marL="2286000" lvl="4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subTitle" idx="2"/>
          </p:nvPr>
        </p:nvSpPr>
        <p:spPr>
          <a:xfrm>
            <a:off x="1336091" y="490179"/>
            <a:ext cx="7179300" cy="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C0000"/>
              </a:buClr>
              <a:buSzPts val="1800"/>
              <a:buNone/>
              <a:defRPr sz="1800" b="1">
                <a:solidFill>
                  <a:srgbClr val="CC000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6" name="Google Shape;146;p32"/>
          <p:cNvSpPr txBox="1"/>
          <p:nvPr/>
        </p:nvSpPr>
        <p:spPr>
          <a:xfrm>
            <a:off x="6796510" y="463403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32" descr="&quot;&quot;"/>
          <p:cNvGrpSpPr/>
          <p:nvPr/>
        </p:nvGrpSpPr>
        <p:grpSpPr>
          <a:xfrm>
            <a:off x="110403" y="89627"/>
            <a:ext cx="8919225" cy="247275"/>
            <a:chOff x="147204" y="119502"/>
            <a:chExt cx="11892300" cy="329700"/>
          </a:xfrm>
        </p:grpSpPr>
        <p:sp>
          <p:nvSpPr>
            <p:cNvPr id="148" name="Google Shape;148;p32"/>
            <p:cNvSpPr/>
            <p:nvPr/>
          </p:nvSpPr>
          <p:spPr>
            <a:xfrm>
              <a:off x="11913204" y="119502"/>
              <a:ext cx="126300" cy="329700"/>
            </a:xfrm>
            <a:prstGeom prst="rect">
              <a:avLst/>
            </a:prstGeom>
            <a:solidFill>
              <a:srgbClr val="002E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2"/>
            <p:cNvSpPr/>
            <p:nvPr/>
          </p:nvSpPr>
          <p:spPr>
            <a:xfrm rot="5400000">
              <a:off x="5967054" y="-5700348"/>
              <a:ext cx="126300" cy="11766000"/>
            </a:xfrm>
            <a:prstGeom prst="rect">
              <a:avLst/>
            </a:prstGeom>
            <a:solidFill>
              <a:srgbClr val="002E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2"/>
            <p:cNvSpPr/>
            <p:nvPr/>
          </p:nvSpPr>
          <p:spPr>
            <a:xfrm>
              <a:off x="147204" y="119502"/>
              <a:ext cx="126300" cy="329700"/>
            </a:xfrm>
            <a:prstGeom prst="rect">
              <a:avLst/>
            </a:prstGeom>
            <a:solidFill>
              <a:srgbClr val="002E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with Subtitle">
  <p:cSld name="Title and Content - with Subtitl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>
            <a:spLocks noGrp="1"/>
          </p:cNvSpPr>
          <p:nvPr>
            <p:ph type="title"/>
          </p:nvPr>
        </p:nvSpPr>
        <p:spPr>
          <a:xfrm>
            <a:off x="628650" y="276456"/>
            <a:ext cx="78867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80"/>
              </a:buClr>
              <a:buSzPts val="18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body" idx="1"/>
          </p:nvPr>
        </p:nvSpPr>
        <p:spPr>
          <a:xfrm>
            <a:off x="628650" y="1189311"/>
            <a:ext cx="7886700" cy="3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dt" idx="10"/>
          </p:nvPr>
        </p:nvSpPr>
        <p:spPr>
          <a:xfrm>
            <a:off x="417815" y="4645730"/>
            <a:ext cx="1795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ftr" idx="11"/>
          </p:nvPr>
        </p:nvSpPr>
        <p:spPr>
          <a:xfrm>
            <a:off x="3028950" y="4645730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sldNum" idx="12"/>
          </p:nvPr>
        </p:nvSpPr>
        <p:spPr>
          <a:xfrm>
            <a:off x="6796510" y="46457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subTitle" idx="2"/>
          </p:nvPr>
        </p:nvSpPr>
        <p:spPr>
          <a:xfrm>
            <a:off x="628650" y="725634"/>
            <a:ext cx="7886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98989"/>
              </a:buClr>
              <a:buSzPts val="1575"/>
              <a:buNone/>
              <a:defRPr sz="1575" b="1">
                <a:solidFill>
                  <a:srgbClr val="898989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Slide - Screen Only 2">
  <p:cSld name="TITLE_2">
    <p:bg>
      <p:bgPr>
        <a:solidFill>
          <a:srgbClr val="007EB4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Char char="●"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 sz="1800" b="1">
                <a:solidFill>
                  <a:srgbClr val="D8D8D8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4"/>
          </p:nvPr>
        </p:nvSpPr>
        <p:spPr>
          <a:xfrm>
            <a:off x="4645027" y="1631157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7" y="4500562"/>
            <a:ext cx="9140825" cy="642938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4500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3177" y="4500562"/>
            <a:ext cx="9140700" cy="6429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0" y="0"/>
            <a:ext cx="9144000" cy="450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974550" y="4528550"/>
            <a:ext cx="1093248" cy="6149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oasis-plus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s://buy.gsa.gov/interact/community/196/activity-feed" TargetMode="External"/><Relationship Id="rId4" Type="http://schemas.openxmlformats.org/officeDocument/2006/relationships/hyperlink" Target="mailto:OASISPlus@gsa.g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.niess@gsa.gov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hyperlink" Target="mailto:OASISPlus@gs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naic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/>
          <p:nvPr/>
        </p:nvSpPr>
        <p:spPr>
          <a:xfrm>
            <a:off x="1459250" y="687500"/>
            <a:ext cx="709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>
                <a:solidFill>
                  <a:schemeClr val="lt2"/>
                </a:solidFill>
              </a:rPr>
              <a:t>U.S. General Services Administration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7" name="Google Shape;167;p35" descr="Small Business Works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2425" y="4100925"/>
            <a:ext cx="1782400" cy="10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5"/>
          <p:cNvSpPr txBox="1">
            <a:spLocks noGrp="1"/>
          </p:cNvSpPr>
          <p:nvPr>
            <p:ph type="title" idx="4294967295"/>
          </p:nvPr>
        </p:nvSpPr>
        <p:spPr>
          <a:xfrm>
            <a:off x="2571750" y="2091875"/>
            <a:ext cx="6039000" cy="1631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0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59A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Small Business Works 2024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9A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GSA OSDBU A.C.T.S on Maximizing Small Business Opportunities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59A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35" descr="GSA Starmark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600" y="311500"/>
            <a:ext cx="698675" cy="6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4" descr="Steps 3 and 4 in the Oasis+ task order process"/>
          <p:cNvPicPr preferRelativeResize="0"/>
          <p:nvPr/>
        </p:nvPicPr>
        <p:blipFill rotWithShape="1">
          <a:blip r:embed="rId3">
            <a:alphaModFix/>
          </a:blip>
          <a:srcRect l="7879" t="9304" r="7761" b="10062"/>
          <a:stretch/>
        </p:blipFill>
        <p:spPr>
          <a:xfrm>
            <a:off x="3434200" y="253600"/>
            <a:ext cx="5295899" cy="408792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4" descr="Arrow "/>
          <p:cNvSpPr/>
          <p:nvPr/>
        </p:nvSpPr>
        <p:spPr>
          <a:xfrm>
            <a:off x="5219700" y="1135375"/>
            <a:ext cx="1609800" cy="86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44" descr="Symphony Procurement Suit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0675" y="1372675"/>
            <a:ext cx="1379226" cy="34075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4"/>
          <p:cNvSpPr>
            <a:spLocks noGrp="1"/>
          </p:cNvSpPr>
          <p:nvPr>
            <p:ph type="title" idx="4294967295"/>
          </p:nvPr>
        </p:nvSpPr>
        <p:spPr>
          <a:xfrm>
            <a:off x="455625" y="215150"/>
            <a:ext cx="2465700" cy="3978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579B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OASIS+ 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Task Order Process</a:t>
            </a:r>
            <a:endParaRPr kumimoji="0" lang="en-US" sz="2600" b="0" i="1" u="none" strike="noStrike" kern="0" cap="none" spc="0" normalizeH="0" baseline="0" noProof="0" dirty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Ordering Official 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Perspective</a:t>
            </a:r>
          </a:p>
        </p:txBody>
      </p:sp>
      <p:pic>
        <p:nvPicPr>
          <p:cNvPr id="2" name="Google Shape;224;p40" descr="Small Business Works logo">
            <a:extLst>
              <a:ext uri="{FF2B5EF4-FFF2-40B4-BE49-F238E27FC236}">
                <a16:creationId xmlns:a16="http://schemas.microsoft.com/office/drawing/2014/main" id="{853C5AD1-28A1-E1FB-6254-F0FA5FCA947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8700" y="4490225"/>
            <a:ext cx="1219098" cy="68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5" descr="Steps 5 and 6 in the Oasis+ task order process"/>
          <p:cNvPicPr preferRelativeResize="0"/>
          <p:nvPr/>
        </p:nvPicPr>
        <p:blipFill rotWithShape="1">
          <a:blip r:embed="rId3">
            <a:alphaModFix/>
          </a:blip>
          <a:srcRect l="8231" t="10573" r="8448" b="10691"/>
          <a:stretch/>
        </p:blipFill>
        <p:spPr>
          <a:xfrm>
            <a:off x="3331750" y="182550"/>
            <a:ext cx="5523825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5"/>
          <p:cNvSpPr>
            <a:spLocks noGrp="1"/>
          </p:cNvSpPr>
          <p:nvPr>
            <p:ph type="title" idx="4294967295"/>
          </p:nvPr>
        </p:nvSpPr>
        <p:spPr>
          <a:xfrm>
            <a:off x="455625" y="215150"/>
            <a:ext cx="2465700" cy="3978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579B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OASIS+ 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Task Order Process</a:t>
            </a:r>
            <a:endParaRPr kumimoji="0" lang="en-US" sz="2600" b="0" i="1" u="none" strike="noStrike" kern="0" cap="none" spc="0" normalizeH="0" baseline="0" noProof="0" dirty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Ordering Official 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Perspective</a:t>
            </a:r>
          </a:p>
        </p:txBody>
      </p:sp>
      <p:sp>
        <p:nvSpPr>
          <p:cNvPr id="269" name="Google Shape;269;p45" descr="Arrow pointing to Step 5 in the Oasis + task order process"/>
          <p:cNvSpPr/>
          <p:nvPr/>
        </p:nvSpPr>
        <p:spPr>
          <a:xfrm>
            <a:off x="1866900" y="297175"/>
            <a:ext cx="1609800" cy="86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45" descr="Symphony Procurement Suit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7875" y="534475"/>
            <a:ext cx="1379226" cy="34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24;p40" descr="Small Business Works logo">
            <a:extLst>
              <a:ext uri="{FF2B5EF4-FFF2-40B4-BE49-F238E27FC236}">
                <a16:creationId xmlns:a16="http://schemas.microsoft.com/office/drawing/2014/main" id="{F1D77D32-6BB6-1745-E7A5-F67E7734EE9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8700" y="4490225"/>
            <a:ext cx="1219098" cy="68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"/>
          <p:cNvSpPr>
            <a:spLocks noGrp="1"/>
          </p:cNvSpPr>
          <p:nvPr>
            <p:ph type="title" idx="4294967295"/>
          </p:nvPr>
        </p:nvSpPr>
        <p:spPr>
          <a:xfrm>
            <a:off x="455615" y="2536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579B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OASIS+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Reference</a:t>
            </a:r>
            <a:endParaRPr kumimoji="0" lang="en-US" sz="3100" b="1" i="0" u="none" strike="noStrike" kern="0" cap="none" spc="0" normalizeH="0" baseline="0" noProof="0" dirty="0">
              <a:ln>
                <a:noFill/>
              </a:ln>
              <a:solidFill>
                <a:srgbClr val="0579B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6"/>
          <p:cNvSpPr txBox="1"/>
          <p:nvPr/>
        </p:nvSpPr>
        <p:spPr>
          <a:xfrm>
            <a:off x="406900" y="930125"/>
            <a:ext cx="50214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OASIS+ Website:</a:t>
            </a: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https://www.gsa.gov/oasis-plus/</a:t>
            </a:r>
            <a:endParaRPr sz="1500" b="0" i="0" u="none" strike="noStrike" cap="none">
              <a:solidFill>
                <a:srgbClr val="0579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OASIS+ Email: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OASISPlus@gsa.gov</a:t>
            </a:r>
            <a:r>
              <a:rPr lang="en-US" sz="1500" b="0" i="0" u="none" strike="noStrike" cap="none">
                <a:solidFill>
                  <a:srgbClr val="0059A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00" b="0" i="0" u="none" strike="noStrike" cap="none">
              <a:solidFill>
                <a:srgbClr val="0059A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579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579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OASIS+ Interact Community: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https://buy.gsa.gov/interact/community/196/activity-feed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46" descr="Oasis+websi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62950" y="173599"/>
            <a:ext cx="2695250" cy="409677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6"/>
          <p:cNvSpPr/>
          <p:nvPr/>
        </p:nvSpPr>
        <p:spPr>
          <a:xfrm>
            <a:off x="4257675" y="1143000"/>
            <a:ext cx="1047900" cy="64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24;p40" descr="Small Business Works logo">
            <a:extLst>
              <a:ext uri="{FF2B5EF4-FFF2-40B4-BE49-F238E27FC236}">
                <a16:creationId xmlns:a16="http://schemas.microsoft.com/office/drawing/2014/main" id="{BA8AF582-8765-C82F-781B-B19BD868885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98700" y="4490225"/>
            <a:ext cx="1219098" cy="68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Google Shape;287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6272300" y="2485950"/>
            <a:ext cx="10200" cy="1391100"/>
          </a:xfrm>
          <a:prstGeom prst="straightConnector1">
            <a:avLst/>
          </a:prstGeom>
          <a:noFill/>
          <a:ln w="19050" cap="flat" cmpd="sng">
            <a:solidFill>
              <a:srgbClr val="9E9E9E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288" name="Google Shape;288;p47"/>
          <p:cNvSpPr>
            <a:spLocks noGrp="1"/>
          </p:cNvSpPr>
          <p:nvPr>
            <p:ph type="title" idx="4294967295"/>
          </p:nvPr>
        </p:nvSpPr>
        <p:spPr>
          <a:xfrm>
            <a:off x="455615" y="2536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579B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OASIS+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High-Level Milestone Chart (FY21-25)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579B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985681">
            <a:off x="5383818" y="2278222"/>
            <a:ext cx="655563" cy="5040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C58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85148" flipH="1">
            <a:off x="5933844" y="2313600"/>
            <a:ext cx="852255" cy="57901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985681">
            <a:off x="4911214" y="2416123"/>
            <a:ext cx="655563" cy="57901"/>
          </a:xfrm>
          <a:prstGeom prst="roundRect">
            <a:avLst>
              <a:gd name="adj" fmla="val 50000"/>
            </a:avLst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84884" flipH="1">
            <a:off x="3871184" y="2351020"/>
            <a:ext cx="1116820" cy="57901"/>
          </a:xfrm>
          <a:prstGeom prst="roundRect">
            <a:avLst>
              <a:gd name="adj" fmla="val 50000"/>
            </a:avLst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984884">
            <a:off x="2848663" y="2351020"/>
            <a:ext cx="1116820" cy="57901"/>
          </a:xfrm>
          <a:prstGeom prst="roundRect">
            <a:avLst>
              <a:gd name="adj" fmla="val 50000"/>
            </a:avLst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84884" flipH="1">
            <a:off x="1818007" y="2351020"/>
            <a:ext cx="1116820" cy="57901"/>
          </a:xfrm>
          <a:prstGeom prst="roundRect">
            <a:avLst>
              <a:gd name="adj" fmla="val 50000"/>
            </a:avLst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984884">
            <a:off x="795486" y="2351020"/>
            <a:ext cx="1116820" cy="57901"/>
          </a:xfrm>
          <a:prstGeom prst="roundRect">
            <a:avLst>
              <a:gd name="adj" fmla="val 50000"/>
            </a:avLst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6" name="Google Shape;296;p47" descr="FY22 in the Oasis+ High-Level Milestone Chart Prepare Draft RFPs"/>
          <p:cNvGrpSpPr/>
          <p:nvPr/>
        </p:nvGrpSpPr>
        <p:grpSpPr>
          <a:xfrm>
            <a:off x="2042750" y="2370703"/>
            <a:ext cx="1712700" cy="1391077"/>
            <a:chOff x="2114740" y="2543425"/>
            <a:chExt cx="1712700" cy="1230715"/>
          </a:xfrm>
        </p:grpSpPr>
        <p:sp>
          <p:nvSpPr>
            <p:cNvPr id="297" name="Google Shape;297;p47"/>
            <p:cNvSpPr txBox="1"/>
            <p:nvPr/>
          </p:nvSpPr>
          <p:spPr>
            <a:xfrm>
              <a:off x="2622642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FY22</a:t>
              </a:r>
              <a:endParaRPr sz="1000" b="1" i="0" u="none" strike="noStrike" cap="none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8" name="Google Shape;298;p47"/>
            <p:cNvSpPr/>
            <p:nvPr/>
          </p:nvSpPr>
          <p:spPr>
            <a:xfrm rot="-1789476">
              <a:off x="288808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C5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7"/>
            <p:cNvSpPr/>
            <p:nvPr/>
          </p:nvSpPr>
          <p:spPr>
            <a:xfrm>
              <a:off x="2114740" y="307064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057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7"/>
            <p:cNvSpPr txBox="1"/>
            <p:nvPr/>
          </p:nvSpPr>
          <p:spPr>
            <a:xfrm>
              <a:off x="2158990" y="310784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Prepare Draft RFPs</a:t>
              </a:r>
              <a:endParaRPr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7"/>
            <p:cNvSpPr/>
            <p:nvPr/>
          </p:nvSpPr>
          <p:spPr>
            <a:xfrm>
              <a:off x="2926090" y="3005991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oogle Shape;302;p47" descr="FY24 in the Oasis+ High-Level Milestone Chart "/>
          <p:cNvGrpSpPr/>
          <p:nvPr/>
        </p:nvGrpSpPr>
        <p:grpSpPr>
          <a:xfrm>
            <a:off x="3885700" y="2412980"/>
            <a:ext cx="2057400" cy="1348976"/>
            <a:chOff x="3957700" y="2609228"/>
            <a:chExt cx="2057400" cy="1164919"/>
          </a:xfrm>
        </p:grpSpPr>
        <p:sp>
          <p:nvSpPr>
            <p:cNvPr id="303" name="Google Shape;303;p47"/>
            <p:cNvSpPr/>
            <p:nvPr/>
          </p:nvSpPr>
          <p:spPr>
            <a:xfrm rot="-1789476">
              <a:off x="4941257" y="2638502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7"/>
            <p:cNvSpPr txBox="1"/>
            <p:nvPr/>
          </p:nvSpPr>
          <p:spPr>
            <a:xfrm>
              <a:off x="4665125" y="2757259"/>
              <a:ext cx="696900" cy="255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FY24</a:t>
              </a:r>
              <a:endParaRPr sz="1000" b="1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5" name="Google Shape;305;p47"/>
            <p:cNvSpPr/>
            <p:nvPr/>
          </p:nvSpPr>
          <p:spPr>
            <a:xfrm>
              <a:off x="3985325" y="3070647"/>
              <a:ext cx="1971600" cy="703500"/>
            </a:xfrm>
            <a:prstGeom prst="roundRect">
              <a:avLst>
                <a:gd name="adj" fmla="val 4485"/>
              </a:avLst>
            </a:prstGeom>
            <a:solidFill>
              <a:srgbClr val="FFFFFF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7"/>
            <p:cNvSpPr txBox="1"/>
            <p:nvPr/>
          </p:nvSpPr>
          <p:spPr>
            <a:xfrm>
              <a:off x="3957700" y="3107847"/>
              <a:ext cx="2057400" cy="6246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Proposal Evaluation (Q1-4)</a:t>
              </a:r>
              <a:endParaRPr sz="800" b="1" i="0" u="none" strike="noStrike" cap="none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Ordering Guide/DPA Training (Q2-4)</a:t>
              </a:r>
              <a:endParaRPr sz="800" b="1" i="0" u="none" strike="noStrike" cap="none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BIC Designation (Q2-3)</a:t>
              </a:r>
              <a:endParaRPr sz="800" b="1" i="0" u="none" strike="noStrike" cap="none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Contract Awards/NTPs (Q3/4)</a:t>
              </a:r>
              <a:endParaRPr sz="800" b="1" i="0" u="none" strike="noStrike" cap="none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Task Order Activity Begins (Q3/4)</a:t>
              </a:r>
              <a:endParaRPr sz="800" b="1" i="0" u="none" strike="noStrike" cap="none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7" name="Google Shape;307;p47"/>
            <p:cNvSpPr/>
            <p:nvPr/>
          </p:nvSpPr>
          <p:spPr>
            <a:xfrm>
              <a:off x="4976490" y="3005991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47" descr="FY21 in the Oasis+ High-Level Milestone Chart: Market Research Acquisition Planning "/>
          <p:cNvGrpSpPr/>
          <p:nvPr/>
        </p:nvGrpSpPr>
        <p:grpSpPr>
          <a:xfrm>
            <a:off x="1005395" y="1089972"/>
            <a:ext cx="1712700" cy="1217478"/>
            <a:chOff x="1072790" y="1221570"/>
            <a:chExt cx="1712700" cy="1217478"/>
          </a:xfrm>
        </p:grpSpPr>
        <p:sp>
          <p:nvSpPr>
            <p:cNvPr id="309" name="Google Shape;309;p47"/>
            <p:cNvSpPr/>
            <p:nvPr/>
          </p:nvSpPr>
          <p:spPr>
            <a:xfrm>
              <a:off x="1072790" y="122157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057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7"/>
            <p:cNvSpPr txBox="1"/>
            <p:nvPr/>
          </p:nvSpPr>
          <p:spPr>
            <a:xfrm>
              <a:off x="1579860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FY21</a:t>
              </a:r>
              <a:endParaRPr sz="1000" b="1" i="0" u="none" strike="noStrike" cap="none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Google Shape;311;p47"/>
            <p:cNvSpPr/>
            <p:nvPr/>
          </p:nvSpPr>
          <p:spPr>
            <a:xfrm rot="10800000">
              <a:off x="1884115" y="1920663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7"/>
            <p:cNvSpPr txBox="1"/>
            <p:nvPr/>
          </p:nvSpPr>
          <p:spPr>
            <a:xfrm>
              <a:off x="1117040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Market Research </a:t>
              </a:r>
              <a:endParaRPr sz="10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Acquisition Planning </a:t>
              </a:r>
              <a:endParaRPr sz="10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3" name="Google Shape;313;p47"/>
            <p:cNvSpPr/>
            <p:nvPr/>
          </p:nvSpPr>
          <p:spPr>
            <a:xfrm rot="-1789476">
              <a:off x="1846080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C5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47" descr="FY23 in the Oasis+ High-Level Milestone Chart: Release Draft RFPs&#10;Release Final RFPs&#10;OSP/Symphony webinars&#10;Stakeholder Communications&#10;"/>
          <p:cNvGrpSpPr/>
          <p:nvPr/>
        </p:nvGrpSpPr>
        <p:grpSpPr>
          <a:xfrm>
            <a:off x="3051140" y="1089972"/>
            <a:ext cx="1712700" cy="1217478"/>
            <a:chOff x="3123140" y="1221570"/>
            <a:chExt cx="1712700" cy="1217478"/>
          </a:xfrm>
        </p:grpSpPr>
        <p:sp>
          <p:nvSpPr>
            <p:cNvPr id="315" name="Google Shape;315;p47"/>
            <p:cNvSpPr/>
            <p:nvPr/>
          </p:nvSpPr>
          <p:spPr>
            <a:xfrm rot="-1789476">
              <a:off x="3899258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C5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7"/>
            <p:cNvSpPr txBox="1"/>
            <p:nvPr/>
          </p:nvSpPr>
          <p:spPr>
            <a:xfrm>
              <a:off x="3635571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FY23</a:t>
              </a:r>
              <a:endParaRPr sz="1000" b="1" i="0" u="none" strike="noStrike" cap="none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47"/>
            <p:cNvSpPr/>
            <p:nvPr/>
          </p:nvSpPr>
          <p:spPr>
            <a:xfrm>
              <a:off x="3123140" y="122157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057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rgbClr val="0C58D3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rgbClr val="0C58D3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rgbClr val="0C58D3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rgbClr val="0C58D3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rgbClr val="0C58D3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rgbClr val="0C58D3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rgbClr val="0C58D3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7"/>
            <p:cNvSpPr/>
            <p:nvPr/>
          </p:nvSpPr>
          <p:spPr>
            <a:xfrm rot="10800000">
              <a:off x="3934465" y="1920663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057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7"/>
            <p:cNvSpPr txBox="1"/>
            <p:nvPr/>
          </p:nvSpPr>
          <p:spPr>
            <a:xfrm>
              <a:off x="3167390" y="1258770"/>
              <a:ext cx="1624200" cy="624600"/>
            </a:xfrm>
            <a:prstGeom prst="rect">
              <a:avLst/>
            </a:prstGeom>
            <a:solidFill>
              <a:srgbClr val="057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Release Draft RFPs</a:t>
              </a:r>
              <a:endParaRPr sz="8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Release Final RFPs</a:t>
              </a:r>
              <a:endParaRPr sz="8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OSP/Symphony webinars</a:t>
              </a:r>
              <a:endParaRPr sz="8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Stakeholder Communications</a:t>
              </a:r>
              <a:endParaRPr sz="8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0" name="Google Shape;320;p47" descr="FY25 in the Oasis+ High-Level Milestone Chart: Task Order Activity Continues OASIS+ PMR #1&#10;OASIS+ Phase 1 “Open Continuous” OASIS+ Phase 2&#10;&#10;"/>
          <p:cNvGrpSpPr/>
          <p:nvPr/>
        </p:nvGrpSpPr>
        <p:grpSpPr>
          <a:xfrm>
            <a:off x="5118709" y="1089978"/>
            <a:ext cx="1871960" cy="1246752"/>
            <a:chOff x="5201245" y="1221570"/>
            <a:chExt cx="1712838" cy="1246752"/>
          </a:xfrm>
        </p:grpSpPr>
        <p:sp>
          <p:nvSpPr>
            <p:cNvPr id="321" name="Google Shape;321;p47"/>
            <p:cNvSpPr/>
            <p:nvPr/>
          </p:nvSpPr>
          <p:spPr>
            <a:xfrm rot="-1789476">
              <a:off x="5977648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7"/>
            <p:cNvSpPr txBox="1"/>
            <p:nvPr/>
          </p:nvSpPr>
          <p:spPr>
            <a:xfrm>
              <a:off x="5721781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FY25</a:t>
              </a:r>
              <a:endParaRPr sz="1000" b="1" i="0" u="none" strike="noStrike" cap="none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3" name="Google Shape;323;p47"/>
            <p:cNvSpPr/>
            <p:nvPr/>
          </p:nvSpPr>
          <p:spPr>
            <a:xfrm>
              <a:off x="5201245" y="122157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7"/>
            <p:cNvSpPr/>
            <p:nvPr/>
          </p:nvSpPr>
          <p:spPr>
            <a:xfrm rot="10800000">
              <a:off x="6012570" y="1920663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7"/>
            <p:cNvSpPr txBox="1"/>
            <p:nvPr/>
          </p:nvSpPr>
          <p:spPr>
            <a:xfrm>
              <a:off x="5245483" y="1258766"/>
              <a:ext cx="16686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Task Order Activity Continues</a:t>
              </a:r>
              <a:endParaRPr sz="800" b="1" i="0" u="none" strike="noStrike" cap="none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OASIS+ PMR #1</a:t>
              </a:r>
              <a:endParaRPr sz="800" b="1" i="0" u="none" strike="noStrike" cap="none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 dirty="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OASIS+ Phase 1 “Open Continuous”</a:t>
              </a:r>
              <a:endParaRPr sz="800" b="1" i="0" u="none" strike="noStrike" cap="none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 dirty="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OASIS+ Phase 2</a:t>
              </a:r>
              <a:endParaRPr sz="800" b="1" i="0" u="none" strike="noStrike" cap="none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aphicFrame>
        <p:nvGraphicFramePr>
          <p:cNvPr id="326" name="Google Shape;326;p47"/>
          <p:cNvGraphicFramePr/>
          <p:nvPr>
            <p:extLst>
              <p:ext uri="{D42A27DB-BD31-4B8C-83A1-F6EECF244321}">
                <p14:modId xmlns:p14="http://schemas.microsoft.com/office/powerpoint/2010/main" val="329593301"/>
              </p:ext>
            </p:extLst>
          </p:nvPr>
        </p:nvGraphicFramePr>
        <p:xfrm>
          <a:off x="6116875" y="3574604"/>
          <a:ext cx="2341325" cy="648100"/>
        </p:xfrm>
        <a:graphic>
          <a:graphicData uri="http://schemas.openxmlformats.org/drawingml/2006/table">
            <a:tbl>
              <a:tblPr firstRow="1">
                <a:noFill/>
                <a:tableStyleId>{5FE6D720-8454-4FC6-A732-355A6D31B06E}</a:tableStyleId>
              </a:tblPr>
              <a:tblGrid>
                <a:gridCol w="63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Name</a:t>
                      </a:r>
                      <a:endParaRPr sz="800" b="1" i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5425" marB="15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Contract Holders</a:t>
                      </a:r>
                      <a:endParaRPr sz="800" b="1" i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5425" marB="15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Expires</a:t>
                      </a:r>
                      <a:endParaRPr sz="800" b="1" i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5425" marB="15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OASIS SB</a:t>
                      </a:r>
                      <a:endParaRPr sz="800" i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5425" marB="15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488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5425" marB="15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12/19/2024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5425" marB="15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OASIS 8(a)</a:t>
                      </a:r>
                      <a:endParaRPr sz="800" i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5425" marB="15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115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5425" marB="15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12/19/2024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5425" marB="15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OASIS UR</a:t>
                      </a:r>
                      <a:endParaRPr sz="800" i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5425" marB="15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147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5425" marB="15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3/01/2025</a:t>
                      </a:r>
                      <a:endParaRPr sz="8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5425" marB="15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7" name="Google Shape;327;p47"/>
          <p:cNvSpPr txBox="1"/>
          <p:nvPr/>
        </p:nvSpPr>
        <p:spPr>
          <a:xfrm>
            <a:off x="6116875" y="3266800"/>
            <a:ext cx="234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Expiration Dates – Legacy OASIS Contracts</a:t>
            </a:r>
            <a:endParaRPr sz="800" b="1" i="1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789476">
            <a:off x="6199898" y="2223200"/>
            <a:ext cx="160451" cy="160451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8585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7"/>
          <p:cNvSpPr txBox="1"/>
          <p:nvPr/>
        </p:nvSpPr>
        <p:spPr>
          <a:xfrm>
            <a:off x="5168875" y="2069550"/>
            <a:ext cx="594600" cy="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595959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Today</a:t>
            </a:r>
            <a:endParaRPr sz="1000" b="1" i="0" u="none" strike="noStrike" cap="none">
              <a:solidFill>
                <a:srgbClr val="595959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789476">
            <a:off x="5437898" y="2299400"/>
            <a:ext cx="160451" cy="160451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0C58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86;p37" descr="OASIS+ logo&#10;One Acquisition Solution for Integrated Service +">
            <a:extLst>
              <a:ext uri="{FF2B5EF4-FFF2-40B4-BE49-F238E27FC236}">
                <a16:creationId xmlns:a16="http://schemas.microsoft.com/office/drawing/2014/main" id="{BDF1E994-F71D-04E4-FE1D-A3C01D6291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500" y="114750"/>
            <a:ext cx="1657925" cy="6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24;p40" descr="Small Business Works logo">
            <a:extLst>
              <a:ext uri="{FF2B5EF4-FFF2-40B4-BE49-F238E27FC236}">
                <a16:creationId xmlns:a16="http://schemas.microsoft.com/office/drawing/2014/main" id="{B2743A22-1449-759B-D852-C970E2F2EA5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8700" y="4490225"/>
            <a:ext cx="1219098" cy="68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8"/>
          <p:cNvSpPr txBox="1">
            <a:spLocks noGrp="1"/>
          </p:cNvSpPr>
          <p:nvPr>
            <p:ph type="title" idx="4294967295"/>
          </p:nvPr>
        </p:nvSpPr>
        <p:spPr>
          <a:xfrm>
            <a:off x="0" y="1840320"/>
            <a:ext cx="91440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24;p40" descr="Small Business Works logo">
            <a:extLst>
              <a:ext uri="{FF2B5EF4-FFF2-40B4-BE49-F238E27FC236}">
                <a16:creationId xmlns:a16="http://schemas.microsoft.com/office/drawing/2014/main" id="{64D7D06E-19E8-2DD1-7B41-ACD193CE20A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8700" y="4490225"/>
            <a:ext cx="1219098" cy="68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9" descr="GSA Star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4952" y="1051560"/>
            <a:ext cx="3038302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1B8DD-4FE6-FB6E-0EAE-2CDC76B25C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8751" y="5778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GSA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>
            <a:spLocks noGrp="1"/>
          </p:cNvSpPr>
          <p:nvPr>
            <p:ph type="title" idx="4294967295"/>
          </p:nvPr>
        </p:nvSpPr>
        <p:spPr>
          <a:xfrm>
            <a:off x="684225" y="482199"/>
            <a:ext cx="7769100" cy="953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58D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OASIS+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C58D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Next Generation Services MAC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C58D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6"/>
          <p:cNvSpPr txBox="1"/>
          <p:nvPr/>
        </p:nvSpPr>
        <p:spPr>
          <a:xfrm>
            <a:off x="2819400" y="2015750"/>
            <a:ext cx="58635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Bill Niess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OASIS+ Program Manager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Office of Professional Services and Human Capital (PSHC)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Federal Acquisition Service (FAS)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 (GSA)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william.niess@gsa.gov</a:t>
            </a:r>
            <a:endParaRPr sz="1300" b="0" i="0" u="none" strike="noStrike" cap="none">
              <a:solidFill>
                <a:srgbClr val="0579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OASISPlus@gsa.gov</a:t>
            </a:r>
            <a:r>
              <a:rPr lang="en-US" sz="1300" b="0" i="0" u="none" strike="noStrike" cap="none">
                <a:solidFill>
                  <a:srgbClr val="0059A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36" descr="Headshot of Bill Niess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225" y="1976250"/>
            <a:ext cx="1872700" cy="18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6" descr="OASIS+ logo&#10;One Acquisition Solution for Integrated Service +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80500" y="114750"/>
            <a:ext cx="1657925" cy="6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6" descr="Small Business Works log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19325" y="4494625"/>
            <a:ext cx="1219098" cy="68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>
            <a:spLocks noGrp="1"/>
          </p:cNvSpPr>
          <p:nvPr>
            <p:ph type="title" idx="4294967295"/>
          </p:nvPr>
        </p:nvSpPr>
        <p:spPr>
          <a:xfrm>
            <a:off x="385938" y="190450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579B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OASIS+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7"/>
          <p:cNvSpPr txBox="1"/>
          <p:nvPr/>
        </p:nvSpPr>
        <p:spPr>
          <a:xfrm>
            <a:off x="284673" y="935372"/>
            <a:ext cx="7692600" cy="3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0" i="0" u="sng" strike="noStrike" cap="none">
                <a:solidFill>
                  <a:srgbClr val="000000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 </a:t>
            </a:r>
            <a:r>
              <a:rPr lang="en-US" sz="1600" b="0" i="0" u="sng" strike="noStrike" cap="none">
                <a:solidFill>
                  <a:srgbClr val="000000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cquisition </a:t>
            </a:r>
            <a:r>
              <a:rPr lang="en-US" sz="1600" b="0" i="0" u="sng" strike="noStrike" cap="none">
                <a:solidFill>
                  <a:srgbClr val="000000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olution for </a:t>
            </a:r>
            <a:r>
              <a:rPr lang="en-US" sz="1600" b="0" i="0" u="sng" strike="noStrike" cap="none">
                <a:solidFill>
                  <a:srgbClr val="000000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ntegrated </a:t>
            </a:r>
            <a:r>
              <a:rPr lang="en-US" sz="1600" b="0" i="0" u="sng" strike="noStrike" cap="none">
                <a:solidFill>
                  <a:srgbClr val="000000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ervices Plus (</a:t>
            </a:r>
            <a:r>
              <a:rPr lang="en-US" sz="1600" b="0" i="0" u="none" strike="noStrike" cap="none">
                <a:solidFill>
                  <a:srgbClr val="000000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OASIS+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is a government wide, multiple award, IDIQ acquisition program that provides best-in-class contracts and vendors who offer customer agencies a full range of integrated professional services to help them meet their mission requirements.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a phased approach, OASIS+ will eventually combine the scope of: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OASIS (SB, 8(a), and UR);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Building, Maintenance &amp; Operations (BMO);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 Capital &amp; Training Solutions (HCaTS); and 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areas of previously undefined services.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37" descr="OASIS+ logo&#10;One Acquisition Solution for Integrated Service +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500" y="114750"/>
            <a:ext cx="1657925" cy="6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24;p40" descr="Small Business Works logo">
            <a:extLst>
              <a:ext uri="{FF2B5EF4-FFF2-40B4-BE49-F238E27FC236}">
                <a16:creationId xmlns:a16="http://schemas.microsoft.com/office/drawing/2014/main" id="{6EA33BE8-65E3-8082-033A-BE44A2BE54D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8700" y="4490225"/>
            <a:ext cx="1219098" cy="68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8"/>
          <p:cNvSpPr>
            <a:spLocks noGrp="1"/>
          </p:cNvSpPr>
          <p:nvPr>
            <p:ph type="title" idx="4294967295"/>
          </p:nvPr>
        </p:nvSpPr>
        <p:spPr>
          <a:xfrm>
            <a:off x="455615" y="2536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579B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OASIS+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Contract Program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8"/>
          <p:cNvSpPr txBox="1"/>
          <p:nvPr/>
        </p:nvSpPr>
        <p:spPr>
          <a:xfrm>
            <a:off x="435525" y="1045175"/>
            <a:ext cx="8213100" cy="3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OASIS+ consists of </a:t>
            </a:r>
            <a:r>
              <a:rPr lang="en-US" sz="1800" b="1" i="0" u="none" strike="noStrike" cap="none">
                <a:solidFill>
                  <a:srgbClr val="000000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six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separate and distinct IDIQ contracts: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Small Business (SB)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SBA-Certified 8(a) Small Business (8(a))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SBA-Certified HUBZone Small Business (HZ)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SBA-Certified Service-Disabled Veteran-Owned Small Business (SDVOSB)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SBA-Certified Women-Owned Small Business Small Business (WOSB)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Unrestricted (UR)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86;p37" descr="OASIS+ logo&#10;One Acquisition Solution for Integrated Service +">
            <a:extLst>
              <a:ext uri="{FF2B5EF4-FFF2-40B4-BE49-F238E27FC236}">
                <a16:creationId xmlns:a16="http://schemas.microsoft.com/office/drawing/2014/main" id="{24B55C4A-0A30-D675-7F2D-D87F3CCD98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500" y="114750"/>
            <a:ext cx="1657925" cy="6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24;p40" descr="Small Business Works logo">
            <a:extLst>
              <a:ext uri="{FF2B5EF4-FFF2-40B4-BE49-F238E27FC236}">
                <a16:creationId xmlns:a16="http://schemas.microsoft.com/office/drawing/2014/main" id="{734AB761-D494-005F-BAA4-FA504409408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8700" y="4490225"/>
            <a:ext cx="1219098" cy="68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>
            <a:spLocks noGrp="1"/>
          </p:cNvSpPr>
          <p:nvPr>
            <p:ph type="title" idx="4294967295"/>
          </p:nvPr>
        </p:nvSpPr>
        <p:spPr>
          <a:xfrm>
            <a:off x="455615" y="2536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100" b="1" i="0" u="none" strike="noStrike" kern="0" cap="none" spc="0" normalizeH="0" baseline="0" noProof="0" dirty="0">
                <a:ln>
                  <a:noFill/>
                </a:ln>
                <a:solidFill>
                  <a:srgbClr val="0579B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OASIS+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Unique Features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579B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9" descr="List of 8 Oasis+ unique featur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8025" y="1054575"/>
            <a:ext cx="6139924" cy="323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9"/>
          <p:cNvSpPr/>
          <p:nvPr/>
        </p:nvSpPr>
        <p:spPr>
          <a:xfrm>
            <a:off x="904875" y="1295400"/>
            <a:ext cx="1047900" cy="64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Domains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9"/>
          <p:cNvSpPr/>
          <p:nvPr/>
        </p:nvSpPr>
        <p:spPr>
          <a:xfrm>
            <a:off x="7639050" y="2838450"/>
            <a:ext cx="1266900" cy="6477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On-Ramps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9" descr="Arrow pointing to Technology Based Ordering &amp; Market Research Tools unique Oasis + feature"/>
          <p:cNvSpPr/>
          <p:nvPr/>
        </p:nvSpPr>
        <p:spPr>
          <a:xfrm>
            <a:off x="342900" y="3345175"/>
            <a:ext cx="1609800" cy="86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9" descr="Symphony Procurement Suit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875" y="3582475"/>
            <a:ext cx="1379226" cy="34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86;p37" descr="OASIS+ logo&#10;One Acquisition Solution for Integrated Service +">
            <a:extLst>
              <a:ext uri="{FF2B5EF4-FFF2-40B4-BE49-F238E27FC236}">
                <a16:creationId xmlns:a16="http://schemas.microsoft.com/office/drawing/2014/main" id="{52E95A89-1B35-1F58-329C-C28310DAB69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80500" y="114750"/>
            <a:ext cx="1657925" cy="6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24;p40" descr="Small Business Works logo">
            <a:extLst>
              <a:ext uri="{FF2B5EF4-FFF2-40B4-BE49-F238E27FC236}">
                <a16:creationId xmlns:a16="http://schemas.microsoft.com/office/drawing/2014/main" id="{69007D1A-8960-4F77-5321-4F017EFAF74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98700" y="4490225"/>
            <a:ext cx="1219098" cy="68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>
            <a:spLocks noGrp="1"/>
          </p:cNvSpPr>
          <p:nvPr>
            <p:ph type="title" idx="4294967295"/>
          </p:nvPr>
        </p:nvSpPr>
        <p:spPr>
          <a:xfrm>
            <a:off x="455615" y="2536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579B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OASIS+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Domains</a:t>
            </a:r>
            <a:endParaRPr kumimoji="0" lang="en-US" sz="3100" b="1" i="0" u="none" strike="noStrike" kern="0" cap="none" spc="0" normalizeH="0" baseline="0" noProof="0" dirty="0">
              <a:ln>
                <a:noFill/>
              </a:ln>
              <a:solidFill>
                <a:srgbClr val="0579B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0"/>
          <p:cNvSpPr txBox="1"/>
          <p:nvPr/>
        </p:nvSpPr>
        <p:spPr>
          <a:xfrm>
            <a:off x="508000" y="921500"/>
            <a:ext cx="36966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scope of each OASIS+ contract is categorized into functional groupings known as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Domains. 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 (8) Domains are in the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I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OASIS+ contracts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○"/>
            </a:pP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Contract Awards / NTP – FY24 (Q3/4)</a:t>
            </a:r>
            <a:endParaRPr sz="1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Continuous – FY25+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Five (5) Domains are planned for 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II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OASIS+ contracts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71525" marR="0" lvl="1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Contract Awards / NTP – FY25/26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71525" marR="0" lvl="1" indent="-190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Continuous – FY27+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" name="Google Shape;217;p40" descr="Oasis+ Scope &amp; Fair Opportunity Structure Phase 1 Domains and Proposed Phase 2 Domains"/>
          <p:cNvGrpSpPr/>
          <p:nvPr/>
        </p:nvGrpSpPr>
        <p:grpSpPr>
          <a:xfrm>
            <a:off x="4502400" y="900750"/>
            <a:ext cx="4323349" cy="3247351"/>
            <a:chOff x="4350000" y="900750"/>
            <a:chExt cx="4323349" cy="3247351"/>
          </a:xfrm>
        </p:grpSpPr>
        <p:pic>
          <p:nvPicPr>
            <p:cNvPr id="218" name="Google Shape;218;p40"/>
            <p:cNvPicPr preferRelativeResize="0"/>
            <p:nvPr/>
          </p:nvPicPr>
          <p:blipFill rotWithShape="1">
            <a:blip r:embed="rId3">
              <a:alphaModFix/>
            </a:blip>
            <a:srcRect l="8196" t="9246" r="8078" b="10069"/>
            <a:stretch/>
          </p:blipFill>
          <p:spPr>
            <a:xfrm>
              <a:off x="4350000" y="900750"/>
              <a:ext cx="4323349" cy="32473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p40"/>
            <p:cNvSpPr/>
            <p:nvPr/>
          </p:nvSpPr>
          <p:spPr>
            <a:xfrm>
              <a:off x="5004950" y="1151200"/>
              <a:ext cx="1657800" cy="2085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Phase 1 Domains</a:t>
              </a:r>
              <a:endParaRPr sz="9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" name="Google Shape;220;p40"/>
            <p:cNvSpPr/>
            <p:nvPr/>
          </p:nvSpPr>
          <p:spPr>
            <a:xfrm>
              <a:off x="6873225" y="1151325"/>
              <a:ext cx="1657800" cy="2085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Proposed Phase 2 Domains</a:t>
              </a:r>
              <a:endParaRPr sz="9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21" name="Google Shape;221;p40"/>
          <p:cNvSpPr/>
          <p:nvPr/>
        </p:nvSpPr>
        <p:spPr>
          <a:xfrm>
            <a:off x="584200" y="2548925"/>
            <a:ext cx="585600" cy="28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BOLO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0"/>
          <p:cNvSpPr/>
          <p:nvPr/>
        </p:nvSpPr>
        <p:spPr>
          <a:xfrm>
            <a:off x="127000" y="2853725"/>
            <a:ext cx="585600" cy="28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BOLO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40" descr="Small Business Work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8700" y="4490225"/>
            <a:ext cx="1219098" cy="68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>
            <a:spLocks noGrp="1"/>
          </p:cNvSpPr>
          <p:nvPr>
            <p:ph type="title" idx="4294967295"/>
          </p:nvPr>
        </p:nvSpPr>
        <p:spPr>
          <a:xfrm>
            <a:off x="455615" y="2536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579B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OASIS+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Domains – </a:t>
            </a:r>
            <a:r>
              <a:rPr kumimoji="0" lang="en-US" sz="3000" b="1" i="1" u="none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cont’d</a:t>
            </a:r>
            <a:endParaRPr kumimoji="0" lang="en-US" sz="3100" b="1" i="1" u="none" strike="noStrike" kern="0" cap="none" spc="0" normalizeH="0" baseline="0" noProof="0" dirty="0">
              <a:ln>
                <a:noFill/>
              </a:ln>
              <a:solidFill>
                <a:srgbClr val="0579B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1"/>
          <p:cNvSpPr txBox="1"/>
          <p:nvPr/>
        </p:nvSpPr>
        <p:spPr>
          <a:xfrm>
            <a:off x="363150" y="917700"/>
            <a:ext cx="5838300" cy="3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Domains are based on groupings of </a:t>
            </a:r>
            <a:r>
              <a:rPr lang="en-US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North American Industry Classification System (NAICS)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codes.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Domain contains multiple NAICS codes.  OASIS+ Contractors may qualify for </a:t>
            </a:r>
            <a:r>
              <a:rPr lang="en-US" sz="1400" b="0" i="0" u="none" strike="noStrike" cap="none">
                <a:solidFill>
                  <a:srgbClr val="000000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award of some or all NAICS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included in the specific Domain (provided they meet all qualifications for award).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Ordering Contracting Officers (OCOs) will: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Determine the appropriate OASIS+ </a:t>
            </a:r>
            <a:r>
              <a:rPr lang="en-US" sz="1400" b="0" i="0" u="none" strike="noStrike" cap="none">
                <a:solidFill>
                  <a:srgbClr val="000000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contract vehicle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the appropriate </a:t>
            </a:r>
            <a:r>
              <a:rPr lang="en-US" sz="1400" b="0" i="0" u="none" strike="noStrike" cap="none">
                <a:solidFill>
                  <a:srgbClr val="000000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Domain;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then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the appropriate </a:t>
            </a:r>
            <a:r>
              <a:rPr lang="en-US" sz="1400" b="0" i="0" u="none" strike="noStrike" cap="none">
                <a:solidFill>
                  <a:srgbClr val="000000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NAICS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best represents the scope of their requirement.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Fair Opportunity is provided at the individual NAICS level.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41" descr="Unrestricted Domai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9925" y="310976"/>
            <a:ext cx="2109700" cy="393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24;p40" descr="Small Business Works logo">
            <a:extLst>
              <a:ext uri="{FF2B5EF4-FFF2-40B4-BE49-F238E27FC236}">
                <a16:creationId xmlns:a16="http://schemas.microsoft.com/office/drawing/2014/main" id="{C786490C-1638-8533-5880-0742F757FEA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8700" y="4490225"/>
            <a:ext cx="1219098" cy="68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2" descr="Step 1 in the Oasis+ task order process"/>
          <p:cNvPicPr preferRelativeResize="0"/>
          <p:nvPr/>
        </p:nvPicPr>
        <p:blipFill rotWithShape="1">
          <a:blip r:embed="rId3">
            <a:alphaModFix/>
          </a:blip>
          <a:srcRect l="8019" t="11410" r="9478" b="11747"/>
          <a:stretch/>
        </p:blipFill>
        <p:spPr>
          <a:xfrm>
            <a:off x="3378700" y="292325"/>
            <a:ext cx="5468426" cy="4019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2"/>
          <p:cNvSpPr>
            <a:spLocks noGrp="1"/>
          </p:cNvSpPr>
          <p:nvPr>
            <p:ph type="title" idx="4294967295"/>
          </p:nvPr>
        </p:nvSpPr>
        <p:spPr>
          <a:xfrm>
            <a:off x="455625" y="215150"/>
            <a:ext cx="2465700" cy="3978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579B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OASIS+ 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Task Order Process</a:t>
            </a:r>
            <a:endParaRPr kumimoji="0" lang="en-US" sz="2600" b="0" i="1" u="none" strike="noStrike" kern="0" cap="none" spc="0" normalizeH="0" baseline="0" noProof="0" dirty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Ordering Official 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Perspective</a:t>
            </a:r>
          </a:p>
        </p:txBody>
      </p:sp>
      <p:pic>
        <p:nvPicPr>
          <p:cNvPr id="2" name="Google Shape;224;p40" descr="Small Business Works logo">
            <a:extLst>
              <a:ext uri="{FF2B5EF4-FFF2-40B4-BE49-F238E27FC236}">
                <a16:creationId xmlns:a16="http://schemas.microsoft.com/office/drawing/2014/main" id="{E88ED72C-7C80-AB3A-2395-C8E36501B14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8700" y="4490225"/>
            <a:ext cx="1219098" cy="68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>
            <a:spLocks noGrp="1"/>
          </p:cNvSpPr>
          <p:nvPr>
            <p:ph type="title" idx="4294967295"/>
          </p:nvPr>
        </p:nvSpPr>
        <p:spPr>
          <a:xfrm>
            <a:off x="455625" y="215150"/>
            <a:ext cx="2465700" cy="3978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579B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OASIS+ 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Task Order Process</a:t>
            </a:r>
            <a:endParaRPr kumimoji="0" lang="en-US" sz="2600" b="0" i="1" u="none" strike="noStrike" kern="0" cap="none" spc="0" normalizeH="0" baseline="0" noProof="0" dirty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Ordering Official 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Perspective</a:t>
            </a:r>
          </a:p>
        </p:txBody>
      </p:sp>
      <p:pic>
        <p:nvPicPr>
          <p:cNvPr id="248" name="Google Shape;248;p43" descr="Step 2 in the Oasis+ task order process"/>
          <p:cNvPicPr preferRelativeResize="0"/>
          <p:nvPr/>
        </p:nvPicPr>
        <p:blipFill rotWithShape="1">
          <a:blip r:embed="rId3">
            <a:alphaModFix/>
          </a:blip>
          <a:srcRect l="8391" t="10350" r="8274" b="10697"/>
          <a:stretch/>
        </p:blipFill>
        <p:spPr>
          <a:xfrm>
            <a:off x="3488350" y="215100"/>
            <a:ext cx="5304874" cy="397865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3" descr="Arrow pointing to Step 2 in the Oasis+ task order process"/>
          <p:cNvSpPr/>
          <p:nvPr/>
        </p:nvSpPr>
        <p:spPr>
          <a:xfrm>
            <a:off x="2705100" y="297175"/>
            <a:ext cx="1609800" cy="86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43" descr="Symphony Procurement Suit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6075" y="534475"/>
            <a:ext cx="1379226" cy="34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24;p40" descr="Small Business Works logo">
            <a:extLst>
              <a:ext uri="{FF2B5EF4-FFF2-40B4-BE49-F238E27FC236}">
                <a16:creationId xmlns:a16="http://schemas.microsoft.com/office/drawing/2014/main" id="{2D5F366C-4F67-C2AD-7BDD-6498C2D732D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8700" y="4490225"/>
            <a:ext cx="1219098" cy="68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629</Words>
  <Application>Microsoft Office PowerPoint</Application>
  <PresentationFormat>On-screen Show (16:9)</PresentationFormat>
  <Paragraphs>163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Arial</vt:lpstr>
      <vt:lpstr>Roboto</vt:lpstr>
      <vt:lpstr>Blank Presentation</vt:lpstr>
      <vt:lpstr>Blank Presentation</vt:lpstr>
      <vt:lpstr>Small Business Works 2024  GSA OSDBU A.C.T.S on Maximizing Small Business Opportunities</vt:lpstr>
      <vt:lpstr>OASIS+ The Next Generation Services MAC</vt:lpstr>
      <vt:lpstr>What is OASIS+</vt:lpstr>
      <vt:lpstr>OASIS+ Contract Program</vt:lpstr>
      <vt:lpstr>OASIS+ Unique Features</vt:lpstr>
      <vt:lpstr>OASIS+ Domains</vt:lpstr>
      <vt:lpstr>OASIS+ Domains – cont’d</vt:lpstr>
      <vt:lpstr>OASIS+  Task Order Process   Ordering Official  Perspective</vt:lpstr>
      <vt:lpstr>OASIS+  Task Order Process   Ordering Official  Perspective</vt:lpstr>
      <vt:lpstr>OASIS+  Task Order Process   Ordering Official  Perspective</vt:lpstr>
      <vt:lpstr>OASIS+  Task Order Process   Ordering Official  Perspective</vt:lpstr>
      <vt:lpstr>OASIS+ Reference</vt:lpstr>
      <vt:lpstr>OASIS+ High-Level Milestone Chart (FY21-25)</vt:lpstr>
      <vt:lpstr>Thank You!</vt:lpstr>
      <vt:lpstr>GSA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YolandaGJohnson</dc:creator>
  <cp:lastModifiedBy>YolandaGJohnson</cp:lastModifiedBy>
  <cp:revision>4</cp:revision>
  <dcterms:modified xsi:type="dcterms:W3CDTF">2024-05-08T11:07:58Z</dcterms:modified>
</cp:coreProperties>
</file>