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871785-8FD1-4D38-B004-485B55736E5E}">
  <a:tblStyle styleId="{97871785-8FD1-4D38-B004-485B55736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0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businessworks2021.mbmapp.com/?utm_medium=email&amp;utm_source=govDelive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Proxima Nova"/>
                <a:ea typeface="Proxima Nova"/>
                <a:cs typeface="Proxima Nova"/>
                <a:sym typeface="Proxima Nova"/>
              </a:rPr>
              <a:t>The overarching strategy shaping our approach to Polaris includes: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-US" sz="1200">
                <a:latin typeface="Proxima Nova"/>
                <a:ea typeface="Proxima Nova"/>
                <a:cs typeface="Proxima Nova"/>
                <a:sym typeface="Proxima Nova"/>
              </a:rPr>
              <a:t>Provide greater opportunities to small businesses by removing barriers to entry and providing additional training and engagement with industry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-US" sz="1200">
                <a:latin typeface="Proxima Nova"/>
                <a:ea typeface="Proxima Nova"/>
                <a:cs typeface="Proxima Nova"/>
                <a:sym typeface="Proxima Nova"/>
              </a:rPr>
              <a:t>Support greater equity in government contracting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-US" sz="1200">
                <a:latin typeface="Proxima Nova"/>
                <a:ea typeface="Proxima Nova"/>
                <a:cs typeface="Proxima Nova"/>
                <a:sym typeface="Proxima Nova"/>
              </a:rPr>
              <a:t>Connect agencies with highly qualified technology providers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-US" sz="1200">
                <a:latin typeface="Proxima Nova"/>
                <a:ea typeface="Proxima Nova"/>
                <a:cs typeface="Proxima Nova"/>
                <a:sym typeface="Proxima Nova"/>
              </a:rPr>
              <a:t>Improve ease of use for agencies, industry partners, and GSA employees</a:t>
            </a:r>
            <a:endParaRPr sz="1200"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Key Polaris features that we’re aiming for: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Regular refreshment of the industrial base through on-ramps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Inclusion of a technical refresh clause that can be triggered as needed to adapt to customer needs.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We’ve requested approvals, and are working towards: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No-price awards with pricing negotiated at the task order level — to promote competition.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No contract ceiling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5 year base period with 5 year option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Support for IT modernization and emerging technologies capabilities by offering the latest in cloud offerings from storage services to quantum computing services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As we work to bring Polaris to market we have a very busy fall season lined up.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 met with the VETS 2 Industry partners and published a blog post regarding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the inclusion of an SDVOSB pool on Polaris.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We’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released an updated draft of the Polaris solicitation for sections L and M and the scorecard, and we’ll welcome your feedback on those.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We’re here today at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GSA’s Office of Small and Disadvantaged Business Utilization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Small Business Works 2021: Level Up &amp; Network Series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.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We’re also planning a broader GSA Polaris Industry Forum for Wednesday, October 20, and we encourage our small business industry partners to attend.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And, finally, we’re preparing for the final Polaris solicitation and pre-proposal conference to follow shortly thereafter.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475" cy="4117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2147864"/>
            <a:ext cx="10515600" cy="407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52400" y="1384516"/>
            <a:ext cx="10515600" cy="62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8610600" y="6492292"/>
            <a:ext cx="27432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33"/>
              <a:buFont typeface="Calibri"/>
              <a:buNone/>
            </a:pPr>
            <a:fld id="{00000000-1234-1234-1234-123412341234}" type="slidenum"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7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5248508" y="3554022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860473"/>
            <a:ext cx="1687816" cy="9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sablogs.gsa.gov/technology/2021/09/22/bringing-gsas-polaris-gwac-to-lif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teract.gsa.gov/document/updated-polaris-draft-rfp-sectio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laris@gs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teract.gsa.gov/group/small-business-gwac-community-interest" TargetMode="External"/><Relationship Id="rId4" Type="http://schemas.openxmlformats.org/officeDocument/2006/relationships/hyperlink" Target="mailto:sbgwac@gsa.go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 idx="4294967295"/>
          </p:nvPr>
        </p:nvSpPr>
        <p:spPr>
          <a:xfrm>
            <a:off x="1138702" y="4407868"/>
            <a:ext cx="9919500" cy="258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Welcome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GSA’S POLARIS: Guiding Federal Agencies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Advancing Small Business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8" descr="GSA Starmark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3261" y="5907464"/>
            <a:ext cx="988739" cy="9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 descr="Five people sitting at a table looking at two people on a television monito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"/>
            <a:ext cx="12192000" cy="47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 idx="4294967295"/>
          </p:nvPr>
        </p:nvSpPr>
        <p:spPr>
          <a:xfrm>
            <a:off x="1927875" y="2722000"/>
            <a:ext cx="7865100" cy="22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500"/>
              <a:buFont typeface="Roboto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Calibri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0259"/>
            <a:ext cx="12192000" cy="441436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4630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30131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 descr="Photo of Allen Hill ITC Deputy Assistant Commissioner, Category Management, FA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760" b="1759"/>
          <a:stretch/>
        </p:blipFill>
        <p:spPr>
          <a:xfrm>
            <a:off x="3207518" y="1587552"/>
            <a:ext cx="2286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 idx="4294967295"/>
          </p:nvPr>
        </p:nvSpPr>
        <p:spPr>
          <a:xfrm>
            <a:off x="683343" y="289247"/>
            <a:ext cx="10417500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INTRODUCING TODAY’S PANELISTS</a:t>
            </a:r>
          </a:p>
        </p:txBody>
      </p:sp>
      <p:pic>
        <p:nvPicPr>
          <p:cNvPr id="123" name="Google Shape;123;p19" descr="Photo of Carlton Shufflebarger Acting Director, IT Services, ITC FA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3759" y="1587552"/>
            <a:ext cx="219456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6918605" y="4475714"/>
            <a:ext cx="2772112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Carlton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Shufflebarger</a:t>
            </a:r>
            <a:endParaRPr sz="18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Acting 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Director, 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 Services, ITC FAS</a:t>
            </a:r>
            <a:endParaRPr dirty="0"/>
          </a:p>
        </p:txBody>
      </p:sp>
      <p:sp>
        <p:nvSpPr>
          <p:cNvPr id="125" name="Google Shape;125;p19"/>
          <p:cNvSpPr txBox="1"/>
          <p:nvPr/>
        </p:nvSpPr>
        <p:spPr>
          <a:xfrm>
            <a:off x="3122813" y="4467730"/>
            <a:ext cx="3340239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Allen H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ill</a:t>
            </a:r>
            <a:endParaRPr sz="18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ITC Deputy Assistant Commissioner</a:t>
            </a: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Category Management, FAS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95262" y="1394000"/>
            <a:ext cx="11801475" cy="52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96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Small business set-aside multiple-award IDIQ contract</a:t>
            </a:r>
            <a:endParaRPr/>
          </a:p>
          <a:p>
            <a:pPr marL="609596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609596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Created to support a large, diverse and highly capable industrial base of small business IT service providers</a:t>
            </a:r>
            <a:endParaRPr/>
          </a:p>
          <a:p>
            <a:pPr marL="609596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609596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Will include four pools (but are not limited to):</a:t>
            </a:r>
            <a:endParaRPr/>
          </a:p>
          <a:p>
            <a:pPr marL="1219181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Small Business (SB)</a:t>
            </a:r>
            <a:endParaRPr/>
          </a:p>
          <a:p>
            <a:pPr marL="1219181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Historically Underutilized Business Zones (HUBZone)</a:t>
            </a:r>
            <a:endParaRPr/>
          </a:p>
          <a:p>
            <a:pPr marL="1219181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Woman-Owned Small Business (WOSB)</a:t>
            </a:r>
            <a:endParaRPr/>
          </a:p>
          <a:p>
            <a:pPr marL="1219181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Service-Disabled Veteran-Owned SB (SDVOSB)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5725" y="518867"/>
            <a:ext cx="10515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</a:pPr>
            <a:r>
              <a:rPr lang="en-US" sz="5400">
                <a:latin typeface="Roboto"/>
                <a:ea typeface="Roboto"/>
                <a:cs typeface="Roboto"/>
                <a:sym typeface="Roboto"/>
              </a:rPr>
              <a:t>Polaris - The Guiding Star</a:t>
            </a:r>
            <a:endParaRPr sz="5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95250" y="649400"/>
            <a:ext cx="10515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</a:pPr>
            <a:r>
              <a:rPr lang="en-US" sz="5400">
                <a:latin typeface="Proxima Nova"/>
                <a:ea typeface="Proxima Nova"/>
                <a:cs typeface="Proxima Nova"/>
                <a:sym typeface="Proxima Nova"/>
              </a:rPr>
              <a:t>Polaris - Strategy</a:t>
            </a:r>
            <a:endParaRPr sz="5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0" y="1516509"/>
            <a:ext cx="11496600" cy="3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96" marR="0" lvl="0" indent="-457200" algn="l" rtl="0"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Provide greater opportunities to small businesses by removing barriers to entry and providing additional training and engagement with industry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96" marR="0" lvl="0" indent="-457200" algn="l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 greater equity in government contracting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96" marR="0" lvl="0" indent="-457200" algn="l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Connect agencies with highly qualified technology providers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96" marR="0" lvl="0" indent="-457200" algn="l" rtl="0"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Improve ease of use for agencies, industry partners, and GSA employees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85725" y="588858"/>
            <a:ext cx="10515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</a:pPr>
            <a:r>
              <a:rPr lang="en-US" sz="5400">
                <a:latin typeface="Roboto"/>
                <a:ea typeface="Roboto"/>
                <a:cs typeface="Roboto"/>
                <a:sym typeface="Roboto"/>
              </a:rPr>
              <a:t>Polaris - Key Features</a:t>
            </a:r>
            <a:endParaRPr sz="5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295275" y="1564083"/>
            <a:ext cx="11601450" cy="406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Regular on-ramps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Inclusion of a technical refresh clause to adapt to customer needs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GSA anticipates award without the consideration of price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GSA intends to have no contract ceiling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5-year base period with 5-year option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067"/>
              </a:spcBef>
              <a:spcAft>
                <a:spcPts val="1067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 for IT modernization and emerging technologies</a:t>
            </a:r>
            <a:endParaRPr sz="28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123825" y="487475"/>
            <a:ext cx="105156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</a:pPr>
            <a:r>
              <a:rPr lang="en-US" sz="4400">
                <a:latin typeface="Roboto"/>
                <a:ea typeface="Roboto"/>
                <a:cs typeface="Roboto"/>
                <a:sym typeface="Roboto"/>
              </a:rPr>
              <a:t>Polaris - Recent Activities/Timeline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742950" y="1272200"/>
            <a:ext cx="109269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VETS 2 Industry Partner Meeting  - 9/22/21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 i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Great Government Through Technology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Polaris Blog</a:t>
            </a: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- 9/22/21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Updated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draft solicitation for sections L and M</a:t>
            </a: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- 9/24/21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OSDBU Small Business Works 2021: Level Up &amp; Network Series - 9/29/21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GSA Polaris Industry Forum - Wednesday, October 20</a:t>
            </a:r>
            <a:endParaRPr sz="24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70" marR="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roxima Nova"/>
              <a:buChar char="○"/>
            </a:pPr>
            <a:r>
              <a:rPr lang="en-US" sz="2400" b="0" i="0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Register Here</a:t>
            </a:r>
            <a:r>
              <a:rPr lang="en-US" sz="24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https://bit.ly/GSAPolarisForum</a:t>
            </a:r>
            <a:endParaRPr sz="2400" b="0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marR="0" lvl="0" indent="-457188" algn="l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073763"/>
              </a:buClr>
              <a:buSzPts val="1800"/>
              <a:buFont typeface="Proxima Nova"/>
              <a:buChar char="●"/>
            </a:pPr>
            <a:r>
              <a:rPr lang="en-US"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Final Polaris solicitation - w/ Pre-proposal conference following-</a:t>
            </a:r>
            <a:r>
              <a:rPr lang="en-US" sz="2400">
                <a:solidFill>
                  <a:schemeClr val="accent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Coming </a:t>
            </a:r>
            <a:r>
              <a:rPr lang="en-US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Soon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724794" y="2766144"/>
            <a:ext cx="1074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 b="1" i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186150" y="4718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r>
              <a:rPr lang="en-US" sz="63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Contact us:</a:t>
            </a:r>
            <a:endParaRPr sz="63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415650" y="17535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 sz="3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○"/>
            </a:pPr>
            <a:r>
              <a:rPr lang="en-US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Polaris@gsa.gov</a:t>
            </a: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sbgwac@gsa.gov</a:t>
            </a:r>
            <a:endParaRPr sz="3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endParaRPr sz="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 sz="3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GSA Interact: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○"/>
            </a:pPr>
            <a:r>
              <a:rPr lang="en-US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Small Business GWAC Community of Interest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5543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425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r>
              <a:rPr lang="en-US" sz="35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sz="35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415600" y="1521912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U.S.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761</Words>
  <Application>Microsoft Office PowerPoint</Application>
  <PresentationFormat>Widescreen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Open Sans</vt:lpstr>
      <vt:lpstr>Roboto</vt:lpstr>
      <vt:lpstr>Arial</vt:lpstr>
      <vt:lpstr>Proxima Nova</vt:lpstr>
      <vt:lpstr>1_Office Theme</vt:lpstr>
      <vt:lpstr>Welcome GSA’S POLARIS: Guiding Federal Agencies &amp;  Advancing Small Business </vt:lpstr>
      <vt:lpstr>INTRODUCING TODAY’S PANELISTS</vt:lpstr>
      <vt:lpstr>Polaris - The Guiding Star</vt:lpstr>
      <vt:lpstr>Polaris - Strategy</vt:lpstr>
      <vt:lpstr>Polaris - Key Features</vt:lpstr>
      <vt:lpstr>Polaris - Recent Activities/Timeline</vt:lpstr>
      <vt:lpstr>Questions?</vt:lpstr>
      <vt:lpstr>Contact us: </vt:lpstr>
      <vt:lpstr>Small Business Resources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3</cp:revision>
  <dcterms:modified xsi:type="dcterms:W3CDTF">2021-09-29T15:19:50Z</dcterms:modified>
</cp:coreProperties>
</file>