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4" r:id="rId1"/>
    <p:sldMasterId id="2147483725" r:id="rId2"/>
    <p:sldMasterId id="2147483726" r:id="rId3"/>
    <p:sldMasterId id="2147483727" r:id="rId4"/>
    <p:sldMasterId id="2147483728" r:id="rId5"/>
    <p:sldMasterId id="2147483729" r:id="rId6"/>
  </p:sldMasterIdLst>
  <p:notesMasterIdLst>
    <p:notesMasterId r:id="rId5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9144000" cy="6858000" type="screen4x3"/>
  <p:notesSz cx="7023100" cy="9309100"/>
  <p:embeddedFontLst>
    <p:embeddedFont>
      <p:font typeface="Calibri" panose="020F0502020204030204" pitchFamily="34" charset="0"/>
      <p:regular r:id="rId53"/>
      <p:bold r:id="rId54"/>
      <p:italic r:id="rId55"/>
      <p:boldItalic r:id="rId56"/>
    </p:embeddedFont>
    <p:embeddedFont>
      <p:font typeface="Century Gothic" panose="020B0502020202020204" pitchFamily="34" charset="0"/>
      <p:regular r:id="rId57"/>
      <p:bold r:id="rId58"/>
      <p:italic r:id="rId59"/>
      <p:boldItalic r:id="rId60"/>
    </p:embeddedFont>
    <p:embeddedFont>
      <p:font typeface="Helvetica Neue" panose="020B0604020202020204" charset="0"/>
      <p:regular r:id="rId61"/>
      <p:bold r:id="rId62"/>
      <p:italic r:id="rId63"/>
      <p:boldItalic r:id="rId64"/>
    </p:embeddedFont>
    <p:embeddedFont>
      <p:font typeface="Libre Franklin Medium" pitchFamily="2" charset="0"/>
      <p:regular r:id="rId65"/>
      <p:bold r:id="rId66"/>
      <p:italic r:id="rId67"/>
      <p:boldItalic r:id="rId68"/>
    </p:embeddedFont>
    <p:embeddedFont>
      <p:font typeface="Roboto" panose="02000000000000000000" pitchFamily="2" charset="0"/>
      <p:regular r:id="rId69"/>
      <p:bold r:id="rId70"/>
      <p:italic r:id="rId71"/>
      <p:boldItalic r:id="rId72"/>
    </p:embeddedFont>
    <p:embeddedFont>
      <p:font typeface="Times" panose="02020603050405020304" pitchFamily="18"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161">
          <p15:clr>
            <a:srgbClr val="000000"/>
          </p15:clr>
        </p15:guide>
        <p15:guide id="3" pos="2880">
          <p15:clr>
            <a:srgbClr val="000000"/>
          </p15:clr>
        </p15:guide>
      </p15:sldGuideLst>
    </p:ext>
    <p:ext uri="{2D200454-40CA-4A62-9FC3-DE9A4176ACB9}">
      <p15:notesGuideLst xmlns:p15="http://schemas.microsoft.com/office/powerpoint/2012/main">
        <p15:guide id="1" orient="horz" pos="2932">
          <p15:clr>
            <a:srgbClr val="000000"/>
          </p15:clr>
        </p15:guide>
        <p15:guide id="2" pos="165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C928C3-4D2E-4C92-BC19-FFC2B25E31D8}">
  <a:tblStyle styleId="{13C928C3-4D2E-4C92-BC19-FFC2B25E31D8}" styleName="Table_0">
    <a:wholeTbl>
      <a:tcTxStyle b="off" i="off">
        <a:font>
          <a:latin typeface="Calibri"/>
          <a:ea typeface="Calibri"/>
          <a:cs typeface="Calibri"/>
        </a:font>
        <a:srgbClr val="FFFFFF"/>
      </a:tcTxStyle>
      <a:tcStyle>
        <a:tcBdr>
          <a:left>
            <a:ln w="9525" cap="flat" cmpd="sng">
              <a:solidFill>
                <a:srgbClr val="C0CCE1"/>
              </a:solidFill>
              <a:prstDash val="solid"/>
              <a:round/>
              <a:headEnd type="none" w="sm" len="sm"/>
              <a:tailEnd type="none" w="sm" len="sm"/>
            </a:ln>
          </a:left>
          <a:right>
            <a:ln w="9525" cap="flat" cmpd="sng">
              <a:solidFill>
                <a:srgbClr val="C0CCE1"/>
              </a:solidFill>
              <a:prstDash val="solid"/>
              <a:round/>
              <a:headEnd type="none" w="sm" len="sm"/>
              <a:tailEnd type="none" w="sm" len="sm"/>
            </a:ln>
          </a:right>
          <a:top>
            <a:ln w="9525" cap="flat" cmpd="sng">
              <a:solidFill>
                <a:srgbClr val="C0CCE1"/>
              </a:solidFill>
              <a:prstDash val="solid"/>
              <a:round/>
              <a:headEnd type="none" w="sm" len="sm"/>
              <a:tailEnd type="none" w="sm" len="sm"/>
            </a:ln>
          </a:top>
          <a:bottom>
            <a:ln w="9525" cap="flat" cmpd="sng">
              <a:solidFill>
                <a:srgbClr val="C0CCE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FFFFFF">
              <a:alpha val="20000"/>
            </a:srgbClr>
          </a:solidFill>
        </a:fill>
      </a:tcStyle>
    </a:band1H>
    <a:band2H>
      <a:tcTxStyle b="off" i="off"/>
      <a:tcStyle>
        <a:tcBdr/>
      </a:tcStyle>
    </a:band2H>
    <a:band1V>
      <a:tcTxStyle b="off" i="off"/>
      <a:tcStyle>
        <a:tcBdr/>
        <a:fill>
          <a:solidFill>
            <a:srgbClr val="FFFFFF">
              <a:alpha val="20000"/>
            </a:srgbClr>
          </a:solidFill>
        </a:fill>
      </a:tcStyle>
    </a:band1V>
    <a:band2V>
      <a:tcTxStyle b="off" i="off"/>
      <a:tcStyle>
        <a:tcBdr/>
      </a:tcStyle>
    </a:band2V>
    <a:lastCol>
      <a:tcTxStyle b="on" i="off"/>
      <a:tcStyle>
        <a:tcBdr>
          <a:left>
            <a:ln w="9525" cap="flat" cmpd="sng">
              <a:solidFill>
                <a:srgbClr val="FFFFFF"/>
              </a:solidFill>
              <a:prstDash val="solid"/>
              <a:round/>
              <a:headEnd type="none" w="sm" len="sm"/>
              <a:tailEnd type="none" w="sm" len="sm"/>
            </a:ln>
          </a:left>
        </a:tcBdr>
      </a:tcStyle>
    </a:lastCol>
    <a:firstCol>
      <a:tcTxStyle b="on" i="off"/>
      <a:tcStyle>
        <a:tcBdr>
          <a:right>
            <a:ln w="9525" cap="flat" cmpd="sng">
              <a:solidFill>
                <a:srgbClr val="FFFFFF"/>
              </a:solidFill>
              <a:prstDash val="solid"/>
              <a:round/>
              <a:headEnd type="none" w="sm" len="sm"/>
              <a:tailEnd type="none" w="sm" len="sm"/>
            </a:ln>
          </a:right>
        </a:tcBdr>
      </a:tcStyle>
    </a:firstCol>
    <a:lastRow>
      <a:tcTxStyle b="on" i="off"/>
      <a:tcStyle>
        <a:tcBdr>
          <a:top>
            <a:ln w="9525" cap="flat" cmpd="sng">
              <a:solidFill>
                <a:srgbClr val="FFFFFF"/>
              </a:solidFill>
              <a:prstDash val="solid"/>
              <a:round/>
              <a:headEnd type="none" w="sm" len="sm"/>
              <a:tailEnd type="none" w="sm" len="sm"/>
            </a:ln>
          </a:top>
        </a:tcBdr>
        <a:fill>
          <a:solidFill>
            <a:srgbClr val="FFFFFF">
              <a:alpha val="0"/>
            </a:srgbClr>
          </a:solidFill>
        </a:fill>
      </a:tcStyle>
    </a:lastRow>
    <a:seCell>
      <a:tcTxStyle b="off" i="off"/>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b="off" i="off"/>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rgbClr val="FFFFFF"/>
              </a:solidFill>
              <a:prstDash val="solid"/>
              <a:round/>
              <a:headEnd type="none" w="sm" len="sm"/>
              <a:tailEnd type="none" w="sm" len="sm"/>
            </a:ln>
          </a:bottom>
        </a:tcBdr>
        <a:fill>
          <a:solidFill>
            <a:srgbClr val="FFFFFF">
              <a:alpha val="0"/>
            </a:srgbClr>
          </a:solidFill>
        </a:fill>
      </a:tcStyle>
    </a:firstRow>
    <a:neCell>
      <a:tcTxStyle b="off" i="off"/>
      <a:tcStyle>
        <a:tcBdr>
          <a:bottom>
            <a:ln w="9525" cap="flat" cmpd="sng">
              <a:solidFill>
                <a:srgbClr val="000000">
                  <a:alpha val="0"/>
                </a:srgbClr>
              </a:solidFill>
              <a:prstDash val="solid"/>
              <a:round/>
              <a:headEnd type="none" w="sm" len="sm"/>
              <a:tailEnd type="none" w="sm" len="sm"/>
            </a:ln>
          </a:bottom>
        </a:tcBdr>
      </a:tcStyle>
    </a:neCell>
    <a:nwCell>
      <a:tcTxStyle b="off" i="off"/>
      <a:tcStyle>
        <a:tcBdr/>
      </a:tcStyle>
    </a:nwCell>
  </a:tblStyle>
  <a:tblStyle styleId="{5A707605-B046-40E1-B354-08DC6B21021E}" styleName="Table_1">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161"/>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165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9.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20.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5.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3.fntdata"/><Relationship Id="rId76" Type="http://schemas.openxmlformats.org/officeDocument/2006/relationships/font" Target="fonts/font24.fntdata"/><Relationship Id="rId7" Type="http://schemas.openxmlformats.org/officeDocument/2006/relationships/slide" Target="slides/slide1.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43342" cy="465455"/>
          </a:xfrm>
          <a:prstGeom prst="rect">
            <a:avLst/>
          </a:prstGeom>
          <a:noFill/>
          <a:ln>
            <a:noFill/>
          </a:ln>
        </p:spPr>
        <p:txBody>
          <a:bodyPr spcFirstLastPara="1" wrap="square" lIns="93275" tIns="93275" rIns="93275" bIns="932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1" y="0"/>
            <a:ext cx="3043342" cy="465455"/>
          </a:xfrm>
          <a:prstGeom prst="rect">
            <a:avLst/>
          </a:prstGeom>
          <a:noFill/>
          <a:ln>
            <a:noFill/>
          </a:ln>
        </p:spPr>
        <p:txBody>
          <a:bodyPr spcFirstLastPara="1" wrap="square" lIns="93275" tIns="93275" rIns="93275" bIns="932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2030"/>
            <a:ext cx="3043342" cy="465455"/>
          </a:xfrm>
          <a:prstGeom prst="rect">
            <a:avLst/>
          </a:prstGeom>
          <a:noFill/>
          <a:ln>
            <a:noFill/>
          </a:ln>
        </p:spPr>
        <p:txBody>
          <a:bodyPr spcFirstLastPara="1" wrap="square" lIns="93275" tIns="93275" rIns="93275" bIns="932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notes"/>
          <p:cNvSpPr txBox="1">
            <a:spLocks noGrp="1"/>
          </p:cNvSpPr>
          <p:nvPr>
            <p:ph type="body" idx="1"/>
          </p:nvPr>
        </p:nvSpPr>
        <p:spPr>
          <a:xfrm>
            <a:off x="702312" y="4421823"/>
            <a:ext cx="5618479" cy="4189095"/>
          </a:xfrm>
          <a:prstGeom prst="rect">
            <a:avLst/>
          </a:prstGeom>
          <a:noFill/>
          <a:ln>
            <a:noFill/>
          </a:ln>
        </p:spPr>
        <p:txBody>
          <a:bodyPr spcFirstLastPara="1" wrap="square" lIns="93275" tIns="46600" rIns="93275" bIns="46600" anchor="t" anchorCtr="0">
            <a:noAutofit/>
          </a:bodyPr>
          <a:lstStyle/>
          <a:p>
            <a:pPr marL="171707" lvl="0" indent="-82674"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359" name="Google Shape;359;p1: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0: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466" name="Google Shape;466;p10: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1:notes"/>
          <p:cNvSpPr>
            <a:spLocks noGrp="1" noRot="1" noChangeAspect="1"/>
          </p:cNvSpPr>
          <p:nvPr>
            <p:ph type="sldImg" idx="2"/>
          </p:nvPr>
        </p:nvSpPr>
        <p:spPr>
          <a:xfrm>
            <a:off x="1187846" y="698735"/>
            <a:ext cx="4647300" cy="349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1: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475" name="Google Shape;475;p11: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2:notes"/>
          <p:cNvSpPr>
            <a:spLocks noGrp="1" noRot="1" noChangeAspect="1"/>
          </p:cNvSpPr>
          <p:nvPr>
            <p:ph type="sldImg" idx="2"/>
          </p:nvPr>
        </p:nvSpPr>
        <p:spPr>
          <a:xfrm>
            <a:off x="1187846" y="698735"/>
            <a:ext cx="4647300" cy="349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2: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2: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3:notes"/>
          <p:cNvSpPr>
            <a:spLocks noGrp="1" noRot="1" noChangeAspect="1"/>
          </p:cNvSpPr>
          <p:nvPr>
            <p:ph type="sldImg" idx="2"/>
          </p:nvPr>
        </p:nvSpPr>
        <p:spPr>
          <a:xfrm>
            <a:off x="1133475" y="681038"/>
            <a:ext cx="4540250"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2" name="Google Shape;492;p13:notes"/>
          <p:cNvSpPr txBox="1">
            <a:spLocks noGrp="1"/>
          </p:cNvSpPr>
          <p:nvPr>
            <p:ph type="body" idx="1"/>
          </p:nvPr>
        </p:nvSpPr>
        <p:spPr>
          <a:xfrm>
            <a:off x="680570" y="4315435"/>
            <a:ext cx="5444700" cy="4088400"/>
          </a:xfrm>
          <a:prstGeom prst="rect">
            <a:avLst/>
          </a:prstGeom>
          <a:noFill/>
          <a:ln>
            <a:noFill/>
          </a:ln>
        </p:spPr>
        <p:txBody>
          <a:bodyPr spcFirstLastPara="1" wrap="square" lIns="90775" tIns="45375" rIns="90775" bIns="4537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GSA eLibrary is your one source for the latest GSA contract award information. GSA offers unparalleled acquisition solutions to meet today’s acquisition challenges. GSA’s key goal is to deliver excellent acquisition services that provide best value, in terms of cost, quality and service, for federal agencies and taxpayers.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www.gsaelibrary.gsa.gov</a:t>
            </a:r>
            <a:endParaRPr/>
          </a:p>
          <a:p>
            <a:pPr marL="0" lvl="0" indent="0" algn="l" rtl="0">
              <a:lnSpc>
                <a:spcPct val="100000"/>
              </a:lnSpc>
              <a:spcBef>
                <a:spcPts val="0"/>
              </a:spcBef>
              <a:spcAft>
                <a:spcPts val="0"/>
              </a:spcAft>
              <a:buSzPts val="1400"/>
              <a:buNone/>
            </a:pPr>
            <a:endParaRPr/>
          </a:p>
        </p:txBody>
      </p:sp>
      <p:sp>
        <p:nvSpPr>
          <p:cNvPr id="493" name="Google Shape;493;p13:notes"/>
          <p:cNvSpPr txBox="1">
            <a:spLocks noGrp="1"/>
          </p:cNvSpPr>
          <p:nvPr>
            <p:ph type="sldNum" idx="12"/>
          </p:nvPr>
        </p:nvSpPr>
        <p:spPr>
          <a:xfrm>
            <a:off x="3854986" y="8629293"/>
            <a:ext cx="2949000" cy="454200"/>
          </a:xfrm>
          <a:prstGeom prst="rect">
            <a:avLst/>
          </a:prstGeom>
          <a:noFill/>
          <a:ln>
            <a:noFill/>
          </a:ln>
        </p:spPr>
        <p:txBody>
          <a:bodyPr spcFirstLastPara="1" wrap="square" lIns="90775" tIns="45375" rIns="90775" bIns="4537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6" name="Google Shape;516;p14:notes"/>
          <p:cNvSpPr txBox="1">
            <a:spLocks noGrp="1"/>
          </p:cNvSpPr>
          <p:nvPr>
            <p:ph type="body" idx="1"/>
          </p:nvPr>
        </p:nvSpPr>
        <p:spPr>
          <a:xfrm>
            <a:off x="702310"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eLibrary again you will see 24 legacy Schedules and new Schedule until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Inventory tool</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Split into Large &amp; Sub-categories, then down into SINs listing all the contractors.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 </a:t>
            </a:r>
            <a:r>
              <a:rPr lang="en-US" i="1">
                <a:latin typeface="Arial"/>
                <a:ea typeface="Arial"/>
                <a:cs typeface="Arial"/>
                <a:sym typeface="Arial"/>
              </a:rPr>
              <a:t>who signs the mass mod</a:t>
            </a:r>
            <a:r>
              <a:rPr lang="en-US">
                <a:latin typeface="Arial"/>
                <a:ea typeface="Arial"/>
                <a:cs typeface="Arial"/>
                <a:sym typeface="Arial"/>
              </a:rPr>
              <a:t> will only show up under the new MAS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contractors who </a:t>
            </a:r>
            <a:r>
              <a:rPr lang="en-US" i="1">
                <a:latin typeface="Arial"/>
                <a:ea typeface="Arial"/>
                <a:cs typeface="Arial"/>
                <a:sym typeface="Arial"/>
              </a:rPr>
              <a:t>have not signed</a:t>
            </a:r>
            <a:r>
              <a:rPr lang="en-US">
                <a:latin typeface="Arial"/>
                <a:ea typeface="Arial"/>
                <a:cs typeface="Arial"/>
                <a:sym typeface="Arial"/>
              </a:rPr>
              <a:t> the mass mod will show up under legacy Schedules until they are sunset in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This is no impact to FPDS because contract numbers are not changing (SINs are not in FPDS). FPDS will remain intact with the same preponderance NAICS already assigned in the system at the contract-level. The order-level NAICS will be overridden in FPDS by the contract-level NAICS code.</a:t>
            </a:r>
            <a:endParaRPr sz="1400">
              <a:latin typeface="Arial"/>
              <a:ea typeface="Arial"/>
              <a:cs typeface="Arial"/>
              <a:sym typeface="Arial"/>
            </a:endParaRPr>
          </a:p>
        </p:txBody>
      </p:sp>
      <p:sp>
        <p:nvSpPr>
          <p:cNvPr id="517" name="Google Shape;517;p14: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6" name="Google Shape;526;p15:notes"/>
          <p:cNvSpPr txBox="1">
            <a:spLocks noGrp="1"/>
          </p:cNvSpPr>
          <p:nvPr>
            <p:ph type="body" idx="1"/>
          </p:nvPr>
        </p:nvSpPr>
        <p:spPr>
          <a:xfrm>
            <a:off x="702310"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eLibrary again you will see 24 legacy Schedules and new Schedule until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Inventory tool</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Split into Large &amp; Sub-categories, then down into SINs listing all the contractors.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 </a:t>
            </a:r>
            <a:r>
              <a:rPr lang="en-US" i="1">
                <a:latin typeface="Arial"/>
                <a:ea typeface="Arial"/>
                <a:cs typeface="Arial"/>
                <a:sym typeface="Arial"/>
              </a:rPr>
              <a:t>who signs the mass mod</a:t>
            </a:r>
            <a:r>
              <a:rPr lang="en-US">
                <a:latin typeface="Arial"/>
                <a:ea typeface="Arial"/>
                <a:cs typeface="Arial"/>
                <a:sym typeface="Arial"/>
              </a:rPr>
              <a:t> will only show up under the new MAS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contractors who </a:t>
            </a:r>
            <a:r>
              <a:rPr lang="en-US" i="1">
                <a:latin typeface="Arial"/>
                <a:ea typeface="Arial"/>
                <a:cs typeface="Arial"/>
                <a:sym typeface="Arial"/>
              </a:rPr>
              <a:t>have not signed</a:t>
            </a:r>
            <a:r>
              <a:rPr lang="en-US">
                <a:latin typeface="Arial"/>
                <a:ea typeface="Arial"/>
                <a:cs typeface="Arial"/>
                <a:sym typeface="Arial"/>
              </a:rPr>
              <a:t> the mass mod will show up under legacy Schedules until they are sunset in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This is no impact to FPDS because contract numbers are not changing (SINs are not in FPDS). FPDS will remain intact with the same preponderance NAICS already assigned in the system at the contract-level. The order-level NAICS will be overridden in FPDS by the contract-level NAICS code.</a:t>
            </a:r>
            <a:endParaRPr sz="1400">
              <a:latin typeface="Arial"/>
              <a:ea typeface="Arial"/>
              <a:cs typeface="Arial"/>
              <a:sym typeface="Arial"/>
            </a:endParaRPr>
          </a:p>
        </p:txBody>
      </p:sp>
      <p:sp>
        <p:nvSpPr>
          <p:cNvPr id="527" name="Google Shape;527;p15: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6: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34" name="Google Shape;534;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7: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48" name="Google Shape;548;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8: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59" name="Google Shape;559;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19: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0: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20: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577" name="Google Shape;577;p20: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1:notes"/>
          <p:cNvSpPr txBox="1">
            <a:spLocks noGrp="1"/>
          </p:cNvSpPr>
          <p:nvPr>
            <p:ph type="body" idx="1"/>
          </p:nvPr>
        </p:nvSpPr>
        <p:spPr>
          <a:xfrm>
            <a:off x="702311"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83" name="Google Shape;583;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2:notes"/>
          <p:cNvSpPr txBox="1">
            <a:spLocks noGrp="1"/>
          </p:cNvSpPr>
          <p:nvPr>
            <p:ph type="body" idx="1"/>
          </p:nvPr>
        </p:nvSpPr>
        <p:spPr>
          <a:xfrm>
            <a:off x="702311"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90" name="Google Shape;590;p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23: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7" name="Google Shape;607;p24: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25: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a:latin typeface="Arial"/>
              <a:ea typeface="Arial"/>
              <a:cs typeface="Arial"/>
              <a:sym typeface="Arial"/>
            </a:endParaRPr>
          </a:p>
        </p:txBody>
      </p:sp>
      <p:sp>
        <p:nvSpPr>
          <p:cNvPr id="615" name="Google Shape;615;p25: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6: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26: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a:latin typeface="Arial"/>
              <a:ea typeface="Arial"/>
              <a:cs typeface="Arial"/>
              <a:sym typeface="Arial"/>
            </a:endParaRPr>
          </a:p>
        </p:txBody>
      </p:sp>
      <p:sp>
        <p:nvSpPr>
          <p:cNvPr id="622" name="Google Shape;622;p26: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7: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7: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a:latin typeface="Arial"/>
              <a:ea typeface="Arial"/>
              <a:cs typeface="Arial"/>
              <a:sym typeface="Arial"/>
            </a:endParaRPr>
          </a:p>
        </p:txBody>
      </p:sp>
      <p:sp>
        <p:nvSpPr>
          <p:cNvPr id="629" name="Google Shape;629;p27: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8: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635" name="Google Shape;635;p28: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9: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29: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43" name="Google Shape;643;p29: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0: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30: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50" name="Google Shape;650;p30: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1: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656" name="Google Shape;656;p31: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32:notes"/>
          <p:cNvSpPr txBox="1">
            <a:spLocks noGrp="1"/>
          </p:cNvSpPr>
          <p:nvPr>
            <p:ph type="body" idx="1"/>
          </p:nvPr>
        </p:nvSpPr>
        <p:spPr>
          <a:xfrm>
            <a:off x="702310" y="4421823"/>
            <a:ext cx="5618360" cy="4189215"/>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64" name="Google Shape;664;p32:notes"/>
          <p:cNvSpPr txBox="1">
            <a:spLocks noGrp="1"/>
          </p:cNvSpPr>
          <p:nvPr>
            <p:ph type="sldNum" idx="12"/>
          </p:nvPr>
        </p:nvSpPr>
        <p:spPr>
          <a:xfrm>
            <a:off x="3978132" y="8842030"/>
            <a:ext cx="3043303" cy="465335"/>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33: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72" name="Google Shape;672;p33: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4: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4: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680" name="Google Shape;680;p34: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35: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687" name="Google Shape;687;p35: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36: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7: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37: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02" name="Google Shape;702;p37: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3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38:notes"/>
          <p:cNvSpPr txBox="1">
            <a:spLocks noGrp="1"/>
          </p:cNvSpPr>
          <p:nvPr>
            <p:ph type="body" idx="1"/>
          </p:nvPr>
        </p:nvSpPr>
        <p:spPr>
          <a:xfrm>
            <a:off x="702309" y="4421823"/>
            <a:ext cx="5618400" cy="4189200"/>
          </a:xfrm>
          <a:prstGeom prst="rect">
            <a:avLst/>
          </a:prstGeom>
          <a:noFill/>
          <a:ln>
            <a:noFill/>
          </a:ln>
        </p:spPr>
        <p:txBody>
          <a:bodyPr spcFirstLastPara="1" wrap="square" lIns="93450" tIns="93450" rIns="93450" bIns="93450" anchor="t" anchorCtr="0">
            <a:noAutofit/>
          </a:bodyPr>
          <a:lstStyle/>
          <a:p>
            <a:pPr marL="0" lvl="0" indent="0" algn="l" rtl="0">
              <a:lnSpc>
                <a:spcPct val="100000"/>
              </a:lnSpc>
              <a:spcBef>
                <a:spcPts val="0"/>
              </a:spcBef>
              <a:spcAft>
                <a:spcPts val="0"/>
              </a:spcAft>
              <a:buSzPts val="1100"/>
              <a:buNone/>
            </a:pPr>
            <a:r>
              <a:rPr lang="en-US"/>
              <a:t>Rather than attach all requirements documents to FBO.gov, all required templates and information noted in the solicitation or in the category attachments is housed on the new GSA Available Offerings and Requirements page. This page contains documents that are part of the solicitation. They are organized by large category to make it easier for users to find information relevant to their offerings. Each document is also noted in the solicitation, so requirements are clear.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9: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39: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20" name="Google Shape;720;p39: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0: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40: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27" name="Google Shape;727;p40: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41: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8" name="Google Shape;738;p42: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45" name="Google Shape;745;p43: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4: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52" name="Google Shape;752;p4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5:notes"/>
          <p:cNvSpPr txBox="1">
            <a:spLocks noGrp="1"/>
          </p:cNvSpPr>
          <p:nvPr>
            <p:ph type="body" idx="1"/>
          </p:nvPr>
        </p:nvSpPr>
        <p:spPr>
          <a:xfrm>
            <a:off x="702310" y="4421823"/>
            <a:ext cx="5618480"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761" name="Google Shape;761;p4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5: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388" name="Google Shape;388;p6: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7:notes"/>
          <p:cNvSpPr txBox="1">
            <a:spLocks noGrp="1"/>
          </p:cNvSpPr>
          <p:nvPr>
            <p:ph type="body" idx="1"/>
          </p:nvPr>
        </p:nvSpPr>
        <p:spPr>
          <a:xfrm>
            <a:off x="702311"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394" name="Google Shape;394;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8: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426" name="Google Shape;426;p8: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9: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458" name="Google Shape;458;p9: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txBox="1"/>
          <p:nvPr/>
        </p:nvSpPr>
        <p:spPr>
          <a:xfrm>
            <a:off x="4419600" y="967383"/>
            <a:ext cx="4038600" cy="227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U.S. General Services Administration</a:t>
            </a:r>
            <a:endParaRPr sz="1400" b="0" i="0" u="none" strike="noStrike" cap="none">
              <a:solidFill>
                <a:schemeClr val="dk1"/>
              </a:solidFill>
              <a:latin typeface="Arial"/>
              <a:ea typeface="Arial"/>
              <a:cs typeface="Arial"/>
              <a:sym typeface="Arial"/>
            </a:endParaRPr>
          </a:p>
        </p:txBody>
      </p:sp>
      <p:sp>
        <p:nvSpPr>
          <p:cNvPr id="16" name="Google Shape;16;p2"/>
          <p:cNvSpPr/>
          <p:nvPr/>
        </p:nvSpPr>
        <p:spPr>
          <a:xfrm>
            <a:off x="3175" y="1714500"/>
            <a:ext cx="9140700" cy="4311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291150" y="287825"/>
            <a:ext cx="905751" cy="9072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 name="Google Shape;51;p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 name="Google Shape;52;p11"/>
          <p:cNvSpPr txBox="1">
            <a:spLocks noGrp="1"/>
          </p:cNvSpPr>
          <p:nvPr>
            <p:ph type="sldNum" idx="12"/>
          </p:nvPr>
        </p:nvSpPr>
        <p:spPr>
          <a:xfrm>
            <a:off x="8472458" y="6217622"/>
            <a:ext cx="548700" cy="524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제목 슬라이드">
  <p:cSld name="12_제목 슬라이드">
    <p:spTree>
      <p:nvGrpSpPr>
        <p:cNvPr id="1" name="Shape 53"/>
        <p:cNvGrpSpPr/>
        <p:nvPr/>
      </p:nvGrpSpPr>
      <p:grpSpPr>
        <a:xfrm>
          <a:off x="0" y="0"/>
          <a:ext cx="0" cy="0"/>
          <a:chOff x="0" y="0"/>
          <a:chExt cx="0" cy="0"/>
        </a:xfrm>
      </p:grpSpPr>
      <p:sp>
        <p:nvSpPr>
          <p:cNvPr id="54" name="Google Shape;54;p12"/>
          <p:cNvSpPr>
            <a:spLocks noGrp="1"/>
          </p:cNvSpPr>
          <p:nvPr>
            <p:ph type="pic" idx="2"/>
          </p:nvPr>
        </p:nvSpPr>
        <p:spPr>
          <a:xfrm>
            <a:off x="740739" y="2253456"/>
            <a:ext cx="1763400" cy="2351100"/>
          </a:xfrm>
          <a:prstGeom prst="rect">
            <a:avLst/>
          </a:prstGeom>
          <a:noFill/>
          <a:ln>
            <a:noFill/>
          </a:ln>
        </p:spPr>
      </p:sp>
      <p:sp>
        <p:nvSpPr>
          <p:cNvPr id="55" name="Google Shape;55;p12"/>
          <p:cNvSpPr>
            <a:spLocks noGrp="1"/>
          </p:cNvSpPr>
          <p:nvPr>
            <p:ph type="pic" idx="3"/>
          </p:nvPr>
        </p:nvSpPr>
        <p:spPr>
          <a:xfrm>
            <a:off x="2714682" y="2253456"/>
            <a:ext cx="1763400" cy="2351100"/>
          </a:xfrm>
          <a:prstGeom prst="rect">
            <a:avLst/>
          </a:prstGeom>
          <a:noFill/>
          <a:ln>
            <a:noFill/>
          </a:ln>
        </p:spPr>
      </p:sp>
      <p:sp>
        <p:nvSpPr>
          <p:cNvPr id="56" name="Google Shape;56;p12"/>
          <p:cNvSpPr>
            <a:spLocks noGrp="1"/>
          </p:cNvSpPr>
          <p:nvPr>
            <p:ph type="pic" idx="4"/>
          </p:nvPr>
        </p:nvSpPr>
        <p:spPr>
          <a:xfrm>
            <a:off x="4688625" y="2253456"/>
            <a:ext cx="1763400" cy="2351100"/>
          </a:xfrm>
          <a:prstGeom prst="rect">
            <a:avLst/>
          </a:prstGeom>
          <a:noFill/>
          <a:ln>
            <a:noFill/>
          </a:ln>
        </p:spPr>
      </p:sp>
      <p:sp>
        <p:nvSpPr>
          <p:cNvPr id="57" name="Google Shape;57;p12"/>
          <p:cNvSpPr>
            <a:spLocks noGrp="1"/>
          </p:cNvSpPr>
          <p:nvPr>
            <p:ph type="pic" idx="5"/>
          </p:nvPr>
        </p:nvSpPr>
        <p:spPr>
          <a:xfrm>
            <a:off x="6662568" y="2253456"/>
            <a:ext cx="1763400" cy="2351100"/>
          </a:xfrm>
          <a:prstGeom prst="rect">
            <a:avLst/>
          </a:prstGeom>
          <a:noFill/>
          <a:ln>
            <a:noFill/>
          </a:ln>
        </p:spPr>
      </p:sp>
      <p:sp>
        <p:nvSpPr>
          <p:cNvPr id="58" name="Google Shape;58;p12"/>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420700" y="1219200"/>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2400"/>
              </a:spcBef>
              <a:spcAft>
                <a:spcPts val="0"/>
              </a:spcAft>
              <a:buClr>
                <a:schemeClr val="dk1"/>
              </a:buClr>
              <a:buSzPts val="1920"/>
              <a:buFont typeface="Arial"/>
              <a:buChar char="❑"/>
              <a:defRPr sz="2400" b="0" i="0" u="none" strike="noStrike" cap="none">
                <a:solidFill>
                  <a:srgbClr val="000000"/>
                </a:solidFill>
                <a:latin typeface="Arial"/>
                <a:ea typeface="Arial"/>
                <a:cs typeface="Arial"/>
                <a:sym typeface="Arial"/>
              </a:defRPr>
            </a:lvl1pPr>
            <a:lvl2pPr marL="914400" marR="0" lvl="1" indent="-340360" algn="l" rtl="0">
              <a:lnSpc>
                <a:spcPct val="90000"/>
              </a:lnSpc>
              <a:spcBef>
                <a:spcPts val="1200"/>
              </a:spcBef>
              <a:spcAft>
                <a:spcPts val="0"/>
              </a:spcAft>
              <a:buClr>
                <a:schemeClr val="dk1"/>
              </a:buClr>
              <a:buSzPts val="1760"/>
              <a:buFont typeface="Arial"/>
              <a:buChar char="▪"/>
              <a:defRPr sz="2200" b="0" i="0" u="none" strike="noStrike" cap="none">
                <a:solidFill>
                  <a:srgbClr val="000000"/>
                </a:solidFill>
                <a:latin typeface="Arial"/>
                <a:ea typeface="Arial"/>
                <a:cs typeface="Arial"/>
                <a:sym typeface="Arial"/>
              </a:defRPr>
            </a:lvl2pPr>
            <a:lvl3pPr marL="1371600" marR="0" lvl="2" indent="-330200" algn="l" rtl="0">
              <a:lnSpc>
                <a:spcPct val="90000"/>
              </a:lnSpc>
              <a:spcBef>
                <a:spcPts val="1200"/>
              </a:spcBef>
              <a:spcAft>
                <a:spcPts val="0"/>
              </a:spcAft>
              <a:buClr>
                <a:schemeClr val="dk1"/>
              </a:buClr>
              <a:buSzPts val="1600"/>
              <a:buFont typeface="Arial"/>
              <a:buChar char="•"/>
              <a:defRPr sz="2000" b="0" i="0" u="none" strike="noStrike" cap="none">
                <a:solidFill>
                  <a:srgbClr val="000000"/>
                </a:solidFill>
                <a:latin typeface="Arial"/>
                <a:ea typeface="Arial"/>
                <a:cs typeface="Arial"/>
                <a:sym typeface="Arial"/>
              </a:defRPr>
            </a:lvl3pPr>
            <a:lvl4pPr marL="1828800" marR="0" lvl="3" indent="-320039" algn="l" rtl="0">
              <a:lnSpc>
                <a:spcPct val="90000"/>
              </a:lnSpc>
              <a:spcBef>
                <a:spcPts val="1200"/>
              </a:spcBef>
              <a:spcAft>
                <a:spcPts val="0"/>
              </a:spcAft>
              <a:buClr>
                <a:schemeClr val="dk1"/>
              </a:buClr>
              <a:buSzPts val="144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4"/>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66" name="Google Shape;66;p1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69" name="Google Shape;69;p1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0"/>
        <p:cNvGrpSpPr/>
        <p:nvPr/>
      </p:nvGrpSpPr>
      <p:grpSpPr>
        <a:xfrm>
          <a:off x="0" y="0"/>
          <a:ext cx="0" cy="0"/>
          <a:chOff x="0" y="0"/>
          <a:chExt cx="0" cy="0"/>
        </a:xfrm>
      </p:grpSpPr>
      <p:sp>
        <p:nvSpPr>
          <p:cNvPr id="71" name="Google Shape;71;p16"/>
          <p:cNvSpPr/>
          <p:nvPr/>
        </p:nvSpPr>
        <p:spPr>
          <a:xfrm>
            <a:off x="0" y="1513261"/>
            <a:ext cx="9144000" cy="485400"/>
          </a:xfrm>
          <a:prstGeom prst="rect">
            <a:avLst/>
          </a:prstGeom>
          <a:solidFill>
            <a:srgbClr val="005390"/>
          </a:solidFill>
          <a:ln>
            <a:noFill/>
          </a:ln>
        </p:spPr>
        <p:txBody>
          <a:bodyPr spcFirstLastPara="1" wrap="square" lIns="85700" tIns="42825" rIns="85700" bIns="428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Helvetica Neue"/>
                <a:ea typeface="Helvetica Neue"/>
                <a:cs typeface="Helvetica Neue"/>
                <a:sym typeface="Helvetica Neue"/>
              </a:rPr>
              <a:t>Federal Acquisition Service</a:t>
            </a:r>
            <a:endParaRPr sz="3000" b="1" i="0" u="none" strike="noStrike" cap="none">
              <a:solidFill>
                <a:srgbClr val="FFFFFF"/>
              </a:solidFill>
              <a:latin typeface="Helvetica Neue"/>
              <a:ea typeface="Helvetica Neue"/>
              <a:cs typeface="Helvetica Neue"/>
              <a:sym typeface="Helvetica Neue"/>
            </a:endParaRPr>
          </a:p>
        </p:txBody>
      </p:sp>
      <p:sp>
        <p:nvSpPr>
          <p:cNvPr id="72" name="Google Shape;72;p16"/>
          <p:cNvSpPr txBox="1"/>
          <p:nvPr/>
        </p:nvSpPr>
        <p:spPr>
          <a:xfrm>
            <a:off x="4572000" y="911226"/>
            <a:ext cx="4445100" cy="304800"/>
          </a:xfrm>
          <a:prstGeom prst="rect">
            <a:avLst/>
          </a:prstGeom>
          <a:noFill/>
          <a:ln>
            <a:noFill/>
          </a:ln>
        </p:spPr>
        <p:txBody>
          <a:bodyPr spcFirstLastPara="1" wrap="square" lIns="0" tIns="42825" rIns="0" bIns="42825" anchor="t" anchorCtr="0">
            <a:noAutofit/>
          </a:bodyPr>
          <a:lstStyle/>
          <a:p>
            <a:pPr marL="0" marR="0" lvl="0" indent="0" algn="r" rtl="0">
              <a:lnSpc>
                <a:spcPct val="100000"/>
              </a:lnSpc>
              <a:spcBef>
                <a:spcPts val="0"/>
              </a:spcBef>
              <a:spcAft>
                <a:spcPts val="0"/>
              </a:spcAft>
              <a:buClr>
                <a:srgbClr val="000000"/>
              </a:buClr>
              <a:buSzPts val="1313"/>
              <a:buFont typeface="Arial"/>
              <a:buNone/>
            </a:pPr>
            <a:r>
              <a:rPr lang="en-US" sz="1313" b="0" i="0" u="none" strike="noStrike" cap="none">
                <a:solidFill>
                  <a:schemeClr val="dk1"/>
                </a:solidFill>
                <a:latin typeface="Helvetica Neue"/>
                <a:ea typeface="Helvetica Neue"/>
                <a:cs typeface="Helvetica Neue"/>
                <a:sym typeface="Helvetica Neue"/>
              </a:rPr>
              <a:t>U.S. General Services Administration</a:t>
            </a:r>
            <a:endParaRPr sz="2250" b="0" i="0" u="none" strike="noStrike" cap="none">
              <a:solidFill>
                <a:schemeClr val="dk1"/>
              </a:solidFill>
              <a:latin typeface="Helvetica Neue"/>
              <a:ea typeface="Helvetica Neue"/>
              <a:cs typeface="Helvetica Neue"/>
              <a:sym typeface="Helvetica Neue"/>
            </a:endParaRPr>
          </a:p>
        </p:txBody>
      </p:sp>
      <p:sp>
        <p:nvSpPr>
          <p:cNvPr id="73" name="Google Shape;73;p16"/>
          <p:cNvSpPr/>
          <p:nvPr/>
        </p:nvSpPr>
        <p:spPr>
          <a:xfrm>
            <a:off x="0" y="1983811"/>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Arial"/>
              <a:ea typeface="Arial"/>
              <a:cs typeface="Arial"/>
              <a:sym typeface="Arial"/>
            </a:endParaRPr>
          </a:p>
        </p:txBody>
      </p:sp>
      <p:pic>
        <p:nvPicPr>
          <p:cNvPr id="74" name="Google Shape;74;p16"/>
          <p:cNvPicPr preferRelativeResize="0"/>
          <p:nvPr/>
        </p:nvPicPr>
        <p:blipFill rotWithShape="1">
          <a:blip r:embed="rId2">
            <a:alphaModFix/>
          </a:blip>
          <a:srcRect/>
          <a:stretch/>
        </p:blipFill>
        <p:spPr>
          <a:xfrm>
            <a:off x="201613" y="209551"/>
            <a:ext cx="850900" cy="8540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5"/>
        <p:cNvGrpSpPr/>
        <p:nvPr/>
      </p:nvGrpSpPr>
      <p:grpSpPr>
        <a:xfrm>
          <a:off x="0" y="0"/>
          <a:ext cx="0" cy="0"/>
          <a:chOff x="0" y="0"/>
          <a:chExt cx="0" cy="0"/>
        </a:xfrm>
      </p:grpSpPr>
      <p:sp>
        <p:nvSpPr>
          <p:cNvPr id="76" name="Google Shape;76;p17"/>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7"/>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78" name="Google Shape;78;p1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2625"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9pPr>
          </a:lstStyle>
          <a:p>
            <a:endParaRPr/>
          </a:p>
        </p:txBody>
      </p:sp>
      <p:sp>
        <p:nvSpPr>
          <p:cNvPr id="81" name="Google Shape;81;p18"/>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50"/>
              </a:spcBef>
              <a:spcAft>
                <a:spcPts val="0"/>
              </a:spcAft>
              <a:buClr>
                <a:srgbClr val="002060"/>
              </a:buClr>
              <a:buSzPts val="2400"/>
              <a:buFont typeface="Arial"/>
              <a:buChar char="•"/>
              <a:defRPr sz="2063"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450"/>
              </a:spcBef>
              <a:spcAft>
                <a:spcPts val="0"/>
              </a:spcAft>
              <a:buClr>
                <a:srgbClr val="002060"/>
              </a:buClr>
              <a:buSzPts val="2400"/>
              <a:buFont typeface="Noto Sans Symbols"/>
              <a:buChar char="▪"/>
              <a:defRPr sz="2063"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450"/>
              </a:spcBef>
              <a:spcAft>
                <a:spcPts val="0"/>
              </a:spcAft>
              <a:buClr>
                <a:srgbClr val="002060"/>
              </a:buClr>
              <a:buSzPts val="2400"/>
              <a:buFont typeface="Courier New"/>
              <a:buChar char="o"/>
              <a:defRPr sz="2063"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4pPr>
            <a:lvl5pPr marL="2286000" marR="0" lvl="4"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5pPr>
            <a:lvl6pPr marL="2743200" marR="0" lvl="5"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6pPr>
            <a:lvl7pPr marL="3200400" marR="0" lvl="6"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7pPr>
            <a:lvl8pPr marL="3657600" marR="0" lvl="7"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8pPr>
            <a:lvl9pPr marL="4114800" marR="0" lvl="8"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K">
  <p:cSld name="Two Content-K">
    <p:spTree>
      <p:nvGrpSpPr>
        <p:cNvPr id="1" name="Shape 82"/>
        <p:cNvGrpSpPr/>
        <p:nvPr/>
      </p:nvGrpSpPr>
      <p:grpSpPr>
        <a:xfrm>
          <a:off x="0" y="0"/>
          <a:ext cx="0" cy="0"/>
          <a:chOff x="0" y="0"/>
          <a:chExt cx="0" cy="0"/>
        </a:xfrm>
      </p:grpSpPr>
      <p:sp>
        <p:nvSpPr>
          <p:cNvPr id="83" name="Google Shape;83;p19"/>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9"/>
          <p:cNvSpPr txBox="1">
            <a:spLocks noGrp="1"/>
          </p:cNvSpPr>
          <p:nvPr>
            <p:ph type="body" idx="2"/>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9"/>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0"/>
          <p:cNvSpPr txBox="1">
            <a:spLocks noGrp="1"/>
          </p:cNvSpPr>
          <p:nvPr>
            <p:ph type="title"/>
          </p:nvPr>
        </p:nvSpPr>
        <p:spPr>
          <a:xfrm>
            <a:off x="596075" y="0"/>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9pPr>
          </a:lstStyle>
          <a:p>
            <a:endParaRPr/>
          </a:p>
        </p:txBody>
      </p:sp>
      <p:sp>
        <p:nvSpPr>
          <p:cNvPr id="90" name="Google Shape;90;p20"/>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2400" b="1" i="0" u="none" strike="noStrike" cap="none">
                <a:solidFill>
                  <a:srgbClr val="0579BD"/>
                </a:solidFill>
                <a:latin typeface="Arial"/>
                <a:ea typeface="Arial"/>
                <a:cs typeface="Arial"/>
                <a:sym typeface="Arial"/>
              </a:defRPr>
            </a:lvl1pPr>
            <a:lvl2pPr marR="0" lvl="1"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2pPr>
            <a:lvl3pPr marR="0" lvl="2"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3pPr>
            <a:lvl4pPr marR="0" lvl="3"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4pPr>
            <a:lvl5pPr marR="0" lvl="4"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5pPr>
            <a:lvl6pPr marR="0" lvl="5"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6pPr>
            <a:lvl7pPr marR="0" lvl="6"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7pPr>
            <a:lvl8pPr marR="0" lvl="7"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8pPr>
            <a:lvl9pPr marR="0" lvl="8" algn="l" rtl="0">
              <a:lnSpc>
                <a:spcPct val="115000"/>
              </a:lnSpc>
              <a:spcBef>
                <a:spcPts val="1600"/>
              </a:spcBef>
              <a:spcAft>
                <a:spcPts val="1600"/>
              </a:spcAft>
              <a:buClr>
                <a:srgbClr val="000000"/>
              </a:buClr>
              <a:buSzPts val="1400"/>
              <a:buFont typeface="Arial"/>
              <a:buNone/>
              <a:defRPr sz="2400" b="1" i="0" u="none" strike="noStrike" cap="none">
                <a:solidFill>
                  <a:srgbClr val="0579BD"/>
                </a:solidFill>
                <a:latin typeface="Arial"/>
                <a:ea typeface="Arial"/>
                <a:cs typeface="Arial"/>
                <a:sym typeface="Arial"/>
              </a:defRPr>
            </a:lvl9pPr>
          </a:lstStyle>
          <a:p>
            <a:endParaRPr/>
          </a:p>
        </p:txBody>
      </p:sp>
      <p:sp>
        <p:nvSpPr>
          <p:cNvPr id="91" name="Google Shape;91;p20"/>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313"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457200" y="1219200"/>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5_제목 슬라이드 1">
  <p:cSld name="26_제목 슬라이드">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5649686" y="0"/>
            <a:ext cx="2775900" cy="6858000"/>
          </a:xfrm>
          <a:prstGeom prst="rect">
            <a:avLst/>
          </a:prstGeom>
          <a:noFill/>
          <a:ln>
            <a:noFill/>
          </a:ln>
        </p:spPr>
      </p:sp>
      <p:sp>
        <p:nvSpPr>
          <p:cNvPr id="20" name="Google Shape;20;p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143000" y="274637"/>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22"/>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4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8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22"/>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9pPr>
          </a:lstStyle>
          <a:p>
            <a:endParaRPr/>
          </a:p>
        </p:txBody>
      </p:sp>
      <p:sp>
        <p:nvSpPr>
          <p:cNvPr id="100" name="Google Shape;100;p2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1"/>
        <p:cNvGrpSpPr/>
        <p:nvPr/>
      </p:nvGrpSpPr>
      <p:grpSpPr>
        <a:xfrm>
          <a:off x="0" y="0"/>
          <a:ext cx="0" cy="0"/>
          <a:chOff x="0" y="0"/>
          <a:chExt cx="0" cy="0"/>
        </a:xfrm>
      </p:grpSpPr>
      <p:sp>
        <p:nvSpPr>
          <p:cNvPr id="102" name="Google Shape;102;p24"/>
          <p:cNvSpPr txBox="1">
            <a:spLocks noGrp="1"/>
          </p:cNvSpPr>
          <p:nvPr>
            <p:ph type="body" idx="1"/>
          </p:nvPr>
        </p:nvSpPr>
        <p:spPr>
          <a:xfrm>
            <a:off x="477674" y="2129051"/>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103" name="Google Shape;103;p24"/>
          <p:cNvSpPr txBox="1">
            <a:spLocks noGrp="1"/>
          </p:cNvSpPr>
          <p:nvPr>
            <p:ph type="body" idx="2"/>
          </p:nvPr>
        </p:nvSpPr>
        <p:spPr>
          <a:xfrm>
            <a:off x="4570412" y="2129051"/>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104" name="Google Shape;104;p24"/>
          <p:cNvSpPr txBox="1">
            <a:spLocks noGrp="1"/>
          </p:cNvSpPr>
          <p:nvPr>
            <p:ph type="title"/>
          </p:nvPr>
        </p:nvSpPr>
        <p:spPr>
          <a:xfrm>
            <a:off x="477672" y="1447800"/>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One Content-right">
  <p:cSld name="1_One Content-right">
    <p:spTree>
      <p:nvGrpSpPr>
        <p:cNvPr id="1" name="Shape 108"/>
        <p:cNvGrpSpPr/>
        <p:nvPr/>
      </p:nvGrpSpPr>
      <p:grpSpPr>
        <a:xfrm>
          <a:off x="0" y="0"/>
          <a:ext cx="0" cy="0"/>
          <a:chOff x="0" y="0"/>
          <a:chExt cx="0" cy="0"/>
        </a:xfrm>
      </p:grpSpPr>
      <p:sp>
        <p:nvSpPr>
          <p:cNvPr id="109" name="Google Shape;109;p26"/>
          <p:cNvSpPr txBox="1">
            <a:spLocks noGrp="1"/>
          </p:cNvSpPr>
          <p:nvPr>
            <p:ph type="body" idx="1"/>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480"/>
              </a:spcBef>
              <a:spcAft>
                <a:spcPts val="0"/>
              </a:spcAft>
              <a:buClr>
                <a:schemeClr val="dk1"/>
              </a:buClr>
              <a:buSzPts val="1920"/>
              <a:buChar char="•"/>
              <a:defRPr sz="2400"/>
            </a:lvl1pPr>
            <a:lvl2pPr marL="914400" lvl="1" indent="-340360" algn="l">
              <a:lnSpc>
                <a:spcPct val="100000"/>
              </a:lnSpc>
              <a:spcBef>
                <a:spcPts val="440"/>
              </a:spcBef>
              <a:spcAft>
                <a:spcPts val="0"/>
              </a:spcAft>
              <a:buClr>
                <a:schemeClr val="dk1"/>
              </a:buClr>
              <a:buSzPts val="1760"/>
              <a:buChar char="–"/>
              <a:defRPr sz="2200"/>
            </a:lvl2pPr>
            <a:lvl3pPr marL="1371600" lvl="2" indent="-330200" algn="l">
              <a:lnSpc>
                <a:spcPct val="100000"/>
              </a:lnSpc>
              <a:spcBef>
                <a:spcPts val="400"/>
              </a:spcBef>
              <a:spcAft>
                <a:spcPts val="0"/>
              </a:spcAft>
              <a:buClr>
                <a:schemeClr val="dk1"/>
              </a:buClr>
              <a:buSzPts val="1600"/>
              <a:buChar char="•"/>
              <a:defRPr sz="2000"/>
            </a:lvl3pPr>
            <a:lvl4pPr marL="1828800" lvl="3" indent="-320039" algn="l">
              <a:lnSpc>
                <a:spcPct val="100000"/>
              </a:lnSpc>
              <a:spcBef>
                <a:spcPts val="360"/>
              </a:spcBef>
              <a:spcAft>
                <a:spcPts val="0"/>
              </a:spcAft>
              <a:buClr>
                <a:schemeClr val="dk1"/>
              </a:buClr>
              <a:buSzPts val="144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p26"/>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2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4" name="Google Shape;124;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0" name="Google Shape;130;p3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1" name="Google Shape;131;p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1"/>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7" name="Google Shape;137;p31"/>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8" name="Google Shape;138;p31"/>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9" name="Google Shape;139;p31"/>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0" name="Google Shape;140;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5" name="Google Shape;155;p3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6" name="Google Shape;156;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5"/>
          <p:cNvSpPr>
            <a:spLocks noGrp="1"/>
          </p:cNvSpPr>
          <p:nvPr>
            <p:ph type="pic" idx="2"/>
          </p:nvPr>
        </p:nvSpPr>
        <p:spPr>
          <a:xfrm>
            <a:off x="1792288" y="612775"/>
            <a:ext cx="5486400" cy="4114800"/>
          </a:xfrm>
          <a:prstGeom prst="rect">
            <a:avLst/>
          </a:prstGeom>
          <a:noFill/>
          <a:ln>
            <a:noFill/>
          </a:ln>
        </p:spPr>
      </p:sp>
      <p:sp>
        <p:nvSpPr>
          <p:cNvPr id="162" name="Google Shape;162;p3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3" name="Google Shape;163;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6"/>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9" name="Google Shape;169;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37"/>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Page with Flag">
  <p:cSld name="Title Page with Flag">
    <p:spTree>
      <p:nvGrpSpPr>
        <p:cNvPr id="1" name="Shape 178"/>
        <p:cNvGrpSpPr/>
        <p:nvPr/>
      </p:nvGrpSpPr>
      <p:grpSpPr>
        <a:xfrm>
          <a:off x="0" y="0"/>
          <a:ext cx="0" cy="0"/>
          <a:chOff x="0" y="0"/>
          <a:chExt cx="0" cy="0"/>
        </a:xfrm>
      </p:grpSpPr>
      <p:pic>
        <p:nvPicPr>
          <p:cNvPr id="179" name="Google Shape;179;p38" descr="Flag_more_blue"/>
          <p:cNvPicPr preferRelativeResize="0"/>
          <p:nvPr/>
        </p:nvPicPr>
        <p:blipFill rotWithShape="1">
          <a:blip r:embed="rId2">
            <a:alphaModFix/>
          </a:blip>
          <a:srcRect/>
          <a:stretch/>
        </p:blipFill>
        <p:spPr>
          <a:xfrm>
            <a:off x="0" y="2722563"/>
            <a:ext cx="9144000" cy="4135437"/>
          </a:xfrm>
          <a:prstGeom prst="rect">
            <a:avLst/>
          </a:prstGeom>
          <a:noFill/>
          <a:ln>
            <a:noFill/>
          </a:ln>
        </p:spPr>
      </p:pic>
      <p:sp>
        <p:nvSpPr>
          <p:cNvPr id="180" name="Google Shape;180;p38"/>
          <p:cNvSpPr/>
          <p:nvPr/>
        </p:nvSpPr>
        <p:spPr>
          <a:xfrm>
            <a:off x="0" y="2501900"/>
            <a:ext cx="9144000" cy="346200"/>
          </a:xfrm>
          <a:prstGeom prst="rect">
            <a:avLst/>
          </a:prstGeom>
          <a:solidFill>
            <a:srgbClr val="013C88"/>
          </a:solidFill>
          <a:ln>
            <a:noFill/>
          </a:ln>
          <a:effectLst>
            <a:outerShdw blurRad="44450" dist="27940" dir="5400000" algn="ctr">
              <a:srgbClr val="000000">
                <a:alpha val="30588"/>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B1F65"/>
              </a:buClr>
              <a:buSzPts val="1600"/>
              <a:buFont typeface="Arimo"/>
              <a:buNone/>
            </a:pPr>
            <a:endParaRPr sz="1600" b="0" i="0" u="none" strike="noStrike" cap="none" baseline="-25000">
              <a:solidFill>
                <a:srgbClr val="000000"/>
              </a:solidFill>
              <a:latin typeface="Calibri"/>
              <a:ea typeface="Calibri"/>
              <a:cs typeface="Calibri"/>
              <a:sym typeface="Calibri"/>
            </a:endParaRPr>
          </a:p>
        </p:txBody>
      </p:sp>
      <p:sp>
        <p:nvSpPr>
          <p:cNvPr id="181" name="Google Shape;181;p38"/>
          <p:cNvSpPr/>
          <p:nvPr/>
        </p:nvSpPr>
        <p:spPr>
          <a:xfrm>
            <a:off x="0" y="1708150"/>
            <a:ext cx="9144000" cy="700200"/>
          </a:xfrm>
          <a:prstGeom prst="rect">
            <a:avLst/>
          </a:prstGeom>
          <a:solidFill>
            <a:srgbClr val="A5002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404812"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Calibri"/>
                <a:ea typeface="Calibri"/>
                <a:cs typeface="Calibri"/>
                <a:sym typeface="Calibri"/>
              </a:rPr>
              <a:t>Federal Acquisition Service</a:t>
            </a:r>
            <a:endParaRPr sz="1400" b="0" i="0" u="none" strike="noStrike" cap="none">
              <a:solidFill>
                <a:srgbClr val="000000"/>
              </a:solidFill>
              <a:latin typeface="Arial"/>
              <a:ea typeface="Arial"/>
              <a:cs typeface="Arial"/>
              <a:sym typeface="Arial"/>
            </a:endParaRPr>
          </a:p>
        </p:txBody>
      </p:sp>
      <p:pic>
        <p:nvPicPr>
          <p:cNvPr id="182" name="Google Shape;182;p38"/>
          <p:cNvPicPr preferRelativeResize="0"/>
          <p:nvPr/>
        </p:nvPicPr>
        <p:blipFill rotWithShape="1">
          <a:blip r:embed="rId3">
            <a:alphaModFix/>
          </a:blip>
          <a:srcRect/>
          <a:stretch/>
        </p:blipFill>
        <p:spPr>
          <a:xfrm>
            <a:off x="455613" y="455613"/>
            <a:ext cx="785812" cy="788987"/>
          </a:xfrm>
          <a:prstGeom prst="rect">
            <a:avLst/>
          </a:prstGeom>
          <a:noFill/>
          <a:ln>
            <a:noFill/>
          </a:ln>
        </p:spPr>
      </p:pic>
      <p:sp>
        <p:nvSpPr>
          <p:cNvPr id="183" name="Google Shape;183;p38"/>
          <p:cNvSpPr txBox="1"/>
          <p:nvPr/>
        </p:nvSpPr>
        <p:spPr>
          <a:xfrm>
            <a:off x="5002213" y="1066800"/>
            <a:ext cx="4103700" cy="2508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4C4C4C"/>
                </a:solidFill>
                <a:latin typeface="Calibri"/>
                <a:ea typeface="Calibri"/>
                <a:cs typeface="Calibri"/>
                <a:sym typeface="Calibri"/>
              </a:rPr>
              <a:t>U.S. General Services Administration</a:t>
            </a: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84" name="Google Shape;184;p38"/>
          <p:cNvSpPr txBox="1">
            <a:spLocks noGrp="1"/>
          </p:cNvSpPr>
          <p:nvPr>
            <p:ph type="body" idx="1"/>
          </p:nvPr>
        </p:nvSpPr>
        <p:spPr>
          <a:xfrm>
            <a:off x="1346200" y="3352800"/>
            <a:ext cx="6667500" cy="2844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rgbClr val="FFFFFF"/>
              </a:buClr>
              <a:buSzPts val="4000"/>
              <a:buNone/>
              <a:defRPr sz="4000" b="0" cap="none">
                <a:solidFill>
                  <a:srgbClr val="FFFFFF"/>
                </a:solidFill>
                <a:latin typeface="Calibri"/>
                <a:ea typeface="Calibri"/>
                <a:cs typeface="Calibri"/>
                <a:sym typeface="Calibri"/>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187"/>
        <p:cNvGrpSpPr/>
        <p:nvPr/>
      </p:nvGrpSpPr>
      <p:grpSpPr>
        <a:xfrm>
          <a:off x="0" y="0"/>
          <a:ext cx="0" cy="0"/>
          <a:chOff x="0" y="0"/>
          <a:chExt cx="0" cy="0"/>
        </a:xfrm>
      </p:grpSpPr>
      <p:sp>
        <p:nvSpPr>
          <p:cNvPr id="188" name="Google Shape;188;p39"/>
          <p:cNvSpPr/>
          <p:nvPr/>
        </p:nvSpPr>
        <p:spPr>
          <a:xfrm>
            <a:off x="3111500" y="2527300"/>
            <a:ext cx="5918100" cy="1144500"/>
          </a:xfrm>
          <a:prstGeom prst="rect">
            <a:avLst/>
          </a:prstGeom>
          <a:solidFill>
            <a:srgbClr val="A50021"/>
          </a:solidFill>
          <a:ln>
            <a:noFill/>
          </a:ln>
          <a:effectLst>
            <a:outerShdw blurRad="190500" dist="101600" dir="63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Libre Franklin Medium"/>
              <a:ea typeface="Libre Franklin Medium"/>
              <a:cs typeface="Libre Franklin Medium"/>
              <a:sym typeface="Libre Franklin Medium"/>
            </a:endParaRPr>
          </a:p>
        </p:txBody>
      </p:sp>
      <p:sp>
        <p:nvSpPr>
          <p:cNvPr id="189" name="Google Shape;189;p39"/>
          <p:cNvSpPr txBox="1">
            <a:spLocks noGrp="1"/>
          </p:cNvSpPr>
          <p:nvPr>
            <p:ph type="title"/>
          </p:nvPr>
        </p:nvSpPr>
        <p:spPr>
          <a:xfrm>
            <a:off x="3098800" y="2522538"/>
            <a:ext cx="5753100" cy="1143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3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K">
  <p:cSld name="Two Content-K">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3" name="Google Shape;193;p40"/>
          <p:cNvSpPr txBox="1">
            <a:spLocks noGrp="1"/>
          </p:cNvSpPr>
          <p:nvPr>
            <p:ph type="body" idx="2"/>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4" name="Google Shape;194;p40"/>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One Content-left">
  <p:cSld name="1_One Content-left">
    <p:spTree>
      <p:nvGrpSpPr>
        <p:cNvPr id="1" name="Shape 196"/>
        <p:cNvGrpSpPr/>
        <p:nvPr/>
      </p:nvGrpSpPr>
      <p:grpSpPr>
        <a:xfrm>
          <a:off x="0" y="0"/>
          <a:ext cx="0" cy="0"/>
          <a:chOff x="0" y="0"/>
          <a:chExt cx="0" cy="0"/>
        </a:xfrm>
      </p:grpSpPr>
      <p:sp>
        <p:nvSpPr>
          <p:cNvPr id="197" name="Google Shape;197;p41"/>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8" name="Google Shape;198;p41"/>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1"/>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0"/>
        <p:cNvGrpSpPr/>
        <p:nvPr/>
      </p:nvGrpSpPr>
      <p:grpSpPr>
        <a:xfrm>
          <a:off x="0" y="0"/>
          <a:ext cx="0" cy="0"/>
          <a:chOff x="0" y="0"/>
          <a:chExt cx="0" cy="0"/>
        </a:xfrm>
      </p:grpSpPr>
      <p:sp>
        <p:nvSpPr>
          <p:cNvPr id="201" name="Google Shape;201;p42"/>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2" name="Google Shape;202;p42"/>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2"/>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제목 슬라이드">
  <p:cSld name="18_제목 슬라이드">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1" y="3429000"/>
            <a:ext cx="9144000" cy="3423900"/>
          </a:xfrm>
          <a:prstGeom prst="rect">
            <a:avLst/>
          </a:prstGeom>
          <a:noFill/>
          <a:ln>
            <a:noFill/>
          </a:ln>
        </p:spPr>
      </p:sp>
      <p:sp>
        <p:nvSpPr>
          <p:cNvPr id="27" name="Google Shape;27;p5"/>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d Comparison">
  <p:cSld name="Titled Comparison">
    <p:spTree>
      <p:nvGrpSpPr>
        <p:cNvPr id="1" name="Shape 204"/>
        <p:cNvGrpSpPr/>
        <p:nvPr/>
      </p:nvGrpSpPr>
      <p:grpSpPr>
        <a:xfrm>
          <a:off x="0" y="0"/>
          <a:ext cx="0" cy="0"/>
          <a:chOff x="0" y="0"/>
          <a:chExt cx="0" cy="0"/>
        </a:xfrm>
      </p:grpSpPr>
      <p:sp>
        <p:nvSpPr>
          <p:cNvPr id="205" name="Google Shape;205;p43"/>
          <p:cNvSpPr txBox="1">
            <a:spLocks noGrp="1"/>
          </p:cNvSpPr>
          <p:nvPr>
            <p:ph type="body" idx="1"/>
          </p:nvPr>
        </p:nvSpPr>
        <p:spPr>
          <a:xfrm>
            <a:off x="420701" y="1981200"/>
            <a:ext cx="4010700" cy="42927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6" name="Google Shape;206;p43"/>
          <p:cNvSpPr txBox="1">
            <a:spLocks noGrp="1"/>
          </p:cNvSpPr>
          <p:nvPr>
            <p:ph type="body" idx="2"/>
          </p:nvPr>
        </p:nvSpPr>
        <p:spPr>
          <a:xfrm>
            <a:off x="433401" y="1231901"/>
            <a:ext cx="4010700" cy="68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7" name="Google Shape;207;p43"/>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43"/>
          <p:cNvSpPr txBox="1">
            <a:spLocks noGrp="1"/>
          </p:cNvSpPr>
          <p:nvPr>
            <p:ph type="body" idx="3"/>
          </p:nvPr>
        </p:nvSpPr>
        <p:spPr>
          <a:xfrm>
            <a:off x="4560901" y="1993900"/>
            <a:ext cx="4010700" cy="42927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9" name="Google Shape;209;p43"/>
          <p:cNvSpPr txBox="1">
            <a:spLocks noGrp="1"/>
          </p:cNvSpPr>
          <p:nvPr>
            <p:ph type="body" idx="4"/>
          </p:nvPr>
        </p:nvSpPr>
        <p:spPr>
          <a:xfrm>
            <a:off x="4573601" y="1244601"/>
            <a:ext cx="4010700" cy="68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0" name="Google Shape;210;p4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Right Image Paste Left-Titled">
  <p:cSld name="Text Right Image Paste Left-Titled">
    <p:spTree>
      <p:nvGrpSpPr>
        <p:cNvPr id="1" name="Shape 211"/>
        <p:cNvGrpSpPr/>
        <p:nvPr/>
      </p:nvGrpSpPr>
      <p:grpSpPr>
        <a:xfrm>
          <a:off x="0" y="0"/>
          <a:ext cx="0" cy="0"/>
          <a:chOff x="0" y="0"/>
          <a:chExt cx="0" cy="0"/>
        </a:xfrm>
      </p:grpSpPr>
      <p:sp>
        <p:nvSpPr>
          <p:cNvPr id="212" name="Google Shape;212;p44"/>
          <p:cNvSpPr txBox="1">
            <a:spLocks noGrp="1"/>
          </p:cNvSpPr>
          <p:nvPr>
            <p:ph type="body" idx="1"/>
          </p:nvPr>
        </p:nvSpPr>
        <p:spPr>
          <a:xfrm>
            <a:off x="4726001" y="2019300"/>
            <a:ext cx="4010700" cy="42927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3" name="Google Shape;213;p44"/>
          <p:cNvSpPr txBox="1">
            <a:spLocks noGrp="1"/>
          </p:cNvSpPr>
          <p:nvPr>
            <p:ph type="body" idx="2"/>
          </p:nvPr>
        </p:nvSpPr>
        <p:spPr>
          <a:xfrm>
            <a:off x="4738701" y="1270001"/>
            <a:ext cx="4010700" cy="68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4" name="Google Shape;214;p44"/>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216"/>
        <p:cNvGrpSpPr/>
        <p:nvPr/>
      </p:nvGrpSpPr>
      <p:grpSpPr>
        <a:xfrm>
          <a:off x="0" y="0"/>
          <a:ext cx="0" cy="0"/>
          <a:chOff x="0" y="0"/>
          <a:chExt cx="0" cy="0"/>
        </a:xfrm>
      </p:grpSpPr>
      <p:sp>
        <p:nvSpPr>
          <p:cNvPr id="217" name="Google Shape;217;p45"/>
          <p:cNvSpPr txBox="1">
            <a:spLocks noGrp="1"/>
          </p:cNvSpPr>
          <p:nvPr>
            <p:ph type="body" idx="1"/>
          </p:nvPr>
        </p:nvSpPr>
        <p:spPr>
          <a:xfrm>
            <a:off x="420700" y="1219200"/>
            <a:ext cx="8329500" cy="5054700"/>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480"/>
              </a:spcBef>
              <a:spcAft>
                <a:spcPts val="0"/>
              </a:spcAft>
              <a:buClr>
                <a:schemeClr val="dk1"/>
              </a:buClr>
              <a:buSzPts val="1920"/>
              <a:buChar char="•"/>
              <a:defRPr sz="2400"/>
            </a:lvl1pPr>
            <a:lvl2pPr marL="914400" lvl="1" indent="-340360" algn="l">
              <a:lnSpc>
                <a:spcPct val="100000"/>
              </a:lnSpc>
              <a:spcBef>
                <a:spcPts val="440"/>
              </a:spcBef>
              <a:spcAft>
                <a:spcPts val="0"/>
              </a:spcAft>
              <a:buClr>
                <a:schemeClr val="dk1"/>
              </a:buClr>
              <a:buSzPts val="1760"/>
              <a:buChar char="–"/>
              <a:defRPr sz="2200"/>
            </a:lvl2pPr>
            <a:lvl3pPr marL="1371600" lvl="2" indent="-330200" algn="l">
              <a:lnSpc>
                <a:spcPct val="100000"/>
              </a:lnSpc>
              <a:spcBef>
                <a:spcPts val="400"/>
              </a:spcBef>
              <a:spcAft>
                <a:spcPts val="0"/>
              </a:spcAft>
              <a:buClr>
                <a:schemeClr val="dk1"/>
              </a:buClr>
              <a:buSzPts val="1600"/>
              <a:buChar char="•"/>
              <a:defRPr sz="2000"/>
            </a:lvl3pPr>
            <a:lvl4pPr marL="1828800" lvl="3" indent="-320039" algn="l">
              <a:lnSpc>
                <a:spcPct val="100000"/>
              </a:lnSpc>
              <a:spcBef>
                <a:spcPts val="360"/>
              </a:spcBef>
              <a:spcAft>
                <a:spcPts val="0"/>
              </a:spcAft>
              <a:buClr>
                <a:schemeClr val="dk1"/>
              </a:buClr>
              <a:buSzPts val="144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8" name="Google Shape;218;p45"/>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4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0"/>
        <p:cNvGrpSpPr/>
        <p:nvPr/>
      </p:nvGrpSpPr>
      <p:grpSpPr>
        <a:xfrm>
          <a:off x="0" y="0"/>
          <a:ext cx="0" cy="0"/>
          <a:chOff x="0" y="0"/>
          <a:chExt cx="0" cy="0"/>
        </a:xfrm>
      </p:grpSpPr>
      <p:sp>
        <p:nvSpPr>
          <p:cNvPr id="221" name="Google Shape;221;p46"/>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23"/>
        <p:cNvGrpSpPr/>
        <p:nvPr/>
      </p:nvGrpSpPr>
      <p:grpSpPr>
        <a:xfrm>
          <a:off x="0" y="0"/>
          <a:ext cx="0" cy="0"/>
          <a:chOff x="0" y="0"/>
          <a:chExt cx="0" cy="0"/>
        </a:xfrm>
      </p:grpSpPr>
      <p:sp>
        <p:nvSpPr>
          <p:cNvPr id="224" name="Google Shape;224;p47"/>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4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230"/>
        <p:cNvGrpSpPr/>
        <p:nvPr/>
      </p:nvGrpSpPr>
      <p:grpSpPr>
        <a:xfrm>
          <a:off x="0" y="0"/>
          <a:ext cx="0" cy="0"/>
          <a:chOff x="0" y="0"/>
          <a:chExt cx="0" cy="0"/>
        </a:xfrm>
      </p:grpSpPr>
      <p:sp>
        <p:nvSpPr>
          <p:cNvPr id="231" name="Google Shape;231;p49"/>
          <p:cNvSpPr txBox="1">
            <a:spLocks noGrp="1"/>
          </p:cNvSpPr>
          <p:nvPr>
            <p:ph type="body" idx="1"/>
          </p:nvPr>
        </p:nvSpPr>
        <p:spPr>
          <a:xfrm>
            <a:off x="420700" y="1219201"/>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1800"/>
              </a:spcBef>
              <a:spcAft>
                <a:spcPts val="0"/>
              </a:spcAft>
              <a:buClr>
                <a:schemeClr val="dk1"/>
              </a:buClr>
              <a:buSzPts val="1920"/>
              <a:buFont typeface="Arial"/>
              <a:buChar char="❑"/>
              <a:defRPr sz="1800" b="0" i="0" u="none" strike="noStrike" cap="none">
                <a:solidFill>
                  <a:srgbClr val="000000"/>
                </a:solidFill>
                <a:latin typeface="Arial"/>
                <a:ea typeface="Arial"/>
                <a:cs typeface="Arial"/>
                <a:sym typeface="Arial"/>
              </a:defRPr>
            </a:lvl1pPr>
            <a:lvl2pPr marL="914400" marR="0" lvl="1" indent="-340360" algn="l" rtl="0">
              <a:lnSpc>
                <a:spcPct val="90000"/>
              </a:lnSpc>
              <a:spcBef>
                <a:spcPts val="900"/>
              </a:spcBef>
              <a:spcAft>
                <a:spcPts val="0"/>
              </a:spcAft>
              <a:buClr>
                <a:schemeClr val="dk1"/>
              </a:buClr>
              <a:buSzPts val="1760"/>
              <a:buFont typeface="Arial"/>
              <a:buChar char="▪"/>
              <a:defRPr sz="1650" b="0" i="0" u="none" strike="noStrike" cap="none">
                <a:solidFill>
                  <a:srgbClr val="000000"/>
                </a:solidFill>
                <a:latin typeface="Arial"/>
                <a:ea typeface="Arial"/>
                <a:cs typeface="Arial"/>
                <a:sym typeface="Arial"/>
              </a:defRPr>
            </a:lvl2pPr>
            <a:lvl3pPr marL="1371600" marR="0" lvl="2" indent="-330200" algn="l" rtl="0">
              <a:lnSpc>
                <a:spcPct val="90000"/>
              </a:lnSpc>
              <a:spcBef>
                <a:spcPts val="900"/>
              </a:spcBef>
              <a:spcAft>
                <a:spcPts val="0"/>
              </a:spcAft>
              <a:buClr>
                <a:schemeClr val="dk1"/>
              </a:buClr>
              <a:buSzPts val="1600"/>
              <a:buFont typeface="Arial"/>
              <a:buChar char="•"/>
              <a:defRPr sz="1500" b="0" i="0" u="none" strike="noStrike" cap="none">
                <a:solidFill>
                  <a:srgbClr val="000000"/>
                </a:solidFill>
                <a:latin typeface="Arial"/>
                <a:ea typeface="Arial"/>
                <a:cs typeface="Arial"/>
                <a:sym typeface="Arial"/>
              </a:defRPr>
            </a:lvl3pPr>
            <a:lvl4pPr marL="1828800" marR="0" lvl="3" indent="-320039" algn="l" rtl="0">
              <a:lnSpc>
                <a:spcPct val="90000"/>
              </a:lnSpc>
              <a:spcBef>
                <a:spcPts val="900"/>
              </a:spcBef>
              <a:spcAft>
                <a:spcPts val="0"/>
              </a:spcAft>
              <a:buClr>
                <a:schemeClr val="dk1"/>
              </a:buClr>
              <a:buSzPts val="144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32" name="Google Shape;232;p4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3"/>
        <p:cNvGrpSpPr/>
        <p:nvPr/>
      </p:nvGrpSpPr>
      <p:grpSpPr>
        <a:xfrm>
          <a:off x="0" y="0"/>
          <a:ext cx="0" cy="0"/>
          <a:chOff x="0" y="0"/>
          <a:chExt cx="0" cy="0"/>
        </a:xfrm>
      </p:grpSpPr>
      <p:sp>
        <p:nvSpPr>
          <p:cNvPr id="234" name="Google Shape;234;p50"/>
          <p:cNvSpPr txBox="1">
            <a:spLocks noGrp="1"/>
          </p:cNvSpPr>
          <p:nvPr>
            <p:ph type="title"/>
          </p:nvPr>
        </p:nvSpPr>
        <p:spPr>
          <a:xfrm>
            <a:off x="457200" y="1219201"/>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35"/>
        <p:cNvGrpSpPr/>
        <p:nvPr/>
      </p:nvGrpSpPr>
      <p:grpSpPr>
        <a:xfrm>
          <a:off x="0" y="0"/>
          <a:ext cx="0" cy="0"/>
          <a:chOff x="0" y="0"/>
          <a:chExt cx="0" cy="0"/>
        </a:xfrm>
      </p:grpSpPr>
      <p:sp>
        <p:nvSpPr>
          <p:cNvPr id="236" name="Google Shape;236;p51"/>
          <p:cNvSpPr/>
          <p:nvPr/>
        </p:nvSpPr>
        <p:spPr>
          <a:xfrm>
            <a:off x="0" y="1513262"/>
            <a:ext cx="9144000" cy="485400"/>
          </a:xfrm>
          <a:prstGeom prst="rect">
            <a:avLst/>
          </a:prstGeom>
          <a:solidFill>
            <a:srgbClr val="005390"/>
          </a:solidFill>
          <a:ln>
            <a:noFill/>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FFFFFF"/>
                </a:solidFill>
                <a:latin typeface="Helvetica Neue"/>
                <a:ea typeface="Helvetica Neue"/>
                <a:cs typeface="Helvetica Neue"/>
                <a:sym typeface="Helvetica Neue"/>
              </a:rPr>
              <a:t>Federal Acquisition Service</a:t>
            </a:r>
            <a:endParaRPr sz="2250" b="1" i="0" u="none" strike="noStrike" cap="none">
              <a:solidFill>
                <a:srgbClr val="FFFFFF"/>
              </a:solidFill>
              <a:latin typeface="Helvetica Neue"/>
              <a:ea typeface="Helvetica Neue"/>
              <a:cs typeface="Helvetica Neue"/>
              <a:sym typeface="Helvetica Neue"/>
            </a:endParaRPr>
          </a:p>
        </p:txBody>
      </p:sp>
      <p:sp>
        <p:nvSpPr>
          <p:cNvPr id="237" name="Google Shape;237;p51"/>
          <p:cNvSpPr txBox="1"/>
          <p:nvPr/>
        </p:nvSpPr>
        <p:spPr>
          <a:xfrm>
            <a:off x="4572000" y="911227"/>
            <a:ext cx="4445100" cy="304800"/>
          </a:xfrm>
          <a:prstGeom prst="rect">
            <a:avLst/>
          </a:prstGeom>
          <a:noFill/>
          <a:ln>
            <a:noFill/>
          </a:ln>
        </p:spPr>
        <p:txBody>
          <a:bodyPr spcFirstLastPara="1" wrap="square" lIns="0" tIns="32125" rIns="0" bIns="32125" anchor="t" anchorCtr="0">
            <a:noAutofit/>
          </a:bodyPr>
          <a:lstStyle/>
          <a:p>
            <a:pPr marL="0" marR="0" lvl="0" indent="0" algn="r" rtl="0">
              <a:lnSpc>
                <a:spcPct val="100000"/>
              </a:lnSpc>
              <a:spcBef>
                <a:spcPts val="0"/>
              </a:spcBef>
              <a:spcAft>
                <a:spcPts val="0"/>
              </a:spcAft>
              <a:buClr>
                <a:srgbClr val="000000"/>
              </a:buClr>
              <a:buSzPts val="985"/>
              <a:buFont typeface="Arial"/>
              <a:buNone/>
            </a:pPr>
            <a:r>
              <a:rPr lang="en-US" sz="985" b="0" i="0" u="none" strike="noStrike" cap="none">
                <a:solidFill>
                  <a:schemeClr val="dk1"/>
                </a:solidFill>
                <a:latin typeface="Helvetica Neue"/>
                <a:ea typeface="Helvetica Neue"/>
                <a:cs typeface="Helvetica Neue"/>
                <a:sym typeface="Helvetica Neue"/>
              </a:rPr>
              <a:t>U.S. General Services Administration</a:t>
            </a:r>
            <a:endParaRPr sz="1687" b="0" i="0" u="none" strike="noStrike" cap="none">
              <a:solidFill>
                <a:schemeClr val="dk1"/>
              </a:solidFill>
              <a:latin typeface="Helvetica Neue"/>
              <a:ea typeface="Helvetica Neue"/>
              <a:cs typeface="Helvetica Neue"/>
              <a:sym typeface="Helvetica Neue"/>
            </a:endParaRPr>
          </a:p>
        </p:txBody>
      </p:sp>
      <p:sp>
        <p:nvSpPr>
          <p:cNvPr id="238" name="Google Shape;238;p51"/>
          <p:cNvSpPr/>
          <p:nvPr/>
        </p:nvSpPr>
        <p:spPr>
          <a:xfrm>
            <a:off x="0" y="1983811"/>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Arial"/>
              <a:ea typeface="Arial"/>
              <a:cs typeface="Arial"/>
              <a:sym typeface="Arial"/>
            </a:endParaRPr>
          </a:p>
        </p:txBody>
      </p:sp>
      <p:pic>
        <p:nvPicPr>
          <p:cNvPr id="239" name="Google Shape;239;p51"/>
          <p:cNvPicPr preferRelativeResize="0"/>
          <p:nvPr/>
        </p:nvPicPr>
        <p:blipFill rotWithShape="1">
          <a:blip r:embed="rId2">
            <a:alphaModFix/>
          </a:blip>
          <a:srcRect/>
          <a:stretch/>
        </p:blipFill>
        <p:spPr>
          <a:xfrm>
            <a:off x="209670" y="244042"/>
            <a:ext cx="668476" cy="66633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52"/>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969"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9pPr>
          </a:lstStyle>
          <a:p>
            <a:endParaRPr/>
          </a:p>
        </p:txBody>
      </p:sp>
      <p:sp>
        <p:nvSpPr>
          <p:cNvPr id="242" name="Google Shape;242;p52"/>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338"/>
              </a:spcBef>
              <a:spcAft>
                <a:spcPts val="0"/>
              </a:spcAft>
              <a:buClr>
                <a:srgbClr val="002060"/>
              </a:buClr>
              <a:buSzPts val="2400"/>
              <a:buFont typeface="Arial"/>
              <a:buChar char="•"/>
              <a:defRPr sz="1547"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338"/>
              </a:spcBef>
              <a:spcAft>
                <a:spcPts val="0"/>
              </a:spcAft>
              <a:buClr>
                <a:srgbClr val="002060"/>
              </a:buClr>
              <a:buSzPts val="2400"/>
              <a:buFont typeface="Noto Sans Symbols"/>
              <a:buChar char="▪"/>
              <a:defRPr sz="1547"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338"/>
              </a:spcBef>
              <a:spcAft>
                <a:spcPts val="0"/>
              </a:spcAft>
              <a:buClr>
                <a:srgbClr val="002060"/>
              </a:buClr>
              <a:buSzPts val="2400"/>
              <a:buFont typeface="Courier New"/>
              <a:buChar char="o"/>
              <a:defRPr sz="1547"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4pPr>
            <a:lvl5pPr marL="2286000" marR="0" lvl="4"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5pPr>
            <a:lvl6pPr marL="2743200" marR="0" lvl="5"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6pPr>
            <a:lvl7pPr marL="3200400" marR="0" lvl="6"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7pPr>
            <a:lvl8pPr marL="3657600" marR="0" lvl="7"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8pPr>
            <a:lvl9pPr marL="4114800" marR="0" lvl="8"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3"/>
        <p:cNvGrpSpPr/>
        <p:nvPr/>
      </p:nvGrpSpPr>
      <p:grpSpPr>
        <a:xfrm>
          <a:off x="0" y="0"/>
          <a:ext cx="0" cy="0"/>
          <a:chOff x="0" y="0"/>
          <a:chExt cx="0" cy="0"/>
        </a:xfrm>
      </p:grpSpPr>
      <p:sp>
        <p:nvSpPr>
          <p:cNvPr id="244" name="Google Shape;244;p53"/>
          <p:cNvSpPr txBox="1">
            <a:spLocks noGrp="1"/>
          </p:cNvSpPr>
          <p:nvPr>
            <p:ph type="body" idx="1"/>
          </p:nvPr>
        </p:nvSpPr>
        <p:spPr>
          <a:xfrm>
            <a:off x="477675" y="2129052"/>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245" name="Google Shape;245;p53"/>
          <p:cNvSpPr txBox="1">
            <a:spLocks noGrp="1"/>
          </p:cNvSpPr>
          <p:nvPr>
            <p:ph type="body" idx="2"/>
          </p:nvPr>
        </p:nvSpPr>
        <p:spPr>
          <a:xfrm>
            <a:off x="4570413" y="2129052"/>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246" name="Google Shape;246;p53"/>
          <p:cNvSpPr txBox="1">
            <a:spLocks noGrp="1"/>
          </p:cNvSpPr>
          <p:nvPr>
            <p:ph type="title"/>
          </p:nvPr>
        </p:nvSpPr>
        <p:spPr>
          <a:xfrm>
            <a:off x="477672" y="1447801"/>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제목 슬라이드">
  <p:cSld name="6_제목 슬라이드">
    <p:spTree>
      <p:nvGrpSpPr>
        <p:cNvPr id="1" name="Shape 28"/>
        <p:cNvGrpSpPr/>
        <p:nvPr/>
      </p:nvGrpSpPr>
      <p:grpSpPr>
        <a:xfrm>
          <a:off x="0" y="0"/>
          <a:ext cx="0" cy="0"/>
          <a:chOff x="0" y="0"/>
          <a:chExt cx="0" cy="0"/>
        </a:xfrm>
      </p:grpSpPr>
      <p:sp>
        <p:nvSpPr>
          <p:cNvPr id="29" name="Google Shape;29;p6"/>
          <p:cNvSpPr>
            <a:spLocks noGrp="1"/>
          </p:cNvSpPr>
          <p:nvPr>
            <p:ph type="pic" idx="2"/>
          </p:nvPr>
        </p:nvSpPr>
        <p:spPr>
          <a:xfrm>
            <a:off x="4572000" y="0"/>
            <a:ext cx="4572000" cy="6858000"/>
          </a:xfrm>
          <a:prstGeom prst="rect">
            <a:avLst/>
          </a:prstGeom>
          <a:noFill/>
          <a:ln>
            <a:noFill/>
          </a:ln>
        </p:spPr>
      </p:sp>
      <p:sp>
        <p:nvSpPr>
          <p:cNvPr id="30" name="Google Shape;30;p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sp>
        <p:nvSpPr>
          <p:cNvPr id="248" name="Google Shape;248;p54"/>
          <p:cNvSpPr txBox="1">
            <a:spLocks noGrp="1"/>
          </p:cNvSpPr>
          <p:nvPr>
            <p:ph type="body" idx="1"/>
          </p:nvPr>
        </p:nvSpPr>
        <p:spPr>
          <a:xfrm>
            <a:off x="419100" y="1371602"/>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800"/>
              </a:spcBef>
              <a:spcAft>
                <a:spcPts val="0"/>
              </a:spcAft>
              <a:buClr>
                <a:schemeClr val="dk1"/>
              </a:buClr>
              <a:buSzPts val="2400"/>
              <a:buFont typeface="Arial"/>
              <a:buChar char="❑"/>
              <a:defRPr sz="1800" b="0" i="0" u="none" strike="noStrike" cap="none">
                <a:solidFill>
                  <a:srgbClr val="000000"/>
                </a:solidFill>
                <a:latin typeface="Arial"/>
                <a:ea typeface="Arial"/>
                <a:cs typeface="Arial"/>
                <a:sym typeface="Arial"/>
              </a:defRPr>
            </a:lvl1pPr>
            <a:lvl2pPr marL="914400" marR="0" lvl="1" indent="-368300" algn="l" rtl="0">
              <a:lnSpc>
                <a:spcPct val="90000"/>
              </a:lnSpc>
              <a:spcBef>
                <a:spcPts val="900"/>
              </a:spcBef>
              <a:spcAft>
                <a:spcPts val="0"/>
              </a:spcAft>
              <a:buClr>
                <a:schemeClr val="dk1"/>
              </a:buClr>
              <a:buSzPts val="2200"/>
              <a:buFont typeface="Arial"/>
              <a:buChar char="▪"/>
              <a:defRPr sz="1650" b="0" i="0" u="none" strike="noStrike" cap="none">
                <a:solidFill>
                  <a:srgbClr val="000000"/>
                </a:solidFill>
                <a:latin typeface="Arial"/>
                <a:ea typeface="Arial"/>
                <a:cs typeface="Arial"/>
                <a:sym typeface="Arial"/>
              </a:defRPr>
            </a:lvl2pPr>
            <a:lvl3pPr marL="1371600" marR="0" lvl="2" indent="-355600" algn="l" rtl="0">
              <a:lnSpc>
                <a:spcPct val="90000"/>
              </a:lnSpc>
              <a:spcBef>
                <a:spcPts val="900"/>
              </a:spcBef>
              <a:spcAft>
                <a:spcPts val="0"/>
              </a:spcAft>
              <a:buClr>
                <a:schemeClr val="dk1"/>
              </a:buClr>
              <a:buSzPts val="2000"/>
              <a:buFont typeface="Arial"/>
              <a:buChar char="•"/>
              <a:defRPr sz="1500" b="0" i="0" u="none" strike="noStrike" cap="none">
                <a:solidFill>
                  <a:srgbClr val="000000"/>
                </a:solidFill>
                <a:latin typeface="Arial"/>
                <a:ea typeface="Arial"/>
                <a:cs typeface="Arial"/>
                <a:sym typeface="Arial"/>
              </a:defRPr>
            </a:lvl3pPr>
            <a:lvl4pPr marL="1828800" marR="0" lvl="3" indent="-342900" algn="l" rtl="0">
              <a:lnSpc>
                <a:spcPct val="90000"/>
              </a:lnSpc>
              <a:spcBef>
                <a:spcPts val="900"/>
              </a:spcBef>
              <a:spcAft>
                <a:spcPts val="0"/>
              </a:spcAft>
              <a:buClr>
                <a:schemeClr val="dk1"/>
              </a:buClr>
              <a:buSzPts val="180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49" name="Google Shape;249;p54"/>
          <p:cNvSpPr txBox="1">
            <a:spLocks noGrp="1"/>
          </p:cNvSpPr>
          <p:nvPr>
            <p:ph type="title"/>
          </p:nvPr>
        </p:nvSpPr>
        <p:spPr>
          <a:xfrm>
            <a:off x="419100" y="711201"/>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250" name="Google Shape;250;p5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251"/>
        <p:cNvGrpSpPr/>
        <p:nvPr/>
      </p:nvGrpSpPr>
      <p:grpSpPr>
        <a:xfrm>
          <a:off x="0" y="0"/>
          <a:ext cx="0" cy="0"/>
          <a:chOff x="0" y="0"/>
          <a:chExt cx="0" cy="0"/>
        </a:xfrm>
      </p:grpSpPr>
      <p:sp>
        <p:nvSpPr>
          <p:cNvPr id="252" name="Google Shape;252;p55"/>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253" name="Google Shape;253;p5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254"/>
        <p:cNvGrpSpPr/>
        <p:nvPr/>
      </p:nvGrpSpPr>
      <p:grpSpPr>
        <a:xfrm>
          <a:off x="0" y="0"/>
          <a:ext cx="0" cy="0"/>
          <a:chOff x="0" y="0"/>
          <a:chExt cx="0" cy="0"/>
        </a:xfrm>
      </p:grpSpPr>
      <p:sp>
        <p:nvSpPr>
          <p:cNvPr id="255" name="Google Shape;255;p56"/>
          <p:cNvSpPr txBox="1">
            <a:spLocks noGrp="1"/>
          </p:cNvSpPr>
          <p:nvPr>
            <p:ph type="title"/>
          </p:nvPr>
        </p:nvSpPr>
        <p:spPr>
          <a:xfrm>
            <a:off x="1143000" y="274638"/>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9pPr>
          </a:lstStyle>
          <a:p>
            <a:endParaRPr/>
          </a:p>
        </p:txBody>
      </p:sp>
      <p:sp>
        <p:nvSpPr>
          <p:cNvPr id="256" name="Google Shape;256;p56"/>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8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1pPr>
            <a:lvl2pPr marL="914400" marR="0" lvl="1" indent="-342900" algn="l" rtl="0">
              <a:lnSpc>
                <a:spcPct val="100000"/>
              </a:lnSpc>
              <a:spcBef>
                <a:spcPts val="42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2pPr>
            <a:lvl3pPr marL="1371600" marR="0" lvl="2" indent="-330200" algn="l" rtl="0">
              <a:lnSpc>
                <a:spcPct val="100000"/>
              </a:lnSpc>
              <a:spcBef>
                <a:spcPts val="36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57" name="Google Shape;257;p56"/>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258"/>
        <p:cNvGrpSpPr/>
        <p:nvPr/>
      </p:nvGrpSpPr>
      <p:grpSpPr>
        <a:xfrm>
          <a:off x="0" y="0"/>
          <a:ext cx="0" cy="0"/>
          <a:chOff x="0" y="0"/>
          <a:chExt cx="0" cy="0"/>
        </a:xfrm>
      </p:grpSpPr>
      <p:sp>
        <p:nvSpPr>
          <p:cNvPr id="259" name="Google Shape;259;p5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57"/>
          <p:cNvSpPr txBox="1">
            <a:spLocks noGrp="1"/>
          </p:cNvSpPr>
          <p:nvPr>
            <p:ph type="title"/>
          </p:nvPr>
        </p:nvSpPr>
        <p:spPr>
          <a:xfrm>
            <a:off x="596075" y="1"/>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9pPr>
          </a:lstStyle>
          <a:p>
            <a:endParaRPr/>
          </a:p>
        </p:txBody>
      </p:sp>
      <p:sp>
        <p:nvSpPr>
          <p:cNvPr id="261" name="Google Shape;261;p57"/>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1800" b="1" i="0" u="none" strike="noStrike" cap="none">
                <a:solidFill>
                  <a:srgbClr val="0579BD"/>
                </a:solidFill>
                <a:latin typeface="Arial"/>
                <a:ea typeface="Arial"/>
                <a:cs typeface="Arial"/>
                <a:sym typeface="Arial"/>
              </a:defRPr>
            </a:lvl1pPr>
            <a:lvl2pPr marR="0" lvl="1"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2pPr>
            <a:lvl3pPr marR="0" lvl="2"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3pPr>
            <a:lvl4pPr marR="0" lvl="3"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4pPr>
            <a:lvl5pPr marR="0" lvl="4"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5pPr>
            <a:lvl6pPr marR="0" lvl="5"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6pPr>
            <a:lvl7pPr marR="0" lvl="6"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7pPr>
            <a:lvl8pPr marR="0" lvl="7"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8pPr>
            <a:lvl9pPr marR="0" lvl="8" algn="l" rtl="0">
              <a:lnSpc>
                <a:spcPct val="115000"/>
              </a:lnSpc>
              <a:spcBef>
                <a:spcPts val="1200"/>
              </a:spcBef>
              <a:spcAft>
                <a:spcPts val="1200"/>
              </a:spcAft>
              <a:buClr>
                <a:srgbClr val="000000"/>
              </a:buClr>
              <a:buSzPts val="1400"/>
              <a:buFont typeface="Arial"/>
              <a:buNone/>
              <a:defRPr sz="1800" b="1" i="0" u="none" strike="noStrike" cap="none">
                <a:solidFill>
                  <a:srgbClr val="0579BD"/>
                </a:solidFill>
                <a:latin typeface="Arial"/>
                <a:ea typeface="Arial"/>
                <a:cs typeface="Arial"/>
                <a:sym typeface="Arial"/>
              </a:defRPr>
            </a:lvl9pPr>
          </a:lstStyle>
          <a:p>
            <a:endParaRPr/>
          </a:p>
        </p:txBody>
      </p:sp>
      <p:sp>
        <p:nvSpPr>
          <p:cNvPr id="262" name="Google Shape;262;p57"/>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985"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3"/>
        <p:cNvGrpSpPr/>
        <p:nvPr/>
      </p:nvGrpSpPr>
      <p:grpSpPr>
        <a:xfrm>
          <a:off x="0" y="0"/>
          <a:ext cx="0" cy="0"/>
          <a:chOff x="0" y="0"/>
          <a:chExt cx="0" cy="0"/>
        </a:xfrm>
      </p:grpSpPr>
      <p:sp>
        <p:nvSpPr>
          <p:cNvPr id="264" name="Google Shape;264;p58"/>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9pPr>
          </a:lstStyle>
          <a:p>
            <a:endParaRPr/>
          </a:p>
        </p:txBody>
      </p:sp>
      <p:sp>
        <p:nvSpPr>
          <p:cNvPr id="265" name="Google Shape;265;p58"/>
          <p:cNvSpPr txBox="1">
            <a:spLocks noGrp="1"/>
          </p:cNvSpPr>
          <p:nvPr>
            <p:ph type="sldNum" idx="12"/>
          </p:nvPr>
        </p:nvSpPr>
        <p:spPr>
          <a:xfrm>
            <a:off x="0" y="6492876"/>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270"/>
        <p:cNvGrpSpPr/>
        <p:nvPr/>
      </p:nvGrpSpPr>
      <p:grpSpPr>
        <a:xfrm>
          <a:off x="0" y="0"/>
          <a:ext cx="0" cy="0"/>
          <a:chOff x="0" y="0"/>
          <a:chExt cx="0" cy="0"/>
        </a:xfrm>
      </p:grpSpPr>
      <p:sp>
        <p:nvSpPr>
          <p:cNvPr id="271" name="Google Shape;271;p60"/>
          <p:cNvSpPr txBox="1">
            <a:spLocks noGrp="1"/>
          </p:cNvSpPr>
          <p:nvPr>
            <p:ph type="body" idx="1"/>
          </p:nvPr>
        </p:nvSpPr>
        <p:spPr>
          <a:xfrm>
            <a:off x="420700" y="1219200"/>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2400"/>
              </a:spcBef>
              <a:spcAft>
                <a:spcPts val="0"/>
              </a:spcAft>
              <a:buClr>
                <a:schemeClr val="dk1"/>
              </a:buClr>
              <a:buSzPts val="1920"/>
              <a:buFont typeface="Arial"/>
              <a:buChar char="❑"/>
              <a:defRPr sz="2400" b="0" i="0" u="none" strike="noStrike" cap="none">
                <a:solidFill>
                  <a:srgbClr val="000000"/>
                </a:solidFill>
                <a:latin typeface="Arial"/>
                <a:ea typeface="Arial"/>
                <a:cs typeface="Arial"/>
                <a:sym typeface="Arial"/>
              </a:defRPr>
            </a:lvl1pPr>
            <a:lvl2pPr marL="914400" marR="0" lvl="1" indent="-340360" algn="l" rtl="0">
              <a:lnSpc>
                <a:spcPct val="90000"/>
              </a:lnSpc>
              <a:spcBef>
                <a:spcPts val="1200"/>
              </a:spcBef>
              <a:spcAft>
                <a:spcPts val="0"/>
              </a:spcAft>
              <a:buClr>
                <a:schemeClr val="dk1"/>
              </a:buClr>
              <a:buSzPts val="1760"/>
              <a:buFont typeface="Arial"/>
              <a:buChar char="▪"/>
              <a:defRPr sz="2200" b="0" i="0" u="none" strike="noStrike" cap="none">
                <a:solidFill>
                  <a:srgbClr val="000000"/>
                </a:solidFill>
                <a:latin typeface="Arial"/>
                <a:ea typeface="Arial"/>
                <a:cs typeface="Arial"/>
                <a:sym typeface="Arial"/>
              </a:defRPr>
            </a:lvl2pPr>
            <a:lvl3pPr marL="1371600" marR="0" lvl="2" indent="-330200" algn="l" rtl="0">
              <a:lnSpc>
                <a:spcPct val="90000"/>
              </a:lnSpc>
              <a:spcBef>
                <a:spcPts val="1200"/>
              </a:spcBef>
              <a:spcAft>
                <a:spcPts val="0"/>
              </a:spcAft>
              <a:buClr>
                <a:schemeClr val="dk1"/>
              </a:buClr>
              <a:buSzPts val="1600"/>
              <a:buFont typeface="Arial"/>
              <a:buChar char="•"/>
              <a:defRPr sz="2000" b="0" i="0" u="none" strike="noStrike" cap="none">
                <a:solidFill>
                  <a:srgbClr val="000000"/>
                </a:solidFill>
                <a:latin typeface="Arial"/>
                <a:ea typeface="Arial"/>
                <a:cs typeface="Arial"/>
                <a:sym typeface="Arial"/>
              </a:defRPr>
            </a:lvl3pPr>
            <a:lvl4pPr marL="1828800" marR="0" lvl="3" indent="-320039" algn="l" rtl="0">
              <a:lnSpc>
                <a:spcPct val="90000"/>
              </a:lnSpc>
              <a:spcBef>
                <a:spcPts val="1200"/>
              </a:spcBef>
              <a:spcAft>
                <a:spcPts val="0"/>
              </a:spcAft>
              <a:buClr>
                <a:schemeClr val="dk1"/>
              </a:buClr>
              <a:buSzPts val="144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2" name="Google Shape;272;p60"/>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73" name="Google Shape;273;p6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61"/>
          <p:cNvSpPr txBox="1">
            <a:spLocks noGrp="1"/>
          </p:cNvSpPr>
          <p:nvPr>
            <p:ph type="title"/>
          </p:nvPr>
        </p:nvSpPr>
        <p:spPr>
          <a:xfrm>
            <a:off x="457200" y="1219200"/>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6"/>
        <p:cNvGrpSpPr/>
        <p:nvPr/>
      </p:nvGrpSpPr>
      <p:grpSpPr>
        <a:xfrm>
          <a:off x="0" y="0"/>
          <a:ext cx="0" cy="0"/>
          <a:chOff x="0" y="0"/>
          <a:chExt cx="0" cy="0"/>
        </a:xfrm>
      </p:grpSpPr>
      <p:sp>
        <p:nvSpPr>
          <p:cNvPr id="277" name="Google Shape;277;p62"/>
          <p:cNvSpPr/>
          <p:nvPr/>
        </p:nvSpPr>
        <p:spPr>
          <a:xfrm>
            <a:off x="0" y="1513261"/>
            <a:ext cx="9144000" cy="485400"/>
          </a:xfrm>
          <a:prstGeom prst="rect">
            <a:avLst/>
          </a:prstGeom>
          <a:solidFill>
            <a:srgbClr val="005390"/>
          </a:solidFill>
          <a:ln>
            <a:noFill/>
          </a:ln>
        </p:spPr>
        <p:txBody>
          <a:bodyPr spcFirstLastPara="1" wrap="square" lIns="85700" tIns="42825" rIns="85700" bIns="428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Helvetica Neue"/>
                <a:ea typeface="Helvetica Neue"/>
                <a:cs typeface="Helvetica Neue"/>
                <a:sym typeface="Helvetica Neue"/>
              </a:rPr>
              <a:t>Federal Acquisition Service</a:t>
            </a:r>
            <a:endParaRPr sz="3000" b="1" i="0" u="none" strike="noStrike" cap="none">
              <a:solidFill>
                <a:srgbClr val="FFFFFF"/>
              </a:solidFill>
              <a:latin typeface="Helvetica Neue"/>
              <a:ea typeface="Helvetica Neue"/>
              <a:cs typeface="Helvetica Neue"/>
              <a:sym typeface="Helvetica Neue"/>
            </a:endParaRPr>
          </a:p>
        </p:txBody>
      </p:sp>
      <p:sp>
        <p:nvSpPr>
          <p:cNvPr id="278" name="Google Shape;278;p62"/>
          <p:cNvSpPr txBox="1"/>
          <p:nvPr/>
        </p:nvSpPr>
        <p:spPr>
          <a:xfrm>
            <a:off x="4572000" y="911226"/>
            <a:ext cx="4445100" cy="304800"/>
          </a:xfrm>
          <a:prstGeom prst="rect">
            <a:avLst/>
          </a:prstGeom>
          <a:noFill/>
          <a:ln>
            <a:noFill/>
          </a:ln>
        </p:spPr>
        <p:txBody>
          <a:bodyPr spcFirstLastPara="1" wrap="square" lIns="0" tIns="42825" rIns="0" bIns="42825" anchor="t" anchorCtr="0">
            <a:noAutofit/>
          </a:bodyPr>
          <a:lstStyle/>
          <a:p>
            <a:pPr marL="0" marR="0" lvl="0" indent="0" algn="r" rtl="0">
              <a:lnSpc>
                <a:spcPct val="100000"/>
              </a:lnSpc>
              <a:spcBef>
                <a:spcPts val="0"/>
              </a:spcBef>
              <a:spcAft>
                <a:spcPts val="0"/>
              </a:spcAft>
              <a:buClr>
                <a:srgbClr val="000000"/>
              </a:buClr>
              <a:buSzPts val="1313"/>
              <a:buFont typeface="Arial"/>
              <a:buNone/>
            </a:pPr>
            <a:r>
              <a:rPr lang="en-US" sz="1313" b="0" i="0" u="none" strike="noStrike" cap="none">
                <a:solidFill>
                  <a:schemeClr val="dk1"/>
                </a:solidFill>
                <a:latin typeface="Helvetica Neue"/>
                <a:ea typeface="Helvetica Neue"/>
                <a:cs typeface="Helvetica Neue"/>
                <a:sym typeface="Helvetica Neue"/>
              </a:rPr>
              <a:t>U.S. General Services Administration</a:t>
            </a:r>
            <a:endParaRPr sz="2250" b="0" i="0" u="none" strike="noStrike" cap="none">
              <a:solidFill>
                <a:schemeClr val="dk1"/>
              </a:solidFill>
              <a:latin typeface="Helvetica Neue"/>
              <a:ea typeface="Helvetica Neue"/>
              <a:cs typeface="Helvetica Neue"/>
              <a:sym typeface="Helvetica Neue"/>
            </a:endParaRPr>
          </a:p>
        </p:txBody>
      </p:sp>
      <p:sp>
        <p:nvSpPr>
          <p:cNvPr id="279" name="Google Shape;279;p62"/>
          <p:cNvSpPr/>
          <p:nvPr/>
        </p:nvSpPr>
        <p:spPr>
          <a:xfrm>
            <a:off x="0" y="1983811"/>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Arial"/>
              <a:ea typeface="Arial"/>
              <a:cs typeface="Arial"/>
              <a:sym typeface="Arial"/>
            </a:endParaRPr>
          </a:p>
        </p:txBody>
      </p:sp>
      <p:pic>
        <p:nvPicPr>
          <p:cNvPr id="280" name="Google Shape;280;p62"/>
          <p:cNvPicPr preferRelativeResize="0"/>
          <p:nvPr/>
        </p:nvPicPr>
        <p:blipFill rotWithShape="1">
          <a:blip r:embed="rId2">
            <a:alphaModFix/>
          </a:blip>
          <a:srcRect/>
          <a:stretch/>
        </p:blipFill>
        <p:spPr>
          <a:xfrm>
            <a:off x="209670" y="244042"/>
            <a:ext cx="668476" cy="66633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1"/>
        <p:cNvGrpSpPr/>
        <p:nvPr/>
      </p:nvGrpSpPr>
      <p:grpSpPr>
        <a:xfrm>
          <a:off x="0" y="0"/>
          <a:ext cx="0" cy="0"/>
          <a:chOff x="0" y="0"/>
          <a:chExt cx="0" cy="0"/>
        </a:xfrm>
      </p:grpSpPr>
      <p:sp>
        <p:nvSpPr>
          <p:cNvPr id="282" name="Google Shape;282;p63"/>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3" name="Google Shape;283;p63"/>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84" name="Google Shape;284;p6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285"/>
        <p:cNvGrpSpPr/>
        <p:nvPr/>
      </p:nvGrpSpPr>
      <p:grpSpPr>
        <a:xfrm>
          <a:off x="0" y="0"/>
          <a:ext cx="0" cy="0"/>
          <a:chOff x="0" y="0"/>
          <a:chExt cx="0" cy="0"/>
        </a:xfrm>
      </p:grpSpPr>
      <p:sp>
        <p:nvSpPr>
          <p:cNvPr id="286" name="Google Shape;286;p64"/>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87" name="Google Shape;287;p6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3" name="Google Shape;33;p7"/>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K">
  <p:cSld name="Two Content-K">
    <p:spTree>
      <p:nvGrpSpPr>
        <p:cNvPr id="1" name="Shape 288"/>
        <p:cNvGrpSpPr/>
        <p:nvPr/>
      </p:nvGrpSpPr>
      <p:grpSpPr>
        <a:xfrm>
          <a:off x="0" y="0"/>
          <a:ext cx="0" cy="0"/>
          <a:chOff x="0" y="0"/>
          <a:chExt cx="0" cy="0"/>
        </a:xfrm>
      </p:grpSpPr>
      <p:sp>
        <p:nvSpPr>
          <p:cNvPr id="289" name="Google Shape;289;p65"/>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65"/>
          <p:cNvSpPr txBox="1">
            <a:spLocks noGrp="1"/>
          </p:cNvSpPr>
          <p:nvPr>
            <p:ph type="body" idx="2"/>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1" name="Google Shape;291;p65"/>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92" name="Google Shape;292;p6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sp>
        <p:nvSpPr>
          <p:cNvPr id="294" name="Google Shape;294;p66"/>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2625"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9pPr>
          </a:lstStyle>
          <a:p>
            <a:endParaRPr/>
          </a:p>
        </p:txBody>
      </p:sp>
      <p:sp>
        <p:nvSpPr>
          <p:cNvPr id="295" name="Google Shape;295;p66"/>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50"/>
              </a:spcBef>
              <a:spcAft>
                <a:spcPts val="0"/>
              </a:spcAft>
              <a:buClr>
                <a:srgbClr val="002060"/>
              </a:buClr>
              <a:buSzPts val="2400"/>
              <a:buFont typeface="Arial"/>
              <a:buChar char="•"/>
              <a:defRPr sz="2063"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450"/>
              </a:spcBef>
              <a:spcAft>
                <a:spcPts val="0"/>
              </a:spcAft>
              <a:buClr>
                <a:srgbClr val="002060"/>
              </a:buClr>
              <a:buSzPts val="2400"/>
              <a:buFont typeface="Noto Sans Symbols"/>
              <a:buChar char="▪"/>
              <a:defRPr sz="2063"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450"/>
              </a:spcBef>
              <a:spcAft>
                <a:spcPts val="0"/>
              </a:spcAft>
              <a:buClr>
                <a:srgbClr val="002060"/>
              </a:buClr>
              <a:buSzPts val="2400"/>
              <a:buFont typeface="Courier New"/>
              <a:buChar char="o"/>
              <a:defRPr sz="2063"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4pPr>
            <a:lvl5pPr marL="2286000" marR="0" lvl="4"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5pPr>
            <a:lvl6pPr marL="2743200" marR="0" lvl="5"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6pPr>
            <a:lvl7pPr marL="3200400" marR="0" lvl="6"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7pPr>
            <a:lvl8pPr marL="3657600" marR="0" lvl="7"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8pPr>
            <a:lvl9pPr marL="4114800" marR="0" lvl="8"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Text">
  <p:cSld name="1_Title and Text">
    <p:spTree>
      <p:nvGrpSpPr>
        <p:cNvPr id="1" name="Shape 296"/>
        <p:cNvGrpSpPr/>
        <p:nvPr/>
      </p:nvGrpSpPr>
      <p:grpSpPr>
        <a:xfrm>
          <a:off x="0" y="0"/>
          <a:ext cx="0" cy="0"/>
          <a:chOff x="0" y="0"/>
          <a:chExt cx="0" cy="0"/>
        </a:xfrm>
      </p:grpSpPr>
      <p:sp>
        <p:nvSpPr>
          <p:cNvPr id="297" name="Google Shape;297;p67"/>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206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67"/>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9pPr>
          </a:lstStyle>
          <a:p>
            <a:endParaRPr/>
          </a:p>
        </p:txBody>
      </p:sp>
      <p:sp>
        <p:nvSpPr>
          <p:cNvPr id="299" name="Google Shape;299;p6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300"/>
        <p:cNvGrpSpPr/>
        <p:nvPr/>
      </p:nvGrpSpPr>
      <p:grpSpPr>
        <a:xfrm>
          <a:off x="0" y="0"/>
          <a:ext cx="0" cy="0"/>
          <a:chOff x="0" y="0"/>
          <a:chExt cx="0" cy="0"/>
        </a:xfrm>
      </p:grpSpPr>
      <p:sp>
        <p:nvSpPr>
          <p:cNvPr id="301" name="Google Shape;301;p68"/>
          <p:cNvSpPr txBox="1">
            <a:spLocks noGrp="1"/>
          </p:cNvSpPr>
          <p:nvPr>
            <p:ph type="title"/>
          </p:nvPr>
        </p:nvSpPr>
        <p:spPr>
          <a:xfrm>
            <a:off x="1143000" y="274637"/>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2" name="Google Shape;302;p68"/>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4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8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3" name="Google Shape;303;p68"/>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304"/>
        <p:cNvGrpSpPr/>
        <p:nvPr/>
      </p:nvGrpSpPr>
      <p:grpSpPr>
        <a:xfrm>
          <a:off x="0" y="0"/>
          <a:ext cx="0" cy="0"/>
          <a:chOff x="0" y="0"/>
          <a:chExt cx="0" cy="0"/>
        </a:xfrm>
      </p:grpSpPr>
      <p:sp>
        <p:nvSpPr>
          <p:cNvPr id="305" name="Google Shape;305;p6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p69"/>
          <p:cNvSpPr txBox="1">
            <a:spLocks noGrp="1"/>
          </p:cNvSpPr>
          <p:nvPr>
            <p:ph type="title"/>
          </p:nvPr>
        </p:nvSpPr>
        <p:spPr>
          <a:xfrm>
            <a:off x="596075" y="0"/>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9pPr>
          </a:lstStyle>
          <a:p>
            <a:endParaRPr/>
          </a:p>
        </p:txBody>
      </p:sp>
      <p:sp>
        <p:nvSpPr>
          <p:cNvPr id="307" name="Google Shape;307;p69"/>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2400" b="1" i="0" u="none" strike="noStrike" cap="none">
                <a:solidFill>
                  <a:srgbClr val="0579BD"/>
                </a:solidFill>
                <a:latin typeface="Arial"/>
                <a:ea typeface="Arial"/>
                <a:cs typeface="Arial"/>
                <a:sym typeface="Arial"/>
              </a:defRPr>
            </a:lvl1pPr>
            <a:lvl2pPr marR="0" lvl="1"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2pPr>
            <a:lvl3pPr marR="0" lvl="2"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3pPr>
            <a:lvl4pPr marR="0" lvl="3"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4pPr>
            <a:lvl5pPr marR="0" lvl="4"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5pPr>
            <a:lvl6pPr marR="0" lvl="5"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6pPr>
            <a:lvl7pPr marR="0" lvl="6"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7pPr>
            <a:lvl8pPr marR="0" lvl="7"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8pPr>
            <a:lvl9pPr marR="0" lvl="8" algn="l" rtl="0">
              <a:lnSpc>
                <a:spcPct val="115000"/>
              </a:lnSpc>
              <a:spcBef>
                <a:spcPts val="1600"/>
              </a:spcBef>
              <a:spcAft>
                <a:spcPts val="1600"/>
              </a:spcAft>
              <a:buClr>
                <a:srgbClr val="000000"/>
              </a:buClr>
              <a:buSzPts val="1400"/>
              <a:buFont typeface="Arial"/>
              <a:buNone/>
              <a:defRPr sz="2400" b="1" i="0" u="none" strike="noStrike" cap="none">
                <a:solidFill>
                  <a:srgbClr val="0579BD"/>
                </a:solidFill>
                <a:latin typeface="Arial"/>
                <a:ea typeface="Arial"/>
                <a:cs typeface="Arial"/>
                <a:sym typeface="Arial"/>
              </a:defRPr>
            </a:lvl9pPr>
          </a:lstStyle>
          <a:p>
            <a:endParaRPr/>
          </a:p>
        </p:txBody>
      </p:sp>
      <p:sp>
        <p:nvSpPr>
          <p:cNvPr id="308" name="Google Shape;308;p69"/>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313"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9"/>
        <p:cNvGrpSpPr/>
        <p:nvPr/>
      </p:nvGrpSpPr>
      <p:grpSpPr>
        <a:xfrm>
          <a:off x="0" y="0"/>
          <a:ext cx="0" cy="0"/>
          <a:chOff x="0" y="0"/>
          <a:chExt cx="0" cy="0"/>
        </a:xfrm>
      </p:grpSpPr>
      <p:sp>
        <p:nvSpPr>
          <p:cNvPr id="310" name="Google Shape;310;p70"/>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9pPr>
          </a:lstStyle>
          <a:p>
            <a:endParaRPr/>
          </a:p>
        </p:txBody>
      </p:sp>
      <p:sp>
        <p:nvSpPr>
          <p:cNvPr id="311" name="Google Shape;311;p7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2"/>
        <p:cNvGrpSpPr/>
        <p:nvPr/>
      </p:nvGrpSpPr>
      <p:grpSpPr>
        <a:xfrm>
          <a:off x="0" y="0"/>
          <a:ext cx="0" cy="0"/>
          <a:chOff x="0" y="0"/>
          <a:chExt cx="0" cy="0"/>
        </a:xfrm>
      </p:grpSpPr>
      <p:sp>
        <p:nvSpPr>
          <p:cNvPr id="313" name="Google Shape;313;p71"/>
          <p:cNvSpPr txBox="1">
            <a:spLocks noGrp="1"/>
          </p:cNvSpPr>
          <p:nvPr>
            <p:ph type="body" idx="1"/>
          </p:nvPr>
        </p:nvSpPr>
        <p:spPr>
          <a:xfrm>
            <a:off x="477674" y="2129051"/>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314" name="Google Shape;314;p71"/>
          <p:cNvSpPr txBox="1">
            <a:spLocks noGrp="1"/>
          </p:cNvSpPr>
          <p:nvPr>
            <p:ph type="body" idx="2"/>
          </p:nvPr>
        </p:nvSpPr>
        <p:spPr>
          <a:xfrm>
            <a:off x="4570412" y="2129051"/>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315" name="Google Shape;315;p71"/>
          <p:cNvSpPr txBox="1">
            <a:spLocks noGrp="1"/>
          </p:cNvSpPr>
          <p:nvPr>
            <p:ph type="title"/>
          </p:nvPr>
        </p:nvSpPr>
        <p:spPr>
          <a:xfrm>
            <a:off x="477672" y="1447800"/>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0"/>
        <p:cNvGrpSpPr/>
        <p:nvPr/>
      </p:nvGrpSpPr>
      <p:grpSpPr>
        <a:xfrm>
          <a:off x="0" y="0"/>
          <a:ext cx="0" cy="0"/>
          <a:chOff x="0" y="0"/>
          <a:chExt cx="0" cy="0"/>
        </a:xfrm>
      </p:grpSpPr>
      <p:sp>
        <p:nvSpPr>
          <p:cNvPr id="321" name="Google Shape;321;p73"/>
          <p:cNvSpPr txBox="1">
            <a:spLocks noGrp="1"/>
          </p:cNvSpPr>
          <p:nvPr>
            <p:ph type="title"/>
          </p:nvPr>
        </p:nvSpPr>
        <p:spPr>
          <a:xfrm>
            <a:off x="457200" y="1219201"/>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322"/>
        <p:cNvGrpSpPr/>
        <p:nvPr/>
      </p:nvGrpSpPr>
      <p:grpSpPr>
        <a:xfrm>
          <a:off x="0" y="0"/>
          <a:ext cx="0" cy="0"/>
          <a:chOff x="0" y="0"/>
          <a:chExt cx="0" cy="0"/>
        </a:xfrm>
      </p:grpSpPr>
      <p:sp>
        <p:nvSpPr>
          <p:cNvPr id="323" name="Google Shape;323;p74"/>
          <p:cNvSpPr txBox="1">
            <a:spLocks noGrp="1"/>
          </p:cNvSpPr>
          <p:nvPr>
            <p:ph type="body" idx="1"/>
          </p:nvPr>
        </p:nvSpPr>
        <p:spPr>
          <a:xfrm>
            <a:off x="420700" y="1219201"/>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1800"/>
              </a:spcBef>
              <a:spcAft>
                <a:spcPts val="0"/>
              </a:spcAft>
              <a:buClr>
                <a:schemeClr val="dk1"/>
              </a:buClr>
              <a:buSzPts val="1920"/>
              <a:buFont typeface="Arial"/>
              <a:buChar char="❑"/>
              <a:defRPr sz="1800" b="0" i="0" u="none" strike="noStrike" cap="none">
                <a:solidFill>
                  <a:srgbClr val="000000"/>
                </a:solidFill>
                <a:latin typeface="Arial"/>
                <a:ea typeface="Arial"/>
                <a:cs typeface="Arial"/>
                <a:sym typeface="Arial"/>
              </a:defRPr>
            </a:lvl1pPr>
            <a:lvl2pPr marL="914400" marR="0" lvl="1" indent="-340360" algn="l" rtl="0">
              <a:lnSpc>
                <a:spcPct val="90000"/>
              </a:lnSpc>
              <a:spcBef>
                <a:spcPts val="900"/>
              </a:spcBef>
              <a:spcAft>
                <a:spcPts val="0"/>
              </a:spcAft>
              <a:buClr>
                <a:schemeClr val="dk1"/>
              </a:buClr>
              <a:buSzPts val="1760"/>
              <a:buFont typeface="Arial"/>
              <a:buChar char="▪"/>
              <a:defRPr sz="1650" b="0" i="0" u="none" strike="noStrike" cap="none">
                <a:solidFill>
                  <a:srgbClr val="000000"/>
                </a:solidFill>
                <a:latin typeface="Arial"/>
                <a:ea typeface="Arial"/>
                <a:cs typeface="Arial"/>
                <a:sym typeface="Arial"/>
              </a:defRPr>
            </a:lvl2pPr>
            <a:lvl3pPr marL="1371600" marR="0" lvl="2" indent="-330200" algn="l" rtl="0">
              <a:lnSpc>
                <a:spcPct val="90000"/>
              </a:lnSpc>
              <a:spcBef>
                <a:spcPts val="900"/>
              </a:spcBef>
              <a:spcAft>
                <a:spcPts val="0"/>
              </a:spcAft>
              <a:buClr>
                <a:schemeClr val="dk1"/>
              </a:buClr>
              <a:buSzPts val="1600"/>
              <a:buFont typeface="Arial"/>
              <a:buChar char="•"/>
              <a:defRPr sz="1500" b="0" i="0" u="none" strike="noStrike" cap="none">
                <a:solidFill>
                  <a:srgbClr val="000000"/>
                </a:solidFill>
                <a:latin typeface="Arial"/>
                <a:ea typeface="Arial"/>
                <a:cs typeface="Arial"/>
                <a:sym typeface="Arial"/>
              </a:defRPr>
            </a:lvl3pPr>
            <a:lvl4pPr marL="1828800" marR="0" lvl="3" indent="-320039" algn="l" rtl="0">
              <a:lnSpc>
                <a:spcPct val="90000"/>
              </a:lnSpc>
              <a:spcBef>
                <a:spcPts val="900"/>
              </a:spcBef>
              <a:spcAft>
                <a:spcPts val="0"/>
              </a:spcAft>
              <a:buClr>
                <a:schemeClr val="dk1"/>
              </a:buClr>
              <a:buSzPts val="144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24" name="Google Shape;324;p7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25"/>
        <p:cNvGrpSpPr/>
        <p:nvPr/>
      </p:nvGrpSpPr>
      <p:grpSpPr>
        <a:xfrm>
          <a:off x="0" y="0"/>
          <a:ext cx="0" cy="0"/>
          <a:chOff x="0" y="0"/>
          <a:chExt cx="0" cy="0"/>
        </a:xfrm>
      </p:grpSpPr>
      <p:sp>
        <p:nvSpPr>
          <p:cNvPr id="326" name="Google Shape;326;p75"/>
          <p:cNvSpPr/>
          <p:nvPr/>
        </p:nvSpPr>
        <p:spPr>
          <a:xfrm>
            <a:off x="0" y="1513262"/>
            <a:ext cx="9144000" cy="485400"/>
          </a:xfrm>
          <a:prstGeom prst="rect">
            <a:avLst/>
          </a:prstGeom>
          <a:solidFill>
            <a:srgbClr val="005390"/>
          </a:solidFill>
          <a:ln>
            <a:noFill/>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FFFFFF"/>
                </a:solidFill>
                <a:latin typeface="Helvetica Neue"/>
                <a:ea typeface="Helvetica Neue"/>
                <a:cs typeface="Helvetica Neue"/>
                <a:sym typeface="Helvetica Neue"/>
              </a:rPr>
              <a:t>Federal Acquisition Service</a:t>
            </a:r>
            <a:endParaRPr sz="2250" b="1" i="0" u="none" strike="noStrike" cap="none">
              <a:solidFill>
                <a:srgbClr val="FFFFFF"/>
              </a:solidFill>
              <a:latin typeface="Helvetica Neue"/>
              <a:ea typeface="Helvetica Neue"/>
              <a:cs typeface="Helvetica Neue"/>
              <a:sym typeface="Helvetica Neue"/>
            </a:endParaRPr>
          </a:p>
        </p:txBody>
      </p:sp>
      <p:sp>
        <p:nvSpPr>
          <p:cNvPr id="327" name="Google Shape;327;p75"/>
          <p:cNvSpPr txBox="1"/>
          <p:nvPr/>
        </p:nvSpPr>
        <p:spPr>
          <a:xfrm>
            <a:off x="4572000" y="911227"/>
            <a:ext cx="4445100" cy="304800"/>
          </a:xfrm>
          <a:prstGeom prst="rect">
            <a:avLst/>
          </a:prstGeom>
          <a:noFill/>
          <a:ln>
            <a:noFill/>
          </a:ln>
        </p:spPr>
        <p:txBody>
          <a:bodyPr spcFirstLastPara="1" wrap="square" lIns="0" tIns="32125" rIns="0" bIns="32125" anchor="t" anchorCtr="0">
            <a:noAutofit/>
          </a:bodyPr>
          <a:lstStyle/>
          <a:p>
            <a:pPr marL="0" marR="0" lvl="0" indent="0" algn="r" rtl="0">
              <a:lnSpc>
                <a:spcPct val="100000"/>
              </a:lnSpc>
              <a:spcBef>
                <a:spcPts val="0"/>
              </a:spcBef>
              <a:spcAft>
                <a:spcPts val="0"/>
              </a:spcAft>
              <a:buClr>
                <a:srgbClr val="000000"/>
              </a:buClr>
              <a:buSzPts val="985"/>
              <a:buFont typeface="Arial"/>
              <a:buNone/>
            </a:pPr>
            <a:r>
              <a:rPr lang="en-US" sz="985" b="0" i="0" u="none" strike="noStrike" cap="none">
                <a:solidFill>
                  <a:schemeClr val="dk1"/>
                </a:solidFill>
                <a:latin typeface="Helvetica Neue"/>
                <a:ea typeface="Helvetica Neue"/>
                <a:cs typeface="Helvetica Neue"/>
                <a:sym typeface="Helvetica Neue"/>
              </a:rPr>
              <a:t>U.S. General Services Administration</a:t>
            </a:r>
            <a:endParaRPr sz="1687" b="0" i="0" u="none" strike="noStrike" cap="none">
              <a:solidFill>
                <a:schemeClr val="dk1"/>
              </a:solidFill>
              <a:latin typeface="Helvetica Neue"/>
              <a:ea typeface="Helvetica Neue"/>
              <a:cs typeface="Helvetica Neue"/>
              <a:sym typeface="Helvetica Neue"/>
            </a:endParaRPr>
          </a:p>
        </p:txBody>
      </p:sp>
      <p:sp>
        <p:nvSpPr>
          <p:cNvPr id="328" name="Google Shape;328;p75"/>
          <p:cNvSpPr/>
          <p:nvPr/>
        </p:nvSpPr>
        <p:spPr>
          <a:xfrm>
            <a:off x="0" y="1983811"/>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Arial"/>
              <a:ea typeface="Arial"/>
              <a:cs typeface="Arial"/>
              <a:sym typeface="Arial"/>
            </a:endParaRPr>
          </a:p>
        </p:txBody>
      </p:sp>
      <p:pic>
        <p:nvPicPr>
          <p:cNvPr id="329" name="Google Shape;329;p75"/>
          <p:cNvPicPr preferRelativeResize="0"/>
          <p:nvPr/>
        </p:nvPicPr>
        <p:blipFill rotWithShape="1">
          <a:blip r:embed="rId2">
            <a:alphaModFix/>
          </a:blip>
          <a:srcRect/>
          <a:stretch/>
        </p:blipFill>
        <p:spPr>
          <a:xfrm>
            <a:off x="201615" y="209553"/>
            <a:ext cx="640215" cy="8838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8"/>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0"/>
        <p:cNvGrpSpPr/>
        <p:nvPr/>
      </p:nvGrpSpPr>
      <p:grpSpPr>
        <a:xfrm>
          <a:off x="0" y="0"/>
          <a:ext cx="0" cy="0"/>
          <a:chOff x="0" y="0"/>
          <a:chExt cx="0" cy="0"/>
        </a:xfrm>
      </p:grpSpPr>
      <p:sp>
        <p:nvSpPr>
          <p:cNvPr id="331" name="Google Shape;331;p76"/>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969"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9pPr>
          </a:lstStyle>
          <a:p>
            <a:endParaRPr/>
          </a:p>
        </p:txBody>
      </p:sp>
      <p:sp>
        <p:nvSpPr>
          <p:cNvPr id="332" name="Google Shape;332;p76"/>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338"/>
              </a:spcBef>
              <a:spcAft>
                <a:spcPts val="0"/>
              </a:spcAft>
              <a:buClr>
                <a:srgbClr val="002060"/>
              </a:buClr>
              <a:buSzPts val="2400"/>
              <a:buFont typeface="Arial"/>
              <a:buChar char="•"/>
              <a:defRPr sz="1547"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338"/>
              </a:spcBef>
              <a:spcAft>
                <a:spcPts val="0"/>
              </a:spcAft>
              <a:buClr>
                <a:srgbClr val="002060"/>
              </a:buClr>
              <a:buSzPts val="2400"/>
              <a:buFont typeface="Noto Sans Symbols"/>
              <a:buChar char="▪"/>
              <a:defRPr sz="1547"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338"/>
              </a:spcBef>
              <a:spcAft>
                <a:spcPts val="0"/>
              </a:spcAft>
              <a:buClr>
                <a:srgbClr val="002060"/>
              </a:buClr>
              <a:buSzPts val="2400"/>
              <a:buFont typeface="Courier New"/>
              <a:buChar char="o"/>
              <a:defRPr sz="1547"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4pPr>
            <a:lvl5pPr marL="2286000" marR="0" lvl="4"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5pPr>
            <a:lvl6pPr marL="2743200" marR="0" lvl="5"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6pPr>
            <a:lvl7pPr marL="3200400" marR="0" lvl="6"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7pPr>
            <a:lvl8pPr marL="3657600" marR="0" lvl="7"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8pPr>
            <a:lvl9pPr marL="4114800" marR="0" lvl="8"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3"/>
        <p:cNvGrpSpPr/>
        <p:nvPr/>
      </p:nvGrpSpPr>
      <p:grpSpPr>
        <a:xfrm>
          <a:off x="0" y="0"/>
          <a:ext cx="0" cy="0"/>
          <a:chOff x="0" y="0"/>
          <a:chExt cx="0" cy="0"/>
        </a:xfrm>
      </p:grpSpPr>
      <p:sp>
        <p:nvSpPr>
          <p:cNvPr id="334" name="Google Shape;334;p77"/>
          <p:cNvSpPr txBox="1">
            <a:spLocks noGrp="1"/>
          </p:cNvSpPr>
          <p:nvPr>
            <p:ph type="body" idx="1"/>
          </p:nvPr>
        </p:nvSpPr>
        <p:spPr>
          <a:xfrm>
            <a:off x="477675" y="2129052"/>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335" name="Google Shape;335;p77"/>
          <p:cNvSpPr txBox="1">
            <a:spLocks noGrp="1"/>
          </p:cNvSpPr>
          <p:nvPr>
            <p:ph type="body" idx="2"/>
          </p:nvPr>
        </p:nvSpPr>
        <p:spPr>
          <a:xfrm>
            <a:off x="4570413" y="2129052"/>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336" name="Google Shape;336;p77"/>
          <p:cNvSpPr txBox="1">
            <a:spLocks noGrp="1"/>
          </p:cNvSpPr>
          <p:nvPr>
            <p:ph type="title"/>
          </p:nvPr>
        </p:nvSpPr>
        <p:spPr>
          <a:xfrm>
            <a:off x="477672" y="1447801"/>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7"/>
        <p:cNvGrpSpPr/>
        <p:nvPr/>
      </p:nvGrpSpPr>
      <p:grpSpPr>
        <a:xfrm>
          <a:off x="0" y="0"/>
          <a:ext cx="0" cy="0"/>
          <a:chOff x="0" y="0"/>
          <a:chExt cx="0" cy="0"/>
        </a:xfrm>
      </p:grpSpPr>
      <p:sp>
        <p:nvSpPr>
          <p:cNvPr id="338" name="Google Shape;338;p78"/>
          <p:cNvSpPr txBox="1">
            <a:spLocks noGrp="1"/>
          </p:cNvSpPr>
          <p:nvPr>
            <p:ph type="body" idx="1"/>
          </p:nvPr>
        </p:nvSpPr>
        <p:spPr>
          <a:xfrm>
            <a:off x="419100" y="1371602"/>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800"/>
              </a:spcBef>
              <a:spcAft>
                <a:spcPts val="0"/>
              </a:spcAft>
              <a:buClr>
                <a:schemeClr val="dk1"/>
              </a:buClr>
              <a:buSzPts val="2400"/>
              <a:buFont typeface="Arial"/>
              <a:buChar char="❑"/>
              <a:defRPr sz="1800" b="0" i="0" u="none" strike="noStrike" cap="none">
                <a:solidFill>
                  <a:srgbClr val="000000"/>
                </a:solidFill>
                <a:latin typeface="Arial"/>
                <a:ea typeface="Arial"/>
                <a:cs typeface="Arial"/>
                <a:sym typeface="Arial"/>
              </a:defRPr>
            </a:lvl1pPr>
            <a:lvl2pPr marL="914400" marR="0" lvl="1" indent="-368300" algn="l" rtl="0">
              <a:lnSpc>
                <a:spcPct val="90000"/>
              </a:lnSpc>
              <a:spcBef>
                <a:spcPts val="900"/>
              </a:spcBef>
              <a:spcAft>
                <a:spcPts val="0"/>
              </a:spcAft>
              <a:buClr>
                <a:schemeClr val="dk1"/>
              </a:buClr>
              <a:buSzPts val="2200"/>
              <a:buFont typeface="Arial"/>
              <a:buChar char="▪"/>
              <a:defRPr sz="1650" b="0" i="0" u="none" strike="noStrike" cap="none">
                <a:solidFill>
                  <a:srgbClr val="000000"/>
                </a:solidFill>
                <a:latin typeface="Arial"/>
                <a:ea typeface="Arial"/>
                <a:cs typeface="Arial"/>
                <a:sym typeface="Arial"/>
              </a:defRPr>
            </a:lvl2pPr>
            <a:lvl3pPr marL="1371600" marR="0" lvl="2" indent="-355600" algn="l" rtl="0">
              <a:lnSpc>
                <a:spcPct val="90000"/>
              </a:lnSpc>
              <a:spcBef>
                <a:spcPts val="900"/>
              </a:spcBef>
              <a:spcAft>
                <a:spcPts val="0"/>
              </a:spcAft>
              <a:buClr>
                <a:schemeClr val="dk1"/>
              </a:buClr>
              <a:buSzPts val="2000"/>
              <a:buFont typeface="Arial"/>
              <a:buChar char="•"/>
              <a:defRPr sz="1500" b="0" i="0" u="none" strike="noStrike" cap="none">
                <a:solidFill>
                  <a:srgbClr val="000000"/>
                </a:solidFill>
                <a:latin typeface="Arial"/>
                <a:ea typeface="Arial"/>
                <a:cs typeface="Arial"/>
                <a:sym typeface="Arial"/>
              </a:defRPr>
            </a:lvl3pPr>
            <a:lvl4pPr marL="1828800" marR="0" lvl="3" indent="-342900" algn="l" rtl="0">
              <a:lnSpc>
                <a:spcPct val="90000"/>
              </a:lnSpc>
              <a:spcBef>
                <a:spcPts val="900"/>
              </a:spcBef>
              <a:spcAft>
                <a:spcPts val="0"/>
              </a:spcAft>
              <a:buClr>
                <a:schemeClr val="dk1"/>
              </a:buClr>
              <a:buSzPts val="180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39" name="Google Shape;339;p78"/>
          <p:cNvSpPr txBox="1">
            <a:spLocks noGrp="1"/>
          </p:cNvSpPr>
          <p:nvPr>
            <p:ph type="title"/>
          </p:nvPr>
        </p:nvSpPr>
        <p:spPr>
          <a:xfrm>
            <a:off x="419100" y="711201"/>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340" name="Google Shape;340;p78"/>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341"/>
        <p:cNvGrpSpPr/>
        <p:nvPr/>
      </p:nvGrpSpPr>
      <p:grpSpPr>
        <a:xfrm>
          <a:off x="0" y="0"/>
          <a:ext cx="0" cy="0"/>
          <a:chOff x="0" y="0"/>
          <a:chExt cx="0" cy="0"/>
        </a:xfrm>
      </p:grpSpPr>
      <p:sp>
        <p:nvSpPr>
          <p:cNvPr id="342" name="Google Shape;342;p79"/>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343" name="Google Shape;343;p7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344"/>
        <p:cNvGrpSpPr/>
        <p:nvPr/>
      </p:nvGrpSpPr>
      <p:grpSpPr>
        <a:xfrm>
          <a:off x="0" y="0"/>
          <a:ext cx="0" cy="0"/>
          <a:chOff x="0" y="0"/>
          <a:chExt cx="0" cy="0"/>
        </a:xfrm>
      </p:grpSpPr>
      <p:sp>
        <p:nvSpPr>
          <p:cNvPr id="345" name="Google Shape;345;p80"/>
          <p:cNvSpPr txBox="1">
            <a:spLocks noGrp="1"/>
          </p:cNvSpPr>
          <p:nvPr>
            <p:ph type="title"/>
          </p:nvPr>
        </p:nvSpPr>
        <p:spPr>
          <a:xfrm>
            <a:off x="1143000" y="274638"/>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9pPr>
          </a:lstStyle>
          <a:p>
            <a:endParaRPr/>
          </a:p>
        </p:txBody>
      </p:sp>
      <p:sp>
        <p:nvSpPr>
          <p:cNvPr id="346" name="Google Shape;346;p80"/>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8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1pPr>
            <a:lvl2pPr marL="914400" marR="0" lvl="1" indent="-342900" algn="l" rtl="0">
              <a:lnSpc>
                <a:spcPct val="100000"/>
              </a:lnSpc>
              <a:spcBef>
                <a:spcPts val="42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2pPr>
            <a:lvl3pPr marL="1371600" marR="0" lvl="2" indent="-330200" algn="l" rtl="0">
              <a:lnSpc>
                <a:spcPct val="100000"/>
              </a:lnSpc>
              <a:spcBef>
                <a:spcPts val="36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47" name="Google Shape;347;p80"/>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348"/>
        <p:cNvGrpSpPr/>
        <p:nvPr/>
      </p:nvGrpSpPr>
      <p:grpSpPr>
        <a:xfrm>
          <a:off x="0" y="0"/>
          <a:ext cx="0" cy="0"/>
          <a:chOff x="0" y="0"/>
          <a:chExt cx="0" cy="0"/>
        </a:xfrm>
      </p:grpSpPr>
      <p:sp>
        <p:nvSpPr>
          <p:cNvPr id="349" name="Google Shape;349;p8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0" name="Google Shape;350;p81"/>
          <p:cNvSpPr txBox="1">
            <a:spLocks noGrp="1"/>
          </p:cNvSpPr>
          <p:nvPr>
            <p:ph type="title"/>
          </p:nvPr>
        </p:nvSpPr>
        <p:spPr>
          <a:xfrm>
            <a:off x="596075" y="1"/>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9pPr>
          </a:lstStyle>
          <a:p>
            <a:endParaRPr/>
          </a:p>
        </p:txBody>
      </p:sp>
      <p:sp>
        <p:nvSpPr>
          <p:cNvPr id="351" name="Google Shape;351;p81"/>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1800" b="1" i="0" u="none" strike="noStrike" cap="none">
                <a:solidFill>
                  <a:srgbClr val="0579BD"/>
                </a:solidFill>
                <a:latin typeface="Arial"/>
                <a:ea typeface="Arial"/>
                <a:cs typeface="Arial"/>
                <a:sym typeface="Arial"/>
              </a:defRPr>
            </a:lvl1pPr>
            <a:lvl2pPr marR="0" lvl="1"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2pPr>
            <a:lvl3pPr marR="0" lvl="2"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3pPr>
            <a:lvl4pPr marR="0" lvl="3"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4pPr>
            <a:lvl5pPr marR="0" lvl="4"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5pPr>
            <a:lvl6pPr marR="0" lvl="5"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6pPr>
            <a:lvl7pPr marR="0" lvl="6"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7pPr>
            <a:lvl8pPr marR="0" lvl="7"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8pPr>
            <a:lvl9pPr marR="0" lvl="8" algn="l" rtl="0">
              <a:lnSpc>
                <a:spcPct val="115000"/>
              </a:lnSpc>
              <a:spcBef>
                <a:spcPts val="1200"/>
              </a:spcBef>
              <a:spcAft>
                <a:spcPts val="1200"/>
              </a:spcAft>
              <a:buClr>
                <a:srgbClr val="000000"/>
              </a:buClr>
              <a:buSzPts val="1400"/>
              <a:buFont typeface="Arial"/>
              <a:buNone/>
              <a:defRPr sz="1800" b="1" i="0" u="none" strike="noStrike" cap="none">
                <a:solidFill>
                  <a:srgbClr val="0579BD"/>
                </a:solidFill>
                <a:latin typeface="Arial"/>
                <a:ea typeface="Arial"/>
                <a:cs typeface="Arial"/>
                <a:sym typeface="Arial"/>
              </a:defRPr>
            </a:lvl9pPr>
          </a:lstStyle>
          <a:p>
            <a:endParaRPr/>
          </a:p>
        </p:txBody>
      </p:sp>
      <p:sp>
        <p:nvSpPr>
          <p:cNvPr id="352" name="Google Shape;352;p81"/>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985"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3"/>
        <p:cNvGrpSpPr/>
        <p:nvPr/>
      </p:nvGrpSpPr>
      <p:grpSpPr>
        <a:xfrm>
          <a:off x="0" y="0"/>
          <a:ext cx="0" cy="0"/>
          <a:chOff x="0" y="0"/>
          <a:chExt cx="0" cy="0"/>
        </a:xfrm>
      </p:grpSpPr>
      <p:sp>
        <p:nvSpPr>
          <p:cNvPr id="354" name="Google Shape;354;p82"/>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9pPr>
          </a:lstStyle>
          <a:p>
            <a:endParaRPr/>
          </a:p>
        </p:txBody>
      </p:sp>
      <p:sp>
        <p:nvSpPr>
          <p:cNvPr id="355" name="Google Shape;355;p82"/>
          <p:cNvSpPr txBox="1">
            <a:spLocks noGrp="1"/>
          </p:cNvSpPr>
          <p:nvPr>
            <p:ph type="sldNum" idx="12"/>
          </p:nvPr>
        </p:nvSpPr>
        <p:spPr>
          <a:xfrm>
            <a:off x="0" y="6492876"/>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 name="Google Shape;38;p9"/>
          <p:cNvSpPr txBox="1">
            <a:spLocks noGrp="1"/>
          </p:cNvSpPr>
          <p:nvPr>
            <p:ph type="body" idx="1"/>
          </p:nvPr>
        </p:nvSpPr>
        <p:spPr>
          <a:xfrm>
            <a:off x="457200" y="1535113"/>
            <a:ext cx="40404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57200" y="2174875"/>
            <a:ext cx="4040400" cy="3951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0" name="Google Shape;40;p9"/>
          <p:cNvSpPr txBox="1">
            <a:spLocks noGrp="1"/>
          </p:cNvSpPr>
          <p:nvPr>
            <p:ph type="body" idx="3"/>
          </p:nvPr>
        </p:nvSpPr>
        <p:spPr>
          <a:xfrm>
            <a:off x="4645026"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9"/>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9"/>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43"/>
        <p:cNvGrpSpPr/>
        <p:nvPr/>
      </p:nvGrpSpPr>
      <p:grpSpPr>
        <a:xfrm>
          <a:off x="0" y="0"/>
          <a:ext cx="0" cy="0"/>
          <a:chOff x="0" y="0"/>
          <a:chExt cx="0" cy="0"/>
        </a:xfrm>
      </p:grpSpPr>
      <p:sp>
        <p:nvSpPr>
          <p:cNvPr id="44" name="Google Shape;44;p10"/>
          <p:cNvSpPr txBox="1">
            <a:spLocks noGrp="1"/>
          </p:cNvSpPr>
          <p:nvPr>
            <p:ph type="ctrTitle"/>
          </p:nvPr>
        </p:nvSpPr>
        <p:spPr>
          <a:xfrm>
            <a:off x="685800" y="2130425"/>
            <a:ext cx="7772400" cy="14700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5" name="Google Shape;45;p10"/>
          <p:cNvSpPr txBox="1">
            <a:spLocks noGrp="1"/>
          </p:cNvSpPr>
          <p:nvPr>
            <p:ph type="subTitle" idx="1"/>
          </p:nvPr>
        </p:nvSpPr>
        <p:spPr>
          <a:xfrm>
            <a:off x="1371602" y="3886200"/>
            <a:ext cx="6400800" cy="1752600"/>
          </a:xfrm>
          <a:prstGeom prst="rect">
            <a:avLst/>
          </a:prstGeom>
          <a:noFill/>
          <a:ln>
            <a:noFill/>
          </a:ln>
        </p:spPr>
        <p:txBody>
          <a:bodyPr spcFirstLastPara="1" wrap="square" lIns="123150" tIns="123150" rIns="123150" bIns="123150" anchor="t" anchorCtr="0">
            <a:noAutofit/>
          </a:bodyPr>
          <a:lstStyle>
            <a:lvl1pPr marR="0" lvl="0" algn="ctr" rtl="0">
              <a:lnSpc>
                <a:spcPct val="100000"/>
              </a:lnSpc>
              <a:spcBef>
                <a:spcPts val="862"/>
              </a:spcBef>
              <a:spcAft>
                <a:spcPts val="0"/>
              </a:spcAft>
              <a:buClr>
                <a:srgbClr val="888888"/>
              </a:buClr>
              <a:buSzPts val="3200"/>
              <a:buFont typeface="Arial"/>
              <a:buNone/>
              <a:defRPr sz="4300" b="0" i="0" u="none" strike="noStrike" cap="none">
                <a:solidFill>
                  <a:srgbClr val="888888"/>
                </a:solidFill>
                <a:latin typeface="Calibri"/>
                <a:ea typeface="Calibri"/>
                <a:cs typeface="Calibri"/>
                <a:sym typeface="Calibri"/>
              </a:defRPr>
            </a:lvl1pPr>
            <a:lvl2pPr marR="0" lvl="1" algn="ctr" rtl="0">
              <a:lnSpc>
                <a:spcPct val="100000"/>
              </a:lnSpc>
              <a:spcBef>
                <a:spcPts val="754"/>
              </a:spcBef>
              <a:spcAft>
                <a:spcPts val="0"/>
              </a:spcAft>
              <a:buClr>
                <a:srgbClr val="888888"/>
              </a:buClr>
              <a:buSzPts val="2800"/>
              <a:buFont typeface="Arial"/>
              <a:buNone/>
              <a:defRPr sz="3800" b="0" i="0" u="none" strike="noStrike" cap="none">
                <a:solidFill>
                  <a:srgbClr val="888888"/>
                </a:solidFill>
                <a:latin typeface="Calibri"/>
                <a:ea typeface="Calibri"/>
                <a:cs typeface="Calibri"/>
                <a:sym typeface="Calibri"/>
              </a:defRPr>
            </a:lvl2pPr>
            <a:lvl3pPr marR="0" lvl="2" algn="ctr" rtl="0">
              <a:lnSpc>
                <a:spcPct val="100000"/>
              </a:lnSpc>
              <a:spcBef>
                <a:spcPts val="647"/>
              </a:spcBef>
              <a:spcAft>
                <a:spcPts val="0"/>
              </a:spcAft>
              <a:buClr>
                <a:srgbClr val="888888"/>
              </a:buClr>
              <a:buSzPts val="2400"/>
              <a:buFont typeface="Arial"/>
              <a:buNone/>
              <a:defRPr sz="3200" b="0" i="0" u="none" strike="noStrike" cap="none">
                <a:solidFill>
                  <a:srgbClr val="888888"/>
                </a:solidFill>
                <a:latin typeface="Calibri"/>
                <a:ea typeface="Calibri"/>
                <a:cs typeface="Calibri"/>
                <a:sym typeface="Calibri"/>
              </a:defRPr>
            </a:lvl3pPr>
            <a:lvl4pPr marR="0" lvl="3"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4pPr>
            <a:lvl5pPr marR="0" lvl="4"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5pPr>
            <a:lvl6pPr marR="0" lvl="5"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6pPr>
            <a:lvl7pPr marR="0" lvl="6"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7pPr>
            <a:lvl8pPr marR="0" lvl="7"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8pPr>
            <a:lvl9pPr marR="0" lvl="8"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9pPr>
          </a:lstStyle>
          <a:p>
            <a:endParaRPr/>
          </a:p>
        </p:txBody>
      </p:sp>
      <p:sp>
        <p:nvSpPr>
          <p:cNvPr id="46" name="Google Shape;46;p10"/>
          <p:cNvSpPr txBox="1">
            <a:spLocks noGrp="1"/>
          </p:cNvSpPr>
          <p:nvPr>
            <p:ph type="dt" idx="10"/>
          </p:nvPr>
        </p:nvSpPr>
        <p:spPr>
          <a:xfrm>
            <a:off x="457202" y="6356352"/>
            <a:ext cx="2133600" cy="365100"/>
          </a:xfrm>
          <a:prstGeom prst="rect">
            <a:avLst/>
          </a:prstGeom>
          <a:noFill/>
          <a:ln>
            <a:noFill/>
          </a:ln>
        </p:spPr>
        <p:txBody>
          <a:bodyPr spcFirstLastPara="1" wrap="square" lIns="123150" tIns="123150" rIns="123150" bIns="123150" anchor="ctr" anchorCtr="0">
            <a:noAutofit/>
          </a:bodyPr>
          <a:lstStyle>
            <a:lvl1pPr marR="0" lvl="0" algn="l"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7" name="Google Shape;47;p10"/>
          <p:cNvSpPr txBox="1">
            <a:spLocks noGrp="1"/>
          </p:cNvSpPr>
          <p:nvPr>
            <p:ph type="ftr" idx="11"/>
          </p:nvPr>
        </p:nvSpPr>
        <p:spPr>
          <a:xfrm>
            <a:off x="3124201" y="6356352"/>
            <a:ext cx="2895600" cy="3651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sldNum" idx="12"/>
          </p:nvPr>
        </p:nvSpPr>
        <p:spPr>
          <a:xfrm>
            <a:off x="6553202" y="6356352"/>
            <a:ext cx="2133600" cy="365100"/>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6.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5" y="6520725"/>
            <a:ext cx="9140700" cy="3375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6000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3" name="Google Shape;13;p1"/>
          <p:cNvPicPr preferRelativeResize="0"/>
          <p:nvPr/>
        </p:nvPicPr>
        <p:blipFill rotWithShape="1">
          <a:blip r:embed="rId13">
            <a:alphaModFix/>
          </a:blip>
          <a:srcRect/>
          <a:stretch/>
        </p:blipFill>
        <p:spPr>
          <a:xfrm>
            <a:off x="291150" y="287825"/>
            <a:ext cx="905751" cy="9072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p:nvPr/>
        </p:nvSpPr>
        <p:spPr>
          <a:xfrm>
            <a:off x="0" y="6019800"/>
            <a:ext cx="9144000" cy="4572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000000"/>
              </a:buClr>
              <a:buSzPts val="2250"/>
              <a:buFont typeface="Arial"/>
              <a:buNone/>
            </a:pPr>
            <a:endParaRPr sz="2250" b="0" i="0" u="none" strike="noStrike" cap="none">
              <a:solidFill>
                <a:schemeClr val="dk1"/>
              </a:solidFill>
              <a:latin typeface="Times"/>
              <a:ea typeface="Times"/>
              <a:cs typeface="Times"/>
              <a:sym typeface="Times"/>
            </a:endParaRPr>
          </a:p>
        </p:txBody>
      </p:sp>
      <p:pic>
        <p:nvPicPr>
          <p:cNvPr id="61" name="Google Shape;61;p13"/>
          <p:cNvPicPr preferRelativeResize="0"/>
          <p:nvPr/>
        </p:nvPicPr>
        <p:blipFill rotWithShape="1">
          <a:blip r:embed="rId13">
            <a:alphaModFix/>
          </a:blip>
          <a:srcRect/>
          <a:stretch/>
        </p:blipFill>
        <p:spPr>
          <a:xfrm>
            <a:off x="209670" y="244042"/>
            <a:ext cx="668476" cy="666330"/>
          </a:xfrm>
          <a:prstGeom prst="rect">
            <a:avLst/>
          </a:prstGeom>
          <a:noFill/>
          <a:ln>
            <a:noFill/>
          </a:ln>
        </p:spPr>
      </p:pic>
      <p:sp>
        <p:nvSpPr>
          <p:cNvPr id="62" name="Google Shape;62;p13"/>
          <p:cNvSpPr/>
          <p:nvPr/>
        </p:nvSpPr>
        <p:spPr>
          <a:xfrm>
            <a:off x="0" y="1198562"/>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48"/>
          <p:cNvSpPr txBox="1"/>
          <p:nvPr/>
        </p:nvSpPr>
        <p:spPr>
          <a:xfrm>
            <a:off x="0" y="6019800"/>
            <a:ext cx="9144000" cy="457200"/>
          </a:xfrm>
          <a:prstGeom prst="rect">
            <a:avLst/>
          </a:prstGeom>
          <a:no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rgbClr val="000000"/>
              </a:buClr>
              <a:buSzPts val="1688"/>
              <a:buFont typeface="Arial"/>
              <a:buNone/>
            </a:pPr>
            <a:endParaRPr sz="1687" b="0" i="0" u="none" strike="noStrike" cap="none">
              <a:solidFill>
                <a:schemeClr val="dk1"/>
              </a:solidFill>
              <a:latin typeface="Times"/>
              <a:ea typeface="Times"/>
              <a:cs typeface="Times"/>
              <a:sym typeface="Times"/>
            </a:endParaRPr>
          </a:p>
        </p:txBody>
      </p:sp>
      <p:sp>
        <p:nvSpPr>
          <p:cNvPr id="228" name="Google Shape;228;p48"/>
          <p:cNvSpPr/>
          <p:nvPr/>
        </p:nvSpPr>
        <p:spPr>
          <a:xfrm>
            <a:off x="0" y="1198563"/>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Arial"/>
              <a:ea typeface="Arial"/>
              <a:cs typeface="Arial"/>
              <a:sym typeface="Arial"/>
            </a:endParaRPr>
          </a:p>
        </p:txBody>
      </p:sp>
      <p:pic>
        <p:nvPicPr>
          <p:cNvPr id="229" name="Google Shape;229;p48"/>
          <p:cNvPicPr preferRelativeResize="0"/>
          <p:nvPr/>
        </p:nvPicPr>
        <p:blipFill rotWithShape="1">
          <a:blip r:embed="rId12">
            <a:alphaModFix/>
          </a:blip>
          <a:srcRect/>
          <a:stretch/>
        </p:blipFill>
        <p:spPr>
          <a:xfrm>
            <a:off x="209670" y="244042"/>
            <a:ext cx="668476" cy="6663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59"/>
          <p:cNvSpPr txBox="1"/>
          <p:nvPr/>
        </p:nvSpPr>
        <p:spPr>
          <a:xfrm>
            <a:off x="0" y="6019800"/>
            <a:ext cx="9144000" cy="4572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000000"/>
              </a:buClr>
              <a:buSzPts val="2250"/>
              <a:buFont typeface="Arial"/>
              <a:buNone/>
            </a:pPr>
            <a:endParaRPr sz="2250" b="0" i="0" u="none" strike="noStrike" cap="none">
              <a:solidFill>
                <a:schemeClr val="dk1"/>
              </a:solidFill>
              <a:latin typeface="Times"/>
              <a:ea typeface="Times"/>
              <a:cs typeface="Times"/>
              <a:sym typeface="Times"/>
            </a:endParaRPr>
          </a:p>
        </p:txBody>
      </p:sp>
      <p:pic>
        <p:nvPicPr>
          <p:cNvPr id="268" name="Google Shape;268;p59"/>
          <p:cNvPicPr preferRelativeResize="0"/>
          <p:nvPr/>
        </p:nvPicPr>
        <p:blipFill rotWithShape="1">
          <a:blip r:embed="rId14">
            <a:alphaModFix/>
          </a:blip>
          <a:srcRect/>
          <a:stretch/>
        </p:blipFill>
        <p:spPr>
          <a:xfrm>
            <a:off x="209670" y="244042"/>
            <a:ext cx="668476" cy="666330"/>
          </a:xfrm>
          <a:prstGeom prst="rect">
            <a:avLst/>
          </a:prstGeom>
          <a:noFill/>
          <a:ln>
            <a:noFill/>
          </a:ln>
        </p:spPr>
      </p:pic>
      <p:sp>
        <p:nvSpPr>
          <p:cNvPr id="269" name="Google Shape;269;p59"/>
          <p:cNvSpPr/>
          <p:nvPr/>
        </p:nvSpPr>
        <p:spPr>
          <a:xfrm>
            <a:off x="0" y="1198562"/>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72"/>
          <p:cNvSpPr txBox="1"/>
          <p:nvPr/>
        </p:nvSpPr>
        <p:spPr>
          <a:xfrm>
            <a:off x="0" y="6019800"/>
            <a:ext cx="9144000" cy="457200"/>
          </a:xfrm>
          <a:prstGeom prst="rect">
            <a:avLst/>
          </a:prstGeom>
          <a:no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rgbClr val="000000"/>
              </a:buClr>
              <a:buSzPts val="1688"/>
              <a:buFont typeface="Arial"/>
              <a:buNone/>
            </a:pPr>
            <a:endParaRPr sz="1687" b="0" i="0" u="none" strike="noStrike" cap="none">
              <a:solidFill>
                <a:schemeClr val="dk1"/>
              </a:solidFill>
              <a:latin typeface="Times"/>
              <a:ea typeface="Times"/>
              <a:cs typeface="Times"/>
              <a:sym typeface="Times"/>
            </a:endParaRPr>
          </a:p>
        </p:txBody>
      </p:sp>
      <p:pic>
        <p:nvPicPr>
          <p:cNvPr id="318" name="Google Shape;318;p72"/>
          <p:cNvPicPr preferRelativeResize="0"/>
          <p:nvPr/>
        </p:nvPicPr>
        <p:blipFill rotWithShape="1">
          <a:blip r:embed="rId12">
            <a:alphaModFix/>
          </a:blip>
          <a:srcRect/>
          <a:stretch/>
        </p:blipFill>
        <p:spPr>
          <a:xfrm>
            <a:off x="233839" y="277799"/>
            <a:ext cx="656392" cy="678415"/>
          </a:xfrm>
          <a:prstGeom prst="rect">
            <a:avLst/>
          </a:prstGeom>
          <a:noFill/>
          <a:ln>
            <a:noFill/>
          </a:ln>
        </p:spPr>
      </p:pic>
      <p:sp>
        <p:nvSpPr>
          <p:cNvPr id="319" name="Google Shape;319;p72"/>
          <p:cNvSpPr/>
          <p:nvPr/>
        </p:nvSpPr>
        <p:spPr>
          <a:xfrm>
            <a:off x="0" y="1198563"/>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spmo@g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7.png"/><Relationship Id="rId4" Type="http://schemas.openxmlformats.org/officeDocument/2006/relationships/hyperlink" Target="http://www.gsaelibrary.gs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hyperlink" Target="https://www.gsaelibrary.gsa.gov/ElibMain/scheduleSummary.do?scheduleNumber=MA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ec.gsa.gov/MASTrainingHome" TargetMode="External"/><Relationship Id="rId7" Type="http://schemas.openxmlformats.org/officeDocument/2006/relationships/hyperlink" Target="http://www.gsaelibrary.gsa.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sam.gov/opp/c3621cd18404429498c811896a04f3d2/view" TargetMode="External"/><Relationship Id="rId5" Type="http://schemas.openxmlformats.org/officeDocument/2006/relationships/hyperlink" Target="https://go.usa.gov/x6gdT" TargetMode="External"/><Relationship Id="rId4" Type="http://schemas.openxmlformats.org/officeDocument/2006/relationships/hyperlink" Target="https://go.usa.gov/xS5G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am.gov/opp/c3621cd18404429498c811896a04f3d2/view" TargetMode="External"/><Relationship Id="rId2" Type="http://schemas.openxmlformats.org/officeDocument/2006/relationships/notesSlide" Target="../notesSlides/notesSlide21.xml"/><Relationship Id="rId1" Type="http://schemas.openxmlformats.org/officeDocument/2006/relationships/slideLayout" Target="../slideLayouts/slideLayout6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sa.gov/masroadma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gsa.gov/system/files?file=MV-2023-01%20with%20sup%201.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learn-and-understand/multiple-award-schedule-startup-springboard"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learn-and-understand/startup-springboard"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learn-and-understand/transactional-data-reportin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acquisition.gov/far/part-25#FAR_Subpart_25_4"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acquisition.gov/far/part-52#FAR_52_225_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am.gov/content/entity-registratio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eoffer.gsa.gov/"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sa.gov/mascategoryrequirement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6.xml"/><Relationship Id="rId4" Type="http://schemas.openxmlformats.org/officeDocument/2006/relationships/hyperlink" Target="http://www.gsa.gov/mascategoryrequiremen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go.usa.gov/xHssj"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go.usa.gov/xSUa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offer.gsa.gov"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go.usa.gov/xHss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2d.gsa.gov/report/fas-schedule-sales-query-plus-ssq"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2d.gsa.gov/report/fas-schedule-sales-query-plus-ssq"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interact.gsa.gov/groups/small-business-solutions" TargetMode="External"/><Relationship Id="rId3" Type="http://schemas.openxmlformats.org/officeDocument/2006/relationships/image" Target="../media/image19.png"/><Relationship Id="rId7" Type="http://schemas.openxmlformats.org/officeDocument/2006/relationships/hyperlink" Target="http://www.gsa.gov/smallbizresources" TargetMode="External"/><Relationship Id="rId12"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www.gsa.gov/events" TargetMode="External"/><Relationship Id="rId11" Type="http://schemas.openxmlformats.org/officeDocument/2006/relationships/image" Target="../media/image20.png"/><Relationship Id="rId5" Type="http://schemas.openxmlformats.org/officeDocument/2006/relationships/hyperlink" Target="http://www.gsa.gov/schedule" TargetMode="External"/><Relationship Id="rId10" Type="http://schemas.openxmlformats.org/officeDocument/2006/relationships/hyperlink" Target="mailto:maspmo@gsa.gov" TargetMode="External"/><Relationship Id="rId4" Type="http://schemas.openxmlformats.org/officeDocument/2006/relationships/hyperlink" Target="http://www.gsa.gov/masroadmap" TargetMode="External"/><Relationship Id="rId9" Type="http://schemas.openxmlformats.org/officeDocument/2006/relationships/hyperlink" Target="https://www.apexaccelerators.u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ensus.gov/naic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3"/>
          <p:cNvSpPr txBox="1">
            <a:spLocks noGrp="1"/>
          </p:cNvSpPr>
          <p:nvPr>
            <p:ph type="title"/>
          </p:nvPr>
        </p:nvSpPr>
        <p:spPr>
          <a:xfrm>
            <a:off x="76912" y="3536723"/>
            <a:ext cx="8990100" cy="523200"/>
          </a:xfrm>
          <a:prstGeom prst="rect">
            <a:avLst/>
          </a:prstGeom>
          <a:noFill/>
          <a:ln>
            <a:noFill/>
          </a:ln>
        </p:spPr>
        <p:txBody>
          <a:bodyPr spcFirstLastPara="1" wrap="square" lIns="123150" tIns="61550" rIns="123150" bIns="61550"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dirty="0">
                <a:solidFill>
                  <a:schemeClr val="dk1"/>
                </a:solidFill>
                <a:latin typeface="Arial"/>
                <a:ea typeface="Arial"/>
                <a:cs typeface="Arial"/>
                <a:sym typeface="Arial"/>
              </a:rPr>
              <a:t>The GSA Schedules Program:  </a:t>
            </a: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dirty="0">
                <a:solidFill>
                  <a:schemeClr val="dk1"/>
                </a:solidFill>
                <a:latin typeface="Arial"/>
                <a:ea typeface="Arial"/>
                <a:cs typeface="Arial"/>
                <a:sym typeface="Arial"/>
              </a:rPr>
              <a:t>What You Need to Know! </a:t>
            </a:r>
            <a:endParaRPr sz="1400" b="0" i="0" u="none" strike="noStrike" cap="none" dirty="0">
              <a:solidFill>
                <a:srgbClr val="000000"/>
              </a:solidFill>
              <a:latin typeface="Arial"/>
              <a:ea typeface="Arial"/>
              <a:cs typeface="Arial"/>
              <a:sym typeface="Arial"/>
            </a:endParaRPr>
          </a:p>
        </p:txBody>
      </p:sp>
      <p:sp>
        <p:nvSpPr>
          <p:cNvPr id="362" name="Google Shape;362;p83"/>
          <p:cNvSpPr txBox="1"/>
          <p:nvPr/>
        </p:nvSpPr>
        <p:spPr>
          <a:xfrm>
            <a:off x="885675" y="5601300"/>
            <a:ext cx="6894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Stacy Lowe</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MAS PMO</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hlink"/>
                </a:solidFill>
                <a:latin typeface="Arial"/>
                <a:ea typeface="Arial"/>
                <a:cs typeface="Arial"/>
                <a:sym typeface="Arial"/>
                <a:hlinkClick r:id="rId3"/>
              </a:rPr>
              <a:t>maspmo@gsa.gov</a:t>
            </a:r>
            <a:r>
              <a:rPr lang="en-US" sz="14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92"/>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1400"/>
              <a:buNone/>
            </a:pPr>
            <a:r>
              <a:rPr lang="en-US"/>
              <a:t>kk</a:t>
            </a:r>
            <a:endParaRPr/>
          </a:p>
        </p:txBody>
      </p:sp>
      <p:sp>
        <p:nvSpPr>
          <p:cNvPr id="469" name="Google Shape;469;p92"/>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470" name="Google Shape;470;p92"/>
          <p:cNvSpPr txBox="1"/>
          <p:nvPr/>
        </p:nvSpPr>
        <p:spPr>
          <a:xfrm>
            <a:off x="805200" y="1846375"/>
            <a:ext cx="7728300" cy="4191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A Special Item Number, referred to as a SIN, is a number that identifies products and services that GSA Schedule contract holders offer to government buyers through a Schedule contract.  </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100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SINs align with NAICS codes (North American Industry Classification System).  </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1000"/>
              </a:spcBef>
              <a:spcAft>
                <a:spcPts val="100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If a SIN doesn’t exist for the the product or service you are buying, it isn’t purchased through the GSA Schedule contract.</a:t>
            </a:r>
            <a:endParaRPr sz="2000" b="0" i="0" u="none" strike="noStrike" cap="none">
              <a:solidFill>
                <a:srgbClr val="000000"/>
              </a:solidFill>
              <a:latin typeface="Arial"/>
              <a:ea typeface="Arial"/>
              <a:cs typeface="Arial"/>
              <a:sym typeface="Arial"/>
            </a:endParaRPr>
          </a:p>
        </p:txBody>
      </p:sp>
      <p:sp>
        <p:nvSpPr>
          <p:cNvPr id="471" name="Google Shape;471;p92"/>
          <p:cNvSpPr txBox="1"/>
          <p:nvPr/>
        </p:nvSpPr>
        <p:spPr>
          <a:xfrm>
            <a:off x="1114800" y="244250"/>
            <a:ext cx="7333800" cy="631200"/>
          </a:xfrm>
          <a:prstGeom prst="rect">
            <a:avLst/>
          </a:prstGeom>
          <a:noFill/>
          <a:ln>
            <a:noFill/>
          </a:ln>
        </p:spPr>
        <p:txBody>
          <a:bodyPr spcFirstLastPara="1" wrap="square" lIns="91425" tIns="91425" rIns="91425" bIns="91425" anchor="t" anchorCtr="0">
            <a:spAutoFit/>
          </a:bodyPr>
          <a:lstStyle/>
          <a:p>
            <a:pPr marL="0" marR="0" lvl="0" indent="0" algn="ctr" rtl="0">
              <a:lnSpc>
                <a:spcPct val="120000"/>
              </a:lnSpc>
              <a:spcBef>
                <a:spcPts val="0"/>
              </a:spcBef>
              <a:spcAft>
                <a:spcPts val="0"/>
              </a:spcAft>
              <a:buClr>
                <a:srgbClr val="000000"/>
              </a:buClr>
              <a:buSzPts val="2900"/>
              <a:buFont typeface="Arial"/>
              <a:buNone/>
            </a:pPr>
            <a:r>
              <a:rPr lang="en-US" sz="2900" b="1" i="0" u="none" strike="noStrike" cap="none">
                <a:solidFill>
                  <a:schemeClr val="dk1"/>
                </a:solidFill>
                <a:highlight>
                  <a:schemeClr val="lt1"/>
                </a:highlight>
                <a:latin typeface="Helvetica Neue"/>
                <a:ea typeface="Helvetica Neue"/>
                <a:cs typeface="Helvetica Neue"/>
                <a:sym typeface="Helvetica Neue"/>
              </a:rPr>
              <a:t>What is a SIN?</a:t>
            </a:r>
            <a:endParaRPr sz="2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93"/>
          <p:cNvSpPr txBox="1">
            <a:spLocks noGrp="1"/>
          </p:cNvSpPr>
          <p:nvPr>
            <p:ph type="body" idx="1"/>
          </p:nvPr>
        </p:nvSpPr>
        <p:spPr>
          <a:xfrm>
            <a:off x="366600" y="1395874"/>
            <a:ext cx="8329500" cy="836400"/>
          </a:xfrm>
          <a:prstGeom prst="rect">
            <a:avLst/>
          </a:prstGeom>
          <a:noFill/>
          <a:ln>
            <a:noFill/>
          </a:ln>
        </p:spPr>
        <p:txBody>
          <a:bodyPr spcFirstLastPara="1" wrap="square" lIns="91425" tIns="45700" rIns="91425" bIns="45700" anchor="t" anchorCtr="0">
            <a:noAutofit/>
          </a:bodyPr>
          <a:lstStyle/>
          <a:p>
            <a:pPr marL="106679" lvl="0" indent="0" algn="l" rtl="0">
              <a:lnSpc>
                <a:spcPct val="150000"/>
              </a:lnSpc>
              <a:spcBef>
                <a:spcPts val="600"/>
              </a:spcBef>
              <a:spcAft>
                <a:spcPts val="0"/>
              </a:spcAft>
              <a:buSzPts val="1920"/>
              <a:buNone/>
            </a:pPr>
            <a:r>
              <a:rPr lang="en-US" sz="1400" b="1"/>
              <a:t>SINs are NAICS based</a:t>
            </a:r>
            <a:endParaRPr/>
          </a:p>
          <a:p>
            <a:pPr marL="106679" lvl="0" indent="0" algn="l" rtl="0">
              <a:lnSpc>
                <a:spcPct val="150000"/>
              </a:lnSpc>
              <a:spcBef>
                <a:spcPts val="600"/>
              </a:spcBef>
              <a:spcAft>
                <a:spcPts val="0"/>
              </a:spcAft>
              <a:buSzPts val="1920"/>
              <a:buNone/>
            </a:pPr>
            <a:r>
              <a:rPr lang="en-US" sz="1400" b="1"/>
              <a:t>541614 - Process, Physical Distribution, and Logistics Consulting Services</a:t>
            </a:r>
            <a:endParaRPr/>
          </a:p>
          <a:p>
            <a:pPr marL="106679" lvl="0" indent="0" algn="l" rtl="0">
              <a:lnSpc>
                <a:spcPct val="150000"/>
              </a:lnSpc>
              <a:spcBef>
                <a:spcPts val="600"/>
              </a:spcBef>
              <a:spcAft>
                <a:spcPts val="0"/>
              </a:spcAft>
              <a:buSzPts val="1920"/>
              <a:buNone/>
            </a:pPr>
            <a:endParaRPr sz="1400" b="1"/>
          </a:p>
        </p:txBody>
      </p:sp>
      <p:sp>
        <p:nvSpPr>
          <p:cNvPr id="478" name="Google Shape;478;p93"/>
          <p:cNvSpPr txBox="1">
            <a:spLocks noGrp="1"/>
          </p:cNvSpPr>
          <p:nvPr>
            <p:ph type="title"/>
          </p:nvPr>
        </p:nvSpPr>
        <p:spPr>
          <a:xfrm>
            <a:off x="457200" y="351984"/>
            <a:ext cx="8229600" cy="41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solidFill>
                  <a:schemeClr val="dk1"/>
                </a:solidFill>
              </a:rPr>
              <a:t>Special Item Number (SIN) Structure – Example 1</a:t>
            </a:r>
            <a:endParaRPr>
              <a:solidFill>
                <a:schemeClr val="dk1"/>
              </a:solidFill>
            </a:endParaRPr>
          </a:p>
        </p:txBody>
      </p:sp>
      <p:sp>
        <p:nvSpPr>
          <p:cNvPr id="479" name="Google Shape;479;p9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graphicFrame>
        <p:nvGraphicFramePr>
          <p:cNvPr id="480" name="Google Shape;480;p93"/>
          <p:cNvGraphicFramePr/>
          <p:nvPr/>
        </p:nvGraphicFramePr>
        <p:xfrm>
          <a:off x="366600" y="2094406"/>
          <a:ext cx="3000000" cy="3000000"/>
        </p:xfrm>
        <a:graphic>
          <a:graphicData uri="http://schemas.openxmlformats.org/drawingml/2006/table">
            <a:tbl>
              <a:tblPr firstRow="1">
                <a:gradFill>
                  <a:gsLst>
                    <a:gs pos="0">
                      <a:srgbClr val="9898FF"/>
                    </a:gs>
                    <a:gs pos="35000">
                      <a:srgbClr val="B8B8FF"/>
                    </a:gs>
                    <a:gs pos="100000">
                      <a:srgbClr val="E1E1FF"/>
                    </a:gs>
                  </a:gsLst>
                  <a:lin ang="16200038" scaled="0"/>
                </a:gradFill>
                <a:tableStyleId>{5A707605-B046-40E1-B354-08DC6B21021E}</a:tableStyleId>
              </a:tblPr>
              <a:tblGrid>
                <a:gridCol w="1236425">
                  <a:extLst>
                    <a:ext uri="{9D8B030D-6E8A-4147-A177-3AD203B41FA5}">
                      <a16:colId xmlns:a16="http://schemas.microsoft.com/office/drawing/2014/main" val="20000"/>
                    </a:ext>
                  </a:extLst>
                </a:gridCol>
                <a:gridCol w="3341075">
                  <a:extLst>
                    <a:ext uri="{9D8B030D-6E8A-4147-A177-3AD203B41FA5}">
                      <a16:colId xmlns:a16="http://schemas.microsoft.com/office/drawing/2014/main" val="20001"/>
                    </a:ext>
                  </a:extLst>
                </a:gridCol>
                <a:gridCol w="4013925">
                  <a:extLst>
                    <a:ext uri="{9D8B030D-6E8A-4147-A177-3AD203B41FA5}">
                      <a16:colId xmlns:a16="http://schemas.microsoft.com/office/drawing/2014/main" val="20002"/>
                    </a:ext>
                  </a:extLst>
                </a:gridCol>
              </a:tblGrid>
              <a:tr h="448025">
                <a:tc gridSpan="3">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t>Logistics Services</a:t>
                      </a:r>
                      <a:endParaRPr sz="1313" b="1" u="none" strike="noStrike" cap="none"/>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8025">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SINs</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Title</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Example Services</a:t>
                      </a:r>
                      <a:endParaRPr sz="1313" b="1" u="none" strike="noStrike" cap="none">
                        <a:solidFill>
                          <a:schemeClr val="lt1"/>
                        </a:solidFill>
                      </a:endParaRPr>
                    </a:p>
                  </a:txBody>
                  <a:tcPr marL="91425" marR="91425" marT="91425" marB="91425" anchor="ctr">
                    <a:solidFill>
                      <a:schemeClr val="accent2"/>
                    </a:solidFill>
                  </a:tcPr>
                </a:tc>
                <a:extLst>
                  <a:ext uri="{0D108BD9-81ED-4DB2-BD59-A6C34878D82A}">
                    <a16:rowId xmlns:a16="http://schemas.microsoft.com/office/drawing/2014/main" val="10001"/>
                  </a:ext>
                </a:extLst>
              </a:tr>
              <a:tr h="3704625">
                <a:tc>
                  <a:txBody>
                    <a:bodyPr/>
                    <a:lstStyle/>
                    <a:p>
                      <a:pPr marL="0" marR="0" lvl="0" indent="0" algn="ctr" rtl="0">
                        <a:lnSpc>
                          <a:spcPct val="130453"/>
                        </a:lnSpc>
                        <a:spcBef>
                          <a:spcPts val="0"/>
                        </a:spcBef>
                        <a:spcAft>
                          <a:spcPts val="0"/>
                        </a:spcAft>
                        <a:buClr>
                          <a:srgbClr val="000000"/>
                        </a:buClr>
                        <a:buSzPts val="1313"/>
                        <a:buFont typeface="Arial"/>
                        <a:buNone/>
                      </a:pPr>
                      <a:r>
                        <a:rPr lang="en-US" sz="1313" b="1" u="none" strike="noStrike" cap="none"/>
                        <a:t>541614</a:t>
                      </a: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r>
                        <a:rPr lang="en-US" sz="1313" b="1" u="none" strike="noStrike" cap="none"/>
                        <a:t>541614SVC</a:t>
                      </a:r>
                      <a:endParaRPr sz="1313" b="1" u="none" strike="noStrike" cap="none"/>
                    </a:p>
                    <a:p>
                      <a:pPr marL="0" marR="0" lvl="0" indent="0" algn="l" rtl="0">
                        <a:lnSpc>
                          <a:spcPct val="100000"/>
                        </a:lnSpc>
                        <a:spcBef>
                          <a:spcPts val="0"/>
                        </a:spcBef>
                        <a:spcAft>
                          <a:spcPts val="0"/>
                        </a:spcAft>
                        <a:buClr>
                          <a:srgbClr val="000000"/>
                        </a:buClr>
                        <a:buSzPts val="1313"/>
                        <a:buFont typeface="Arial"/>
                        <a:buNone/>
                      </a:pPr>
                      <a:endParaRPr sz="1313" b="1" u="none" strike="noStrike" cap="none"/>
                    </a:p>
                  </a:txBody>
                  <a:tcPr marL="91425" marR="91425" marT="91425" marB="91425">
                    <a:solidFill>
                      <a:schemeClr val="lt1"/>
                    </a:solidFill>
                  </a:tcPr>
                </a:tc>
                <a:tc>
                  <a:txBody>
                    <a:bodyPr/>
                    <a:lstStyle/>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a:t>Deployment, Distribution and Transportation Logistics Services</a:t>
                      </a:r>
                      <a:endParaRPr sz="1400" b="1"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a:t>Supply and Value Chain Management</a:t>
                      </a:r>
                      <a:endParaRPr sz="1313" b="1" u="none" strike="noStrike" cap="none"/>
                    </a:p>
                  </a:txBody>
                  <a:tcPr marL="91425" marR="91425" marT="91425" marB="91425">
                    <a:solidFill>
                      <a:schemeClr val="lt1"/>
                    </a:solidFill>
                  </a:tcPr>
                </a:tc>
                <a:tc>
                  <a:txBody>
                    <a:bodyPr/>
                    <a:lstStyle/>
                    <a:p>
                      <a:pPr marL="0" marR="0" lvl="0" indent="0" algn="l" rtl="0">
                        <a:lnSpc>
                          <a:spcPct val="130000"/>
                        </a:lnSpc>
                        <a:spcBef>
                          <a:spcPts val="0"/>
                        </a:spcBef>
                        <a:spcAft>
                          <a:spcPts val="0"/>
                        </a:spcAft>
                        <a:buClr>
                          <a:srgbClr val="000000"/>
                        </a:buClr>
                        <a:buSzPts val="1313"/>
                        <a:buFont typeface="Arial"/>
                        <a:buNone/>
                      </a:pPr>
                      <a:r>
                        <a:rPr lang="en-US" sz="1313" b="1" i="0" u="none" strike="noStrike" cap="none"/>
                        <a:t>Services include the following: Deployment Logistics such as contingency planning, identifying/utilizing regional or global resources, integrating public/private sector resources…</a:t>
                      </a:r>
                      <a:endParaRPr sz="1313" b="1" u="none" strike="noStrike" cap="none"/>
                    </a:p>
                    <a:p>
                      <a:pPr marL="0" marR="0" lvl="0" indent="0" algn="l" rtl="0">
                        <a:lnSpc>
                          <a:spcPct val="125000"/>
                        </a:lnSpc>
                        <a:spcBef>
                          <a:spcPts val="0"/>
                        </a:spcBef>
                        <a:spcAft>
                          <a:spcPts val="0"/>
                        </a:spcAft>
                        <a:buClr>
                          <a:schemeClr val="dk1"/>
                        </a:buClr>
                        <a:buSzPts val="1100"/>
                        <a:buFont typeface="Arial"/>
                        <a:buNone/>
                      </a:pPr>
                      <a:endParaRPr sz="1313" b="1" u="none" strike="noStrike" cap="none"/>
                    </a:p>
                    <a:p>
                      <a:pPr marL="0" marR="0" lvl="0" indent="0" algn="l" rtl="0">
                        <a:lnSpc>
                          <a:spcPct val="125000"/>
                        </a:lnSpc>
                        <a:spcBef>
                          <a:spcPts val="0"/>
                        </a:spcBef>
                        <a:spcAft>
                          <a:spcPts val="0"/>
                        </a:spcAft>
                        <a:buClr>
                          <a:schemeClr val="dk1"/>
                        </a:buClr>
                        <a:buSzPts val="1100"/>
                        <a:buFont typeface="Arial"/>
                        <a:buNone/>
                      </a:pPr>
                      <a:endParaRPr sz="1313" b="1" u="none" strike="noStrike" cap="none"/>
                    </a:p>
                    <a:p>
                      <a:pPr marL="0" marR="0" lvl="0" indent="0" algn="l" rtl="0">
                        <a:lnSpc>
                          <a:spcPct val="125000"/>
                        </a:lnSpc>
                        <a:spcBef>
                          <a:spcPts val="0"/>
                        </a:spcBef>
                        <a:spcAft>
                          <a:spcPts val="0"/>
                        </a:spcAft>
                        <a:buClr>
                          <a:schemeClr val="dk1"/>
                        </a:buClr>
                        <a:buSzPts val="1100"/>
                        <a:buFont typeface="Arial"/>
                        <a:buNone/>
                      </a:pPr>
                      <a:r>
                        <a:rPr lang="en-US" sz="1313" b="1" i="0" u="none" strike="noStrike" cap="none"/>
                        <a:t>Includes supply and value chain management, which involves all phases of the planning, acquisition, and management of logistics systems.</a:t>
                      </a:r>
                      <a:endParaRPr sz="1313" b="1" u="none" strike="noStrike" cap="none"/>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94"/>
          <p:cNvSpPr txBox="1">
            <a:spLocks noGrp="1"/>
          </p:cNvSpPr>
          <p:nvPr>
            <p:ph type="body" idx="1"/>
          </p:nvPr>
        </p:nvSpPr>
        <p:spPr>
          <a:xfrm>
            <a:off x="457200" y="1373983"/>
            <a:ext cx="8329500" cy="1224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SzPts val="1920"/>
              <a:buNone/>
            </a:pPr>
            <a:r>
              <a:rPr lang="en-US" sz="1400" b="1"/>
              <a:t>SINs will now be NAICS based</a:t>
            </a:r>
            <a:endParaRPr/>
          </a:p>
          <a:p>
            <a:pPr marL="0" marR="0" lvl="0" indent="0" algn="l" rtl="0">
              <a:lnSpc>
                <a:spcPct val="107000"/>
              </a:lnSpc>
              <a:spcBef>
                <a:spcPts val="0"/>
              </a:spcBef>
              <a:spcAft>
                <a:spcPts val="0"/>
              </a:spcAft>
              <a:buSzPts val="1920"/>
              <a:buNone/>
            </a:pPr>
            <a:r>
              <a:rPr lang="en-US" sz="1400" b="1">
                <a:latin typeface="Calibri"/>
                <a:ea typeface="Calibri"/>
                <a:cs typeface="Calibri"/>
                <a:sym typeface="Calibri"/>
              </a:rPr>
              <a:t>541519 - Other Computer Related Services</a:t>
            </a:r>
            <a:endParaRPr sz="2700"/>
          </a:p>
        </p:txBody>
      </p:sp>
      <p:sp>
        <p:nvSpPr>
          <p:cNvPr id="487" name="Google Shape;487;p9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graphicFrame>
        <p:nvGraphicFramePr>
          <p:cNvPr id="488" name="Google Shape;488;p94"/>
          <p:cNvGraphicFramePr/>
          <p:nvPr/>
        </p:nvGraphicFramePr>
        <p:xfrm>
          <a:off x="457200" y="2650927"/>
          <a:ext cx="3000000" cy="3000000"/>
        </p:xfrm>
        <a:graphic>
          <a:graphicData uri="http://schemas.openxmlformats.org/drawingml/2006/table">
            <a:tbl>
              <a:tblPr firstRow="1">
                <a:noFill/>
                <a:tableStyleId>{5A707605-B046-40E1-B354-08DC6B21021E}</a:tableStyleId>
              </a:tblPr>
              <a:tblGrid>
                <a:gridCol w="1676400">
                  <a:extLst>
                    <a:ext uri="{9D8B030D-6E8A-4147-A177-3AD203B41FA5}">
                      <a16:colId xmlns:a16="http://schemas.microsoft.com/office/drawing/2014/main" val="20000"/>
                    </a:ext>
                  </a:extLst>
                </a:gridCol>
                <a:gridCol w="2497500">
                  <a:extLst>
                    <a:ext uri="{9D8B030D-6E8A-4147-A177-3AD203B41FA5}">
                      <a16:colId xmlns:a16="http://schemas.microsoft.com/office/drawing/2014/main" val="20001"/>
                    </a:ext>
                  </a:extLst>
                </a:gridCol>
                <a:gridCol w="4155600">
                  <a:extLst>
                    <a:ext uri="{9D8B030D-6E8A-4147-A177-3AD203B41FA5}">
                      <a16:colId xmlns:a16="http://schemas.microsoft.com/office/drawing/2014/main" val="20002"/>
                    </a:ext>
                  </a:extLst>
                </a:gridCol>
              </a:tblGrid>
              <a:tr h="502225">
                <a:tc gridSpan="3">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t>IT Services</a:t>
                      </a:r>
                      <a:endParaRPr sz="1313" b="1" u="none" strike="noStrike" cap="none"/>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225">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SIN</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Title</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Example Services</a:t>
                      </a:r>
                      <a:endParaRPr sz="1313" b="1" u="none" strike="noStrike" cap="none">
                        <a:solidFill>
                          <a:schemeClr val="lt1"/>
                        </a:solidFill>
                      </a:endParaRPr>
                    </a:p>
                  </a:txBody>
                  <a:tcPr marL="91425" marR="91425" marT="91425" marB="91425" anchor="ctr">
                    <a:solidFill>
                      <a:schemeClr val="accent2"/>
                    </a:solidFill>
                  </a:tcPr>
                </a:tc>
                <a:extLst>
                  <a:ext uri="{0D108BD9-81ED-4DB2-BD59-A6C34878D82A}">
                    <a16:rowId xmlns:a16="http://schemas.microsoft.com/office/drawing/2014/main" val="10001"/>
                  </a:ext>
                </a:extLst>
              </a:tr>
              <a:tr h="2724125">
                <a:tc>
                  <a:txBody>
                    <a:bodyPr/>
                    <a:lstStyle/>
                    <a:p>
                      <a:pPr marL="0" marR="0" lvl="0" indent="0" algn="ctr" rtl="0">
                        <a:lnSpc>
                          <a:spcPct val="130453"/>
                        </a:lnSpc>
                        <a:spcBef>
                          <a:spcPts val="0"/>
                        </a:spcBef>
                        <a:spcAft>
                          <a:spcPts val="0"/>
                        </a:spcAft>
                        <a:buClr>
                          <a:srgbClr val="000000"/>
                        </a:buClr>
                        <a:buSzPts val="1313"/>
                        <a:buFont typeface="Arial"/>
                        <a:buNone/>
                      </a:pPr>
                      <a:r>
                        <a:rPr lang="en-US" sz="1313" b="1" u="none" strike="noStrike" cap="none"/>
                        <a:t>54151S</a:t>
                      </a: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l" rtl="0">
                        <a:lnSpc>
                          <a:spcPct val="100000"/>
                        </a:lnSpc>
                        <a:spcBef>
                          <a:spcPts val="0"/>
                        </a:spcBef>
                        <a:spcAft>
                          <a:spcPts val="0"/>
                        </a:spcAft>
                        <a:buClr>
                          <a:srgbClr val="000000"/>
                        </a:buClr>
                        <a:buSzPts val="1313"/>
                        <a:buFont typeface="Arial"/>
                        <a:buNone/>
                      </a:pPr>
                      <a:endParaRPr sz="1313" b="1" u="none" strike="noStrike" cap="none"/>
                    </a:p>
                  </a:txBody>
                  <a:tcPr marL="91425" marR="91425" marT="91425" marB="91425"/>
                </a:tc>
                <a:tc>
                  <a:txBody>
                    <a:bodyPr/>
                    <a:lstStyle/>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a:t>Information Technology Professional Services</a:t>
                      </a:r>
                      <a:endParaRPr sz="1400" b="1"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txBody>
                  <a:tcPr marL="91425" marR="91425" marT="91425" marB="91425"/>
                </a:tc>
                <a:tc>
                  <a:txBody>
                    <a:bodyPr/>
                    <a:lstStyle/>
                    <a:p>
                      <a:pPr marL="0" marR="0" lvl="0" indent="0" algn="l" rtl="0">
                        <a:lnSpc>
                          <a:spcPct val="130000"/>
                        </a:lnSpc>
                        <a:spcBef>
                          <a:spcPts val="0"/>
                        </a:spcBef>
                        <a:spcAft>
                          <a:spcPts val="0"/>
                        </a:spcAft>
                        <a:buClr>
                          <a:srgbClr val="000000"/>
                        </a:buClr>
                        <a:buSzPts val="1313"/>
                        <a:buFont typeface="Arial"/>
                        <a:buNone/>
                      </a:pPr>
                      <a:r>
                        <a:rPr lang="en-US" sz="1313" b="1" u="none" strike="noStrike" cap="none"/>
                        <a:t>IT Professional Services and/or labor categories for database planning and design; systems analysis, integration, and design; programming, conversion and implementation support; network services, data/records management, and testing. </a:t>
                      </a:r>
                      <a:endParaRPr sz="1400" b="1"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489" name="Google Shape;489;p94"/>
          <p:cNvSpPr txBox="1">
            <a:spLocks noGrp="1"/>
          </p:cNvSpPr>
          <p:nvPr>
            <p:ph type="title"/>
          </p:nvPr>
        </p:nvSpPr>
        <p:spPr>
          <a:xfrm>
            <a:off x="457200" y="351984"/>
            <a:ext cx="8229600" cy="41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solidFill>
                  <a:schemeClr val="dk1"/>
                </a:solidFill>
              </a:rPr>
              <a:t>Special Item Number (SIN) Structure – Example 2</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95"/>
          <p:cNvSpPr txBox="1">
            <a:spLocks noGrp="1"/>
          </p:cNvSpPr>
          <p:nvPr>
            <p:ph type="title" idx="4294967295"/>
          </p:nvPr>
        </p:nvSpPr>
        <p:spPr>
          <a:xfrm>
            <a:off x="979650" y="5493775"/>
            <a:ext cx="71847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Calibri"/>
                <a:ea typeface="Calibri"/>
                <a:cs typeface="Calibri"/>
                <a:sym typeface="Calibri"/>
                <a:hlinkClick r:id="rId3"/>
              </a:rPr>
              <a:t>www.gsaelibrary.gsa.gov</a:t>
            </a:r>
            <a:r>
              <a:rPr lang="en-US" sz="2400" b="0" i="0" u="none" strike="noStrike" cap="none">
                <a:solidFill>
                  <a:srgbClr val="000000"/>
                </a:solidFill>
                <a:latin typeface="Calibri"/>
                <a:ea typeface="Calibri"/>
                <a:cs typeface="Calibri"/>
                <a:sym typeface="Calibri"/>
              </a:rPr>
              <a:t> </a:t>
            </a:r>
            <a:endParaRPr/>
          </a:p>
        </p:txBody>
      </p:sp>
      <p:sp>
        <p:nvSpPr>
          <p:cNvPr id="496" name="Google Shape;496;p95"/>
          <p:cNvSpPr txBox="1"/>
          <p:nvPr/>
        </p:nvSpPr>
        <p:spPr>
          <a:xfrm>
            <a:off x="506450" y="4443075"/>
            <a:ext cx="8486700" cy="88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eLibrary - The official online source for complete GSA and VA Schedules information – a great market research tool.</a:t>
            </a:r>
            <a:endParaRPr sz="2400" b="0" i="0" u="none" strike="noStrike" cap="none">
              <a:solidFill>
                <a:srgbClr val="000000"/>
              </a:solidFill>
              <a:latin typeface="Calibri"/>
              <a:ea typeface="Calibri"/>
              <a:cs typeface="Calibri"/>
              <a:sym typeface="Calibri"/>
            </a:endParaRPr>
          </a:p>
        </p:txBody>
      </p:sp>
      <p:grpSp>
        <p:nvGrpSpPr>
          <p:cNvPr id="497" name="Google Shape;497;p95" descr="GSA eLibrary"/>
          <p:cNvGrpSpPr/>
          <p:nvPr/>
        </p:nvGrpSpPr>
        <p:grpSpPr>
          <a:xfrm>
            <a:off x="2803119" y="254682"/>
            <a:ext cx="3895901" cy="1847092"/>
            <a:chOff x="1137188" y="1707827"/>
            <a:chExt cx="4349075" cy="2018018"/>
          </a:xfrm>
        </p:grpSpPr>
        <p:pic>
          <p:nvPicPr>
            <p:cNvPr id="498" name="Google Shape;498;p95" descr="eBuy high resolution by Peter.jpg"/>
            <p:cNvPicPr preferRelativeResize="0"/>
            <p:nvPr/>
          </p:nvPicPr>
          <p:blipFill rotWithShape="1">
            <a:blip r:embed="rId4">
              <a:alphaModFix/>
            </a:blip>
            <a:srcRect/>
            <a:stretch/>
          </p:blipFill>
          <p:spPr>
            <a:xfrm>
              <a:off x="1137188" y="1707827"/>
              <a:ext cx="3706062" cy="1742252"/>
            </a:xfrm>
            <a:prstGeom prst="rect">
              <a:avLst/>
            </a:prstGeom>
            <a:noFill/>
            <a:ln>
              <a:noFill/>
            </a:ln>
          </p:spPr>
        </p:pic>
        <p:sp>
          <p:nvSpPr>
            <p:cNvPr id="499" name="Google Shape;499;p95"/>
            <p:cNvSpPr txBox="1"/>
            <p:nvPr/>
          </p:nvSpPr>
          <p:spPr>
            <a:xfrm>
              <a:off x="2647663" y="2279245"/>
              <a:ext cx="2838600" cy="144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600"/>
                <a:buFont typeface="Arial"/>
                <a:buNone/>
              </a:pPr>
              <a:r>
                <a:rPr lang="en-US" sz="6600" b="1" i="1" u="none" strike="noStrike" cap="none" baseline="-25000">
                  <a:solidFill>
                    <a:srgbClr val="8A0000"/>
                  </a:solidFill>
                  <a:latin typeface="Calibri"/>
                  <a:ea typeface="Calibri"/>
                  <a:cs typeface="Calibri"/>
                  <a:sym typeface="Calibri"/>
                </a:rPr>
                <a:t>eLibrary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endParaRPr sz="6600" b="1" i="1" u="none" strike="noStrike" cap="none" baseline="-25000">
                <a:solidFill>
                  <a:srgbClr val="8A0000"/>
                </a:solidFill>
                <a:latin typeface="Calibri"/>
                <a:ea typeface="Calibri"/>
                <a:cs typeface="Calibri"/>
                <a:sym typeface="Calibri"/>
              </a:endParaRPr>
            </a:p>
          </p:txBody>
        </p:sp>
      </p:grpSp>
      <p:grpSp>
        <p:nvGrpSpPr>
          <p:cNvPr id="500" name="Google Shape;500;p95" descr="Blue arrows pointing right&#10;Category&#10;Subcategory&#10;SIN"/>
          <p:cNvGrpSpPr/>
          <p:nvPr/>
        </p:nvGrpSpPr>
        <p:grpSpPr>
          <a:xfrm>
            <a:off x="1703575" y="2402781"/>
            <a:ext cx="6092461" cy="740973"/>
            <a:chOff x="1785" y="136326"/>
            <a:chExt cx="6092461" cy="870300"/>
          </a:xfrm>
        </p:grpSpPr>
        <p:sp>
          <p:nvSpPr>
            <p:cNvPr id="501" name="Google Shape;501;p95"/>
            <p:cNvSpPr/>
            <p:nvPr/>
          </p:nvSpPr>
          <p:spPr>
            <a:xfrm>
              <a:off x="1785"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2" name="Google Shape;502;p95"/>
            <p:cNvSpPr txBox="1"/>
            <p:nvPr/>
          </p:nvSpPr>
          <p:spPr>
            <a:xfrm>
              <a:off x="436958" y="136326"/>
              <a:ext cx="1305600" cy="8703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Category</a:t>
              </a:r>
              <a:endParaRPr sz="1800" b="1" i="0" u="none" strike="noStrike" cap="none">
                <a:solidFill>
                  <a:srgbClr val="FFFFFF"/>
                </a:solidFill>
                <a:latin typeface="Calibri"/>
                <a:ea typeface="Calibri"/>
                <a:cs typeface="Calibri"/>
                <a:sym typeface="Calibri"/>
              </a:endParaRPr>
            </a:p>
          </p:txBody>
        </p:sp>
        <p:sp>
          <p:nvSpPr>
            <p:cNvPr id="503" name="Google Shape;503;p95"/>
            <p:cNvSpPr/>
            <p:nvPr/>
          </p:nvSpPr>
          <p:spPr>
            <a:xfrm>
              <a:off x="196006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4" name="Google Shape;504;p95"/>
            <p:cNvSpPr txBox="1"/>
            <p:nvPr/>
          </p:nvSpPr>
          <p:spPr>
            <a:xfrm>
              <a:off x="2395239" y="136326"/>
              <a:ext cx="1305600" cy="8703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Subcategory</a:t>
              </a:r>
              <a:endParaRPr sz="1800" b="1" i="0" u="none" strike="noStrike" cap="none">
                <a:solidFill>
                  <a:srgbClr val="FFFFFF"/>
                </a:solidFill>
                <a:latin typeface="Calibri"/>
                <a:ea typeface="Calibri"/>
                <a:cs typeface="Calibri"/>
                <a:sym typeface="Calibri"/>
              </a:endParaRPr>
            </a:p>
          </p:txBody>
        </p:sp>
        <p:sp>
          <p:nvSpPr>
            <p:cNvPr id="505" name="Google Shape;505;p95"/>
            <p:cNvSpPr/>
            <p:nvPr/>
          </p:nvSpPr>
          <p:spPr>
            <a:xfrm>
              <a:off x="391834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6" name="Google Shape;506;p95"/>
            <p:cNvSpPr txBox="1"/>
            <p:nvPr/>
          </p:nvSpPr>
          <p:spPr>
            <a:xfrm>
              <a:off x="4353519" y="136326"/>
              <a:ext cx="1305600" cy="8703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SIN</a:t>
              </a:r>
              <a:endParaRPr sz="1800" b="1" i="0" u="none" strike="noStrike" cap="none">
                <a:solidFill>
                  <a:srgbClr val="FFFFFF"/>
                </a:solidFill>
                <a:latin typeface="Calibri"/>
                <a:ea typeface="Calibri"/>
                <a:cs typeface="Calibri"/>
                <a:sym typeface="Calibri"/>
              </a:endParaRPr>
            </a:p>
          </p:txBody>
        </p:sp>
      </p:grpSp>
      <p:grpSp>
        <p:nvGrpSpPr>
          <p:cNvPr id="507" name="Google Shape;507;p95" descr="Blue arrows pointing right&#10;Contractor Details&#10;Size Status&#10;Contract Clauses"/>
          <p:cNvGrpSpPr/>
          <p:nvPr/>
        </p:nvGrpSpPr>
        <p:grpSpPr>
          <a:xfrm>
            <a:off x="1724637" y="3444624"/>
            <a:ext cx="6092461" cy="699634"/>
            <a:chOff x="1785" y="136326"/>
            <a:chExt cx="6092461" cy="870300"/>
          </a:xfrm>
        </p:grpSpPr>
        <p:sp>
          <p:nvSpPr>
            <p:cNvPr id="508" name="Google Shape;508;p95"/>
            <p:cNvSpPr/>
            <p:nvPr/>
          </p:nvSpPr>
          <p:spPr>
            <a:xfrm>
              <a:off x="1785"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9" name="Google Shape;509;p95"/>
            <p:cNvSpPr txBox="1"/>
            <p:nvPr/>
          </p:nvSpPr>
          <p:spPr>
            <a:xfrm>
              <a:off x="436958" y="136326"/>
              <a:ext cx="1305600" cy="870300"/>
            </a:xfrm>
            <a:prstGeom prst="rect">
              <a:avLst/>
            </a:prstGeom>
            <a:noFill/>
            <a:ln>
              <a:noFill/>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Contractor Details</a:t>
              </a:r>
              <a:endParaRPr sz="1800" b="1" i="0" u="none" strike="noStrike" cap="none">
                <a:solidFill>
                  <a:srgbClr val="FFFFFF"/>
                </a:solidFill>
                <a:latin typeface="Calibri"/>
                <a:ea typeface="Calibri"/>
                <a:cs typeface="Calibri"/>
                <a:sym typeface="Calibri"/>
              </a:endParaRPr>
            </a:p>
          </p:txBody>
        </p:sp>
        <p:sp>
          <p:nvSpPr>
            <p:cNvPr id="510" name="Google Shape;510;p95"/>
            <p:cNvSpPr/>
            <p:nvPr/>
          </p:nvSpPr>
          <p:spPr>
            <a:xfrm>
              <a:off x="196006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11" name="Google Shape;511;p95"/>
            <p:cNvSpPr txBox="1"/>
            <p:nvPr/>
          </p:nvSpPr>
          <p:spPr>
            <a:xfrm>
              <a:off x="2395239" y="136326"/>
              <a:ext cx="1305600" cy="870300"/>
            </a:xfrm>
            <a:prstGeom prst="rect">
              <a:avLst/>
            </a:prstGeom>
            <a:noFill/>
            <a:ln>
              <a:noFill/>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Size Status</a:t>
              </a:r>
              <a:endParaRPr sz="1800" b="1" i="0" u="none" strike="noStrike" cap="none">
                <a:solidFill>
                  <a:srgbClr val="FFFFFF"/>
                </a:solidFill>
                <a:latin typeface="Calibri"/>
                <a:ea typeface="Calibri"/>
                <a:cs typeface="Calibri"/>
                <a:sym typeface="Calibri"/>
              </a:endParaRPr>
            </a:p>
          </p:txBody>
        </p:sp>
        <p:sp>
          <p:nvSpPr>
            <p:cNvPr id="512" name="Google Shape;512;p95"/>
            <p:cNvSpPr/>
            <p:nvPr/>
          </p:nvSpPr>
          <p:spPr>
            <a:xfrm>
              <a:off x="391834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13" name="Google Shape;513;p95"/>
            <p:cNvSpPr txBox="1"/>
            <p:nvPr/>
          </p:nvSpPr>
          <p:spPr>
            <a:xfrm>
              <a:off x="4353519" y="136326"/>
              <a:ext cx="1305600" cy="870300"/>
            </a:xfrm>
            <a:prstGeom prst="rect">
              <a:avLst/>
            </a:prstGeom>
            <a:noFill/>
            <a:ln>
              <a:noFill/>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Contract Clauses</a:t>
              </a:r>
              <a:endParaRPr sz="1800" b="1"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9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239625"/>
            <a:ext cx="9144003" cy="4100851"/>
          </a:xfrm>
          <a:prstGeom prst="rect">
            <a:avLst/>
          </a:prstGeom>
          <a:noFill/>
          <a:ln>
            <a:noFill/>
          </a:ln>
        </p:spPr>
      </p:pic>
      <p:sp>
        <p:nvSpPr>
          <p:cNvPr id="520" name="Google Shape;520;p9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14</a:t>
            </a:fld>
            <a:endParaRPr/>
          </a:p>
        </p:txBody>
      </p:sp>
      <p:sp>
        <p:nvSpPr>
          <p:cNvPr id="521" name="Google Shape;521;p96"/>
          <p:cNvSpPr txBox="1">
            <a:spLocks noGrp="1"/>
          </p:cNvSpPr>
          <p:nvPr>
            <p:ph type="title"/>
          </p:nvPr>
        </p:nvSpPr>
        <p:spPr>
          <a:xfrm>
            <a:off x="1485900" y="166663"/>
            <a:ext cx="6172200" cy="1015800"/>
          </a:xfrm>
          <a:prstGeom prst="rect">
            <a:avLst/>
          </a:prstGeom>
          <a:noFill/>
          <a:ln>
            <a:noFill/>
          </a:ln>
        </p:spPr>
        <p:txBody>
          <a:bodyPr spcFirstLastPara="1" wrap="square" lIns="68550" tIns="34275" rIns="68550" bIns="34275" anchor="t" anchorCtr="0">
            <a:noAutofit/>
          </a:bodyPr>
          <a:lstStyle/>
          <a:p>
            <a:pPr marL="0" marR="0" lvl="0" indent="0" algn="ctr" rtl="0">
              <a:lnSpc>
                <a:spcPct val="150000"/>
              </a:lnSpc>
              <a:spcBef>
                <a:spcPts val="0"/>
              </a:spcBef>
              <a:spcAft>
                <a:spcPts val="0"/>
              </a:spcAft>
              <a:buClr>
                <a:srgbClr val="000000"/>
              </a:buClr>
              <a:buSzPts val="2100"/>
              <a:buFont typeface="Arial"/>
              <a:buNone/>
            </a:pPr>
            <a:r>
              <a:rPr lang="en-US" sz="2100" b="1" i="0" u="none" strike="noStrike" cap="none">
                <a:solidFill>
                  <a:schemeClr val="dk1"/>
                </a:solidFill>
                <a:latin typeface="Helvetica Neue"/>
                <a:ea typeface="Helvetica Neue"/>
                <a:cs typeface="Helvetica Neue"/>
                <a:sym typeface="Helvetica Neue"/>
              </a:rPr>
              <a:t>GSA eLibrary</a:t>
            </a:r>
            <a:endParaRPr sz="2100" b="1" i="0" u="none" strike="noStrike" cap="none">
              <a:solidFill>
                <a:schemeClr val="dk1"/>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rgbClr val="000000"/>
              </a:buClr>
              <a:buSzPts val="2100"/>
              <a:buFont typeface="Arial"/>
              <a:buNone/>
            </a:pPr>
            <a:r>
              <a:rPr lang="en-US" sz="2100" b="1" i="0" u="sng" strike="noStrike" cap="none">
                <a:solidFill>
                  <a:schemeClr val="hlink"/>
                </a:solidFill>
                <a:latin typeface="Helvetica Neue"/>
                <a:ea typeface="Helvetica Neue"/>
                <a:cs typeface="Helvetica Neue"/>
                <a:sym typeface="Helvetica Neue"/>
                <a:hlinkClick r:id="rId4"/>
              </a:rPr>
              <a:t>www.gsaelibrary.gsa.gov</a:t>
            </a:r>
            <a:r>
              <a:rPr lang="en-US" sz="2100" b="1" i="0" u="none" strike="noStrike" cap="none">
                <a:solidFill>
                  <a:schemeClr val="dk1"/>
                </a:solidFill>
                <a:latin typeface="Helvetica Neue"/>
                <a:ea typeface="Helvetica Neue"/>
                <a:cs typeface="Helvetica Neue"/>
                <a:sym typeface="Helvetica Neue"/>
              </a:rPr>
              <a:t> </a:t>
            </a:r>
            <a:endParaRPr sz="21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Helvetica Neue"/>
              <a:ea typeface="Helvetica Neue"/>
              <a:cs typeface="Helvetica Neue"/>
              <a:sym typeface="Helvetica Neue"/>
            </a:endParaRPr>
          </a:p>
        </p:txBody>
      </p:sp>
      <p:pic>
        <p:nvPicPr>
          <p:cNvPr id="522" name="Google Shape;522;p9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290175" y="1932675"/>
            <a:ext cx="4838700" cy="3409950"/>
          </a:xfrm>
          <a:prstGeom prst="rect">
            <a:avLst/>
          </a:prstGeom>
          <a:noFill/>
          <a:ln>
            <a:noFill/>
          </a:ln>
        </p:spPr>
      </p:pic>
      <p:sp>
        <p:nvSpPr>
          <p:cNvPr id="523" name="Google Shape;523;p96" descr="Red arrow"/>
          <p:cNvSpPr/>
          <p:nvPr/>
        </p:nvSpPr>
        <p:spPr>
          <a:xfrm rot="5917282">
            <a:off x="6599431" y="2712658"/>
            <a:ext cx="450288" cy="1874982"/>
          </a:xfrm>
          <a:prstGeom prst="upDownArrow">
            <a:avLst>
              <a:gd name="adj1" fmla="val 34362"/>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 calcmode="lin" valueType="num">
                                      <p:cBhvr additive="base">
                                        <p:cTn id="7" dur="1700"/>
                                        <p:tgtEl>
                                          <p:spTgt spid="523"/>
                                        </p:tgtEl>
                                        <p:attrNameLst>
                                          <p:attrName>ppt_w</p:attrName>
                                        </p:attrNameLst>
                                      </p:cBhvr>
                                      <p:tavLst>
                                        <p:tav tm="0">
                                          <p:val>
                                            <p:strVal val="0"/>
                                          </p:val>
                                        </p:tav>
                                        <p:tav tm="100000">
                                          <p:val>
                                            <p:strVal val="#ppt_w"/>
                                          </p:val>
                                        </p:tav>
                                      </p:tavLst>
                                    </p:anim>
                                    <p:anim calcmode="lin" valueType="num">
                                      <p:cBhvr additive="base">
                                        <p:cTn id="8" dur="1700"/>
                                        <p:tgtEl>
                                          <p:spTgt spid="52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22"/>
                                        </p:tgtEl>
                                        <p:attrNameLst>
                                          <p:attrName>style.visibility</p:attrName>
                                        </p:attrNameLst>
                                      </p:cBhvr>
                                      <p:to>
                                        <p:strVal val="visible"/>
                                      </p:to>
                                    </p:set>
                                    <p:anim calcmode="lin" valueType="num">
                                      <p:cBhvr additive="base">
                                        <p:cTn id="11" dur="1700"/>
                                        <p:tgtEl>
                                          <p:spTgt spid="522"/>
                                        </p:tgtEl>
                                        <p:attrNameLst>
                                          <p:attrName>ppt_w</p:attrName>
                                        </p:attrNameLst>
                                      </p:cBhvr>
                                      <p:tavLst>
                                        <p:tav tm="0">
                                          <p:val>
                                            <p:strVal val="0"/>
                                          </p:val>
                                        </p:tav>
                                        <p:tav tm="100000">
                                          <p:val>
                                            <p:strVal val="#ppt_w"/>
                                          </p:val>
                                        </p:tav>
                                      </p:tavLst>
                                    </p:anim>
                                    <p:anim calcmode="lin" valueType="num">
                                      <p:cBhvr additive="base">
                                        <p:cTn id="12" dur="1700"/>
                                        <p:tgtEl>
                                          <p:spTgt spid="5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7"/>
          <p:cNvSpPr txBox="1">
            <a:spLocks noGrp="1"/>
          </p:cNvSpPr>
          <p:nvPr>
            <p:ph type="title"/>
          </p:nvPr>
        </p:nvSpPr>
        <p:spPr>
          <a:xfrm>
            <a:off x="1485900" y="166663"/>
            <a:ext cx="6172200" cy="1015800"/>
          </a:xfrm>
          <a:prstGeom prst="rect">
            <a:avLst/>
          </a:prstGeom>
          <a:noFill/>
          <a:ln>
            <a:noFill/>
          </a:ln>
        </p:spPr>
        <p:txBody>
          <a:bodyPr spcFirstLastPara="1" wrap="square" lIns="68550" tIns="34275" rIns="68550" bIns="34275" anchor="t" anchorCtr="0">
            <a:noAutofit/>
          </a:bodyPr>
          <a:lstStyle/>
          <a:p>
            <a:pPr marL="0" marR="0" lvl="0" indent="0" algn="ctr" rtl="0">
              <a:lnSpc>
                <a:spcPct val="150000"/>
              </a:lnSpc>
              <a:spcBef>
                <a:spcPts val="0"/>
              </a:spcBef>
              <a:spcAft>
                <a:spcPts val="0"/>
              </a:spcAft>
              <a:buClr>
                <a:srgbClr val="000000"/>
              </a:buClr>
              <a:buSzPts val="2100"/>
              <a:buFont typeface="Arial"/>
              <a:buNone/>
            </a:pPr>
            <a:r>
              <a:rPr lang="en-US" sz="2100" b="1" i="0" u="none" strike="noStrike" cap="none">
                <a:solidFill>
                  <a:schemeClr val="dk1"/>
                </a:solidFill>
                <a:latin typeface="Helvetica Neue"/>
                <a:ea typeface="Helvetica Neue"/>
                <a:cs typeface="Helvetica Neue"/>
                <a:sym typeface="Helvetica Neue"/>
              </a:rPr>
              <a:t>GSA eLibrary</a:t>
            </a:r>
            <a:endParaRPr sz="2100" b="1" i="0" u="none" strike="noStrike" cap="none">
              <a:solidFill>
                <a:schemeClr val="dk1"/>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rgbClr val="000000"/>
              </a:buClr>
              <a:buSzPts val="2100"/>
              <a:buFont typeface="Arial"/>
              <a:buNone/>
            </a:pPr>
            <a:r>
              <a:rPr lang="en-US" sz="2100" b="1" i="0" u="sng" strike="noStrike" cap="none">
                <a:solidFill>
                  <a:schemeClr val="hlink"/>
                </a:solidFill>
                <a:latin typeface="Helvetica Neue"/>
                <a:ea typeface="Helvetica Neue"/>
                <a:cs typeface="Helvetica Neue"/>
                <a:sym typeface="Helvetica Neue"/>
                <a:hlinkClick r:id="rId3"/>
              </a:rPr>
              <a:t>www.gsaelibrary.gsa.gov</a:t>
            </a:r>
            <a:r>
              <a:rPr lang="en-US" sz="2100" b="1" i="0" u="none" strike="noStrike" cap="none">
                <a:solidFill>
                  <a:schemeClr val="dk1"/>
                </a:solidFill>
                <a:latin typeface="Helvetica Neue"/>
                <a:ea typeface="Helvetica Neue"/>
                <a:cs typeface="Helvetica Neue"/>
                <a:sym typeface="Helvetica Neue"/>
              </a:rPr>
              <a:t> </a:t>
            </a:r>
            <a:endParaRPr sz="21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Helvetica Neue"/>
              <a:ea typeface="Helvetica Neue"/>
              <a:cs typeface="Helvetica Neue"/>
              <a:sym typeface="Helvetica Neue"/>
            </a:endParaRPr>
          </a:p>
        </p:txBody>
      </p:sp>
      <p:sp>
        <p:nvSpPr>
          <p:cNvPr id="530" name="Google Shape;530;p9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15</a:t>
            </a:fld>
            <a:endParaRPr/>
          </a:p>
        </p:txBody>
      </p:sp>
      <p:pic>
        <p:nvPicPr>
          <p:cNvPr id="531" name="Google Shape;531;p9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1627550"/>
            <a:ext cx="9144003" cy="458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35"/>
        <p:cNvGrpSpPr/>
        <p:nvPr/>
      </p:nvGrpSpPr>
      <p:grpSpPr>
        <a:xfrm>
          <a:off x="0" y="0"/>
          <a:ext cx="0" cy="0"/>
          <a:chOff x="0" y="0"/>
          <a:chExt cx="0" cy="0"/>
        </a:xfrm>
      </p:grpSpPr>
      <p:pic>
        <p:nvPicPr>
          <p:cNvPr id="536" name="Google Shape;536;p9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74746"/>
            <a:ext cx="9144002" cy="3879055"/>
          </a:xfrm>
          <a:prstGeom prst="rect">
            <a:avLst/>
          </a:prstGeom>
          <a:noFill/>
          <a:ln>
            <a:noFill/>
          </a:ln>
        </p:spPr>
      </p:pic>
      <p:sp>
        <p:nvSpPr>
          <p:cNvPr id="537" name="Google Shape;537;p98"/>
          <p:cNvSpPr/>
          <p:nvPr/>
        </p:nvSpPr>
        <p:spPr>
          <a:xfrm>
            <a:off x="2619205" y="2285040"/>
            <a:ext cx="1701300" cy="363600"/>
          </a:xfrm>
          <a:prstGeom prst="leftArrow">
            <a:avLst>
              <a:gd name="adj1" fmla="val 50000"/>
              <a:gd name="adj2" fmla="val 8809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Link to Solicitation</a:t>
            </a:r>
            <a:endParaRPr sz="1400" b="0" i="0" u="none" strike="noStrike" cap="none">
              <a:solidFill>
                <a:srgbClr val="000000"/>
              </a:solidFill>
              <a:latin typeface="Arial"/>
              <a:ea typeface="Arial"/>
              <a:cs typeface="Arial"/>
              <a:sym typeface="Arial"/>
            </a:endParaRPr>
          </a:p>
        </p:txBody>
      </p:sp>
      <p:sp>
        <p:nvSpPr>
          <p:cNvPr id="538" name="Google Shape;538;p98"/>
          <p:cNvSpPr/>
          <p:nvPr/>
        </p:nvSpPr>
        <p:spPr>
          <a:xfrm>
            <a:off x="397845" y="3320049"/>
            <a:ext cx="1703400" cy="363600"/>
          </a:xfrm>
          <a:prstGeom prst="leftArrow">
            <a:avLst>
              <a:gd name="adj1" fmla="val 50000"/>
              <a:gd name="adj2" fmla="val 8265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NAICS Based SINs</a:t>
            </a:r>
            <a:endParaRPr sz="1400" b="0" i="0" u="none" strike="noStrike" cap="none">
              <a:solidFill>
                <a:srgbClr val="000000"/>
              </a:solidFill>
              <a:latin typeface="Arial"/>
              <a:ea typeface="Arial"/>
              <a:cs typeface="Arial"/>
              <a:sym typeface="Arial"/>
            </a:endParaRPr>
          </a:p>
        </p:txBody>
      </p:sp>
      <p:cxnSp>
        <p:nvCxnSpPr>
          <p:cNvPr id="539" name="Google Shape;539;p98">
            <a:extLst>
              <a:ext uri="{C183D7F6-B498-43B3-948B-1728B52AA6E4}">
                <adec:decorative xmlns:adec="http://schemas.microsoft.com/office/drawing/2017/decorative" val="1"/>
              </a:ext>
            </a:extLst>
          </p:cNvPr>
          <p:cNvCxnSpPr/>
          <p:nvPr/>
        </p:nvCxnSpPr>
        <p:spPr>
          <a:xfrm>
            <a:off x="397845" y="3214292"/>
            <a:ext cx="984900" cy="0"/>
          </a:xfrm>
          <a:prstGeom prst="straightConnector1">
            <a:avLst/>
          </a:prstGeom>
          <a:noFill/>
          <a:ln w="38100" cap="flat" cmpd="sng">
            <a:solidFill>
              <a:schemeClr val="accent2"/>
            </a:solidFill>
            <a:prstDash val="solid"/>
            <a:round/>
            <a:headEnd type="none" w="sm" len="sm"/>
            <a:tailEnd type="none" w="sm" len="sm"/>
          </a:ln>
        </p:spPr>
      </p:cxnSp>
      <p:sp>
        <p:nvSpPr>
          <p:cNvPr id="540" name="Google Shape;540;p98"/>
          <p:cNvSpPr/>
          <p:nvPr/>
        </p:nvSpPr>
        <p:spPr>
          <a:xfrm>
            <a:off x="154299" y="2518245"/>
            <a:ext cx="896700" cy="260400"/>
          </a:xfrm>
          <a:prstGeom prst="wedgeRectCallout">
            <a:avLst>
              <a:gd name="adj1" fmla="val -38123"/>
              <a:gd name="adj2" fmla="val 170603"/>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Category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(12 Total)</a:t>
            </a:r>
            <a:endParaRPr sz="1400" b="0" i="0" u="none" strike="noStrike" cap="none">
              <a:solidFill>
                <a:srgbClr val="000000"/>
              </a:solidFill>
              <a:latin typeface="Arial"/>
              <a:ea typeface="Arial"/>
              <a:cs typeface="Arial"/>
              <a:sym typeface="Arial"/>
            </a:endParaRPr>
          </a:p>
        </p:txBody>
      </p:sp>
      <p:sp>
        <p:nvSpPr>
          <p:cNvPr id="541" name="Google Shape;541;p98"/>
          <p:cNvSpPr/>
          <p:nvPr/>
        </p:nvSpPr>
        <p:spPr>
          <a:xfrm>
            <a:off x="2118009" y="2897682"/>
            <a:ext cx="1002300" cy="316500"/>
          </a:xfrm>
          <a:prstGeom prst="wedgeRectCallout">
            <a:avLst>
              <a:gd name="adj1" fmla="val -118756"/>
              <a:gd name="adj2" fmla="val 37722"/>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Subcategory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(82 Total)</a:t>
            </a:r>
            <a:endParaRPr sz="1400" b="0" i="0" u="none" strike="noStrike" cap="none">
              <a:solidFill>
                <a:srgbClr val="000000"/>
              </a:solidFill>
              <a:latin typeface="Arial"/>
              <a:ea typeface="Arial"/>
              <a:cs typeface="Arial"/>
              <a:sym typeface="Arial"/>
            </a:endParaRPr>
          </a:p>
        </p:txBody>
      </p:sp>
      <p:sp>
        <p:nvSpPr>
          <p:cNvPr id="542" name="Google Shape;542;p98"/>
          <p:cNvSpPr/>
          <p:nvPr/>
        </p:nvSpPr>
        <p:spPr>
          <a:xfrm>
            <a:off x="1051114" y="1775751"/>
            <a:ext cx="1002300" cy="316500"/>
          </a:xfrm>
          <a:prstGeom prst="wedgeRectCallout">
            <a:avLst>
              <a:gd name="adj1" fmla="val -119395"/>
              <a:gd name="adj2" fmla="val 87319"/>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Schedule Designation</a:t>
            </a:r>
            <a:endParaRPr sz="1400" b="0" i="0" u="none" strike="noStrike" cap="none">
              <a:solidFill>
                <a:srgbClr val="000000"/>
              </a:solidFill>
              <a:latin typeface="Arial"/>
              <a:ea typeface="Arial"/>
              <a:cs typeface="Arial"/>
              <a:sym typeface="Arial"/>
            </a:endParaRPr>
          </a:p>
        </p:txBody>
      </p:sp>
      <p:sp>
        <p:nvSpPr>
          <p:cNvPr id="543" name="Google Shape;543;p98"/>
          <p:cNvSpPr txBox="1">
            <a:spLocks noGrp="1"/>
          </p:cNvSpPr>
          <p:nvPr>
            <p:ph type="title"/>
          </p:nvPr>
        </p:nvSpPr>
        <p:spPr>
          <a:xfrm>
            <a:off x="2054400" y="704975"/>
            <a:ext cx="5035200" cy="2307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sng" strike="noStrike" cap="none">
                <a:solidFill>
                  <a:schemeClr val="hlink"/>
                </a:solidFill>
                <a:latin typeface="Arial"/>
                <a:ea typeface="Arial"/>
                <a:cs typeface="Arial"/>
                <a:sym typeface="Arial"/>
                <a:hlinkClick r:id="rId4"/>
              </a:rPr>
              <a:t>https://www.gsaelibrary.gsa.gov/ElibMain/scheduleSummary.do?scheduleNumber=MAS</a:t>
            </a:r>
            <a:r>
              <a:rPr lang="en-US" sz="900" b="1"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p:txBody>
      </p:sp>
      <p:sp>
        <p:nvSpPr>
          <p:cNvPr id="544" name="Google Shape;544;p98"/>
          <p:cNvSpPr/>
          <p:nvPr/>
        </p:nvSpPr>
        <p:spPr>
          <a:xfrm>
            <a:off x="4572000" y="2597046"/>
            <a:ext cx="1701300" cy="363600"/>
          </a:xfrm>
          <a:prstGeom prst="leftArrow">
            <a:avLst>
              <a:gd name="adj1" fmla="val 50000"/>
              <a:gd name="adj2" fmla="val 8809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Category List</a:t>
            </a:r>
            <a:endParaRPr sz="1400" b="0" i="0" u="none" strike="noStrike" cap="none">
              <a:solidFill>
                <a:srgbClr val="000000"/>
              </a:solidFill>
              <a:latin typeface="Arial"/>
              <a:ea typeface="Arial"/>
              <a:cs typeface="Arial"/>
              <a:sym typeface="Arial"/>
            </a:endParaRPr>
          </a:p>
        </p:txBody>
      </p:sp>
      <p:sp>
        <p:nvSpPr>
          <p:cNvPr id="545" name="Google Shape;545;p98"/>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16</a:t>
            </a:fld>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pic>
        <p:nvPicPr>
          <p:cNvPr id="550" name="Google Shape;550;p9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 y="989567"/>
            <a:ext cx="9144003" cy="4991683"/>
          </a:xfrm>
          <a:prstGeom prst="rect">
            <a:avLst/>
          </a:prstGeom>
          <a:noFill/>
          <a:ln>
            <a:noFill/>
          </a:ln>
        </p:spPr>
      </p:pic>
      <p:sp>
        <p:nvSpPr>
          <p:cNvPr id="551" name="Google Shape;551;p99"/>
          <p:cNvSpPr/>
          <p:nvPr/>
        </p:nvSpPr>
        <p:spPr>
          <a:xfrm>
            <a:off x="992259" y="1678569"/>
            <a:ext cx="896700" cy="260400"/>
          </a:xfrm>
          <a:prstGeom prst="wedgeRectCallout">
            <a:avLst>
              <a:gd name="adj1" fmla="val -120098"/>
              <a:gd name="adj2" fmla="val 171526"/>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Category</a:t>
            </a:r>
            <a:endParaRPr sz="1400" b="0" i="0" u="none" strike="noStrike" cap="none">
              <a:solidFill>
                <a:srgbClr val="000000"/>
              </a:solidFill>
              <a:latin typeface="Arial"/>
              <a:ea typeface="Arial"/>
              <a:cs typeface="Arial"/>
              <a:sym typeface="Arial"/>
            </a:endParaRPr>
          </a:p>
        </p:txBody>
      </p:sp>
      <p:sp>
        <p:nvSpPr>
          <p:cNvPr id="552" name="Google Shape;552;p99"/>
          <p:cNvSpPr/>
          <p:nvPr/>
        </p:nvSpPr>
        <p:spPr>
          <a:xfrm>
            <a:off x="3512617" y="1989878"/>
            <a:ext cx="1002300" cy="316500"/>
          </a:xfrm>
          <a:prstGeom prst="wedgeRectCallout">
            <a:avLst>
              <a:gd name="adj1" fmla="val -119395"/>
              <a:gd name="adj2" fmla="val 87319"/>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Subcategory</a:t>
            </a:r>
            <a:endParaRPr sz="1400" b="0" i="0" u="none" strike="noStrike" cap="none">
              <a:solidFill>
                <a:srgbClr val="000000"/>
              </a:solidFill>
              <a:latin typeface="Arial"/>
              <a:ea typeface="Arial"/>
              <a:cs typeface="Arial"/>
              <a:sym typeface="Arial"/>
            </a:endParaRPr>
          </a:p>
        </p:txBody>
      </p:sp>
      <p:sp>
        <p:nvSpPr>
          <p:cNvPr id="553" name="Google Shape;553;p99">
            <a:extLst>
              <a:ext uri="{C183D7F6-B498-43B3-948B-1728B52AA6E4}">
                <adec:decorative xmlns:adec="http://schemas.microsoft.com/office/drawing/2017/decorative" val="1"/>
              </a:ext>
            </a:extLst>
          </p:cNvPr>
          <p:cNvSpPr/>
          <p:nvPr/>
        </p:nvSpPr>
        <p:spPr>
          <a:xfrm>
            <a:off x="62750" y="2488400"/>
            <a:ext cx="8997900" cy="1095300"/>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
        <p:nvSpPr>
          <p:cNvPr id="554" name="Google Shape;554;p99"/>
          <p:cNvSpPr txBox="1">
            <a:spLocks noGrp="1"/>
          </p:cNvSpPr>
          <p:nvPr>
            <p:ph type="title"/>
          </p:nvPr>
        </p:nvSpPr>
        <p:spPr>
          <a:xfrm>
            <a:off x="3321497" y="583457"/>
            <a:ext cx="25011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Contractor Listing by SIN</a:t>
            </a:r>
            <a:endParaRPr sz="1400" b="0" i="0" u="none" strike="noStrike" cap="none">
              <a:solidFill>
                <a:srgbClr val="000000"/>
              </a:solidFill>
              <a:latin typeface="Arial"/>
              <a:ea typeface="Arial"/>
              <a:cs typeface="Arial"/>
              <a:sym typeface="Arial"/>
            </a:endParaRPr>
          </a:p>
        </p:txBody>
      </p:sp>
      <p:sp>
        <p:nvSpPr>
          <p:cNvPr id="555" name="Google Shape;555;p99"/>
          <p:cNvSpPr/>
          <p:nvPr/>
        </p:nvSpPr>
        <p:spPr>
          <a:xfrm>
            <a:off x="1131307" y="2941092"/>
            <a:ext cx="1002300" cy="316500"/>
          </a:xfrm>
          <a:prstGeom prst="wedgeRectCallout">
            <a:avLst>
              <a:gd name="adj1" fmla="val -123876"/>
              <a:gd name="adj2" fmla="val -111301"/>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SIN</a:t>
            </a:r>
            <a:endParaRPr sz="1400" b="0" i="0" u="none" strike="noStrike" cap="none">
              <a:solidFill>
                <a:srgbClr val="000000"/>
              </a:solidFill>
              <a:latin typeface="Arial"/>
              <a:ea typeface="Arial"/>
              <a:cs typeface="Arial"/>
              <a:sym typeface="Arial"/>
            </a:endParaRPr>
          </a:p>
        </p:txBody>
      </p:sp>
      <p:sp>
        <p:nvSpPr>
          <p:cNvPr id="556" name="Google Shape;556;p9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60"/>
        <p:cNvGrpSpPr/>
        <p:nvPr/>
      </p:nvGrpSpPr>
      <p:grpSpPr>
        <a:xfrm>
          <a:off x="0" y="0"/>
          <a:ext cx="0" cy="0"/>
          <a:chOff x="0" y="0"/>
          <a:chExt cx="0" cy="0"/>
        </a:xfrm>
      </p:grpSpPr>
      <p:pic>
        <p:nvPicPr>
          <p:cNvPr id="561" name="Google Shape;561;p10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984137"/>
            <a:ext cx="9144003" cy="3549552"/>
          </a:xfrm>
          <a:prstGeom prst="rect">
            <a:avLst/>
          </a:prstGeom>
          <a:noFill/>
          <a:ln>
            <a:noFill/>
          </a:ln>
        </p:spPr>
      </p:pic>
      <p:sp>
        <p:nvSpPr>
          <p:cNvPr id="562" name="Google Shape;562;p100"/>
          <p:cNvSpPr txBox="1">
            <a:spLocks noGrp="1"/>
          </p:cNvSpPr>
          <p:nvPr>
            <p:ph type="title"/>
          </p:nvPr>
        </p:nvSpPr>
        <p:spPr>
          <a:xfrm>
            <a:off x="3097878" y="365124"/>
            <a:ext cx="2948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Contractor Detail Page</a:t>
            </a:r>
            <a:endParaRPr sz="1400" b="0" i="0" u="none" strike="noStrike" cap="none">
              <a:solidFill>
                <a:srgbClr val="000000"/>
              </a:solidFill>
              <a:latin typeface="Arial"/>
              <a:ea typeface="Arial"/>
              <a:cs typeface="Arial"/>
              <a:sym typeface="Arial"/>
            </a:endParaRPr>
          </a:p>
        </p:txBody>
      </p:sp>
      <p:sp>
        <p:nvSpPr>
          <p:cNvPr id="563" name="Google Shape;563;p100"/>
          <p:cNvSpPr/>
          <p:nvPr/>
        </p:nvSpPr>
        <p:spPr>
          <a:xfrm>
            <a:off x="298238" y="3255309"/>
            <a:ext cx="1195800" cy="347400"/>
          </a:xfrm>
          <a:prstGeom prst="wedgeRectCallout">
            <a:avLst>
              <a:gd name="adj1" fmla="val -46047"/>
              <a:gd name="adj2" fmla="val -146576"/>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Contract Vehicle</a:t>
            </a:r>
            <a:endParaRPr sz="1400" b="0" i="0" u="none" strike="noStrike" cap="none">
              <a:solidFill>
                <a:srgbClr val="000000"/>
              </a:solidFill>
              <a:latin typeface="Arial"/>
              <a:ea typeface="Arial"/>
              <a:cs typeface="Arial"/>
              <a:sym typeface="Arial"/>
            </a:endParaRPr>
          </a:p>
        </p:txBody>
      </p:sp>
      <p:sp>
        <p:nvSpPr>
          <p:cNvPr id="564" name="Google Shape;564;p100"/>
          <p:cNvSpPr/>
          <p:nvPr/>
        </p:nvSpPr>
        <p:spPr>
          <a:xfrm>
            <a:off x="5162973" y="3797462"/>
            <a:ext cx="1336500" cy="422100"/>
          </a:xfrm>
          <a:prstGeom prst="wedgeRectCallout">
            <a:avLst>
              <a:gd name="adj1" fmla="val 65947"/>
              <a:gd name="adj2" fmla="val -129503"/>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SINs Awarded</a:t>
            </a:r>
            <a:endParaRPr sz="1400" b="0" i="0" u="none" strike="noStrike" cap="none">
              <a:solidFill>
                <a:srgbClr val="000000"/>
              </a:solidFill>
              <a:latin typeface="Arial"/>
              <a:ea typeface="Arial"/>
              <a:cs typeface="Arial"/>
              <a:sym typeface="Arial"/>
            </a:endParaRPr>
          </a:p>
        </p:txBody>
      </p:sp>
      <p:sp>
        <p:nvSpPr>
          <p:cNvPr id="565" name="Google Shape;565;p100"/>
          <p:cNvSpPr/>
          <p:nvPr/>
        </p:nvSpPr>
        <p:spPr>
          <a:xfrm>
            <a:off x="2434545" y="1389404"/>
            <a:ext cx="1195800" cy="347400"/>
          </a:xfrm>
          <a:prstGeom prst="wedgeRectCallout">
            <a:avLst>
              <a:gd name="adj1" fmla="val -67845"/>
              <a:gd name="adj2" fmla="val 3300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Change Contract</a:t>
            </a:r>
            <a:endParaRPr sz="1400" b="0" i="0" u="none" strike="noStrike" cap="none">
              <a:solidFill>
                <a:srgbClr val="000000"/>
              </a:solidFill>
              <a:latin typeface="Arial"/>
              <a:ea typeface="Arial"/>
              <a:cs typeface="Arial"/>
              <a:sym typeface="Arial"/>
            </a:endParaRPr>
          </a:p>
        </p:txBody>
      </p:sp>
      <p:sp>
        <p:nvSpPr>
          <p:cNvPr id="566" name="Google Shape;566;p100" descr="Red circle."/>
          <p:cNvSpPr/>
          <p:nvPr/>
        </p:nvSpPr>
        <p:spPr>
          <a:xfrm>
            <a:off x="5377781" y="2597970"/>
            <a:ext cx="1121700" cy="3219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7" name="Google Shape;567;p100" descr="Red circle."/>
          <p:cNvSpPr/>
          <p:nvPr/>
        </p:nvSpPr>
        <p:spPr>
          <a:xfrm>
            <a:off x="3764475" y="2572475"/>
            <a:ext cx="1195800" cy="347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8" name="Google Shape;568;p10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1"/>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Solicitation</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84"/>
          <p:cNvSpPr txBox="1">
            <a:spLocks noGrp="1"/>
          </p:cNvSpPr>
          <p:nvPr>
            <p:ph type="title"/>
          </p:nvPr>
        </p:nvSpPr>
        <p:spPr>
          <a:xfrm>
            <a:off x="457200" y="2821203"/>
            <a:ext cx="8229600" cy="12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Understanding the GSA </a:t>
            </a: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Multiple Award Schedule (MAS) Program</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02"/>
          <p:cNvSpPr/>
          <p:nvPr/>
        </p:nvSpPr>
        <p:spPr>
          <a:xfrm>
            <a:off x="651300" y="1680525"/>
            <a:ext cx="7841400" cy="4297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Training: </a:t>
            </a:r>
            <a:r>
              <a:rPr lang="en-US" sz="2000" b="0" i="0" u="none" strike="noStrike" cap="none">
                <a:solidFill>
                  <a:schemeClr val="dk1"/>
                </a:solidFill>
                <a:latin typeface="Arial"/>
                <a:ea typeface="Arial"/>
                <a:cs typeface="Arial"/>
                <a:sym typeface="Arial"/>
              </a:rPr>
              <a:t>Complete the </a:t>
            </a:r>
            <a:r>
              <a:rPr lang="en-US" sz="2000" b="1" i="0" u="none" strike="noStrike" cap="none">
                <a:solidFill>
                  <a:schemeClr val="dk1"/>
                </a:solidFill>
                <a:latin typeface="Arial"/>
                <a:ea typeface="Arial"/>
                <a:cs typeface="Arial"/>
                <a:sym typeface="Arial"/>
              </a:rPr>
              <a:t>“Pathway to Success”</a:t>
            </a:r>
            <a:r>
              <a:rPr lang="en-US" sz="2000" b="0" i="0" u="none" strike="noStrike" cap="none">
                <a:solidFill>
                  <a:schemeClr val="dk1"/>
                </a:solidFill>
                <a:latin typeface="Arial"/>
                <a:ea typeface="Arial"/>
                <a:cs typeface="Arial"/>
                <a:sym typeface="Arial"/>
              </a:rPr>
              <a:t> and </a:t>
            </a:r>
            <a:r>
              <a:rPr lang="en-US" sz="2000" b="1" i="0" u="none" strike="noStrike" cap="none">
                <a:solidFill>
                  <a:schemeClr val="dk1"/>
                </a:solidFill>
                <a:latin typeface="Arial"/>
                <a:ea typeface="Arial"/>
                <a:cs typeface="Arial"/>
                <a:sym typeface="Arial"/>
              </a:rPr>
              <a:t>“Readiness Assessment”</a:t>
            </a:r>
            <a:r>
              <a:rPr lang="en-US" sz="2000" b="0" i="0" u="none" strike="noStrike" cap="none">
                <a:solidFill>
                  <a:schemeClr val="dk1"/>
                </a:solidFill>
                <a:latin typeface="Arial"/>
                <a:ea typeface="Arial"/>
                <a:cs typeface="Arial"/>
                <a:sym typeface="Arial"/>
              </a:rPr>
              <a:t> training located at </a:t>
            </a:r>
            <a:r>
              <a:rPr lang="en-US" sz="2000" b="0" i="0" u="none" strike="noStrike" cap="none">
                <a:solidFill>
                  <a:schemeClr val="hlink"/>
                </a:solidFill>
                <a:uFill>
                  <a:noFill/>
                </a:uFill>
                <a:latin typeface="Arial"/>
                <a:ea typeface="Arial"/>
                <a:cs typeface="Arial"/>
                <a:sym typeface="Arial"/>
                <a:hlinkClick r:id="rId3"/>
              </a:rPr>
              <a:t> </a:t>
            </a:r>
            <a:r>
              <a:rPr lang="en-US" sz="2000" b="0" i="0" u="sng" strike="noStrike" cap="none">
                <a:solidFill>
                  <a:schemeClr val="hlink"/>
                </a:solidFill>
                <a:latin typeface="Arial"/>
                <a:ea typeface="Arial"/>
                <a:cs typeface="Arial"/>
                <a:sym typeface="Arial"/>
                <a:hlinkClick r:id="rId4"/>
              </a:rPr>
              <a:t>https://go.usa.gov/xS5G7</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Understand the solicitation:</a:t>
            </a:r>
            <a:r>
              <a:rPr lang="en-US" sz="2000" b="0" i="0" u="none" strike="noStrike" cap="none">
                <a:solidFill>
                  <a:schemeClr val="dk1"/>
                </a:solidFill>
                <a:latin typeface="Arial"/>
                <a:ea typeface="Arial"/>
                <a:cs typeface="Arial"/>
                <a:sym typeface="Arial"/>
              </a:rPr>
              <a:t> Download, read, and understand the solicitation and applicable category attachment(s) located at</a:t>
            </a:r>
            <a:r>
              <a:rPr lang="en-US" sz="2000" b="0" i="0" u="none" strike="noStrike" cap="none">
                <a:solidFill>
                  <a:schemeClr val="hlink"/>
                </a:solidFill>
                <a:uFill>
                  <a:noFill/>
                </a:uFill>
                <a:latin typeface="Arial"/>
                <a:ea typeface="Arial"/>
                <a:cs typeface="Arial"/>
                <a:sym typeface="Arial"/>
                <a:hlinkClick r:id="rId5"/>
              </a:rPr>
              <a:t> </a:t>
            </a:r>
            <a:r>
              <a:rPr lang="en-US" sz="2000" b="0" i="0" u="sng" strike="noStrike" cap="none">
                <a:solidFill>
                  <a:schemeClr val="hlink"/>
                </a:solidFill>
                <a:latin typeface="Arial"/>
                <a:ea typeface="Arial"/>
                <a:cs typeface="Arial"/>
                <a:sym typeface="Arial"/>
                <a:hlinkClick r:id="rId6"/>
              </a:rPr>
              <a:t>this link</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qualify for a GSA MAS contract, your company must have products or services that fit under a GSA Schedule category, i.e., Special Item Number (SIN).  For more information on SINs, visit GSA eLibrary at</a:t>
            </a:r>
            <a:r>
              <a:rPr lang="en-US" sz="2000" b="0" i="0" u="none" strike="noStrike" cap="none">
                <a:solidFill>
                  <a:schemeClr val="hlink"/>
                </a:solidFill>
                <a:uFill>
                  <a:noFill/>
                </a:uFill>
                <a:latin typeface="Arial"/>
                <a:ea typeface="Arial"/>
                <a:cs typeface="Arial"/>
                <a:sym typeface="Arial"/>
                <a:hlinkClick r:id="rId7"/>
              </a:rPr>
              <a:t> </a:t>
            </a:r>
            <a:r>
              <a:rPr lang="en-US" sz="2000" b="0" i="0" u="sng" strike="noStrike" cap="none">
                <a:solidFill>
                  <a:schemeClr val="hlink"/>
                </a:solidFill>
                <a:latin typeface="Arial"/>
                <a:ea typeface="Arial"/>
                <a:cs typeface="Arial"/>
                <a:sym typeface="Arial"/>
                <a:hlinkClick r:id="rId7"/>
              </a:rPr>
              <a:t>www.gsaelibrary.gsa.gov</a:t>
            </a:r>
            <a:endParaRPr sz="2000" b="0" i="0" u="none" strike="noStrike" cap="none">
              <a:solidFill>
                <a:schemeClr val="dk1"/>
              </a:solidFill>
              <a:latin typeface="Arial"/>
              <a:ea typeface="Arial"/>
              <a:cs typeface="Arial"/>
              <a:sym typeface="Arial"/>
            </a:endParaRPr>
          </a:p>
        </p:txBody>
      </p:sp>
      <p:sp>
        <p:nvSpPr>
          <p:cNvPr id="580" name="Google Shape;580;p102"/>
          <p:cNvSpPr txBox="1">
            <a:spLocks noGrp="1"/>
          </p:cNvSpPr>
          <p:nvPr>
            <p:ph type="title"/>
          </p:nvPr>
        </p:nvSpPr>
        <p:spPr>
          <a:xfrm>
            <a:off x="457200" y="350870"/>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Training and Solicitation</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585" name="Google Shape;585;p103"/>
          <p:cNvSpPr txBox="1"/>
          <p:nvPr/>
        </p:nvSpPr>
        <p:spPr>
          <a:xfrm>
            <a:off x="0" y="6497148"/>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586" name="Google Shape;586;p103"/>
          <p:cNvSpPr txBox="1">
            <a:spLocks noGrp="1"/>
          </p:cNvSpPr>
          <p:nvPr>
            <p:ph type="title"/>
          </p:nvPr>
        </p:nvSpPr>
        <p:spPr>
          <a:xfrm>
            <a:off x="696175" y="0"/>
            <a:ext cx="7750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https://sam.gov/opp/c3621cd18404429498c811896a04f3d2/view</a:t>
            </a:r>
            <a:r>
              <a:rPr lang="en-US" sz="1400" b="1" i="0" u="none" strike="noStrike" cap="none">
                <a:solidFill>
                  <a:srgbClr val="000000"/>
                </a:solidFill>
                <a:latin typeface="Arial"/>
                <a:ea typeface="Arial"/>
                <a:cs typeface="Arial"/>
                <a:sym typeface="Arial"/>
              </a:rPr>
              <a:t> </a:t>
            </a:r>
            <a:endParaRPr/>
          </a:p>
        </p:txBody>
      </p:sp>
      <p:pic>
        <p:nvPicPr>
          <p:cNvPr id="587" name="Google Shape;587;p10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44787" y="400200"/>
            <a:ext cx="7253575" cy="6355574"/>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91"/>
        <p:cNvGrpSpPr/>
        <p:nvPr/>
      </p:nvGrpSpPr>
      <p:grpSpPr>
        <a:xfrm>
          <a:off x="0" y="0"/>
          <a:ext cx="0" cy="0"/>
          <a:chOff x="0" y="0"/>
          <a:chExt cx="0" cy="0"/>
        </a:xfrm>
      </p:grpSpPr>
      <p:sp>
        <p:nvSpPr>
          <p:cNvPr id="592" name="Google Shape;592;p104" descr="Blue paragraph bracket."/>
          <p:cNvSpPr/>
          <p:nvPr/>
        </p:nvSpPr>
        <p:spPr>
          <a:xfrm>
            <a:off x="2396150" y="1750225"/>
            <a:ext cx="585000" cy="4504500"/>
          </a:xfrm>
          <a:prstGeom prst="leftBrace">
            <a:avLst>
              <a:gd name="adj1" fmla="val 28312"/>
              <a:gd name="adj2" fmla="val 49495"/>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93" name="Google Shape;593;p104"/>
          <p:cNvSpPr txBox="1"/>
          <p:nvPr/>
        </p:nvSpPr>
        <p:spPr>
          <a:xfrm>
            <a:off x="569575" y="3818738"/>
            <a:ext cx="1695600" cy="253800"/>
          </a:xfrm>
          <a:prstGeom prst="rect">
            <a:avLst/>
          </a:prstGeom>
          <a:solidFill>
            <a:srgbClr val="0000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Arial"/>
                <a:ea typeface="Arial"/>
                <a:cs typeface="Arial"/>
                <a:sym typeface="Arial"/>
              </a:rPr>
              <a:t>Category Attachments</a:t>
            </a:r>
            <a:endParaRPr sz="1400" b="1" i="0" u="none" strike="noStrike" cap="none">
              <a:solidFill>
                <a:schemeClr val="lt1"/>
              </a:solidFill>
              <a:latin typeface="Arial"/>
              <a:ea typeface="Arial"/>
              <a:cs typeface="Arial"/>
              <a:sym typeface="Arial"/>
            </a:endParaRPr>
          </a:p>
        </p:txBody>
      </p:sp>
      <p:sp>
        <p:nvSpPr>
          <p:cNvPr id="594" name="Google Shape;594;p104"/>
          <p:cNvSpPr/>
          <p:nvPr/>
        </p:nvSpPr>
        <p:spPr>
          <a:xfrm>
            <a:off x="1273661" y="980895"/>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Available Offerings</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Excel Sheet</a:t>
            </a:r>
            <a:endParaRPr sz="1400" b="1" i="0" u="none" strike="noStrike" cap="none">
              <a:solidFill>
                <a:srgbClr val="000000"/>
              </a:solidFill>
              <a:latin typeface="Arial"/>
              <a:ea typeface="Arial"/>
              <a:cs typeface="Arial"/>
              <a:sym typeface="Arial"/>
            </a:endParaRPr>
          </a:p>
        </p:txBody>
      </p:sp>
      <p:sp>
        <p:nvSpPr>
          <p:cNvPr id="595" name="Google Shape;595;p104"/>
          <p:cNvSpPr/>
          <p:nvPr/>
        </p:nvSpPr>
        <p:spPr>
          <a:xfrm>
            <a:off x="1273661" y="1341127"/>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Regulations by Ref.</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PDF File</a:t>
            </a:r>
            <a:endParaRPr sz="1400" b="1" i="0" u="none" strike="noStrike" cap="none">
              <a:solidFill>
                <a:srgbClr val="000000"/>
              </a:solidFill>
              <a:latin typeface="Arial"/>
              <a:ea typeface="Arial"/>
              <a:cs typeface="Arial"/>
              <a:sym typeface="Arial"/>
            </a:endParaRPr>
          </a:p>
        </p:txBody>
      </p:sp>
      <p:sp>
        <p:nvSpPr>
          <p:cNvPr id="596" name="Google Shape;596;p104"/>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pic>
        <p:nvPicPr>
          <p:cNvPr id="597" name="Google Shape;597;p10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40650" y="152400"/>
            <a:ext cx="3538557" cy="6553201"/>
          </a:xfrm>
          <a:prstGeom prst="rect">
            <a:avLst/>
          </a:prstGeom>
          <a:noFill/>
          <a:ln>
            <a:noFill/>
          </a:ln>
        </p:spPr>
      </p:pic>
      <p:sp>
        <p:nvSpPr>
          <p:cNvPr id="598" name="Google Shape;598;p104"/>
          <p:cNvSpPr>
            <a:spLocks noGrp="1"/>
          </p:cNvSpPr>
          <p:nvPr>
            <p:ph type="title"/>
          </p:nvPr>
        </p:nvSpPr>
        <p:spPr>
          <a:xfrm>
            <a:off x="1273661" y="6315552"/>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Base Solicitation</a:t>
            </a:r>
            <a:endParaRPr sz="1400" b="1" i="0" u="none" strike="noStrike" cap="none">
              <a:solidFill>
                <a:srgbClr val="000000"/>
              </a:solidFill>
              <a:latin typeface="Arial"/>
              <a:ea typeface="Arial"/>
              <a:cs typeface="Arial"/>
              <a:sym typeface="Arial"/>
            </a:endParaRPr>
          </a:p>
        </p:txBody>
      </p:sp>
      <p:sp>
        <p:nvSpPr>
          <p:cNvPr id="599" name="Google Shape;599;p104"/>
          <p:cNvSpPr/>
          <p:nvPr/>
        </p:nvSpPr>
        <p:spPr>
          <a:xfrm>
            <a:off x="1273661" y="561795"/>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Significant Changes</a:t>
            </a:r>
            <a:endParaRPr sz="1400" b="1"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05"/>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Roadmap</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6"/>
          <p:cNvSpPr/>
          <p:nvPr/>
        </p:nvSpPr>
        <p:spPr>
          <a:xfrm>
            <a:off x="346200" y="1770825"/>
            <a:ext cx="8451600" cy="3678000"/>
          </a:xfrm>
          <a:prstGeom prst="rect">
            <a:avLst/>
          </a:prstGeom>
          <a:noFill/>
          <a:ln>
            <a:noFill/>
          </a:ln>
        </p:spPr>
        <p:txBody>
          <a:bodyPr spcFirstLastPara="1" wrap="square" lIns="91400" tIns="45650" rIns="91400" bIns="45650" anchor="t" anchorCtr="0">
            <a:noAutofit/>
          </a:bodyPr>
          <a:lstStyle/>
          <a:p>
            <a:pPr marL="0" marR="0" lvl="0" indent="0" algn="l" rtl="0">
              <a:lnSpc>
                <a:spcPct val="100000"/>
              </a:lnSpc>
              <a:spcBef>
                <a:spcPts val="0"/>
              </a:spcBef>
              <a:spcAft>
                <a:spcPts val="0"/>
              </a:spcAft>
              <a:buClr>
                <a:srgbClr val="000000"/>
              </a:buClr>
              <a:buSzPts val="2399"/>
              <a:buFont typeface="Arial"/>
              <a:buNone/>
            </a:pPr>
            <a:r>
              <a:rPr lang="en-US" sz="2200" b="1" i="0" u="none" strike="noStrike" cap="none">
                <a:solidFill>
                  <a:schemeClr val="dk1"/>
                </a:solidFill>
                <a:latin typeface="Arial"/>
                <a:ea typeface="Arial"/>
                <a:cs typeface="Arial"/>
                <a:sym typeface="Arial"/>
              </a:rPr>
              <a:t>What is the MAS Roadmap?</a:t>
            </a: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99"/>
              <a:buFont typeface="Arial"/>
              <a:buNone/>
            </a:pP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Provides information on the contract award process to make it easier to do business with the government.</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99"/>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99"/>
              <a:buFont typeface="Arial"/>
              <a:buNone/>
            </a:pPr>
            <a:r>
              <a:rPr lang="en-US" sz="2200" b="1" i="0" u="none" strike="noStrike" cap="none">
                <a:solidFill>
                  <a:schemeClr val="dk1"/>
                </a:solidFill>
                <a:latin typeface="Arial"/>
                <a:ea typeface="Arial"/>
                <a:cs typeface="Arial"/>
                <a:sym typeface="Arial"/>
              </a:rPr>
              <a:t>Why is this helpful?</a:t>
            </a: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Breaks down the offer process into easy to follow step-by-step instructions.  </a:t>
            </a:r>
            <a:endParaRPr sz="2200" b="0" i="0" u="none" strike="noStrike" cap="none">
              <a:solidFill>
                <a:srgbClr val="000000"/>
              </a:solidFill>
              <a:latin typeface="Arial"/>
              <a:ea typeface="Arial"/>
              <a:cs typeface="Arial"/>
              <a:sym typeface="Arial"/>
            </a:endParaRPr>
          </a:p>
        </p:txBody>
      </p:sp>
      <p:sp>
        <p:nvSpPr>
          <p:cNvPr id="610" name="Google Shape;610;p106"/>
          <p:cNvSpPr txBox="1"/>
          <p:nvPr/>
        </p:nvSpPr>
        <p:spPr>
          <a:xfrm>
            <a:off x="104850" y="5368399"/>
            <a:ext cx="8934300" cy="3162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500" b="1" i="0" u="sng" strike="noStrike" cap="none">
                <a:solidFill>
                  <a:schemeClr val="hlink"/>
                </a:solidFill>
                <a:latin typeface="Arial"/>
                <a:ea typeface="Arial"/>
                <a:cs typeface="Arial"/>
                <a:sym typeface="Arial"/>
                <a:hlinkClick r:id="rId3"/>
              </a:rPr>
              <a:t>www.gsa.gov/masroadmap</a:t>
            </a:r>
            <a:endParaRPr sz="2500" b="1" i="0" u="none" strike="noStrike" cap="none">
              <a:solidFill>
                <a:srgbClr val="0000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500" b="1" i="0" u="none" strike="noStrike" cap="none">
              <a:solidFill>
                <a:srgbClr val="0000FF"/>
              </a:solidFill>
              <a:latin typeface="Calibri"/>
              <a:ea typeface="Calibri"/>
              <a:cs typeface="Calibri"/>
              <a:sym typeface="Calibri"/>
            </a:endParaRPr>
          </a:p>
        </p:txBody>
      </p:sp>
      <p:sp>
        <p:nvSpPr>
          <p:cNvPr id="611" name="Google Shape;611;p106"/>
          <p:cNvSpPr txBox="1">
            <a:spLocks noGrp="1"/>
          </p:cNvSpPr>
          <p:nvPr>
            <p:ph type="title"/>
          </p:nvPr>
        </p:nvSpPr>
        <p:spPr>
          <a:xfrm>
            <a:off x="457200" y="394975"/>
            <a:ext cx="8229600" cy="78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MAS Roadmap</a:t>
            </a:r>
            <a:endParaRPr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p:nvPr/>
        </p:nvSpPr>
        <p:spPr>
          <a:xfrm>
            <a:off x="650199" y="1188250"/>
            <a:ext cx="7710900" cy="57444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Does market research show that Federal, state and local governments are buying the types of products and services that your company offers?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Have you been in business for at least two years and have two years of financial statements to support this? (non</a:t>
            </a:r>
            <a:r>
              <a:rPr lang="en-US" sz="1800">
                <a:solidFill>
                  <a:schemeClr val="dk1"/>
                </a:solidFill>
              </a:rPr>
              <a:t> startup springboard)</a:t>
            </a:r>
            <a:endParaRPr sz="18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Do you have evidence of successful past performance?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Can you comply with the MAS contract terms and conditions?</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Are your items Trade Agreement Act (TAA) compliant?</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Do you have the resources to market your commercial products and services after the award of the contract? </a:t>
            </a:r>
            <a:endParaRPr sz="18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p:txBody>
      </p:sp>
      <p:sp>
        <p:nvSpPr>
          <p:cNvPr id="618" name="Google Shape;618;p107"/>
          <p:cNvSpPr txBox="1">
            <a:spLocks noGrp="1"/>
          </p:cNvSpPr>
          <p:nvPr>
            <p:ph type="title"/>
          </p:nvPr>
        </p:nvSpPr>
        <p:spPr>
          <a:xfrm>
            <a:off x="457200" y="37479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Questions to Consider Up Front</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8"/>
          <p:cNvSpPr txBox="1"/>
          <p:nvPr/>
        </p:nvSpPr>
        <p:spPr>
          <a:xfrm>
            <a:off x="411139" y="1720493"/>
            <a:ext cx="8321700" cy="5033400"/>
          </a:xfrm>
          <a:prstGeom prst="rect">
            <a:avLst/>
          </a:prstGeom>
          <a:noFill/>
          <a:ln>
            <a:noFill/>
          </a:ln>
        </p:spPr>
        <p:txBody>
          <a:bodyPr spcFirstLastPara="1" wrap="square" lIns="91425" tIns="45700" rIns="91425" bIns="45700" anchor="t" anchorCtr="0">
            <a:spAutoFit/>
          </a:bodyPr>
          <a:lstStyle/>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Minimum Sales Requirements:  </a:t>
            </a:r>
            <a:r>
              <a:rPr lang="en-US" sz="1700" b="1" i="0" u="sng" strike="noStrike" cap="none">
                <a:solidFill>
                  <a:schemeClr val="hlink"/>
                </a:solidFill>
                <a:latin typeface="Arial"/>
                <a:ea typeface="Arial"/>
                <a:cs typeface="Arial"/>
                <a:sym typeface="Arial"/>
                <a:hlinkClick r:id="rId3"/>
              </a:rPr>
              <a:t>Acquisition Letter MV-2023-01,Supplement 1</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This supplement amends FAS FSS clause I-FSS-639, Contract Sales Criteria by:</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Changing the time period for consideration of sales </a:t>
            </a:r>
            <a:r>
              <a:rPr lang="en-US" sz="1800" b="1" i="0" u="none" strike="noStrike" cap="none">
                <a:solidFill>
                  <a:srgbClr val="000000"/>
                </a:solidFill>
              </a:rPr>
              <a:t>FROM</a:t>
            </a:r>
            <a:r>
              <a:rPr lang="en-US" sz="1800" b="0" i="0" u="none" strike="noStrike" cap="none">
                <a:solidFill>
                  <a:srgbClr val="000000"/>
                </a:solidFill>
                <a:latin typeface="Arial"/>
                <a:ea typeface="Arial"/>
                <a:cs typeface="Arial"/>
                <a:sym typeface="Arial"/>
              </a:rPr>
              <a:t>: 24 months and 12 months respectively </a:t>
            </a:r>
            <a:r>
              <a:rPr lang="en-US" sz="1800" b="1" i="0" u="none" strike="noStrike" cap="none">
                <a:solidFill>
                  <a:srgbClr val="000000"/>
                </a:solidFill>
              </a:rPr>
              <a:t>TO</a:t>
            </a:r>
            <a:r>
              <a:rPr lang="en-US" sz="1800" b="0" i="0" u="none" strike="noStrike" cap="none">
                <a:solidFill>
                  <a:srgbClr val="000000"/>
                </a:solidFill>
                <a:latin typeface="Arial"/>
                <a:ea typeface="Arial"/>
                <a:cs typeface="Arial"/>
                <a:sym typeface="Arial"/>
              </a:rPr>
              <a:t>: a standardized 60 months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Adjusting the dollar thresholds </a:t>
            </a:r>
            <a:r>
              <a:rPr lang="en-US" sz="1800" b="1" i="0" u="none" strike="noStrike" cap="none">
                <a:solidFill>
                  <a:srgbClr val="000000"/>
                </a:solidFill>
              </a:rPr>
              <a:t>FROM</a:t>
            </a:r>
            <a:r>
              <a:rPr lang="en-US" sz="1800" b="0" i="0" u="none" strike="noStrike" cap="none">
                <a:solidFill>
                  <a:srgbClr val="000000"/>
                </a:solidFill>
                <a:latin typeface="Arial"/>
                <a:ea typeface="Arial"/>
                <a:cs typeface="Arial"/>
                <a:sym typeface="Arial"/>
              </a:rPr>
              <a:t>: $25,000 within the first 24 months following contract award, and $25,000 in sales each 12-month period thereafter </a:t>
            </a:r>
            <a:r>
              <a:rPr lang="en-US" sz="1800" b="1" i="0" u="none" strike="noStrike" cap="none">
                <a:solidFill>
                  <a:srgbClr val="000000"/>
                </a:solidFill>
              </a:rPr>
              <a:t>TO</a:t>
            </a:r>
            <a:r>
              <a:rPr lang="en-US" sz="1800" b="0" i="0" u="none" strike="noStrike" cap="none">
                <a:solidFill>
                  <a:srgbClr val="000000"/>
                </a:solidFill>
                <a:latin typeface="Arial"/>
                <a:ea typeface="Arial"/>
                <a:cs typeface="Arial"/>
                <a:sym typeface="Arial"/>
              </a:rPr>
              <a:t>: a single $100,000 threshold for the first 60 months of the contract, and a $125,000 threshold for each 60 month option period thereafter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Make the consideration of sales a part of a FSS contracting officer’s determination to exercise (or not) an option to extend the term of the contract.</a:t>
            </a:r>
            <a:endParaRPr sz="18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p:txBody>
      </p:sp>
      <p:sp>
        <p:nvSpPr>
          <p:cNvPr id="625" name="Google Shape;625;p108"/>
          <p:cNvSpPr txBox="1">
            <a:spLocks noGrp="1"/>
          </p:cNvSpPr>
          <p:nvPr>
            <p:ph type="title"/>
          </p:nvPr>
        </p:nvSpPr>
        <p:spPr>
          <a:xfrm>
            <a:off x="457200" y="38674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Items to Consider </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Before Submitting an Offer</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9"/>
          <p:cNvSpPr txBox="1"/>
          <p:nvPr/>
        </p:nvSpPr>
        <p:spPr>
          <a:xfrm>
            <a:off x="411139" y="1720493"/>
            <a:ext cx="8321700" cy="12006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Lead Time:  </a:t>
            </a:r>
            <a:r>
              <a:rPr lang="en-US" sz="1800" b="0" i="0" u="none" strike="noStrike" cap="none">
                <a:solidFill>
                  <a:srgbClr val="000000"/>
                </a:solidFill>
                <a:latin typeface="Arial"/>
                <a:ea typeface="Arial"/>
                <a:cs typeface="Arial"/>
                <a:sym typeface="Arial"/>
              </a:rPr>
              <a:t>It may take up to 1 year to get a MAS contract</a:t>
            </a:r>
            <a:r>
              <a:rPr lang="en-US" sz="1800" b="1" i="0" u="none" strike="noStrike" cap="none">
                <a:solidFill>
                  <a:srgbClr val="00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provided that the firm meets all evaluation criteria and has a successful negotiation.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p:txBody>
      </p:sp>
      <p:sp>
        <p:nvSpPr>
          <p:cNvPr id="632" name="Google Shape;632;p109"/>
          <p:cNvSpPr txBox="1">
            <a:spLocks noGrp="1"/>
          </p:cNvSpPr>
          <p:nvPr>
            <p:ph type="title"/>
          </p:nvPr>
        </p:nvSpPr>
        <p:spPr>
          <a:xfrm>
            <a:off x="457200" y="38674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Items to Consider </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Before Submitting an Offer</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10" descr="prerequisites"/>
          <p:cNvSpPr/>
          <p:nvPr/>
        </p:nvSpPr>
        <p:spPr>
          <a:xfrm>
            <a:off x="-94025" y="1252225"/>
            <a:ext cx="9144000" cy="451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8" name="Google Shape;638;p110"/>
          <p:cNvSpPr txBox="1"/>
          <p:nvPr/>
        </p:nvSpPr>
        <p:spPr>
          <a:xfrm>
            <a:off x="33325" y="1252225"/>
            <a:ext cx="8889300" cy="5264100"/>
          </a:xfrm>
          <a:prstGeom prst="rect">
            <a:avLst/>
          </a:prstGeom>
          <a:noFill/>
          <a:ln>
            <a:noFill/>
          </a:ln>
        </p:spPr>
        <p:txBody>
          <a:bodyPr spcFirstLastPara="1" wrap="square" lIns="91425" tIns="45700" rIns="91425" bIns="45700" anchor="t" anchorCtr="0">
            <a:spAutoFit/>
          </a:bodyPr>
          <a:lstStyle/>
          <a:p>
            <a:pPr marL="457200" marR="0" lvl="0" indent="-361950" algn="l" rtl="0">
              <a:lnSpc>
                <a:spcPct val="100000"/>
              </a:lnSpc>
              <a:spcBef>
                <a:spcPts val="0"/>
              </a:spcBef>
              <a:spcAft>
                <a:spcPts val="0"/>
              </a:spcAft>
              <a:buClr>
                <a:srgbClr val="000000"/>
              </a:buClr>
              <a:buSzPts val="2100"/>
              <a:buFont typeface="Arial"/>
              <a:buChar char="●"/>
            </a:pPr>
            <a:r>
              <a:rPr lang="en-US" sz="2100" b="0" i="0" u="none" strike="noStrike" cap="none">
                <a:solidFill>
                  <a:schemeClr val="dk1"/>
                </a:solidFill>
                <a:latin typeface="Arial"/>
                <a:ea typeface="Arial"/>
                <a:cs typeface="Arial"/>
                <a:sym typeface="Arial"/>
              </a:rPr>
              <a:t>Must be in business for two years and you must provide two years of financial statements </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rgbClr val="000000"/>
              </a:buClr>
              <a:buSzPts val="2100"/>
              <a:buFont typeface="Arial"/>
              <a:buChar char="•"/>
            </a:pPr>
            <a:r>
              <a:rPr lang="en-US" sz="2100" b="0" i="0" u="none" strike="noStrike" cap="none">
                <a:solidFill>
                  <a:srgbClr val="C00000"/>
                </a:solidFill>
                <a:latin typeface="Arial"/>
                <a:ea typeface="Arial"/>
                <a:cs typeface="Arial"/>
                <a:sym typeface="Arial"/>
              </a:rPr>
              <a:t>Unless you are proposing under the </a:t>
            </a:r>
            <a:r>
              <a:rPr lang="en-US" sz="2100" b="0" i="0" u="sng" strike="noStrike" cap="none">
                <a:solidFill>
                  <a:schemeClr val="hlink"/>
                </a:solidFill>
                <a:latin typeface="Arial"/>
                <a:ea typeface="Arial"/>
                <a:cs typeface="Arial"/>
                <a:sym typeface="Arial"/>
                <a:hlinkClick r:id="rId3"/>
              </a:rPr>
              <a:t>Startup Springboard</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Ability to demonstrate acceptable</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Corporate experience</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Past Performance </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Quality Control</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Relevant Project Experience, as required by SIN </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Products or services must be commercially available</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Products or services must be compliant with the Trade Agreements Act (TAA)</a:t>
            </a: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Proposed pricing is determined fair and reasonable</a:t>
            </a:r>
            <a:endParaRPr sz="2100" b="0" i="0" u="none" strike="noStrike" cap="none">
              <a:solidFill>
                <a:schemeClr val="dk1"/>
              </a:solidFill>
              <a:latin typeface="Arial"/>
              <a:ea typeface="Arial"/>
              <a:cs typeface="Arial"/>
              <a:sym typeface="Arial"/>
            </a:endParaRPr>
          </a:p>
        </p:txBody>
      </p:sp>
      <p:sp>
        <p:nvSpPr>
          <p:cNvPr id="639" name="Google Shape;639;p110"/>
          <p:cNvSpPr txBox="1">
            <a:spLocks noGrp="1"/>
          </p:cNvSpPr>
          <p:nvPr>
            <p:ph type="title"/>
          </p:nvPr>
        </p:nvSpPr>
        <p:spPr>
          <a:xfrm>
            <a:off x="457200" y="381820"/>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Evaluation Criteria</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11"/>
          <p:cNvSpPr/>
          <p:nvPr/>
        </p:nvSpPr>
        <p:spPr>
          <a:xfrm>
            <a:off x="509700" y="1417650"/>
            <a:ext cx="8229600" cy="486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Arial"/>
                <a:ea typeface="Arial"/>
                <a:cs typeface="Arial"/>
                <a:sym typeface="Arial"/>
              </a:rPr>
              <a:t>In lieu of the two-year corporate experience requirement, you may:</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Use professional experience of executives and key personnel as a substitute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Use project experience of key personnel</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Provide financial documentation that demonstrates the company’s financial responsibility in lieu of submitting two years of financial statements.</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Arial"/>
                <a:ea typeface="Arial"/>
                <a:cs typeface="Arial"/>
                <a:sym typeface="Arial"/>
              </a:rPr>
              <a:t>For more information visit:  </a:t>
            </a:r>
            <a:r>
              <a:rPr lang="en-US" sz="2200" b="0" i="0" u="sng" strike="noStrike" cap="none">
                <a:solidFill>
                  <a:schemeClr val="hlink"/>
                </a:solidFill>
                <a:latin typeface="Arial"/>
                <a:ea typeface="Arial"/>
                <a:cs typeface="Arial"/>
                <a:sym typeface="Arial"/>
                <a:hlinkClick r:id="rId3"/>
              </a:rPr>
              <a:t>Startup Springboard</a:t>
            </a:r>
            <a:endParaRPr sz="2200" b="0" i="0" u="none" strike="noStrike" cap="none">
              <a:solidFill>
                <a:srgbClr val="000000"/>
              </a:solidFill>
              <a:latin typeface="Arial"/>
              <a:ea typeface="Arial"/>
              <a:cs typeface="Arial"/>
              <a:sym typeface="Arial"/>
            </a:endParaRPr>
          </a:p>
        </p:txBody>
      </p:sp>
      <p:sp>
        <p:nvSpPr>
          <p:cNvPr id="646" name="Google Shape;646;p111"/>
          <p:cNvSpPr txBox="1">
            <a:spLocks noGrp="1"/>
          </p:cNvSpPr>
          <p:nvPr>
            <p:ph type="title"/>
          </p:nvPr>
        </p:nvSpPr>
        <p:spPr>
          <a:xfrm>
            <a:off x="885675" y="386775"/>
            <a:ext cx="78012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Startup Springboard</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85"/>
          <p:cNvSpPr txBox="1">
            <a:spLocks noGrp="1"/>
          </p:cNvSpPr>
          <p:nvPr>
            <p:ph type="title"/>
          </p:nvPr>
        </p:nvSpPr>
        <p:spPr>
          <a:xfrm>
            <a:off x="1126200" y="1611900"/>
            <a:ext cx="6891600" cy="36342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Structure</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Solicitation</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Roadmap</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Offer</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100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Resources</a:t>
            </a:r>
            <a:endParaRPr sz="2800" b="0" i="0" u="none" strike="noStrike" cap="none">
              <a:solidFill>
                <a:srgbClr val="000000"/>
              </a:solidFill>
              <a:latin typeface="Arial"/>
              <a:ea typeface="Arial"/>
              <a:cs typeface="Arial"/>
              <a:sym typeface="Arial"/>
            </a:endParaRPr>
          </a:p>
        </p:txBody>
      </p:sp>
      <p:sp>
        <p:nvSpPr>
          <p:cNvPr id="373" name="Google Shape;373;p85"/>
          <p:cNvSpPr txBox="1">
            <a:spLocks noGrp="1"/>
          </p:cNvSpPr>
          <p:nvPr>
            <p:ph type="title" idx="2"/>
          </p:nvPr>
        </p:nvSpPr>
        <p:spPr>
          <a:xfrm>
            <a:off x="828225" y="371025"/>
            <a:ext cx="8229600" cy="813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Agenda</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12"/>
          <p:cNvSpPr/>
          <p:nvPr/>
        </p:nvSpPr>
        <p:spPr>
          <a:xfrm>
            <a:off x="509700" y="1417650"/>
            <a:ext cx="8229600" cy="4863900"/>
          </a:xfrm>
          <a:prstGeom prst="rect">
            <a:avLst/>
          </a:prstGeom>
          <a:no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TDR was implemented as a pilot under specific SINs</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Participation in TDR is voluntary</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Commercial Sales Practices disclosures, identifying discounts, terms, and conditions offered to your most favored customer (MFC) are not required</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Requires monthly reporting of line-item sales data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Requirement to monitor and report price reduction violations through the Price Reductions clause is removed.</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Arial"/>
                <a:ea typeface="Arial"/>
                <a:cs typeface="Arial"/>
                <a:sym typeface="Arial"/>
              </a:rPr>
              <a:t>For more information visit:  </a:t>
            </a:r>
            <a:r>
              <a:rPr lang="en-US" sz="2200" b="0" i="0" u="sng" strike="noStrike" cap="none">
                <a:solidFill>
                  <a:schemeClr val="hlink"/>
                </a:solidFill>
                <a:latin typeface="Arial"/>
                <a:ea typeface="Arial"/>
                <a:cs typeface="Arial"/>
                <a:sym typeface="Arial"/>
                <a:hlinkClick r:id="rId3"/>
              </a:rPr>
              <a:t>Transactional Data Reporting</a:t>
            </a:r>
            <a:endParaRPr sz="2200" b="0" i="0" u="none" strike="noStrike" cap="none">
              <a:solidFill>
                <a:srgbClr val="000000"/>
              </a:solidFill>
              <a:latin typeface="Arial"/>
              <a:ea typeface="Arial"/>
              <a:cs typeface="Arial"/>
              <a:sym typeface="Arial"/>
            </a:endParaRPr>
          </a:p>
        </p:txBody>
      </p:sp>
      <p:sp>
        <p:nvSpPr>
          <p:cNvPr id="653" name="Google Shape;653;p112"/>
          <p:cNvSpPr txBox="1">
            <a:spLocks noGrp="1"/>
          </p:cNvSpPr>
          <p:nvPr>
            <p:ph type="title"/>
          </p:nvPr>
        </p:nvSpPr>
        <p:spPr>
          <a:xfrm>
            <a:off x="885675" y="386775"/>
            <a:ext cx="78012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Transactional Data Reporting (TDR)</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13" descr="prerequisites"/>
          <p:cNvSpPr/>
          <p:nvPr/>
        </p:nvSpPr>
        <p:spPr>
          <a:xfrm>
            <a:off x="0" y="1053627"/>
            <a:ext cx="9144000" cy="384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9" name="Google Shape;659;p113"/>
          <p:cNvSpPr txBox="1"/>
          <p:nvPr/>
        </p:nvSpPr>
        <p:spPr>
          <a:xfrm>
            <a:off x="127350" y="1238050"/>
            <a:ext cx="8889300" cy="48963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highlight>
                  <a:srgbClr val="FFFFFF"/>
                </a:highlight>
                <a:latin typeface="Arial"/>
                <a:ea typeface="Arial"/>
                <a:cs typeface="Arial"/>
                <a:sym typeface="Arial"/>
              </a:rPr>
              <a:t>The TAA, described in </a:t>
            </a:r>
            <a:r>
              <a:rPr lang="en-US" sz="1800" b="0" i="0" u="sng" strike="noStrike" cap="none">
                <a:solidFill>
                  <a:schemeClr val="hlink"/>
                </a:solidFill>
                <a:highlight>
                  <a:srgbClr val="FFFFFF"/>
                </a:highlight>
                <a:latin typeface="Arial"/>
                <a:ea typeface="Arial"/>
                <a:cs typeface="Arial"/>
                <a:sym typeface="Arial"/>
                <a:hlinkClick r:id="rId3"/>
              </a:rPr>
              <a:t>FAR Subpart 25.4</a:t>
            </a:r>
            <a:r>
              <a:rPr lang="en-US" sz="1800" b="0" i="0" u="none" strike="noStrike" cap="none">
                <a:solidFill>
                  <a:schemeClr val="dk1"/>
                </a:solidFill>
                <a:highlight>
                  <a:srgbClr val="FFFFFF"/>
                </a:highlight>
                <a:latin typeface="Arial"/>
                <a:ea typeface="Arial"/>
                <a:cs typeface="Arial"/>
                <a:sym typeface="Arial"/>
              </a:rPr>
              <a:t>, applies to all Schedule contracts and orders. The TAA, which provides a waiver to the Buy American Act, states that only U.S.-made or designated-country end products may be offered or sold under Schedule contracts.</a:t>
            </a: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For services</a:t>
            </a:r>
            <a:r>
              <a:rPr lang="en-US" sz="1800" b="0" i="0" u="none" strike="noStrike" cap="none">
                <a:solidFill>
                  <a:schemeClr val="dk1"/>
                </a:solidFill>
                <a:latin typeface="Arial"/>
                <a:ea typeface="Arial"/>
                <a:cs typeface="Arial"/>
                <a:sym typeface="Arial"/>
              </a:rPr>
              <a:t>, country of origin is determined by the country in which firm providing the services is established.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Please refer to the </a:t>
            </a:r>
            <a:r>
              <a:rPr lang="en-US" sz="1800" b="0" i="0" u="none" strike="noStrike" cap="none">
                <a:solidFill>
                  <a:schemeClr val="hlink"/>
                </a:solidFill>
                <a:uFill>
                  <a:noFill/>
                </a:uFill>
                <a:latin typeface="Arial"/>
                <a:ea typeface="Arial"/>
                <a:cs typeface="Arial"/>
                <a:sym typeface="Arial"/>
                <a:hlinkClick r:id="rId4"/>
              </a:rPr>
              <a:t>TAA clause</a:t>
            </a:r>
            <a:r>
              <a:rPr lang="en-US" sz="1800" b="0" i="0" u="none" strike="noStrike" cap="none">
                <a:solidFill>
                  <a:schemeClr val="dk1"/>
                </a:solidFill>
                <a:latin typeface="Arial"/>
                <a:ea typeface="Arial"/>
                <a:cs typeface="Arial"/>
                <a:sym typeface="Arial"/>
              </a:rPr>
              <a:t> in your contract for complete details, including relevant definitions and the list of designated countries.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Remember that it is the responsibility of each Schedule contractor to ensure that product information is accurately incorporated into the contract and displayed on GSA Advantage!® throughout the life of the contract.</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000"/>
              </a:spcBef>
              <a:spcAft>
                <a:spcPts val="100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For more information about the TAA, refer to </a:t>
            </a:r>
            <a:r>
              <a:rPr lang="en-US" sz="1800" b="0" i="0" u="sng" strike="noStrike" cap="none">
                <a:solidFill>
                  <a:schemeClr val="hlink"/>
                </a:solidFill>
                <a:latin typeface="Arial"/>
                <a:ea typeface="Arial"/>
                <a:cs typeface="Arial"/>
                <a:sym typeface="Arial"/>
                <a:hlinkClick r:id="rId4"/>
              </a:rPr>
              <a:t>FAR clause 52.225-5, </a:t>
            </a:r>
            <a:r>
              <a:rPr lang="en-US" sz="1800" b="0" i="1" u="sng" strike="noStrike" cap="none">
                <a:solidFill>
                  <a:schemeClr val="hlink"/>
                </a:solidFill>
                <a:latin typeface="Arial"/>
                <a:ea typeface="Arial"/>
                <a:cs typeface="Arial"/>
                <a:sym typeface="Arial"/>
                <a:hlinkClick r:id="rId4"/>
              </a:rPr>
              <a:t>Trade Agreements</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660" name="Google Shape;660;p113"/>
          <p:cNvSpPr txBox="1">
            <a:spLocks noGrp="1"/>
          </p:cNvSpPr>
          <p:nvPr>
            <p:ph type="title"/>
          </p:nvPr>
        </p:nvSpPr>
        <p:spPr>
          <a:xfrm>
            <a:off x="1085050" y="333925"/>
            <a:ext cx="76017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10000"/>
              </a:lnSpc>
              <a:spcBef>
                <a:spcPts val="1500"/>
              </a:spcBef>
              <a:spcAft>
                <a:spcPts val="800"/>
              </a:spcAft>
              <a:buClr>
                <a:srgbClr val="000000"/>
              </a:buClr>
              <a:buSzPts val="2800"/>
              <a:buFont typeface="Arial"/>
              <a:buNone/>
            </a:pPr>
            <a:r>
              <a:rPr lang="en-US" sz="2800" b="1" i="0" u="none" strike="noStrike" cap="none">
                <a:solidFill>
                  <a:srgbClr val="333333"/>
                </a:solidFill>
                <a:latin typeface="Arial"/>
                <a:ea typeface="Arial"/>
                <a:cs typeface="Arial"/>
                <a:sym typeface="Arial"/>
              </a:rPr>
              <a:t>Trade Agreements Act (TAA) Compliance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14"/>
          <p:cNvSpPr txBox="1"/>
          <p:nvPr/>
        </p:nvSpPr>
        <p:spPr>
          <a:xfrm>
            <a:off x="457200" y="1658425"/>
            <a:ext cx="8229600" cy="3678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 order to do business with the federal government: </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You must register for a Unique Entity Identifier (UEI)  at the System for Award Management (SAM) </a:t>
            </a:r>
            <a:endParaRPr sz="2000" b="0" i="0" u="none" strike="noStrike" cap="none">
              <a:solidFill>
                <a:schemeClr val="dk1"/>
              </a:solidFill>
              <a:latin typeface="Arial"/>
              <a:ea typeface="Arial"/>
              <a:cs typeface="Arial"/>
              <a:sym typeface="Arial"/>
            </a:endParaRPr>
          </a:p>
          <a:p>
            <a:pPr marL="1371600" marR="0" lvl="2" indent="-355600" algn="l" rtl="0">
              <a:lnSpc>
                <a:spcPct val="115000"/>
              </a:lnSpc>
              <a:spcBef>
                <a:spcPts val="0"/>
              </a:spcBef>
              <a:spcAft>
                <a:spcPts val="0"/>
              </a:spcAft>
              <a:buClr>
                <a:schemeClr val="dk1"/>
              </a:buClr>
              <a:buSzPts val="2000"/>
              <a:buFont typeface="Arial"/>
              <a:buChar char="■"/>
            </a:pPr>
            <a:r>
              <a:rPr lang="en-US" sz="2000" b="0" i="0" u="sng" strike="noStrike" cap="none">
                <a:solidFill>
                  <a:schemeClr val="hlink"/>
                </a:solidFill>
                <a:latin typeface="Arial"/>
                <a:ea typeface="Arial"/>
                <a:cs typeface="Arial"/>
                <a:sym typeface="Arial"/>
                <a:hlinkClick r:id="rId3"/>
              </a:rPr>
              <a:t>https://sam.gov/content/entity-registration</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None/>
            </a:pPr>
            <a:endParaRPr sz="2000">
              <a:solidFill>
                <a:schemeClr val="dk1"/>
              </a:solidFil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Registration must be renewed annually</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Registration is 100% Free!</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2000">
              <a:solidFill>
                <a:schemeClr val="dk1"/>
              </a:solidFill>
            </a:endParaRPr>
          </a:p>
          <a:p>
            <a:pPr marL="0" marR="0" lvl="0" indent="0" algn="l" rtl="0">
              <a:lnSpc>
                <a:spcPct val="115000"/>
              </a:lnSpc>
              <a:spcBef>
                <a:spcPts val="0"/>
              </a:spcBef>
              <a:spcAft>
                <a:spcPts val="0"/>
              </a:spcAft>
              <a:buNone/>
            </a:pPr>
            <a:endParaRPr sz="2000">
              <a:solidFill>
                <a:schemeClr val="dk1"/>
              </a:solidFill>
            </a:endParaRPr>
          </a:p>
        </p:txBody>
      </p:sp>
      <p:sp>
        <p:nvSpPr>
          <p:cNvPr id="667" name="Google Shape;667;p114"/>
          <p:cNvSpPr txBox="1">
            <a:spLocks noGrp="1"/>
          </p:cNvSpPr>
          <p:nvPr>
            <p:ph type="title"/>
          </p:nvPr>
        </p:nvSpPr>
        <p:spPr>
          <a:xfrm>
            <a:off x="1017325" y="371025"/>
            <a:ext cx="7669500" cy="825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SAM Registration and Certification</a:t>
            </a:r>
            <a:endParaRPr sz="2800" b="1"/>
          </a:p>
        </p:txBody>
      </p:sp>
      <p:pic>
        <p:nvPicPr>
          <p:cNvPr id="668" name="Google Shape;668;p114" descr="SAM.gov"/>
          <p:cNvPicPr preferRelativeResize="0"/>
          <p:nvPr/>
        </p:nvPicPr>
        <p:blipFill rotWithShape="1">
          <a:blip r:embed="rId4">
            <a:alphaModFix/>
          </a:blip>
          <a:srcRect/>
          <a:stretch/>
        </p:blipFill>
        <p:spPr>
          <a:xfrm>
            <a:off x="841575" y="5631050"/>
            <a:ext cx="2857500" cy="581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15"/>
          <p:cNvSpPr txBox="1">
            <a:spLocks noGrp="1"/>
          </p:cNvSpPr>
          <p:nvPr>
            <p:ph type="title"/>
          </p:nvPr>
        </p:nvSpPr>
        <p:spPr>
          <a:xfrm>
            <a:off x="457200" y="347100"/>
            <a:ext cx="8229600" cy="837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Registration and Certification</a:t>
            </a:r>
            <a:endParaRPr sz="2800" b="1"/>
          </a:p>
        </p:txBody>
      </p:sp>
      <p:pic>
        <p:nvPicPr>
          <p:cNvPr id="675" name="Google Shape;675;p1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000" y="1333570"/>
            <a:ext cx="8585810" cy="5135555"/>
          </a:xfrm>
          <a:prstGeom prst="rect">
            <a:avLst/>
          </a:prstGeom>
          <a:noFill/>
          <a:ln>
            <a:noFill/>
          </a:ln>
        </p:spPr>
      </p:pic>
      <p:sp>
        <p:nvSpPr>
          <p:cNvPr id="676" name="Google Shape;676;p115">
            <a:extLst>
              <a:ext uri="{C183D7F6-B498-43B3-948B-1728B52AA6E4}">
                <adec:decorative xmlns:adec="http://schemas.microsoft.com/office/drawing/2017/decorative" val="1"/>
              </a:ext>
            </a:extLst>
          </p:cNvPr>
          <p:cNvSpPr/>
          <p:nvPr/>
        </p:nvSpPr>
        <p:spPr>
          <a:xfrm>
            <a:off x="5188700" y="2823875"/>
            <a:ext cx="2657100" cy="24621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anim calcmode="lin" valueType="num">
                                      <p:cBhvr additive="base">
                                        <p:cTn id="7" dur="1000"/>
                                        <p:tgtEl>
                                          <p:spTgt spid="676"/>
                                        </p:tgtEl>
                                        <p:attrNameLst>
                                          <p:attrName>ppt_w</p:attrName>
                                        </p:attrNameLst>
                                      </p:cBhvr>
                                      <p:tavLst>
                                        <p:tav tm="0">
                                          <p:val>
                                            <p:strVal val="0"/>
                                          </p:val>
                                        </p:tav>
                                        <p:tav tm="100000">
                                          <p:val>
                                            <p:strVal val="#ppt_w"/>
                                          </p:val>
                                        </p:tav>
                                      </p:tavLst>
                                    </p:anim>
                                    <p:anim calcmode="lin" valueType="num">
                                      <p:cBhvr additive="base">
                                        <p:cTn id="8" dur="1000"/>
                                        <p:tgtEl>
                                          <p:spTgt spid="6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16"/>
          <p:cNvSpPr/>
          <p:nvPr/>
        </p:nvSpPr>
        <p:spPr>
          <a:xfrm>
            <a:off x="457200" y="1592300"/>
            <a:ext cx="8229600" cy="3813600"/>
          </a:xfrm>
          <a:prstGeom prst="rect">
            <a:avLst/>
          </a:prstGeom>
          <a:noFill/>
          <a:ln>
            <a:noFill/>
          </a:ln>
        </p:spPr>
        <p:txBody>
          <a:bodyPr spcFirstLastPara="1" wrap="square" lIns="91425" tIns="45700" rIns="91425" bIns="45700" anchor="ctr" anchorCtr="0">
            <a:no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All contractors must register for the FAS ID multi-factor authentication to access the eOffer and eMod systems.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Please ensure that you are listed in SAM as one of the following points of contact:</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Government Business POC / Alternate POC</a:t>
            </a:r>
            <a:endParaRPr sz="2000" b="0" i="0" u="none" strike="noStrike" cap="none">
              <a:solidFill>
                <a:schemeClr val="dk1"/>
              </a:solidFill>
              <a:latin typeface="Arial"/>
              <a:ea typeface="Arial"/>
              <a:cs typeface="Arial"/>
              <a:sym typeface="Arial"/>
            </a:endParaRPr>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Electronic Business POC / Alternate POC</a:t>
            </a:r>
            <a:endParaRPr sz="2000" b="0" i="0" u="none" strike="noStrike" cap="none">
              <a:solidFill>
                <a:schemeClr val="dk1"/>
              </a:solidFill>
              <a:latin typeface="Arial"/>
              <a:ea typeface="Arial"/>
              <a:cs typeface="Arial"/>
              <a:sym typeface="Arial"/>
            </a:endParaRPr>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Past Performance POC / Alternate POC</a:t>
            </a:r>
            <a:endParaRPr sz="2000" b="0" i="0" u="none" strike="noStrike" cap="none">
              <a:solidFill>
                <a:schemeClr val="dk1"/>
              </a:solidFill>
              <a:latin typeface="Arial"/>
              <a:ea typeface="Arial"/>
              <a:cs typeface="Arial"/>
              <a:sym typeface="Arial"/>
            </a:endParaRPr>
          </a:p>
          <a:p>
            <a:pPr marL="22860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683" name="Google Shape;683;p116"/>
          <p:cNvSpPr txBox="1">
            <a:spLocks noGrp="1"/>
          </p:cNvSpPr>
          <p:nvPr>
            <p:ph type="title"/>
          </p:nvPr>
        </p:nvSpPr>
        <p:spPr>
          <a:xfrm>
            <a:off x="457200" y="362820"/>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FAS ID</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17"/>
          <p:cNvSpPr txBox="1">
            <a:spLocks noGrp="1"/>
          </p:cNvSpPr>
          <p:nvPr>
            <p:ph type="title"/>
          </p:nvPr>
        </p:nvSpPr>
        <p:spPr>
          <a:xfrm>
            <a:off x="457200" y="28724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FAS ID  </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chemeClr val="hlink"/>
                </a:solidFill>
                <a:latin typeface="Arial"/>
                <a:ea typeface="Arial"/>
                <a:cs typeface="Arial"/>
                <a:sym typeface="Arial"/>
                <a:hlinkClick r:id="rId3"/>
              </a:rPr>
              <a:t>https://eoffer.gsa.gov/</a:t>
            </a:r>
            <a:r>
              <a:rPr lang="en-US" sz="2800" b="1" i="0" u="none" strike="noStrike" cap="none">
                <a:solidFill>
                  <a:srgbClr val="000000"/>
                </a:solidFill>
                <a:latin typeface="Arial"/>
                <a:ea typeface="Arial"/>
                <a:cs typeface="Arial"/>
                <a:sym typeface="Arial"/>
              </a:rPr>
              <a:t> </a:t>
            </a:r>
            <a:endParaRPr sz="2800" b="1" i="0" u="none" strike="noStrike" cap="none">
              <a:solidFill>
                <a:srgbClr val="000000"/>
              </a:solidFill>
              <a:latin typeface="Arial"/>
              <a:ea typeface="Arial"/>
              <a:cs typeface="Arial"/>
              <a:sym typeface="Arial"/>
            </a:endParaRPr>
          </a:p>
        </p:txBody>
      </p:sp>
      <p:pic>
        <p:nvPicPr>
          <p:cNvPr id="690" name="Google Shape;690;p1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2400" y="1424095"/>
            <a:ext cx="8839204" cy="1890416"/>
          </a:xfrm>
          <a:prstGeom prst="rect">
            <a:avLst/>
          </a:prstGeom>
          <a:noFill/>
          <a:ln>
            <a:noFill/>
          </a:ln>
        </p:spPr>
      </p:pic>
      <p:pic>
        <p:nvPicPr>
          <p:cNvPr id="691" name="Google Shape;691;p11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455750" y="3404711"/>
            <a:ext cx="2232507" cy="3092740"/>
          </a:xfrm>
          <a:prstGeom prst="rect">
            <a:avLst/>
          </a:prstGeom>
          <a:noFill/>
          <a:ln>
            <a:noFill/>
          </a:ln>
        </p:spPr>
      </p:pic>
      <p:sp>
        <p:nvSpPr>
          <p:cNvPr id="692" name="Google Shape;692;p117">
            <a:extLst>
              <a:ext uri="{C183D7F6-B498-43B3-948B-1728B52AA6E4}">
                <adec:decorative xmlns:adec="http://schemas.microsoft.com/office/drawing/2017/decorative" val="1"/>
              </a:ext>
            </a:extLst>
          </p:cNvPr>
          <p:cNvSpPr/>
          <p:nvPr/>
        </p:nvSpPr>
        <p:spPr>
          <a:xfrm>
            <a:off x="355500" y="1462825"/>
            <a:ext cx="2078700" cy="1377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93" name="Google Shape;693;p117">
            <a:extLst>
              <a:ext uri="{C183D7F6-B498-43B3-948B-1728B52AA6E4}">
                <adec:decorative xmlns:adec="http://schemas.microsoft.com/office/drawing/2017/decorative" val="1"/>
              </a:ext>
            </a:extLst>
          </p:cNvPr>
          <p:cNvCxnSpPr/>
          <p:nvPr/>
        </p:nvCxnSpPr>
        <p:spPr>
          <a:xfrm>
            <a:off x="2036175" y="2195400"/>
            <a:ext cx="1776900" cy="17589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18"/>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Offer</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9"/>
          <p:cNvSpPr txBox="1"/>
          <p:nvPr/>
        </p:nvSpPr>
        <p:spPr>
          <a:xfrm>
            <a:off x="457200" y="1557700"/>
            <a:ext cx="8229600" cy="4740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After you have completed the </a:t>
            </a:r>
            <a:r>
              <a:rPr lang="en-US" sz="2000" b="1" i="0" u="none" strike="noStrike" cap="none">
                <a:solidFill>
                  <a:schemeClr val="dk1"/>
                </a:solidFill>
                <a:latin typeface="Arial"/>
                <a:ea typeface="Arial"/>
                <a:cs typeface="Arial"/>
                <a:sym typeface="Arial"/>
              </a:rPr>
              <a:t>preliminary training</a:t>
            </a:r>
            <a:r>
              <a:rPr lang="en-US" sz="2000" b="0" i="0" u="none" strike="noStrike" cap="none">
                <a:solidFill>
                  <a:schemeClr val="dk1"/>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registered</a:t>
            </a:r>
            <a:r>
              <a:rPr lang="en-US" sz="2000" b="0" i="0" u="none" strike="noStrike" cap="none">
                <a:solidFill>
                  <a:schemeClr val="dk1"/>
                </a:solidFill>
                <a:latin typeface="Arial"/>
                <a:ea typeface="Arial"/>
                <a:cs typeface="Arial"/>
                <a:sym typeface="Arial"/>
              </a:rPr>
              <a:t>, and </a:t>
            </a:r>
            <a:r>
              <a:rPr lang="en-US" sz="2000" b="1" i="0" u="none" strike="noStrike" cap="none">
                <a:solidFill>
                  <a:schemeClr val="dk1"/>
                </a:solidFill>
                <a:latin typeface="Arial"/>
                <a:ea typeface="Arial"/>
                <a:cs typeface="Arial"/>
                <a:sym typeface="Arial"/>
              </a:rPr>
              <a:t>familiarized yourself</a:t>
            </a:r>
            <a:r>
              <a:rPr lang="en-US" sz="2000" b="0" i="0" u="none" strike="noStrike" cap="none">
                <a:solidFill>
                  <a:schemeClr val="dk1"/>
                </a:solidFill>
                <a:latin typeface="Arial"/>
                <a:ea typeface="Arial"/>
                <a:cs typeface="Arial"/>
                <a:sym typeface="Arial"/>
              </a:rPr>
              <a:t> with the solicitation, you will start developing your proposal to submit to GSA. </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As part of assembling your offer, you must complete the following forms, which are located at the Available Offerings and Requirements page at</a:t>
            </a:r>
            <a:r>
              <a:rPr lang="en-US" sz="2000" b="0" i="0" u="sng" strike="noStrike" cap="none">
                <a:solidFill>
                  <a:schemeClr val="hlink"/>
                </a:solidFill>
                <a:latin typeface="Arial"/>
                <a:ea typeface="Arial"/>
                <a:cs typeface="Arial"/>
                <a:sym typeface="Arial"/>
                <a:hlinkClick r:id="rId3"/>
              </a:rPr>
              <a:t> www.gsa.gov/masscopeandtemplates</a:t>
            </a:r>
            <a:r>
              <a:rPr lang="en-US" sz="2000" b="0" i="0" u="none" strike="noStrike" cap="none">
                <a:solidFill>
                  <a:schemeClr val="dk1"/>
                </a:solidFill>
                <a:latin typeface="Arial"/>
                <a:ea typeface="Arial"/>
                <a:cs typeface="Arial"/>
                <a:sym typeface="Arial"/>
              </a:rPr>
              <a:t> under “Required Templates to Submit Through eOffer (as applicable).”</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Agent Authorization Letter</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Letter of Supply</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Price Proposal Template</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05" name="Google Shape;705;p119"/>
          <p:cNvSpPr txBox="1">
            <a:spLocks noGrp="1"/>
          </p:cNvSpPr>
          <p:nvPr>
            <p:ph type="title"/>
          </p:nvPr>
        </p:nvSpPr>
        <p:spPr>
          <a:xfrm>
            <a:off x="457200" y="371025"/>
            <a:ext cx="8229600" cy="74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Offer Preparation</a:t>
            </a:r>
            <a:endParaRPr sz="28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3050"/>
            <a:ext cx="9144003" cy="6857999"/>
          </a:xfrm>
          <a:prstGeom prst="rect">
            <a:avLst/>
          </a:prstGeom>
          <a:noFill/>
          <a:ln>
            <a:noFill/>
          </a:ln>
        </p:spPr>
      </p:pic>
      <p:sp>
        <p:nvSpPr>
          <p:cNvPr id="711" name="Google Shape;711;p120"/>
          <p:cNvSpPr txBox="1">
            <a:spLocks noGrp="1"/>
          </p:cNvSpPr>
          <p:nvPr>
            <p:ph type="title"/>
          </p:nvPr>
        </p:nvSpPr>
        <p:spPr>
          <a:xfrm>
            <a:off x="-104025" y="1260375"/>
            <a:ext cx="9144000" cy="2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400" b="1" i="0" u="none" strike="noStrike" cap="none">
                <a:solidFill>
                  <a:schemeClr val="lt1"/>
                </a:solidFill>
                <a:latin typeface="Arial"/>
                <a:ea typeface="Arial"/>
                <a:cs typeface="Arial"/>
                <a:sym typeface="Arial"/>
              </a:rPr>
              <a:t>--</a:t>
            </a:r>
            <a:endParaRPr sz="2400" b="1" i="0" u="none" strike="noStrike" cap="none">
              <a:solidFill>
                <a:schemeClr val="lt1"/>
              </a:solidFill>
              <a:latin typeface="Arial"/>
              <a:ea typeface="Arial"/>
              <a:cs typeface="Arial"/>
              <a:sym typeface="Arial"/>
            </a:endParaRPr>
          </a:p>
        </p:txBody>
      </p:sp>
      <p:sp>
        <p:nvSpPr>
          <p:cNvPr id="712" name="Google Shape;712;p120"/>
          <p:cNvSpPr txBox="1"/>
          <p:nvPr/>
        </p:nvSpPr>
        <p:spPr>
          <a:xfrm>
            <a:off x="3190175" y="82675"/>
            <a:ext cx="4334100" cy="3651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4000"/>
              </a:lnSpc>
              <a:spcBef>
                <a:spcPts val="0"/>
              </a:spcBef>
              <a:spcAft>
                <a:spcPts val="0"/>
              </a:spcAft>
              <a:buClr>
                <a:srgbClr val="000000"/>
              </a:buClr>
              <a:buSzPts val="2000"/>
              <a:buFont typeface="Arial"/>
              <a:buNone/>
            </a:pPr>
            <a:r>
              <a:rPr lang="en-US" sz="1200" b="1" i="0" u="sng" strike="noStrike" cap="none">
                <a:solidFill>
                  <a:schemeClr val="hlink"/>
                </a:solidFill>
                <a:latin typeface="Roboto"/>
                <a:ea typeface="Roboto"/>
                <a:cs typeface="Roboto"/>
                <a:sym typeface="Roboto"/>
                <a:hlinkClick r:id="rId4"/>
              </a:rPr>
              <a:t>www.gsa.gov/masscopeandtemplates</a:t>
            </a:r>
            <a:endParaRPr sz="1200" b="1" i="0" u="none" strike="noStrike" cap="none">
              <a:solidFill>
                <a:srgbClr val="FFFFFF"/>
              </a:solidFill>
              <a:latin typeface="Arial"/>
              <a:ea typeface="Arial"/>
              <a:cs typeface="Arial"/>
              <a:sym typeface="Arial"/>
            </a:endParaRPr>
          </a:p>
        </p:txBody>
      </p:sp>
      <p:sp>
        <p:nvSpPr>
          <p:cNvPr id="713" name="Google Shape;713;p120"/>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
        <p:nvSpPr>
          <p:cNvPr id="714" name="Google Shape;714;p120" descr="Red box."/>
          <p:cNvSpPr/>
          <p:nvPr/>
        </p:nvSpPr>
        <p:spPr>
          <a:xfrm>
            <a:off x="3401175" y="2784400"/>
            <a:ext cx="2133600" cy="216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5" name="Google Shape;715;p120" descr="Red box"/>
          <p:cNvSpPr/>
          <p:nvPr/>
        </p:nvSpPr>
        <p:spPr>
          <a:xfrm>
            <a:off x="2396121" y="3212999"/>
            <a:ext cx="2865300" cy="216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6" name="Google Shape;716;p120" descr="Red box"/>
          <p:cNvSpPr/>
          <p:nvPr/>
        </p:nvSpPr>
        <p:spPr>
          <a:xfrm>
            <a:off x="2396125" y="3504390"/>
            <a:ext cx="5128200" cy="3291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21"/>
          <p:cNvSpPr txBox="1"/>
          <p:nvPr/>
        </p:nvSpPr>
        <p:spPr>
          <a:xfrm>
            <a:off x="457200" y="1160900"/>
            <a:ext cx="8229600" cy="4864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900" b="0" i="0" u="none" strike="noStrike" cap="none">
                <a:solidFill>
                  <a:schemeClr val="dk1"/>
                </a:solidFill>
                <a:latin typeface="Arial"/>
                <a:ea typeface="Arial"/>
                <a:cs typeface="Arial"/>
                <a:sym typeface="Arial"/>
              </a:rPr>
              <a:t>You will need to compile the information below and submit it through the eOffer system. </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1900" b="0" i="0" u="none" strike="noStrike" cap="none">
                <a:solidFill>
                  <a:schemeClr val="dk1"/>
                </a:solidFill>
                <a:latin typeface="Arial"/>
                <a:ea typeface="Arial"/>
                <a:cs typeface="Arial"/>
                <a:sym typeface="Arial"/>
              </a:rPr>
              <a:t>You can find the forms and their descriptions at</a:t>
            </a:r>
            <a:r>
              <a:rPr lang="en-US" sz="1900" b="0" i="0" u="none" strike="noStrike" cap="none">
                <a:solidFill>
                  <a:schemeClr val="hlink"/>
                </a:solidFill>
                <a:uFill>
                  <a:noFill/>
                </a:uFill>
                <a:latin typeface="Arial"/>
                <a:ea typeface="Arial"/>
                <a:cs typeface="Arial"/>
                <a:sym typeface="Arial"/>
                <a:hlinkClick r:id="rId3"/>
              </a:rPr>
              <a:t> </a:t>
            </a:r>
            <a:r>
              <a:rPr lang="en-US" sz="1900" b="0" i="0" u="sng" strike="noStrike" cap="none">
                <a:solidFill>
                  <a:schemeClr val="hlink"/>
                </a:solidFill>
                <a:latin typeface="Arial"/>
                <a:ea typeface="Arial"/>
                <a:cs typeface="Arial"/>
                <a:sym typeface="Arial"/>
                <a:hlinkClick r:id="rId4"/>
              </a:rPr>
              <a:t>https://go.usa.gov/xSUaA</a:t>
            </a:r>
            <a:r>
              <a:rPr lang="en-US" sz="1900" b="0" i="0" u="none" strike="noStrike" cap="none">
                <a:solidFill>
                  <a:schemeClr val="dk1"/>
                </a:solidFill>
                <a:latin typeface="Arial"/>
                <a:ea typeface="Arial"/>
                <a:cs typeface="Arial"/>
                <a:sym typeface="Arial"/>
              </a:rPr>
              <a:t>.</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Financial statements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Subcontracting plan, not applicable to small businesses</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Technical proposal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Commercial Sales Practice-1 (CSP-1), not applicable to TDR</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Professional compensation plan, not applicable to product only offers</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Commercial price list</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Previous cancellation and rejection letters, if applicable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Price narrative with supporting documentation, not applicable to TDR</a:t>
            </a:r>
            <a:endParaRPr sz="19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23" name="Google Shape;723;p121"/>
          <p:cNvSpPr txBox="1">
            <a:spLocks noGrp="1"/>
          </p:cNvSpPr>
          <p:nvPr>
            <p:ph type="title"/>
          </p:nvPr>
        </p:nvSpPr>
        <p:spPr>
          <a:xfrm>
            <a:off x="457200" y="370396"/>
            <a:ext cx="8229600" cy="79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Offer Preparation (cont)</a:t>
            </a:r>
            <a:endParaRPr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6"/>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Structure</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22"/>
          <p:cNvSpPr txBox="1"/>
          <p:nvPr/>
        </p:nvSpPr>
        <p:spPr>
          <a:xfrm>
            <a:off x="457200" y="1589550"/>
            <a:ext cx="8229600" cy="4191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Submit your completed offer in eOffer at</a:t>
            </a:r>
            <a:r>
              <a:rPr lang="en-US" sz="2000" b="0" i="0" u="none" strike="noStrike" cap="none">
                <a:solidFill>
                  <a:schemeClr val="hlink"/>
                </a:solidFill>
                <a:uFill>
                  <a:noFill/>
                </a:uFill>
                <a:latin typeface="Arial"/>
                <a:ea typeface="Arial"/>
                <a:cs typeface="Arial"/>
                <a:sym typeface="Arial"/>
                <a:hlinkClick r:id="rId3"/>
              </a:rPr>
              <a:t> </a:t>
            </a:r>
            <a:r>
              <a:rPr lang="en-US" sz="2000" b="0" i="0" u="sng" strike="noStrike" cap="none">
                <a:solidFill>
                  <a:schemeClr val="hlink"/>
                </a:solidFill>
                <a:latin typeface="Arial"/>
                <a:ea typeface="Arial"/>
                <a:cs typeface="Arial"/>
                <a:sym typeface="Arial"/>
                <a:hlinkClick r:id="rId3"/>
              </a:rPr>
              <a:t>https://eoffer.gsa.gov</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After you submit your offer via eOffer, it will be assigned to one of our contracting professionals for review.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Work directly with your assigned representative to clarify any questions or issues and negotiate pricing or other elements of your offer, if necessary.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After review and negotiation, you will know whether you will receive a Schedule contract, based on the decision of the GSA Contracting Officer.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100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Learn more about finalizing your offer at</a:t>
            </a:r>
            <a:r>
              <a:rPr lang="en-US" sz="2000" b="0" i="0" u="none" strike="noStrike" cap="none">
                <a:solidFill>
                  <a:schemeClr val="hlink"/>
                </a:solidFill>
                <a:uFill>
                  <a:noFill/>
                </a:uFill>
                <a:latin typeface="Arial"/>
                <a:ea typeface="Arial"/>
                <a:cs typeface="Arial"/>
                <a:sym typeface="Arial"/>
                <a:hlinkClick r:id="rId4"/>
              </a:rPr>
              <a:t> </a:t>
            </a:r>
            <a:r>
              <a:rPr lang="en-US" sz="2000" b="0" i="0" u="sng" strike="noStrike" cap="none">
                <a:solidFill>
                  <a:schemeClr val="hlink"/>
                </a:solidFill>
                <a:latin typeface="Arial"/>
                <a:ea typeface="Arial"/>
                <a:cs typeface="Arial"/>
                <a:sym typeface="Arial"/>
                <a:hlinkClick r:id="rId4"/>
              </a:rPr>
              <a:t>https://go.usa.gov/xHssV</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p:txBody>
      </p:sp>
      <p:sp>
        <p:nvSpPr>
          <p:cNvPr id="730" name="Google Shape;730;p122"/>
          <p:cNvSpPr txBox="1">
            <a:spLocks noGrp="1"/>
          </p:cNvSpPr>
          <p:nvPr>
            <p:ph type="title"/>
          </p:nvPr>
        </p:nvSpPr>
        <p:spPr>
          <a:xfrm>
            <a:off x="457200" y="442849"/>
            <a:ext cx="8229600" cy="658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Offer Submission</a:t>
            </a:r>
            <a:endParaRPr sz="28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23"/>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Resources</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24"/>
          <p:cNvSpPr/>
          <p:nvPr/>
        </p:nvSpPr>
        <p:spPr>
          <a:xfrm>
            <a:off x="457200" y="1618825"/>
            <a:ext cx="8229600" cy="3989400"/>
          </a:xfrm>
          <a:prstGeom prst="rect">
            <a:avLst/>
          </a:prstGeom>
          <a:noFill/>
          <a:ln>
            <a:noFill/>
          </a:ln>
        </p:spPr>
        <p:txBody>
          <a:bodyPr spcFirstLastPara="1" wrap="square" lIns="91400" tIns="45650" rIns="91400" bIns="45650" anchor="t" anchorCtr="0">
            <a:noAutofit/>
          </a:bodyPr>
          <a:lstStyle/>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a:solidFill>
                  <a:schemeClr val="dk1"/>
                </a:solidFill>
                <a:highlight>
                  <a:srgbClr val="FFFFFF"/>
                </a:highlight>
                <a:latin typeface="Helvetica Neue"/>
                <a:ea typeface="Helvetica Neue"/>
                <a:cs typeface="Helvetica Neue"/>
                <a:sym typeface="Helvetica Neue"/>
              </a:rPr>
              <a:t>Designed to provide our suppliers with the data they want and need. </a:t>
            </a:r>
            <a:endParaRPr sz="22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a:solidFill>
                  <a:schemeClr val="dk1"/>
                </a:solidFill>
                <a:highlight>
                  <a:srgbClr val="FFFFFF"/>
                </a:highlight>
                <a:latin typeface="Helvetica Neue"/>
                <a:ea typeface="Helvetica Neue"/>
                <a:cs typeface="Helvetica Neue"/>
                <a:sym typeface="Helvetica Neue"/>
              </a:rPr>
              <a:t>SSQ+ is a tool that depicts sales in both report and dashboard format. </a:t>
            </a:r>
            <a:endParaRPr sz="22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a:solidFill>
                  <a:schemeClr val="dk1"/>
                </a:solidFill>
                <a:highlight>
                  <a:srgbClr val="FFFFFF"/>
                </a:highlight>
                <a:latin typeface="Helvetica Neue"/>
                <a:ea typeface="Helvetica Neue"/>
                <a:cs typeface="Helvetica Neue"/>
                <a:sym typeface="Helvetica Neue"/>
              </a:rPr>
              <a:t>SSQ+ replaces the SSQ and offers searchable and filterable information from FY 1991 to present, including sales dollars for TDR contracts.</a:t>
            </a:r>
            <a:endParaRPr sz="22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741" name="Google Shape;741;p124"/>
          <p:cNvSpPr txBox="1"/>
          <p:nvPr/>
        </p:nvSpPr>
        <p:spPr>
          <a:xfrm>
            <a:off x="104850" y="4982723"/>
            <a:ext cx="8934300" cy="6255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2099"/>
              <a:buFont typeface="Arial"/>
              <a:buNone/>
            </a:pPr>
            <a:r>
              <a:rPr lang="en-US" sz="2099" b="1" i="0" u="sng" strike="noStrike" cap="none">
                <a:solidFill>
                  <a:schemeClr val="hlink"/>
                </a:solidFill>
                <a:latin typeface="Arial"/>
                <a:ea typeface="Arial"/>
                <a:cs typeface="Arial"/>
                <a:sym typeface="Arial"/>
                <a:hlinkClick r:id="rId3"/>
              </a:rPr>
              <a:t>https://d2d.gsa.gov/report/fas-schedule-sales-query-plus-ssq</a:t>
            </a:r>
            <a:endParaRPr sz="2099"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099" b="1" i="0" u="none" strike="noStrike" cap="none">
              <a:solidFill>
                <a:srgbClr val="000000"/>
              </a:solidFill>
              <a:latin typeface="Calibri"/>
              <a:ea typeface="Calibri"/>
              <a:cs typeface="Calibri"/>
              <a:sym typeface="Calibri"/>
            </a:endParaRPr>
          </a:p>
        </p:txBody>
      </p:sp>
      <p:sp>
        <p:nvSpPr>
          <p:cNvPr id="742" name="Google Shape;742;p124"/>
          <p:cNvSpPr txBox="1">
            <a:spLocks noGrp="1"/>
          </p:cNvSpPr>
          <p:nvPr>
            <p:ph type="title"/>
          </p:nvPr>
        </p:nvSpPr>
        <p:spPr>
          <a:xfrm>
            <a:off x="837800" y="406925"/>
            <a:ext cx="7848900" cy="75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Schedules Sales Query Plus (SSQ+)</a:t>
            </a:r>
            <a:endParaRPr sz="2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25"/>
          <p:cNvSpPr/>
          <p:nvPr/>
        </p:nvSpPr>
        <p:spPr>
          <a:xfrm>
            <a:off x="346200" y="1558700"/>
            <a:ext cx="8451600" cy="3656100"/>
          </a:xfrm>
          <a:prstGeom prst="rect">
            <a:avLst/>
          </a:prstGeom>
          <a:noFill/>
          <a:ln>
            <a:noFill/>
          </a:ln>
        </p:spPr>
        <p:txBody>
          <a:bodyPr spcFirstLastPara="1" wrap="square" lIns="91400" tIns="45650" rIns="91400" bIns="45650"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highlight>
                  <a:srgbClr val="FFFFFF"/>
                </a:highlight>
                <a:latin typeface="Helvetica Neue"/>
                <a:ea typeface="Helvetica Neue"/>
                <a:cs typeface="Helvetica Neue"/>
                <a:sym typeface="Helvetica Neue"/>
              </a:rPr>
              <a:t>Key report features include:</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120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Ability to build a custom report to view MAS sales by fiscal year and quarter based on various level of details: Product or Service, Government wide Category, Government wide Subcategory, Schedule Number, SIN, NAICs, Business Size, Contract Number etc.</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270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Access to prebuilt dashboards that allow visibility into sales trends by the various levels, trends specific to contracts within the first two years, and overall success rate for new contracts.</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0" marR="0" lvl="0" indent="0" algn="l" rtl="0">
              <a:lnSpc>
                <a:spcPct val="100000"/>
              </a:lnSpc>
              <a:spcBef>
                <a:spcPts val="27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48" name="Google Shape;748;p125"/>
          <p:cNvSpPr txBox="1">
            <a:spLocks noGrp="1"/>
          </p:cNvSpPr>
          <p:nvPr>
            <p:ph type="title"/>
          </p:nvPr>
        </p:nvSpPr>
        <p:spPr>
          <a:xfrm>
            <a:off x="457200" y="256750"/>
            <a:ext cx="8229600" cy="712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Schedules Sales Query </a:t>
            </a:r>
            <a:endParaRPr sz="2800" b="1"/>
          </a:p>
          <a:p>
            <a:pPr marL="0" lvl="0" indent="0" algn="ctr" rtl="0">
              <a:lnSpc>
                <a:spcPct val="100000"/>
              </a:lnSpc>
              <a:spcBef>
                <a:spcPts val="0"/>
              </a:spcBef>
              <a:spcAft>
                <a:spcPts val="0"/>
              </a:spcAft>
              <a:buSzPts val="1400"/>
              <a:buNone/>
            </a:pPr>
            <a:r>
              <a:rPr lang="en-US" sz="2800" b="1"/>
              <a:t>Plus (SSQ+) (cont)</a:t>
            </a:r>
            <a:endParaRPr sz="2800" b="1"/>
          </a:p>
        </p:txBody>
      </p:sp>
      <p:sp>
        <p:nvSpPr>
          <p:cNvPr id="749" name="Google Shape;749;p125"/>
          <p:cNvSpPr txBox="1"/>
          <p:nvPr/>
        </p:nvSpPr>
        <p:spPr>
          <a:xfrm>
            <a:off x="104850" y="5426073"/>
            <a:ext cx="8934300" cy="6255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2099"/>
              <a:buFont typeface="Arial"/>
              <a:buNone/>
            </a:pPr>
            <a:r>
              <a:rPr lang="en-US" sz="2099" b="1" i="0" u="sng" strike="noStrike" cap="none">
                <a:solidFill>
                  <a:schemeClr val="hlink"/>
                </a:solidFill>
                <a:latin typeface="Arial"/>
                <a:ea typeface="Arial"/>
                <a:cs typeface="Arial"/>
                <a:sym typeface="Arial"/>
                <a:hlinkClick r:id="rId3"/>
              </a:rPr>
              <a:t>https://d2d.gsa.gov/report/fas-schedule-sales-query-plus-ssq</a:t>
            </a:r>
            <a:endParaRPr sz="2099"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099" b="1" i="0" u="none" strike="noStrike" cap="non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126" descr="SBA logo"/>
          <p:cNvPicPr preferRelativeResize="0"/>
          <p:nvPr/>
        </p:nvPicPr>
        <p:blipFill rotWithShape="1">
          <a:blip r:embed="rId3">
            <a:alphaModFix/>
          </a:blip>
          <a:srcRect/>
          <a:stretch/>
        </p:blipFill>
        <p:spPr>
          <a:xfrm>
            <a:off x="364123" y="5548463"/>
            <a:ext cx="2740725" cy="939900"/>
          </a:xfrm>
          <a:prstGeom prst="rect">
            <a:avLst/>
          </a:prstGeom>
          <a:noFill/>
          <a:ln>
            <a:noFill/>
          </a:ln>
        </p:spPr>
      </p:pic>
      <p:sp>
        <p:nvSpPr>
          <p:cNvPr id="755" name="Google Shape;755;p126"/>
          <p:cNvSpPr txBox="1"/>
          <p:nvPr/>
        </p:nvSpPr>
        <p:spPr>
          <a:xfrm>
            <a:off x="1232700" y="1306050"/>
            <a:ext cx="6678600" cy="3780600"/>
          </a:xfrm>
          <a:prstGeom prst="rect">
            <a:avLst/>
          </a:prstGeom>
          <a:noFill/>
          <a:ln>
            <a:noFill/>
          </a:ln>
        </p:spPr>
        <p:txBody>
          <a:bodyPr spcFirstLastPara="1" wrap="square" lIns="123150" tIns="123150" rIns="123150" bIns="1231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i="0" u="sng" strike="noStrike" cap="none">
                <a:solidFill>
                  <a:schemeClr val="hlink"/>
                </a:solidFill>
                <a:latin typeface="Arial"/>
                <a:ea typeface="Arial"/>
                <a:cs typeface="Arial"/>
                <a:sym typeface="Arial"/>
                <a:hlinkClick r:id="rId4"/>
              </a:rPr>
              <a:t>www.gsa.gov/masroadmap</a:t>
            </a:r>
            <a:r>
              <a:rPr lang="en-US" sz="1800" b="1" i="0" u="sng" strike="noStrike" cap="none">
                <a:solidFill>
                  <a:srgbClr val="000000"/>
                </a:solidFill>
                <a:latin typeface="Arial"/>
                <a:ea typeface="Arial"/>
                <a:cs typeface="Arial"/>
                <a:sym typeface="Arial"/>
              </a:rPr>
              <a:t> </a:t>
            </a:r>
            <a:endParaRPr sz="18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800" b="1" i="0" u="sng" strike="noStrike" cap="none">
                <a:solidFill>
                  <a:schemeClr val="hlink"/>
                </a:solidFill>
                <a:latin typeface="Arial"/>
                <a:ea typeface="Arial"/>
                <a:cs typeface="Arial"/>
                <a:sym typeface="Arial"/>
                <a:hlinkClick r:id="rId5"/>
              </a:rPr>
              <a:t>www.gsa.gov/schedule</a:t>
            </a: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800" b="1" i="0" u="sng" strike="noStrike" cap="none">
                <a:solidFill>
                  <a:schemeClr val="hlink"/>
                </a:solidFill>
                <a:latin typeface="Arial"/>
                <a:ea typeface="Arial"/>
                <a:cs typeface="Arial"/>
                <a:sym typeface="Arial"/>
                <a:hlinkClick r:id="rId6"/>
              </a:rPr>
              <a:t>www.gsa.gov/events</a:t>
            </a:r>
            <a:r>
              <a:rPr lang="en-US" sz="1800" b="1" i="0" u="none" strike="noStrike" cap="none">
                <a:solidFill>
                  <a:srgbClr val="005390"/>
                </a:solidFill>
                <a:latin typeface="Arial"/>
                <a:ea typeface="Arial"/>
                <a:cs typeface="Arial"/>
                <a:sym typeface="Arial"/>
              </a:rPr>
              <a:t> </a:t>
            </a: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i="0" u="sng" strike="noStrike" cap="none">
                <a:solidFill>
                  <a:schemeClr val="hlink"/>
                </a:solidFill>
                <a:latin typeface="Arial"/>
                <a:ea typeface="Arial"/>
                <a:cs typeface="Arial"/>
                <a:sym typeface="Arial"/>
                <a:hlinkClick r:id="rId7"/>
              </a:rPr>
              <a:t>www.gsa.gov/smallbizresources</a:t>
            </a:r>
            <a:r>
              <a:rPr lang="en-US" sz="1800" b="1" i="0" u="none" strike="noStrike" cap="none">
                <a:solidFill>
                  <a:srgbClr val="005390"/>
                </a:solidFill>
                <a:latin typeface="Arial"/>
                <a:ea typeface="Arial"/>
                <a:cs typeface="Arial"/>
                <a:sym typeface="Arial"/>
              </a:rPr>
              <a:t> </a:t>
            </a: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i="0" u="sng" strike="noStrike" cap="none">
                <a:solidFill>
                  <a:schemeClr val="hlink"/>
                </a:solidFill>
                <a:latin typeface="Arial"/>
                <a:ea typeface="Arial"/>
                <a:cs typeface="Arial"/>
                <a:sym typeface="Arial"/>
                <a:hlinkClick r:id="rId8"/>
              </a:rPr>
              <a:t>https://interact.gsa.gov/groups/small-business-solutions</a:t>
            </a:r>
            <a:r>
              <a:rPr lang="en-US" sz="1800" b="1" i="0" u="none" strike="noStrike" cap="none">
                <a:solidFill>
                  <a:srgbClr val="005390"/>
                </a:solidFill>
                <a:latin typeface="Arial"/>
                <a:ea typeface="Arial"/>
                <a:cs typeface="Arial"/>
                <a:sym typeface="Arial"/>
              </a:rPr>
              <a:t> </a:t>
            </a: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i="0" u="sng" strike="noStrike" cap="none">
                <a:solidFill>
                  <a:schemeClr val="hlink"/>
                </a:solidFill>
                <a:latin typeface="Arial"/>
                <a:ea typeface="Arial"/>
                <a:cs typeface="Arial"/>
                <a:sym typeface="Arial"/>
                <a:hlinkClick r:id="rId9"/>
              </a:rPr>
              <a:t>https://www.apexaccelerators.us/#/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i="0" u="none" strike="noStrike" cap="none">
                <a:solidFill>
                  <a:schemeClr val="dk1"/>
                </a:solidFill>
                <a:latin typeface="Arial"/>
                <a:ea typeface="Arial"/>
                <a:cs typeface="Arial"/>
                <a:sym typeface="Arial"/>
              </a:rPr>
              <a:t>Email:  </a:t>
            </a:r>
            <a:r>
              <a:rPr lang="en-US" sz="1800" b="1" i="0" u="sng" strike="noStrike" cap="none">
                <a:solidFill>
                  <a:schemeClr val="hlink"/>
                </a:solidFill>
                <a:latin typeface="Arial"/>
                <a:ea typeface="Arial"/>
                <a:cs typeface="Arial"/>
                <a:sym typeface="Arial"/>
                <a:hlinkClick r:id="rId10"/>
              </a:rPr>
              <a:t>maspmo@gsa.gov</a:t>
            </a:r>
            <a:r>
              <a:rPr lang="en-US" sz="1800" b="1" i="0" u="none" strike="noStrike" cap="none">
                <a:solidFill>
                  <a:schemeClr val="dk1"/>
                </a:solidFill>
                <a:latin typeface="Arial"/>
                <a:ea typeface="Arial"/>
                <a:cs typeface="Arial"/>
                <a:sym typeface="Arial"/>
              </a:rPr>
              <a:t> </a:t>
            </a:r>
            <a:endParaRPr sz="1800" b="1" i="0" u="none" strike="noStrike" cap="none">
              <a:solidFill>
                <a:schemeClr val="dk1"/>
              </a:solidFill>
              <a:latin typeface="Arial"/>
              <a:ea typeface="Arial"/>
              <a:cs typeface="Arial"/>
              <a:sym typeface="Arial"/>
            </a:endParaRPr>
          </a:p>
        </p:txBody>
      </p:sp>
      <p:pic>
        <p:nvPicPr>
          <p:cNvPr id="756" name="Google Shape;756;p126" descr="Minority Business Development Agency &#10;U.S. Department of Commerce"/>
          <p:cNvPicPr preferRelativeResize="0"/>
          <p:nvPr/>
        </p:nvPicPr>
        <p:blipFill rotWithShape="1">
          <a:blip r:embed="rId11">
            <a:alphaModFix/>
          </a:blip>
          <a:srcRect/>
          <a:stretch/>
        </p:blipFill>
        <p:spPr>
          <a:xfrm>
            <a:off x="6746700" y="5142938"/>
            <a:ext cx="1888400" cy="1345425"/>
          </a:xfrm>
          <a:prstGeom prst="rect">
            <a:avLst/>
          </a:prstGeom>
          <a:noFill/>
          <a:ln>
            <a:noFill/>
          </a:ln>
        </p:spPr>
      </p:pic>
      <p:sp>
        <p:nvSpPr>
          <p:cNvPr id="757" name="Google Shape;757;p126"/>
          <p:cNvSpPr txBox="1">
            <a:spLocks noGrp="1"/>
          </p:cNvSpPr>
          <p:nvPr>
            <p:ph type="title"/>
          </p:nvPr>
        </p:nvSpPr>
        <p:spPr>
          <a:xfrm>
            <a:off x="457200" y="406925"/>
            <a:ext cx="8229600" cy="718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Helpful Links</a:t>
            </a:r>
            <a:endParaRPr sz="2800" b="1"/>
          </a:p>
        </p:txBody>
      </p:sp>
      <p:pic>
        <p:nvPicPr>
          <p:cNvPr id="758" name="Google Shape;758;p126" descr="APEX Accelerators logo"/>
          <p:cNvPicPr preferRelativeResize="0"/>
          <p:nvPr/>
        </p:nvPicPr>
        <p:blipFill rotWithShape="1">
          <a:blip r:embed="rId12">
            <a:alphaModFix/>
          </a:blip>
          <a:srcRect/>
          <a:stretch/>
        </p:blipFill>
        <p:spPr>
          <a:xfrm>
            <a:off x="3943048" y="5637250"/>
            <a:ext cx="1428750" cy="561975"/>
          </a:xfrm>
          <a:prstGeom prst="rect">
            <a:avLst/>
          </a:prstGeom>
          <a:noFill/>
          <a:ln>
            <a:noFill/>
          </a:ln>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127" descr="Question marks"/>
          <p:cNvPicPr preferRelativeResize="0"/>
          <p:nvPr/>
        </p:nvPicPr>
        <p:blipFill rotWithShape="1">
          <a:blip r:embed="rId3">
            <a:alphaModFix/>
          </a:blip>
          <a:srcRect/>
          <a:stretch/>
        </p:blipFill>
        <p:spPr>
          <a:xfrm>
            <a:off x="2098475" y="1779988"/>
            <a:ext cx="4947050" cy="3298026"/>
          </a:xfrm>
          <a:prstGeom prst="rect">
            <a:avLst/>
          </a:prstGeom>
          <a:noFill/>
          <a:ln>
            <a:noFill/>
          </a:ln>
        </p:spPr>
      </p:pic>
      <p:sp>
        <p:nvSpPr>
          <p:cNvPr id="764" name="Google Shape;764;p12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400"/>
              <a:buNone/>
            </a:pPr>
            <a:r>
              <a:rPr lang="en-US">
                <a:solidFill>
                  <a:schemeClr val="lt1"/>
                </a:solidFill>
              </a:rPr>
              <a:t>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87"/>
          <p:cNvSpPr txBox="1"/>
          <p:nvPr/>
        </p:nvSpPr>
        <p:spPr>
          <a:xfrm>
            <a:off x="475400" y="1808975"/>
            <a:ext cx="8253900" cy="4563600"/>
          </a:xfrm>
          <a:prstGeom prst="rect">
            <a:avLst/>
          </a:prstGeom>
          <a:noFill/>
          <a:ln>
            <a:noFill/>
          </a:ln>
        </p:spPr>
        <p:txBody>
          <a:bodyPr spcFirstLastPara="1" wrap="square" lIns="91400" tIns="45675" rIns="91400" bIns="45675"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Through the MAS Program, GSA establishes long-term, governmentwide contracts with commercial firms to provide ordering activities with access to a wide variety of commercial supplies or services. </a:t>
            </a:r>
            <a:endParaRPr sz="14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Multiple Award IDIQ (5-year award, three 5-year options)</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Fixed Price EPA (Economic Price Adjustment)</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Fair and reasonable pricing</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Price reductions may be applied at the order level</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Performance requirements established at the order level</a:t>
            </a:r>
            <a:endParaRPr sz="1800" b="0" i="0" u="none" strike="noStrike" cap="none">
              <a:solidFill>
                <a:schemeClr val="dk1"/>
              </a:solidFill>
              <a:latin typeface="Arial"/>
              <a:ea typeface="Arial"/>
              <a:cs typeface="Arial"/>
              <a:sym typeface="Arial"/>
            </a:endParaRPr>
          </a:p>
          <a:p>
            <a:pPr marL="914400" marR="0" lvl="0" indent="0" algn="l" rtl="0">
              <a:lnSpc>
                <a:spcPct val="100000"/>
              </a:lnSpc>
              <a:spcBef>
                <a:spcPts val="24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87"/>
          <p:cNvSpPr txBox="1">
            <a:spLocks noGrp="1"/>
          </p:cNvSpPr>
          <p:nvPr>
            <p:ph type="title"/>
          </p:nvPr>
        </p:nvSpPr>
        <p:spPr>
          <a:xfrm>
            <a:off x="828225" y="371025"/>
            <a:ext cx="8229600" cy="81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What is a GSA Multiple Award Schedule?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aphicFrame>
        <p:nvGraphicFramePr>
          <p:cNvPr id="390" name="Google Shape;390;p88"/>
          <p:cNvGraphicFramePr/>
          <p:nvPr/>
        </p:nvGraphicFramePr>
        <p:xfrm>
          <a:off x="835475" y="1687650"/>
          <a:ext cx="3000000" cy="3000000"/>
        </p:xfrm>
        <a:graphic>
          <a:graphicData uri="http://schemas.openxmlformats.org/drawingml/2006/table">
            <a:tbl>
              <a:tblPr firstRow="1" bandRow="1">
                <a:gradFill>
                  <a:gsLst>
                    <a:gs pos="0">
                      <a:srgbClr val="2D5C97"/>
                    </a:gs>
                    <a:gs pos="80000">
                      <a:srgbClr val="3C7AC5"/>
                    </a:gs>
                    <a:gs pos="100000">
                      <a:srgbClr val="397BC9"/>
                    </a:gs>
                  </a:gsLst>
                  <a:lin ang="16200038" scaled="0"/>
                </a:gradFill>
                <a:tableStyleId>{13C928C3-4D2E-4C92-BC19-FFC2B25E31D8}</a:tableStyleId>
              </a:tblPr>
              <a:tblGrid>
                <a:gridCol w="1929500">
                  <a:extLst>
                    <a:ext uri="{9D8B030D-6E8A-4147-A177-3AD203B41FA5}">
                      <a16:colId xmlns:a16="http://schemas.microsoft.com/office/drawing/2014/main" val="20000"/>
                    </a:ext>
                  </a:extLst>
                </a:gridCol>
                <a:gridCol w="1929500">
                  <a:extLst>
                    <a:ext uri="{9D8B030D-6E8A-4147-A177-3AD203B41FA5}">
                      <a16:colId xmlns:a16="http://schemas.microsoft.com/office/drawing/2014/main" val="20001"/>
                    </a:ext>
                  </a:extLst>
                </a:gridCol>
                <a:gridCol w="1929500">
                  <a:extLst>
                    <a:ext uri="{9D8B030D-6E8A-4147-A177-3AD203B41FA5}">
                      <a16:colId xmlns:a16="http://schemas.microsoft.com/office/drawing/2014/main" val="20002"/>
                    </a:ext>
                  </a:extLst>
                </a:gridCol>
                <a:gridCol w="1929500">
                  <a:extLst>
                    <a:ext uri="{9D8B030D-6E8A-4147-A177-3AD203B41FA5}">
                      <a16:colId xmlns:a16="http://schemas.microsoft.com/office/drawing/2014/main" val="20003"/>
                    </a:ext>
                  </a:extLst>
                </a:gridCol>
              </a:tblGrid>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Facilities</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Furniture and Furnishings</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Human Capital</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Industrial Products and Services</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0"/>
                  </a:ext>
                </a:extLst>
              </a:tr>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Information Technology </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Miscellaneous </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Office Management</a:t>
                      </a:r>
                      <a:endParaRPr sz="1400" b="1" u="none" strike="noStrike" cap="none">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Professional Services</a:t>
                      </a:r>
                      <a:endParaRPr sz="1400" b="1" u="none" strike="noStrike" cap="none">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1"/>
                  </a:ext>
                </a:extLst>
              </a:tr>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Scientific Management  and Solutions</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Security and Protection</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Transportation and Logistics </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Travel</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2"/>
                  </a:ext>
                </a:extLst>
              </a:tr>
            </a:tbl>
          </a:graphicData>
        </a:graphic>
      </p:graphicFrame>
      <p:sp>
        <p:nvSpPr>
          <p:cNvPr id="391" name="Google Shape;391;p88"/>
          <p:cNvSpPr txBox="1">
            <a:spLocks noGrp="1"/>
          </p:cNvSpPr>
          <p:nvPr>
            <p:ph type="title"/>
          </p:nvPr>
        </p:nvSpPr>
        <p:spPr>
          <a:xfrm>
            <a:off x="457200" y="347100"/>
            <a:ext cx="8229600" cy="837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12 Large Categories</a:t>
            </a:r>
            <a:endParaRPr sz="2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95"/>
        <p:cNvGrpSpPr/>
        <p:nvPr/>
      </p:nvGrpSpPr>
      <p:grpSpPr>
        <a:xfrm>
          <a:off x="0" y="0"/>
          <a:ext cx="0" cy="0"/>
          <a:chOff x="0" y="0"/>
          <a:chExt cx="0" cy="0"/>
        </a:xfrm>
      </p:grpSpPr>
      <p:sp>
        <p:nvSpPr>
          <p:cNvPr id="396" name="Google Shape;396;p8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nvGrpSpPr>
          <p:cNvPr id="397" name="Google Shape;397;p89" descr="MAS Subcategories"/>
          <p:cNvGrpSpPr/>
          <p:nvPr/>
        </p:nvGrpSpPr>
        <p:grpSpPr>
          <a:xfrm>
            <a:off x="292078" y="413238"/>
            <a:ext cx="8515953" cy="6365768"/>
            <a:chOff x="10725" y="0"/>
            <a:chExt cx="8515953" cy="6365768"/>
          </a:xfrm>
        </p:grpSpPr>
        <p:sp>
          <p:nvSpPr>
            <p:cNvPr id="398" name="Google Shape;398;p89"/>
            <p:cNvSpPr/>
            <p:nvPr/>
          </p:nvSpPr>
          <p:spPr>
            <a:xfrm>
              <a:off x="10725"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89"/>
            <p:cNvSpPr txBox="1"/>
            <p:nvPr/>
          </p:nvSpPr>
          <p:spPr>
            <a:xfrm>
              <a:off x="10725"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Facilities</a:t>
              </a:r>
              <a:endParaRPr sz="1400" b="0" i="0" u="none" strike="noStrike" cap="none">
                <a:solidFill>
                  <a:srgbClr val="000000"/>
                </a:solidFill>
                <a:latin typeface="Arial"/>
                <a:ea typeface="Arial"/>
                <a:cs typeface="Arial"/>
                <a:sym typeface="Arial"/>
              </a:endParaRPr>
            </a:p>
          </p:txBody>
        </p:sp>
        <p:sp>
          <p:nvSpPr>
            <p:cNvPr id="400" name="Google Shape;400;p89"/>
            <p:cNvSpPr/>
            <p:nvPr/>
          </p:nvSpPr>
          <p:spPr>
            <a:xfrm>
              <a:off x="10725" y="366668"/>
              <a:ext cx="1271100" cy="59991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89"/>
            <p:cNvSpPr txBox="1"/>
            <p:nvPr/>
          </p:nvSpPr>
          <p:spPr>
            <a:xfrm>
              <a:off x="10725"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Structures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Food Service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Supplies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Solutions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Maintenance and Repair</a:t>
              </a:r>
              <a:endParaRPr sz="1400" b="0" i="0" u="none" strike="noStrike" cap="none">
                <a:solidFill>
                  <a:srgbClr val="000000"/>
                </a:solidFill>
                <a:latin typeface="Arial"/>
                <a:ea typeface="Arial"/>
                <a:cs typeface="Arial"/>
                <a:sym typeface="Arial"/>
              </a:endParaRPr>
            </a:p>
          </p:txBody>
        </p:sp>
        <p:sp>
          <p:nvSpPr>
            <p:cNvPr id="402" name="Google Shape;402;p89"/>
            <p:cNvSpPr/>
            <p:nvPr/>
          </p:nvSpPr>
          <p:spPr>
            <a:xfrm>
              <a:off x="1459696"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89"/>
            <p:cNvSpPr txBox="1"/>
            <p:nvPr/>
          </p:nvSpPr>
          <p:spPr>
            <a:xfrm>
              <a:off x="1459696"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Furniture &amp; Furnishings</a:t>
              </a:r>
              <a:endParaRPr sz="1400" b="0" i="0" u="none" strike="noStrike" cap="none">
                <a:solidFill>
                  <a:srgbClr val="000000"/>
                </a:solidFill>
                <a:latin typeface="Arial"/>
                <a:ea typeface="Arial"/>
                <a:cs typeface="Arial"/>
                <a:sym typeface="Arial"/>
              </a:endParaRPr>
            </a:p>
          </p:txBody>
        </p:sp>
        <p:sp>
          <p:nvSpPr>
            <p:cNvPr id="404" name="Google Shape;404;p89"/>
            <p:cNvSpPr/>
            <p:nvPr/>
          </p:nvSpPr>
          <p:spPr>
            <a:xfrm>
              <a:off x="1459696" y="366668"/>
              <a:ext cx="1271100" cy="59991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89"/>
            <p:cNvSpPr txBox="1"/>
            <p:nvPr/>
          </p:nvSpPr>
          <p:spPr>
            <a:xfrm>
              <a:off x="1459696"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Miscellaneous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Office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Flooring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Fitness Solutions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Signs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Household, Dormitory &amp; Quarters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Packaged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Healthcare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Furniture Services</a:t>
              </a:r>
              <a:endParaRPr sz="1400" b="0" i="0" u="none" strike="noStrike" cap="none">
                <a:solidFill>
                  <a:srgbClr val="000000"/>
                </a:solidFill>
                <a:latin typeface="Arial"/>
                <a:ea typeface="Arial"/>
                <a:cs typeface="Arial"/>
                <a:sym typeface="Arial"/>
              </a:endParaRPr>
            </a:p>
          </p:txBody>
        </p:sp>
        <p:sp>
          <p:nvSpPr>
            <p:cNvPr id="406" name="Google Shape;406;p89"/>
            <p:cNvSpPr/>
            <p:nvPr/>
          </p:nvSpPr>
          <p:spPr>
            <a:xfrm>
              <a:off x="2908666"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89"/>
            <p:cNvSpPr txBox="1"/>
            <p:nvPr/>
          </p:nvSpPr>
          <p:spPr>
            <a:xfrm>
              <a:off x="2908666"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Human Capital</a:t>
              </a:r>
              <a:endParaRPr sz="1400" b="0" i="0" u="none" strike="noStrike" cap="none">
                <a:solidFill>
                  <a:srgbClr val="000000"/>
                </a:solidFill>
                <a:latin typeface="Arial"/>
                <a:ea typeface="Arial"/>
                <a:cs typeface="Arial"/>
                <a:sym typeface="Arial"/>
              </a:endParaRPr>
            </a:p>
          </p:txBody>
        </p:sp>
        <p:sp>
          <p:nvSpPr>
            <p:cNvPr id="408" name="Google Shape;408;p89"/>
            <p:cNvSpPr/>
            <p:nvPr/>
          </p:nvSpPr>
          <p:spPr>
            <a:xfrm>
              <a:off x="2908666" y="366668"/>
              <a:ext cx="1271100" cy="59991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89"/>
            <p:cNvSpPr txBox="1"/>
            <p:nvPr/>
          </p:nvSpPr>
          <p:spPr>
            <a:xfrm>
              <a:off x="2908666"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Human Resources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Background Investigations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Compensation and Benefits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Temporary Help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Social Services</a:t>
              </a:r>
              <a:endParaRPr sz="1400" b="0" i="0" u="none" strike="noStrike" cap="none">
                <a:solidFill>
                  <a:srgbClr val="000000"/>
                </a:solidFill>
                <a:latin typeface="Arial"/>
                <a:ea typeface="Arial"/>
                <a:cs typeface="Arial"/>
                <a:sym typeface="Arial"/>
              </a:endParaRPr>
            </a:p>
          </p:txBody>
        </p:sp>
        <p:sp>
          <p:nvSpPr>
            <p:cNvPr id="410" name="Google Shape;410;p89"/>
            <p:cNvSpPr/>
            <p:nvPr/>
          </p:nvSpPr>
          <p:spPr>
            <a:xfrm>
              <a:off x="4357637"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89"/>
            <p:cNvSpPr txBox="1"/>
            <p:nvPr/>
          </p:nvSpPr>
          <p:spPr>
            <a:xfrm>
              <a:off x="4357637"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Industrial Products &amp; Services</a:t>
              </a:r>
              <a:endParaRPr sz="1400" b="0" i="0" u="none" strike="noStrike" cap="none">
                <a:solidFill>
                  <a:srgbClr val="000000"/>
                </a:solidFill>
                <a:latin typeface="Arial"/>
                <a:ea typeface="Arial"/>
                <a:cs typeface="Arial"/>
                <a:sym typeface="Arial"/>
              </a:endParaRPr>
            </a:p>
          </p:txBody>
        </p:sp>
        <p:sp>
          <p:nvSpPr>
            <p:cNvPr id="412" name="Google Shape;412;p89"/>
            <p:cNvSpPr/>
            <p:nvPr/>
          </p:nvSpPr>
          <p:spPr>
            <a:xfrm>
              <a:off x="4357637" y="366668"/>
              <a:ext cx="1271100" cy="59991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89"/>
            <p:cNvSpPr txBox="1"/>
            <p:nvPr/>
          </p:nvSpPr>
          <p:spPr>
            <a:xfrm>
              <a:off x="4357637"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Industrial Products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Cleaning Supplies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Fire / Rescue / Safety / Environmental Protection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Hardware and Tools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Fuel Management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Machinery and Components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Test and Measurement Supplies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Industrial Products and Services Maintenance and Repair</a:t>
              </a:r>
              <a:endParaRPr sz="1400" b="0" i="0" u="none" strike="noStrike" cap="none">
                <a:solidFill>
                  <a:srgbClr val="000000"/>
                </a:solidFill>
                <a:latin typeface="Arial"/>
                <a:ea typeface="Arial"/>
                <a:cs typeface="Arial"/>
                <a:sym typeface="Arial"/>
              </a:endParaRPr>
            </a:p>
          </p:txBody>
        </p:sp>
        <p:sp>
          <p:nvSpPr>
            <p:cNvPr id="414" name="Google Shape;414;p89"/>
            <p:cNvSpPr/>
            <p:nvPr/>
          </p:nvSpPr>
          <p:spPr>
            <a:xfrm>
              <a:off x="5806608"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89"/>
            <p:cNvSpPr txBox="1"/>
            <p:nvPr/>
          </p:nvSpPr>
          <p:spPr>
            <a:xfrm>
              <a:off x="5806608"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Information Technology</a:t>
              </a:r>
              <a:endParaRPr sz="1400" b="0" i="0" u="none" strike="noStrike" cap="none">
                <a:solidFill>
                  <a:srgbClr val="000000"/>
                </a:solidFill>
                <a:latin typeface="Arial"/>
                <a:ea typeface="Arial"/>
                <a:cs typeface="Arial"/>
                <a:sym typeface="Arial"/>
              </a:endParaRPr>
            </a:p>
          </p:txBody>
        </p:sp>
        <p:sp>
          <p:nvSpPr>
            <p:cNvPr id="416" name="Google Shape;416;p89"/>
            <p:cNvSpPr/>
            <p:nvPr/>
          </p:nvSpPr>
          <p:spPr>
            <a:xfrm>
              <a:off x="5806608" y="366668"/>
              <a:ext cx="1271100" cy="59991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89"/>
            <p:cNvSpPr txBox="1"/>
            <p:nvPr/>
          </p:nvSpPr>
          <p:spPr>
            <a:xfrm>
              <a:off x="5806608"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Hardware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Software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Telecommunications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Solutions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Training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Electronic Commerce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Services</a:t>
              </a:r>
              <a:endParaRPr sz="1400" b="0" i="0" u="none" strike="noStrike" cap="none">
                <a:solidFill>
                  <a:srgbClr val="000000"/>
                </a:solidFill>
                <a:latin typeface="Arial"/>
                <a:ea typeface="Arial"/>
                <a:cs typeface="Arial"/>
                <a:sym typeface="Arial"/>
              </a:endParaRPr>
            </a:p>
          </p:txBody>
        </p:sp>
        <p:sp>
          <p:nvSpPr>
            <p:cNvPr id="418" name="Google Shape;418;p89"/>
            <p:cNvSpPr/>
            <p:nvPr/>
          </p:nvSpPr>
          <p:spPr>
            <a:xfrm>
              <a:off x="7255578"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89"/>
            <p:cNvSpPr txBox="1"/>
            <p:nvPr/>
          </p:nvSpPr>
          <p:spPr>
            <a:xfrm>
              <a:off x="7255578"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Miscellaneous</a:t>
              </a:r>
              <a:endParaRPr sz="1400" b="0" i="0" u="none" strike="noStrike" cap="none">
                <a:solidFill>
                  <a:srgbClr val="000000"/>
                </a:solidFill>
                <a:latin typeface="Arial"/>
                <a:ea typeface="Arial"/>
                <a:cs typeface="Arial"/>
                <a:sym typeface="Arial"/>
              </a:endParaRPr>
            </a:p>
          </p:txBody>
        </p:sp>
        <p:sp>
          <p:nvSpPr>
            <p:cNvPr id="420" name="Google Shape;420;p89"/>
            <p:cNvSpPr/>
            <p:nvPr/>
          </p:nvSpPr>
          <p:spPr>
            <a:xfrm>
              <a:off x="7255578" y="366668"/>
              <a:ext cx="1271100" cy="59991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89"/>
            <p:cNvSpPr txBox="1"/>
            <p:nvPr/>
          </p:nvSpPr>
          <p:spPr>
            <a:xfrm>
              <a:off x="7255578"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Apparel</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80"/>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Complimentary Special Item Numbers (SINs)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65"/>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Personal Hair Care Items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Musical Instruments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Awards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Flags</a:t>
              </a:r>
              <a:endParaRPr sz="1400" b="0" i="0" u="none" strike="noStrike" cap="none">
                <a:solidFill>
                  <a:srgbClr val="000000"/>
                </a:solidFill>
                <a:latin typeface="Arial"/>
                <a:ea typeface="Arial"/>
                <a:cs typeface="Arial"/>
                <a:sym typeface="Arial"/>
              </a:endParaRPr>
            </a:p>
          </p:txBody>
        </p:sp>
      </p:grpSp>
      <p:sp>
        <p:nvSpPr>
          <p:cNvPr id="422" name="Google Shape;422;p89"/>
          <p:cNvSpPr txBox="1">
            <a:spLocks noGrp="1"/>
          </p:cNvSpPr>
          <p:nvPr>
            <p:ph type="title"/>
          </p:nvPr>
        </p:nvSpPr>
        <p:spPr>
          <a:xfrm>
            <a:off x="281353" y="79085"/>
            <a:ext cx="8537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MAS Subcategories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27"/>
        <p:cNvGrpSpPr/>
        <p:nvPr/>
      </p:nvGrpSpPr>
      <p:grpSpPr>
        <a:xfrm>
          <a:off x="0" y="0"/>
          <a:ext cx="0" cy="0"/>
          <a:chOff x="0" y="0"/>
          <a:chExt cx="0" cy="0"/>
        </a:xfrm>
      </p:grpSpPr>
      <p:sp>
        <p:nvSpPr>
          <p:cNvPr id="428" name="Google Shape;428;p9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nvGrpSpPr>
          <p:cNvPr id="429" name="Google Shape;429;p90" descr="MAS Subcategories"/>
          <p:cNvGrpSpPr/>
          <p:nvPr/>
        </p:nvGrpSpPr>
        <p:grpSpPr>
          <a:xfrm>
            <a:off x="281355" y="413238"/>
            <a:ext cx="8534919" cy="6277230"/>
            <a:chOff x="2" y="0"/>
            <a:chExt cx="8534919" cy="6277230"/>
          </a:xfrm>
        </p:grpSpPr>
        <p:sp>
          <p:nvSpPr>
            <p:cNvPr id="430" name="Google Shape;430;p90"/>
            <p:cNvSpPr/>
            <p:nvPr/>
          </p:nvSpPr>
          <p:spPr>
            <a:xfrm>
              <a:off x="2" y="0"/>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90"/>
            <p:cNvSpPr txBox="1"/>
            <p:nvPr/>
          </p:nvSpPr>
          <p:spPr>
            <a:xfrm>
              <a:off x="2" y="0"/>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Office Management</a:t>
              </a:r>
              <a:endParaRPr sz="1400" b="0" i="0" u="none" strike="noStrike" cap="none">
                <a:solidFill>
                  <a:srgbClr val="000000"/>
                </a:solidFill>
                <a:latin typeface="Arial"/>
                <a:ea typeface="Arial"/>
                <a:cs typeface="Arial"/>
                <a:sym typeface="Arial"/>
              </a:endParaRPr>
            </a:p>
          </p:txBody>
        </p:sp>
        <p:sp>
          <p:nvSpPr>
            <p:cNvPr id="432" name="Google Shape;432;p90"/>
            <p:cNvSpPr/>
            <p:nvPr/>
          </p:nvSpPr>
          <p:spPr>
            <a:xfrm>
              <a:off x="2" y="510586"/>
              <a:ext cx="1273500" cy="57516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90"/>
            <p:cNvSpPr txBox="1"/>
            <p:nvPr/>
          </p:nvSpPr>
          <p:spPr>
            <a:xfrm>
              <a:off x="2" y="510586"/>
              <a:ext cx="1273500" cy="5751600"/>
            </a:xfrm>
            <a:prstGeom prst="rect">
              <a:avLst/>
            </a:prstGeom>
            <a:noFill/>
            <a:ln>
              <a:noFill/>
            </a:ln>
          </p:spPr>
          <p:txBody>
            <a:bodyPr spcFirstLastPara="1" wrap="square" lIns="58650" tIns="58650" rIns="78225" bIns="8800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Printing and Photographic Equipment</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Office Supplies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Audio Visual Products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Media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Media Products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Records Management</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Document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Office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Audio Visual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Mail Management</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Office Management Maintenance and Repair</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434" name="Google Shape;434;p90"/>
            <p:cNvSpPr/>
            <p:nvPr/>
          </p:nvSpPr>
          <p:spPr>
            <a:xfrm>
              <a:off x="145420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90"/>
            <p:cNvSpPr txBox="1"/>
            <p:nvPr/>
          </p:nvSpPr>
          <p:spPr>
            <a:xfrm>
              <a:off x="145420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Professional Services</a:t>
              </a:r>
              <a:endParaRPr sz="1400" b="0" i="0" u="none" strike="noStrike" cap="none">
                <a:solidFill>
                  <a:srgbClr val="000000"/>
                </a:solidFill>
                <a:latin typeface="Arial"/>
                <a:ea typeface="Arial"/>
                <a:cs typeface="Arial"/>
                <a:sym typeface="Arial"/>
              </a:endParaRPr>
            </a:p>
          </p:txBody>
        </p:sp>
        <p:sp>
          <p:nvSpPr>
            <p:cNvPr id="436" name="Google Shape;436;p90"/>
            <p:cNvSpPr/>
            <p:nvPr/>
          </p:nvSpPr>
          <p:spPr>
            <a:xfrm>
              <a:off x="1454201" y="502530"/>
              <a:ext cx="1273500" cy="57747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90"/>
            <p:cNvSpPr txBox="1"/>
            <p:nvPr/>
          </p:nvSpPr>
          <p:spPr>
            <a:xfrm>
              <a:off x="145420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Marketing and Public Relations</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Financial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Legal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Technical &amp; Engineering Services </a:t>
              </a:r>
              <a:r>
                <a:rPr lang="en-US" sz="1000" b="1" i="0" u="none" strike="noStrike" cap="none">
                  <a:solidFill>
                    <a:srgbClr val="000000"/>
                  </a:solidFill>
                  <a:latin typeface="Calibri"/>
                  <a:ea typeface="Calibri"/>
                  <a:cs typeface="Calibri"/>
                  <a:sym typeface="Calibri"/>
                </a:rPr>
                <a:t>(non-IT)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Business Administrative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Logistical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Language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Environmental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Training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Identity Protection Services</a:t>
              </a:r>
              <a:endParaRPr sz="1400" b="0" i="0" u="none" strike="noStrike" cap="none">
                <a:solidFill>
                  <a:srgbClr val="000000"/>
                </a:solidFill>
                <a:latin typeface="Arial"/>
                <a:ea typeface="Arial"/>
                <a:cs typeface="Arial"/>
                <a:sym typeface="Arial"/>
              </a:endParaRPr>
            </a:p>
          </p:txBody>
        </p:sp>
        <p:sp>
          <p:nvSpPr>
            <p:cNvPr id="438" name="Google Shape;438;p90"/>
            <p:cNvSpPr/>
            <p:nvPr/>
          </p:nvSpPr>
          <p:spPr>
            <a:xfrm>
              <a:off x="2906006"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90"/>
            <p:cNvSpPr txBox="1"/>
            <p:nvPr/>
          </p:nvSpPr>
          <p:spPr>
            <a:xfrm>
              <a:off x="2906006"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Scientific Management &amp; Solutions</a:t>
              </a:r>
              <a:endParaRPr sz="1400" b="0" i="0" u="none" strike="noStrike" cap="none">
                <a:solidFill>
                  <a:srgbClr val="000000"/>
                </a:solidFill>
                <a:latin typeface="Arial"/>
                <a:ea typeface="Arial"/>
                <a:cs typeface="Arial"/>
                <a:sym typeface="Arial"/>
              </a:endParaRPr>
            </a:p>
          </p:txBody>
        </p:sp>
        <p:sp>
          <p:nvSpPr>
            <p:cNvPr id="440" name="Google Shape;440;p90"/>
            <p:cNvSpPr/>
            <p:nvPr/>
          </p:nvSpPr>
          <p:spPr>
            <a:xfrm>
              <a:off x="2906006" y="502530"/>
              <a:ext cx="1273500" cy="57747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90"/>
            <p:cNvSpPr txBox="1"/>
            <p:nvPr/>
          </p:nvSpPr>
          <p:spPr>
            <a:xfrm>
              <a:off x="2906006"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Laboratory Equipment</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Laboratory Animals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Search and Navigation</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Medical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Testing and Analysis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Scientific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42" name="Google Shape;442;p90"/>
            <p:cNvSpPr/>
            <p:nvPr/>
          </p:nvSpPr>
          <p:spPr>
            <a:xfrm>
              <a:off x="435781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90"/>
            <p:cNvSpPr txBox="1"/>
            <p:nvPr/>
          </p:nvSpPr>
          <p:spPr>
            <a:xfrm>
              <a:off x="435781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Security &amp; Protection</a:t>
              </a:r>
              <a:endParaRPr sz="1400" b="0" i="0" u="none" strike="noStrike" cap="none">
                <a:solidFill>
                  <a:srgbClr val="000000"/>
                </a:solidFill>
                <a:latin typeface="Arial"/>
                <a:ea typeface="Arial"/>
                <a:cs typeface="Arial"/>
                <a:sym typeface="Arial"/>
              </a:endParaRPr>
            </a:p>
          </p:txBody>
        </p:sp>
        <p:sp>
          <p:nvSpPr>
            <p:cNvPr id="444" name="Google Shape;444;p90"/>
            <p:cNvSpPr/>
            <p:nvPr/>
          </p:nvSpPr>
          <p:spPr>
            <a:xfrm>
              <a:off x="4357811" y="502530"/>
              <a:ext cx="1273500" cy="57747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90"/>
            <p:cNvSpPr txBox="1"/>
            <p:nvPr/>
          </p:nvSpPr>
          <p:spPr>
            <a:xfrm>
              <a:off x="435781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Protective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Security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Security Systems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Security Animals and Related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Marine and Harbor</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Testing Equipment</a:t>
              </a:r>
              <a:endParaRPr sz="1400" b="0" i="0" u="none" strike="noStrike" cap="none">
                <a:solidFill>
                  <a:srgbClr val="000000"/>
                </a:solidFill>
                <a:latin typeface="Arial"/>
                <a:ea typeface="Arial"/>
                <a:cs typeface="Arial"/>
                <a:sym typeface="Arial"/>
              </a:endParaRPr>
            </a:p>
          </p:txBody>
        </p:sp>
        <p:sp>
          <p:nvSpPr>
            <p:cNvPr id="446" name="Google Shape;446;p90"/>
            <p:cNvSpPr/>
            <p:nvPr/>
          </p:nvSpPr>
          <p:spPr>
            <a:xfrm>
              <a:off x="5809616"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90"/>
            <p:cNvSpPr txBox="1"/>
            <p:nvPr/>
          </p:nvSpPr>
          <p:spPr>
            <a:xfrm>
              <a:off x="5809616"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Transportation &amp; Logistics Services</a:t>
              </a:r>
              <a:endParaRPr sz="1400" b="0" i="0" u="none" strike="noStrike" cap="none">
                <a:solidFill>
                  <a:srgbClr val="000000"/>
                </a:solidFill>
                <a:latin typeface="Arial"/>
                <a:ea typeface="Arial"/>
                <a:cs typeface="Arial"/>
                <a:sym typeface="Arial"/>
              </a:endParaRPr>
            </a:p>
          </p:txBody>
        </p:sp>
        <p:sp>
          <p:nvSpPr>
            <p:cNvPr id="448" name="Google Shape;448;p90"/>
            <p:cNvSpPr/>
            <p:nvPr/>
          </p:nvSpPr>
          <p:spPr>
            <a:xfrm>
              <a:off x="5809616" y="502530"/>
              <a:ext cx="1273500" cy="57747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90"/>
            <p:cNvSpPr txBox="1"/>
            <p:nvPr/>
          </p:nvSpPr>
          <p:spPr>
            <a:xfrm>
              <a:off x="5809616"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Motor Vehicles (non-Combat)</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Automotive Body Maintenance and Repair</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Packaging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Package Delivery</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Transportation of Things</a:t>
              </a:r>
              <a:endParaRPr sz="1400" b="0" i="0" u="none" strike="noStrike" cap="none">
                <a:solidFill>
                  <a:srgbClr val="000000"/>
                </a:solidFill>
                <a:latin typeface="Arial"/>
                <a:ea typeface="Arial"/>
                <a:cs typeface="Arial"/>
                <a:sym typeface="Arial"/>
              </a:endParaRPr>
            </a:p>
          </p:txBody>
        </p:sp>
        <p:sp>
          <p:nvSpPr>
            <p:cNvPr id="450" name="Google Shape;450;p90"/>
            <p:cNvSpPr/>
            <p:nvPr/>
          </p:nvSpPr>
          <p:spPr>
            <a:xfrm>
              <a:off x="726142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90"/>
            <p:cNvSpPr txBox="1"/>
            <p:nvPr/>
          </p:nvSpPr>
          <p:spPr>
            <a:xfrm>
              <a:off x="726142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Travel</a:t>
              </a:r>
              <a:endParaRPr sz="1400" b="0" i="0" u="none" strike="noStrike" cap="none">
                <a:solidFill>
                  <a:srgbClr val="000000"/>
                </a:solidFill>
                <a:latin typeface="Arial"/>
                <a:ea typeface="Arial"/>
                <a:cs typeface="Arial"/>
                <a:sym typeface="Arial"/>
              </a:endParaRPr>
            </a:p>
          </p:txBody>
        </p:sp>
        <p:sp>
          <p:nvSpPr>
            <p:cNvPr id="452" name="Google Shape;452;p90"/>
            <p:cNvSpPr/>
            <p:nvPr/>
          </p:nvSpPr>
          <p:spPr>
            <a:xfrm>
              <a:off x="7261421" y="502530"/>
              <a:ext cx="1273500" cy="5774700"/>
            </a:xfrm>
            <a:prstGeom prst="rect">
              <a:avLst/>
            </a:prstGeom>
            <a:solidFill>
              <a:srgbClr val="CCCCEC">
                <a:alpha val="89019"/>
              </a:srgbClr>
            </a:solidFill>
            <a:ln w="25400" cap="flat" cmpd="sng">
              <a:solidFill>
                <a:srgbClr val="CCC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90"/>
            <p:cNvSpPr txBox="1"/>
            <p:nvPr/>
          </p:nvSpPr>
          <p:spPr>
            <a:xfrm>
              <a:off x="726142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Employee Relocation</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Lodging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Travel Agent and Misc Services</a:t>
              </a:r>
              <a:endParaRPr sz="1400" b="0" i="0" u="none" strike="noStrike" cap="none">
                <a:solidFill>
                  <a:srgbClr val="000000"/>
                </a:solidFill>
                <a:latin typeface="Arial"/>
                <a:ea typeface="Arial"/>
                <a:cs typeface="Arial"/>
                <a:sym typeface="Arial"/>
              </a:endParaRPr>
            </a:p>
          </p:txBody>
        </p:sp>
      </p:grpSp>
      <p:sp>
        <p:nvSpPr>
          <p:cNvPr id="454" name="Google Shape;454;p90"/>
          <p:cNvSpPr txBox="1">
            <a:spLocks noGrp="1"/>
          </p:cNvSpPr>
          <p:nvPr>
            <p:ph type="title"/>
          </p:nvPr>
        </p:nvSpPr>
        <p:spPr>
          <a:xfrm>
            <a:off x="281353" y="79085"/>
            <a:ext cx="8537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MAS Subcategories (cont)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91"/>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461" name="Google Shape;461;p91"/>
          <p:cNvSpPr txBox="1"/>
          <p:nvPr/>
        </p:nvSpPr>
        <p:spPr>
          <a:xfrm>
            <a:off x="805200" y="1846375"/>
            <a:ext cx="7510500" cy="3483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Helvetica Neue"/>
              <a:buChar char="●"/>
            </a:pPr>
            <a:r>
              <a:rPr lang="en-US" sz="2000" b="0" i="0" u="none" strike="noStrike" cap="none">
                <a:solidFill>
                  <a:schemeClr val="dk1"/>
                </a:solidFill>
                <a:highlight>
                  <a:schemeClr val="lt1"/>
                </a:highlight>
                <a:latin typeface="Helvetica Neue"/>
                <a:ea typeface="Helvetica Neue"/>
                <a:cs typeface="Helvetica Neue"/>
                <a:sym typeface="Helvetica Neue"/>
              </a:rPr>
              <a:t>A NAICS (pronounced NAKES) Code is a classification within the North American Industry Classification System. </a:t>
            </a:r>
            <a:endParaRPr sz="2000" b="0" i="0" u="none" strike="noStrike" cap="none">
              <a:solidFill>
                <a:schemeClr val="dk1"/>
              </a:solidFill>
              <a:highlight>
                <a:schemeClr val="lt1"/>
              </a:highlight>
              <a:latin typeface="Helvetica Neue"/>
              <a:ea typeface="Helvetica Neue"/>
              <a:cs typeface="Helvetica Neue"/>
              <a:sym typeface="Helvetica Neue"/>
            </a:endParaRPr>
          </a:p>
          <a:p>
            <a:pPr marL="45720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chemeClr val="lt1"/>
              </a:highlight>
              <a:latin typeface="Helvetica Neue"/>
              <a:ea typeface="Helvetica Neue"/>
              <a:cs typeface="Helvetica Neue"/>
              <a:sym typeface="Helvetica Neue"/>
            </a:endParaRPr>
          </a:p>
          <a:p>
            <a:pPr marL="457200" marR="0" lvl="0" indent="-355600" algn="l" rtl="0">
              <a:lnSpc>
                <a:spcPct val="115000"/>
              </a:lnSpc>
              <a:spcBef>
                <a:spcPts val="1000"/>
              </a:spcBef>
              <a:spcAft>
                <a:spcPts val="0"/>
              </a:spcAft>
              <a:buClr>
                <a:schemeClr val="dk1"/>
              </a:buClr>
              <a:buSzPts val="2000"/>
              <a:buFont typeface="Helvetica Neue"/>
              <a:buChar char="●"/>
            </a:pPr>
            <a:r>
              <a:rPr lang="en-US" sz="2000" b="0" i="0" u="none" strike="noStrike" cap="none">
                <a:solidFill>
                  <a:schemeClr val="dk1"/>
                </a:solidFill>
                <a:highlight>
                  <a:schemeClr val="lt1"/>
                </a:highlight>
                <a:latin typeface="Helvetica Neue"/>
                <a:ea typeface="Helvetica Neue"/>
                <a:cs typeface="Helvetica Neue"/>
                <a:sym typeface="Helvetica Neue"/>
              </a:rPr>
              <a:t>The </a:t>
            </a:r>
            <a:r>
              <a:rPr lang="en-US" sz="2000" b="0" i="0" u="sng" strike="noStrike" cap="none">
                <a:solidFill>
                  <a:schemeClr val="hlink"/>
                </a:solidFill>
                <a:highlight>
                  <a:schemeClr val="lt1"/>
                </a:highlight>
                <a:latin typeface="Helvetica Neue"/>
                <a:ea typeface="Helvetica Neue"/>
                <a:cs typeface="Helvetica Neue"/>
                <a:sym typeface="Helvetica Neue"/>
                <a:hlinkClick r:id="rId3"/>
              </a:rPr>
              <a:t>NAICS System</a:t>
            </a:r>
            <a:r>
              <a:rPr lang="en-US" sz="2000" b="0" i="0" u="none" strike="noStrike" cap="none">
                <a:solidFill>
                  <a:schemeClr val="dk1"/>
                </a:solidFill>
                <a:highlight>
                  <a:schemeClr val="lt1"/>
                </a:highlight>
                <a:latin typeface="Helvetica Neue"/>
                <a:ea typeface="Helvetica Neue"/>
                <a:cs typeface="Helvetica Neue"/>
                <a:sym typeface="Helvetica Neue"/>
              </a:rPr>
              <a:t> was developed for use by Federal Statistical Agencies for the collection, analysis and publication of statistical data related to the US Economy.</a:t>
            </a:r>
            <a:endParaRPr sz="2000" b="0" i="0" u="none" strike="noStrike" cap="none">
              <a:solidFill>
                <a:schemeClr val="dk1"/>
              </a:solidFill>
              <a:highlight>
                <a:schemeClr val="lt1"/>
              </a:highlight>
              <a:latin typeface="Helvetica Neue"/>
              <a:ea typeface="Helvetica Neue"/>
              <a:cs typeface="Helvetica Neue"/>
              <a:sym typeface="Helvetica Neue"/>
            </a:endParaRPr>
          </a:p>
          <a:p>
            <a:pPr marL="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rgbClr val="FFFFFF"/>
              </a:highlight>
              <a:latin typeface="Helvetica Neue"/>
              <a:ea typeface="Helvetica Neue"/>
              <a:cs typeface="Helvetica Neue"/>
              <a:sym typeface="Helvetica Neue"/>
            </a:endParaRPr>
          </a:p>
          <a:p>
            <a:pPr marL="0" marR="0" lvl="0" indent="0" algn="l" rtl="0">
              <a:lnSpc>
                <a:spcPct val="100000"/>
              </a:lnSpc>
              <a:spcBef>
                <a:spcPts val="1000"/>
              </a:spcBef>
              <a:spcAft>
                <a:spcPts val="0"/>
              </a:spcAft>
              <a:buClr>
                <a:srgbClr val="000000"/>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p:txBody>
      </p:sp>
      <p:sp>
        <p:nvSpPr>
          <p:cNvPr id="462" name="Google Shape;462;p91"/>
          <p:cNvSpPr txBox="1">
            <a:spLocks noGrp="1"/>
          </p:cNvSpPr>
          <p:nvPr>
            <p:ph type="title"/>
          </p:nvPr>
        </p:nvSpPr>
        <p:spPr>
          <a:xfrm>
            <a:off x="828225" y="291025"/>
            <a:ext cx="8229600" cy="60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sz="2800">
                <a:solidFill>
                  <a:schemeClr val="dk1"/>
                </a:solidFill>
              </a:rPr>
              <a:t>What is a NAICS Code?</a:t>
            </a:r>
            <a:endParaRPr sz="2800">
              <a:solidFill>
                <a:schemeClr val="dk1"/>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14072</TotalTime>
  <Words>2714</Words>
  <Application>Microsoft Office PowerPoint</Application>
  <PresentationFormat>On-screen Show (4:3)</PresentationFormat>
  <Paragraphs>511</Paragraphs>
  <Slides>45</Slides>
  <Notes>45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45</vt:i4>
      </vt:variant>
    </vt:vector>
  </HeadingPairs>
  <TitlesOfParts>
    <vt:vector size="61" baseType="lpstr">
      <vt:lpstr>Calibri</vt:lpstr>
      <vt:lpstr>Noto Sans Symbols</vt:lpstr>
      <vt:lpstr>Helvetica Neue</vt:lpstr>
      <vt:lpstr>Arimo</vt:lpstr>
      <vt:lpstr>Courier New</vt:lpstr>
      <vt:lpstr>Libre Franklin Medium</vt:lpstr>
      <vt:lpstr>Century Gothic</vt:lpstr>
      <vt:lpstr>Times</vt:lpstr>
      <vt:lpstr>Arial</vt:lpstr>
      <vt:lpstr>Roboto</vt:lpstr>
      <vt:lpstr>Blank Presentation</vt:lpstr>
      <vt:lpstr>GSA Theme 3</vt:lpstr>
      <vt:lpstr>Office Theme</vt:lpstr>
      <vt:lpstr>2_GSA Theme 3</vt:lpstr>
      <vt:lpstr>GSA Theme 3</vt:lpstr>
      <vt:lpstr>2_GSA Theme 3</vt:lpstr>
      <vt:lpstr>The GSA Schedules Program:   What You Need to Know! </vt:lpstr>
      <vt:lpstr>Understanding the GSA  Multiple Award Schedule (MAS) Program</vt:lpstr>
      <vt:lpstr>The Structure The Solicitation The Roadmap The Offer The Resources</vt:lpstr>
      <vt:lpstr>The Structure</vt:lpstr>
      <vt:lpstr>What is a GSA Multiple Award Schedule?</vt:lpstr>
      <vt:lpstr>12 Large Categories</vt:lpstr>
      <vt:lpstr>MAS Subcategories</vt:lpstr>
      <vt:lpstr>MAS Subcategories (cont)</vt:lpstr>
      <vt:lpstr>What is a NAICS Code?</vt:lpstr>
      <vt:lpstr>kk</vt:lpstr>
      <vt:lpstr>Special Item Number (SIN) Structure – Example 1</vt:lpstr>
      <vt:lpstr>Special Item Number (SIN) Structure – Example 2</vt:lpstr>
      <vt:lpstr>www.gsaelibrary.gsa.gov </vt:lpstr>
      <vt:lpstr>GSA eLibrary www.gsaelibrary.gsa.gov  </vt:lpstr>
      <vt:lpstr>GSA eLibrary www.gsaelibrary.gsa.gov  </vt:lpstr>
      <vt:lpstr>https://www.gsaelibrary.gsa.gov/ElibMain/scheduleSummary.do?scheduleNumber=MAS </vt:lpstr>
      <vt:lpstr>Contractor Listing by SIN</vt:lpstr>
      <vt:lpstr>Contractor Detail Page</vt:lpstr>
      <vt:lpstr>The Solicitation</vt:lpstr>
      <vt:lpstr>Training and Solicitation</vt:lpstr>
      <vt:lpstr>https://sam.gov/opp/c3621cd18404429498c811896a04f3d2/view </vt:lpstr>
      <vt:lpstr>Base Solicitation</vt:lpstr>
      <vt:lpstr>The Roadmap</vt:lpstr>
      <vt:lpstr>MAS Roadmap</vt:lpstr>
      <vt:lpstr>Questions to Consider Up Front</vt:lpstr>
      <vt:lpstr>Items to Consider  Before Submitting an Offer</vt:lpstr>
      <vt:lpstr>Items to Consider  Before Submitting an Offer</vt:lpstr>
      <vt:lpstr>Evaluation Criteria</vt:lpstr>
      <vt:lpstr>Startup Springboard</vt:lpstr>
      <vt:lpstr>Transactional Data Reporting (TDR)</vt:lpstr>
      <vt:lpstr>Trade Agreements Act (TAA) Compliance</vt:lpstr>
      <vt:lpstr>SAM Registration and Certification</vt:lpstr>
      <vt:lpstr>Registration and Certification</vt:lpstr>
      <vt:lpstr>FAS ID</vt:lpstr>
      <vt:lpstr>FAS ID   https://eoffer.gsa.gov/ </vt:lpstr>
      <vt:lpstr>The Offer</vt:lpstr>
      <vt:lpstr>Offer Preparation</vt:lpstr>
      <vt:lpstr>--</vt:lpstr>
      <vt:lpstr>Offer Preparation (cont)</vt:lpstr>
      <vt:lpstr>Offer Submission</vt:lpstr>
      <vt:lpstr>The Resources</vt:lpstr>
      <vt:lpstr>Schedules Sales Query Plus (SSQ+)</vt:lpstr>
      <vt:lpstr>Schedules Sales Query  Plus (SSQ+) (cont)</vt:lpstr>
      <vt:lpstr>Helpful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GSA Schedules Program:   What You Need to Know! </dc:title>
  <dc:creator>YolandaGJohnson</dc:creator>
  <cp:lastModifiedBy>YolandaGJohnson</cp:lastModifiedBy>
  <cp:revision>3</cp:revision>
  <dcterms:modified xsi:type="dcterms:W3CDTF">2024-02-06T03:13:28Z</dcterms:modified>
</cp:coreProperties>
</file>