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79" r:id="rId2"/>
    <p:sldMasterId id="2147483792" r:id="rId3"/>
  </p:sldMasterIdLst>
  <p:notesMasterIdLst>
    <p:notesMasterId r:id="rId42"/>
  </p:notesMasterIdLst>
  <p:handoutMasterIdLst>
    <p:handoutMasterId r:id="rId43"/>
  </p:handoutMasterIdLst>
  <p:sldIdLst>
    <p:sldId id="331" r:id="rId4"/>
    <p:sldId id="317" r:id="rId5"/>
    <p:sldId id="329" r:id="rId6"/>
    <p:sldId id="327" r:id="rId7"/>
    <p:sldId id="330" r:id="rId8"/>
    <p:sldId id="258" r:id="rId9"/>
    <p:sldId id="259" r:id="rId10"/>
    <p:sldId id="279" r:id="rId11"/>
    <p:sldId id="293" r:id="rId12"/>
    <p:sldId id="263" r:id="rId13"/>
    <p:sldId id="264" r:id="rId14"/>
    <p:sldId id="285" r:id="rId15"/>
    <p:sldId id="297" r:id="rId16"/>
    <p:sldId id="294" r:id="rId17"/>
    <p:sldId id="262" r:id="rId18"/>
    <p:sldId id="261" r:id="rId19"/>
    <p:sldId id="269" r:id="rId20"/>
    <p:sldId id="268" r:id="rId21"/>
    <p:sldId id="275" r:id="rId22"/>
    <p:sldId id="273" r:id="rId23"/>
    <p:sldId id="274" r:id="rId24"/>
    <p:sldId id="278" r:id="rId25"/>
    <p:sldId id="272" r:id="rId26"/>
    <p:sldId id="283" r:id="rId27"/>
    <p:sldId id="290" r:id="rId28"/>
    <p:sldId id="276" r:id="rId29"/>
    <p:sldId id="280" r:id="rId30"/>
    <p:sldId id="282" r:id="rId31"/>
    <p:sldId id="281" r:id="rId32"/>
    <p:sldId id="284" r:id="rId33"/>
    <p:sldId id="295" r:id="rId34"/>
    <p:sldId id="277" r:id="rId35"/>
    <p:sldId id="287" r:id="rId36"/>
    <p:sldId id="270" r:id="rId37"/>
    <p:sldId id="289" r:id="rId38"/>
    <p:sldId id="288" r:id="rId39"/>
    <p:sldId id="286" r:id="rId40"/>
    <p:sldId id="318"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39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37398-7ADF-45D6-AD08-EF93E1CE7D2F}"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BA05E3B8-C14C-4669-9601-A40EF8EA900A}">
      <dgm:prSet phldrT="[Text]" custT="1"/>
      <dgm:spPr/>
      <dgm:t>
        <a:bodyPr/>
        <a:lstStyle/>
        <a:p>
          <a:r>
            <a:rPr lang="en-US" sz="3200" dirty="0"/>
            <a:t>Market your company</a:t>
          </a:r>
        </a:p>
      </dgm:t>
    </dgm:pt>
    <dgm:pt modelId="{D5A125FC-E454-4214-8187-F0C899B3BB49}" type="parTrans" cxnId="{8A13A0A0-733C-46AB-8415-84936DED38B8}">
      <dgm:prSet/>
      <dgm:spPr/>
      <dgm:t>
        <a:bodyPr/>
        <a:lstStyle/>
        <a:p>
          <a:endParaRPr lang="en-US"/>
        </a:p>
      </dgm:t>
    </dgm:pt>
    <dgm:pt modelId="{537BD72B-D522-4C87-8496-A8FAEFBBDE89}" type="sibTrans" cxnId="{8A13A0A0-733C-46AB-8415-84936DED38B8}">
      <dgm:prSet/>
      <dgm:spPr/>
      <dgm:t>
        <a:bodyPr/>
        <a:lstStyle/>
        <a:p>
          <a:endParaRPr lang="en-US"/>
        </a:p>
      </dgm:t>
    </dgm:pt>
    <dgm:pt modelId="{24A40F88-E2D7-4AB9-9CF1-09121EB97072}">
      <dgm:prSet phldrT="[Text]" custT="1"/>
      <dgm:spPr/>
      <dgm:t>
        <a:bodyPr/>
        <a:lstStyle/>
        <a:p>
          <a:r>
            <a:rPr lang="en-US" sz="2000" dirty="0"/>
            <a:t>Decision Makers</a:t>
          </a:r>
        </a:p>
      </dgm:t>
    </dgm:pt>
    <dgm:pt modelId="{C0C99780-9C65-4F98-9763-AA2792113795}" type="parTrans" cxnId="{3E2A5A2B-C900-4899-B248-4B091E766D34}">
      <dgm:prSet/>
      <dgm:spPr/>
      <dgm:t>
        <a:bodyPr/>
        <a:lstStyle/>
        <a:p>
          <a:endParaRPr lang="en-US"/>
        </a:p>
      </dgm:t>
    </dgm:pt>
    <dgm:pt modelId="{4166CEBD-8BA4-408B-BD6A-C3E4095D7AF9}" type="sibTrans" cxnId="{3E2A5A2B-C900-4899-B248-4B091E766D34}">
      <dgm:prSet/>
      <dgm:spPr/>
      <dgm:t>
        <a:bodyPr/>
        <a:lstStyle/>
        <a:p>
          <a:endParaRPr lang="en-US"/>
        </a:p>
      </dgm:t>
    </dgm:pt>
    <dgm:pt modelId="{95337218-F557-4340-9883-4791AE0EBDD0}">
      <dgm:prSet phldrT="[Text]" custT="1"/>
      <dgm:spPr/>
      <dgm:t>
        <a:bodyPr/>
        <a:lstStyle/>
        <a:p>
          <a:r>
            <a:rPr lang="en-US" sz="1800" dirty="0"/>
            <a:t>At-a-glance</a:t>
          </a:r>
        </a:p>
      </dgm:t>
    </dgm:pt>
    <dgm:pt modelId="{A0E56C2E-A323-457F-A18E-0EBC501D36F7}" type="parTrans" cxnId="{F412C87E-BC39-4050-B29E-5DA346744849}">
      <dgm:prSet/>
      <dgm:spPr/>
      <dgm:t>
        <a:bodyPr/>
        <a:lstStyle/>
        <a:p>
          <a:endParaRPr lang="en-US"/>
        </a:p>
      </dgm:t>
    </dgm:pt>
    <dgm:pt modelId="{31EB5E85-CA88-4121-A3C9-2C79EDA02C98}" type="sibTrans" cxnId="{F412C87E-BC39-4050-B29E-5DA346744849}">
      <dgm:prSet/>
      <dgm:spPr/>
      <dgm:t>
        <a:bodyPr/>
        <a:lstStyle/>
        <a:p>
          <a:endParaRPr lang="en-US"/>
        </a:p>
      </dgm:t>
    </dgm:pt>
    <dgm:pt modelId="{7D4A72CC-6533-482B-9A83-2A96385A5955}">
      <dgm:prSet phldrT="[Text]"/>
      <dgm:spPr/>
      <dgm:t>
        <a:bodyPr/>
        <a:lstStyle/>
        <a:p>
          <a:endParaRPr lang="en-US"/>
        </a:p>
      </dgm:t>
    </dgm:pt>
    <dgm:pt modelId="{330C28C5-B778-4C11-BE5D-0528044FFEE8}" type="parTrans" cxnId="{D8D3C53E-24B1-4BA0-8E65-F8EE46320A00}">
      <dgm:prSet/>
      <dgm:spPr/>
      <dgm:t>
        <a:bodyPr/>
        <a:lstStyle/>
        <a:p>
          <a:endParaRPr lang="en-US"/>
        </a:p>
      </dgm:t>
    </dgm:pt>
    <dgm:pt modelId="{477BFB37-EEA3-4F1D-A5F8-E17D1F4F1710}" type="sibTrans" cxnId="{D8D3C53E-24B1-4BA0-8E65-F8EE46320A00}">
      <dgm:prSet/>
      <dgm:spPr/>
      <dgm:t>
        <a:bodyPr/>
        <a:lstStyle/>
        <a:p>
          <a:endParaRPr lang="en-US"/>
        </a:p>
      </dgm:t>
    </dgm:pt>
    <dgm:pt modelId="{3AEF73EB-3052-4205-BF91-64FAED0DC3D9}">
      <dgm:prSet custT="1"/>
      <dgm:spPr/>
      <dgm:t>
        <a:bodyPr/>
        <a:lstStyle/>
        <a:p>
          <a:r>
            <a:rPr lang="en-US" sz="1600" dirty="0"/>
            <a:t>Competitors</a:t>
          </a:r>
        </a:p>
      </dgm:t>
    </dgm:pt>
    <dgm:pt modelId="{2464ECB2-8449-44B9-9FB4-A689E418286A}" type="parTrans" cxnId="{048EC67B-3981-4197-A09F-912B6B050E67}">
      <dgm:prSet/>
      <dgm:spPr/>
      <dgm:t>
        <a:bodyPr/>
        <a:lstStyle/>
        <a:p>
          <a:endParaRPr lang="en-US"/>
        </a:p>
      </dgm:t>
    </dgm:pt>
    <dgm:pt modelId="{DC7777B3-5CCC-41AF-A683-D16EA6370853}" type="sibTrans" cxnId="{048EC67B-3981-4197-A09F-912B6B050E67}">
      <dgm:prSet/>
      <dgm:spPr/>
      <dgm:t>
        <a:bodyPr/>
        <a:lstStyle/>
        <a:p>
          <a:endParaRPr lang="en-US"/>
        </a:p>
      </dgm:t>
    </dgm:pt>
    <dgm:pt modelId="{5536A49A-BA87-4B45-99C7-4941F9F77B42}">
      <dgm:prSet custT="1"/>
      <dgm:spPr/>
      <dgm:t>
        <a:bodyPr/>
        <a:lstStyle/>
        <a:p>
          <a:r>
            <a:rPr lang="en-US" sz="2400" dirty="0"/>
            <a:t>Mitigate</a:t>
          </a:r>
        </a:p>
        <a:p>
          <a:r>
            <a:rPr lang="en-US" sz="2400" dirty="0"/>
            <a:t>Risks</a:t>
          </a:r>
        </a:p>
      </dgm:t>
    </dgm:pt>
    <dgm:pt modelId="{47471E9B-28DD-4273-9872-D473FD1126B1}" type="parTrans" cxnId="{65BBBBAC-44B1-4662-91B7-059F5DF65BBC}">
      <dgm:prSet/>
      <dgm:spPr/>
      <dgm:t>
        <a:bodyPr/>
        <a:lstStyle/>
        <a:p>
          <a:endParaRPr lang="en-US"/>
        </a:p>
      </dgm:t>
    </dgm:pt>
    <dgm:pt modelId="{DB1B3D2C-7DDF-4B5E-AEB1-A962FB64A41A}" type="sibTrans" cxnId="{65BBBBAC-44B1-4662-91B7-059F5DF65BBC}">
      <dgm:prSet/>
      <dgm:spPr/>
      <dgm:t>
        <a:bodyPr/>
        <a:lstStyle/>
        <a:p>
          <a:endParaRPr lang="en-US"/>
        </a:p>
      </dgm:t>
    </dgm:pt>
    <dgm:pt modelId="{D8643703-2B28-4CC8-9185-F0E4316F6C6A}">
      <dgm:prSet custT="1"/>
      <dgm:spPr/>
      <dgm:t>
        <a:bodyPr/>
        <a:lstStyle/>
        <a:p>
          <a:r>
            <a:rPr lang="en-US" sz="1400" dirty="0"/>
            <a:t>Understand how the Government works</a:t>
          </a:r>
        </a:p>
      </dgm:t>
    </dgm:pt>
    <dgm:pt modelId="{9295DE05-ACA9-4F5B-8DE1-5EF43DBDF187}" type="parTrans" cxnId="{963BE6AC-F81D-4F73-B9EB-021BE66C2AAE}">
      <dgm:prSet/>
      <dgm:spPr/>
      <dgm:t>
        <a:bodyPr/>
        <a:lstStyle/>
        <a:p>
          <a:endParaRPr lang="en-US"/>
        </a:p>
      </dgm:t>
    </dgm:pt>
    <dgm:pt modelId="{5DB92AC7-B67A-43E6-B56A-7823FB922974}" type="sibTrans" cxnId="{963BE6AC-F81D-4F73-B9EB-021BE66C2AAE}">
      <dgm:prSet/>
      <dgm:spPr/>
      <dgm:t>
        <a:bodyPr/>
        <a:lstStyle/>
        <a:p>
          <a:endParaRPr lang="en-US"/>
        </a:p>
      </dgm:t>
    </dgm:pt>
    <dgm:pt modelId="{7D42A646-5C1D-4B38-A0E3-7CBA2521EF5A}" type="pres">
      <dgm:prSet presAssocID="{F6F37398-7ADF-45D6-AD08-EF93E1CE7D2F}" presName="Name0" presStyleCnt="0">
        <dgm:presLayoutVars>
          <dgm:chMax val="1"/>
          <dgm:chPref val="1"/>
        </dgm:presLayoutVars>
      </dgm:prSet>
      <dgm:spPr/>
    </dgm:pt>
    <dgm:pt modelId="{25A497C0-3AE3-43A8-9623-FD3DA09E81A6}" type="pres">
      <dgm:prSet presAssocID="{BA05E3B8-C14C-4669-9601-A40EF8EA900A}" presName="Parent" presStyleLbl="node0" presStyleIdx="0" presStyleCnt="1">
        <dgm:presLayoutVars>
          <dgm:chMax val="5"/>
          <dgm:chPref val="5"/>
        </dgm:presLayoutVars>
      </dgm:prSet>
      <dgm:spPr/>
    </dgm:pt>
    <dgm:pt modelId="{AADD0A5B-4600-4FD8-8CF0-093D363220D0}" type="pres">
      <dgm:prSet presAssocID="{BA05E3B8-C14C-4669-9601-A40EF8EA900A}" presName="Accent2" presStyleLbl="node1" presStyleIdx="0" presStyleCnt="19" custLinFactX="-88993" custLinFactY="-31152" custLinFactNeighborX="-100000" custLinFactNeighborY="-100000"/>
      <dgm:spPr/>
    </dgm:pt>
    <dgm:pt modelId="{1AF96AB7-8535-4891-BEA1-4DBB0A3CCF23}" type="pres">
      <dgm:prSet presAssocID="{BA05E3B8-C14C-4669-9601-A40EF8EA900A}" presName="Accent3" presStyleLbl="node1" presStyleIdx="1" presStyleCnt="19"/>
      <dgm:spPr/>
    </dgm:pt>
    <dgm:pt modelId="{203E3012-B819-46BB-83AE-99354D577702}" type="pres">
      <dgm:prSet presAssocID="{BA05E3B8-C14C-4669-9601-A40EF8EA900A}" presName="Accent4" presStyleLbl="node1" presStyleIdx="2" presStyleCnt="19"/>
      <dgm:spPr/>
    </dgm:pt>
    <dgm:pt modelId="{C1CF8462-1C9C-417E-8ADE-D8FA4816BB9C}" type="pres">
      <dgm:prSet presAssocID="{BA05E3B8-C14C-4669-9601-A40EF8EA900A}" presName="Accent5" presStyleLbl="node1" presStyleIdx="3" presStyleCnt="19"/>
      <dgm:spPr/>
    </dgm:pt>
    <dgm:pt modelId="{CFD848D8-84BA-4698-85F4-22350260E22A}" type="pres">
      <dgm:prSet presAssocID="{BA05E3B8-C14C-4669-9601-A40EF8EA900A}" presName="Accent6" presStyleLbl="node1" presStyleIdx="4" presStyleCnt="19"/>
      <dgm:spPr/>
    </dgm:pt>
    <dgm:pt modelId="{36237420-559C-4E64-A267-5426DECA9DB7}" type="pres">
      <dgm:prSet presAssocID="{24A40F88-E2D7-4AB9-9CF1-09121EB97072}" presName="Child1" presStyleLbl="node1" presStyleIdx="5" presStyleCnt="19" custScaleX="141821" custScaleY="135872">
        <dgm:presLayoutVars>
          <dgm:chMax val="0"/>
          <dgm:chPref val="0"/>
        </dgm:presLayoutVars>
      </dgm:prSet>
      <dgm:spPr/>
    </dgm:pt>
    <dgm:pt modelId="{EF1BCB61-1314-43A4-B892-494407F3FA05}" type="pres">
      <dgm:prSet presAssocID="{24A40F88-E2D7-4AB9-9CF1-09121EB97072}" presName="Accent7" presStyleCnt="0"/>
      <dgm:spPr/>
    </dgm:pt>
    <dgm:pt modelId="{5D8B1518-75B4-4FBD-83FD-24F56A86400E}" type="pres">
      <dgm:prSet presAssocID="{24A40F88-E2D7-4AB9-9CF1-09121EB97072}" presName="AccentHold1" presStyleLbl="node1" presStyleIdx="6" presStyleCnt="19"/>
      <dgm:spPr/>
    </dgm:pt>
    <dgm:pt modelId="{EBBD3C5A-CFFC-48CB-A218-BE9A07340137}" type="pres">
      <dgm:prSet presAssocID="{24A40F88-E2D7-4AB9-9CF1-09121EB97072}" presName="Accent8" presStyleCnt="0"/>
      <dgm:spPr/>
    </dgm:pt>
    <dgm:pt modelId="{D157022B-FE9D-43EF-A04B-149CABC8E0E9}" type="pres">
      <dgm:prSet presAssocID="{24A40F88-E2D7-4AB9-9CF1-09121EB97072}" presName="AccentHold2" presStyleLbl="node1" presStyleIdx="7" presStyleCnt="19" custScaleX="145542" custScaleY="142330"/>
      <dgm:spPr/>
    </dgm:pt>
    <dgm:pt modelId="{3E5AB101-DCF5-4654-8697-0FC3C9627FF8}" type="pres">
      <dgm:prSet presAssocID="{95337218-F557-4340-9883-4791AE0EBDD0}" presName="Child2" presStyleLbl="node1" presStyleIdx="8" presStyleCnt="19" custScaleX="145318" custScaleY="132317">
        <dgm:presLayoutVars>
          <dgm:chMax val="0"/>
          <dgm:chPref val="0"/>
        </dgm:presLayoutVars>
      </dgm:prSet>
      <dgm:spPr/>
    </dgm:pt>
    <dgm:pt modelId="{740A796C-F194-40D8-8E56-D7C1717ED98B}" type="pres">
      <dgm:prSet presAssocID="{95337218-F557-4340-9883-4791AE0EBDD0}" presName="Accent9" presStyleCnt="0"/>
      <dgm:spPr/>
    </dgm:pt>
    <dgm:pt modelId="{0382AD8F-B717-4D99-BE66-4199C1FE8214}" type="pres">
      <dgm:prSet presAssocID="{95337218-F557-4340-9883-4791AE0EBDD0}" presName="AccentHold1" presStyleLbl="node1" presStyleIdx="9" presStyleCnt="19"/>
      <dgm:spPr/>
    </dgm:pt>
    <dgm:pt modelId="{F35C99F2-0C37-43B0-9EB0-DE5653271A90}" type="pres">
      <dgm:prSet presAssocID="{95337218-F557-4340-9883-4791AE0EBDD0}" presName="Accent10" presStyleCnt="0"/>
      <dgm:spPr/>
    </dgm:pt>
    <dgm:pt modelId="{50007DED-2B39-4EFC-85C7-F1B77CF294A5}" type="pres">
      <dgm:prSet presAssocID="{95337218-F557-4340-9883-4791AE0EBDD0}" presName="AccentHold2" presStyleLbl="node1" presStyleIdx="10" presStyleCnt="19"/>
      <dgm:spPr/>
    </dgm:pt>
    <dgm:pt modelId="{9282A01E-1DE5-4E90-9C82-A4EE083A5332}" type="pres">
      <dgm:prSet presAssocID="{95337218-F557-4340-9883-4791AE0EBDD0}" presName="Accent11" presStyleCnt="0"/>
      <dgm:spPr/>
    </dgm:pt>
    <dgm:pt modelId="{04203AF8-DE3B-477F-A63E-1A6D5C3A9A82}" type="pres">
      <dgm:prSet presAssocID="{95337218-F557-4340-9883-4791AE0EBDD0}" presName="AccentHold3" presStyleLbl="node1" presStyleIdx="11" presStyleCnt="19"/>
      <dgm:spPr/>
    </dgm:pt>
    <dgm:pt modelId="{4F0FE0F4-031F-44F9-9CE2-4965A7834C16}" type="pres">
      <dgm:prSet presAssocID="{5536A49A-BA87-4B45-99C7-4941F9F77B42}" presName="Child3" presStyleLbl="node1" presStyleIdx="12" presStyleCnt="19" custScaleX="146105" custScaleY="147673">
        <dgm:presLayoutVars>
          <dgm:chMax val="0"/>
          <dgm:chPref val="0"/>
        </dgm:presLayoutVars>
      </dgm:prSet>
      <dgm:spPr/>
    </dgm:pt>
    <dgm:pt modelId="{DA869B1A-CD98-479A-881E-89F3AE2D66C9}" type="pres">
      <dgm:prSet presAssocID="{5536A49A-BA87-4B45-99C7-4941F9F77B42}" presName="Accent12" presStyleCnt="0"/>
      <dgm:spPr/>
    </dgm:pt>
    <dgm:pt modelId="{036B15A6-9DDF-4FBA-9DA6-C6A805004A4E}" type="pres">
      <dgm:prSet presAssocID="{5536A49A-BA87-4B45-99C7-4941F9F77B42}" presName="AccentHold1" presStyleLbl="node1" presStyleIdx="13" presStyleCnt="19"/>
      <dgm:spPr/>
    </dgm:pt>
    <dgm:pt modelId="{3BA0E84D-1B22-447C-9ADC-C5308F0B2BCC}" type="pres">
      <dgm:prSet presAssocID="{3AEF73EB-3052-4205-BF91-64FAED0DC3D9}" presName="Child4" presStyleLbl="node1" presStyleIdx="14" presStyleCnt="19" custScaleX="153520" custScaleY="139183" custLinFactNeighborX="2294" custLinFactNeighborY="-10706">
        <dgm:presLayoutVars>
          <dgm:chMax val="0"/>
          <dgm:chPref val="0"/>
        </dgm:presLayoutVars>
      </dgm:prSet>
      <dgm:spPr/>
    </dgm:pt>
    <dgm:pt modelId="{C3D3BEBD-6E56-4E7E-A6CD-2E6BC39D863F}" type="pres">
      <dgm:prSet presAssocID="{3AEF73EB-3052-4205-BF91-64FAED0DC3D9}" presName="Accent13" presStyleCnt="0"/>
      <dgm:spPr/>
    </dgm:pt>
    <dgm:pt modelId="{C4E49FE5-1ED5-4E0E-9DFC-D4B378923085}" type="pres">
      <dgm:prSet presAssocID="{3AEF73EB-3052-4205-BF91-64FAED0DC3D9}" presName="AccentHold1" presStyleLbl="node1" presStyleIdx="15" presStyleCnt="19" custLinFactX="200000" custLinFactY="-120165" custLinFactNeighborX="224271" custLinFactNeighborY="-200000"/>
      <dgm:spPr/>
    </dgm:pt>
    <dgm:pt modelId="{0D9AED66-CFAC-42C2-9C74-18E7AB355A4A}" type="pres">
      <dgm:prSet presAssocID="{D8643703-2B28-4CC8-9185-F0E4316F6C6A}" presName="Child5" presStyleLbl="node1" presStyleIdx="16" presStyleCnt="19" custScaleX="139524" custScaleY="127986">
        <dgm:presLayoutVars>
          <dgm:chMax val="0"/>
          <dgm:chPref val="0"/>
        </dgm:presLayoutVars>
      </dgm:prSet>
      <dgm:spPr/>
    </dgm:pt>
    <dgm:pt modelId="{F43F21A3-5FD1-4300-9911-B1BF7EB81DAD}" type="pres">
      <dgm:prSet presAssocID="{D8643703-2B28-4CC8-9185-F0E4316F6C6A}" presName="Accent15" presStyleCnt="0"/>
      <dgm:spPr/>
    </dgm:pt>
    <dgm:pt modelId="{FAFA5EA4-E403-4D26-B57C-1CA189006554}" type="pres">
      <dgm:prSet presAssocID="{D8643703-2B28-4CC8-9185-F0E4316F6C6A}" presName="AccentHold2" presStyleLbl="node1" presStyleIdx="17" presStyleCnt="19"/>
      <dgm:spPr/>
    </dgm:pt>
    <dgm:pt modelId="{BC8F7520-E394-44E9-9601-C5BDCE881A45}" type="pres">
      <dgm:prSet presAssocID="{D8643703-2B28-4CC8-9185-F0E4316F6C6A}" presName="Accent16" presStyleCnt="0"/>
      <dgm:spPr/>
    </dgm:pt>
    <dgm:pt modelId="{44EDE074-D82C-491E-9424-8C1CF4808AB6}" type="pres">
      <dgm:prSet presAssocID="{D8643703-2B28-4CC8-9185-F0E4316F6C6A}" presName="AccentHold3" presStyleLbl="node1" presStyleIdx="18" presStyleCnt="19"/>
      <dgm:spPr/>
    </dgm:pt>
  </dgm:ptLst>
  <dgm:cxnLst>
    <dgm:cxn modelId="{4C466A01-4A54-4598-AA92-FDAABDD7F147}" type="presOf" srcId="{D8643703-2B28-4CC8-9185-F0E4316F6C6A}" destId="{0D9AED66-CFAC-42C2-9C74-18E7AB355A4A}" srcOrd="0" destOrd="0" presId="urn:microsoft.com/office/officeart/2009/3/layout/CircleRelationship"/>
    <dgm:cxn modelId="{9FE36228-5203-42E4-A727-0ECEE0F06AD3}" type="presOf" srcId="{BA05E3B8-C14C-4669-9601-A40EF8EA900A}" destId="{25A497C0-3AE3-43A8-9623-FD3DA09E81A6}" srcOrd="0" destOrd="0" presId="urn:microsoft.com/office/officeart/2009/3/layout/CircleRelationship"/>
    <dgm:cxn modelId="{3E2A5A2B-C900-4899-B248-4B091E766D34}" srcId="{BA05E3B8-C14C-4669-9601-A40EF8EA900A}" destId="{24A40F88-E2D7-4AB9-9CF1-09121EB97072}" srcOrd="0" destOrd="0" parTransId="{C0C99780-9C65-4F98-9763-AA2792113795}" sibTransId="{4166CEBD-8BA4-408B-BD6A-C3E4095D7AF9}"/>
    <dgm:cxn modelId="{17DCA932-38BA-476C-A86D-E6825FDD27DF}" type="presOf" srcId="{24A40F88-E2D7-4AB9-9CF1-09121EB97072}" destId="{36237420-559C-4E64-A267-5426DECA9DB7}" srcOrd="0" destOrd="0" presId="urn:microsoft.com/office/officeart/2009/3/layout/CircleRelationship"/>
    <dgm:cxn modelId="{D8D3C53E-24B1-4BA0-8E65-F8EE46320A00}" srcId="{F6F37398-7ADF-45D6-AD08-EF93E1CE7D2F}" destId="{7D4A72CC-6533-482B-9A83-2A96385A5955}" srcOrd="1" destOrd="0" parTransId="{330C28C5-B778-4C11-BE5D-0528044FFEE8}" sibTransId="{477BFB37-EEA3-4F1D-A5F8-E17D1F4F1710}"/>
    <dgm:cxn modelId="{E634F051-84E7-4B7D-8BCF-C91658FECFD2}" type="presOf" srcId="{5536A49A-BA87-4B45-99C7-4941F9F77B42}" destId="{4F0FE0F4-031F-44F9-9CE2-4965A7834C16}" srcOrd="0" destOrd="0" presId="urn:microsoft.com/office/officeart/2009/3/layout/CircleRelationship"/>
    <dgm:cxn modelId="{FACB4E56-9646-43DC-88B7-DE8BCD2DB47A}" type="presOf" srcId="{F6F37398-7ADF-45D6-AD08-EF93E1CE7D2F}" destId="{7D42A646-5C1D-4B38-A0E3-7CBA2521EF5A}" srcOrd="0" destOrd="0" presId="urn:microsoft.com/office/officeart/2009/3/layout/CircleRelationship"/>
    <dgm:cxn modelId="{65E3DE58-29F3-4E43-97BE-21B7B7618570}" type="presOf" srcId="{3AEF73EB-3052-4205-BF91-64FAED0DC3D9}" destId="{3BA0E84D-1B22-447C-9ADC-C5308F0B2BCC}" srcOrd="0" destOrd="0" presId="urn:microsoft.com/office/officeart/2009/3/layout/CircleRelationship"/>
    <dgm:cxn modelId="{048EC67B-3981-4197-A09F-912B6B050E67}" srcId="{BA05E3B8-C14C-4669-9601-A40EF8EA900A}" destId="{3AEF73EB-3052-4205-BF91-64FAED0DC3D9}" srcOrd="3" destOrd="0" parTransId="{2464ECB2-8449-44B9-9FB4-A689E418286A}" sibTransId="{DC7777B3-5CCC-41AF-A683-D16EA6370853}"/>
    <dgm:cxn modelId="{F412C87E-BC39-4050-B29E-5DA346744849}" srcId="{BA05E3B8-C14C-4669-9601-A40EF8EA900A}" destId="{95337218-F557-4340-9883-4791AE0EBDD0}" srcOrd="1" destOrd="0" parTransId="{A0E56C2E-A323-457F-A18E-0EBC501D36F7}" sibTransId="{31EB5E85-CA88-4121-A3C9-2C79EDA02C98}"/>
    <dgm:cxn modelId="{8A13A0A0-733C-46AB-8415-84936DED38B8}" srcId="{F6F37398-7ADF-45D6-AD08-EF93E1CE7D2F}" destId="{BA05E3B8-C14C-4669-9601-A40EF8EA900A}" srcOrd="0" destOrd="0" parTransId="{D5A125FC-E454-4214-8187-F0C899B3BB49}" sibTransId="{537BD72B-D522-4C87-8496-A8FAEFBBDE89}"/>
    <dgm:cxn modelId="{65BBBBAC-44B1-4662-91B7-059F5DF65BBC}" srcId="{BA05E3B8-C14C-4669-9601-A40EF8EA900A}" destId="{5536A49A-BA87-4B45-99C7-4941F9F77B42}" srcOrd="2" destOrd="0" parTransId="{47471E9B-28DD-4273-9872-D473FD1126B1}" sibTransId="{DB1B3D2C-7DDF-4B5E-AEB1-A962FB64A41A}"/>
    <dgm:cxn modelId="{963BE6AC-F81D-4F73-B9EB-021BE66C2AAE}" srcId="{BA05E3B8-C14C-4669-9601-A40EF8EA900A}" destId="{D8643703-2B28-4CC8-9185-F0E4316F6C6A}" srcOrd="4" destOrd="0" parTransId="{9295DE05-ACA9-4F5B-8DE1-5EF43DBDF187}" sibTransId="{5DB92AC7-B67A-43E6-B56A-7823FB922974}"/>
    <dgm:cxn modelId="{1A5AE2F3-CD72-42AE-8605-5D335FB99DBC}" type="presOf" srcId="{95337218-F557-4340-9883-4791AE0EBDD0}" destId="{3E5AB101-DCF5-4654-8697-0FC3C9627FF8}" srcOrd="0" destOrd="0" presId="urn:microsoft.com/office/officeart/2009/3/layout/CircleRelationship"/>
    <dgm:cxn modelId="{966FA5BE-82ED-4C9C-AF03-6DA199496149}" type="presParOf" srcId="{7D42A646-5C1D-4B38-A0E3-7CBA2521EF5A}" destId="{25A497C0-3AE3-43A8-9623-FD3DA09E81A6}" srcOrd="0" destOrd="0" presId="urn:microsoft.com/office/officeart/2009/3/layout/CircleRelationship"/>
    <dgm:cxn modelId="{2EB5E6B4-0EF1-4238-856D-5BB056671537}" type="presParOf" srcId="{7D42A646-5C1D-4B38-A0E3-7CBA2521EF5A}" destId="{AADD0A5B-4600-4FD8-8CF0-093D363220D0}" srcOrd="1" destOrd="0" presId="urn:microsoft.com/office/officeart/2009/3/layout/CircleRelationship"/>
    <dgm:cxn modelId="{8F311366-07CA-45D2-963E-EB89F8483425}" type="presParOf" srcId="{7D42A646-5C1D-4B38-A0E3-7CBA2521EF5A}" destId="{1AF96AB7-8535-4891-BEA1-4DBB0A3CCF23}" srcOrd="2" destOrd="0" presId="urn:microsoft.com/office/officeart/2009/3/layout/CircleRelationship"/>
    <dgm:cxn modelId="{2EEA25DC-81C6-4A3F-BAB3-CDB661F5684A}" type="presParOf" srcId="{7D42A646-5C1D-4B38-A0E3-7CBA2521EF5A}" destId="{203E3012-B819-46BB-83AE-99354D577702}" srcOrd="3" destOrd="0" presId="urn:microsoft.com/office/officeart/2009/3/layout/CircleRelationship"/>
    <dgm:cxn modelId="{BE183EC1-6496-4953-BE34-E3348F9D5928}" type="presParOf" srcId="{7D42A646-5C1D-4B38-A0E3-7CBA2521EF5A}" destId="{C1CF8462-1C9C-417E-8ADE-D8FA4816BB9C}" srcOrd="4" destOrd="0" presId="urn:microsoft.com/office/officeart/2009/3/layout/CircleRelationship"/>
    <dgm:cxn modelId="{944F5F29-23B1-475A-820F-E13F35752C8A}" type="presParOf" srcId="{7D42A646-5C1D-4B38-A0E3-7CBA2521EF5A}" destId="{CFD848D8-84BA-4698-85F4-22350260E22A}" srcOrd="5" destOrd="0" presId="urn:microsoft.com/office/officeart/2009/3/layout/CircleRelationship"/>
    <dgm:cxn modelId="{55267AE3-9E32-4AB8-B06B-D5F2A63BB562}" type="presParOf" srcId="{7D42A646-5C1D-4B38-A0E3-7CBA2521EF5A}" destId="{36237420-559C-4E64-A267-5426DECA9DB7}" srcOrd="6" destOrd="0" presId="urn:microsoft.com/office/officeart/2009/3/layout/CircleRelationship"/>
    <dgm:cxn modelId="{A3B4F764-1762-4745-A0FF-01AFB290A505}" type="presParOf" srcId="{7D42A646-5C1D-4B38-A0E3-7CBA2521EF5A}" destId="{EF1BCB61-1314-43A4-B892-494407F3FA05}" srcOrd="7" destOrd="0" presId="urn:microsoft.com/office/officeart/2009/3/layout/CircleRelationship"/>
    <dgm:cxn modelId="{5DC3045E-7428-4CD0-90FF-A222F12DBD94}" type="presParOf" srcId="{EF1BCB61-1314-43A4-B892-494407F3FA05}" destId="{5D8B1518-75B4-4FBD-83FD-24F56A86400E}" srcOrd="0" destOrd="0" presId="urn:microsoft.com/office/officeart/2009/3/layout/CircleRelationship"/>
    <dgm:cxn modelId="{4939CAF8-37E4-4EB5-863A-AEFB96D4169F}" type="presParOf" srcId="{7D42A646-5C1D-4B38-A0E3-7CBA2521EF5A}" destId="{EBBD3C5A-CFFC-48CB-A218-BE9A07340137}" srcOrd="8" destOrd="0" presId="urn:microsoft.com/office/officeart/2009/3/layout/CircleRelationship"/>
    <dgm:cxn modelId="{67122029-C8F8-4C50-8197-857533041340}" type="presParOf" srcId="{EBBD3C5A-CFFC-48CB-A218-BE9A07340137}" destId="{D157022B-FE9D-43EF-A04B-149CABC8E0E9}" srcOrd="0" destOrd="0" presId="urn:microsoft.com/office/officeart/2009/3/layout/CircleRelationship"/>
    <dgm:cxn modelId="{78698191-36E3-4789-A264-B69955BDC068}" type="presParOf" srcId="{7D42A646-5C1D-4B38-A0E3-7CBA2521EF5A}" destId="{3E5AB101-DCF5-4654-8697-0FC3C9627FF8}" srcOrd="9" destOrd="0" presId="urn:microsoft.com/office/officeart/2009/3/layout/CircleRelationship"/>
    <dgm:cxn modelId="{3FEC72AB-84D2-4B35-B321-5BEF7627F589}" type="presParOf" srcId="{7D42A646-5C1D-4B38-A0E3-7CBA2521EF5A}" destId="{740A796C-F194-40D8-8E56-D7C1717ED98B}" srcOrd="10" destOrd="0" presId="urn:microsoft.com/office/officeart/2009/3/layout/CircleRelationship"/>
    <dgm:cxn modelId="{1D133E47-913F-4FC4-9B78-49BE858FBEC8}" type="presParOf" srcId="{740A796C-F194-40D8-8E56-D7C1717ED98B}" destId="{0382AD8F-B717-4D99-BE66-4199C1FE8214}" srcOrd="0" destOrd="0" presId="urn:microsoft.com/office/officeart/2009/3/layout/CircleRelationship"/>
    <dgm:cxn modelId="{A450EECD-0478-453D-8E99-D6C8FAB37922}" type="presParOf" srcId="{7D42A646-5C1D-4B38-A0E3-7CBA2521EF5A}" destId="{F35C99F2-0C37-43B0-9EB0-DE5653271A90}" srcOrd="11" destOrd="0" presId="urn:microsoft.com/office/officeart/2009/3/layout/CircleRelationship"/>
    <dgm:cxn modelId="{3CAAFBFC-43EC-4DA8-9768-03BA207719FF}" type="presParOf" srcId="{F35C99F2-0C37-43B0-9EB0-DE5653271A90}" destId="{50007DED-2B39-4EFC-85C7-F1B77CF294A5}" srcOrd="0" destOrd="0" presId="urn:microsoft.com/office/officeart/2009/3/layout/CircleRelationship"/>
    <dgm:cxn modelId="{1B2F313A-F664-442D-A573-C47CAF61523C}" type="presParOf" srcId="{7D42A646-5C1D-4B38-A0E3-7CBA2521EF5A}" destId="{9282A01E-1DE5-4E90-9C82-A4EE083A5332}" srcOrd="12" destOrd="0" presId="urn:microsoft.com/office/officeart/2009/3/layout/CircleRelationship"/>
    <dgm:cxn modelId="{1CE2B454-C782-4958-AD69-76E54A50FE55}" type="presParOf" srcId="{9282A01E-1DE5-4E90-9C82-A4EE083A5332}" destId="{04203AF8-DE3B-477F-A63E-1A6D5C3A9A82}" srcOrd="0" destOrd="0" presId="urn:microsoft.com/office/officeart/2009/3/layout/CircleRelationship"/>
    <dgm:cxn modelId="{1E69AE24-A6B3-40BF-B2E8-2C4E07A2B26A}" type="presParOf" srcId="{7D42A646-5C1D-4B38-A0E3-7CBA2521EF5A}" destId="{4F0FE0F4-031F-44F9-9CE2-4965A7834C16}" srcOrd="13" destOrd="0" presId="urn:microsoft.com/office/officeart/2009/3/layout/CircleRelationship"/>
    <dgm:cxn modelId="{69798E1A-ACBF-4F75-AB46-E3555C07E892}" type="presParOf" srcId="{7D42A646-5C1D-4B38-A0E3-7CBA2521EF5A}" destId="{DA869B1A-CD98-479A-881E-89F3AE2D66C9}" srcOrd="14" destOrd="0" presId="urn:microsoft.com/office/officeart/2009/3/layout/CircleRelationship"/>
    <dgm:cxn modelId="{6B1987CD-917A-43D8-A8CE-B96F4E21A640}" type="presParOf" srcId="{DA869B1A-CD98-479A-881E-89F3AE2D66C9}" destId="{036B15A6-9DDF-4FBA-9DA6-C6A805004A4E}" srcOrd="0" destOrd="0" presId="urn:microsoft.com/office/officeart/2009/3/layout/CircleRelationship"/>
    <dgm:cxn modelId="{E69A638B-7AB1-4206-817A-EF577A52C370}" type="presParOf" srcId="{7D42A646-5C1D-4B38-A0E3-7CBA2521EF5A}" destId="{3BA0E84D-1B22-447C-9ADC-C5308F0B2BCC}" srcOrd="15" destOrd="0" presId="urn:microsoft.com/office/officeart/2009/3/layout/CircleRelationship"/>
    <dgm:cxn modelId="{56F192D9-4651-419B-8666-E0F790E7BED2}" type="presParOf" srcId="{7D42A646-5C1D-4B38-A0E3-7CBA2521EF5A}" destId="{C3D3BEBD-6E56-4E7E-A6CD-2E6BC39D863F}" srcOrd="16" destOrd="0" presId="urn:microsoft.com/office/officeart/2009/3/layout/CircleRelationship"/>
    <dgm:cxn modelId="{C2F60857-9341-4353-97E4-EDB306B6B484}" type="presParOf" srcId="{C3D3BEBD-6E56-4E7E-A6CD-2E6BC39D863F}" destId="{C4E49FE5-1ED5-4E0E-9DFC-D4B378923085}" srcOrd="0" destOrd="0" presId="urn:microsoft.com/office/officeart/2009/3/layout/CircleRelationship"/>
    <dgm:cxn modelId="{714972BE-4C0B-498B-96E9-6438B9F5EB3B}" type="presParOf" srcId="{7D42A646-5C1D-4B38-A0E3-7CBA2521EF5A}" destId="{0D9AED66-CFAC-42C2-9C74-18E7AB355A4A}" srcOrd="17" destOrd="0" presId="urn:microsoft.com/office/officeart/2009/3/layout/CircleRelationship"/>
    <dgm:cxn modelId="{4B2F4032-56D4-49A6-BB09-92776724537D}" type="presParOf" srcId="{7D42A646-5C1D-4B38-A0E3-7CBA2521EF5A}" destId="{F43F21A3-5FD1-4300-9911-B1BF7EB81DAD}" srcOrd="18" destOrd="0" presId="urn:microsoft.com/office/officeart/2009/3/layout/CircleRelationship"/>
    <dgm:cxn modelId="{C21EB178-0695-428A-A322-13771F626099}" type="presParOf" srcId="{F43F21A3-5FD1-4300-9911-B1BF7EB81DAD}" destId="{FAFA5EA4-E403-4D26-B57C-1CA189006554}" srcOrd="0" destOrd="0" presId="urn:microsoft.com/office/officeart/2009/3/layout/CircleRelationship"/>
    <dgm:cxn modelId="{F8F7995F-E27E-44B3-9682-429F32702BD7}" type="presParOf" srcId="{7D42A646-5C1D-4B38-A0E3-7CBA2521EF5A}" destId="{BC8F7520-E394-44E9-9601-C5BDCE881A45}" srcOrd="19" destOrd="0" presId="urn:microsoft.com/office/officeart/2009/3/layout/CircleRelationship"/>
    <dgm:cxn modelId="{39EB5574-13A9-4731-BECE-18C46D3EE6C4}" type="presParOf" srcId="{BC8F7520-E394-44E9-9601-C5BDCE881A45}" destId="{44EDE074-D82C-491E-9424-8C1CF4808AB6}"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9E540-3B4F-4572-8F09-449C578EE6C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4D29242-11E9-46DA-8CDD-394D8D3E8EEE}">
      <dgm:prSet phldrT="[Text]"/>
      <dgm:spPr/>
      <dgm:t>
        <a:bodyPr/>
        <a:lstStyle/>
        <a:p>
          <a:r>
            <a:rPr lang="en-US" dirty="0"/>
            <a:t>Required by most Government Agencies/Primes</a:t>
          </a:r>
        </a:p>
      </dgm:t>
    </dgm:pt>
    <dgm:pt modelId="{D325B002-81BC-4197-9641-0C6E79E0F4C7}" type="parTrans" cxnId="{D339B18D-3787-450D-AA3F-B7174A596BBB}">
      <dgm:prSet/>
      <dgm:spPr/>
      <dgm:t>
        <a:bodyPr/>
        <a:lstStyle/>
        <a:p>
          <a:endParaRPr lang="en-US"/>
        </a:p>
      </dgm:t>
    </dgm:pt>
    <dgm:pt modelId="{97764B17-F101-4663-ABCC-0D4278BAB92C}" type="sibTrans" cxnId="{D339B18D-3787-450D-AA3F-B7174A596BBB}">
      <dgm:prSet/>
      <dgm:spPr/>
      <dgm:t>
        <a:bodyPr/>
        <a:lstStyle/>
        <a:p>
          <a:endParaRPr lang="en-US"/>
        </a:p>
      </dgm:t>
    </dgm:pt>
    <dgm:pt modelId="{2A7FBBAD-AEAB-4163-AB45-199000E4070B}">
      <dgm:prSet phldrT="[Text]"/>
      <dgm:spPr/>
      <dgm:t>
        <a:bodyPr/>
        <a:lstStyle/>
        <a:p>
          <a:r>
            <a:rPr lang="en-US" dirty="0"/>
            <a:t>Foot in the Door</a:t>
          </a:r>
        </a:p>
      </dgm:t>
    </dgm:pt>
    <dgm:pt modelId="{7020FE01-FF69-4B0D-AA69-FC2DA4AA99AA}" type="parTrans" cxnId="{A578ED2B-6387-4DFF-80C8-9C7CA481110E}">
      <dgm:prSet/>
      <dgm:spPr/>
      <dgm:t>
        <a:bodyPr/>
        <a:lstStyle/>
        <a:p>
          <a:endParaRPr lang="en-US"/>
        </a:p>
      </dgm:t>
    </dgm:pt>
    <dgm:pt modelId="{EC1CA37A-C8A8-4E97-92DB-54E61DB282E6}" type="sibTrans" cxnId="{A578ED2B-6387-4DFF-80C8-9C7CA481110E}">
      <dgm:prSet/>
      <dgm:spPr/>
      <dgm:t>
        <a:bodyPr/>
        <a:lstStyle/>
        <a:p>
          <a:endParaRPr lang="en-US"/>
        </a:p>
      </dgm:t>
    </dgm:pt>
    <dgm:pt modelId="{D1E7C812-A94C-4BD5-9D10-3836C14AE7CC}">
      <dgm:prSet phldrT="[Text]"/>
      <dgm:spPr/>
      <dgm:t>
        <a:bodyPr/>
        <a:lstStyle/>
        <a:p>
          <a:r>
            <a:rPr lang="en-US" dirty="0"/>
            <a:t>Be Remembered/Stand Out</a:t>
          </a:r>
        </a:p>
      </dgm:t>
    </dgm:pt>
    <dgm:pt modelId="{5E52EBF1-D386-4F96-BE28-D2CF5B46F872}" type="parTrans" cxnId="{7EDF9793-7138-4FD8-9999-86AAC575F860}">
      <dgm:prSet/>
      <dgm:spPr/>
      <dgm:t>
        <a:bodyPr/>
        <a:lstStyle/>
        <a:p>
          <a:endParaRPr lang="en-US"/>
        </a:p>
      </dgm:t>
    </dgm:pt>
    <dgm:pt modelId="{B77D4728-1B97-472D-AEA6-071C1EC12579}" type="sibTrans" cxnId="{7EDF9793-7138-4FD8-9999-86AAC575F860}">
      <dgm:prSet/>
      <dgm:spPr/>
      <dgm:t>
        <a:bodyPr/>
        <a:lstStyle/>
        <a:p>
          <a:endParaRPr lang="en-US"/>
        </a:p>
      </dgm:t>
    </dgm:pt>
    <dgm:pt modelId="{F30EE5D7-D5FA-4AFC-90B8-00003DF81352}" type="pres">
      <dgm:prSet presAssocID="{8E19E540-3B4F-4572-8F09-449C578EE6C2}" presName="Name0" presStyleCnt="0">
        <dgm:presLayoutVars>
          <dgm:dir/>
          <dgm:resizeHandles val="exact"/>
        </dgm:presLayoutVars>
      </dgm:prSet>
      <dgm:spPr/>
    </dgm:pt>
    <dgm:pt modelId="{7ED929AD-57F0-4F68-875D-34D9DA7E16C4}" type="pres">
      <dgm:prSet presAssocID="{04D29242-11E9-46DA-8CDD-394D8D3E8EEE}" presName="composite" presStyleCnt="0"/>
      <dgm:spPr/>
    </dgm:pt>
    <dgm:pt modelId="{4A600854-9B8F-4365-87BB-8261179AB23F}" type="pres">
      <dgm:prSet presAssocID="{04D29242-11E9-46DA-8CDD-394D8D3E8EEE}" presName="rect1" presStyleLbl="trAlignAcc1" presStyleIdx="0" presStyleCnt="3">
        <dgm:presLayoutVars>
          <dgm:bulletEnabled val="1"/>
        </dgm:presLayoutVars>
      </dgm:prSet>
      <dgm:spPr/>
    </dgm:pt>
    <dgm:pt modelId="{961D7725-F8BA-4DAE-8BB7-CBC628982EBF}" type="pres">
      <dgm:prSet presAssocID="{04D29242-11E9-46DA-8CDD-394D8D3E8EEE}"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35178CC6-18EB-4417-A41A-9CDB25C3240A}" type="pres">
      <dgm:prSet presAssocID="{97764B17-F101-4663-ABCC-0D4278BAB92C}" presName="sibTrans" presStyleCnt="0"/>
      <dgm:spPr/>
    </dgm:pt>
    <dgm:pt modelId="{54A7ED98-F12D-43B3-90E5-7AB65988DF61}" type="pres">
      <dgm:prSet presAssocID="{2A7FBBAD-AEAB-4163-AB45-199000E4070B}" presName="composite" presStyleCnt="0"/>
      <dgm:spPr/>
    </dgm:pt>
    <dgm:pt modelId="{6CAC7B68-C0B9-4881-9162-28279ED72D83}" type="pres">
      <dgm:prSet presAssocID="{2A7FBBAD-AEAB-4163-AB45-199000E4070B}" presName="rect1" presStyleLbl="trAlignAcc1" presStyleIdx="1" presStyleCnt="3">
        <dgm:presLayoutVars>
          <dgm:bulletEnabled val="1"/>
        </dgm:presLayoutVars>
      </dgm:prSet>
      <dgm:spPr/>
    </dgm:pt>
    <dgm:pt modelId="{461C4662-4D7E-412A-988B-5280E5F60B91}" type="pres">
      <dgm:prSet presAssocID="{2A7FBBAD-AEAB-4163-AB45-199000E4070B}"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18D79718-58CB-4B4C-877E-CD05673F4FA2}" type="pres">
      <dgm:prSet presAssocID="{EC1CA37A-C8A8-4E97-92DB-54E61DB282E6}" presName="sibTrans" presStyleCnt="0"/>
      <dgm:spPr/>
    </dgm:pt>
    <dgm:pt modelId="{0D77784D-C915-4462-A016-55DEC6E37B8E}" type="pres">
      <dgm:prSet presAssocID="{D1E7C812-A94C-4BD5-9D10-3836C14AE7CC}" presName="composite" presStyleCnt="0"/>
      <dgm:spPr/>
    </dgm:pt>
    <dgm:pt modelId="{228899A5-B282-439F-86D8-0B71FD9436FE}" type="pres">
      <dgm:prSet presAssocID="{D1E7C812-A94C-4BD5-9D10-3836C14AE7CC}" presName="rect1" presStyleLbl="trAlignAcc1" presStyleIdx="2" presStyleCnt="3" custScaleX="138290">
        <dgm:presLayoutVars>
          <dgm:bulletEnabled val="1"/>
        </dgm:presLayoutVars>
      </dgm:prSet>
      <dgm:spPr/>
    </dgm:pt>
    <dgm:pt modelId="{CCEED608-BB59-45FB-85A9-18C2887BAD67}" type="pres">
      <dgm:prSet presAssocID="{D1E7C812-A94C-4BD5-9D10-3836C14AE7CC}" presName="rect2" presStyleLbl="fgImgPlace1" presStyleIdx="2" presStyleCnt="3" custScaleX="120038" custScaleY="100301" custLinFactX="-23547" custLinFactNeighborX="-100000" custLinFactNeighborY="3138"/>
      <dgm:spPr>
        <a:blipFill>
          <a:blip xmlns:r="http://schemas.openxmlformats.org/officeDocument/2006/relationships" r:embed="rId3">
            <a:extLst>
              <a:ext uri="{28A0092B-C50C-407E-A947-70E740481C1C}">
                <a14:useLocalDpi xmlns:a14="http://schemas.microsoft.com/office/drawing/2010/main" val="0"/>
              </a:ext>
            </a:extLst>
          </a:blip>
          <a:srcRect/>
          <a:stretch>
            <a:fillRect l="-82000" r="-82000"/>
          </a:stretch>
        </a:blipFill>
      </dgm:spPr>
    </dgm:pt>
  </dgm:ptLst>
  <dgm:cxnLst>
    <dgm:cxn modelId="{A578ED2B-6387-4DFF-80C8-9C7CA481110E}" srcId="{8E19E540-3B4F-4572-8F09-449C578EE6C2}" destId="{2A7FBBAD-AEAB-4163-AB45-199000E4070B}" srcOrd="1" destOrd="0" parTransId="{7020FE01-FF69-4B0D-AA69-FC2DA4AA99AA}" sibTransId="{EC1CA37A-C8A8-4E97-92DB-54E61DB282E6}"/>
    <dgm:cxn modelId="{B3681D3F-F3D9-4D8B-95FB-DE959C16B4E8}" type="presOf" srcId="{2A7FBBAD-AEAB-4163-AB45-199000E4070B}" destId="{6CAC7B68-C0B9-4881-9162-28279ED72D83}" srcOrd="0" destOrd="0" presId="urn:microsoft.com/office/officeart/2008/layout/PictureStrips"/>
    <dgm:cxn modelId="{1DE6A659-C6A2-454A-80F0-AF669013D417}" type="presOf" srcId="{04D29242-11E9-46DA-8CDD-394D8D3E8EEE}" destId="{4A600854-9B8F-4365-87BB-8261179AB23F}" srcOrd="0" destOrd="0" presId="urn:microsoft.com/office/officeart/2008/layout/PictureStrips"/>
    <dgm:cxn modelId="{C873237F-6DDB-4E62-B0F3-1B4B8C378EE7}" type="presOf" srcId="{8E19E540-3B4F-4572-8F09-449C578EE6C2}" destId="{F30EE5D7-D5FA-4AFC-90B8-00003DF81352}" srcOrd="0" destOrd="0" presId="urn:microsoft.com/office/officeart/2008/layout/PictureStrips"/>
    <dgm:cxn modelId="{D339B18D-3787-450D-AA3F-B7174A596BBB}" srcId="{8E19E540-3B4F-4572-8F09-449C578EE6C2}" destId="{04D29242-11E9-46DA-8CDD-394D8D3E8EEE}" srcOrd="0" destOrd="0" parTransId="{D325B002-81BC-4197-9641-0C6E79E0F4C7}" sibTransId="{97764B17-F101-4663-ABCC-0D4278BAB92C}"/>
    <dgm:cxn modelId="{90DE8B92-220C-4F35-A284-811C9C271280}" type="presOf" srcId="{D1E7C812-A94C-4BD5-9D10-3836C14AE7CC}" destId="{228899A5-B282-439F-86D8-0B71FD9436FE}" srcOrd="0" destOrd="0" presId="urn:microsoft.com/office/officeart/2008/layout/PictureStrips"/>
    <dgm:cxn modelId="{7EDF9793-7138-4FD8-9999-86AAC575F860}" srcId="{8E19E540-3B4F-4572-8F09-449C578EE6C2}" destId="{D1E7C812-A94C-4BD5-9D10-3836C14AE7CC}" srcOrd="2" destOrd="0" parTransId="{5E52EBF1-D386-4F96-BE28-D2CF5B46F872}" sibTransId="{B77D4728-1B97-472D-AEA6-071C1EC12579}"/>
    <dgm:cxn modelId="{73A8149D-7B94-47F7-8B25-4E84B3E6DF79}" type="presParOf" srcId="{F30EE5D7-D5FA-4AFC-90B8-00003DF81352}" destId="{7ED929AD-57F0-4F68-875D-34D9DA7E16C4}" srcOrd="0" destOrd="0" presId="urn:microsoft.com/office/officeart/2008/layout/PictureStrips"/>
    <dgm:cxn modelId="{3C01B581-30F8-4400-B0CF-9F41373AF338}" type="presParOf" srcId="{7ED929AD-57F0-4F68-875D-34D9DA7E16C4}" destId="{4A600854-9B8F-4365-87BB-8261179AB23F}" srcOrd="0" destOrd="0" presId="urn:microsoft.com/office/officeart/2008/layout/PictureStrips"/>
    <dgm:cxn modelId="{C240E046-2686-4348-B0A6-F3B22A677DE1}" type="presParOf" srcId="{7ED929AD-57F0-4F68-875D-34D9DA7E16C4}" destId="{961D7725-F8BA-4DAE-8BB7-CBC628982EBF}" srcOrd="1" destOrd="0" presId="urn:microsoft.com/office/officeart/2008/layout/PictureStrips"/>
    <dgm:cxn modelId="{192281B9-1670-4579-9820-9022ACA7A7E2}" type="presParOf" srcId="{F30EE5D7-D5FA-4AFC-90B8-00003DF81352}" destId="{35178CC6-18EB-4417-A41A-9CDB25C3240A}" srcOrd="1" destOrd="0" presId="urn:microsoft.com/office/officeart/2008/layout/PictureStrips"/>
    <dgm:cxn modelId="{CDB5FC51-FC1A-4BD4-A7AE-71B897173865}" type="presParOf" srcId="{F30EE5D7-D5FA-4AFC-90B8-00003DF81352}" destId="{54A7ED98-F12D-43B3-90E5-7AB65988DF61}" srcOrd="2" destOrd="0" presId="urn:microsoft.com/office/officeart/2008/layout/PictureStrips"/>
    <dgm:cxn modelId="{13C36CB0-6FCC-4FCB-AF46-3BCFE06F2F6B}" type="presParOf" srcId="{54A7ED98-F12D-43B3-90E5-7AB65988DF61}" destId="{6CAC7B68-C0B9-4881-9162-28279ED72D83}" srcOrd="0" destOrd="0" presId="urn:microsoft.com/office/officeart/2008/layout/PictureStrips"/>
    <dgm:cxn modelId="{C20A9858-EDB3-45F5-A788-D1725B05888E}" type="presParOf" srcId="{54A7ED98-F12D-43B3-90E5-7AB65988DF61}" destId="{461C4662-4D7E-412A-988B-5280E5F60B91}" srcOrd="1" destOrd="0" presId="urn:microsoft.com/office/officeart/2008/layout/PictureStrips"/>
    <dgm:cxn modelId="{8AB86563-24A7-4366-AC22-F57E88A79A4C}" type="presParOf" srcId="{F30EE5D7-D5FA-4AFC-90B8-00003DF81352}" destId="{18D79718-58CB-4B4C-877E-CD05673F4FA2}" srcOrd="3" destOrd="0" presId="urn:microsoft.com/office/officeart/2008/layout/PictureStrips"/>
    <dgm:cxn modelId="{239B6C24-3739-46A0-9675-170DECDA0693}" type="presParOf" srcId="{F30EE5D7-D5FA-4AFC-90B8-00003DF81352}" destId="{0D77784D-C915-4462-A016-55DEC6E37B8E}" srcOrd="4" destOrd="0" presId="urn:microsoft.com/office/officeart/2008/layout/PictureStrips"/>
    <dgm:cxn modelId="{BC8C787E-DE0C-4EBD-949A-928CCB734512}" type="presParOf" srcId="{0D77784D-C915-4462-A016-55DEC6E37B8E}" destId="{228899A5-B282-439F-86D8-0B71FD9436FE}" srcOrd="0" destOrd="0" presId="urn:microsoft.com/office/officeart/2008/layout/PictureStrips"/>
    <dgm:cxn modelId="{92C0C110-DCEC-4C1A-BF2E-5943684A1F36}" type="presParOf" srcId="{0D77784D-C915-4462-A016-55DEC6E37B8E}" destId="{CCEED608-BB59-45FB-85A9-18C2887BAD6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25114-EDFE-49C3-A09D-FFA7AEFC5F53}" type="doc">
      <dgm:prSet loTypeId="urn:microsoft.com/office/officeart/2005/8/layout/arrow5" loCatId="process" qsTypeId="urn:microsoft.com/office/officeart/2005/8/quickstyle/3d9" qsCatId="3D" csTypeId="urn:microsoft.com/office/officeart/2005/8/colors/colorful3" csCatId="colorful" phldr="1"/>
      <dgm:spPr/>
      <dgm:t>
        <a:bodyPr/>
        <a:lstStyle/>
        <a:p>
          <a:endParaRPr lang="en-US"/>
        </a:p>
      </dgm:t>
    </dgm:pt>
    <dgm:pt modelId="{6CB2006A-7321-4085-ACAA-5107DB72B8D4}">
      <dgm:prSet phldrT="[Text]"/>
      <dgm:spPr/>
      <dgm:t>
        <a:bodyPr/>
        <a:lstStyle/>
        <a:p>
          <a:r>
            <a:rPr lang="en-US" dirty="0"/>
            <a:t>Company’s Core Competencies</a:t>
          </a:r>
        </a:p>
      </dgm:t>
    </dgm:pt>
    <dgm:pt modelId="{21529139-A119-47F0-80FA-3FAE03DFBD96}" type="parTrans" cxnId="{81C27456-FF68-4555-B879-EC1BA8D694D5}">
      <dgm:prSet/>
      <dgm:spPr/>
      <dgm:t>
        <a:bodyPr/>
        <a:lstStyle/>
        <a:p>
          <a:endParaRPr lang="en-US"/>
        </a:p>
      </dgm:t>
    </dgm:pt>
    <dgm:pt modelId="{E2B6EDED-B50C-4BEF-97EA-14B8C6DE8EBF}" type="sibTrans" cxnId="{81C27456-FF68-4555-B879-EC1BA8D694D5}">
      <dgm:prSet/>
      <dgm:spPr/>
      <dgm:t>
        <a:bodyPr/>
        <a:lstStyle/>
        <a:p>
          <a:endParaRPr lang="en-US"/>
        </a:p>
      </dgm:t>
    </dgm:pt>
    <dgm:pt modelId="{83F88468-8EC2-4C53-9A84-F02B3504E2A8}">
      <dgm:prSet phldrT="[Text]"/>
      <dgm:spPr/>
      <dgm:t>
        <a:bodyPr/>
        <a:lstStyle/>
        <a:p>
          <a:r>
            <a:rPr lang="en-US" dirty="0"/>
            <a:t>Agency’s Mission or specific Opportunity</a:t>
          </a:r>
        </a:p>
      </dgm:t>
    </dgm:pt>
    <dgm:pt modelId="{E97EE10A-B1F9-44AF-B6A5-F9452A11B278}" type="parTrans" cxnId="{3F7E9592-FB04-4214-B9A1-816F67D3A692}">
      <dgm:prSet/>
      <dgm:spPr/>
      <dgm:t>
        <a:bodyPr/>
        <a:lstStyle/>
        <a:p>
          <a:endParaRPr lang="en-US"/>
        </a:p>
      </dgm:t>
    </dgm:pt>
    <dgm:pt modelId="{499D7BDF-DADC-44FD-85C0-D04F5374C1D1}" type="sibTrans" cxnId="{3F7E9592-FB04-4214-B9A1-816F67D3A692}">
      <dgm:prSet/>
      <dgm:spPr/>
      <dgm:t>
        <a:bodyPr/>
        <a:lstStyle/>
        <a:p>
          <a:endParaRPr lang="en-US"/>
        </a:p>
      </dgm:t>
    </dgm:pt>
    <dgm:pt modelId="{F7F9ECCA-9B14-4CA1-911A-FDF29AAF924A}" type="pres">
      <dgm:prSet presAssocID="{A9B25114-EDFE-49C3-A09D-FFA7AEFC5F53}" presName="diagram" presStyleCnt="0">
        <dgm:presLayoutVars>
          <dgm:dir/>
          <dgm:resizeHandles val="exact"/>
        </dgm:presLayoutVars>
      </dgm:prSet>
      <dgm:spPr/>
    </dgm:pt>
    <dgm:pt modelId="{E0BCB9EA-B307-4210-91D1-825D52336C33}" type="pres">
      <dgm:prSet presAssocID="{6CB2006A-7321-4085-ACAA-5107DB72B8D4}" presName="arrow" presStyleLbl="node1" presStyleIdx="0" presStyleCnt="2" custRadScaleRad="100137" custRadScaleInc="-1031">
        <dgm:presLayoutVars>
          <dgm:bulletEnabled val="1"/>
        </dgm:presLayoutVars>
      </dgm:prSet>
      <dgm:spPr/>
    </dgm:pt>
    <dgm:pt modelId="{8008A16F-1935-4D9E-8B11-5171D1790B6C}" type="pres">
      <dgm:prSet presAssocID="{83F88468-8EC2-4C53-9A84-F02B3504E2A8}" presName="arrow" presStyleLbl="node1" presStyleIdx="1" presStyleCnt="2">
        <dgm:presLayoutVars>
          <dgm:bulletEnabled val="1"/>
        </dgm:presLayoutVars>
      </dgm:prSet>
      <dgm:spPr/>
    </dgm:pt>
  </dgm:ptLst>
  <dgm:cxnLst>
    <dgm:cxn modelId="{AB775403-BD27-49C5-AF34-FCCA4A0E4461}" type="presOf" srcId="{A9B25114-EDFE-49C3-A09D-FFA7AEFC5F53}" destId="{F7F9ECCA-9B14-4CA1-911A-FDF29AAF924A}" srcOrd="0" destOrd="0" presId="urn:microsoft.com/office/officeart/2005/8/layout/arrow5"/>
    <dgm:cxn modelId="{CA8C0B3F-7D92-433F-B8DB-A606658BE92E}" type="presOf" srcId="{6CB2006A-7321-4085-ACAA-5107DB72B8D4}" destId="{E0BCB9EA-B307-4210-91D1-825D52336C33}" srcOrd="0" destOrd="0" presId="urn:microsoft.com/office/officeart/2005/8/layout/arrow5"/>
    <dgm:cxn modelId="{81C27456-FF68-4555-B879-EC1BA8D694D5}" srcId="{A9B25114-EDFE-49C3-A09D-FFA7AEFC5F53}" destId="{6CB2006A-7321-4085-ACAA-5107DB72B8D4}" srcOrd="0" destOrd="0" parTransId="{21529139-A119-47F0-80FA-3FAE03DFBD96}" sibTransId="{E2B6EDED-B50C-4BEF-97EA-14B8C6DE8EBF}"/>
    <dgm:cxn modelId="{42CF248E-94C6-4C86-BFDC-8277B229B252}" type="presOf" srcId="{83F88468-8EC2-4C53-9A84-F02B3504E2A8}" destId="{8008A16F-1935-4D9E-8B11-5171D1790B6C}" srcOrd="0" destOrd="0" presId="urn:microsoft.com/office/officeart/2005/8/layout/arrow5"/>
    <dgm:cxn modelId="{3F7E9592-FB04-4214-B9A1-816F67D3A692}" srcId="{A9B25114-EDFE-49C3-A09D-FFA7AEFC5F53}" destId="{83F88468-8EC2-4C53-9A84-F02B3504E2A8}" srcOrd="1" destOrd="0" parTransId="{E97EE10A-B1F9-44AF-B6A5-F9452A11B278}" sibTransId="{499D7BDF-DADC-44FD-85C0-D04F5374C1D1}"/>
    <dgm:cxn modelId="{146F2F33-A931-4627-B1C0-32FF6BE9B105}" type="presParOf" srcId="{F7F9ECCA-9B14-4CA1-911A-FDF29AAF924A}" destId="{E0BCB9EA-B307-4210-91D1-825D52336C33}" srcOrd="0" destOrd="0" presId="urn:microsoft.com/office/officeart/2005/8/layout/arrow5"/>
    <dgm:cxn modelId="{BE81DF7F-19CE-4387-9396-085E27EB9AAA}" type="presParOf" srcId="{F7F9ECCA-9B14-4CA1-911A-FDF29AAF924A}" destId="{8008A16F-1935-4D9E-8B11-5171D1790B6C}"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95A9F6-C66B-47ED-B4DC-82821564624A}"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US"/>
        </a:p>
      </dgm:t>
    </dgm:pt>
    <dgm:pt modelId="{6D256391-6026-4FA6-A399-79FD2D115E47}">
      <dgm:prSet phldrT="[Text]"/>
      <dgm:spPr>
        <a:solidFill>
          <a:schemeClr val="accent1"/>
        </a:solidFill>
      </dgm:spPr>
      <dgm:t>
        <a:bodyPr/>
        <a:lstStyle/>
        <a:p>
          <a:r>
            <a:rPr lang="en-US" dirty="0"/>
            <a:t>Product</a:t>
          </a:r>
        </a:p>
      </dgm:t>
    </dgm:pt>
    <dgm:pt modelId="{B4486543-DDEF-43CB-89E9-921EEB6A5A69}" type="parTrans" cxnId="{4E2FE863-F205-4683-909C-88E181B30CF7}">
      <dgm:prSet/>
      <dgm:spPr/>
      <dgm:t>
        <a:bodyPr/>
        <a:lstStyle/>
        <a:p>
          <a:endParaRPr lang="en-US"/>
        </a:p>
      </dgm:t>
    </dgm:pt>
    <dgm:pt modelId="{737205A8-DEA8-4BEC-89A3-C4A8087E2159}" type="sibTrans" cxnId="{4E2FE863-F205-4683-909C-88E181B30CF7}">
      <dgm:prSet/>
      <dgm:spPr/>
      <dgm:t>
        <a:bodyPr/>
        <a:lstStyle/>
        <a:p>
          <a:endParaRPr lang="en-US"/>
        </a:p>
      </dgm:t>
    </dgm:pt>
    <dgm:pt modelId="{02EDD1E0-EB85-45A2-B079-6BC711669581}">
      <dgm:prSet phldrT="[Text]"/>
      <dgm:spPr/>
      <dgm:t>
        <a:bodyPr/>
        <a:lstStyle/>
        <a:p>
          <a:r>
            <a:rPr lang="en-US" dirty="0"/>
            <a:t> Added features</a:t>
          </a:r>
        </a:p>
      </dgm:t>
    </dgm:pt>
    <dgm:pt modelId="{35EBF83A-6E1F-41AE-9781-8D667266BE6E}" type="parTrans" cxnId="{E716A4D8-87D0-45ED-AA9D-412E79014A2C}">
      <dgm:prSet/>
      <dgm:spPr/>
      <dgm:t>
        <a:bodyPr/>
        <a:lstStyle/>
        <a:p>
          <a:endParaRPr lang="en-US"/>
        </a:p>
      </dgm:t>
    </dgm:pt>
    <dgm:pt modelId="{3F1C3280-B213-42E8-A02E-62F44BE55800}" type="sibTrans" cxnId="{E716A4D8-87D0-45ED-AA9D-412E79014A2C}">
      <dgm:prSet/>
      <dgm:spPr/>
      <dgm:t>
        <a:bodyPr/>
        <a:lstStyle/>
        <a:p>
          <a:endParaRPr lang="en-US"/>
        </a:p>
      </dgm:t>
    </dgm:pt>
    <dgm:pt modelId="{30393BBC-D07A-453D-AAAC-F9FE26B723F3}">
      <dgm:prSet phldrT="[Text]"/>
      <dgm:spPr>
        <a:solidFill>
          <a:schemeClr val="accent1"/>
        </a:solidFill>
      </dgm:spPr>
      <dgm:t>
        <a:bodyPr/>
        <a:lstStyle/>
        <a:p>
          <a:r>
            <a:rPr lang="en-US" dirty="0"/>
            <a:t>Service</a:t>
          </a:r>
        </a:p>
      </dgm:t>
    </dgm:pt>
    <dgm:pt modelId="{C4D7E82A-4A76-453C-A7C2-F55F50851CE9}" type="parTrans" cxnId="{EF7DA963-0915-45E3-9E7A-02A787C91CBD}">
      <dgm:prSet/>
      <dgm:spPr/>
      <dgm:t>
        <a:bodyPr/>
        <a:lstStyle/>
        <a:p>
          <a:endParaRPr lang="en-US"/>
        </a:p>
      </dgm:t>
    </dgm:pt>
    <dgm:pt modelId="{C71B1363-7720-4FA2-9FDD-062CB699B98D}" type="sibTrans" cxnId="{EF7DA963-0915-45E3-9E7A-02A787C91CBD}">
      <dgm:prSet/>
      <dgm:spPr/>
      <dgm:t>
        <a:bodyPr/>
        <a:lstStyle/>
        <a:p>
          <a:endParaRPr lang="en-US"/>
        </a:p>
      </dgm:t>
    </dgm:pt>
    <dgm:pt modelId="{A7D15DD7-FDFA-45FD-89CB-773B935C4CEB}">
      <dgm:prSet phldrT="[Text]"/>
      <dgm:spPr/>
      <dgm:t>
        <a:bodyPr/>
        <a:lstStyle/>
        <a:p>
          <a:r>
            <a:rPr lang="en-US" dirty="0"/>
            <a:t>Quality Assurance</a:t>
          </a:r>
        </a:p>
      </dgm:t>
    </dgm:pt>
    <dgm:pt modelId="{07E1788C-D8C9-4D16-A281-373BCD383C37}" type="parTrans" cxnId="{85F17836-6CE1-408E-943A-8118A4CB6510}">
      <dgm:prSet/>
      <dgm:spPr/>
      <dgm:t>
        <a:bodyPr/>
        <a:lstStyle/>
        <a:p>
          <a:endParaRPr lang="en-US"/>
        </a:p>
      </dgm:t>
    </dgm:pt>
    <dgm:pt modelId="{4E3B4381-525E-4F40-A559-AF20DA12295C}" type="sibTrans" cxnId="{85F17836-6CE1-408E-943A-8118A4CB6510}">
      <dgm:prSet/>
      <dgm:spPr/>
      <dgm:t>
        <a:bodyPr/>
        <a:lstStyle/>
        <a:p>
          <a:endParaRPr lang="en-US"/>
        </a:p>
      </dgm:t>
    </dgm:pt>
    <dgm:pt modelId="{EB9BF26F-E7A8-44A3-AAEB-DFFA38606CB9}">
      <dgm:prSet phldrT="[Text]"/>
      <dgm:spPr/>
      <dgm:t>
        <a:bodyPr/>
        <a:lstStyle/>
        <a:p>
          <a:r>
            <a:rPr lang="en-US" dirty="0"/>
            <a:t>Performance</a:t>
          </a:r>
        </a:p>
      </dgm:t>
    </dgm:pt>
    <dgm:pt modelId="{C13A0CF2-6638-4ECE-A7ED-9122CAF16A34}" type="parTrans" cxnId="{51D5987E-45B3-4E94-A33B-5ADB74B4C5E8}">
      <dgm:prSet/>
      <dgm:spPr/>
      <dgm:t>
        <a:bodyPr/>
        <a:lstStyle/>
        <a:p>
          <a:endParaRPr lang="en-US"/>
        </a:p>
      </dgm:t>
    </dgm:pt>
    <dgm:pt modelId="{CDAA05A4-E906-48DA-A06A-6701277589A6}" type="sibTrans" cxnId="{51D5987E-45B3-4E94-A33B-5ADB74B4C5E8}">
      <dgm:prSet/>
      <dgm:spPr/>
      <dgm:t>
        <a:bodyPr/>
        <a:lstStyle/>
        <a:p>
          <a:endParaRPr lang="en-US"/>
        </a:p>
      </dgm:t>
    </dgm:pt>
    <dgm:pt modelId="{9320E591-A23F-4723-BC6F-0D1DA0FABED5}">
      <dgm:prSet phldrT="[Text]"/>
      <dgm:spPr/>
      <dgm:t>
        <a:bodyPr/>
        <a:lstStyle/>
        <a:p>
          <a:r>
            <a:rPr lang="en-US" dirty="0"/>
            <a:t>Installation – special equipment </a:t>
          </a:r>
        </a:p>
      </dgm:t>
    </dgm:pt>
    <dgm:pt modelId="{59C9BDF4-BD18-4A3C-8E61-A047ACAC9C21}" type="parTrans" cxnId="{D44AC4B6-5323-49AA-B8FD-06673588B358}">
      <dgm:prSet/>
      <dgm:spPr/>
      <dgm:t>
        <a:bodyPr/>
        <a:lstStyle/>
        <a:p>
          <a:endParaRPr lang="en-US"/>
        </a:p>
      </dgm:t>
    </dgm:pt>
    <dgm:pt modelId="{1E4D9AAC-33DA-4C40-9586-729329EF00E6}" type="sibTrans" cxnId="{D44AC4B6-5323-49AA-B8FD-06673588B358}">
      <dgm:prSet/>
      <dgm:spPr/>
      <dgm:t>
        <a:bodyPr/>
        <a:lstStyle/>
        <a:p>
          <a:endParaRPr lang="en-US"/>
        </a:p>
      </dgm:t>
    </dgm:pt>
    <dgm:pt modelId="{540CBFD3-AAD3-48E8-AFE1-EDD7087C4998}">
      <dgm:prSet phldrT="[Text]"/>
      <dgm:spPr/>
      <dgm:t>
        <a:bodyPr/>
        <a:lstStyle/>
        <a:p>
          <a:r>
            <a:rPr lang="en-US" dirty="0"/>
            <a:t>Special machinery or equipment to make product special</a:t>
          </a:r>
        </a:p>
      </dgm:t>
    </dgm:pt>
    <dgm:pt modelId="{0F751301-6CF3-4FFA-BD32-AF65752239EC}" type="parTrans" cxnId="{7652E6EB-FD31-4026-B51E-7AA6B816C339}">
      <dgm:prSet/>
      <dgm:spPr/>
      <dgm:t>
        <a:bodyPr/>
        <a:lstStyle/>
        <a:p>
          <a:endParaRPr lang="en-US"/>
        </a:p>
      </dgm:t>
    </dgm:pt>
    <dgm:pt modelId="{843140A9-F27A-4C8A-B4BE-15DA855A4B63}" type="sibTrans" cxnId="{7652E6EB-FD31-4026-B51E-7AA6B816C339}">
      <dgm:prSet/>
      <dgm:spPr/>
      <dgm:t>
        <a:bodyPr/>
        <a:lstStyle/>
        <a:p>
          <a:endParaRPr lang="en-US"/>
        </a:p>
      </dgm:t>
    </dgm:pt>
    <dgm:pt modelId="{FC85EAA8-5CBE-407E-BA5B-E20A792E8314}">
      <dgm:prSet phldrT="[Text]"/>
      <dgm:spPr/>
      <dgm:t>
        <a:bodyPr/>
        <a:lstStyle/>
        <a:p>
          <a:r>
            <a:rPr lang="en-US" dirty="0"/>
            <a:t>Delivery of the service</a:t>
          </a:r>
        </a:p>
      </dgm:t>
    </dgm:pt>
    <dgm:pt modelId="{14A5D176-C607-40EB-B617-701CD4974BF0}" type="parTrans" cxnId="{D0B28874-DA61-4A20-9389-CAB10229A7C9}">
      <dgm:prSet/>
      <dgm:spPr/>
      <dgm:t>
        <a:bodyPr/>
        <a:lstStyle/>
        <a:p>
          <a:endParaRPr lang="en-US"/>
        </a:p>
      </dgm:t>
    </dgm:pt>
    <dgm:pt modelId="{3779297C-3294-48C2-9149-6778AFF90A05}" type="sibTrans" cxnId="{D0B28874-DA61-4A20-9389-CAB10229A7C9}">
      <dgm:prSet/>
      <dgm:spPr/>
      <dgm:t>
        <a:bodyPr/>
        <a:lstStyle/>
        <a:p>
          <a:endParaRPr lang="en-US"/>
        </a:p>
      </dgm:t>
    </dgm:pt>
    <dgm:pt modelId="{BEA99CEF-E227-4410-B864-2EA9616DF1C4}">
      <dgm:prSet phldrT="[Text]"/>
      <dgm:spPr/>
      <dgm:t>
        <a:bodyPr/>
        <a:lstStyle/>
        <a:p>
          <a:r>
            <a:rPr lang="en-US" dirty="0"/>
            <a:t>Delivery of the product</a:t>
          </a:r>
        </a:p>
      </dgm:t>
    </dgm:pt>
    <dgm:pt modelId="{736A91F3-D149-4EAD-ACE8-48376269B190}" type="parTrans" cxnId="{B7374B4F-F821-4ED8-B89E-E4A635735787}">
      <dgm:prSet/>
      <dgm:spPr/>
      <dgm:t>
        <a:bodyPr/>
        <a:lstStyle/>
        <a:p>
          <a:endParaRPr lang="en-US"/>
        </a:p>
      </dgm:t>
    </dgm:pt>
    <dgm:pt modelId="{5462FAC3-F16C-473D-977F-84B999995BF3}" type="sibTrans" cxnId="{B7374B4F-F821-4ED8-B89E-E4A635735787}">
      <dgm:prSet/>
      <dgm:spPr/>
      <dgm:t>
        <a:bodyPr/>
        <a:lstStyle/>
        <a:p>
          <a:endParaRPr lang="en-US"/>
        </a:p>
      </dgm:t>
    </dgm:pt>
    <dgm:pt modelId="{F01B47EF-BDE0-429B-B40A-A6CBB7DBF0F0}">
      <dgm:prSet phldrT="[Text]"/>
      <dgm:spPr/>
      <dgm:t>
        <a:bodyPr/>
        <a:lstStyle/>
        <a:p>
          <a:r>
            <a:rPr lang="en-US" dirty="0"/>
            <a:t>Professional Expertise</a:t>
          </a:r>
        </a:p>
      </dgm:t>
    </dgm:pt>
    <dgm:pt modelId="{FA76BA3E-E794-4609-B681-A09157B7A493}" type="parTrans" cxnId="{B89782DF-3B0B-4617-B9D7-D465C3866F2E}">
      <dgm:prSet/>
      <dgm:spPr/>
      <dgm:t>
        <a:bodyPr/>
        <a:lstStyle/>
        <a:p>
          <a:endParaRPr lang="en-US"/>
        </a:p>
      </dgm:t>
    </dgm:pt>
    <dgm:pt modelId="{8367D052-1946-49EB-8F15-A1D23E69C973}" type="sibTrans" cxnId="{B89782DF-3B0B-4617-B9D7-D465C3866F2E}">
      <dgm:prSet/>
      <dgm:spPr/>
      <dgm:t>
        <a:bodyPr/>
        <a:lstStyle/>
        <a:p>
          <a:endParaRPr lang="en-US"/>
        </a:p>
      </dgm:t>
    </dgm:pt>
    <dgm:pt modelId="{866F549A-035D-4DC5-8956-9C1FDF4495B0}">
      <dgm:prSet phldrT="[Text]"/>
      <dgm:spPr/>
      <dgm:t>
        <a:bodyPr/>
        <a:lstStyle/>
        <a:p>
          <a:r>
            <a:rPr lang="en-US" dirty="0"/>
            <a:t>Certified Specialist </a:t>
          </a:r>
        </a:p>
      </dgm:t>
    </dgm:pt>
    <dgm:pt modelId="{A9CC7BB6-C659-418B-8EF1-9A461F4AE540}" type="parTrans" cxnId="{640E13EB-581D-4420-BF04-E3A38D07B49A}">
      <dgm:prSet/>
      <dgm:spPr/>
      <dgm:t>
        <a:bodyPr/>
        <a:lstStyle/>
        <a:p>
          <a:endParaRPr lang="en-US"/>
        </a:p>
      </dgm:t>
    </dgm:pt>
    <dgm:pt modelId="{4904029E-C1F7-4DC4-BA1A-E19DF68F5E22}" type="sibTrans" cxnId="{640E13EB-581D-4420-BF04-E3A38D07B49A}">
      <dgm:prSet/>
      <dgm:spPr/>
      <dgm:t>
        <a:bodyPr/>
        <a:lstStyle/>
        <a:p>
          <a:endParaRPr lang="en-US"/>
        </a:p>
      </dgm:t>
    </dgm:pt>
    <dgm:pt modelId="{587CF10B-CB1E-4CBF-8FF5-5B954E345058}">
      <dgm:prSet phldrT="[Text]"/>
      <dgm:spPr/>
      <dgm:t>
        <a:bodyPr/>
        <a:lstStyle/>
        <a:p>
          <a:r>
            <a:rPr lang="en-US" dirty="0"/>
            <a:t>Made with a special material</a:t>
          </a:r>
        </a:p>
      </dgm:t>
    </dgm:pt>
    <dgm:pt modelId="{16FA40BB-EB3B-4960-8259-E81005194184}" type="parTrans" cxnId="{D47BF522-F6C9-48E6-B504-53E2793119EB}">
      <dgm:prSet/>
      <dgm:spPr/>
      <dgm:t>
        <a:bodyPr/>
        <a:lstStyle/>
        <a:p>
          <a:endParaRPr lang="en-US"/>
        </a:p>
      </dgm:t>
    </dgm:pt>
    <dgm:pt modelId="{77B2935E-D976-418B-AAE5-7D237C3D5B55}" type="sibTrans" cxnId="{D47BF522-F6C9-48E6-B504-53E2793119EB}">
      <dgm:prSet/>
      <dgm:spPr/>
      <dgm:t>
        <a:bodyPr/>
        <a:lstStyle/>
        <a:p>
          <a:endParaRPr lang="en-US"/>
        </a:p>
      </dgm:t>
    </dgm:pt>
    <dgm:pt modelId="{6CE282DF-5DA0-4EA1-BB97-6C953A26A5AA}" type="pres">
      <dgm:prSet presAssocID="{BD95A9F6-C66B-47ED-B4DC-82821564624A}" presName="linear" presStyleCnt="0">
        <dgm:presLayoutVars>
          <dgm:animLvl val="lvl"/>
          <dgm:resizeHandles val="exact"/>
        </dgm:presLayoutVars>
      </dgm:prSet>
      <dgm:spPr/>
    </dgm:pt>
    <dgm:pt modelId="{85542E67-E9C6-4D54-B4C5-59218A2D0FA6}" type="pres">
      <dgm:prSet presAssocID="{6D256391-6026-4FA6-A399-79FD2D115E47}" presName="parentText" presStyleLbl="node1" presStyleIdx="0" presStyleCnt="2">
        <dgm:presLayoutVars>
          <dgm:chMax val="0"/>
          <dgm:bulletEnabled val="1"/>
        </dgm:presLayoutVars>
      </dgm:prSet>
      <dgm:spPr/>
    </dgm:pt>
    <dgm:pt modelId="{9310E197-2282-46D3-A6C6-24DBA15166AD}" type="pres">
      <dgm:prSet presAssocID="{6D256391-6026-4FA6-A399-79FD2D115E47}" presName="childText" presStyleLbl="revTx" presStyleIdx="0" presStyleCnt="2">
        <dgm:presLayoutVars>
          <dgm:bulletEnabled val="1"/>
        </dgm:presLayoutVars>
      </dgm:prSet>
      <dgm:spPr/>
    </dgm:pt>
    <dgm:pt modelId="{093249A8-0791-4BC6-B3FD-F1E9D1DF43C5}" type="pres">
      <dgm:prSet presAssocID="{30393BBC-D07A-453D-AAAC-F9FE26B723F3}" presName="parentText" presStyleLbl="node1" presStyleIdx="1" presStyleCnt="2">
        <dgm:presLayoutVars>
          <dgm:chMax val="0"/>
          <dgm:bulletEnabled val="1"/>
        </dgm:presLayoutVars>
      </dgm:prSet>
      <dgm:spPr/>
    </dgm:pt>
    <dgm:pt modelId="{228D90A7-5D86-4285-8AC7-328B7B0F5E08}" type="pres">
      <dgm:prSet presAssocID="{30393BBC-D07A-453D-AAAC-F9FE26B723F3}" presName="childText" presStyleLbl="revTx" presStyleIdx="1" presStyleCnt="2">
        <dgm:presLayoutVars>
          <dgm:bulletEnabled val="1"/>
        </dgm:presLayoutVars>
      </dgm:prSet>
      <dgm:spPr/>
    </dgm:pt>
  </dgm:ptLst>
  <dgm:cxnLst>
    <dgm:cxn modelId="{F08A040F-46AC-4F81-9E7F-811BFFEDC571}" type="presOf" srcId="{02EDD1E0-EB85-45A2-B079-6BC711669581}" destId="{9310E197-2282-46D3-A6C6-24DBA15166AD}" srcOrd="0" destOrd="0" presId="urn:microsoft.com/office/officeart/2005/8/layout/vList2"/>
    <dgm:cxn modelId="{DC732B12-F9E5-41B0-8573-B823A40304AC}" type="presOf" srcId="{BD95A9F6-C66B-47ED-B4DC-82821564624A}" destId="{6CE282DF-5DA0-4EA1-BB97-6C953A26A5AA}" srcOrd="0" destOrd="0" presId="urn:microsoft.com/office/officeart/2005/8/layout/vList2"/>
    <dgm:cxn modelId="{D47BF522-F6C9-48E6-B504-53E2793119EB}" srcId="{6D256391-6026-4FA6-A399-79FD2D115E47}" destId="{587CF10B-CB1E-4CBF-8FF5-5B954E345058}" srcOrd="1" destOrd="0" parTransId="{16FA40BB-EB3B-4960-8259-E81005194184}" sibTransId="{77B2935E-D976-418B-AAE5-7D237C3D5B55}"/>
    <dgm:cxn modelId="{BCFA4428-8D43-4627-ACC3-4ABA35600AD5}" type="presOf" srcId="{587CF10B-CB1E-4CBF-8FF5-5B954E345058}" destId="{9310E197-2282-46D3-A6C6-24DBA15166AD}" srcOrd="0" destOrd="1" presId="urn:microsoft.com/office/officeart/2005/8/layout/vList2"/>
    <dgm:cxn modelId="{17414131-BB5C-4697-A544-88179AF2CC43}" type="presOf" srcId="{FC85EAA8-5CBE-407E-BA5B-E20A792E8314}" destId="{228D90A7-5D86-4285-8AC7-328B7B0F5E08}" srcOrd="0" destOrd="2" presId="urn:microsoft.com/office/officeart/2005/8/layout/vList2"/>
    <dgm:cxn modelId="{85F17836-6CE1-408E-943A-8118A4CB6510}" srcId="{30393BBC-D07A-453D-AAAC-F9FE26B723F3}" destId="{A7D15DD7-FDFA-45FD-89CB-773B935C4CEB}" srcOrd="0" destOrd="0" parTransId="{07E1788C-D8C9-4D16-A281-373BCD383C37}" sibTransId="{4E3B4381-525E-4F40-A559-AF20DA12295C}"/>
    <dgm:cxn modelId="{EF7DA963-0915-45E3-9E7A-02A787C91CBD}" srcId="{BD95A9F6-C66B-47ED-B4DC-82821564624A}" destId="{30393BBC-D07A-453D-AAAC-F9FE26B723F3}" srcOrd="1" destOrd="0" parTransId="{C4D7E82A-4A76-453C-A7C2-F55F50851CE9}" sibTransId="{C71B1363-7720-4FA2-9FDD-062CB699B98D}"/>
    <dgm:cxn modelId="{4E2FE863-F205-4683-909C-88E181B30CF7}" srcId="{BD95A9F6-C66B-47ED-B4DC-82821564624A}" destId="{6D256391-6026-4FA6-A399-79FD2D115E47}" srcOrd="0" destOrd="0" parTransId="{B4486543-DDEF-43CB-89E9-921EEB6A5A69}" sibTransId="{737205A8-DEA8-4BEC-89A3-C4A8087E2159}"/>
    <dgm:cxn modelId="{B7374B4F-F821-4ED8-B89E-E4A635735787}" srcId="{6D256391-6026-4FA6-A399-79FD2D115E47}" destId="{BEA99CEF-E227-4410-B864-2EA9616DF1C4}" srcOrd="4" destOrd="0" parTransId="{736A91F3-D149-4EAD-ACE8-48376269B190}" sibTransId="{5462FAC3-F16C-473D-977F-84B999995BF3}"/>
    <dgm:cxn modelId="{D0B28874-DA61-4A20-9389-CAB10229A7C9}" srcId="{30393BBC-D07A-453D-AAAC-F9FE26B723F3}" destId="{FC85EAA8-5CBE-407E-BA5B-E20A792E8314}" srcOrd="2" destOrd="0" parTransId="{14A5D176-C607-40EB-B617-701CD4974BF0}" sibTransId="{3779297C-3294-48C2-9149-6778AFF90A05}"/>
    <dgm:cxn modelId="{51D5987E-45B3-4E94-A33B-5ADB74B4C5E8}" srcId="{6D256391-6026-4FA6-A399-79FD2D115E47}" destId="{EB9BF26F-E7A8-44A3-AAEB-DFFA38606CB9}" srcOrd="2" destOrd="0" parTransId="{C13A0CF2-6638-4ECE-A7ED-9122CAF16A34}" sibTransId="{CDAA05A4-E906-48DA-A06A-6701277589A6}"/>
    <dgm:cxn modelId="{0CEE8A88-E2CF-402E-A500-013B6A0A01A1}" type="presOf" srcId="{EB9BF26F-E7A8-44A3-AAEB-DFFA38606CB9}" destId="{9310E197-2282-46D3-A6C6-24DBA15166AD}" srcOrd="0" destOrd="2" presId="urn:microsoft.com/office/officeart/2005/8/layout/vList2"/>
    <dgm:cxn modelId="{3F1249AA-9C01-493F-A99C-984921DC6CB7}" type="presOf" srcId="{540CBFD3-AAD3-48E8-AFE1-EDD7087C4998}" destId="{9310E197-2282-46D3-A6C6-24DBA15166AD}" srcOrd="0" destOrd="3" presId="urn:microsoft.com/office/officeart/2005/8/layout/vList2"/>
    <dgm:cxn modelId="{D44AC4B6-5323-49AA-B8FD-06673588B358}" srcId="{30393BBC-D07A-453D-AAAC-F9FE26B723F3}" destId="{9320E591-A23F-4723-BC6F-0D1DA0FABED5}" srcOrd="1" destOrd="0" parTransId="{59C9BDF4-BD18-4A3C-8E61-A047ACAC9C21}" sibTransId="{1E4D9AAC-33DA-4C40-9586-729329EF00E6}"/>
    <dgm:cxn modelId="{B436AEBD-C02D-48D8-92F9-FFAC5E25BFB6}" type="presOf" srcId="{BEA99CEF-E227-4410-B864-2EA9616DF1C4}" destId="{9310E197-2282-46D3-A6C6-24DBA15166AD}" srcOrd="0" destOrd="4" presId="urn:microsoft.com/office/officeart/2005/8/layout/vList2"/>
    <dgm:cxn modelId="{CF2CECCD-7BA4-41DA-A7ED-6B3308EE1059}" type="presOf" srcId="{866F549A-035D-4DC5-8956-9C1FDF4495B0}" destId="{228D90A7-5D86-4285-8AC7-328B7B0F5E08}" srcOrd="0" destOrd="3" presId="urn:microsoft.com/office/officeart/2005/8/layout/vList2"/>
    <dgm:cxn modelId="{E6F56BCF-8C01-43B0-AEE1-1ABFF33C7EB7}" type="presOf" srcId="{6D256391-6026-4FA6-A399-79FD2D115E47}" destId="{85542E67-E9C6-4D54-B4C5-59218A2D0FA6}" srcOrd="0" destOrd="0" presId="urn:microsoft.com/office/officeart/2005/8/layout/vList2"/>
    <dgm:cxn modelId="{5C65E3D4-07C3-42FA-82E7-CAD792876285}" type="presOf" srcId="{F01B47EF-BDE0-429B-B40A-A6CBB7DBF0F0}" destId="{9310E197-2282-46D3-A6C6-24DBA15166AD}" srcOrd="0" destOrd="5" presId="urn:microsoft.com/office/officeart/2005/8/layout/vList2"/>
    <dgm:cxn modelId="{E716A4D8-87D0-45ED-AA9D-412E79014A2C}" srcId="{6D256391-6026-4FA6-A399-79FD2D115E47}" destId="{02EDD1E0-EB85-45A2-B079-6BC711669581}" srcOrd="0" destOrd="0" parTransId="{35EBF83A-6E1F-41AE-9781-8D667266BE6E}" sibTransId="{3F1C3280-B213-42E8-A02E-62F44BE55800}"/>
    <dgm:cxn modelId="{10A67BDB-BC13-4BD1-9A30-081F4F7C9874}" type="presOf" srcId="{9320E591-A23F-4723-BC6F-0D1DA0FABED5}" destId="{228D90A7-5D86-4285-8AC7-328B7B0F5E08}" srcOrd="0" destOrd="1" presId="urn:microsoft.com/office/officeart/2005/8/layout/vList2"/>
    <dgm:cxn modelId="{B89782DF-3B0B-4617-B9D7-D465C3866F2E}" srcId="{6D256391-6026-4FA6-A399-79FD2D115E47}" destId="{F01B47EF-BDE0-429B-B40A-A6CBB7DBF0F0}" srcOrd="5" destOrd="0" parTransId="{FA76BA3E-E794-4609-B681-A09157B7A493}" sibTransId="{8367D052-1946-49EB-8F15-A1D23E69C973}"/>
    <dgm:cxn modelId="{640E13EB-581D-4420-BF04-E3A38D07B49A}" srcId="{30393BBC-D07A-453D-AAAC-F9FE26B723F3}" destId="{866F549A-035D-4DC5-8956-9C1FDF4495B0}" srcOrd="3" destOrd="0" parTransId="{A9CC7BB6-C659-418B-8EF1-9A461F4AE540}" sibTransId="{4904029E-C1F7-4DC4-BA1A-E19DF68F5E22}"/>
    <dgm:cxn modelId="{7652E6EB-FD31-4026-B51E-7AA6B816C339}" srcId="{6D256391-6026-4FA6-A399-79FD2D115E47}" destId="{540CBFD3-AAD3-48E8-AFE1-EDD7087C4998}" srcOrd="3" destOrd="0" parTransId="{0F751301-6CF3-4FFA-BD32-AF65752239EC}" sibTransId="{843140A9-F27A-4C8A-B4BE-15DA855A4B63}"/>
    <dgm:cxn modelId="{C1303AF2-5B22-4C81-81E3-FCB961A9A2AD}" type="presOf" srcId="{30393BBC-D07A-453D-AAAC-F9FE26B723F3}" destId="{093249A8-0791-4BC6-B3FD-F1E9D1DF43C5}" srcOrd="0" destOrd="0" presId="urn:microsoft.com/office/officeart/2005/8/layout/vList2"/>
    <dgm:cxn modelId="{D0F580FA-B371-4DF8-941B-F5A6E274A013}" type="presOf" srcId="{A7D15DD7-FDFA-45FD-89CB-773B935C4CEB}" destId="{228D90A7-5D86-4285-8AC7-328B7B0F5E08}" srcOrd="0" destOrd="0" presId="urn:microsoft.com/office/officeart/2005/8/layout/vList2"/>
    <dgm:cxn modelId="{E0443931-5A46-4D5A-812E-F02FEAA7F7E1}" type="presParOf" srcId="{6CE282DF-5DA0-4EA1-BB97-6C953A26A5AA}" destId="{85542E67-E9C6-4D54-B4C5-59218A2D0FA6}" srcOrd="0" destOrd="0" presId="urn:microsoft.com/office/officeart/2005/8/layout/vList2"/>
    <dgm:cxn modelId="{9F924546-9D36-433C-985E-F0BDBFA26792}" type="presParOf" srcId="{6CE282DF-5DA0-4EA1-BB97-6C953A26A5AA}" destId="{9310E197-2282-46D3-A6C6-24DBA15166AD}" srcOrd="1" destOrd="0" presId="urn:microsoft.com/office/officeart/2005/8/layout/vList2"/>
    <dgm:cxn modelId="{EF09B2F2-E6EB-4810-9DAB-97F614E720D3}" type="presParOf" srcId="{6CE282DF-5DA0-4EA1-BB97-6C953A26A5AA}" destId="{093249A8-0791-4BC6-B3FD-F1E9D1DF43C5}" srcOrd="2" destOrd="0" presId="urn:microsoft.com/office/officeart/2005/8/layout/vList2"/>
    <dgm:cxn modelId="{BDA470B5-81B0-4B1F-9FA3-E324ABF2807E}" type="presParOf" srcId="{6CE282DF-5DA0-4EA1-BB97-6C953A26A5AA}" destId="{228D90A7-5D86-4285-8AC7-328B7B0F5E0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C369D-04F1-4BE2-A4B2-3E047484F4A5}"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en-US"/>
        </a:p>
      </dgm:t>
    </dgm:pt>
    <dgm:pt modelId="{31CB2624-E786-427A-AD78-E53BA35C1031}">
      <dgm:prSet phldrT="[Text]"/>
      <dgm:spPr/>
      <dgm:t>
        <a:bodyPr/>
        <a:lstStyle/>
        <a:p>
          <a:r>
            <a:rPr lang="en-US" dirty="0"/>
            <a:t>It must be true information</a:t>
          </a:r>
        </a:p>
      </dgm:t>
    </dgm:pt>
    <dgm:pt modelId="{77E729EA-FFD6-4E15-8813-D7C585EA64A6}" type="parTrans" cxnId="{0F7197AF-7E60-4528-BD30-5DDC8D45F486}">
      <dgm:prSet/>
      <dgm:spPr/>
      <dgm:t>
        <a:bodyPr/>
        <a:lstStyle/>
        <a:p>
          <a:endParaRPr lang="en-US"/>
        </a:p>
      </dgm:t>
    </dgm:pt>
    <dgm:pt modelId="{04D3D6FD-C9AD-4AD4-90A6-77027539C853}" type="sibTrans" cxnId="{0F7197AF-7E60-4528-BD30-5DDC8D45F486}">
      <dgm:prSet/>
      <dgm:spPr/>
      <dgm:t>
        <a:bodyPr/>
        <a:lstStyle/>
        <a:p>
          <a:endParaRPr lang="en-US"/>
        </a:p>
      </dgm:t>
    </dgm:pt>
    <dgm:pt modelId="{CF343962-992E-4079-850E-A8EDCFAAA4F6}">
      <dgm:prSet phldrT="[Text]"/>
      <dgm:spPr/>
      <dgm:t>
        <a:bodyPr/>
        <a:lstStyle/>
        <a:p>
          <a:r>
            <a:rPr lang="en-US" dirty="0"/>
            <a:t>It must be important to potential clients</a:t>
          </a:r>
        </a:p>
      </dgm:t>
    </dgm:pt>
    <dgm:pt modelId="{564A99CA-9D80-4ACB-8AD3-EDCDFBFD76AC}" type="parTrans" cxnId="{07FFDA9C-9B34-4E8D-A1A7-9F0B923C38AC}">
      <dgm:prSet/>
      <dgm:spPr/>
      <dgm:t>
        <a:bodyPr/>
        <a:lstStyle/>
        <a:p>
          <a:endParaRPr lang="en-US"/>
        </a:p>
      </dgm:t>
    </dgm:pt>
    <dgm:pt modelId="{A7D14BD2-0D91-499F-AAF9-34580E061CB9}" type="sibTrans" cxnId="{07FFDA9C-9B34-4E8D-A1A7-9F0B923C38AC}">
      <dgm:prSet/>
      <dgm:spPr/>
      <dgm:t>
        <a:bodyPr/>
        <a:lstStyle/>
        <a:p>
          <a:endParaRPr lang="en-US"/>
        </a:p>
      </dgm:t>
    </dgm:pt>
    <dgm:pt modelId="{465162D1-579C-495E-A413-F963D99593E0}">
      <dgm:prSet phldrT="[Text]"/>
      <dgm:spPr/>
      <dgm:t>
        <a:bodyPr/>
        <a:lstStyle/>
        <a:p>
          <a:r>
            <a:rPr lang="en-US" dirty="0"/>
            <a:t>It must be provable </a:t>
          </a:r>
        </a:p>
      </dgm:t>
    </dgm:pt>
    <dgm:pt modelId="{BF6565AD-0015-445E-95A0-968B2EC28199}" type="parTrans" cxnId="{74BC0BCE-6FA1-451F-B09D-39B4B3B9DDC4}">
      <dgm:prSet/>
      <dgm:spPr/>
      <dgm:t>
        <a:bodyPr/>
        <a:lstStyle/>
        <a:p>
          <a:endParaRPr lang="en-US"/>
        </a:p>
      </dgm:t>
    </dgm:pt>
    <dgm:pt modelId="{A3F92ED3-68F5-4FFB-9803-92BD10896BAE}" type="sibTrans" cxnId="{74BC0BCE-6FA1-451F-B09D-39B4B3B9DDC4}">
      <dgm:prSet/>
      <dgm:spPr/>
      <dgm:t>
        <a:bodyPr/>
        <a:lstStyle/>
        <a:p>
          <a:endParaRPr lang="en-US"/>
        </a:p>
      </dgm:t>
    </dgm:pt>
    <dgm:pt modelId="{D7775F0D-9B08-4D6D-B0F0-1D8BE7CFC5B6}" type="pres">
      <dgm:prSet presAssocID="{ACCC369D-04F1-4BE2-A4B2-3E047484F4A5}" presName="Name0" presStyleCnt="0">
        <dgm:presLayoutVars>
          <dgm:chMax val="7"/>
          <dgm:chPref val="7"/>
          <dgm:dir/>
        </dgm:presLayoutVars>
      </dgm:prSet>
      <dgm:spPr/>
    </dgm:pt>
    <dgm:pt modelId="{5A163983-CF4C-4758-9107-DD6AF4A353D4}" type="pres">
      <dgm:prSet presAssocID="{ACCC369D-04F1-4BE2-A4B2-3E047484F4A5}" presName="Name1" presStyleCnt="0"/>
      <dgm:spPr/>
    </dgm:pt>
    <dgm:pt modelId="{FEB4B052-E056-4C46-93BF-2582F1121F94}" type="pres">
      <dgm:prSet presAssocID="{ACCC369D-04F1-4BE2-A4B2-3E047484F4A5}" presName="cycle" presStyleCnt="0"/>
      <dgm:spPr/>
    </dgm:pt>
    <dgm:pt modelId="{20D50736-CF03-4E06-8961-FBA569DB85EE}" type="pres">
      <dgm:prSet presAssocID="{ACCC369D-04F1-4BE2-A4B2-3E047484F4A5}" presName="srcNode" presStyleLbl="node1" presStyleIdx="0" presStyleCnt="3"/>
      <dgm:spPr/>
    </dgm:pt>
    <dgm:pt modelId="{99DA6544-1D9D-455E-867E-54295ADE6AE5}" type="pres">
      <dgm:prSet presAssocID="{ACCC369D-04F1-4BE2-A4B2-3E047484F4A5}" presName="conn" presStyleLbl="parChTrans1D2" presStyleIdx="0" presStyleCnt="1"/>
      <dgm:spPr/>
    </dgm:pt>
    <dgm:pt modelId="{E167539C-11E6-46D2-9201-587B82822BC4}" type="pres">
      <dgm:prSet presAssocID="{ACCC369D-04F1-4BE2-A4B2-3E047484F4A5}" presName="extraNode" presStyleLbl="node1" presStyleIdx="0" presStyleCnt="3"/>
      <dgm:spPr/>
    </dgm:pt>
    <dgm:pt modelId="{E7A1F919-0DCA-493A-8645-1B8DC32EE058}" type="pres">
      <dgm:prSet presAssocID="{ACCC369D-04F1-4BE2-A4B2-3E047484F4A5}" presName="dstNode" presStyleLbl="node1" presStyleIdx="0" presStyleCnt="3"/>
      <dgm:spPr/>
    </dgm:pt>
    <dgm:pt modelId="{AE9E46D8-E7C4-4393-BCB0-FDD1ED3210ED}" type="pres">
      <dgm:prSet presAssocID="{31CB2624-E786-427A-AD78-E53BA35C1031}" presName="text_1" presStyleLbl="node1" presStyleIdx="0" presStyleCnt="3">
        <dgm:presLayoutVars>
          <dgm:bulletEnabled val="1"/>
        </dgm:presLayoutVars>
      </dgm:prSet>
      <dgm:spPr/>
    </dgm:pt>
    <dgm:pt modelId="{99F0B7D5-2301-491C-AB08-9A26CCF971E7}" type="pres">
      <dgm:prSet presAssocID="{31CB2624-E786-427A-AD78-E53BA35C1031}" presName="accent_1" presStyleCnt="0"/>
      <dgm:spPr/>
    </dgm:pt>
    <dgm:pt modelId="{311D44ED-3D76-46CF-B1CF-92660071F497}" type="pres">
      <dgm:prSet presAssocID="{31CB2624-E786-427A-AD78-E53BA35C1031}" presName="accentRepeatNode" presStyleLbl="solidFgAcc1" presStyleIdx="0" presStyleCnt="3"/>
      <dgm:spPr/>
    </dgm:pt>
    <dgm:pt modelId="{3CDFE08D-5782-41F1-B549-AA232F97FD9B}" type="pres">
      <dgm:prSet presAssocID="{CF343962-992E-4079-850E-A8EDCFAAA4F6}" presName="text_2" presStyleLbl="node1" presStyleIdx="1" presStyleCnt="3">
        <dgm:presLayoutVars>
          <dgm:bulletEnabled val="1"/>
        </dgm:presLayoutVars>
      </dgm:prSet>
      <dgm:spPr/>
    </dgm:pt>
    <dgm:pt modelId="{A9AF4EE9-45C6-4455-A5A5-6FB3C88C6FFB}" type="pres">
      <dgm:prSet presAssocID="{CF343962-992E-4079-850E-A8EDCFAAA4F6}" presName="accent_2" presStyleCnt="0"/>
      <dgm:spPr/>
    </dgm:pt>
    <dgm:pt modelId="{AB2E11EF-3AF9-42E6-B4D9-7E631EA7D994}" type="pres">
      <dgm:prSet presAssocID="{CF343962-992E-4079-850E-A8EDCFAAA4F6}" presName="accentRepeatNode" presStyleLbl="solidFgAcc1" presStyleIdx="1" presStyleCnt="3"/>
      <dgm:spPr/>
    </dgm:pt>
    <dgm:pt modelId="{E74DDE8E-8B3C-4E9F-9E92-D9AE696F5C77}" type="pres">
      <dgm:prSet presAssocID="{465162D1-579C-495E-A413-F963D99593E0}" presName="text_3" presStyleLbl="node1" presStyleIdx="2" presStyleCnt="3">
        <dgm:presLayoutVars>
          <dgm:bulletEnabled val="1"/>
        </dgm:presLayoutVars>
      </dgm:prSet>
      <dgm:spPr/>
    </dgm:pt>
    <dgm:pt modelId="{BF85FCC3-0FCB-4EFB-85E8-C0AAA4047CDD}" type="pres">
      <dgm:prSet presAssocID="{465162D1-579C-495E-A413-F963D99593E0}" presName="accent_3" presStyleCnt="0"/>
      <dgm:spPr/>
    </dgm:pt>
    <dgm:pt modelId="{8607C293-2289-4712-B3B4-2707CE907DB2}" type="pres">
      <dgm:prSet presAssocID="{465162D1-579C-495E-A413-F963D99593E0}" presName="accentRepeatNode" presStyleLbl="solidFgAcc1" presStyleIdx="2" presStyleCnt="3"/>
      <dgm:spPr/>
    </dgm:pt>
  </dgm:ptLst>
  <dgm:cxnLst>
    <dgm:cxn modelId="{56A8701A-3CDC-4980-AC75-63209D6F95A6}" type="presOf" srcId="{04D3D6FD-C9AD-4AD4-90A6-77027539C853}" destId="{99DA6544-1D9D-455E-867E-54295ADE6AE5}" srcOrd="0" destOrd="0" presId="urn:microsoft.com/office/officeart/2008/layout/VerticalCurvedList"/>
    <dgm:cxn modelId="{A6C60C25-7392-4E6F-B8AE-4F5D495858AD}" type="presOf" srcId="{465162D1-579C-495E-A413-F963D99593E0}" destId="{E74DDE8E-8B3C-4E9F-9E92-D9AE696F5C77}" srcOrd="0" destOrd="0" presId="urn:microsoft.com/office/officeart/2008/layout/VerticalCurvedList"/>
    <dgm:cxn modelId="{79CEFD6E-B7BF-4222-AFD2-02CEAC3CF99C}" type="presOf" srcId="{ACCC369D-04F1-4BE2-A4B2-3E047484F4A5}" destId="{D7775F0D-9B08-4D6D-B0F0-1D8BE7CFC5B6}" srcOrd="0" destOrd="0" presId="urn:microsoft.com/office/officeart/2008/layout/VerticalCurvedList"/>
    <dgm:cxn modelId="{F8987584-AFAE-4A93-81B4-B618801D4DCC}" type="presOf" srcId="{CF343962-992E-4079-850E-A8EDCFAAA4F6}" destId="{3CDFE08D-5782-41F1-B549-AA232F97FD9B}" srcOrd="0" destOrd="0" presId="urn:microsoft.com/office/officeart/2008/layout/VerticalCurvedList"/>
    <dgm:cxn modelId="{E4605E87-20CA-4970-A8BA-108E1D356DAB}" type="presOf" srcId="{31CB2624-E786-427A-AD78-E53BA35C1031}" destId="{AE9E46D8-E7C4-4393-BCB0-FDD1ED3210ED}" srcOrd="0" destOrd="0" presId="urn:microsoft.com/office/officeart/2008/layout/VerticalCurvedList"/>
    <dgm:cxn modelId="{07FFDA9C-9B34-4E8D-A1A7-9F0B923C38AC}" srcId="{ACCC369D-04F1-4BE2-A4B2-3E047484F4A5}" destId="{CF343962-992E-4079-850E-A8EDCFAAA4F6}" srcOrd="1" destOrd="0" parTransId="{564A99CA-9D80-4ACB-8AD3-EDCDFBFD76AC}" sibTransId="{A7D14BD2-0D91-499F-AAF9-34580E061CB9}"/>
    <dgm:cxn modelId="{0F7197AF-7E60-4528-BD30-5DDC8D45F486}" srcId="{ACCC369D-04F1-4BE2-A4B2-3E047484F4A5}" destId="{31CB2624-E786-427A-AD78-E53BA35C1031}" srcOrd="0" destOrd="0" parTransId="{77E729EA-FFD6-4E15-8813-D7C585EA64A6}" sibTransId="{04D3D6FD-C9AD-4AD4-90A6-77027539C853}"/>
    <dgm:cxn modelId="{74BC0BCE-6FA1-451F-B09D-39B4B3B9DDC4}" srcId="{ACCC369D-04F1-4BE2-A4B2-3E047484F4A5}" destId="{465162D1-579C-495E-A413-F963D99593E0}" srcOrd="2" destOrd="0" parTransId="{BF6565AD-0015-445E-95A0-968B2EC28199}" sibTransId="{A3F92ED3-68F5-4FFB-9803-92BD10896BAE}"/>
    <dgm:cxn modelId="{A86F36CF-CD48-4F91-86AB-F6D4970C5EF9}" type="presParOf" srcId="{D7775F0D-9B08-4D6D-B0F0-1D8BE7CFC5B6}" destId="{5A163983-CF4C-4758-9107-DD6AF4A353D4}" srcOrd="0" destOrd="0" presId="urn:microsoft.com/office/officeart/2008/layout/VerticalCurvedList"/>
    <dgm:cxn modelId="{5B1414D2-F8AC-45B0-B039-78694B37AE2F}" type="presParOf" srcId="{5A163983-CF4C-4758-9107-DD6AF4A353D4}" destId="{FEB4B052-E056-4C46-93BF-2582F1121F94}" srcOrd="0" destOrd="0" presId="urn:microsoft.com/office/officeart/2008/layout/VerticalCurvedList"/>
    <dgm:cxn modelId="{C58CCA1B-0CDF-413D-8506-6C949AD36263}" type="presParOf" srcId="{FEB4B052-E056-4C46-93BF-2582F1121F94}" destId="{20D50736-CF03-4E06-8961-FBA569DB85EE}" srcOrd="0" destOrd="0" presId="urn:microsoft.com/office/officeart/2008/layout/VerticalCurvedList"/>
    <dgm:cxn modelId="{E9605943-BF29-49A4-9DAB-4B083C3439C6}" type="presParOf" srcId="{FEB4B052-E056-4C46-93BF-2582F1121F94}" destId="{99DA6544-1D9D-455E-867E-54295ADE6AE5}" srcOrd="1" destOrd="0" presId="urn:microsoft.com/office/officeart/2008/layout/VerticalCurvedList"/>
    <dgm:cxn modelId="{F431152B-0BFF-4AD9-A005-02C46A808333}" type="presParOf" srcId="{FEB4B052-E056-4C46-93BF-2582F1121F94}" destId="{E167539C-11E6-46D2-9201-587B82822BC4}" srcOrd="2" destOrd="0" presId="urn:microsoft.com/office/officeart/2008/layout/VerticalCurvedList"/>
    <dgm:cxn modelId="{D1A1132F-F767-442E-825C-BB1E5F2DC5D0}" type="presParOf" srcId="{FEB4B052-E056-4C46-93BF-2582F1121F94}" destId="{E7A1F919-0DCA-493A-8645-1B8DC32EE058}" srcOrd="3" destOrd="0" presId="urn:microsoft.com/office/officeart/2008/layout/VerticalCurvedList"/>
    <dgm:cxn modelId="{39759719-37B8-4CBA-A06D-F3F79E43EDC8}" type="presParOf" srcId="{5A163983-CF4C-4758-9107-DD6AF4A353D4}" destId="{AE9E46D8-E7C4-4393-BCB0-FDD1ED3210ED}" srcOrd="1" destOrd="0" presId="urn:microsoft.com/office/officeart/2008/layout/VerticalCurvedList"/>
    <dgm:cxn modelId="{1153A2AC-A50A-48D4-97C3-C440A907D82A}" type="presParOf" srcId="{5A163983-CF4C-4758-9107-DD6AF4A353D4}" destId="{99F0B7D5-2301-491C-AB08-9A26CCF971E7}" srcOrd="2" destOrd="0" presId="urn:microsoft.com/office/officeart/2008/layout/VerticalCurvedList"/>
    <dgm:cxn modelId="{6943C4AE-0181-4D3B-A5EF-F58B69FE7775}" type="presParOf" srcId="{99F0B7D5-2301-491C-AB08-9A26CCF971E7}" destId="{311D44ED-3D76-46CF-B1CF-92660071F497}" srcOrd="0" destOrd="0" presId="urn:microsoft.com/office/officeart/2008/layout/VerticalCurvedList"/>
    <dgm:cxn modelId="{E7FFC8DC-91AC-45F3-ADF8-2FB98E77549A}" type="presParOf" srcId="{5A163983-CF4C-4758-9107-DD6AF4A353D4}" destId="{3CDFE08D-5782-41F1-B549-AA232F97FD9B}" srcOrd="3" destOrd="0" presId="urn:microsoft.com/office/officeart/2008/layout/VerticalCurvedList"/>
    <dgm:cxn modelId="{0C330269-53B3-438E-A1B3-1820935819BB}" type="presParOf" srcId="{5A163983-CF4C-4758-9107-DD6AF4A353D4}" destId="{A9AF4EE9-45C6-4455-A5A5-6FB3C88C6FFB}" srcOrd="4" destOrd="0" presId="urn:microsoft.com/office/officeart/2008/layout/VerticalCurvedList"/>
    <dgm:cxn modelId="{BC9E9F6E-58F5-4C54-A738-A692C336ED0E}" type="presParOf" srcId="{A9AF4EE9-45C6-4455-A5A5-6FB3C88C6FFB}" destId="{AB2E11EF-3AF9-42E6-B4D9-7E631EA7D994}" srcOrd="0" destOrd="0" presId="urn:microsoft.com/office/officeart/2008/layout/VerticalCurvedList"/>
    <dgm:cxn modelId="{9C964DD4-B406-4DBF-A70E-FA29A19886F3}" type="presParOf" srcId="{5A163983-CF4C-4758-9107-DD6AF4A353D4}" destId="{E74DDE8E-8B3C-4E9F-9E92-D9AE696F5C77}" srcOrd="5" destOrd="0" presId="urn:microsoft.com/office/officeart/2008/layout/VerticalCurvedList"/>
    <dgm:cxn modelId="{CC6E320D-6E07-4686-8606-DE9D6A5B3F8C}" type="presParOf" srcId="{5A163983-CF4C-4758-9107-DD6AF4A353D4}" destId="{BF85FCC3-0FCB-4EFB-85E8-C0AAA4047CDD}" srcOrd="6" destOrd="0" presId="urn:microsoft.com/office/officeart/2008/layout/VerticalCurvedList"/>
    <dgm:cxn modelId="{6A3F3661-CF91-4CA4-83F6-6571778F9241}" type="presParOf" srcId="{BF85FCC3-0FCB-4EFB-85E8-C0AAA4047CDD}" destId="{8607C293-2289-4712-B3B4-2707CE907D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91D3F7-C335-4A85-95C8-0C1ED932968B}"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US"/>
        </a:p>
      </dgm:t>
    </dgm:pt>
    <dgm:pt modelId="{7491030B-9E98-4753-9953-2B93EAF4F801}">
      <dgm:prSet phldrT="[Text]"/>
      <dgm:spPr/>
      <dgm:t>
        <a:bodyPr/>
        <a:lstStyle/>
        <a:p>
          <a:r>
            <a:rPr lang="en-US" dirty="0"/>
            <a:t>Use the government’s language</a:t>
          </a:r>
        </a:p>
      </dgm:t>
    </dgm:pt>
    <dgm:pt modelId="{A63D2086-9714-4902-A821-8AD05DA48CEE}" type="parTrans" cxnId="{0337650E-3E00-491E-B5D5-3B6CDE4E5263}">
      <dgm:prSet/>
      <dgm:spPr/>
      <dgm:t>
        <a:bodyPr/>
        <a:lstStyle/>
        <a:p>
          <a:endParaRPr lang="en-US"/>
        </a:p>
      </dgm:t>
    </dgm:pt>
    <dgm:pt modelId="{E1D294A3-8BEC-4275-95D5-5254E727FE90}" type="sibTrans" cxnId="{0337650E-3E00-491E-B5D5-3B6CDE4E5263}">
      <dgm:prSet/>
      <dgm:spPr/>
      <dgm:t>
        <a:bodyPr/>
        <a:lstStyle/>
        <a:p>
          <a:endParaRPr lang="en-US"/>
        </a:p>
      </dgm:t>
    </dgm:pt>
    <dgm:pt modelId="{A4CBA09A-42D6-4915-9D4F-953F714A472D}">
      <dgm:prSet phldrT="[Text]"/>
      <dgm:spPr/>
      <dgm:t>
        <a:bodyPr/>
        <a:lstStyle/>
        <a:p>
          <a:r>
            <a:rPr lang="en-US" dirty="0"/>
            <a:t>Past Performance is Relevant </a:t>
          </a:r>
        </a:p>
      </dgm:t>
    </dgm:pt>
    <dgm:pt modelId="{DAFB0BDD-693A-4654-8FD2-63BB035B0031}" type="parTrans" cxnId="{9DA50F21-DE58-442E-94D9-DDB7AD6E7CF1}">
      <dgm:prSet/>
      <dgm:spPr/>
      <dgm:t>
        <a:bodyPr/>
        <a:lstStyle/>
        <a:p>
          <a:endParaRPr lang="en-US"/>
        </a:p>
      </dgm:t>
    </dgm:pt>
    <dgm:pt modelId="{DC459723-56E7-44E3-B51C-A07375C25DE0}" type="sibTrans" cxnId="{9DA50F21-DE58-442E-94D9-DDB7AD6E7CF1}">
      <dgm:prSet/>
      <dgm:spPr/>
      <dgm:t>
        <a:bodyPr/>
        <a:lstStyle/>
        <a:p>
          <a:endParaRPr lang="en-US"/>
        </a:p>
      </dgm:t>
    </dgm:pt>
    <dgm:pt modelId="{02F0B969-9F8D-43B9-8722-D964D16E2F7A}">
      <dgm:prSet phldrT="[Text]"/>
      <dgm:spPr/>
      <dgm:t>
        <a:bodyPr/>
        <a:lstStyle/>
        <a:p>
          <a:r>
            <a:rPr lang="en-US" dirty="0"/>
            <a:t>Differentiators match needs</a:t>
          </a:r>
        </a:p>
      </dgm:t>
    </dgm:pt>
    <dgm:pt modelId="{F41543D2-2039-4B51-9908-9D118F470895}" type="parTrans" cxnId="{96C70626-B65D-47D5-AE11-AEB6268C6947}">
      <dgm:prSet/>
      <dgm:spPr/>
      <dgm:t>
        <a:bodyPr/>
        <a:lstStyle/>
        <a:p>
          <a:endParaRPr lang="en-US"/>
        </a:p>
      </dgm:t>
    </dgm:pt>
    <dgm:pt modelId="{77B0B14C-DD11-4908-BF96-5E24F5F8A87C}" type="sibTrans" cxnId="{96C70626-B65D-47D5-AE11-AEB6268C6947}">
      <dgm:prSet/>
      <dgm:spPr/>
      <dgm:t>
        <a:bodyPr/>
        <a:lstStyle/>
        <a:p>
          <a:endParaRPr lang="en-US"/>
        </a:p>
      </dgm:t>
    </dgm:pt>
    <dgm:pt modelId="{A0BE3039-B199-4935-88BC-561387738B0C}" type="pres">
      <dgm:prSet presAssocID="{6C91D3F7-C335-4A85-95C8-0C1ED932968B}" presName="linear" presStyleCnt="0">
        <dgm:presLayoutVars>
          <dgm:dir/>
          <dgm:animLvl val="lvl"/>
          <dgm:resizeHandles val="exact"/>
        </dgm:presLayoutVars>
      </dgm:prSet>
      <dgm:spPr/>
    </dgm:pt>
    <dgm:pt modelId="{1107C28E-5AB0-4548-B280-23D86E09AFC5}" type="pres">
      <dgm:prSet presAssocID="{7491030B-9E98-4753-9953-2B93EAF4F801}" presName="parentLin" presStyleCnt="0"/>
      <dgm:spPr/>
    </dgm:pt>
    <dgm:pt modelId="{4B1703BF-B1FE-40A5-85B6-74A94D819244}" type="pres">
      <dgm:prSet presAssocID="{7491030B-9E98-4753-9953-2B93EAF4F801}" presName="parentLeftMargin" presStyleLbl="node1" presStyleIdx="0" presStyleCnt="3"/>
      <dgm:spPr/>
    </dgm:pt>
    <dgm:pt modelId="{DFC61FB8-3CB1-4F06-BDA4-C4B60E239062}" type="pres">
      <dgm:prSet presAssocID="{7491030B-9E98-4753-9953-2B93EAF4F801}" presName="parentText" presStyleLbl="node1" presStyleIdx="0" presStyleCnt="3">
        <dgm:presLayoutVars>
          <dgm:chMax val="0"/>
          <dgm:bulletEnabled val="1"/>
        </dgm:presLayoutVars>
      </dgm:prSet>
      <dgm:spPr/>
    </dgm:pt>
    <dgm:pt modelId="{A888D3C6-446A-4B18-BB4E-5F599C80CA6C}" type="pres">
      <dgm:prSet presAssocID="{7491030B-9E98-4753-9953-2B93EAF4F801}" presName="negativeSpace" presStyleCnt="0"/>
      <dgm:spPr/>
    </dgm:pt>
    <dgm:pt modelId="{7A00C921-C2DA-4351-AF4C-081505096AF9}" type="pres">
      <dgm:prSet presAssocID="{7491030B-9E98-4753-9953-2B93EAF4F801}" presName="childText" presStyleLbl="conFgAcc1" presStyleIdx="0" presStyleCnt="3" custLinFactNeighborX="796" custLinFactNeighborY="-10517">
        <dgm:presLayoutVars>
          <dgm:bulletEnabled val="1"/>
        </dgm:presLayoutVars>
      </dgm:prSet>
      <dgm:spPr/>
    </dgm:pt>
    <dgm:pt modelId="{87D7D684-1140-4773-8F30-77CD9341CF28}" type="pres">
      <dgm:prSet presAssocID="{E1D294A3-8BEC-4275-95D5-5254E727FE90}" presName="spaceBetweenRectangles" presStyleCnt="0"/>
      <dgm:spPr/>
    </dgm:pt>
    <dgm:pt modelId="{EDD01A9B-1184-434C-B7F3-A9A0C7D10883}" type="pres">
      <dgm:prSet presAssocID="{A4CBA09A-42D6-4915-9D4F-953F714A472D}" presName="parentLin" presStyleCnt="0"/>
      <dgm:spPr/>
    </dgm:pt>
    <dgm:pt modelId="{FC1CA078-180A-4003-A12F-4B638AE48BF7}" type="pres">
      <dgm:prSet presAssocID="{A4CBA09A-42D6-4915-9D4F-953F714A472D}" presName="parentLeftMargin" presStyleLbl="node1" presStyleIdx="0" presStyleCnt="3"/>
      <dgm:spPr/>
    </dgm:pt>
    <dgm:pt modelId="{3CEF3A69-88F6-4171-BDE4-FDBF354D5DB3}" type="pres">
      <dgm:prSet presAssocID="{A4CBA09A-42D6-4915-9D4F-953F714A472D}" presName="parentText" presStyleLbl="node1" presStyleIdx="1" presStyleCnt="3">
        <dgm:presLayoutVars>
          <dgm:chMax val="0"/>
          <dgm:bulletEnabled val="1"/>
        </dgm:presLayoutVars>
      </dgm:prSet>
      <dgm:spPr/>
    </dgm:pt>
    <dgm:pt modelId="{4EE63B83-C774-494D-B26C-C4A788AAEADC}" type="pres">
      <dgm:prSet presAssocID="{A4CBA09A-42D6-4915-9D4F-953F714A472D}" presName="negativeSpace" presStyleCnt="0"/>
      <dgm:spPr/>
    </dgm:pt>
    <dgm:pt modelId="{55892D4B-643B-4C12-A0CA-EB13FE6BB23D}" type="pres">
      <dgm:prSet presAssocID="{A4CBA09A-42D6-4915-9D4F-953F714A472D}" presName="childText" presStyleLbl="conFgAcc1" presStyleIdx="1" presStyleCnt="3">
        <dgm:presLayoutVars>
          <dgm:bulletEnabled val="1"/>
        </dgm:presLayoutVars>
      </dgm:prSet>
      <dgm:spPr/>
    </dgm:pt>
    <dgm:pt modelId="{60B37A8B-AFDD-4EDF-A325-68F5D1222DAA}" type="pres">
      <dgm:prSet presAssocID="{DC459723-56E7-44E3-B51C-A07375C25DE0}" presName="spaceBetweenRectangles" presStyleCnt="0"/>
      <dgm:spPr/>
    </dgm:pt>
    <dgm:pt modelId="{A286B302-9A41-431B-BD3A-90D4B7A6A2E0}" type="pres">
      <dgm:prSet presAssocID="{02F0B969-9F8D-43B9-8722-D964D16E2F7A}" presName="parentLin" presStyleCnt="0"/>
      <dgm:spPr/>
    </dgm:pt>
    <dgm:pt modelId="{70584279-677D-4D89-9703-879401B426C6}" type="pres">
      <dgm:prSet presAssocID="{02F0B969-9F8D-43B9-8722-D964D16E2F7A}" presName="parentLeftMargin" presStyleLbl="node1" presStyleIdx="1" presStyleCnt="3"/>
      <dgm:spPr/>
    </dgm:pt>
    <dgm:pt modelId="{12D64DEF-A3A5-416A-B68F-67E94C97A1DA}" type="pres">
      <dgm:prSet presAssocID="{02F0B969-9F8D-43B9-8722-D964D16E2F7A}" presName="parentText" presStyleLbl="node1" presStyleIdx="2" presStyleCnt="3">
        <dgm:presLayoutVars>
          <dgm:chMax val="0"/>
          <dgm:bulletEnabled val="1"/>
        </dgm:presLayoutVars>
      </dgm:prSet>
      <dgm:spPr/>
    </dgm:pt>
    <dgm:pt modelId="{3991C4A6-1638-46DE-BE67-1011DAC5748D}" type="pres">
      <dgm:prSet presAssocID="{02F0B969-9F8D-43B9-8722-D964D16E2F7A}" presName="negativeSpace" presStyleCnt="0"/>
      <dgm:spPr/>
    </dgm:pt>
    <dgm:pt modelId="{3A41DF18-20E7-47B0-947D-70BB6140D6FB}" type="pres">
      <dgm:prSet presAssocID="{02F0B969-9F8D-43B9-8722-D964D16E2F7A}" presName="childText" presStyleLbl="conFgAcc1" presStyleIdx="2" presStyleCnt="3">
        <dgm:presLayoutVars>
          <dgm:bulletEnabled val="1"/>
        </dgm:presLayoutVars>
      </dgm:prSet>
      <dgm:spPr/>
    </dgm:pt>
  </dgm:ptLst>
  <dgm:cxnLst>
    <dgm:cxn modelId="{0337650E-3E00-491E-B5D5-3B6CDE4E5263}" srcId="{6C91D3F7-C335-4A85-95C8-0C1ED932968B}" destId="{7491030B-9E98-4753-9953-2B93EAF4F801}" srcOrd="0" destOrd="0" parTransId="{A63D2086-9714-4902-A821-8AD05DA48CEE}" sibTransId="{E1D294A3-8BEC-4275-95D5-5254E727FE90}"/>
    <dgm:cxn modelId="{9DA50F21-DE58-442E-94D9-DDB7AD6E7CF1}" srcId="{6C91D3F7-C335-4A85-95C8-0C1ED932968B}" destId="{A4CBA09A-42D6-4915-9D4F-953F714A472D}" srcOrd="1" destOrd="0" parTransId="{DAFB0BDD-693A-4654-8FD2-63BB035B0031}" sibTransId="{DC459723-56E7-44E3-B51C-A07375C25DE0}"/>
    <dgm:cxn modelId="{96C70626-B65D-47D5-AE11-AEB6268C6947}" srcId="{6C91D3F7-C335-4A85-95C8-0C1ED932968B}" destId="{02F0B969-9F8D-43B9-8722-D964D16E2F7A}" srcOrd="2" destOrd="0" parTransId="{F41543D2-2039-4B51-9908-9D118F470895}" sibTransId="{77B0B14C-DD11-4908-BF96-5E24F5F8A87C}"/>
    <dgm:cxn modelId="{DF397735-1709-4777-BBC4-638FD5C3FECC}" type="presOf" srcId="{02F0B969-9F8D-43B9-8722-D964D16E2F7A}" destId="{12D64DEF-A3A5-416A-B68F-67E94C97A1DA}" srcOrd="1" destOrd="0" presId="urn:microsoft.com/office/officeart/2005/8/layout/list1"/>
    <dgm:cxn modelId="{3415F06E-5382-430A-B60C-CAC09B336348}" type="presOf" srcId="{02F0B969-9F8D-43B9-8722-D964D16E2F7A}" destId="{70584279-677D-4D89-9703-879401B426C6}" srcOrd="0" destOrd="0" presId="urn:microsoft.com/office/officeart/2005/8/layout/list1"/>
    <dgm:cxn modelId="{2DA88496-57E8-4BF0-907C-ECC20AE2890F}" type="presOf" srcId="{6C91D3F7-C335-4A85-95C8-0C1ED932968B}" destId="{A0BE3039-B199-4935-88BC-561387738B0C}" srcOrd="0" destOrd="0" presId="urn:microsoft.com/office/officeart/2005/8/layout/list1"/>
    <dgm:cxn modelId="{F16218C1-A0C7-471D-BB6D-070CD04B5E64}" type="presOf" srcId="{A4CBA09A-42D6-4915-9D4F-953F714A472D}" destId="{3CEF3A69-88F6-4171-BDE4-FDBF354D5DB3}" srcOrd="1" destOrd="0" presId="urn:microsoft.com/office/officeart/2005/8/layout/list1"/>
    <dgm:cxn modelId="{E2E855D8-9372-4A92-9576-AC5D03D92CB0}" type="presOf" srcId="{7491030B-9E98-4753-9953-2B93EAF4F801}" destId="{DFC61FB8-3CB1-4F06-BDA4-C4B60E239062}" srcOrd="1" destOrd="0" presId="urn:microsoft.com/office/officeart/2005/8/layout/list1"/>
    <dgm:cxn modelId="{604862E3-85A9-4221-AE0D-CD074E26271E}" type="presOf" srcId="{7491030B-9E98-4753-9953-2B93EAF4F801}" destId="{4B1703BF-B1FE-40A5-85B6-74A94D819244}" srcOrd="0" destOrd="0" presId="urn:microsoft.com/office/officeart/2005/8/layout/list1"/>
    <dgm:cxn modelId="{B33597FF-A0F7-4926-BE04-9B7C8A935BAF}" type="presOf" srcId="{A4CBA09A-42D6-4915-9D4F-953F714A472D}" destId="{FC1CA078-180A-4003-A12F-4B638AE48BF7}" srcOrd="0" destOrd="0" presId="urn:microsoft.com/office/officeart/2005/8/layout/list1"/>
    <dgm:cxn modelId="{7ADF79BD-43B4-4719-8794-6AC828E777C5}" type="presParOf" srcId="{A0BE3039-B199-4935-88BC-561387738B0C}" destId="{1107C28E-5AB0-4548-B280-23D86E09AFC5}" srcOrd="0" destOrd="0" presId="urn:microsoft.com/office/officeart/2005/8/layout/list1"/>
    <dgm:cxn modelId="{BFE4E866-EF3E-4038-8B23-8BC6D94B7F2E}" type="presParOf" srcId="{1107C28E-5AB0-4548-B280-23D86E09AFC5}" destId="{4B1703BF-B1FE-40A5-85B6-74A94D819244}" srcOrd="0" destOrd="0" presId="urn:microsoft.com/office/officeart/2005/8/layout/list1"/>
    <dgm:cxn modelId="{1236429E-5044-4A8F-8898-7662FA01F91B}" type="presParOf" srcId="{1107C28E-5AB0-4548-B280-23D86E09AFC5}" destId="{DFC61FB8-3CB1-4F06-BDA4-C4B60E239062}" srcOrd="1" destOrd="0" presId="urn:microsoft.com/office/officeart/2005/8/layout/list1"/>
    <dgm:cxn modelId="{4E97CDF3-B552-40F8-9B7B-0785A65DEB68}" type="presParOf" srcId="{A0BE3039-B199-4935-88BC-561387738B0C}" destId="{A888D3C6-446A-4B18-BB4E-5F599C80CA6C}" srcOrd="1" destOrd="0" presId="urn:microsoft.com/office/officeart/2005/8/layout/list1"/>
    <dgm:cxn modelId="{84222A8C-0BBE-49AB-8A71-20CC10E5773B}" type="presParOf" srcId="{A0BE3039-B199-4935-88BC-561387738B0C}" destId="{7A00C921-C2DA-4351-AF4C-081505096AF9}" srcOrd="2" destOrd="0" presId="urn:microsoft.com/office/officeart/2005/8/layout/list1"/>
    <dgm:cxn modelId="{86A693DB-A7E2-4958-8ECC-08268C27F0CD}" type="presParOf" srcId="{A0BE3039-B199-4935-88BC-561387738B0C}" destId="{87D7D684-1140-4773-8F30-77CD9341CF28}" srcOrd="3" destOrd="0" presId="urn:microsoft.com/office/officeart/2005/8/layout/list1"/>
    <dgm:cxn modelId="{C13E327B-F800-4146-8B74-0A30DD7AFFE4}" type="presParOf" srcId="{A0BE3039-B199-4935-88BC-561387738B0C}" destId="{EDD01A9B-1184-434C-B7F3-A9A0C7D10883}" srcOrd="4" destOrd="0" presId="urn:microsoft.com/office/officeart/2005/8/layout/list1"/>
    <dgm:cxn modelId="{BB5EBE4F-D117-4F8D-AC8B-F33678FD911F}" type="presParOf" srcId="{EDD01A9B-1184-434C-B7F3-A9A0C7D10883}" destId="{FC1CA078-180A-4003-A12F-4B638AE48BF7}" srcOrd="0" destOrd="0" presId="urn:microsoft.com/office/officeart/2005/8/layout/list1"/>
    <dgm:cxn modelId="{01568F67-84AB-4D33-AF9C-5217E5D91FF9}" type="presParOf" srcId="{EDD01A9B-1184-434C-B7F3-A9A0C7D10883}" destId="{3CEF3A69-88F6-4171-BDE4-FDBF354D5DB3}" srcOrd="1" destOrd="0" presId="urn:microsoft.com/office/officeart/2005/8/layout/list1"/>
    <dgm:cxn modelId="{67132493-68E1-4076-B2F9-C84A4CF3EF1D}" type="presParOf" srcId="{A0BE3039-B199-4935-88BC-561387738B0C}" destId="{4EE63B83-C774-494D-B26C-C4A788AAEADC}" srcOrd="5" destOrd="0" presId="urn:microsoft.com/office/officeart/2005/8/layout/list1"/>
    <dgm:cxn modelId="{6C3A1B4F-96A2-4C44-8B97-7AB86130B09F}" type="presParOf" srcId="{A0BE3039-B199-4935-88BC-561387738B0C}" destId="{55892D4B-643B-4C12-A0CA-EB13FE6BB23D}" srcOrd="6" destOrd="0" presId="urn:microsoft.com/office/officeart/2005/8/layout/list1"/>
    <dgm:cxn modelId="{A83FF386-83AA-485E-B609-769428397422}" type="presParOf" srcId="{A0BE3039-B199-4935-88BC-561387738B0C}" destId="{60B37A8B-AFDD-4EDF-A325-68F5D1222DAA}" srcOrd="7" destOrd="0" presId="urn:microsoft.com/office/officeart/2005/8/layout/list1"/>
    <dgm:cxn modelId="{99405E16-9CA4-49ED-9493-CFA090396488}" type="presParOf" srcId="{A0BE3039-B199-4935-88BC-561387738B0C}" destId="{A286B302-9A41-431B-BD3A-90D4B7A6A2E0}" srcOrd="8" destOrd="0" presId="urn:microsoft.com/office/officeart/2005/8/layout/list1"/>
    <dgm:cxn modelId="{8E3AC23F-37C9-4504-84AB-7D5FD2A4A83A}" type="presParOf" srcId="{A286B302-9A41-431B-BD3A-90D4B7A6A2E0}" destId="{70584279-677D-4D89-9703-879401B426C6}" srcOrd="0" destOrd="0" presId="urn:microsoft.com/office/officeart/2005/8/layout/list1"/>
    <dgm:cxn modelId="{FD0B5A89-DCB7-4835-B403-B1F8E655B5CA}" type="presParOf" srcId="{A286B302-9A41-431B-BD3A-90D4B7A6A2E0}" destId="{12D64DEF-A3A5-416A-B68F-67E94C97A1DA}" srcOrd="1" destOrd="0" presId="urn:microsoft.com/office/officeart/2005/8/layout/list1"/>
    <dgm:cxn modelId="{C3E6E261-7D21-414B-A971-8DFB4D0C178E}" type="presParOf" srcId="{A0BE3039-B199-4935-88BC-561387738B0C}" destId="{3991C4A6-1638-46DE-BE67-1011DAC5748D}" srcOrd="9" destOrd="0" presId="urn:microsoft.com/office/officeart/2005/8/layout/list1"/>
    <dgm:cxn modelId="{C5042FBB-0BE2-4455-A1FE-E5D1B6644203}" type="presParOf" srcId="{A0BE3039-B199-4935-88BC-561387738B0C}" destId="{3A41DF18-20E7-47B0-947D-70BB6140D6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497C0-3AE3-43A8-9623-FD3DA09E81A6}">
      <dsp:nvSpPr>
        <dsp:cNvPr id="0" name=""/>
        <dsp:cNvSpPr/>
      </dsp:nvSpPr>
      <dsp:spPr>
        <a:xfrm>
          <a:off x="3011091" y="998832"/>
          <a:ext cx="3031764" cy="3032286"/>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Market your company</a:t>
          </a:r>
        </a:p>
      </dsp:txBody>
      <dsp:txXfrm>
        <a:off x="3455083" y="1442900"/>
        <a:ext cx="2143780" cy="2144150"/>
      </dsp:txXfrm>
    </dsp:sp>
    <dsp:sp modelId="{AADD0A5B-4600-4FD8-8CF0-093D363220D0}">
      <dsp:nvSpPr>
        <dsp:cNvPr id="0" name=""/>
        <dsp:cNvSpPr/>
      </dsp:nvSpPr>
      <dsp:spPr>
        <a:xfrm>
          <a:off x="3481408" y="3485189"/>
          <a:ext cx="244406" cy="244381"/>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96AB7-8535-4891-BEA1-4DBB0A3CCF23}">
      <dsp:nvSpPr>
        <dsp:cNvPr id="0" name=""/>
        <dsp:cNvSpPr/>
      </dsp:nvSpPr>
      <dsp:spPr>
        <a:xfrm>
          <a:off x="6238132" y="2229411"/>
          <a:ext cx="244406" cy="244381"/>
        </a:xfrm>
        <a:prstGeom prst="ellips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E3012-B819-46BB-83AE-99354D577702}">
      <dsp:nvSpPr>
        <dsp:cNvPr id="0" name=""/>
        <dsp:cNvSpPr/>
      </dsp:nvSpPr>
      <dsp:spPr>
        <a:xfrm>
          <a:off x="5070203" y="4065797"/>
          <a:ext cx="337070" cy="337582"/>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F8462-1C9C-417E-8ADE-D8FA4816BB9C}">
      <dsp:nvSpPr>
        <dsp:cNvPr id="0" name=""/>
        <dsp:cNvSpPr/>
      </dsp:nvSpPr>
      <dsp:spPr>
        <a:xfrm>
          <a:off x="4011728" y="1339666"/>
          <a:ext cx="244406" cy="244381"/>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D848D8-84BA-4698-85F4-22350260E22A}">
      <dsp:nvSpPr>
        <dsp:cNvPr id="0" name=""/>
        <dsp:cNvSpPr/>
      </dsp:nvSpPr>
      <dsp:spPr>
        <a:xfrm>
          <a:off x="3242438" y="2738224"/>
          <a:ext cx="244406" cy="244381"/>
        </a:xfrm>
        <a:prstGeom prst="ellipse">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37420-559C-4E64-A267-5426DECA9DB7}">
      <dsp:nvSpPr>
        <dsp:cNvPr id="0" name=""/>
        <dsp:cNvSpPr/>
      </dsp:nvSpPr>
      <dsp:spPr>
        <a:xfrm>
          <a:off x="1805570" y="1325012"/>
          <a:ext cx="1748095" cy="1674957"/>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Decision Makers</a:t>
          </a:r>
        </a:p>
      </dsp:txBody>
      <dsp:txXfrm>
        <a:off x="2061573" y="1570304"/>
        <a:ext cx="1236089" cy="1184373"/>
      </dsp:txXfrm>
    </dsp:sp>
    <dsp:sp modelId="{5D8B1518-75B4-4FBD-83FD-24F56A86400E}">
      <dsp:nvSpPr>
        <dsp:cNvPr id="0" name=""/>
        <dsp:cNvSpPr/>
      </dsp:nvSpPr>
      <dsp:spPr>
        <a:xfrm>
          <a:off x="4400416" y="1350503"/>
          <a:ext cx="337070" cy="337582"/>
        </a:xfrm>
        <a:prstGeom prst="ellips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57022B-FE9D-43EF-A04B-149CABC8E0E9}">
      <dsp:nvSpPr>
        <dsp:cNvPr id="0" name=""/>
        <dsp:cNvSpPr/>
      </dsp:nvSpPr>
      <dsp:spPr>
        <a:xfrm>
          <a:off x="2040829" y="3010725"/>
          <a:ext cx="887023" cy="867643"/>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AB101-DCF5-4654-8697-0FC3C9627FF8}">
      <dsp:nvSpPr>
        <dsp:cNvPr id="0" name=""/>
        <dsp:cNvSpPr/>
      </dsp:nvSpPr>
      <dsp:spPr>
        <a:xfrm>
          <a:off x="6075131" y="767126"/>
          <a:ext cx="1791199" cy="1631133"/>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At-a-glance</a:t>
          </a:r>
        </a:p>
      </dsp:txBody>
      <dsp:txXfrm>
        <a:off x="6337446" y="1006000"/>
        <a:ext cx="1266569" cy="1153385"/>
      </dsp:txXfrm>
    </dsp:sp>
    <dsp:sp modelId="{0382AD8F-B717-4D99-BE66-4199C1FE8214}">
      <dsp:nvSpPr>
        <dsp:cNvPr id="0" name=""/>
        <dsp:cNvSpPr/>
      </dsp:nvSpPr>
      <dsp:spPr>
        <a:xfrm>
          <a:off x="5804045" y="1817050"/>
          <a:ext cx="337070" cy="337582"/>
        </a:xfrm>
        <a:prstGeom prst="ellipse">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07DED-2B39-4EFC-85C7-F1B77CF294A5}">
      <dsp:nvSpPr>
        <dsp:cNvPr id="0" name=""/>
        <dsp:cNvSpPr/>
      </dsp:nvSpPr>
      <dsp:spPr>
        <a:xfrm>
          <a:off x="1947641" y="3865306"/>
          <a:ext cx="244406" cy="244381"/>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03AF8-DE3B-477F-A63E-1A6D5C3A9A82}">
      <dsp:nvSpPr>
        <dsp:cNvPr id="0" name=""/>
        <dsp:cNvSpPr/>
      </dsp:nvSpPr>
      <dsp:spPr>
        <a:xfrm>
          <a:off x="4383003" y="3517428"/>
          <a:ext cx="244406" cy="244381"/>
        </a:xfrm>
        <a:prstGeom prst="ellips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FE0F4-031F-44F9-9CE2-4965A7834C16}">
      <dsp:nvSpPr>
        <dsp:cNvPr id="0" name=""/>
        <dsp:cNvSpPr/>
      </dsp:nvSpPr>
      <dsp:spPr>
        <a:xfrm>
          <a:off x="6649892" y="2802554"/>
          <a:ext cx="1800899" cy="1820434"/>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Mitigate</a:t>
          </a:r>
        </a:p>
        <a:p>
          <a:pPr marL="0" lvl="0" indent="0" algn="ctr" defTabSz="1066800">
            <a:lnSpc>
              <a:spcPct val="90000"/>
            </a:lnSpc>
            <a:spcBef>
              <a:spcPct val="0"/>
            </a:spcBef>
            <a:spcAft>
              <a:spcPct val="35000"/>
            </a:spcAft>
            <a:buNone/>
          </a:pPr>
          <a:r>
            <a:rPr lang="en-US" sz="2400" kern="1200" dirty="0"/>
            <a:t>Risks</a:t>
          </a:r>
        </a:p>
      </dsp:txBody>
      <dsp:txXfrm>
        <a:off x="6913628" y="3069150"/>
        <a:ext cx="1273427" cy="1287242"/>
      </dsp:txXfrm>
    </dsp:sp>
    <dsp:sp modelId="{036B15A6-9DDF-4FBA-9DA6-C6A805004A4E}">
      <dsp:nvSpPr>
        <dsp:cNvPr id="0" name=""/>
        <dsp:cNvSpPr/>
      </dsp:nvSpPr>
      <dsp:spPr>
        <a:xfrm>
          <a:off x="6586396" y="3053590"/>
          <a:ext cx="244406" cy="244381"/>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A0E84D-1B22-447C-9ADC-C5308F0B2BCC}">
      <dsp:nvSpPr>
        <dsp:cNvPr id="0" name=""/>
        <dsp:cNvSpPr/>
      </dsp:nvSpPr>
      <dsp:spPr>
        <a:xfrm>
          <a:off x="3094478" y="3777921"/>
          <a:ext cx="1892297" cy="1715773"/>
        </a:xfrm>
        <a:prstGeom prst="ellipse">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Competitors</a:t>
          </a:r>
        </a:p>
      </dsp:txBody>
      <dsp:txXfrm>
        <a:off x="3371598" y="4029190"/>
        <a:ext cx="1338057" cy="1213235"/>
      </dsp:txXfrm>
    </dsp:sp>
    <dsp:sp modelId="{C4E49FE5-1ED5-4E0E-9DFC-D4B378923085}">
      <dsp:nvSpPr>
        <dsp:cNvPr id="0" name=""/>
        <dsp:cNvSpPr/>
      </dsp:nvSpPr>
      <dsp:spPr>
        <a:xfrm>
          <a:off x="5533758" y="3327263"/>
          <a:ext cx="244406" cy="244381"/>
        </a:xfrm>
        <a:prstGeom prst="ellips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AED66-CFAC-42C2-9C74-18E7AB355A4A}">
      <dsp:nvSpPr>
        <dsp:cNvPr id="0" name=""/>
        <dsp:cNvSpPr/>
      </dsp:nvSpPr>
      <dsp:spPr>
        <a:xfrm>
          <a:off x="4327851" y="-207005"/>
          <a:ext cx="1719782" cy="1577743"/>
        </a:xfrm>
        <a:prstGeom prst="ellips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Understand how the Government works</a:t>
          </a:r>
        </a:p>
      </dsp:txBody>
      <dsp:txXfrm>
        <a:off x="4579707" y="24050"/>
        <a:ext cx="1216070" cy="1115633"/>
      </dsp:txXfrm>
    </dsp:sp>
    <dsp:sp modelId="{FAFA5EA4-E403-4D26-B57C-1CA189006554}">
      <dsp:nvSpPr>
        <dsp:cNvPr id="0" name=""/>
        <dsp:cNvSpPr/>
      </dsp:nvSpPr>
      <dsp:spPr>
        <a:xfrm>
          <a:off x="3051514" y="1301735"/>
          <a:ext cx="244406" cy="244381"/>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DE074-D82C-491E-9424-8C1CF4808AB6}">
      <dsp:nvSpPr>
        <dsp:cNvPr id="0" name=""/>
        <dsp:cNvSpPr/>
      </dsp:nvSpPr>
      <dsp:spPr>
        <a:xfrm>
          <a:off x="5897331" y="268937"/>
          <a:ext cx="244406" cy="244381"/>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00854-9B8F-4365-87BB-8261179AB23F}">
      <dsp:nvSpPr>
        <dsp:cNvPr id="0" name=""/>
        <dsp:cNvSpPr/>
      </dsp:nvSpPr>
      <dsp:spPr>
        <a:xfrm>
          <a:off x="216584" y="1007025"/>
          <a:ext cx="5148698" cy="1608968"/>
        </a:xfrm>
        <a:prstGeom prst="rect">
          <a:avLst/>
        </a:prstGeom>
        <a:solidFill>
          <a:schemeClr val="lt1">
            <a:alpha val="4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89808"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Required by most Government Agencies/Primes</a:t>
          </a:r>
        </a:p>
      </dsp:txBody>
      <dsp:txXfrm>
        <a:off x="216584" y="1007025"/>
        <a:ext cx="5148698" cy="1608968"/>
      </dsp:txXfrm>
    </dsp:sp>
    <dsp:sp modelId="{961D7725-F8BA-4DAE-8BB7-CBC628982EBF}">
      <dsp:nvSpPr>
        <dsp:cNvPr id="0" name=""/>
        <dsp:cNvSpPr/>
      </dsp:nvSpPr>
      <dsp:spPr>
        <a:xfrm>
          <a:off x="2055" y="774618"/>
          <a:ext cx="1126277" cy="16894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C7B68-C0B9-4881-9162-28279ED72D83}">
      <dsp:nvSpPr>
        <dsp:cNvPr id="0" name=""/>
        <dsp:cNvSpPr/>
      </dsp:nvSpPr>
      <dsp:spPr>
        <a:xfrm>
          <a:off x="5844131" y="1007025"/>
          <a:ext cx="5148698" cy="1608968"/>
        </a:xfrm>
        <a:prstGeom prst="rect">
          <a:avLst/>
        </a:prstGeom>
        <a:solidFill>
          <a:schemeClr val="lt1">
            <a:alpha val="4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89808"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Foot in the Door</a:t>
          </a:r>
        </a:p>
      </dsp:txBody>
      <dsp:txXfrm>
        <a:off x="5844131" y="1007025"/>
        <a:ext cx="5148698" cy="1608968"/>
      </dsp:txXfrm>
    </dsp:sp>
    <dsp:sp modelId="{461C4662-4D7E-412A-988B-5280E5F60B91}">
      <dsp:nvSpPr>
        <dsp:cNvPr id="0" name=""/>
        <dsp:cNvSpPr/>
      </dsp:nvSpPr>
      <dsp:spPr>
        <a:xfrm>
          <a:off x="5629602" y="774618"/>
          <a:ext cx="1126277" cy="168941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8899A5-B282-439F-86D8-0B71FD9436FE}">
      <dsp:nvSpPr>
        <dsp:cNvPr id="0" name=""/>
        <dsp:cNvSpPr/>
      </dsp:nvSpPr>
      <dsp:spPr>
        <a:xfrm>
          <a:off x="1937375" y="3035080"/>
          <a:ext cx="7120135" cy="1608968"/>
        </a:xfrm>
        <a:prstGeom prst="rect">
          <a:avLst/>
        </a:prstGeom>
        <a:solidFill>
          <a:schemeClr val="lt1">
            <a:alpha val="4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89808"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Be Remembered/Stand Out</a:t>
          </a:r>
        </a:p>
      </dsp:txBody>
      <dsp:txXfrm>
        <a:off x="1937375" y="3035080"/>
        <a:ext cx="7120135" cy="1608968"/>
      </dsp:txXfrm>
    </dsp:sp>
    <dsp:sp modelId="{CCEED608-BB59-45FB-85A9-18C2887BAD67}">
      <dsp:nvSpPr>
        <dsp:cNvPr id="0" name=""/>
        <dsp:cNvSpPr/>
      </dsp:nvSpPr>
      <dsp:spPr>
        <a:xfrm>
          <a:off x="1204240" y="2853144"/>
          <a:ext cx="1351961" cy="169450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2000" r="-82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CB9EA-B307-4210-91D1-825D52336C33}">
      <dsp:nvSpPr>
        <dsp:cNvPr id="0" name=""/>
        <dsp:cNvSpPr/>
      </dsp:nvSpPr>
      <dsp:spPr>
        <a:xfrm rot="16200000">
          <a:off x="0" y="507868"/>
          <a:ext cx="3060722" cy="3060722"/>
        </a:xfrm>
        <a:prstGeom prst="downArrow">
          <a:avLst>
            <a:gd name="adj1" fmla="val 50000"/>
            <a:gd name="adj2" fmla="val 35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US" sz="2200" kern="1200" dirty="0"/>
            <a:t>Company’s Core Competencies</a:t>
          </a:r>
        </a:p>
      </dsp:txBody>
      <dsp:txXfrm rot="5400000">
        <a:off x="1" y="1273047"/>
        <a:ext cx="2525096" cy="1530361"/>
      </dsp:txXfrm>
    </dsp:sp>
    <dsp:sp modelId="{8008A16F-1935-4D9E-8B11-5171D1790B6C}">
      <dsp:nvSpPr>
        <dsp:cNvPr id="0" name=""/>
        <dsp:cNvSpPr/>
      </dsp:nvSpPr>
      <dsp:spPr>
        <a:xfrm rot="5400000">
          <a:off x="3257840" y="455051"/>
          <a:ext cx="3060722" cy="3060722"/>
        </a:xfrm>
        <a:prstGeom prst="downArrow">
          <a:avLst>
            <a:gd name="adj1" fmla="val 50000"/>
            <a:gd name="adj2" fmla="val 35000"/>
          </a:avLst>
        </a:prstGeom>
        <a:solidFill>
          <a:schemeClr val="accent3">
            <a:hueOff val="11250264"/>
            <a:satOff val="-16880"/>
            <a:lumOff val="-274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sp3d extrusionH="28000" prstMaterial="matte"/>
        </a:bodyPr>
        <a:lstStyle/>
        <a:p>
          <a:pPr marL="0" lvl="0" indent="0" algn="ctr" defTabSz="977900">
            <a:lnSpc>
              <a:spcPct val="90000"/>
            </a:lnSpc>
            <a:spcBef>
              <a:spcPct val="0"/>
            </a:spcBef>
            <a:spcAft>
              <a:spcPct val="35000"/>
            </a:spcAft>
            <a:buNone/>
          </a:pPr>
          <a:r>
            <a:rPr lang="en-US" sz="2200" kern="1200" dirty="0"/>
            <a:t>Agency’s Mission or specific Opportunity</a:t>
          </a:r>
        </a:p>
      </dsp:txBody>
      <dsp:txXfrm rot="-5400000">
        <a:off x="3793467" y="1220232"/>
        <a:ext cx="2525096" cy="1530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42E67-E9C6-4D54-B4C5-59218A2D0FA6}">
      <dsp:nvSpPr>
        <dsp:cNvPr id="0" name=""/>
        <dsp:cNvSpPr/>
      </dsp:nvSpPr>
      <dsp:spPr>
        <a:xfrm>
          <a:off x="0" y="74960"/>
          <a:ext cx="9335728" cy="702000"/>
        </a:xfrm>
        <a:prstGeom prst="round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Product</a:t>
          </a:r>
        </a:p>
      </dsp:txBody>
      <dsp:txXfrm>
        <a:off x="34269" y="109229"/>
        <a:ext cx="9267190" cy="633462"/>
      </dsp:txXfrm>
    </dsp:sp>
    <dsp:sp modelId="{9310E197-2282-46D3-A6C6-24DBA15166AD}">
      <dsp:nvSpPr>
        <dsp:cNvPr id="0" name=""/>
        <dsp:cNvSpPr/>
      </dsp:nvSpPr>
      <dsp:spPr>
        <a:xfrm>
          <a:off x="0" y="776960"/>
          <a:ext cx="9335728"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40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 Added features</a:t>
          </a:r>
        </a:p>
        <a:p>
          <a:pPr marL="228600" lvl="1" indent="-228600" algn="l" defTabSz="1022350">
            <a:lnSpc>
              <a:spcPct val="90000"/>
            </a:lnSpc>
            <a:spcBef>
              <a:spcPct val="0"/>
            </a:spcBef>
            <a:spcAft>
              <a:spcPct val="20000"/>
            </a:spcAft>
            <a:buChar char="•"/>
          </a:pPr>
          <a:r>
            <a:rPr lang="en-US" sz="2300" kern="1200" dirty="0"/>
            <a:t>Made with a special material</a:t>
          </a:r>
        </a:p>
        <a:p>
          <a:pPr marL="228600" lvl="1" indent="-228600" algn="l" defTabSz="1022350">
            <a:lnSpc>
              <a:spcPct val="90000"/>
            </a:lnSpc>
            <a:spcBef>
              <a:spcPct val="0"/>
            </a:spcBef>
            <a:spcAft>
              <a:spcPct val="20000"/>
            </a:spcAft>
            <a:buChar char="•"/>
          </a:pPr>
          <a:r>
            <a:rPr lang="en-US" sz="2300" kern="1200" dirty="0"/>
            <a:t>Performance</a:t>
          </a:r>
        </a:p>
        <a:p>
          <a:pPr marL="228600" lvl="1" indent="-228600" algn="l" defTabSz="1022350">
            <a:lnSpc>
              <a:spcPct val="90000"/>
            </a:lnSpc>
            <a:spcBef>
              <a:spcPct val="0"/>
            </a:spcBef>
            <a:spcAft>
              <a:spcPct val="20000"/>
            </a:spcAft>
            <a:buChar char="•"/>
          </a:pPr>
          <a:r>
            <a:rPr lang="en-US" sz="2300" kern="1200" dirty="0"/>
            <a:t>Special machinery or equipment to make product special</a:t>
          </a:r>
        </a:p>
        <a:p>
          <a:pPr marL="228600" lvl="1" indent="-228600" algn="l" defTabSz="1022350">
            <a:lnSpc>
              <a:spcPct val="90000"/>
            </a:lnSpc>
            <a:spcBef>
              <a:spcPct val="0"/>
            </a:spcBef>
            <a:spcAft>
              <a:spcPct val="20000"/>
            </a:spcAft>
            <a:buChar char="•"/>
          </a:pPr>
          <a:r>
            <a:rPr lang="en-US" sz="2300" kern="1200" dirty="0"/>
            <a:t>Delivery of the product</a:t>
          </a:r>
        </a:p>
        <a:p>
          <a:pPr marL="228600" lvl="1" indent="-228600" algn="l" defTabSz="1022350">
            <a:lnSpc>
              <a:spcPct val="90000"/>
            </a:lnSpc>
            <a:spcBef>
              <a:spcPct val="0"/>
            </a:spcBef>
            <a:spcAft>
              <a:spcPct val="20000"/>
            </a:spcAft>
            <a:buChar char="•"/>
          </a:pPr>
          <a:r>
            <a:rPr lang="en-US" sz="2300" kern="1200" dirty="0"/>
            <a:t>Professional Expertise</a:t>
          </a:r>
        </a:p>
      </dsp:txBody>
      <dsp:txXfrm>
        <a:off x="0" y="776960"/>
        <a:ext cx="9335728" cy="2235600"/>
      </dsp:txXfrm>
    </dsp:sp>
    <dsp:sp modelId="{093249A8-0791-4BC6-B3FD-F1E9D1DF43C5}">
      <dsp:nvSpPr>
        <dsp:cNvPr id="0" name=""/>
        <dsp:cNvSpPr/>
      </dsp:nvSpPr>
      <dsp:spPr>
        <a:xfrm>
          <a:off x="0" y="3012560"/>
          <a:ext cx="9335728" cy="702000"/>
        </a:xfrm>
        <a:prstGeom prst="round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Service</a:t>
          </a:r>
        </a:p>
      </dsp:txBody>
      <dsp:txXfrm>
        <a:off x="34269" y="3046829"/>
        <a:ext cx="9267190" cy="633462"/>
      </dsp:txXfrm>
    </dsp:sp>
    <dsp:sp modelId="{228D90A7-5D86-4285-8AC7-328B7B0F5E08}">
      <dsp:nvSpPr>
        <dsp:cNvPr id="0" name=""/>
        <dsp:cNvSpPr/>
      </dsp:nvSpPr>
      <dsp:spPr>
        <a:xfrm>
          <a:off x="0" y="3714560"/>
          <a:ext cx="9335728"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40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Quality Assurance</a:t>
          </a:r>
        </a:p>
        <a:p>
          <a:pPr marL="228600" lvl="1" indent="-228600" algn="l" defTabSz="1022350">
            <a:lnSpc>
              <a:spcPct val="90000"/>
            </a:lnSpc>
            <a:spcBef>
              <a:spcPct val="0"/>
            </a:spcBef>
            <a:spcAft>
              <a:spcPct val="20000"/>
            </a:spcAft>
            <a:buChar char="•"/>
          </a:pPr>
          <a:r>
            <a:rPr lang="en-US" sz="2300" kern="1200" dirty="0"/>
            <a:t>Installation – special equipment </a:t>
          </a:r>
        </a:p>
        <a:p>
          <a:pPr marL="228600" lvl="1" indent="-228600" algn="l" defTabSz="1022350">
            <a:lnSpc>
              <a:spcPct val="90000"/>
            </a:lnSpc>
            <a:spcBef>
              <a:spcPct val="0"/>
            </a:spcBef>
            <a:spcAft>
              <a:spcPct val="20000"/>
            </a:spcAft>
            <a:buChar char="•"/>
          </a:pPr>
          <a:r>
            <a:rPr lang="en-US" sz="2300" kern="1200" dirty="0"/>
            <a:t>Delivery of the service</a:t>
          </a:r>
        </a:p>
        <a:p>
          <a:pPr marL="228600" lvl="1" indent="-228600" algn="l" defTabSz="1022350">
            <a:lnSpc>
              <a:spcPct val="90000"/>
            </a:lnSpc>
            <a:spcBef>
              <a:spcPct val="0"/>
            </a:spcBef>
            <a:spcAft>
              <a:spcPct val="20000"/>
            </a:spcAft>
            <a:buChar char="•"/>
          </a:pPr>
          <a:r>
            <a:rPr lang="en-US" sz="2300" kern="1200" dirty="0"/>
            <a:t>Certified Specialist </a:t>
          </a:r>
        </a:p>
      </dsp:txBody>
      <dsp:txXfrm>
        <a:off x="0" y="3714560"/>
        <a:ext cx="9335728" cy="1490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A6544-1D9D-455E-867E-54295ADE6AE5}">
      <dsp:nvSpPr>
        <dsp:cNvPr id="0" name=""/>
        <dsp:cNvSpPr/>
      </dsp:nvSpPr>
      <dsp:spPr>
        <a:xfrm>
          <a:off x="-6125176" y="-937410"/>
          <a:ext cx="7293488" cy="7293488"/>
        </a:xfrm>
        <a:prstGeom prst="blockArc">
          <a:avLst>
            <a:gd name="adj1" fmla="val 18900000"/>
            <a:gd name="adj2" fmla="val 2700000"/>
            <a:gd name="adj3" fmla="val 296"/>
          </a:avLst>
        </a:prstGeom>
        <a:noFill/>
        <a:ln w="34925" cap="flat" cmpd="sng" algn="in">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9E46D8-E7C4-4393-BCB0-FDD1ED3210ED}">
      <dsp:nvSpPr>
        <dsp:cNvPr id="0" name=""/>
        <dsp:cNvSpPr/>
      </dsp:nvSpPr>
      <dsp:spPr>
        <a:xfrm>
          <a:off x="752110" y="541866"/>
          <a:ext cx="8920909" cy="1083733"/>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It must be true information</a:t>
          </a:r>
        </a:p>
      </dsp:txBody>
      <dsp:txXfrm>
        <a:off x="752110" y="541866"/>
        <a:ext cx="8920909" cy="1083733"/>
      </dsp:txXfrm>
    </dsp:sp>
    <dsp:sp modelId="{311D44ED-3D76-46CF-B1CF-92660071F497}">
      <dsp:nvSpPr>
        <dsp:cNvPr id="0" name=""/>
        <dsp:cNvSpPr/>
      </dsp:nvSpPr>
      <dsp:spPr>
        <a:xfrm>
          <a:off x="74777" y="406400"/>
          <a:ext cx="1354666" cy="1354666"/>
        </a:xfrm>
        <a:prstGeom prst="ellipse">
          <a:avLst/>
        </a:prstGeom>
        <a:solidFill>
          <a:schemeClr val="lt2">
            <a:hueOff val="0"/>
            <a:satOff val="0"/>
            <a:lumOff val="0"/>
            <a:alphaOff val="0"/>
          </a:schemeClr>
        </a:solidFill>
        <a:ln w="6350" cap="flat" cmpd="sng" algn="in">
          <a:solidFill>
            <a:schemeClr val="dk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CDFE08D-5782-41F1-B549-AA232F97FD9B}">
      <dsp:nvSpPr>
        <dsp:cNvPr id="0" name=""/>
        <dsp:cNvSpPr/>
      </dsp:nvSpPr>
      <dsp:spPr>
        <a:xfrm>
          <a:off x="1146048" y="2167466"/>
          <a:ext cx="8526972" cy="1083733"/>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It must be important to potential clients</a:t>
          </a:r>
        </a:p>
      </dsp:txBody>
      <dsp:txXfrm>
        <a:off x="1146048" y="2167466"/>
        <a:ext cx="8526972" cy="1083733"/>
      </dsp:txXfrm>
    </dsp:sp>
    <dsp:sp modelId="{AB2E11EF-3AF9-42E6-B4D9-7E631EA7D994}">
      <dsp:nvSpPr>
        <dsp:cNvPr id="0" name=""/>
        <dsp:cNvSpPr/>
      </dsp:nvSpPr>
      <dsp:spPr>
        <a:xfrm>
          <a:off x="468714" y="2032000"/>
          <a:ext cx="1354666" cy="1354666"/>
        </a:xfrm>
        <a:prstGeom prst="ellipse">
          <a:avLst/>
        </a:prstGeom>
        <a:solidFill>
          <a:schemeClr val="lt2">
            <a:hueOff val="0"/>
            <a:satOff val="0"/>
            <a:lumOff val="0"/>
            <a:alphaOff val="0"/>
          </a:schemeClr>
        </a:solidFill>
        <a:ln w="6350" cap="flat" cmpd="sng" algn="in">
          <a:solidFill>
            <a:schemeClr val="dk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4DDE8E-8B3C-4E9F-9E92-D9AE696F5C77}">
      <dsp:nvSpPr>
        <dsp:cNvPr id="0" name=""/>
        <dsp:cNvSpPr/>
      </dsp:nvSpPr>
      <dsp:spPr>
        <a:xfrm>
          <a:off x="752110" y="3793066"/>
          <a:ext cx="8920909" cy="1083733"/>
        </a:xfrm>
        <a:prstGeom prst="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It must be provable </a:t>
          </a:r>
        </a:p>
      </dsp:txBody>
      <dsp:txXfrm>
        <a:off x="752110" y="3793066"/>
        <a:ext cx="8920909" cy="1083733"/>
      </dsp:txXfrm>
    </dsp:sp>
    <dsp:sp modelId="{8607C293-2289-4712-B3B4-2707CE907DB2}">
      <dsp:nvSpPr>
        <dsp:cNvPr id="0" name=""/>
        <dsp:cNvSpPr/>
      </dsp:nvSpPr>
      <dsp:spPr>
        <a:xfrm>
          <a:off x="74777" y="3657600"/>
          <a:ext cx="1354666" cy="1354666"/>
        </a:xfrm>
        <a:prstGeom prst="ellipse">
          <a:avLst/>
        </a:prstGeom>
        <a:solidFill>
          <a:schemeClr val="lt2">
            <a:hueOff val="0"/>
            <a:satOff val="0"/>
            <a:lumOff val="0"/>
            <a:alphaOff val="0"/>
          </a:schemeClr>
        </a:solidFill>
        <a:ln w="6350" cap="flat" cmpd="sng" algn="in">
          <a:solidFill>
            <a:schemeClr val="dk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0C921-C2DA-4351-AF4C-081505096AF9}">
      <dsp:nvSpPr>
        <dsp:cNvPr id="0" name=""/>
        <dsp:cNvSpPr/>
      </dsp:nvSpPr>
      <dsp:spPr>
        <a:xfrm>
          <a:off x="0" y="475256"/>
          <a:ext cx="8647043" cy="730800"/>
        </a:xfrm>
        <a:prstGeom prst="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FC61FB8-3CB1-4F06-BDA4-C4B60E239062}">
      <dsp:nvSpPr>
        <dsp:cNvPr id="0" name=""/>
        <dsp:cNvSpPr/>
      </dsp:nvSpPr>
      <dsp:spPr>
        <a:xfrm>
          <a:off x="432352" y="63686"/>
          <a:ext cx="6052930" cy="85608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786" tIns="0" rIns="228786" bIns="0" numCol="1" spcCol="1270" anchor="ctr" anchorCtr="0">
          <a:noAutofit/>
        </a:bodyPr>
        <a:lstStyle/>
        <a:p>
          <a:pPr marL="0" lvl="0" indent="0" algn="l" defTabSz="1289050">
            <a:lnSpc>
              <a:spcPct val="90000"/>
            </a:lnSpc>
            <a:spcBef>
              <a:spcPct val="0"/>
            </a:spcBef>
            <a:spcAft>
              <a:spcPct val="35000"/>
            </a:spcAft>
            <a:buNone/>
          </a:pPr>
          <a:r>
            <a:rPr lang="en-US" sz="2900" kern="1200" dirty="0"/>
            <a:t>Use the government’s language</a:t>
          </a:r>
        </a:p>
      </dsp:txBody>
      <dsp:txXfrm>
        <a:off x="474142" y="105476"/>
        <a:ext cx="5969350" cy="772500"/>
      </dsp:txXfrm>
    </dsp:sp>
    <dsp:sp modelId="{55892D4B-643B-4C12-A0CA-EB13FE6BB23D}">
      <dsp:nvSpPr>
        <dsp:cNvPr id="0" name=""/>
        <dsp:cNvSpPr/>
      </dsp:nvSpPr>
      <dsp:spPr>
        <a:xfrm>
          <a:off x="0" y="1807166"/>
          <a:ext cx="8647043" cy="730800"/>
        </a:xfrm>
        <a:prstGeom prst="rect">
          <a:avLst/>
        </a:prstGeom>
        <a:solidFill>
          <a:schemeClr val="lt1">
            <a:alpha val="90000"/>
            <a:hueOff val="0"/>
            <a:satOff val="0"/>
            <a:lumOff val="0"/>
            <a:alphaOff val="0"/>
          </a:schemeClr>
        </a:solidFill>
        <a:ln w="6350" cap="flat" cmpd="sng" algn="in">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CEF3A69-88F6-4171-BDE4-FDBF354D5DB3}">
      <dsp:nvSpPr>
        <dsp:cNvPr id="0" name=""/>
        <dsp:cNvSpPr/>
      </dsp:nvSpPr>
      <dsp:spPr>
        <a:xfrm>
          <a:off x="432352" y="1379126"/>
          <a:ext cx="6052930" cy="85608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786" tIns="0" rIns="228786" bIns="0" numCol="1" spcCol="1270" anchor="ctr" anchorCtr="0">
          <a:noAutofit/>
        </a:bodyPr>
        <a:lstStyle/>
        <a:p>
          <a:pPr marL="0" lvl="0" indent="0" algn="l" defTabSz="1289050">
            <a:lnSpc>
              <a:spcPct val="90000"/>
            </a:lnSpc>
            <a:spcBef>
              <a:spcPct val="0"/>
            </a:spcBef>
            <a:spcAft>
              <a:spcPct val="35000"/>
            </a:spcAft>
            <a:buNone/>
          </a:pPr>
          <a:r>
            <a:rPr lang="en-US" sz="2900" kern="1200" dirty="0"/>
            <a:t>Past Performance is Relevant </a:t>
          </a:r>
        </a:p>
      </dsp:txBody>
      <dsp:txXfrm>
        <a:off x="474142" y="1420916"/>
        <a:ext cx="5969350" cy="772500"/>
      </dsp:txXfrm>
    </dsp:sp>
    <dsp:sp modelId="{3A41DF18-20E7-47B0-947D-70BB6140D6FB}">
      <dsp:nvSpPr>
        <dsp:cNvPr id="0" name=""/>
        <dsp:cNvSpPr/>
      </dsp:nvSpPr>
      <dsp:spPr>
        <a:xfrm>
          <a:off x="0" y="3122606"/>
          <a:ext cx="8647043" cy="730800"/>
        </a:xfrm>
        <a:prstGeom prst="rect">
          <a:avLst/>
        </a:prstGeom>
        <a:solidFill>
          <a:schemeClr val="lt1">
            <a:alpha val="90000"/>
            <a:hueOff val="0"/>
            <a:satOff val="0"/>
            <a:lumOff val="0"/>
            <a:alphaOff val="0"/>
          </a:schemeClr>
        </a:solidFill>
        <a:ln w="6350" cap="flat" cmpd="sng" algn="in">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2D64DEF-A3A5-416A-B68F-67E94C97A1DA}">
      <dsp:nvSpPr>
        <dsp:cNvPr id="0" name=""/>
        <dsp:cNvSpPr/>
      </dsp:nvSpPr>
      <dsp:spPr>
        <a:xfrm>
          <a:off x="432352" y="2694566"/>
          <a:ext cx="6052930" cy="85608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786" tIns="0" rIns="228786" bIns="0" numCol="1" spcCol="1270" anchor="ctr" anchorCtr="0">
          <a:noAutofit/>
        </a:bodyPr>
        <a:lstStyle/>
        <a:p>
          <a:pPr marL="0" lvl="0" indent="0" algn="l" defTabSz="1289050">
            <a:lnSpc>
              <a:spcPct val="90000"/>
            </a:lnSpc>
            <a:spcBef>
              <a:spcPct val="0"/>
            </a:spcBef>
            <a:spcAft>
              <a:spcPct val="35000"/>
            </a:spcAft>
            <a:buNone/>
          </a:pPr>
          <a:r>
            <a:rPr lang="en-US" sz="2900" kern="1200" dirty="0"/>
            <a:t>Differentiators match needs</a:t>
          </a:r>
        </a:p>
      </dsp:txBody>
      <dsp:txXfrm>
        <a:off x="474142" y="2736356"/>
        <a:ext cx="5969350" cy="772500"/>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1CA09D3-10B4-44E4-A5ED-AD79E24BA847}" type="datetimeFigureOut">
              <a:rPr lang="en-US" smtClean="0"/>
              <a:t>1/26/2023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589A120-48EB-4C5C-86F3-A0CF1469C42F}" type="slidenum">
              <a:rPr lang="en-US" smtClean="0"/>
              <a:t>‹#›</a:t>
            </a:fld>
            <a:endParaRPr lang="en-US"/>
          </a:p>
        </p:txBody>
      </p:sp>
    </p:spTree>
    <p:extLst>
      <p:ext uri="{BB962C8B-B14F-4D97-AF65-F5344CB8AC3E}">
        <p14:creationId xmlns:p14="http://schemas.microsoft.com/office/powerpoint/2010/main" val="2032064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BDBB81-4443-4479-B9FB-AD0920245D65}" type="datetimeFigureOut">
              <a:rPr lang="en-US" smtClean="0"/>
              <a:t>1/26/2023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9AB1B0-4087-40B1-BCCB-DC8C5CDF68F7}" type="slidenum">
              <a:rPr lang="en-US" smtClean="0"/>
              <a:t>‹#›</a:t>
            </a:fld>
            <a:endParaRPr lang="en-US"/>
          </a:p>
        </p:txBody>
      </p:sp>
    </p:spTree>
    <p:extLst>
      <p:ext uri="{BB962C8B-B14F-4D97-AF65-F5344CB8AC3E}">
        <p14:creationId xmlns:p14="http://schemas.microsoft.com/office/powerpoint/2010/main" val="289601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818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NAICS Code</a:t>
            </a:r>
            <a:r>
              <a:rPr lang="en-US" baseline="0" dirty="0"/>
              <a:t> is type of activity and the PSC/FSC code is what they are actually buying</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12</a:t>
            </a:fld>
            <a:endParaRPr lang="en-US"/>
          </a:p>
        </p:txBody>
      </p:sp>
    </p:spTree>
    <p:extLst>
      <p:ext uri="{BB962C8B-B14F-4D97-AF65-F5344CB8AC3E}">
        <p14:creationId xmlns:p14="http://schemas.microsoft.com/office/powerpoint/2010/main" val="341801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NAICS Code</a:t>
            </a:r>
            <a:r>
              <a:rPr lang="en-US" baseline="0" dirty="0"/>
              <a:t> is type of activity and the PSC/FSC code is what they are actually buying</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13</a:t>
            </a:fld>
            <a:endParaRPr lang="en-US"/>
          </a:p>
        </p:txBody>
      </p:sp>
    </p:spTree>
    <p:extLst>
      <p:ext uri="{BB962C8B-B14F-4D97-AF65-F5344CB8AC3E}">
        <p14:creationId xmlns:p14="http://schemas.microsoft.com/office/powerpoint/2010/main" val="285189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14</a:t>
            </a:fld>
            <a:endParaRPr lang="en-US"/>
          </a:p>
        </p:txBody>
      </p:sp>
    </p:spTree>
    <p:extLst>
      <p:ext uri="{BB962C8B-B14F-4D97-AF65-F5344CB8AC3E}">
        <p14:creationId xmlns:p14="http://schemas.microsoft.com/office/powerpoint/2010/main" val="176549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15</a:t>
            </a:fld>
            <a:endParaRPr lang="en-US"/>
          </a:p>
        </p:txBody>
      </p:sp>
    </p:spTree>
    <p:extLst>
      <p:ext uri="{BB962C8B-B14F-4D97-AF65-F5344CB8AC3E}">
        <p14:creationId xmlns:p14="http://schemas.microsoft.com/office/powerpoint/2010/main" val="3512243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16</a:t>
            </a:fld>
            <a:endParaRPr lang="en-US"/>
          </a:p>
        </p:txBody>
      </p:sp>
    </p:spTree>
    <p:extLst>
      <p:ext uri="{BB962C8B-B14F-4D97-AF65-F5344CB8AC3E}">
        <p14:creationId xmlns:p14="http://schemas.microsoft.com/office/powerpoint/2010/main" val="236292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17</a:t>
            </a:fld>
            <a:endParaRPr lang="en-US"/>
          </a:p>
        </p:txBody>
      </p:sp>
    </p:spTree>
    <p:extLst>
      <p:ext uri="{BB962C8B-B14F-4D97-AF65-F5344CB8AC3E}">
        <p14:creationId xmlns:p14="http://schemas.microsoft.com/office/powerpoint/2010/main" val="251577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living document that will change depending on the targeted agency. Why is this? each agency has it's own mission and focus, and your CS should speak directly to those a targeted agency</a:t>
            </a:r>
          </a:p>
          <a:p>
            <a:r>
              <a:rPr lang="en-US" dirty="0"/>
              <a:t>Example:</a:t>
            </a:r>
            <a:r>
              <a:rPr lang="en-US" baseline="0" dirty="0"/>
              <a:t> Army Corp has a lot of Civil Construction opportunities (237990) Heavy &amp; Civil Engineering Construction. Your company may specialize in more than just this type of construction, but the Army </a:t>
            </a:r>
            <a:r>
              <a:rPr lang="en-US" baseline="0" dirty="0" err="1"/>
              <a:t>corp</a:t>
            </a:r>
            <a:r>
              <a:rPr lang="en-US" baseline="0" dirty="0"/>
              <a:t> is now in need for that; tailor to what the Army Corp is buying.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18</a:t>
            </a:fld>
            <a:endParaRPr lang="en-US"/>
          </a:p>
        </p:txBody>
      </p:sp>
    </p:spTree>
    <p:extLst>
      <p:ext uri="{BB962C8B-B14F-4D97-AF65-F5344CB8AC3E}">
        <p14:creationId xmlns:p14="http://schemas.microsoft.com/office/powerpoint/2010/main" val="363564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19</a:t>
            </a:fld>
            <a:endParaRPr lang="en-US"/>
          </a:p>
        </p:txBody>
      </p:sp>
    </p:spTree>
    <p:extLst>
      <p:ext uri="{BB962C8B-B14F-4D97-AF65-F5344CB8AC3E}">
        <p14:creationId xmlns:p14="http://schemas.microsoft.com/office/powerpoint/2010/main" val="18548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20</a:t>
            </a:fld>
            <a:endParaRPr lang="en-US"/>
          </a:p>
        </p:txBody>
      </p:sp>
    </p:spTree>
    <p:extLst>
      <p:ext uri="{BB962C8B-B14F-4D97-AF65-F5344CB8AC3E}">
        <p14:creationId xmlns:p14="http://schemas.microsoft.com/office/powerpoint/2010/main" val="3719493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LARGE DAM GATES</a:t>
            </a:r>
            <a:r>
              <a:rPr lang="en-US" baseline="0" dirty="0"/>
              <a:t> Story</a:t>
            </a:r>
          </a:p>
          <a:p>
            <a:r>
              <a:rPr lang="en-US" baseline="0" dirty="0"/>
              <a:t>DO NOT list your Level of Cybersecurity (confidential) </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21</a:t>
            </a:fld>
            <a:endParaRPr lang="en-US"/>
          </a:p>
        </p:txBody>
      </p:sp>
    </p:spTree>
    <p:extLst>
      <p:ext uri="{BB962C8B-B14F-4D97-AF65-F5344CB8AC3E}">
        <p14:creationId xmlns:p14="http://schemas.microsoft.com/office/powerpoint/2010/main" val="369100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move to our new home with the Office of Secretary of Defense (OSD), under the direction</a:t>
            </a:r>
            <a:r>
              <a:rPr lang="en-US" baseline="0" dirty="0"/>
              <a:t> of Farooq </a:t>
            </a:r>
            <a:r>
              <a:rPr lang="en-US" baseline="0" dirty="0" err="1"/>
              <a:t>Mitha</a:t>
            </a:r>
            <a:r>
              <a:rPr lang="en-US" baseline="0" dirty="0"/>
              <a:t>. </a:t>
            </a:r>
            <a:endParaRPr lang="en-US" dirty="0"/>
          </a:p>
        </p:txBody>
      </p:sp>
      <p:sp>
        <p:nvSpPr>
          <p:cNvPr id="4" name="Slide Number Placeholder 3"/>
          <p:cNvSpPr>
            <a:spLocks noGrp="1"/>
          </p:cNvSpPr>
          <p:nvPr>
            <p:ph type="sldNum" sz="quarter" idx="10"/>
          </p:nvPr>
        </p:nvSpPr>
        <p:spPr/>
        <p:txBody>
          <a:bodyPr/>
          <a:lstStyle/>
          <a:p>
            <a:fld id="{2DE1AC83-71C8-4E87-A46D-F9052CB3654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9866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22</a:t>
            </a:fld>
            <a:endParaRPr lang="en-US"/>
          </a:p>
        </p:txBody>
      </p:sp>
    </p:spTree>
    <p:extLst>
      <p:ext uri="{BB962C8B-B14F-4D97-AF65-F5344CB8AC3E}">
        <p14:creationId xmlns:p14="http://schemas.microsoft.com/office/powerpoint/2010/main" val="29613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You can’t simply</a:t>
            </a:r>
            <a:r>
              <a:rPr lang="en-US" baseline="0" dirty="0"/>
              <a:t> make it up</a:t>
            </a:r>
          </a:p>
          <a:p>
            <a:pPr marL="232943" indent="-232943">
              <a:buAutoNum type="arabicPeriod"/>
            </a:pPr>
            <a:r>
              <a:rPr lang="en-US" baseline="0" dirty="0"/>
              <a:t>If no, what’s the point</a:t>
            </a:r>
          </a:p>
          <a:p>
            <a:pPr marL="232943" indent="-232943">
              <a:buAutoNum type="arabicPeriod"/>
            </a:pPr>
            <a:r>
              <a:rPr lang="en-US" baseline="0" dirty="0"/>
              <a:t>If you can’t demonstrate that it is true, it won’t be believed.</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23</a:t>
            </a:fld>
            <a:endParaRPr lang="en-US"/>
          </a:p>
        </p:txBody>
      </p:sp>
    </p:spTree>
    <p:extLst>
      <p:ext uri="{BB962C8B-B14F-4D97-AF65-F5344CB8AC3E}">
        <p14:creationId xmlns:p14="http://schemas.microsoft.com/office/powerpoint/2010/main" val="3505398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t a place to note your Years of experience; you can do this in your COMPANY DATA SECTION </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24</a:t>
            </a:fld>
            <a:endParaRPr lang="en-US"/>
          </a:p>
        </p:txBody>
      </p:sp>
    </p:spTree>
    <p:extLst>
      <p:ext uri="{BB962C8B-B14F-4D97-AF65-F5344CB8AC3E}">
        <p14:creationId xmlns:p14="http://schemas.microsoft.com/office/powerpoint/2010/main" val="3637125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25</a:t>
            </a:fld>
            <a:endParaRPr lang="en-US"/>
          </a:p>
        </p:txBody>
      </p:sp>
    </p:spTree>
    <p:extLst>
      <p:ext uri="{BB962C8B-B14F-4D97-AF65-F5344CB8AC3E}">
        <p14:creationId xmlns:p14="http://schemas.microsoft.com/office/powerpoint/2010/main" val="3792691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26</a:t>
            </a:fld>
            <a:endParaRPr lang="en-US"/>
          </a:p>
        </p:txBody>
      </p:sp>
    </p:spTree>
    <p:extLst>
      <p:ext uri="{BB962C8B-B14F-4D97-AF65-F5344CB8AC3E}">
        <p14:creationId xmlns:p14="http://schemas.microsoft.com/office/powerpoint/2010/main" val="4034716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Not Relate – for an example – If your company is an Excavating Company and you have experience in the Oil and Gas industry, but the agency you’re targeting is the U.S. Army Corps – mostly Dams and Water - </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27</a:t>
            </a:fld>
            <a:endParaRPr lang="en-US"/>
          </a:p>
        </p:txBody>
      </p:sp>
    </p:spTree>
    <p:extLst>
      <p:ext uri="{BB962C8B-B14F-4D97-AF65-F5344CB8AC3E}">
        <p14:creationId xmlns:p14="http://schemas.microsoft.com/office/powerpoint/2010/main" val="914323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28</a:t>
            </a:fld>
            <a:endParaRPr lang="en-US"/>
          </a:p>
        </p:txBody>
      </p:sp>
    </p:spTree>
    <p:extLst>
      <p:ext uri="{BB962C8B-B14F-4D97-AF65-F5344CB8AC3E}">
        <p14:creationId xmlns:p14="http://schemas.microsoft.com/office/powerpoint/2010/main" val="1240690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Socio-economic</a:t>
            </a:r>
            <a:r>
              <a:rPr lang="en-US" baseline="0" dirty="0"/>
              <a:t> certification – make sure you use the appropriate LOGO </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29</a:t>
            </a:fld>
            <a:endParaRPr lang="en-US"/>
          </a:p>
        </p:txBody>
      </p:sp>
    </p:spTree>
    <p:extLst>
      <p:ext uri="{BB962C8B-B14F-4D97-AF65-F5344CB8AC3E}">
        <p14:creationId xmlns:p14="http://schemas.microsoft.com/office/powerpoint/2010/main" val="2402698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30</a:t>
            </a:fld>
            <a:endParaRPr lang="en-US"/>
          </a:p>
        </p:txBody>
      </p:sp>
    </p:spTree>
    <p:extLst>
      <p:ext uri="{BB962C8B-B14F-4D97-AF65-F5344CB8AC3E}">
        <p14:creationId xmlns:p14="http://schemas.microsoft.com/office/powerpoint/2010/main" val="3824286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31</a:t>
            </a:fld>
            <a:endParaRPr lang="en-US"/>
          </a:p>
        </p:txBody>
      </p:sp>
    </p:spTree>
    <p:extLst>
      <p:ext uri="{BB962C8B-B14F-4D97-AF65-F5344CB8AC3E}">
        <p14:creationId xmlns:p14="http://schemas.microsoft.com/office/powerpoint/2010/main" val="345874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843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Look at previous contracts in your industry (Grounds Keep vs Landscaping) or (Site Prep vs Excavation)</a:t>
            </a:r>
          </a:p>
          <a:p>
            <a:pPr marL="174708" indent="-174708">
              <a:buFont typeface="Arial" panose="020B0604020202020204" pitchFamily="34" charset="0"/>
              <a:buChar char="•"/>
            </a:pPr>
            <a:r>
              <a:rPr lang="en-US" dirty="0"/>
              <a:t>Try your</a:t>
            </a:r>
            <a:r>
              <a:rPr lang="en-US" baseline="0" dirty="0"/>
              <a:t> best to match Past Performance with the Targeted Agency or Prime – </a:t>
            </a:r>
          </a:p>
          <a:p>
            <a:pPr marL="174708" indent="-174708">
              <a:buFont typeface="Arial" panose="020B0604020202020204" pitchFamily="34" charset="0"/>
              <a:buChar char="•"/>
            </a:pPr>
            <a:r>
              <a:rPr lang="en-US" baseline="0" dirty="0"/>
              <a:t>Find out what the needs of the Agency or Prime before you meet and indicate on your Cap Statement that you have the equipment or services needed to fix their problem or need or provide them with information that will outshine your competitors</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32</a:t>
            </a:fld>
            <a:endParaRPr lang="en-US"/>
          </a:p>
        </p:txBody>
      </p:sp>
    </p:spTree>
    <p:extLst>
      <p:ext uri="{BB962C8B-B14F-4D97-AF65-F5344CB8AC3E}">
        <p14:creationId xmlns:p14="http://schemas.microsoft.com/office/powerpoint/2010/main" val="1085652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33</a:t>
            </a:fld>
            <a:endParaRPr lang="en-US"/>
          </a:p>
        </p:txBody>
      </p:sp>
    </p:spTree>
    <p:extLst>
      <p:ext uri="{BB962C8B-B14F-4D97-AF65-F5344CB8AC3E}">
        <p14:creationId xmlns:p14="http://schemas.microsoft.com/office/powerpoint/2010/main" val="2557015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Sans means without Serif mean extending strokes</a:t>
            </a:r>
          </a:p>
        </p:txBody>
      </p:sp>
      <p:sp>
        <p:nvSpPr>
          <p:cNvPr id="4" name="Slide Number Placeholder 3"/>
          <p:cNvSpPr>
            <a:spLocks noGrp="1"/>
          </p:cNvSpPr>
          <p:nvPr>
            <p:ph type="sldNum" sz="quarter" idx="10"/>
          </p:nvPr>
        </p:nvSpPr>
        <p:spPr/>
        <p:txBody>
          <a:bodyPr/>
          <a:lstStyle/>
          <a:p>
            <a:fld id="{279AB1B0-4087-40B1-BCCB-DC8C5CDF68F7}" type="slidenum">
              <a:rPr lang="en-US" smtClean="0"/>
              <a:t>34</a:t>
            </a:fld>
            <a:endParaRPr lang="en-US"/>
          </a:p>
        </p:txBody>
      </p:sp>
    </p:spTree>
    <p:extLst>
      <p:ext uri="{BB962C8B-B14F-4D97-AF65-F5344CB8AC3E}">
        <p14:creationId xmlns:p14="http://schemas.microsoft.com/office/powerpoint/2010/main" val="221529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35</a:t>
            </a:fld>
            <a:endParaRPr lang="en-US"/>
          </a:p>
        </p:txBody>
      </p:sp>
    </p:spTree>
    <p:extLst>
      <p:ext uri="{BB962C8B-B14F-4D97-AF65-F5344CB8AC3E}">
        <p14:creationId xmlns:p14="http://schemas.microsoft.com/office/powerpoint/2010/main" val="1126465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36</a:t>
            </a:fld>
            <a:endParaRPr lang="en-US"/>
          </a:p>
        </p:txBody>
      </p:sp>
    </p:spTree>
    <p:extLst>
      <p:ext uri="{BB962C8B-B14F-4D97-AF65-F5344CB8AC3E}">
        <p14:creationId xmlns:p14="http://schemas.microsoft.com/office/powerpoint/2010/main" val="1834903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37</a:t>
            </a:fld>
            <a:endParaRPr lang="en-US"/>
          </a:p>
        </p:txBody>
      </p:sp>
    </p:spTree>
    <p:extLst>
      <p:ext uri="{BB962C8B-B14F-4D97-AF65-F5344CB8AC3E}">
        <p14:creationId xmlns:p14="http://schemas.microsoft.com/office/powerpoint/2010/main" val="264240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Capability Statement is one of the most effective ways to market your company to the government. </a:t>
            </a:r>
          </a:p>
          <a:p>
            <a:endParaRPr lang="en-US" dirty="0"/>
          </a:p>
          <a:p>
            <a:r>
              <a:rPr lang="en-US" dirty="0"/>
              <a:t>It is a short, ‘get-to-know-me’ type of document that shows what your business can do and why potential customers should buy from you. </a:t>
            </a:r>
          </a:p>
          <a:p>
            <a:endParaRPr lang="en-US" dirty="0"/>
          </a:p>
          <a:p>
            <a:r>
              <a:rPr lang="en-US" dirty="0"/>
              <a:t>Capability Statement is a tool that will help:</a:t>
            </a:r>
          </a:p>
          <a:p>
            <a:r>
              <a:rPr lang="en-US" dirty="0"/>
              <a:t>Convey the most important information about your company to decision-makers</a:t>
            </a:r>
          </a:p>
          <a:p>
            <a:r>
              <a:rPr lang="en-US" dirty="0"/>
              <a:t>Show your clients, at-a-glance, what your business is and what you can do for them</a:t>
            </a:r>
          </a:p>
          <a:p>
            <a:r>
              <a:rPr lang="en-US" dirty="0"/>
              <a:t>Prove your qualifications, abilities and past performance</a:t>
            </a:r>
          </a:p>
          <a:p>
            <a:r>
              <a:rPr lang="en-US" dirty="0"/>
              <a:t>Set you apart from your competitors</a:t>
            </a:r>
          </a:p>
          <a:p>
            <a:r>
              <a:rPr lang="en-US" dirty="0"/>
              <a:t>MITIGATE RISKS for the Government or Prime</a:t>
            </a:r>
          </a:p>
          <a:p>
            <a:r>
              <a:rPr lang="en-US" dirty="0"/>
              <a:t>Convey the message that you understand the language and processes of government contracting as well as the market you are pursuing</a:t>
            </a:r>
          </a:p>
          <a:p>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6</a:t>
            </a:fld>
            <a:endParaRPr lang="en-US"/>
          </a:p>
        </p:txBody>
      </p:sp>
    </p:spTree>
    <p:extLst>
      <p:ext uri="{BB962C8B-B14F-4D97-AF65-F5344CB8AC3E}">
        <p14:creationId xmlns:p14="http://schemas.microsoft.com/office/powerpoint/2010/main" val="106266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7</a:t>
            </a:fld>
            <a:endParaRPr lang="en-US"/>
          </a:p>
        </p:txBody>
      </p:sp>
    </p:spTree>
    <p:extLst>
      <p:ext uri="{BB962C8B-B14F-4D97-AF65-F5344CB8AC3E}">
        <p14:creationId xmlns:p14="http://schemas.microsoft.com/office/powerpoint/2010/main" val="377826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79AB1B0-4087-40B1-BCCB-DC8C5CDF68F7}" type="slidenum">
              <a:rPr lang="en-US" smtClean="0"/>
              <a:t>8</a:t>
            </a:fld>
            <a:endParaRPr lang="en-US"/>
          </a:p>
        </p:txBody>
      </p:sp>
    </p:spTree>
    <p:extLst>
      <p:ext uri="{BB962C8B-B14F-4D97-AF65-F5344CB8AC3E}">
        <p14:creationId xmlns:p14="http://schemas.microsoft.com/office/powerpoint/2010/main" val="219442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9</a:t>
            </a:fld>
            <a:endParaRPr lang="en-US"/>
          </a:p>
        </p:txBody>
      </p:sp>
    </p:spTree>
    <p:extLst>
      <p:ext uri="{BB962C8B-B14F-4D97-AF65-F5344CB8AC3E}">
        <p14:creationId xmlns:p14="http://schemas.microsoft.com/office/powerpoint/2010/main" val="43671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9AB1B0-4087-40B1-BCCB-DC8C5CDF68F7}" type="slidenum">
              <a:rPr lang="en-US" smtClean="0"/>
              <a:t>10</a:t>
            </a:fld>
            <a:endParaRPr lang="en-US"/>
          </a:p>
        </p:txBody>
      </p:sp>
    </p:spTree>
    <p:extLst>
      <p:ext uri="{BB962C8B-B14F-4D97-AF65-F5344CB8AC3E}">
        <p14:creationId xmlns:p14="http://schemas.microsoft.com/office/powerpoint/2010/main" val="381415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NAICS Code (pronounced</a:t>
            </a:r>
            <a:r>
              <a:rPr lang="en-US" baseline="0" dirty="0"/>
              <a:t> NAKES)</a:t>
            </a:r>
          </a:p>
          <a:p>
            <a:r>
              <a:rPr lang="en-US" baseline="0" dirty="0"/>
              <a:t>Used by government for a specific opportunity </a:t>
            </a:r>
          </a:p>
          <a:p>
            <a:r>
              <a:rPr lang="en-US" baseline="0" dirty="0"/>
              <a:t>Standard for classifying business products and services</a:t>
            </a:r>
          </a:p>
          <a:p>
            <a:r>
              <a:rPr lang="en-US" baseline="0" dirty="0"/>
              <a:t>All industries have at least 1 or more NAICS Codes</a:t>
            </a:r>
            <a:endParaRPr lang="en-US" dirty="0"/>
          </a:p>
        </p:txBody>
      </p:sp>
      <p:sp>
        <p:nvSpPr>
          <p:cNvPr id="4" name="Slide Number Placeholder 3"/>
          <p:cNvSpPr>
            <a:spLocks noGrp="1"/>
          </p:cNvSpPr>
          <p:nvPr>
            <p:ph type="sldNum" sz="quarter" idx="10"/>
          </p:nvPr>
        </p:nvSpPr>
        <p:spPr/>
        <p:txBody>
          <a:bodyPr/>
          <a:lstStyle/>
          <a:p>
            <a:fld id="{279AB1B0-4087-40B1-BCCB-DC8C5CDF68F7}" type="slidenum">
              <a:rPr lang="en-US" smtClean="0"/>
              <a:t>11</a:t>
            </a:fld>
            <a:endParaRPr lang="en-US"/>
          </a:p>
        </p:txBody>
      </p:sp>
    </p:spTree>
    <p:extLst>
      <p:ext uri="{BB962C8B-B14F-4D97-AF65-F5344CB8AC3E}">
        <p14:creationId xmlns:p14="http://schemas.microsoft.com/office/powerpoint/2010/main" val="104635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81843C4-8652-438A-BABA-41C08AAB82BA}" type="datetimeFigureOut">
              <a:rPr lang="en-US" smtClean="0"/>
              <a:t>1/26/2023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644677C-BA4E-4A98-8C93-C86354E65D5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789947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843C4-8652-438A-BABA-41C08AAB82B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4677C-BA4E-4A98-8C93-C86354E65D54}" type="slidenum">
              <a:rPr lang="en-US" smtClean="0"/>
              <a:t>‹#›</a:t>
            </a:fld>
            <a:endParaRPr lang="en-US"/>
          </a:p>
        </p:txBody>
      </p:sp>
    </p:spTree>
    <p:extLst>
      <p:ext uri="{BB962C8B-B14F-4D97-AF65-F5344CB8AC3E}">
        <p14:creationId xmlns:p14="http://schemas.microsoft.com/office/powerpoint/2010/main" val="206261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843C4-8652-438A-BABA-41C08AAB82B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4677C-BA4E-4A98-8C93-C86354E65D54}" type="slidenum">
              <a:rPr lang="en-US" smtClean="0"/>
              <a:t>‹#›</a:t>
            </a:fld>
            <a:endParaRPr lang="en-US"/>
          </a:p>
        </p:txBody>
      </p:sp>
    </p:spTree>
    <p:extLst>
      <p:ext uri="{BB962C8B-B14F-4D97-AF65-F5344CB8AC3E}">
        <p14:creationId xmlns:p14="http://schemas.microsoft.com/office/powerpoint/2010/main" val="165452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FDEED1-E3E6-F805-066F-1D4BC9F41B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26" y="0"/>
            <a:ext cx="12192000" cy="6858000"/>
          </a:xfrm>
          <a:prstGeom prst="rect">
            <a:avLst/>
          </a:prstGeom>
        </p:spPr>
      </p:pic>
      <p:sp>
        <p:nvSpPr>
          <p:cNvPr id="3" name="Text Placeholder 2"/>
          <p:cNvSpPr>
            <a:spLocks noGrp="1"/>
          </p:cNvSpPr>
          <p:nvPr>
            <p:ph type="body" idx="1"/>
          </p:nvPr>
        </p:nvSpPr>
        <p:spPr>
          <a:xfrm>
            <a:off x="914400" y="4555978"/>
            <a:ext cx="7010400" cy="1036639"/>
          </a:xfrm>
        </p:spPr>
        <p:txBody>
          <a:bodyPr lIns="0" tIns="0" rIns="0" bIns="0" anchor="b">
            <a:normAutofit/>
          </a:bodyPr>
          <a:lstStyle>
            <a:lvl1pPr marL="0" indent="0">
              <a:buNone/>
              <a:defRPr sz="44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a:xfrm>
            <a:off x="914400" y="5910570"/>
            <a:ext cx="2844800" cy="168275"/>
          </a:xfrm>
        </p:spPr>
        <p:txBody>
          <a:bodyPr/>
          <a:lstStyle>
            <a:lvl1pPr algn="l">
              <a:defRPr b="0" i="0">
                <a:solidFill>
                  <a:schemeClr val="accent5">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November 7, 2022</a:t>
            </a:r>
            <a:endParaRPr lang="en-US" dirty="0"/>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42487" y="5502504"/>
            <a:ext cx="808036" cy="808036"/>
          </a:xfrm>
          <a:prstGeom prst="rect">
            <a:avLst/>
          </a:prstGeom>
        </p:spPr>
      </p:pic>
      <p:sp>
        <p:nvSpPr>
          <p:cNvPr id="12" name="TextBox 11">
            <a:extLst>
              <a:ext uri="{FF2B5EF4-FFF2-40B4-BE49-F238E27FC236}">
                <a16:creationId xmlns:a16="http://schemas.microsoft.com/office/drawing/2014/main" id="{BA41B65C-485D-0D41-A5EE-F31713FC8A66}"/>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3" name="TextBox 12">
            <a:extLst>
              <a:ext uri="{FF2B5EF4-FFF2-40B4-BE49-F238E27FC236}">
                <a16:creationId xmlns:a16="http://schemas.microsoft.com/office/drawing/2014/main" id="{71A3DC5A-F6A9-9E81-8305-3620FC88BBB1}"/>
              </a:ext>
            </a:extLst>
          </p:cNvPr>
          <p:cNvSpPr txBox="1"/>
          <p:nvPr userDrawn="1"/>
        </p:nvSpPr>
        <p:spPr>
          <a:xfrm>
            <a:off x="914400" y="6193292"/>
            <a:ext cx="2133600" cy="246221"/>
          </a:xfrm>
          <a:prstGeom prst="rect">
            <a:avLst/>
          </a:prstGeom>
          <a:noFill/>
        </p:spPr>
        <p:txBody>
          <a:bodyPr wrap="square" rtlCol="0">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4" name="Picture 13">
            <a:extLst>
              <a:ext uri="{FF2B5EF4-FFF2-40B4-BE49-F238E27FC236}">
                <a16:creationId xmlns:a16="http://schemas.microsoft.com/office/drawing/2014/main" id="{32266E17-767F-8251-4161-CFF6F489E52C}"/>
              </a:ext>
            </a:extLst>
          </p:cNvPr>
          <p:cNvPicPr>
            <a:picLocks/>
          </p:cNvPicPr>
          <p:nvPr userDrawn="1"/>
        </p:nvPicPr>
        <p:blipFill rotWithShape="1">
          <a:blip r:embed="rId4">
            <a:extLst>
              <a:ext uri="{28A0092B-C50C-407E-A947-70E740481C1C}">
                <a14:useLocalDpi xmlns:a14="http://schemas.microsoft.com/office/drawing/2010/main" val="0"/>
              </a:ext>
            </a:extLst>
          </a:blip>
          <a:srcRect b="16546"/>
          <a:stretch/>
        </p:blipFill>
        <p:spPr>
          <a:xfrm>
            <a:off x="10826268" y="4534806"/>
            <a:ext cx="840475" cy="840475"/>
          </a:xfrm>
          <a:prstGeom prst="rect">
            <a:avLst/>
          </a:prstGeom>
        </p:spPr>
      </p:pic>
      <p:pic>
        <p:nvPicPr>
          <p:cNvPr id="5" name="Picture 4">
            <a:extLst>
              <a:ext uri="{FF2B5EF4-FFF2-40B4-BE49-F238E27FC236}">
                <a16:creationId xmlns:a16="http://schemas.microsoft.com/office/drawing/2014/main" id="{948D0E12-C135-2900-7510-15F81B4F602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010400" y="746314"/>
            <a:ext cx="2356087" cy="925041"/>
          </a:xfrm>
          <a:prstGeom prst="rect">
            <a:avLst/>
          </a:prstGeom>
        </p:spPr>
      </p:pic>
      <p:pic>
        <p:nvPicPr>
          <p:cNvPr id="8" name="Picture 7" descr="Qr code&#10;&#10;Description automatically generated">
            <a:extLst>
              <a:ext uri="{FF2B5EF4-FFF2-40B4-BE49-F238E27FC236}">
                <a16:creationId xmlns:a16="http://schemas.microsoft.com/office/drawing/2014/main" id="{A8D1E028-AA36-BD23-B320-C159F60E355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9107" t="6256" r="8932" b="30501"/>
          <a:stretch/>
        </p:blipFill>
        <p:spPr>
          <a:xfrm>
            <a:off x="897835" y="720435"/>
            <a:ext cx="685800" cy="685800"/>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B3F0538B-7497-9742-1BE3-744BB3517A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10932" y="746314"/>
            <a:ext cx="2120900" cy="835823"/>
          </a:xfrm>
          <a:prstGeom prst="rect">
            <a:avLst/>
          </a:prstGeom>
        </p:spPr>
      </p:pic>
    </p:spTree>
    <p:extLst>
      <p:ext uri="{BB962C8B-B14F-4D97-AF65-F5344CB8AC3E}">
        <p14:creationId xmlns:p14="http://schemas.microsoft.com/office/powerpoint/2010/main" val="2400052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677400" cy="762000"/>
          </a:xfrm>
        </p:spPr>
        <p:txBody>
          <a:bodyPr anchor="b"/>
          <a:lstStyle>
            <a:lvl1pPr algn="l">
              <a:defRPr b="1" i="0">
                <a:solidFill>
                  <a:srgbClr val="8F77B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3" name="Content Placeholder 2"/>
          <p:cNvSpPr>
            <a:spLocks noGrp="1"/>
          </p:cNvSpPr>
          <p:nvPr>
            <p:ph idx="1"/>
          </p:nvPr>
        </p:nvSpPr>
        <p:spPr>
          <a:xfrm>
            <a:off x="609600" y="1600201"/>
            <a:ext cx="11201400" cy="452596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049BE3A9-3944-2460-6F5C-C885899243FB}"/>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5" name="Date Placeholder 4">
            <a:extLst>
              <a:ext uri="{FF2B5EF4-FFF2-40B4-BE49-F238E27FC236}">
                <a16:creationId xmlns:a16="http://schemas.microsoft.com/office/drawing/2014/main" id="{87794C58-B0BC-612D-0E8A-97EA9EFA53AA}"/>
              </a:ext>
            </a:extLst>
          </p:cNvPr>
          <p:cNvSpPr>
            <a:spLocks noGrp="1"/>
          </p:cNvSpPr>
          <p:nvPr>
            <p:ph type="dt" sz="half" idx="10"/>
          </p:nvPr>
        </p:nvSpPr>
        <p:spPr>
          <a:xfrm>
            <a:off x="9067800" y="6400801"/>
            <a:ext cx="1803400" cy="152399"/>
          </a:xfrm>
        </p:spPr>
        <p:txBody>
          <a:bodyPr anchor="ctr"/>
          <a:lstStyle>
            <a:lvl1pP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16" name="Footer Placeholder 5">
            <a:extLst>
              <a:ext uri="{FF2B5EF4-FFF2-40B4-BE49-F238E27FC236}">
                <a16:creationId xmlns:a16="http://schemas.microsoft.com/office/drawing/2014/main" id="{01DC9FAB-AEC0-45A6-787C-398BD9C351B6}"/>
              </a:ext>
            </a:extLst>
          </p:cNvPr>
          <p:cNvSpPr>
            <a:spLocks noGrp="1"/>
          </p:cNvSpPr>
          <p:nvPr>
            <p:ph type="ftr" sz="quarter" idx="11"/>
          </p:nvPr>
        </p:nvSpPr>
        <p:spPr>
          <a:xfrm>
            <a:off x="3980622" y="6188075"/>
            <a:ext cx="4230757" cy="365125"/>
          </a:xfrm>
        </p:spPr>
        <p:txBody>
          <a:bodyPr anchor="b"/>
          <a:lstStyle>
            <a:lvl1pPr algn="ct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endParaRPr lang="en-US" dirty="0"/>
          </a:p>
        </p:txBody>
      </p:sp>
      <p:sp>
        <p:nvSpPr>
          <p:cNvPr id="17" name="Slide Number Placeholder 6">
            <a:extLst>
              <a:ext uri="{FF2B5EF4-FFF2-40B4-BE49-F238E27FC236}">
                <a16:creationId xmlns:a16="http://schemas.microsoft.com/office/drawing/2014/main" id="{E25236D6-065B-BAA8-3253-01D9D497C854}"/>
              </a:ext>
            </a:extLst>
          </p:cNvPr>
          <p:cNvSpPr>
            <a:spLocks noGrp="1"/>
          </p:cNvSpPr>
          <p:nvPr>
            <p:ph type="sldNum" sz="quarter" idx="12"/>
          </p:nvPr>
        </p:nvSpPr>
        <p:spPr>
          <a:xfrm>
            <a:off x="10972800" y="6188075"/>
            <a:ext cx="609600" cy="365125"/>
          </a:xfrm>
        </p:spPr>
        <p:txBody>
          <a:bodyPr anchor="b"/>
          <a:lstStyle>
            <a:lvl1pPr>
              <a:defRPr sz="1200"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18" name="TextBox 17">
            <a:extLst>
              <a:ext uri="{FF2B5EF4-FFF2-40B4-BE49-F238E27FC236}">
                <a16:creationId xmlns:a16="http://schemas.microsoft.com/office/drawing/2014/main" id="{844608C9-0EB3-7539-8498-1E5CFD38B9D5}"/>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3121199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609601" y="246018"/>
            <a:ext cx="9677399" cy="820782"/>
          </a:xfrm>
        </p:spPr>
        <p:txBody>
          <a:bodyPr anchor="b"/>
          <a:lstStyle>
            <a:lvl1pPr algn="l">
              <a:defRPr b="1" i="0">
                <a:solidFill>
                  <a:srgbClr val="8F77B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16" name="Content Placeholder 2"/>
          <p:cNvSpPr>
            <a:spLocks noGrp="1"/>
          </p:cNvSpPr>
          <p:nvPr>
            <p:ph idx="1"/>
          </p:nvPr>
        </p:nvSpPr>
        <p:spPr>
          <a:xfrm>
            <a:off x="4766733" y="1447800"/>
            <a:ext cx="6815667" cy="4678364"/>
          </a:xfrm>
        </p:spPr>
        <p:txBody>
          <a:bodyPr lIns="0" tIns="0" rIns="0" bIns="0">
            <a:noAutofit/>
          </a:bodyPr>
          <a:lstStyle>
            <a:lvl1pPr>
              <a:defRPr lang="en-US" dirty="0" smtClean="0">
                <a:solidFill>
                  <a:schemeClr val="accent1">
                    <a:lumMod val="20000"/>
                    <a:lumOff val="80000"/>
                  </a:schemeClr>
                </a:solidFill>
              </a:defRPr>
            </a:lvl1pPr>
            <a:lvl2pPr>
              <a:defRPr lang="en-US" dirty="0" smtClean="0">
                <a:solidFill>
                  <a:schemeClr val="accent1">
                    <a:lumMod val="20000"/>
                    <a:lumOff val="80000"/>
                  </a:schemeClr>
                </a:solidFill>
              </a:defRPr>
            </a:lvl2pPr>
            <a:lvl3pPr>
              <a:defRPr lang="en-US" dirty="0" smtClean="0">
                <a:solidFill>
                  <a:schemeClr val="accent1">
                    <a:lumMod val="20000"/>
                    <a:lumOff val="80000"/>
                  </a:schemeClr>
                </a:solidFill>
              </a:defRPr>
            </a:lvl3pPr>
            <a:lvl4pPr>
              <a:defRPr lang="en-US" dirty="0" smtClean="0">
                <a:solidFill>
                  <a:schemeClr val="accent1">
                    <a:lumMod val="20000"/>
                    <a:lumOff val="80000"/>
                  </a:schemeClr>
                </a:solidFill>
              </a:defRPr>
            </a:lvl4pPr>
            <a:lvl5pPr>
              <a:defRPr lang="en-US" dirty="0">
                <a:solidFill>
                  <a:schemeClr val="accent1">
                    <a:lumMod val="20000"/>
                    <a:lumOff val="8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p:cNvSpPr>
            <a:spLocks noGrp="1"/>
          </p:cNvSpPr>
          <p:nvPr>
            <p:ph type="body" sz="half" idx="2"/>
          </p:nvPr>
        </p:nvSpPr>
        <p:spPr>
          <a:xfrm>
            <a:off x="609601" y="2438400"/>
            <a:ext cx="4011084" cy="3687764"/>
          </a:xfrm>
        </p:spPr>
        <p:txBody>
          <a:bodyPr lIns="0"/>
          <a:lstStyle>
            <a:lvl1pPr marL="0" indent="0">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8" name="Content Placeholder 21"/>
          <p:cNvSpPr>
            <a:spLocks noGrp="1"/>
          </p:cNvSpPr>
          <p:nvPr>
            <p:ph sz="quarter" idx="13"/>
          </p:nvPr>
        </p:nvSpPr>
        <p:spPr>
          <a:xfrm>
            <a:off x="624417" y="1447800"/>
            <a:ext cx="3996268" cy="914400"/>
          </a:xfrm>
        </p:spPr>
        <p:txBody>
          <a:bodyPr wrap="square" lIns="0" tIns="0" rIns="0" bIns="0" anchor="b" anchorCtr="0">
            <a:noAutofit/>
          </a:bodyPr>
          <a:lstStyle>
            <a:lvl1pPr marL="0" indent="0" algn="l">
              <a:buNone/>
              <a:defRPr sz="1000" b="1">
                <a:solidFill>
                  <a:schemeClr val="bg1"/>
                </a:solidFill>
                <a:latin typeface="Times New Roman" pitchFamily="18" charset="0"/>
                <a:cs typeface="Times New Roman" pitchFamily="18" charset="0"/>
              </a:defRPr>
            </a:lvl1pPr>
            <a:lvl2pPr marL="457200" indent="0" algn="l">
              <a:buNone/>
              <a:defRPr sz="1000" b="1">
                <a:solidFill>
                  <a:schemeClr val="bg1"/>
                </a:solidFill>
                <a:latin typeface="Times New Roman" pitchFamily="18" charset="0"/>
                <a:cs typeface="Times New Roman" pitchFamily="18" charset="0"/>
              </a:defRPr>
            </a:lvl2pPr>
            <a:lvl3pPr marL="914400" indent="0" algn="l">
              <a:buNone/>
              <a:defRPr sz="1000" b="1">
                <a:solidFill>
                  <a:schemeClr val="bg1"/>
                </a:solidFill>
                <a:latin typeface="Times New Roman" pitchFamily="18" charset="0"/>
                <a:cs typeface="Times New Roman" pitchFamily="18" charset="0"/>
              </a:defRPr>
            </a:lvl3pPr>
            <a:lvl4pPr marL="1371600" indent="0" algn="l">
              <a:buNone/>
              <a:defRPr sz="1000" b="1">
                <a:solidFill>
                  <a:schemeClr val="bg1"/>
                </a:solidFill>
                <a:latin typeface="Times New Roman" pitchFamily="18" charset="0"/>
                <a:cs typeface="Times New Roman" pitchFamily="18" charset="0"/>
              </a:defRPr>
            </a:lvl4pPr>
            <a:lvl5pPr marL="1828800" indent="0" algn="l">
              <a:buNone/>
              <a:defRPr sz="1000" b="1">
                <a:solidFill>
                  <a:schemeClr val="bg1"/>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D99E4444-D744-E52F-631B-E4F7245A49CD}"/>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 name="Date Placeholder 4">
            <a:extLst>
              <a:ext uri="{FF2B5EF4-FFF2-40B4-BE49-F238E27FC236}">
                <a16:creationId xmlns:a16="http://schemas.microsoft.com/office/drawing/2014/main" id="{449D016C-D3A0-9A80-4CCE-3E640F7C97C2}"/>
              </a:ext>
            </a:extLst>
          </p:cNvPr>
          <p:cNvSpPr>
            <a:spLocks noGrp="1"/>
          </p:cNvSpPr>
          <p:nvPr>
            <p:ph type="dt" sz="half" idx="10"/>
          </p:nvPr>
        </p:nvSpPr>
        <p:spPr>
          <a:xfrm>
            <a:off x="9067800" y="6400801"/>
            <a:ext cx="1803400" cy="152399"/>
          </a:xfrm>
        </p:spPr>
        <p:txBody>
          <a:bodyPr anchor="ctr"/>
          <a:lstStyle>
            <a:lvl1pP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8" name="Footer Placeholder 5">
            <a:extLst>
              <a:ext uri="{FF2B5EF4-FFF2-40B4-BE49-F238E27FC236}">
                <a16:creationId xmlns:a16="http://schemas.microsoft.com/office/drawing/2014/main" id="{60C41671-2C99-274E-27A9-4A1EC3E774E6}"/>
              </a:ext>
            </a:extLst>
          </p:cNvPr>
          <p:cNvSpPr>
            <a:spLocks noGrp="1"/>
          </p:cNvSpPr>
          <p:nvPr>
            <p:ph type="ftr" sz="quarter" idx="11"/>
          </p:nvPr>
        </p:nvSpPr>
        <p:spPr>
          <a:xfrm>
            <a:off x="3980622" y="6188075"/>
            <a:ext cx="4230757" cy="365125"/>
          </a:xfrm>
        </p:spPr>
        <p:txBody>
          <a:bodyPr anchor="b"/>
          <a:lstStyle>
            <a:lvl1pPr algn="ct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p>
        </p:txBody>
      </p:sp>
      <p:sp>
        <p:nvSpPr>
          <p:cNvPr id="9" name="Slide Number Placeholder 6">
            <a:extLst>
              <a:ext uri="{FF2B5EF4-FFF2-40B4-BE49-F238E27FC236}">
                <a16:creationId xmlns:a16="http://schemas.microsoft.com/office/drawing/2014/main" id="{7029525F-93B3-66A5-BB81-14E6553B10F3}"/>
              </a:ext>
            </a:extLst>
          </p:cNvPr>
          <p:cNvSpPr>
            <a:spLocks noGrp="1"/>
          </p:cNvSpPr>
          <p:nvPr>
            <p:ph type="sldNum" sz="quarter" idx="12"/>
          </p:nvPr>
        </p:nvSpPr>
        <p:spPr>
          <a:xfrm>
            <a:off x="10972800" y="6188075"/>
            <a:ext cx="609600" cy="365125"/>
          </a:xfrm>
        </p:spPr>
        <p:txBody>
          <a:bodyPr anchor="b"/>
          <a:lstStyle>
            <a:lvl1pPr>
              <a:defRPr sz="1200"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10" name="TextBox 9">
            <a:extLst>
              <a:ext uri="{FF2B5EF4-FFF2-40B4-BE49-F238E27FC236}">
                <a16:creationId xmlns:a16="http://schemas.microsoft.com/office/drawing/2014/main" id="{2965A712-59F9-BFFE-07E9-D1E9FB5FEF59}"/>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329086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lang="en-US" smtClean="0"/>
            </a:lvl1pPr>
            <a:lvl2pPr>
              <a:defRPr lang="en-US" smtClean="0"/>
            </a:lvl2pPr>
            <a:lvl3pPr>
              <a:defRPr lang="en-US" smtClean="0"/>
            </a:lvl3pPr>
            <a:lvl4pPr>
              <a:defRPr lang="en-US" smtClean="0"/>
            </a:lvl4pPr>
            <a:lvl5pPr>
              <a:defRPr lang="en-US"/>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CCF97D-BFD8-22EB-27C7-80E90A89BAA3}"/>
              </a:ext>
            </a:extLst>
          </p:cNvPr>
          <p:cNvSpPr>
            <a:spLocks noGrp="1"/>
          </p:cNvSpPr>
          <p:nvPr>
            <p:ph type="title"/>
          </p:nvPr>
        </p:nvSpPr>
        <p:spPr>
          <a:xfrm>
            <a:off x="609601" y="246018"/>
            <a:ext cx="9677399" cy="820782"/>
          </a:xfrm>
        </p:spPr>
        <p:txBody>
          <a:bodyPr anchor="b"/>
          <a:lstStyle>
            <a:lvl1pPr algn="l">
              <a:defRPr b="1" i="0">
                <a:solidFill>
                  <a:srgbClr val="8F77B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8" name="TextBox 7">
            <a:extLst>
              <a:ext uri="{FF2B5EF4-FFF2-40B4-BE49-F238E27FC236}">
                <a16:creationId xmlns:a16="http://schemas.microsoft.com/office/drawing/2014/main" id="{D8EB9504-6497-26AB-EBC2-F28791406A5B}"/>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7" name="Date Placeholder 4">
            <a:extLst>
              <a:ext uri="{FF2B5EF4-FFF2-40B4-BE49-F238E27FC236}">
                <a16:creationId xmlns:a16="http://schemas.microsoft.com/office/drawing/2014/main" id="{3DAFA6C6-EBF9-D2B5-535D-000119ACF9B6}"/>
              </a:ext>
            </a:extLst>
          </p:cNvPr>
          <p:cNvSpPr>
            <a:spLocks noGrp="1"/>
          </p:cNvSpPr>
          <p:nvPr>
            <p:ph type="dt" sz="half" idx="10"/>
          </p:nvPr>
        </p:nvSpPr>
        <p:spPr>
          <a:xfrm>
            <a:off x="9067800" y="6400801"/>
            <a:ext cx="1803400" cy="152399"/>
          </a:xfrm>
        </p:spPr>
        <p:txBody>
          <a:bodyPr anchor="ctr"/>
          <a:lstStyle>
            <a:lvl1pP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18" name="Footer Placeholder 5">
            <a:extLst>
              <a:ext uri="{FF2B5EF4-FFF2-40B4-BE49-F238E27FC236}">
                <a16:creationId xmlns:a16="http://schemas.microsoft.com/office/drawing/2014/main" id="{4DF72702-BEB7-9D5F-7358-1AF3F0459DB1}"/>
              </a:ext>
            </a:extLst>
          </p:cNvPr>
          <p:cNvSpPr>
            <a:spLocks noGrp="1"/>
          </p:cNvSpPr>
          <p:nvPr>
            <p:ph type="ftr" sz="quarter" idx="11"/>
          </p:nvPr>
        </p:nvSpPr>
        <p:spPr>
          <a:xfrm>
            <a:off x="3980622" y="6188075"/>
            <a:ext cx="4230757" cy="365125"/>
          </a:xfrm>
        </p:spPr>
        <p:txBody>
          <a:bodyPr anchor="b"/>
          <a:lstStyle>
            <a:lvl1pPr algn="ct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p>
        </p:txBody>
      </p:sp>
      <p:sp>
        <p:nvSpPr>
          <p:cNvPr id="19" name="Slide Number Placeholder 6">
            <a:extLst>
              <a:ext uri="{FF2B5EF4-FFF2-40B4-BE49-F238E27FC236}">
                <a16:creationId xmlns:a16="http://schemas.microsoft.com/office/drawing/2014/main" id="{AF3D9303-1F1E-A20D-B8A8-EC303743D6CA}"/>
              </a:ext>
            </a:extLst>
          </p:cNvPr>
          <p:cNvSpPr>
            <a:spLocks noGrp="1"/>
          </p:cNvSpPr>
          <p:nvPr>
            <p:ph type="sldNum" sz="quarter" idx="12"/>
          </p:nvPr>
        </p:nvSpPr>
        <p:spPr>
          <a:xfrm>
            <a:off x="10972800" y="6188075"/>
            <a:ext cx="609600" cy="365125"/>
          </a:xfrm>
        </p:spPr>
        <p:txBody>
          <a:bodyPr anchor="b"/>
          <a:lstStyle>
            <a:lvl1pPr>
              <a:defRPr sz="1200"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20" name="TextBox 19">
            <a:extLst>
              <a:ext uri="{FF2B5EF4-FFF2-40B4-BE49-F238E27FC236}">
                <a16:creationId xmlns:a16="http://schemas.microsoft.com/office/drawing/2014/main" id="{AD5B5E3E-8D57-5A68-99CC-12591DA8B262}"/>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22601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solidFill>
                  <a:schemeClr val="tx2">
                    <a:lumMod val="75000"/>
                  </a:schemeClr>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lang="en-US" smtClean="0"/>
            </a:lvl1pPr>
            <a:lvl2pPr>
              <a:defRPr lang="en-US" smtClean="0"/>
            </a:lvl2pPr>
            <a:lvl3pPr>
              <a:defRPr lang="en-US" smtClean="0"/>
            </a:lvl3pPr>
            <a:lvl4pPr>
              <a:defRPr lang="en-US" smtClean="0"/>
            </a:lvl4pPr>
            <a:lvl5pPr>
              <a:defRPr lang="en-US"/>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solidFill>
                  <a:schemeClr val="tx2">
                    <a:lumMod val="75000"/>
                  </a:schemeClr>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lang="en-US" smtClean="0"/>
            </a:lvl1pPr>
            <a:lvl2pPr>
              <a:defRPr lang="en-US" smtClean="0"/>
            </a:lvl2pPr>
            <a:lvl3pPr>
              <a:defRPr lang="en-US" smtClean="0"/>
            </a:lvl3pPr>
            <a:lvl4pPr>
              <a:defRPr lang="en-US" smtClean="0"/>
            </a:lvl4pPr>
            <a:lvl5pPr>
              <a:defRPr lang="en-US"/>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9588304-CF47-88C1-BFEA-871CB824E648}"/>
              </a:ext>
            </a:extLst>
          </p:cNvPr>
          <p:cNvSpPr>
            <a:spLocks noGrp="1"/>
          </p:cNvSpPr>
          <p:nvPr>
            <p:ph type="title"/>
          </p:nvPr>
        </p:nvSpPr>
        <p:spPr>
          <a:xfrm>
            <a:off x="609601" y="246018"/>
            <a:ext cx="9677399" cy="820782"/>
          </a:xfrm>
        </p:spPr>
        <p:txBody>
          <a:bodyPr anchor="b"/>
          <a:lstStyle>
            <a:lvl1pPr algn="l">
              <a:defRPr b="1" i="0">
                <a:solidFill>
                  <a:srgbClr val="8F77B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631A9F62-995F-68EF-6671-C620440FD9C9}"/>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3" name="Date Placeholder 4">
            <a:extLst>
              <a:ext uri="{FF2B5EF4-FFF2-40B4-BE49-F238E27FC236}">
                <a16:creationId xmlns:a16="http://schemas.microsoft.com/office/drawing/2014/main" id="{8305941D-4585-70ED-3A85-F9FAAE5FAB58}"/>
              </a:ext>
            </a:extLst>
          </p:cNvPr>
          <p:cNvSpPr>
            <a:spLocks noGrp="1"/>
          </p:cNvSpPr>
          <p:nvPr>
            <p:ph type="dt" sz="half" idx="10"/>
          </p:nvPr>
        </p:nvSpPr>
        <p:spPr>
          <a:xfrm>
            <a:off x="9067800" y="6400801"/>
            <a:ext cx="1803400" cy="152399"/>
          </a:xfrm>
        </p:spPr>
        <p:txBody>
          <a:bodyPr anchor="ctr"/>
          <a:lstStyle>
            <a:lvl1pP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24" name="Footer Placeholder 5">
            <a:extLst>
              <a:ext uri="{FF2B5EF4-FFF2-40B4-BE49-F238E27FC236}">
                <a16:creationId xmlns:a16="http://schemas.microsoft.com/office/drawing/2014/main" id="{57237385-C14D-C402-C25A-8FC7E202838A}"/>
              </a:ext>
            </a:extLst>
          </p:cNvPr>
          <p:cNvSpPr>
            <a:spLocks noGrp="1"/>
          </p:cNvSpPr>
          <p:nvPr>
            <p:ph type="ftr" sz="quarter" idx="11"/>
          </p:nvPr>
        </p:nvSpPr>
        <p:spPr>
          <a:xfrm>
            <a:off x="3980622" y="6188075"/>
            <a:ext cx="4230757" cy="365125"/>
          </a:xfrm>
        </p:spPr>
        <p:txBody>
          <a:bodyPr anchor="b"/>
          <a:lstStyle>
            <a:lvl1pPr algn="ct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p>
        </p:txBody>
      </p:sp>
      <p:sp>
        <p:nvSpPr>
          <p:cNvPr id="25" name="Slide Number Placeholder 6">
            <a:extLst>
              <a:ext uri="{FF2B5EF4-FFF2-40B4-BE49-F238E27FC236}">
                <a16:creationId xmlns:a16="http://schemas.microsoft.com/office/drawing/2014/main" id="{3C8DB2D7-768F-ED12-A046-6A80B06FFBD4}"/>
              </a:ext>
            </a:extLst>
          </p:cNvPr>
          <p:cNvSpPr>
            <a:spLocks noGrp="1"/>
          </p:cNvSpPr>
          <p:nvPr>
            <p:ph type="sldNum" sz="quarter" idx="12"/>
          </p:nvPr>
        </p:nvSpPr>
        <p:spPr>
          <a:xfrm>
            <a:off x="10972800" y="6188075"/>
            <a:ext cx="609600" cy="365125"/>
          </a:xfrm>
        </p:spPr>
        <p:txBody>
          <a:bodyPr anchor="b"/>
          <a:lstStyle>
            <a:lvl1pPr>
              <a:defRPr sz="1200"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26" name="TextBox 25">
            <a:extLst>
              <a:ext uri="{FF2B5EF4-FFF2-40B4-BE49-F238E27FC236}">
                <a16:creationId xmlns:a16="http://schemas.microsoft.com/office/drawing/2014/main" id="{5F349A9F-928A-12A7-70A1-62FA06C0BDE3}"/>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328739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FAE0-B9A5-EF98-68BA-541C03B0AAF8}"/>
              </a:ext>
            </a:extLst>
          </p:cNvPr>
          <p:cNvSpPr>
            <a:spLocks noGrp="1"/>
          </p:cNvSpPr>
          <p:nvPr>
            <p:ph type="title"/>
          </p:nvPr>
        </p:nvSpPr>
        <p:spPr>
          <a:xfrm>
            <a:off x="609601" y="246018"/>
            <a:ext cx="9677399" cy="820782"/>
          </a:xfrm>
        </p:spPr>
        <p:txBody>
          <a:bodyPr anchor="b"/>
          <a:lstStyle>
            <a:lvl1pPr algn="l">
              <a:defRPr b="1" i="0">
                <a:solidFill>
                  <a:srgbClr val="8F77B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3" name="TextBox 2">
            <a:extLst>
              <a:ext uri="{FF2B5EF4-FFF2-40B4-BE49-F238E27FC236}">
                <a16:creationId xmlns:a16="http://schemas.microsoft.com/office/drawing/2014/main" id="{D129E903-7DEC-5DEB-CD72-E38DC0532F02}"/>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9" name="Date Placeholder 4">
            <a:extLst>
              <a:ext uri="{FF2B5EF4-FFF2-40B4-BE49-F238E27FC236}">
                <a16:creationId xmlns:a16="http://schemas.microsoft.com/office/drawing/2014/main" id="{50888E7D-2173-4CFC-94AE-82304FCC5A0C}"/>
              </a:ext>
            </a:extLst>
          </p:cNvPr>
          <p:cNvSpPr>
            <a:spLocks noGrp="1"/>
          </p:cNvSpPr>
          <p:nvPr>
            <p:ph type="dt" sz="half" idx="10"/>
          </p:nvPr>
        </p:nvSpPr>
        <p:spPr>
          <a:xfrm>
            <a:off x="9067800" y="6400801"/>
            <a:ext cx="1803400" cy="152399"/>
          </a:xfrm>
        </p:spPr>
        <p:txBody>
          <a:bodyPr anchor="ctr"/>
          <a:lstStyle>
            <a:lvl1pP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20" name="Footer Placeholder 5">
            <a:extLst>
              <a:ext uri="{FF2B5EF4-FFF2-40B4-BE49-F238E27FC236}">
                <a16:creationId xmlns:a16="http://schemas.microsoft.com/office/drawing/2014/main" id="{425B4962-02E8-55B3-535F-7A1D3919DD5F}"/>
              </a:ext>
            </a:extLst>
          </p:cNvPr>
          <p:cNvSpPr>
            <a:spLocks noGrp="1"/>
          </p:cNvSpPr>
          <p:nvPr>
            <p:ph type="ftr" sz="quarter" idx="11"/>
          </p:nvPr>
        </p:nvSpPr>
        <p:spPr>
          <a:xfrm>
            <a:off x="3980622" y="6188075"/>
            <a:ext cx="4230757" cy="365125"/>
          </a:xfrm>
        </p:spPr>
        <p:txBody>
          <a:bodyPr anchor="b"/>
          <a:lstStyle>
            <a:lvl1pPr algn="ct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p>
        </p:txBody>
      </p:sp>
      <p:sp>
        <p:nvSpPr>
          <p:cNvPr id="21" name="Slide Number Placeholder 6">
            <a:extLst>
              <a:ext uri="{FF2B5EF4-FFF2-40B4-BE49-F238E27FC236}">
                <a16:creationId xmlns:a16="http://schemas.microsoft.com/office/drawing/2014/main" id="{75986FEC-FAF3-8BEB-9D42-BCCBA067252A}"/>
              </a:ext>
            </a:extLst>
          </p:cNvPr>
          <p:cNvSpPr>
            <a:spLocks noGrp="1"/>
          </p:cNvSpPr>
          <p:nvPr>
            <p:ph type="sldNum" sz="quarter" idx="12"/>
          </p:nvPr>
        </p:nvSpPr>
        <p:spPr>
          <a:xfrm>
            <a:off x="10972800" y="6188075"/>
            <a:ext cx="609600" cy="365125"/>
          </a:xfrm>
        </p:spPr>
        <p:txBody>
          <a:bodyPr anchor="b"/>
          <a:lstStyle>
            <a:lvl1pPr>
              <a:defRPr sz="1200"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22" name="TextBox 21">
            <a:extLst>
              <a:ext uri="{FF2B5EF4-FFF2-40B4-BE49-F238E27FC236}">
                <a16:creationId xmlns:a16="http://schemas.microsoft.com/office/drawing/2014/main" id="{C72273A2-1258-7F81-6492-97B2DE501FCD}"/>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4256090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9867C-220D-05E2-741C-3FEE099DC0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2" y="1161"/>
            <a:ext cx="12189936" cy="6856839"/>
          </a:xfrm>
          <a:prstGeom prst="rect">
            <a:avLst/>
          </a:prstGeom>
        </p:spPr>
      </p:pic>
      <p:sp>
        <p:nvSpPr>
          <p:cNvPr id="10" name="TextBox 9">
            <a:extLst>
              <a:ext uri="{FF2B5EF4-FFF2-40B4-BE49-F238E27FC236}">
                <a16:creationId xmlns:a16="http://schemas.microsoft.com/office/drawing/2014/main" id="{DD42633A-7BFE-19E0-42D4-B02048C77B5B}"/>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accent4">
                    <a:lumMod val="60000"/>
                    <a:lumOff val="40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accent4">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6" name="Date Placeholder 4">
            <a:extLst>
              <a:ext uri="{FF2B5EF4-FFF2-40B4-BE49-F238E27FC236}">
                <a16:creationId xmlns:a16="http://schemas.microsoft.com/office/drawing/2014/main" id="{E66B5005-D2E9-A0BF-2000-F82458C456BE}"/>
              </a:ext>
            </a:extLst>
          </p:cNvPr>
          <p:cNvSpPr>
            <a:spLocks noGrp="1"/>
          </p:cNvSpPr>
          <p:nvPr>
            <p:ph type="dt" sz="half" idx="10"/>
          </p:nvPr>
        </p:nvSpPr>
        <p:spPr>
          <a:xfrm>
            <a:off x="9067800" y="6400801"/>
            <a:ext cx="1803400" cy="152399"/>
          </a:xfrm>
        </p:spPr>
        <p:txBody>
          <a:bodyPr anchor="ctr"/>
          <a:lstStyle>
            <a:lvl1pPr>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17" name="Footer Placeholder 5">
            <a:extLst>
              <a:ext uri="{FF2B5EF4-FFF2-40B4-BE49-F238E27FC236}">
                <a16:creationId xmlns:a16="http://schemas.microsoft.com/office/drawing/2014/main" id="{98867B80-DC06-FC3B-96B7-92FA7532843F}"/>
              </a:ext>
            </a:extLst>
          </p:cNvPr>
          <p:cNvSpPr>
            <a:spLocks noGrp="1"/>
          </p:cNvSpPr>
          <p:nvPr>
            <p:ph type="ftr" sz="quarter" idx="11"/>
          </p:nvPr>
        </p:nvSpPr>
        <p:spPr>
          <a:xfrm>
            <a:off x="3980622" y="6188075"/>
            <a:ext cx="4230757" cy="365125"/>
          </a:xfrm>
        </p:spPr>
        <p:txBody>
          <a:bodyPr anchor="b"/>
          <a:lstStyle>
            <a:lvl1pPr algn="ctr">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endParaRPr lang="en-US" dirty="0"/>
          </a:p>
        </p:txBody>
      </p:sp>
      <p:sp>
        <p:nvSpPr>
          <p:cNvPr id="18" name="Slide Number Placeholder 6">
            <a:extLst>
              <a:ext uri="{FF2B5EF4-FFF2-40B4-BE49-F238E27FC236}">
                <a16:creationId xmlns:a16="http://schemas.microsoft.com/office/drawing/2014/main" id="{1A6168D8-86F6-8D8C-79ED-EBC2232E0361}"/>
              </a:ext>
            </a:extLst>
          </p:cNvPr>
          <p:cNvSpPr>
            <a:spLocks noGrp="1"/>
          </p:cNvSpPr>
          <p:nvPr>
            <p:ph type="sldNum" sz="quarter" idx="12"/>
          </p:nvPr>
        </p:nvSpPr>
        <p:spPr>
          <a:xfrm>
            <a:off x="10972800" y="6188075"/>
            <a:ext cx="609600" cy="365125"/>
          </a:xfrm>
        </p:spPr>
        <p:txBody>
          <a:bodyPr anchor="b"/>
          <a:lstStyle>
            <a:lvl1pP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19" name="TextBox 18">
            <a:extLst>
              <a:ext uri="{FF2B5EF4-FFF2-40B4-BE49-F238E27FC236}">
                <a16:creationId xmlns:a16="http://schemas.microsoft.com/office/drawing/2014/main" id="{CCEF920E-EDCD-5EAD-F375-8EDBFD43EBB7}"/>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accent4">
                    <a:lumMod val="60000"/>
                    <a:lumOff val="40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accent4">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2" name="Picture 1">
            <a:extLst>
              <a:ext uri="{FF2B5EF4-FFF2-40B4-BE49-F238E27FC236}">
                <a16:creationId xmlns:a16="http://schemas.microsoft.com/office/drawing/2014/main" id="{3A18214F-7CC7-ABB8-8670-D60A9559CE3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00678" y="21783"/>
            <a:ext cx="1441687" cy="566032"/>
          </a:xfrm>
          <a:prstGeom prst="rect">
            <a:avLst/>
          </a:prstGeom>
        </p:spPr>
      </p:pic>
      <p:sp>
        <p:nvSpPr>
          <p:cNvPr id="3" name="Text Placeholder 2">
            <a:extLst>
              <a:ext uri="{FF2B5EF4-FFF2-40B4-BE49-F238E27FC236}">
                <a16:creationId xmlns:a16="http://schemas.microsoft.com/office/drawing/2014/main" id="{5356E36C-672C-4680-850A-5BF530866B90}"/>
              </a:ext>
            </a:extLst>
          </p:cNvPr>
          <p:cNvSpPr>
            <a:spLocks noGrp="1"/>
          </p:cNvSpPr>
          <p:nvPr>
            <p:ph type="body" idx="1"/>
          </p:nvPr>
        </p:nvSpPr>
        <p:spPr>
          <a:xfrm>
            <a:off x="963084" y="762000"/>
            <a:ext cx="9019116" cy="1130959"/>
          </a:xfrm>
        </p:spPr>
        <p:txBody>
          <a:bodyPr lIns="0" tIns="0" rIns="0" bIns="0" anchor="b">
            <a:normAutofit/>
          </a:bodyPr>
          <a:lstStyle>
            <a:lvl1pPr marL="0" indent="0">
              <a:buNone/>
              <a:defRPr sz="36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6" name="Text Placeholder 2">
            <a:extLst>
              <a:ext uri="{FF2B5EF4-FFF2-40B4-BE49-F238E27FC236}">
                <a16:creationId xmlns:a16="http://schemas.microsoft.com/office/drawing/2014/main" id="{D5565DB8-117D-39D7-E3C7-B7985A568046}"/>
              </a:ext>
            </a:extLst>
          </p:cNvPr>
          <p:cNvSpPr>
            <a:spLocks noGrp="1"/>
          </p:cNvSpPr>
          <p:nvPr>
            <p:ph type="body" idx="13"/>
          </p:nvPr>
        </p:nvSpPr>
        <p:spPr>
          <a:xfrm>
            <a:off x="963613" y="2133600"/>
            <a:ext cx="5741987" cy="3581400"/>
          </a:xfrm>
        </p:spPr>
        <p:txBody>
          <a:bodyPr/>
          <a:lstStyle>
            <a:lvl1pPr>
              <a:defRPr>
                <a:solidFill>
                  <a:srgbClr val="EAEDED"/>
                </a:solidFill>
              </a:defRPr>
            </a:lvl1pPr>
            <a:lvl2pPr>
              <a:defRPr>
                <a:solidFill>
                  <a:srgbClr val="EAEDED"/>
                </a:solidFill>
              </a:defRPr>
            </a:lvl2pPr>
            <a:lvl3pPr>
              <a:defRPr>
                <a:solidFill>
                  <a:srgbClr val="EAEDED"/>
                </a:solidFill>
              </a:defRPr>
            </a:lvl3pPr>
            <a:lvl4pPr>
              <a:defRPr>
                <a:solidFill>
                  <a:srgbClr val="EAEDED"/>
                </a:solidFill>
              </a:defRPr>
            </a:lvl4pPr>
            <a:lvl5pPr>
              <a:defRPr>
                <a:solidFill>
                  <a:srgbClr val="EAEDE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picture containing shape&#10;&#10;Description automatically generated">
            <a:extLst>
              <a:ext uri="{FF2B5EF4-FFF2-40B4-BE49-F238E27FC236}">
                <a16:creationId xmlns:a16="http://schemas.microsoft.com/office/drawing/2014/main" id="{BE27C84F-9350-76BC-FBD9-6375BE959D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12164" y="65235"/>
            <a:ext cx="996894" cy="392865"/>
          </a:xfrm>
          <a:prstGeom prst="rect">
            <a:avLst/>
          </a:prstGeom>
        </p:spPr>
      </p:pic>
    </p:spTree>
    <p:extLst>
      <p:ext uri="{BB962C8B-B14F-4D97-AF65-F5344CB8AC3E}">
        <p14:creationId xmlns:p14="http://schemas.microsoft.com/office/powerpoint/2010/main" val="186910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9867C-220D-05E2-741C-3FEE099DC0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2" y="1161"/>
            <a:ext cx="12189934" cy="6856837"/>
          </a:xfrm>
          <a:prstGeom prst="rect">
            <a:avLst/>
          </a:prstGeom>
        </p:spPr>
      </p:pic>
      <p:sp>
        <p:nvSpPr>
          <p:cNvPr id="10" name="TextBox 9">
            <a:extLst>
              <a:ext uri="{FF2B5EF4-FFF2-40B4-BE49-F238E27FC236}">
                <a16:creationId xmlns:a16="http://schemas.microsoft.com/office/drawing/2014/main" id="{DD42633A-7BFE-19E0-42D4-B02048C77B5B}"/>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accent4">
                    <a:lumMod val="60000"/>
                    <a:lumOff val="40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accent4">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Date Placeholder 4">
            <a:extLst>
              <a:ext uri="{FF2B5EF4-FFF2-40B4-BE49-F238E27FC236}">
                <a16:creationId xmlns:a16="http://schemas.microsoft.com/office/drawing/2014/main" id="{E2CCAAB0-3254-06C7-DC01-7C763E8E0A1C}"/>
              </a:ext>
            </a:extLst>
          </p:cNvPr>
          <p:cNvSpPr>
            <a:spLocks noGrp="1"/>
          </p:cNvSpPr>
          <p:nvPr>
            <p:ph type="dt" sz="half" idx="10"/>
          </p:nvPr>
        </p:nvSpPr>
        <p:spPr>
          <a:xfrm>
            <a:off x="9067800" y="6400801"/>
            <a:ext cx="1803400" cy="152399"/>
          </a:xfrm>
        </p:spPr>
        <p:txBody>
          <a:bodyPr anchor="ctr"/>
          <a:lstStyle>
            <a:lvl1pPr>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5" name="Footer Placeholder 5">
            <a:extLst>
              <a:ext uri="{FF2B5EF4-FFF2-40B4-BE49-F238E27FC236}">
                <a16:creationId xmlns:a16="http://schemas.microsoft.com/office/drawing/2014/main" id="{EB75B4A6-8B3A-9BC9-D840-0D4F6C609514}"/>
              </a:ext>
            </a:extLst>
          </p:cNvPr>
          <p:cNvSpPr>
            <a:spLocks noGrp="1"/>
          </p:cNvSpPr>
          <p:nvPr>
            <p:ph type="ftr" sz="quarter" idx="11"/>
          </p:nvPr>
        </p:nvSpPr>
        <p:spPr>
          <a:xfrm>
            <a:off x="3980622" y="6188075"/>
            <a:ext cx="4230757" cy="365125"/>
          </a:xfrm>
        </p:spPr>
        <p:txBody>
          <a:bodyPr anchor="b"/>
          <a:lstStyle>
            <a:lvl1pPr algn="ctr">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endParaRPr lang="en-US" dirty="0"/>
          </a:p>
        </p:txBody>
      </p:sp>
      <p:sp>
        <p:nvSpPr>
          <p:cNvPr id="7" name="TextBox 6">
            <a:extLst>
              <a:ext uri="{FF2B5EF4-FFF2-40B4-BE49-F238E27FC236}">
                <a16:creationId xmlns:a16="http://schemas.microsoft.com/office/drawing/2014/main" id="{669CE78E-D607-5DAE-0804-32A89452288E}"/>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accent4">
                    <a:lumMod val="60000"/>
                    <a:lumOff val="40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accent4">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8" name="Slide Number Placeholder 6">
            <a:extLst>
              <a:ext uri="{FF2B5EF4-FFF2-40B4-BE49-F238E27FC236}">
                <a16:creationId xmlns:a16="http://schemas.microsoft.com/office/drawing/2014/main" id="{7C440F5F-4C43-2A93-E6F8-25EB858BC568}"/>
              </a:ext>
            </a:extLst>
          </p:cNvPr>
          <p:cNvSpPr>
            <a:spLocks noGrp="1"/>
          </p:cNvSpPr>
          <p:nvPr>
            <p:ph type="sldNum" sz="quarter" idx="12"/>
          </p:nvPr>
        </p:nvSpPr>
        <p:spPr>
          <a:xfrm>
            <a:off x="10972800" y="6188075"/>
            <a:ext cx="609600" cy="365125"/>
          </a:xfrm>
        </p:spPr>
        <p:txBody>
          <a:bodyPr anchor="b"/>
          <a:lstStyle>
            <a:lvl1pP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6" name="Text Placeholder 2">
            <a:extLst>
              <a:ext uri="{FF2B5EF4-FFF2-40B4-BE49-F238E27FC236}">
                <a16:creationId xmlns:a16="http://schemas.microsoft.com/office/drawing/2014/main" id="{5C4D8F93-86CE-1F61-D485-34E9A29C73A4}"/>
              </a:ext>
            </a:extLst>
          </p:cNvPr>
          <p:cNvSpPr>
            <a:spLocks noGrp="1"/>
          </p:cNvSpPr>
          <p:nvPr>
            <p:ph type="body" idx="1"/>
          </p:nvPr>
        </p:nvSpPr>
        <p:spPr>
          <a:xfrm>
            <a:off x="963084" y="762000"/>
            <a:ext cx="9019116" cy="1130959"/>
          </a:xfrm>
        </p:spPr>
        <p:txBody>
          <a:bodyPr lIns="0" tIns="0" rIns="0" bIns="0" anchor="b">
            <a:normAutofit/>
          </a:bodyPr>
          <a:lstStyle>
            <a:lvl1pPr marL="0" indent="0">
              <a:buNone/>
              <a:defRPr sz="36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1" name="Text Placeholder 2">
            <a:extLst>
              <a:ext uri="{FF2B5EF4-FFF2-40B4-BE49-F238E27FC236}">
                <a16:creationId xmlns:a16="http://schemas.microsoft.com/office/drawing/2014/main" id="{DF32E904-1523-9D85-F234-4A25DEBE5380}"/>
              </a:ext>
            </a:extLst>
          </p:cNvPr>
          <p:cNvSpPr>
            <a:spLocks noGrp="1"/>
          </p:cNvSpPr>
          <p:nvPr>
            <p:ph type="body" idx="13"/>
          </p:nvPr>
        </p:nvSpPr>
        <p:spPr>
          <a:xfrm>
            <a:off x="963613" y="2133600"/>
            <a:ext cx="5741987" cy="3581400"/>
          </a:xfrm>
        </p:spPr>
        <p:txBody>
          <a:bodyPr/>
          <a:lstStyle>
            <a:lvl1pPr>
              <a:defRPr>
                <a:solidFill>
                  <a:srgbClr val="EAEDED"/>
                </a:solidFill>
              </a:defRPr>
            </a:lvl1pPr>
            <a:lvl2pPr>
              <a:defRPr>
                <a:solidFill>
                  <a:srgbClr val="EAEDED"/>
                </a:solidFill>
              </a:defRPr>
            </a:lvl2pPr>
            <a:lvl3pPr>
              <a:defRPr>
                <a:solidFill>
                  <a:srgbClr val="EAEDED"/>
                </a:solidFill>
              </a:defRPr>
            </a:lvl3pPr>
            <a:lvl4pPr>
              <a:defRPr>
                <a:solidFill>
                  <a:srgbClr val="EAEDED"/>
                </a:solidFill>
              </a:defRPr>
            </a:lvl4pPr>
            <a:lvl5pPr>
              <a:defRPr>
                <a:solidFill>
                  <a:srgbClr val="EAEDE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05C4D1DC-0C2B-544B-D978-749AE9408E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39400" y="505010"/>
            <a:ext cx="1441687" cy="566032"/>
          </a:xfrm>
          <a:prstGeom prst="rect">
            <a:avLst/>
          </a:prstGeom>
        </p:spPr>
      </p:pic>
    </p:spTree>
    <p:extLst>
      <p:ext uri="{BB962C8B-B14F-4D97-AF65-F5344CB8AC3E}">
        <p14:creationId xmlns:p14="http://schemas.microsoft.com/office/powerpoint/2010/main" val="249478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843C4-8652-438A-BABA-41C08AAB82B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4677C-BA4E-4A98-8C93-C86354E65D54}" type="slidenum">
              <a:rPr lang="en-US" smtClean="0"/>
              <a:t>‹#›</a:t>
            </a:fld>
            <a:endParaRPr lang="en-US"/>
          </a:p>
        </p:txBody>
      </p:sp>
    </p:spTree>
    <p:extLst>
      <p:ext uri="{BB962C8B-B14F-4D97-AF65-F5344CB8AC3E}">
        <p14:creationId xmlns:p14="http://schemas.microsoft.com/office/powerpoint/2010/main" val="2389374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9867C-220D-05E2-741C-3FEE099DC0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3" y="1161"/>
            <a:ext cx="12189932" cy="6856837"/>
          </a:xfrm>
          <a:prstGeom prst="rect">
            <a:avLst/>
          </a:prstGeom>
        </p:spPr>
      </p:pic>
      <p:sp>
        <p:nvSpPr>
          <p:cNvPr id="10" name="TextBox 9">
            <a:extLst>
              <a:ext uri="{FF2B5EF4-FFF2-40B4-BE49-F238E27FC236}">
                <a16:creationId xmlns:a16="http://schemas.microsoft.com/office/drawing/2014/main" id="{DD42633A-7BFE-19E0-42D4-B02048C77B5B}"/>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accent4">
                    <a:lumMod val="60000"/>
                    <a:lumOff val="40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accent4">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Date Placeholder 4">
            <a:extLst>
              <a:ext uri="{FF2B5EF4-FFF2-40B4-BE49-F238E27FC236}">
                <a16:creationId xmlns:a16="http://schemas.microsoft.com/office/drawing/2014/main" id="{E2CCAAB0-3254-06C7-DC01-7C763E8E0A1C}"/>
              </a:ext>
            </a:extLst>
          </p:cNvPr>
          <p:cNvSpPr>
            <a:spLocks noGrp="1"/>
          </p:cNvSpPr>
          <p:nvPr>
            <p:ph type="dt" sz="half" idx="10"/>
          </p:nvPr>
        </p:nvSpPr>
        <p:spPr>
          <a:xfrm>
            <a:off x="9067800" y="6400801"/>
            <a:ext cx="1803400" cy="152399"/>
          </a:xfrm>
        </p:spPr>
        <p:txBody>
          <a:bodyPr anchor="ctr"/>
          <a:lstStyle>
            <a:lvl1pPr>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5" name="Footer Placeholder 5">
            <a:extLst>
              <a:ext uri="{FF2B5EF4-FFF2-40B4-BE49-F238E27FC236}">
                <a16:creationId xmlns:a16="http://schemas.microsoft.com/office/drawing/2014/main" id="{EB75B4A6-8B3A-9BC9-D840-0D4F6C609514}"/>
              </a:ext>
            </a:extLst>
          </p:cNvPr>
          <p:cNvSpPr>
            <a:spLocks noGrp="1"/>
          </p:cNvSpPr>
          <p:nvPr>
            <p:ph type="ftr" sz="quarter" idx="11"/>
          </p:nvPr>
        </p:nvSpPr>
        <p:spPr>
          <a:xfrm>
            <a:off x="3980622" y="6188075"/>
            <a:ext cx="4230757" cy="365125"/>
          </a:xfrm>
        </p:spPr>
        <p:txBody>
          <a:bodyPr anchor="b"/>
          <a:lstStyle>
            <a:lvl1pPr algn="ctr">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endParaRPr lang="en-US" dirty="0"/>
          </a:p>
        </p:txBody>
      </p:sp>
      <p:sp>
        <p:nvSpPr>
          <p:cNvPr id="7" name="TextBox 6">
            <a:extLst>
              <a:ext uri="{FF2B5EF4-FFF2-40B4-BE49-F238E27FC236}">
                <a16:creationId xmlns:a16="http://schemas.microsoft.com/office/drawing/2014/main" id="{669CE78E-D607-5DAE-0804-32A89452288E}"/>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accent4">
                    <a:lumMod val="60000"/>
                    <a:lumOff val="40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accent4">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8" name="Slide Number Placeholder 6">
            <a:extLst>
              <a:ext uri="{FF2B5EF4-FFF2-40B4-BE49-F238E27FC236}">
                <a16:creationId xmlns:a16="http://schemas.microsoft.com/office/drawing/2014/main" id="{7C440F5F-4C43-2A93-E6F8-25EB858BC568}"/>
              </a:ext>
            </a:extLst>
          </p:cNvPr>
          <p:cNvSpPr>
            <a:spLocks noGrp="1"/>
          </p:cNvSpPr>
          <p:nvPr>
            <p:ph type="sldNum" sz="quarter" idx="12"/>
          </p:nvPr>
        </p:nvSpPr>
        <p:spPr>
          <a:xfrm>
            <a:off x="10972800" y="6188075"/>
            <a:ext cx="609600" cy="365125"/>
          </a:xfrm>
        </p:spPr>
        <p:txBody>
          <a:bodyPr anchor="b"/>
          <a:lstStyle>
            <a:lvl1pP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6" name="Text Placeholder 2">
            <a:extLst>
              <a:ext uri="{FF2B5EF4-FFF2-40B4-BE49-F238E27FC236}">
                <a16:creationId xmlns:a16="http://schemas.microsoft.com/office/drawing/2014/main" id="{5C4D8F93-86CE-1F61-D485-34E9A29C73A4}"/>
              </a:ext>
            </a:extLst>
          </p:cNvPr>
          <p:cNvSpPr>
            <a:spLocks noGrp="1"/>
          </p:cNvSpPr>
          <p:nvPr>
            <p:ph type="body" idx="1"/>
          </p:nvPr>
        </p:nvSpPr>
        <p:spPr>
          <a:xfrm>
            <a:off x="963084" y="762000"/>
            <a:ext cx="9019116" cy="1130959"/>
          </a:xfrm>
        </p:spPr>
        <p:txBody>
          <a:bodyPr lIns="0" tIns="0" rIns="0" bIns="0" anchor="b">
            <a:normAutofit/>
          </a:bodyPr>
          <a:lstStyle>
            <a:lvl1pPr marL="0" indent="0">
              <a:buNone/>
              <a:defRPr sz="36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1" name="Text Placeholder 2">
            <a:extLst>
              <a:ext uri="{FF2B5EF4-FFF2-40B4-BE49-F238E27FC236}">
                <a16:creationId xmlns:a16="http://schemas.microsoft.com/office/drawing/2014/main" id="{DF32E904-1523-9D85-F234-4A25DEBE5380}"/>
              </a:ext>
            </a:extLst>
          </p:cNvPr>
          <p:cNvSpPr>
            <a:spLocks noGrp="1"/>
          </p:cNvSpPr>
          <p:nvPr>
            <p:ph type="body" idx="13"/>
          </p:nvPr>
        </p:nvSpPr>
        <p:spPr>
          <a:xfrm>
            <a:off x="963613" y="2133600"/>
            <a:ext cx="5741987" cy="3581400"/>
          </a:xfrm>
        </p:spPr>
        <p:txBody>
          <a:bodyPr/>
          <a:lstStyle>
            <a:lvl1pPr>
              <a:defRPr>
                <a:solidFill>
                  <a:srgbClr val="EAEDED"/>
                </a:solidFill>
              </a:defRPr>
            </a:lvl1pPr>
            <a:lvl2pPr>
              <a:defRPr>
                <a:solidFill>
                  <a:srgbClr val="EAEDED"/>
                </a:solidFill>
              </a:defRPr>
            </a:lvl2pPr>
            <a:lvl3pPr>
              <a:defRPr>
                <a:solidFill>
                  <a:srgbClr val="EAEDED"/>
                </a:solidFill>
              </a:defRPr>
            </a:lvl3pPr>
            <a:lvl4pPr>
              <a:defRPr>
                <a:solidFill>
                  <a:srgbClr val="EAEDED"/>
                </a:solidFill>
              </a:defRPr>
            </a:lvl4pPr>
            <a:lvl5pPr>
              <a:defRPr>
                <a:solidFill>
                  <a:srgbClr val="EAEDE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05C4D1DC-0C2B-544B-D978-749AE9408E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39400" y="505010"/>
            <a:ext cx="1441687" cy="566032"/>
          </a:xfrm>
          <a:prstGeom prst="rect">
            <a:avLst/>
          </a:prstGeom>
        </p:spPr>
      </p:pic>
    </p:spTree>
    <p:extLst>
      <p:ext uri="{BB962C8B-B14F-4D97-AF65-F5344CB8AC3E}">
        <p14:creationId xmlns:p14="http://schemas.microsoft.com/office/powerpoint/2010/main" val="303144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9867C-220D-05E2-741C-3FEE099DC0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3" y="1161"/>
            <a:ext cx="12189932" cy="6856837"/>
          </a:xfrm>
          <a:prstGeom prst="rect">
            <a:avLst/>
          </a:prstGeom>
        </p:spPr>
      </p:pic>
      <p:sp>
        <p:nvSpPr>
          <p:cNvPr id="10" name="TextBox 9">
            <a:extLst>
              <a:ext uri="{FF2B5EF4-FFF2-40B4-BE49-F238E27FC236}">
                <a16:creationId xmlns:a16="http://schemas.microsoft.com/office/drawing/2014/main" id="{DD42633A-7BFE-19E0-42D4-B02048C77B5B}"/>
              </a:ext>
            </a:extLst>
          </p:cNvPr>
          <p:cNvSpPr txBox="1"/>
          <p:nvPr userDrawn="1"/>
        </p:nvSpPr>
        <p:spPr>
          <a:xfrm>
            <a:off x="10848009" y="152400"/>
            <a:ext cx="2133600" cy="246221"/>
          </a:xfrm>
          <a:prstGeom prst="rect">
            <a:avLst/>
          </a:prstGeom>
          <a:noFill/>
        </p:spPr>
        <p:txBody>
          <a:bodyPr wrap="square" rtlCol="0">
            <a:spAutoFit/>
          </a:bodyPr>
          <a:lstStyle/>
          <a:p>
            <a:r>
              <a:rPr lang="en-US" sz="1000" b="0" i="1" u="none" strike="noStrike" dirty="0">
                <a:solidFill>
                  <a:schemeClr val="accent4">
                    <a:lumMod val="60000"/>
                    <a:lumOff val="40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accent4">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 name="Date Placeholder 4">
            <a:extLst>
              <a:ext uri="{FF2B5EF4-FFF2-40B4-BE49-F238E27FC236}">
                <a16:creationId xmlns:a16="http://schemas.microsoft.com/office/drawing/2014/main" id="{E2CCAAB0-3254-06C7-DC01-7C763E8E0A1C}"/>
              </a:ext>
            </a:extLst>
          </p:cNvPr>
          <p:cNvSpPr>
            <a:spLocks noGrp="1"/>
          </p:cNvSpPr>
          <p:nvPr>
            <p:ph type="dt" sz="half" idx="10"/>
          </p:nvPr>
        </p:nvSpPr>
        <p:spPr>
          <a:xfrm>
            <a:off x="9067800" y="6400801"/>
            <a:ext cx="1803400" cy="152399"/>
          </a:xfrm>
        </p:spPr>
        <p:txBody>
          <a:bodyPr anchor="ctr"/>
          <a:lstStyle>
            <a:lvl1pPr>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5" name="Footer Placeholder 5">
            <a:extLst>
              <a:ext uri="{FF2B5EF4-FFF2-40B4-BE49-F238E27FC236}">
                <a16:creationId xmlns:a16="http://schemas.microsoft.com/office/drawing/2014/main" id="{EB75B4A6-8B3A-9BC9-D840-0D4F6C609514}"/>
              </a:ext>
            </a:extLst>
          </p:cNvPr>
          <p:cNvSpPr>
            <a:spLocks noGrp="1"/>
          </p:cNvSpPr>
          <p:nvPr>
            <p:ph type="ftr" sz="quarter" idx="11"/>
          </p:nvPr>
        </p:nvSpPr>
        <p:spPr>
          <a:xfrm>
            <a:off x="3980622" y="6188075"/>
            <a:ext cx="4230757" cy="365125"/>
          </a:xfrm>
        </p:spPr>
        <p:txBody>
          <a:bodyPr anchor="b"/>
          <a:lstStyle>
            <a:lvl1pPr algn="ctr">
              <a:defRPr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endParaRPr lang="en-US" dirty="0"/>
          </a:p>
        </p:txBody>
      </p:sp>
      <p:sp>
        <p:nvSpPr>
          <p:cNvPr id="7" name="TextBox 6">
            <a:extLst>
              <a:ext uri="{FF2B5EF4-FFF2-40B4-BE49-F238E27FC236}">
                <a16:creationId xmlns:a16="http://schemas.microsoft.com/office/drawing/2014/main" id="{669CE78E-D607-5DAE-0804-32A89452288E}"/>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accent4">
                    <a:lumMod val="60000"/>
                    <a:lumOff val="40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accent4">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8" name="Slide Number Placeholder 6">
            <a:extLst>
              <a:ext uri="{FF2B5EF4-FFF2-40B4-BE49-F238E27FC236}">
                <a16:creationId xmlns:a16="http://schemas.microsoft.com/office/drawing/2014/main" id="{7C440F5F-4C43-2A93-E6F8-25EB858BC568}"/>
              </a:ext>
            </a:extLst>
          </p:cNvPr>
          <p:cNvSpPr>
            <a:spLocks noGrp="1"/>
          </p:cNvSpPr>
          <p:nvPr>
            <p:ph type="sldNum" sz="quarter" idx="12"/>
          </p:nvPr>
        </p:nvSpPr>
        <p:spPr>
          <a:xfrm>
            <a:off x="10972800" y="6188075"/>
            <a:ext cx="609600" cy="365125"/>
          </a:xfrm>
        </p:spPr>
        <p:txBody>
          <a:bodyPr anchor="b"/>
          <a:lstStyle>
            <a:lvl1pPr>
              <a:defRPr sz="12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6" name="Text Placeholder 2">
            <a:extLst>
              <a:ext uri="{FF2B5EF4-FFF2-40B4-BE49-F238E27FC236}">
                <a16:creationId xmlns:a16="http://schemas.microsoft.com/office/drawing/2014/main" id="{5C4D8F93-86CE-1F61-D485-34E9A29C73A4}"/>
              </a:ext>
            </a:extLst>
          </p:cNvPr>
          <p:cNvSpPr>
            <a:spLocks noGrp="1"/>
          </p:cNvSpPr>
          <p:nvPr>
            <p:ph type="body" idx="1"/>
          </p:nvPr>
        </p:nvSpPr>
        <p:spPr>
          <a:xfrm>
            <a:off x="963084" y="762000"/>
            <a:ext cx="9019116" cy="1130959"/>
          </a:xfrm>
        </p:spPr>
        <p:txBody>
          <a:bodyPr lIns="0" tIns="0" rIns="0" bIns="0" anchor="b">
            <a:normAutofit/>
          </a:bodyPr>
          <a:lstStyle>
            <a:lvl1pPr marL="0" indent="0">
              <a:buNone/>
              <a:defRPr sz="36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1" name="Text Placeholder 2">
            <a:extLst>
              <a:ext uri="{FF2B5EF4-FFF2-40B4-BE49-F238E27FC236}">
                <a16:creationId xmlns:a16="http://schemas.microsoft.com/office/drawing/2014/main" id="{DF32E904-1523-9D85-F234-4A25DEBE5380}"/>
              </a:ext>
            </a:extLst>
          </p:cNvPr>
          <p:cNvSpPr>
            <a:spLocks noGrp="1"/>
          </p:cNvSpPr>
          <p:nvPr>
            <p:ph type="body" idx="13"/>
          </p:nvPr>
        </p:nvSpPr>
        <p:spPr>
          <a:xfrm>
            <a:off x="963613" y="2133600"/>
            <a:ext cx="5741987" cy="3581400"/>
          </a:xfrm>
        </p:spPr>
        <p:txBody>
          <a:bodyPr/>
          <a:lstStyle>
            <a:lvl1pPr>
              <a:defRPr>
                <a:solidFill>
                  <a:srgbClr val="EAEDED"/>
                </a:solidFill>
              </a:defRPr>
            </a:lvl1pPr>
            <a:lvl2pPr>
              <a:defRPr>
                <a:solidFill>
                  <a:srgbClr val="EAEDED"/>
                </a:solidFill>
              </a:defRPr>
            </a:lvl2pPr>
            <a:lvl3pPr>
              <a:defRPr>
                <a:solidFill>
                  <a:srgbClr val="EAEDED"/>
                </a:solidFill>
              </a:defRPr>
            </a:lvl3pPr>
            <a:lvl4pPr>
              <a:defRPr>
                <a:solidFill>
                  <a:srgbClr val="EAEDED"/>
                </a:solidFill>
              </a:defRPr>
            </a:lvl4pPr>
            <a:lvl5pPr>
              <a:defRPr>
                <a:solidFill>
                  <a:srgbClr val="EAEDE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05C4D1DC-0C2B-544B-D978-749AE9408E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39400" y="505010"/>
            <a:ext cx="1441687" cy="566032"/>
          </a:xfrm>
          <a:prstGeom prst="rect">
            <a:avLst/>
          </a:prstGeom>
        </p:spPr>
      </p:pic>
    </p:spTree>
    <p:extLst>
      <p:ext uri="{BB962C8B-B14F-4D97-AF65-F5344CB8AC3E}">
        <p14:creationId xmlns:p14="http://schemas.microsoft.com/office/powerpoint/2010/main" val="12545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8F3AA9-766D-31DB-6D26-3ABB478550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580"/>
            <a:ext cx="12191997" cy="6856839"/>
          </a:xfrm>
          <a:prstGeom prst="rect">
            <a:avLst/>
          </a:prstGeom>
        </p:spPr>
      </p:pic>
      <p:sp>
        <p:nvSpPr>
          <p:cNvPr id="2" name="Title 1"/>
          <p:cNvSpPr>
            <a:spLocks noGrp="1"/>
          </p:cNvSpPr>
          <p:nvPr>
            <p:ph type="title"/>
          </p:nvPr>
        </p:nvSpPr>
        <p:spPr>
          <a:xfrm>
            <a:off x="4774669" y="4781188"/>
            <a:ext cx="2642659" cy="558582"/>
          </a:xfrm>
        </p:spPr>
        <p:txBody>
          <a:bodyPr anchor="b"/>
          <a:lstStyle>
            <a:lvl1pPr algn="ctr">
              <a:defRPr sz="2000" b="1" i="0">
                <a:solidFill>
                  <a:srgbClr val="8F77B6"/>
                </a:solidFill>
                <a:latin typeface="Helvetica LT Std" pitchFamily="2" charset="0"/>
              </a:defRPr>
            </a:lvl1pPr>
          </a:lstStyle>
          <a:p>
            <a:r>
              <a:rPr lang="en-US"/>
              <a:t>Click to edit Master title style</a:t>
            </a:r>
          </a:p>
        </p:txBody>
      </p:sp>
      <p:sp>
        <p:nvSpPr>
          <p:cNvPr id="3" name="Picture Placeholder 2"/>
          <p:cNvSpPr>
            <a:spLocks noGrp="1"/>
          </p:cNvSpPr>
          <p:nvPr>
            <p:ph type="pic" idx="1"/>
          </p:nvPr>
        </p:nvSpPr>
        <p:spPr>
          <a:xfrm>
            <a:off x="4774671" y="612775"/>
            <a:ext cx="264265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4669" y="5339770"/>
            <a:ext cx="2642659" cy="793279"/>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Box 10">
            <a:extLst>
              <a:ext uri="{FF2B5EF4-FFF2-40B4-BE49-F238E27FC236}">
                <a16:creationId xmlns:a16="http://schemas.microsoft.com/office/drawing/2014/main" id="{660F29F9-A1F5-197C-985C-D4B1CB70F111}"/>
              </a:ext>
            </a:extLst>
          </p:cNvPr>
          <p:cNvSpPr txBox="1"/>
          <p:nvPr userDrawn="1"/>
        </p:nvSpPr>
        <p:spPr>
          <a:xfrm>
            <a:off x="10744200" y="181688"/>
            <a:ext cx="2133600" cy="246221"/>
          </a:xfrm>
          <a:prstGeom prst="rect">
            <a:avLst/>
          </a:prstGeom>
          <a:noFill/>
        </p:spPr>
        <p:txBody>
          <a:bodyPr wrap="square" rtlCol="0">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0" name="Date Placeholder 4">
            <a:extLst>
              <a:ext uri="{FF2B5EF4-FFF2-40B4-BE49-F238E27FC236}">
                <a16:creationId xmlns:a16="http://schemas.microsoft.com/office/drawing/2014/main" id="{69904C28-7D0D-B127-8423-3272F6822DCF}"/>
              </a:ext>
            </a:extLst>
          </p:cNvPr>
          <p:cNvSpPr>
            <a:spLocks noGrp="1"/>
          </p:cNvSpPr>
          <p:nvPr>
            <p:ph type="dt" sz="half" idx="10"/>
          </p:nvPr>
        </p:nvSpPr>
        <p:spPr>
          <a:xfrm>
            <a:off x="9067800" y="6400801"/>
            <a:ext cx="1803400" cy="152399"/>
          </a:xfrm>
        </p:spPr>
        <p:txBody>
          <a:bodyPr anchor="ctr"/>
          <a:lstStyle>
            <a:lvl1pP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November 7, 2022</a:t>
            </a:r>
            <a:endParaRPr lang="en-US" dirty="0"/>
          </a:p>
        </p:txBody>
      </p:sp>
      <p:sp>
        <p:nvSpPr>
          <p:cNvPr id="21" name="Footer Placeholder 5">
            <a:extLst>
              <a:ext uri="{FF2B5EF4-FFF2-40B4-BE49-F238E27FC236}">
                <a16:creationId xmlns:a16="http://schemas.microsoft.com/office/drawing/2014/main" id="{4A287AFF-5AC7-E4AE-DF4C-6685B948E857}"/>
              </a:ext>
            </a:extLst>
          </p:cNvPr>
          <p:cNvSpPr>
            <a:spLocks noGrp="1"/>
          </p:cNvSpPr>
          <p:nvPr>
            <p:ph type="ftr" sz="quarter" idx="11"/>
          </p:nvPr>
        </p:nvSpPr>
        <p:spPr>
          <a:xfrm>
            <a:off x="3980622" y="6188075"/>
            <a:ext cx="4230757" cy="365125"/>
          </a:xfrm>
        </p:spPr>
        <p:txBody>
          <a:bodyPr anchor="b"/>
          <a:lstStyle>
            <a:lvl1pPr algn="ctr">
              <a:defRPr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SB Strategy Strategy &amp; Small Business Performance </a:t>
            </a:r>
          </a:p>
        </p:txBody>
      </p:sp>
      <p:sp>
        <p:nvSpPr>
          <p:cNvPr id="22" name="Slide Number Placeholder 6">
            <a:extLst>
              <a:ext uri="{FF2B5EF4-FFF2-40B4-BE49-F238E27FC236}">
                <a16:creationId xmlns:a16="http://schemas.microsoft.com/office/drawing/2014/main" id="{124C52E8-A740-3B1D-28EA-879164C149DA}"/>
              </a:ext>
            </a:extLst>
          </p:cNvPr>
          <p:cNvSpPr>
            <a:spLocks noGrp="1"/>
          </p:cNvSpPr>
          <p:nvPr>
            <p:ph type="sldNum" sz="quarter" idx="12"/>
          </p:nvPr>
        </p:nvSpPr>
        <p:spPr>
          <a:xfrm>
            <a:off x="10972800" y="6188075"/>
            <a:ext cx="609600" cy="365125"/>
          </a:xfrm>
        </p:spPr>
        <p:txBody>
          <a:bodyPr anchor="b"/>
          <a:lstStyle>
            <a:lvl1pPr>
              <a:defRPr sz="1200" b="0" i="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2770223D-10EB-4AF9-BCEE-A95FE8AF22CB}" type="slidenum">
              <a:rPr lang="en-US" smtClean="0"/>
              <a:pPr/>
              <a:t>‹#›</a:t>
            </a:fld>
            <a:endParaRPr lang="en-US" dirty="0"/>
          </a:p>
        </p:txBody>
      </p:sp>
      <p:sp>
        <p:nvSpPr>
          <p:cNvPr id="23" name="TextBox 22">
            <a:extLst>
              <a:ext uri="{FF2B5EF4-FFF2-40B4-BE49-F238E27FC236}">
                <a16:creationId xmlns:a16="http://schemas.microsoft.com/office/drawing/2014/main" id="{17D8EA13-6ABA-E427-7955-A41CF729EA4F}"/>
              </a:ext>
            </a:extLst>
          </p:cNvPr>
          <p:cNvSpPr txBox="1"/>
          <p:nvPr userDrawn="1"/>
        </p:nvSpPr>
        <p:spPr>
          <a:xfrm>
            <a:off x="609600" y="6306979"/>
            <a:ext cx="2133600" cy="246221"/>
          </a:xfrm>
          <a:prstGeom prst="rect">
            <a:avLst/>
          </a:prstGeom>
          <a:noFill/>
        </p:spPr>
        <p:txBody>
          <a:bodyPr wrap="square" rtlCol="0" anchor="b">
            <a:spAutoFit/>
          </a:bodyPr>
          <a:lstStyle/>
          <a:p>
            <a:r>
              <a:rPr lang="en-US" sz="1000" b="0" i="1" u="none" strike="noStrike" dirty="0">
                <a:solidFill>
                  <a:schemeClr val="bg1">
                    <a:lumMod val="65000"/>
                  </a:schemeClr>
                </a:solidFill>
                <a:effectLst/>
                <a:latin typeface="Helvetica Neue Medium" panose="02000503000000020004" pitchFamily="2" charset="0"/>
                <a:ea typeface="Helvetica Neue Medium" panose="02000503000000020004" pitchFamily="2" charset="0"/>
                <a:cs typeface="Helvetica Neue Medium" panose="02000503000000020004" pitchFamily="2" charset="0"/>
              </a:rPr>
              <a:t>UNCLASSIFIED</a:t>
            </a:r>
            <a:endParaRPr lang="en-US" sz="1000" b="0" i="1" dirty="0">
              <a:solidFill>
                <a:schemeClr val="bg1">
                  <a:lumMod val="6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3120368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5919" y="6098678"/>
            <a:ext cx="1285104" cy="504275"/>
          </a:xfrm>
          <a:prstGeom prst="rect">
            <a:avLst/>
          </a:prstGeom>
        </p:spPr>
      </p:pic>
    </p:spTree>
    <p:extLst>
      <p:ext uri="{BB962C8B-B14F-4D97-AF65-F5344CB8AC3E}">
        <p14:creationId xmlns:p14="http://schemas.microsoft.com/office/powerpoint/2010/main" val="3134250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553994"/>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86152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53172851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1417239366"/>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4500" y="193789"/>
            <a:ext cx="930402" cy="445276"/>
          </a:xfrm>
          <a:prstGeom prst="rect">
            <a:avLst/>
          </a:prstGeom>
        </p:spPr>
      </p:pic>
    </p:spTree>
    <p:extLst>
      <p:ext uri="{BB962C8B-B14F-4D97-AF65-F5344CB8AC3E}">
        <p14:creationId xmlns:p14="http://schemas.microsoft.com/office/powerpoint/2010/main" val="3363379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560" y="123587"/>
            <a:ext cx="1755799" cy="840299"/>
          </a:xfrm>
          <a:prstGeom prst="rect">
            <a:avLst/>
          </a:prstGeom>
        </p:spPr>
      </p:pic>
    </p:spTree>
    <p:extLst>
      <p:ext uri="{BB962C8B-B14F-4D97-AF65-F5344CB8AC3E}">
        <p14:creationId xmlns:p14="http://schemas.microsoft.com/office/powerpoint/2010/main" val="323608026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81843C4-8652-438A-BABA-41C08AAB82BA}" type="datetimeFigureOut">
              <a:rPr lang="en-US" smtClean="0"/>
              <a:t>1/26/2023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644677C-BA4E-4A98-8C93-C86354E65D5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9" name="Picture 8" descr="A black and white logo&#10;&#10;Description automatically generated with medium confidence">
            <a:extLst>
              <a:ext uri="{FF2B5EF4-FFF2-40B4-BE49-F238E27FC236}">
                <a16:creationId xmlns:a16="http://schemas.microsoft.com/office/drawing/2014/main" id="{E5B52867-AF2A-4C0D-CF46-0A41BEC31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4928" y="247964"/>
            <a:ext cx="1814004" cy="711815"/>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A6C0FC8-8036-2DF0-222E-E493902ED3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1460" y="335630"/>
            <a:ext cx="1361322" cy="536482"/>
          </a:xfrm>
          <a:prstGeom prst="rect">
            <a:avLst/>
          </a:prstGeom>
        </p:spPr>
      </p:pic>
    </p:spTree>
    <p:extLst>
      <p:ext uri="{BB962C8B-B14F-4D97-AF65-F5344CB8AC3E}">
        <p14:creationId xmlns:p14="http://schemas.microsoft.com/office/powerpoint/2010/main" val="311427448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343431891"/>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18264322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122686098"/>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445721"/>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44605" y="-74348"/>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2630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613367" y="74341"/>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562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61060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3213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348129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16831701"/>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1843C4-8652-438A-BABA-41C08AAB82BA}"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4677C-BA4E-4A98-8C93-C86354E65D54}" type="slidenum">
              <a:rPr lang="en-US" smtClean="0"/>
              <a:t>‹#›</a:t>
            </a:fld>
            <a:endParaRPr lang="en-US"/>
          </a:p>
        </p:txBody>
      </p:sp>
    </p:spTree>
    <p:extLst>
      <p:ext uri="{BB962C8B-B14F-4D97-AF65-F5344CB8AC3E}">
        <p14:creationId xmlns:p14="http://schemas.microsoft.com/office/powerpoint/2010/main" val="5929208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269518173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64241120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17589823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197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1843C4-8652-438A-BABA-41C08AAB82BA}"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4677C-BA4E-4A98-8C93-C86354E65D54}" type="slidenum">
              <a:rPr lang="en-US" smtClean="0"/>
              <a:t>‹#›</a:t>
            </a:fld>
            <a:endParaRPr lang="en-US"/>
          </a:p>
        </p:txBody>
      </p:sp>
    </p:spTree>
    <p:extLst>
      <p:ext uri="{BB962C8B-B14F-4D97-AF65-F5344CB8AC3E}">
        <p14:creationId xmlns:p14="http://schemas.microsoft.com/office/powerpoint/2010/main" val="137852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1843C4-8652-438A-BABA-41C08AAB82BA}"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4677C-BA4E-4A98-8C93-C86354E65D54}" type="slidenum">
              <a:rPr lang="en-US" smtClean="0"/>
              <a:t>‹#›</a:t>
            </a:fld>
            <a:endParaRPr lang="en-US"/>
          </a:p>
        </p:txBody>
      </p:sp>
    </p:spTree>
    <p:extLst>
      <p:ext uri="{BB962C8B-B14F-4D97-AF65-F5344CB8AC3E}">
        <p14:creationId xmlns:p14="http://schemas.microsoft.com/office/powerpoint/2010/main" val="32585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5919" y="6098678"/>
            <a:ext cx="1285104" cy="504275"/>
          </a:xfrm>
          <a:prstGeom prst="rect">
            <a:avLst/>
          </a:prstGeom>
        </p:spPr>
      </p:pic>
    </p:spTree>
    <p:extLst>
      <p:ext uri="{BB962C8B-B14F-4D97-AF65-F5344CB8AC3E}">
        <p14:creationId xmlns:p14="http://schemas.microsoft.com/office/powerpoint/2010/main" val="205179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81843C4-8652-438A-BABA-41C08AAB82BA}" type="datetimeFigureOut">
              <a:rPr lang="en-US" smtClean="0"/>
              <a:t>1/26/2023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644677C-BA4E-4A98-8C93-C86354E65D5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632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81843C4-8652-438A-BABA-41C08AAB82BA}" type="datetimeFigureOut">
              <a:rPr lang="en-US" smtClean="0"/>
              <a:t>1/26/2023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644677C-BA4E-4A98-8C93-C86354E65D5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52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g"/><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3.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81843C4-8652-438A-BABA-41C08AAB82BA}" type="datetimeFigureOut">
              <a:rPr lang="en-US" smtClean="0"/>
              <a:t>1/26/2023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644677C-BA4E-4A98-8C93-C86354E65D5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50703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6018"/>
            <a:ext cx="10160000" cy="820782"/>
          </a:xfrm>
          <a:prstGeom prst="rect">
            <a:avLst/>
          </a:prstGeom>
        </p:spPr>
        <p:txBody>
          <a:bodyPr vert="horz" wrap="square" lIns="0" tIns="0" rIns="91440" bIns="0" rtlCol="0" anchor="ctr">
            <a:noAutofit/>
          </a:bodyPr>
          <a:lstStyle/>
          <a:p>
            <a:r>
              <a:rPr lang="en-US" dirty="0"/>
              <a:t>Click to edit Master title style</a:t>
            </a:r>
            <a:br>
              <a:rPr lang="en-US" dirty="0"/>
            </a:br>
            <a:r>
              <a:rPr lang="en-US" dirty="0"/>
              <a:t>Subtitle Here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26400" y="6553201"/>
            <a:ext cx="2844800" cy="16827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r>
              <a:rPr lang="en-US"/>
              <a:t>November 7, 2022</a:t>
            </a:r>
            <a:endParaRPr lang="en-US" dirty="0"/>
          </a:p>
        </p:txBody>
      </p:sp>
      <p:sp>
        <p:nvSpPr>
          <p:cNvPr id="5" name="Footer Placeholder 4"/>
          <p:cNvSpPr>
            <a:spLocks noGrp="1"/>
          </p:cNvSpPr>
          <p:nvPr>
            <p:ph type="ftr" sz="quarter" idx="3"/>
          </p:nvPr>
        </p:nvSpPr>
        <p:spPr>
          <a:xfrm>
            <a:off x="7924800" y="6188075"/>
            <a:ext cx="29464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r>
              <a:rPr lang="en-US"/>
              <a:t>SB Strategy Strategy &amp; Small Business Performance </a:t>
            </a:r>
            <a:endParaRPr lang="en-US" dirty="0"/>
          </a:p>
        </p:txBody>
      </p:sp>
      <p:sp>
        <p:nvSpPr>
          <p:cNvPr id="6" name="Slide Number Placeholder 5"/>
          <p:cNvSpPr>
            <a:spLocks noGrp="1"/>
          </p:cNvSpPr>
          <p:nvPr>
            <p:ph type="sldNum" sz="quarter" idx="4"/>
          </p:nvPr>
        </p:nvSpPr>
        <p:spPr>
          <a:xfrm>
            <a:off x="10972800" y="6188075"/>
            <a:ext cx="609600" cy="533401"/>
          </a:xfrm>
          <a:prstGeom prst="rect">
            <a:avLst/>
          </a:prstGeom>
          <a:ln>
            <a:noFill/>
          </a:ln>
        </p:spPr>
        <p:txBody>
          <a:bodyPr vert="horz" lIns="0" tIns="0" rIns="0" bIns="0" rtlCol="0" anchor="ctr"/>
          <a:lstStyle>
            <a:lvl1pPr algn="r">
              <a:defRPr sz="2000" b="1">
                <a:solidFill>
                  <a:schemeClr val="tx2">
                    <a:lumMod val="50000"/>
                  </a:schemeClr>
                </a:solidFill>
                <a:latin typeface="Times New Roman" pitchFamily="18" charset="0"/>
                <a:cs typeface="Times New Roman" pitchFamily="18" charset="0"/>
              </a:defRPr>
            </a:lvl1pPr>
          </a:lstStyle>
          <a:p>
            <a:fld id="{2770223D-10EB-4AF9-BCEE-A95FE8AF22CB}" type="slidenum">
              <a:rPr lang="en-US" smtClean="0"/>
              <a:pPr/>
              <a:t>‹#›</a:t>
            </a:fld>
            <a:endParaRPr lang="en-US"/>
          </a:p>
        </p:txBody>
      </p:sp>
      <p:sp>
        <p:nvSpPr>
          <p:cNvPr id="8" name="TextBox 7"/>
          <p:cNvSpPr txBox="1"/>
          <p:nvPr userDrawn="1"/>
        </p:nvSpPr>
        <p:spPr>
          <a:xfrm>
            <a:off x="101600" y="6372225"/>
            <a:ext cx="3860800" cy="246221"/>
          </a:xfrm>
          <a:prstGeom prst="rect">
            <a:avLst/>
          </a:prstGeom>
          <a:noFill/>
        </p:spPr>
        <p:txBody>
          <a:bodyPr wrap="square" rtlCol="0">
            <a:spAutoFit/>
          </a:bodyPr>
          <a:lstStyle/>
          <a:p>
            <a:pPr algn="l"/>
            <a:r>
              <a:rPr lang="en-US" sz="1000" b="1" dirty="0">
                <a:solidFill>
                  <a:schemeClr val="accent4"/>
                </a:solidFill>
              </a:rPr>
              <a:t>UNCLASSIFIED</a:t>
            </a:r>
            <a:endParaRPr lang="en-US" sz="500" b="1" dirty="0">
              <a:solidFill>
                <a:schemeClr val="accent4"/>
              </a:solidFill>
            </a:endParaRPr>
          </a:p>
        </p:txBody>
      </p:sp>
      <p:pic>
        <p:nvPicPr>
          <p:cNvPr id="9" name="Picture 8">
            <a:extLst>
              <a:ext uri="{FF2B5EF4-FFF2-40B4-BE49-F238E27FC236}">
                <a16:creationId xmlns:a16="http://schemas.microsoft.com/office/drawing/2014/main" id="{D4030268-940B-8F88-8293-58BAE878D63F}"/>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1031" y="-17201"/>
            <a:ext cx="12189937" cy="6856839"/>
          </a:xfrm>
          <a:prstGeom prst="rect">
            <a:avLst/>
          </a:prstGeom>
          <a:solidFill>
            <a:schemeClr val="accent2"/>
          </a:solidFill>
          <a:ln>
            <a:noFill/>
          </a:ln>
        </p:spPr>
      </p:pic>
      <p:pic>
        <p:nvPicPr>
          <p:cNvPr id="7" name="Picture 6">
            <a:extLst>
              <a:ext uri="{FF2B5EF4-FFF2-40B4-BE49-F238E27FC236}">
                <a16:creationId xmlns:a16="http://schemas.microsoft.com/office/drawing/2014/main" id="{A3A9B55B-9B32-1DD7-23C7-ABB6C136DEE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067800" y="401902"/>
            <a:ext cx="1441687" cy="566032"/>
          </a:xfrm>
          <a:prstGeom prst="rect">
            <a:avLst/>
          </a:prstGeom>
        </p:spPr>
      </p:pic>
      <p:pic>
        <p:nvPicPr>
          <p:cNvPr id="10" name="Picture 9">
            <a:extLst>
              <a:ext uri="{FF2B5EF4-FFF2-40B4-BE49-F238E27FC236}">
                <a16:creationId xmlns:a16="http://schemas.microsoft.com/office/drawing/2014/main" id="{A31CC6F2-0BE1-302D-0900-33AD3903B7A2}"/>
              </a:ext>
            </a:extLst>
          </p:cNvPr>
          <p:cNvPicPr>
            <a:picLocks noChangeAspect="1"/>
          </p:cNvPicPr>
          <p:nvPr userDrawn="1"/>
        </p:nvPicPr>
        <p:blipFill>
          <a:blip r:embed="rId16" cstate="print">
            <a:alphaModFix amt="35000"/>
            <a:extLst>
              <a:ext uri="{28A0092B-C50C-407E-A947-70E740481C1C}">
                <a14:useLocalDpi xmlns:a14="http://schemas.microsoft.com/office/drawing/2010/main" val="0"/>
              </a:ext>
            </a:extLst>
          </a:blip>
          <a:srcRect/>
          <a:stretch/>
        </p:blipFill>
        <p:spPr>
          <a:xfrm>
            <a:off x="4914900" y="1471403"/>
            <a:ext cx="7277100" cy="5422900"/>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4FD8BAF1-4710-7C3D-6391-A8FA8166607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769600" y="456870"/>
            <a:ext cx="1249204" cy="492297"/>
          </a:xfrm>
          <a:prstGeom prst="rect">
            <a:avLst/>
          </a:prstGeom>
        </p:spPr>
      </p:pic>
    </p:spTree>
    <p:extLst>
      <p:ext uri="{BB962C8B-B14F-4D97-AF65-F5344CB8AC3E}">
        <p14:creationId xmlns:p14="http://schemas.microsoft.com/office/powerpoint/2010/main" val="168048398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hdr="0"/>
  <p:txStyles>
    <p:titleStyle>
      <a:lvl1pPr algn="r" defTabSz="914400" rtl="0" eaLnBrk="1" latinLnBrk="0" hangingPunct="1">
        <a:spcBef>
          <a:spcPct val="0"/>
        </a:spcBef>
        <a:buNone/>
        <a:defRPr sz="2000" b="1" kern="1200" baseline="0">
          <a:solidFill>
            <a:schemeClr val="tx2">
              <a:lumMod val="75000"/>
            </a:schemeClr>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chemeClr val="tx1"/>
          </a:solidFill>
          <a:latin typeface="+mj-lt"/>
          <a:ea typeface="+mn-ea"/>
          <a:cs typeface="Times New Roman" pitchFamily="18" charset="0"/>
        </a:defRPr>
      </a:lvl1pPr>
      <a:lvl2pPr marL="742950" indent="-285750" algn="l" defTabSz="914400" rtl="0" eaLnBrk="1" latinLnBrk="0" hangingPunct="1">
        <a:spcBef>
          <a:spcPct val="20000"/>
        </a:spcBef>
        <a:buFont typeface="Arial" pitchFamily="34" charset="0"/>
        <a:buChar char="–"/>
        <a:defRPr lang="en-US" sz="2000" kern="1200" dirty="0" smtClean="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lang="en-US" sz="1800" kern="1200" dirty="0" smtClean="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lang="en-US" sz="1600" kern="1200" dirty="0" smtClean="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lang="en-US" sz="160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7530822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naic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n.gov/admin/assets/DISP_h2book%5B1%5D_tcm36-281917.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aptac-us.org/find-a-ptac/" TargetMode="External"/><Relationship Id="rId2" Type="http://schemas.openxmlformats.org/officeDocument/2006/relationships/hyperlink" Target="mailto:robyny@northwestpa.or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572559-9821-681B-601B-5FC2D2534B52}"/>
              </a:ext>
            </a:extLst>
          </p:cNvPr>
          <p:cNvSpPr>
            <a:spLocks noGrp="1"/>
          </p:cNvSpPr>
          <p:nvPr>
            <p:ph type="title" idx="4294967295"/>
          </p:nvPr>
        </p:nvSpPr>
        <p:spPr>
          <a:xfrm>
            <a:off x="2034639" y="676861"/>
            <a:ext cx="4769922" cy="820782"/>
          </a:xfrm>
        </p:spPr>
        <p:txBody>
          <a:bodyPr vert="horz" wrap="square" lIns="0" tIns="0" rIns="91440" bIns="0" rtlCol="0" anchor="b">
            <a:noAutofit/>
          </a:bodyPr>
          <a:lstStyle/>
          <a:p>
            <a:r>
              <a:rPr lang="en-US" altLang="en-US"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How to Develop an Effective Capabilities Statement and How to Use it!</a:t>
            </a:r>
            <a:br>
              <a:rPr lang="en-US" altLang="en-US"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br>
            <a:endParaRPr lang="en-US" dirty="0">
              <a:solidFill>
                <a:schemeClr val="bg1">
                  <a:lumMod val="95000"/>
                </a:schemeClr>
              </a:solidFill>
            </a:endParaRPr>
          </a:p>
        </p:txBody>
      </p:sp>
      <p:sp>
        <p:nvSpPr>
          <p:cNvPr id="2" name="Text Placeholder 4">
            <a:extLst>
              <a:ext uri="{FF2B5EF4-FFF2-40B4-BE49-F238E27FC236}">
                <a16:creationId xmlns:a16="http://schemas.microsoft.com/office/drawing/2014/main" id="{F7FE2B13-C6C5-72C4-1F96-2008ADF208BE}"/>
              </a:ext>
            </a:extLst>
          </p:cNvPr>
          <p:cNvSpPr>
            <a:spLocks noGrp="1"/>
          </p:cNvSpPr>
          <p:nvPr>
            <p:ph type="body" idx="1"/>
          </p:nvPr>
        </p:nvSpPr>
        <p:spPr>
          <a:xfrm>
            <a:off x="914400" y="3505200"/>
            <a:ext cx="7010400" cy="1371600"/>
          </a:xfrm>
        </p:spPr>
        <p:txBody>
          <a:bodyPr>
            <a:normAutofit fontScale="62500" lnSpcReduction="20000"/>
          </a:body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schemeClr val="bg1"/>
                </a:solidFill>
                <a:effectLst/>
                <a:uLnTx/>
                <a:uFillTx/>
                <a:latin typeface="Oswald" panose="00000500000000000000" pitchFamily="2" charset="0"/>
                <a:ea typeface="Open Sans Light" panose="020B0604020202020204" pitchFamily="34" charset="0"/>
                <a:cs typeface="Open Sans Light" panose="020B0604020202020204" pitchFamily="34" charset="0"/>
              </a:rPr>
              <a:t>Northwest Commission APEX Accelerator</a:t>
            </a:r>
          </a:p>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altLang="en-US" sz="48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How to Develop an Effective Capabilities Statement and How to Use it!</a:t>
            </a:r>
          </a:p>
        </p:txBody>
      </p:sp>
      <p:sp>
        <p:nvSpPr>
          <p:cNvPr id="4" name="Subtitle 2">
            <a:extLst>
              <a:ext uri="{FF2B5EF4-FFF2-40B4-BE49-F238E27FC236}">
                <a16:creationId xmlns:a16="http://schemas.microsoft.com/office/drawing/2014/main" id="{BA2D0D5A-280B-9282-18B3-27BAF4B3729D}"/>
              </a:ext>
            </a:extLst>
          </p:cNvPr>
          <p:cNvSpPr txBox="1">
            <a:spLocks/>
          </p:cNvSpPr>
          <p:nvPr/>
        </p:nvSpPr>
        <p:spPr>
          <a:xfrm>
            <a:off x="914400" y="4784760"/>
            <a:ext cx="6831673" cy="1086237"/>
          </a:xfrm>
          <a:prstGeom prst="rect">
            <a:avLst/>
          </a:prstGeom>
        </p:spPr>
        <p:txBody>
          <a:bodyPr vert="horz" lIns="0" tIns="0" rIns="0" bIns="0" rtlCol="0" anchor="b">
            <a:normAutofit/>
          </a:bodyPr>
          <a:lstStyle>
            <a:lvl1pPr marL="0" indent="0" algn="l" defTabSz="914400" rtl="0" eaLnBrk="1" latinLnBrk="0" hangingPunct="1">
              <a:spcBef>
                <a:spcPct val="20000"/>
              </a:spcBef>
              <a:buFont typeface="Arial" pitchFamily="34" charset="0"/>
              <a:buNone/>
              <a:defRPr lang="en-US" sz="4400" b="1"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l" defTabSz="914400" rtl="0" eaLnBrk="1" latinLnBrk="0" hangingPunct="1">
              <a:spcBef>
                <a:spcPct val="20000"/>
              </a:spcBef>
              <a:buFont typeface="Arial" pitchFamily="34" charset="0"/>
              <a:buNone/>
              <a:defRPr lang="en-US" sz="1800" kern="1200">
                <a:solidFill>
                  <a:schemeClr val="tx1">
                    <a:tint val="75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lang="en-US" sz="1600" kern="1200">
                <a:solidFill>
                  <a:schemeClr val="tx1">
                    <a:tint val="75000"/>
                  </a:schemeClr>
                </a:solidFill>
                <a:latin typeface="+mj-lt"/>
                <a:ea typeface="+mn-ea"/>
                <a:cs typeface="+mn-cs"/>
              </a:defRPr>
            </a:lvl3pPr>
            <a:lvl4pPr marL="1371600" indent="0" algn="l" defTabSz="914400" rtl="0" eaLnBrk="1" latinLnBrk="0" hangingPunct="1">
              <a:spcBef>
                <a:spcPct val="20000"/>
              </a:spcBef>
              <a:buFont typeface="Arial" pitchFamily="34" charset="0"/>
              <a:buNone/>
              <a:defRPr lang="en-US" sz="1400" kern="1200">
                <a:solidFill>
                  <a:schemeClr val="tx1">
                    <a:tint val="75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lang="en-US" sz="1400" kern="1200">
                <a:solidFill>
                  <a:schemeClr val="tx1">
                    <a:tint val="75000"/>
                  </a:schemeClr>
                </a:solidFill>
                <a:latin typeface="+mj-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Helvetica Neue" panose="02000503000000020004" pitchFamily="2" charset="0"/>
              </a:rPr>
              <a:t>Robyn Young, Government Contracting Manager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Helvetica Neue" panose="02000503000000020004" pitchFamily="2" charset="0"/>
              </a:rPr>
              <a:t>January 26, 2023</a:t>
            </a:r>
          </a:p>
        </p:txBody>
      </p:sp>
    </p:spTree>
    <p:extLst>
      <p:ext uri="{BB962C8B-B14F-4D97-AF65-F5344CB8AC3E}">
        <p14:creationId xmlns:p14="http://schemas.microsoft.com/office/powerpoint/2010/main" val="1112796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61390" y="198377"/>
            <a:ext cx="1049486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Before you Start – Cage Code &amp; UEI </a:t>
            </a:r>
          </a:p>
        </p:txBody>
      </p:sp>
      <p:sp>
        <p:nvSpPr>
          <p:cNvPr id="5" name="TextBox 4"/>
          <p:cNvSpPr txBox="1"/>
          <p:nvPr/>
        </p:nvSpPr>
        <p:spPr>
          <a:xfrm>
            <a:off x="1591931" y="5171144"/>
            <a:ext cx="3550340" cy="369332"/>
          </a:xfrm>
          <a:prstGeom prst="rect">
            <a:avLst/>
          </a:prstGeom>
          <a:solidFill>
            <a:srgbClr val="C00000"/>
          </a:solidFill>
        </p:spPr>
        <p:txBody>
          <a:bodyPr wrap="square" rtlCol="0">
            <a:spAutoFit/>
          </a:bodyPr>
          <a:lstStyle/>
          <a:p>
            <a:r>
              <a:rPr lang="en-US" dirty="0">
                <a:solidFill>
                  <a:schemeClr val="bg1"/>
                </a:solidFill>
              </a:rPr>
              <a:t>Beware of 3</a:t>
            </a:r>
            <a:r>
              <a:rPr lang="en-US" baseline="30000" dirty="0">
                <a:solidFill>
                  <a:schemeClr val="bg1"/>
                </a:solidFill>
              </a:rPr>
              <a:t>rd</a:t>
            </a:r>
            <a:r>
              <a:rPr lang="en-US" dirty="0">
                <a:solidFill>
                  <a:schemeClr val="bg1"/>
                </a:solidFill>
              </a:rPr>
              <a:t> Party Companies</a:t>
            </a:r>
          </a:p>
        </p:txBody>
      </p:sp>
      <p:sp>
        <p:nvSpPr>
          <p:cNvPr id="6" name="TextBox 5"/>
          <p:cNvSpPr txBox="1"/>
          <p:nvPr/>
        </p:nvSpPr>
        <p:spPr>
          <a:xfrm>
            <a:off x="6096000" y="1127282"/>
            <a:ext cx="4254688" cy="461665"/>
          </a:xfrm>
          <a:prstGeom prst="rect">
            <a:avLst/>
          </a:prstGeom>
          <a:solidFill>
            <a:srgbClr val="C00000"/>
          </a:solidFill>
        </p:spPr>
        <p:txBody>
          <a:bodyPr wrap="square" rtlCol="0">
            <a:spAutoFit/>
          </a:bodyPr>
          <a:lstStyle/>
          <a:p>
            <a:r>
              <a:rPr lang="en-US" sz="2400" dirty="0">
                <a:hlinkClick r:id="rId3"/>
              </a:rPr>
              <a:t>https://sam.gov/content/home</a:t>
            </a:r>
            <a:r>
              <a:rPr lang="en-US" sz="2400" dirty="0"/>
              <a:t> </a:t>
            </a:r>
          </a:p>
        </p:txBody>
      </p:sp>
      <p:pic>
        <p:nvPicPr>
          <p:cNvPr id="8" name="Picture 7" descr="Screenshot of SAM.gov homepage">
            <a:extLst>
              <a:ext uri="{FF2B5EF4-FFF2-40B4-BE49-F238E27FC236}">
                <a16:creationId xmlns:a16="http://schemas.microsoft.com/office/drawing/2014/main" id="{8971C532-F9E3-F9D3-C0CC-45668CBF59E7}"/>
              </a:ext>
            </a:extLst>
          </p:cNvPr>
          <p:cNvPicPr>
            <a:picLocks noChangeAspect="1"/>
          </p:cNvPicPr>
          <p:nvPr/>
        </p:nvPicPr>
        <p:blipFill>
          <a:blip r:embed="rId4"/>
          <a:stretch>
            <a:fillRect/>
          </a:stretch>
        </p:blipFill>
        <p:spPr>
          <a:xfrm>
            <a:off x="1027961" y="1686855"/>
            <a:ext cx="10757739" cy="2669611"/>
          </a:xfrm>
          <a:prstGeom prst="rect">
            <a:avLst/>
          </a:prstGeom>
        </p:spPr>
      </p:pic>
      <p:sp>
        <p:nvSpPr>
          <p:cNvPr id="9" name="5-Point Star 3">
            <a:extLst>
              <a:ext uri="{FF2B5EF4-FFF2-40B4-BE49-F238E27FC236}">
                <a16:creationId xmlns:a16="http://schemas.microsoft.com/office/drawing/2014/main" id="{8A8B0D26-C4AB-9E25-322F-165B8EE3A24F}"/>
              </a:ext>
            </a:extLst>
          </p:cNvPr>
          <p:cNvSpPr/>
          <p:nvPr/>
        </p:nvSpPr>
        <p:spPr>
          <a:xfrm rot="20686537">
            <a:off x="7609920" y="3397922"/>
            <a:ext cx="3620554" cy="308741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FREE to Register</a:t>
            </a:r>
          </a:p>
        </p:txBody>
      </p:sp>
    </p:spTree>
    <p:extLst>
      <p:ext uri="{BB962C8B-B14F-4D97-AF65-F5344CB8AC3E}">
        <p14:creationId xmlns:p14="http://schemas.microsoft.com/office/powerpoint/2010/main" val="42318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61391" y="198377"/>
            <a:ext cx="1059631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Before you Start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Select your Company’s NAICS Codes   </a:t>
            </a:r>
          </a:p>
        </p:txBody>
      </p:sp>
      <p:sp>
        <p:nvSpPr>
          <p:cNvPr id="4" name="Rectangle 3"/>
          <p:cNvSpPr/>
          <p:nvPr/>
        </p:nvSpPr>
        <p:spPr>
          <a:xfrm>
            <a:off x="3802469" y="6142668"/>
            <a:ext cx="4714162" cy="461665"/>
          </a:xfrm>
          <a:prstGeom prst="rect">
            <a:avLst/>
          </a:prstGeom>
          <a:solidFill>
            <a:srgbClr val="C00000"/>
          </a:solidFill>
        </p:spPr>
        <p:txBody>
          <a:bodyPr wrap="square">
            <a:spAutoFit/>
          </a:bodyPr>
          <a:lstStyle/>
          <a:p>
            <a:pPr algn="ctr"/>
            <a:r>
              <a:rPr lang="en-US" sz="2400" dirty="0">
                <a:hlinkClick r:id="rId3"/>
              </a:rPr>
              <a:t>https://www.census.gov/naics/</a:t>
            </a:r>
            <a:r>
              <a:rPr lang="en-US" sz="2400" dirty="0"/>
              <a:t> </a:t>
            </a:r>
          </a:p>
        </p:txBody>
      </p:sp>
      <p:cxnSp>
        <p:nvCxnSpPr>
          <p:cNvPr id="7" name="Straight Arrow Connector 6">
            <a:extLst>
              <a:ext uri="{C183D7F6-B498-43B3-948B-1728B52AA6E4}">
                <adec:decorative xmlns:adec="http://schemas.microsoft.com/office/drawing/2017/decorative" val="1"/>
              </a:ext>
            </a:extLst>
          </p:cNvPr>
          <p:cNvCxnSpPr>
            <a:cxnSpLocks/>
          </p:cNvCxnSpPr>
          <p:nvPr/>
        </p:nvCxnSpPr>
        <p:spPr>
          <a:xfrm>
            <a:off x="2329972" y="3954929"/>
            <a:ext cx="1327628" cy="32471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6810" y="3079317"/>
            <a:ext cx="1923373" cy="1200329"/>
          </a:xfrm>
          <a:prstGeom prst="rect">
            <a:avLst/>
          </a:prstGeom>
          <a:solidFill>
            <a:schemeClr val="bg1">
              <a:lumMod val="65000"/>
            </a:schemeClr>
          </a:solidFill>
        </p:spPr>
        <p:txBody>
          <a:bodyPr wrap="square" rtlCol="0">
            <a:spAutoFit/>
          </a:bodyPr>
          <a:lstStyle/>
          <a:p>
            <a:r>
              <a:rPr lang="en-US" dirty="0"/>
              <a:t>Enter Keywords to describe your product or service</a:t>
            </a:r>
          </a:p>
        </p:txBody>
      </p:sp>
      <p:pic>
        <p:nvPicPr>
          <p:cNvPr id="6" name="Picture 5" descr="Screenshot of U.S Census Bureau North American Industry Classification System webpage">
            <a:extLst>
              <a:ext uri="{FF2B5EF4-FFF2-40B4-BE49-F238E27FC236}">
                <a16:creationId xmlns:a16="http://schemas.microsoft.com/office/drawing/2014/main" id="{79A1A966-2C81-5548-A75A-A7DCE2BC012E}"/>
              </a:ext>
            </a:extLst>
          </p:cNvPr>
          <p:cNvPicPr>
            <a:picLocks noChangeAspect="1"/>
          </p:cNvPicPr>
          <p:nvPr/>
        </p:nvPicPr>
        <p:blipFill>
          <a:blip r:embed="rId4"/>
          <a:stretch>
            <a:fillRect/>
          </a:stretch>
        </p:blipFill>
        <p:spPr>
          <a:xfrm>
            <a:off x="3765754" y="1768172"/>
            <a:ext cx="7138888" cy="4128140"/>
          </a:xfrm>
          <a:prstGeom prst="rect">
            <a:avLst/>
          </a:prstGeom>
        </p:spPr>
      </p:pic>
    </p:spTree>
    <p:extLst>
      <p:ext uri="{BB962C8B-B14F-4D97-AF65-F5344CB8AC3E}">
        <p14:creationId xmlns:p14="http://schemas.microsoft.com/office/powerpoint/2010/main" val="231989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1391" y="198377"/>
            <a:ext cx="10596318"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Before you Start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Select your Company’s Product Service Codes (PSC) or Federal Supply Class (FSC)   </a:t>
            </a:r>
          </a:p>
        </p:txBody>
      </p:sp>
      <p:pic>
        <p:nvPicPr>
          <p:cNvPr id="3" name="Picture 2" descr="Screenshot showing search for Product service code (PSC) or Federal Service Code (FSC) "/>
          <p:cNvPicPr>
            <a:picLocks noChangeAspect="1"/>
          </p:cNvPicPr>
          <p:nvPr/>
        </p:nvPicPr>
        <p:blipFill>
          <a:blip r:embed="rId3"/>
          <a:stretch>
            <a:fillRect/>
          </a:stretch>
        </p:blipFill>
        <p:spPr>
          <a:xfrm>
            <a:off x="5247861" y="2260247"/>
            <a:ext cx="5930762" cy="4016935"/>
          </a:xfrm>
          <a:prstGeom prst="rect">
            <a:avLst/>
          </a:prstGeom>
        </p:spPr>
      </p:pic>
      <p:sp>
        <p:nvSpPr>
          <p:cNvPr id="5" name="TextBox 4"/>
          <p:cNvSpPr txBox="1"/>
          <p:nvPr/>
        </p:nvSpPr>
        <p:spPr>
          <a:xfrm>
            <a:off x="903807" y="2533624"/>
            <a:ext cx="3978120" cy="2585323"/>
          </a:xfrm>
          <a:prstGeom prst="rect">
            <a:avLst/>
          </a:prstGeom>
          <a:noFill/>
        </p:spPr>
        <p:txBody>
          <a:bodyPr wrap="square" rtlCol="0">
            <a:spAutoFit/>
          </a:bodyPr>
          <a:lstStyle/>
          <a:p>
            <a:r>
              <a:rPr lang="en-US" sz="2400" b="1" dirty="0"/>
              <a:t>Product service code (PSC)</a:t>
            </a:r>
            <a:r>
              <a:rPr lang="en-US" sz="2400" dirty="0"/>
              <a:t> or </a:t>
            </a:r>
            <a:r>
              <a:rPr lang="en-US" sz="2400" b="1" dirty="0"/>
              <a:t>Federal Service Code (FSC) </a:t>
            </a:r>
            <a:r>
              <a:rPr lang="en-US" dirty="0"/>
              <a:t>is a four-digit code used by all federal government contracting activities for identifying and classifying the services and Supplies &amp; Equipment (S&amp;E) that are purchased under contract.</a:t>
            </a:r>
          </a:p>
        </p:txBody>
      </p:sp>
    </p:spTree>
    <p:extLst>
      <p:ext uri="{BB962C8B-B14F-4D97-AF65-F5344CB8AC3E}">
        <p14:creationId xmlns:p14="http://schemas.microsoft.com/office/powerpoint/2010/main" val="174997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1391" y="198377"/>
            <a:ext cx="1059631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Before you Start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Select your Company’s Federal Supply Class (FSC)   </a:t>
            </a:r>
          </a:p>
        </p:txBody>
      </p:sp>
      <p:sp>
        <p:nvSpPr>
          <p:cNvPr id="6" name="TextBox 5">
            <a:extLst>
              <a:ext uri="{FF2B5EF4-FFF2-40B4-BE49-F238E27FC236}">
                <a16:creationId xmlns:a16="http://schemas.microsoft.com/office/drawing/2014/main" id="{47D8E039-1CF2-FBAB-E096-0F185AC9C89A}"/>
              </a:ext>
            </a:extLst>
          </p:cNvPr>
          <p:cNvSpPr txBox="1"/>
          <p:nvPr/>
        </p:nvSpPr>
        <p:spPr>
          <a:xfrm>
            <a:off x="1116389" y="5655073"/>
            <a:ext cx="7660850" cy="369332"/>
          </a:xfrm>
          <a:prstGeom prst="rect">
            <a:avLst/>
          </a:prstGeom>
          <a:solidFill>
            <a:schemeClr val="accent1"/>
          </a:solidFill>
        </p:spPr>
        <p:txBody>
          <a:bodyPr wrap="square">
            <a:spAutoFit/>
          </a:bodyPr>
          <a:lstStyle/>
          <a:p>
            <a:r>
              <a:rPr lang="en-US" dirty="0">
                <a:hlinkClick r:id="rId3"/>
              </a:rPr>
              <a:t>https://mn.gov/admin/assets/DISP_h2book%5B1%5D_tcm36-281917.pdf</a:t>
            </a:r>
            <a:r>
              <a:rPr lang="en-US" dirty="0"/>
              <a:t> </a:t>
            </a:r>
          </a:p>
        </p:txBody>
      </p:sp>
      <p:pic>
        <p:nvPicPr>
          <p:cNvPr id="8" name="Picture 7" descr="Screenshot of cover of Cataloging HANDBOOK Department of the Army Supply Bulletin FEDERAL SUPPLY CLASSIFICATION Groups and Classes H2 SB 708-21">
            <a:extLst>
              <a:ext uri="{FF2B5EF4-FFF2-40B4-BE49-F238E27FC236}">
                <a16:creationId xmlns:a16="http://schemas.microsoft.com/office/drawing/2014/main" id="{7721B525-BC7D-E5ED-C830-4F4321AA15A9}"/>
              </a:ext>
            </a:extLst>
          </p:cNvPr>
          <p:cNvPicPr>
            <a:picLocks noChangeAspect="1"/>
          </p:cNvPicPr>
          <p:nvPr/>
        </p:nvPicPr>
        <p:blipFill>
          <a:blip r:embed="rId4"/>
          <a:stretch>
            <a:fillRect/>
          </a:stretch>
        </p:blipFill>
        <p:spPr>
          <a:xfrm>
            <a:off x="1116389" y="1678682"/>
            <a:ext cx="6924675" cy="3819525"/>
          </a:xfrm>
          <a:prstGeom prst="rect">
            <a:avLst/>
          </a:prstGeom>
        </p:spPr>
      </p:pic>
    </p:spTree>
    <p:extLst>
      <p:ext uri="{BB962C8B-B14F-4D97-AF65-F5344CB8AC3E}">
        <p14:creationId xmlns:p14="http://schemas.microsoft.com/office/powerpoint/2010/main" val="252944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a:t>
            </a:r>
          </a:p>
        </p:txBody>
      </p:sp>
      <p:sp>
        <p:nvSpPr>
          <p:cNvPr id="3" name="Text Placeholder 2"/>
          <p:cNvSpPr>
            <a:spLocks noGrp="1"/>
          </p:cNvSpPr>
          <p:nvPr>
            <p:ph type="body" idx="1"/>
          </p:nvPr>
        </p:nvSpPr>
        <p:spPr/>
        <p:txBody>
          <a:bodyPr/>
          <a:lstStyle/>
          <a:p>
            <a:r>
              <a:rPr lang="en-US" dirty="0"/>
              <a:t>What does a Capability Statement Look Like?</a:t>
            </a:r>
          </a:p>
        </p:txBody>
      </p:sp>
    </p:spTree>
    <p:extLst>
      <p:ext uri="{BB962C8B-B14F-4D97-AF65-F5344CB8AC3E}">
        <p14:creationId xmlns:p14="http://schemas.microsoft.com/office/powerpoint/2010/main" val="368575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04" y="242069"/>
            <a:ext cx="10889636" cy="1053331"/>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dirty="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Capability Statement Content</a:t>
            </a:r>
          </a:p>
        </p:txBody>
      </p:sp>
      <p:sp>
        <p:nvSpPr>
          <p:cNvPr id="5" name="Rectangle 4"/>
          <p:cNvSpPr/>
          <p:nvPr/>
        </p:nvSpPr>
        <p:spPr>
          <a:xfrm>
            <a:off x="2057400" y="1310877"/>
            <a:ext cx="4876800" cy="722243"/>
          </a:xfrm>
          <a:prstGeom prst="rect">
            <a:avLst/>
          </a:prstGeom>
          <a:solidFill>
            <a:schemeClr val="accent1">
              <a:lumMod val="75000"/>
            </a:schemeClr>
          </a:solidFill>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itchFamily="34" charset="0"/>
                <a:cs typeface="Arial" pitchFamily="34" charset="0"/>
              </a:rPr>
              <a:t>CONTACT INFORMATION</a:t>
            </a:r>
          </a:p>
        </p:txBody>
      </p:sp>
      <p:sp>
        <p:nvSpPr>
          <p:cNvPr id="6" name="Rectangle 5"/>
          <p:cNvSpPr/>
          <p:nvPr/>
        </p:nvSpPr>
        <p:spPr>
          <a:xfrm>
            <a:off x="2005909" y="3627131"/>
            <a:ext cx="2209800" cy="1465454"/>
          </a:xfrm>
          <a:prstGeom prst="rect">
            <a:avLst/>
          </a:prstGeom>
          <a:solidFill>
            <a:srgbClr val="00B050"/>
          </a:solidFill>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itchFamily="34" charset="0"/>
                <a:cs typeface="Arial" pitchFamily="34" charset="0"/>
              </a:rPr>
              <a:t>DIFFERENTIATORS</a:t>
            </a:r>
          </a:p>
        </p:txBody>
      </p:sp>
      <p:sp>
        <p:nvSpPr>
          <p:cNvPr id="7" name="Rectangle 6"/>
          <p:cNvSpPr/>
          <p:nvPr/>
        </p:nvSpPr>
        <p:spPr>
          <a:xfrm>
            <a:off x="2057400" y="2235345"/>
            <a:ext cx="4876800" cy="1264754"/>
          </a:xfrm>
          <a:prstGeom prst="rect">
            <a:avLst/>
          </a:prstGeom>
          <a:solidFill>
            <a:srgbClr val="7030A0"/>
          </a:solidFill>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itchFamily="34" charset="0"/>
                <a:cs typeface="Arial" pitchFamily="34" charset="0"/>
              </a:rPr>
              <a:t>CORE COMPETENCIES</a:t>
            </a:r>
          </a:p>
        </p:txBody>
      </p:sp>
      <p:sp>
        <p:nvSpPr>
          <p:cNvPr id="8" name="Rectangle 7"/>
          <p:cNvSpPr/>
          <p:nvPr/>
        </p:nvSpPr>
        <p:spPr>
          <a:xfrm>
            <a:off x="4431056" y="3627131"/>
            <a:ext cx="2503144" cy="1465454"/>
          </a:xfrm>
          <a:prstGeom prst="rect">
            <a:avLst/>
          </a:prstGeom>
          <a:solidFill>
            <a:srgbClr val="C00000"/>
          </a:solidFill>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itchFamily="34" charset="0"/>
                <a:cs typeface="Arial" pitchFamily="34" charset="0"/>
              </a:rPr>
              <a:t>PAST </a:t>
            </a:r>
          </a:p>
          <a:p>
            <a:pPr algn="ctr"/>
            <a:r>
              <a:rPr lang="en-US" dirty="0">
                <a:latin typeface="Arial" pitchFamily="34" charset="0"/>
                <a:cs typeface="Arial" pitchFamily="34" charset="0"/>
              </a:rPr>
              <a:t>PERFORMANCES</a:t>
            </a:r>
          </a:p>
        </p:txBody>
      </p:sp>
      <p:sp>
        <p:nvSpPr>
          <p:cNvPr id="3" name="TextBox 2"/>
          <p:cNvSpPr txBox="1"/>
          <p:nvPr/>
        </p:nvSpPr>
        <p:spPr>
          <a:xfrm>
            <a:off x="7515501" y="1976605"/>
            <a:ext cx="4153039" cy="3046988"/>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200" dirty="0">
                <a:solidFill>
                  <a:schemeClr val="bg1"/>
                </a:solidFill>
              </a:rPr>
              <a:t>These are KEY elements that the</a:t>
            </a:r>
          </a:p>
          <a:p>
            <a:pPr algn="ctr"/>
            <a:r>
              <a:rPr lang="en-US" sz="3200" dirty="0">
                <a:solidFill>
                  <a:schemeClr val="bg1"/>
                </a:solidFill>
              </a:rPr>
              <a:t>Government agency or Prime Contractor will expect to see on this document. </a:t>
            </a:r>
          </a:p>
        </p:txBody>
      </p:sp>
      <p:sp>
        <p:nvSpPr>
          <p:cNvPr id="11" name="Rectangle 10"/>
          <p:cNvSpPr/>
          <p:nvPr/>
        </p:nvSpPr>
        <p:spPr>
          <a:xfrm>
            <a:off x="2005909" y="5161731"/>
            <a:ext cx="2209800" cy="1020408"/>
          </a:xfrm>
          <a:prstGeom prst="rect">
            <a:avLst/>
          </a:prstGeom>
          <a:solidFill>
            <a:schemeClr val="accent6">
              <a:lumMod val="75000"/>
            </a:schemeClr>
          </a:solidFill>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itchFamily="34" charset="0"/>
                <a:cs typeface="Arial" pitchFamily="34" charset="0"/>
              </a:rPr>
              <a:t>Company Data</a:t>
            </a:r>
          </a:p>
        </p:txBody>
      </p:sp>
      <p:sp>
        <p:nvSpPr>
          <p:cNvPr id="12" name="Rectangle 11"/>
          <p:cNvSpPr/>
          <p:nvPr/>
        </p:nvSpPr>
        <p:spPr>
          <a:xfrm>
            <a:off x="4431056" y="5161731"/>
            <a:ext cx="2503144" cy="1020408"/>
          </a:xfrm>
          <a:prstGeom prst="rect">
            <a:avLst/>
          </a:prstGeom>
          <a:solidFill>
            <a:schemeClr val="accent5">
              <a:lumMod val="75000"/>
            </a:schemeClr>
          </a:solidFill>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itchFamily="34" charset="0"/>
                <a:cs typeface="Arial" pitchFamily="34" charset="0"/>
              </a:rPr>
              <a:t>List of Pertinent Codes &amp; Data</a:t>
            </a:r>
          </a:p>
        </p:txBody>
      </p:sp>
    </p:spTree>
    <p:extLst>
      <p:ext uri="{BB962C8B-B14F-4D97-AF65-F5344CB8AC3E}">
        <p14:creationId xmlns:p14="http://schemas.microsoft.com/office/powerpoint/2010/main" val="1423862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1391" y="198377"/>
            <a:ext cx="100584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Capability Statement Contents</a:t>
            </a:r>
          </a:p>
        </p:txBody>
      </p:sp>
      <p:sp>
        <p:nvSpPr>
          <p:cNvPr id="4" name="Rectangle 3"/>
          <p:cNvSpPr/>
          <p:nvPr/>
        </p:nvSpPr>
        <p:spPr>
          <a:xfrm>
            <a:off x="861391" y="1317938"/>
            <a:ext cx="4876800" cy="1066800"/>
          </a:xfrm>
          <a:prstGeom prst="rect">
            <a:avLst/>
          </a:prstGeom>
          <a:solidFill>
            <a:schemeClr val="accent1">
              <a:lumMod val="75000"/>
            </a:schemeClr>
          </a:solidFill>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itchFamily="34" charset="0"/>
                <a:cs typeface="Arial" pitchFamily="34" charset="0"/>
              </a:rPr>
              <a:t>CONTACT INFORMATION</a:t>
            </a:r>
          </a:p>
        </p:txBody>
      </p:sp>
      <p:sp>
        <p:nvSpPr>
          <p:cNvPr id="5" name="TextBox 4"/>
          <p:cNvSpPr txBox="1"/>
          <p:nvPr/>
        </p:nvSpPr>
        <p:spPr>
          <a:xfrm>
            <a:off x="1080654" y="2576320"/>
            <a:ext cx="4142509"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a:t>Company’s Name</a:t>
            </a:r>
          </a:p>
          <a:p>
            <a:pPr marL="285750" indent="-285750">
              <a:buFont typeface="Wingdings" panose="05000000000000000000" pitchFamily="2" charset="2"/>
              <a:buChar char="Ø"/>
            </a:pPr>
            <a:r>
              <a:rPr lang="en-US" dirty="0"/>
              <a:t>Website “HYPERLINK”</a:t>
            </a:r>
          </a:p>
          <a:p>
            <a:pPr marL="285750" indent="-285750">
              <a:buFont typeface="Wingdings" panose="05000000000000000000" pitchFamily="2" charset="2"/>
              <a:buChar char="Ø"/>
            </a:pPr>
            <a:r>
              <a:rPr lang="en-US" dirty="0"/>
              <a:t>Phone Number</a:t>
            </a:r>
          </a:p>
          <a:p>
            <a:pPr marL="285750" indent="-285750">
              <a:buFont typeface="Wingdings" panose="05000000000000000000" pitchFamily="2" charset="2"/>
              <a:buChar char="Ø"/>
            </a:pPr>
            <a:r>
              <a:rPr lang="en-US" dirty="0"/>
              <a:t>Address</a:t>
            </a:r>
          </a:p>
          <a:p>
            <a:pPr marL="285750" indent="-285750">
              <a:buFont typeface="Wingdings" panose="05000000000000000000" pitchFamily="2" charset="2"/>
              <a:buChar char="Ø"/>
            </a:pPr>
            <a:r>
              <a:rPr lang="en-US" dirty="0"/>
              <a:t>Contact Person and email address</a:t>
            </a:r>
          </a:p>
          <a:p>
            <a:pPr marL="285750" indent="-285750">
              <a:buFont typeface="Wingdings" panose="05000000000000000000" pitchFamily="2" charset="2"/>
              <a:buChar char="Ø"/>
            </a:pPr>
            <a:r>
              <a:rPr lang="en-US" dirty="0"/>
              <a:t>Logo </a:t>
            </a:r>
          </a:p>
          <a:p>
            <a:pPr marL="285750" indent="-285750">
              <a:buFont typeface="Wingdings" panose="05000000000000000000" pitchFamily="2" charset="2"/>
              <a:buChar char="Ø"/>
            </a:pPr>
            <a:endParaRPr lang="en-US" dirty="0"/>
          </a:p>
        </p:txBody>
      </p:sp>
      <p:pic>
        <p:nvPicPr>
          <p:cNvPr id="3" name="Picture 2" descr="Red rectangular box"/>
          <p:cNvPicPr>
            <a:picLocks noChangeAspect="1"/>
          </p:cNvPicPr>
          <p:nvPr/>
        </p:nvPicPr>
        <p:blipFill>
          <a:blip r:embed="rId3"/>
          <a:stretch>
            <a:fillRect/>
          </a:stretch>
        </p:blipFill>
        <p:spPr>
          <a:xfrm>
            <a:off x="6632620" y="1317938"/>
            <a:ext cx="4722924" cy="5303395"/>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6632620" y="1317938"/>
            <a:ext cx="4722924" cy="85859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C183D7F6-B498-43B3-948B-1728B52AA6E4}">
                <adec:decorative xmlns:adec="http://schemas.microsoft.com/office/drawing/2017/decorative" val="1"/>
              </a:ext>
            </a:extLst>
          </p:cNvPr>
          <p:cNvCxnSpPr/>
          <p:nvPr/>
        </p:nvCxnSpPr>
        <p:spPr>
          <a:xfrm flipV="1">
            <a:off x="4665274" y="2016402"/>
            <a:ext cx="1967346" cy="928255"/>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Red arrow pointing right"/>
          <p:cNvCxnSpPr>
            <a:cxnSpLocks/>
          </p:cNvCxnSpPr>
          <p:nvPr/>
        </p:nvCxnSpPr>
        <p:spPr>
          <a:xfrm flipV="1">
            <a:off x="5486400" y="1727838"/>
            <a:ext cx="3810000" cy="2879807"/>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83135" y="4371698"/>
            <a:ext cx="4318424" cy="1569660"/>
          </a:xfrm>
          <a:prstGeom prst="rect">
            <a:avLst/>
          </a:prstGeom>
          <a:noFill/>
        </p:spPr>
        <p:txBody>
          <a:bodyPr wrap="square" rtlCol="0">
            <a:spAutoFit/>
          </a:bodyPr>
          <a:lstStyle/>
          <a:p>
            <a:pPr algn="ctr"/>
            <a:r>
              <a:rPr lang="en-US" sz="2400" dirty="0"/>
              <a:t>Be sure to label this document </a:t>
            </a:r>
          </a:p>
          <a:p>
            <a:pPr algn="ctr"/>
            <a:r>
              <a:rPr lang="en-US" sz="2400" b="1" dirty="0"/>
              <a:t>“Capability Statement”</a:t>
            </a:r>
          </a:p>
          <a:p>
            <a:pPr algn="ctr"/>
            <a:r>
              <a:rPr lang="en-US" sz="2400" b="1" dirty="0"/>
              <a:t> &amp; </a:t>
            </a:r>
          </a:p>
          <a:p>
            <a:pPr algn="ctr"/>
            <a:r>
              <a:rPr lang="en-US" sz="2400" b="1" dirty="0"/>
              <a:t> label each section</a:t>
            </a:r>
          </a:p>
        </p:txBody>
      </p:sp>
    </p:spTree>
    <p:extLst>
      <p:ext uri="{BB962C8B-B14F-4D97-AF65-F5344CB8AC3E}">
        <p14:creationId xmlns:p14="http://schemas.microsoft.com/office/powerpoint/2010/main" val="73218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 rectangular box"/>
          <p:cNvPicPr>
            <a:picLocks noChangeAspect="1"/>
          </p:cNvPicPr>
          <p:nvPr/>
        </p:nvPicPr>
        <p:blipFill>
          <a:blip r:embed="rId3"/>
          <a:stretch>
            <a:fillRect/>
          </a:stretch>
        </p:blipFill>
        <p:spPr>
          <a:xfrm>
            <a:off x="6684613" y="1051821"/>
            <a:ext cx="4724809" cy="5303980"/>
          </a:xfrm>
          <a:prstGeom prst="rect">
            <a:avLst/>
          </a:prstGeom>
        </p:spPr>
      </p:pic>
      <p:sp>
        <p:nvSpPr>
          <p:cNvPr id="4" name="Rectangle 3" descr="Red rectangle"/>
          <p:cNvSpPr/>
          <p:nvPr/>
        </p:nvSpPr>
        <p:spPr>
          <a:xfrm>
            <a:off x="6788727" y="1828800"/>
            <a:ext cx="4585855" cy="6650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idx="4294967295"/>
          </p:nvPr>
        </p:nvSpPr>
        <p:spPr>
          <a:xfrm>
            <a:off x="861391" y="198377"/>
            <a:ext cx="100584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Capability Statement Contents</a:t>
            </a:r>
          </a:p>
        </p:txBody>
      </p:sp>
      <p:sp>
        <p:nvSpPr>
          <p:cNvPr id="6" name="Rectangle 5"/>
          <p:cNvSpPr/>
          <p:nvPr/>
        </p:nvSpPr>
        <p:spPr>
          <a:xfrm>
            <a:off x="1357745" y="1330036"/>
            <a:ext cx="4655127" cy="1163782"/>
          </a:xfrm>
          <a:prstGeom prst="rect">
            <a:avLst/>
          </a:prstGeom>
          <a:solidFill>
            <a:srgbClr val="7030A0"/>
          </a:solidFill>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itchFamily="34" charset="0"/>
                <a:cs typeface="Arial" pitchFamily="34" charset="0"/>
              </a:rPr>
              <a:t>CORE COMPETENCIES</a:t>
            </a:r>
          </a:p>
        </p:txBody>
      </p:sp>
      <p:sp>
        <p:nvSpPr>
          <p:cNvPr id="7" name="TextBox 6"/>
          <p:cNvSpPr txBox="1"/>
          <p:nvPr/>
        </p:nvSpPr>
        <p:spPr>
          <a:xfrm>
            <a:off x="1313772" y="2951018"/>
            <a:ext cx="4699100" cy="2739211"/>
          </a:xfrm>
          <a:prstGeom prst="rect">
            <a:avLst/>
          </a:prstGeom>
          <a:noFill/>
        </p:spPr>
        <p:txBody>
          <a:bodyPr wrap="square" rtlCol="0">
            <a:spAutoFit/>
          </a:bodyPr>
          <a:lstStyle/>
          <a:p>
            <a:r>
              <a:rPr lang="en-US" b="1" dirty="0"/>
              <a:t>Core competencies </a:t>
            </a:r>
            <a:r>
              <a:rPr lang="en-US" dirty="0"/>
              <a:t>(also called “capabilities” or “core capabilities”) are the things your company does best.</a:t>
            </a:r>
          </a:p>
          <a:p>
            <a:endParaRPr lang="en-US" dirty="0"/>
          </a:p>
          <a:p>
            <a:r>
              <a:rPr lang="en-US" b="1" dirty="0"/>
              <a:t>This is your Sales Pitch: </a:t>
            </a:r>
          </a:p>
          <a:p>
            <a:r>
              <a:rPr lang="en-US" dirty="0"/>
              <a:t>Short introduction of your company’s core competencies that </a:t>
            </a:r>
            <a:r>
              <a:rPr lang="en-US" b="1" dirty="0"/>
              <a:t>relate to the agency </a:t>
            </a:r>
            <a:r>
              <a:rPr lang="en-US" dirty="0"/>
              <a:t>or prime you are targeting followed by </a:t>
            </a:r>
            <a:r>
              <a:rPr lang="en-US" sz="2800" b="1" dirty="0"/>
              <a:t>strong keyword bullets. </a:t>
            </a:r>
          </a:p>
        </p:txBody>
      </p:sp>
      <p:cxnSp>
        <p:nvCxnSpPr>
          <p:cNvPr id="8" name="Straight Arrow Connector 7" descr="Red straight arrow pointing up and right"/>
          <p:cNvCxnSpPr/>
          <p:nvPr/>
        </p:nvCxnSpPr>
        <p:spPr>
          <a:xfrm flipV="1">
            <a:off x="5403273" y="2493818"/>
            <a:ext cx="1385454" cy="91440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949035" y="221672"/>
            <a:ext cx="5943600" cy="685800"/>
          </a:xfrm>
          <a:prstGeom prst="rect">
            <a:avLst/>
          </a:prstGeom>
          <a:solidFill>
            <a:srgbClr val="7030A0"/>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CORE COMPETENCIES SECTION</a:t>
            </a:r>
          </a:p>
        </p:txBody>
      </p:sp>
      <p:graphicFrame>
        <p:nvGraphicFramePr>
          <p:cNvPr id="11" name="Diagram 10" descr="Green and purple arrows pointing toward each other with the words&#10;Company's Core Competencies&#10;Agency's Mission or specific Opportunity"/>
          <p:cNvGraphicFramePr/>
          <p:nvPr>
            <p:extLst>
              <p:ext uri="{D42A27DB-BD31-4B8C-83A1-F6EECF244321}">
                <p14:modId xmlns:p14="http://schemas.microsoft.com/office/powerpoint/2010/main" val="3816710673"/>
              </p:ext>
            </p:extLst>
          </p:nvPr>
        </p:nvGraphicFramePr>
        <p:xfrm>
          <a:off x="5469081" y="2426817"/>
          <a:ext cx="6318912" cy="397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949035" y="1095107"/>
            <a:ext cx="9954491" cy="1569660"/>
          </a:xfrm>
          <a:prstGeom prst="rect">
            <a:avLst/>
          </a:prstGeom>
          <a:noFill/>
        </p:spPr>
        <p:txBody>
          <a:bodyPr wrap="square" rtlCol="0">
            <a:spAutoFit/>
          </a:bodyPr>
          <a:lstStyle/>
          <a:p>
            <a:r>
              <a:rPr lang="en-US" sz="2400" b="1" dirty="0">
                <a:latin typeface="Arial" pitchFamily="34" charset="0"/>
                <a:cs typeface="Arial" pitchFamily="34" charset="0"/>
              </a:rPr>
              <a:t>Example: </a:t>
            </a:r>
          </a:p>
          <a:p>
            <a:r>
              <a:rPr lang="en-US" sz="2400" dirty="0">
                <a:latin typeface="Arial" pitchFamily="34" charset="0"/>
                <a:cs typeface="Arial" pitchFamily="34" charset="0"/>
              </a:rPr>
              <a:t>McCloskey Excavations LLC provides high quality civil</a:t>
            </a:r>
          </a:p>
          <a:p>
            <a:r>
              <a:rPr lang="en-US" sz="2400" dirty="0">
                <a:latin typeface="Arial" pitchFamily="34" charset="0"/>
                <a:cs typeface="Arial" pitchFamily="34" charset="0"/>
              </a:rPr>
              <a:t>construction capabilities and our civil construction scope of</a:t>
            </a:r>
          </a:p>
          <a:p>
            <a:r>
              <a:rPr lang="en-US" sz="2400" dirty="0">
                <a:latin typeface="Arial" pitchFamily="34" charset="0"/>
                <a:cs typeface="Arial" pitchFamily="34" charset="0"/>
              </a:rPr>
              <a:t>work includes:</a:t>
            </a:r>
          </a:p>
        </p:txBody>
      </p:sp>
      <p:sp>
        <p:nvSpPr>
          <p:cNvPr id="3" name="TextBox 2"/>
          <p:cNvSpPr txBox="1"/>
          <p:nvPr/>
        </p:nvSpPr>
        <p:spPr>
          <a:xfrm>
            <a:off x="949035" y="2664767"/>
            <a:ext cx="464023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Sub divisions </a:t>
            </a:r>
          </a:p>
          <a:p>
            <a:pPr marL="285750" indent="-285750">
              <a:buFont typeface="Arial" panose="020B0604020202020204" pitchFamily="34" charset="0"/>
              <a:buChar char="•"/>
            </a:pPr>
            <a:r>
              <a:rPr lang="en-US" dirty="0"/>
              <a:t>Mine Site works</a:t>
            </a:r>
          </a:p>
          <a:p>
            <a:pPr marL="285750" indent="-285750">
              <a:buFont typeface="Arial" panose="020B0604020202020204" pitchFamily="34" charset="0"/>
              <a:buChar char="•"/>
            </a:pPr>
            <a:r>
              <a:rPr lang="en-US" dirty="0"/>
              <a:t>Road works </a:t>
            </a:r>
          </a:p>
          <a:p>
            <a:pPr marL="285750" indent="-285750">
              <a:buFont typeface="Arial" panose="020B0604020202020204" pitchFamily="34" charset="0"/>
              <a:buChar char="•"/>
            </a:pPr>
            <a:r>
              <a:rPr lang="en-US" dirty="0"/>
              <a:t>Industrial and commercial site preparation</a:t>
            </a:r>
          </a:p>
          <a:p>
            <a:pPr marL="285750" indent="-285750">
              <a:buFont typeface="Arial" panose="020B0604020202020204" pitchFamily="34" charset="0"/>
              <a:buChar char="•"/>
            </a:pPr>
            <a:r>
              <a:rPr lang="en-US" dirty="0"/>
              <a:t>Water storages </a:t>
            </a:r>
          </a:p>
          <a:p>
            <a:pPr marL="285750" indent="-285750">
              <a:buFont typeface="Arial" panose="020B0604020202020204" pitchFamily="34" charset="0"/>
              <a:buChar char="•"/>
            </a:pPr>
            <a:r>
              <a:rPr lang="en-US" dirty="0"/>
              <a:t>Pipe laying</a:t>
            </a:r>
          </a:p>
          <a:p>
            <a:pPr marL="285750" indent="-285750">
              <a:buFont typeface="Arial" panose="020B0604020202020204" pitchFamily="34" charset="0"/>
              <a:buChar char="•"/>
            </a:pPr>
            <a:r>
              <a:rPr lang="en-US" dirty="0"/>
              <a:t>Sewerage and water treatment </a:t>
            </a:r>
          </a:p>
          <a:p>
            <a:pPr marL="285750" indent="-285750">
              <a:buFont typeface="Arial" panose="020B0604020202020204" pitchFamily="34" charset="0"/>
              <a:buChar char="•"/>
            </a:pPr>
            <a:r>
              <a:rPr lang="en-US" dirty="0"/>
              <a:t>Supply of blue metal aggregates</a:t>
            </a:r>
          </a:p>
        </p:txBody>
      </p:sp>
    </p:spTree>
    <p:extLst>
      <p:ext uri="{BB962C8B-B14F-4D97-AF65-F5344CB8AC3E}">
        <p14:creationId xmlns:p14="http://schemas.microsoft.com/office/powerpoint/2010/main" val="3253567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sample Capability Statement"/>
          <p:cNvPicPr>
            <a:picLocks noChangeAspect="1"/>
          </p:cNvPicPr>
          <p:nvPr/>
        </p:nvPicPr>
        <p:blipFill>
          <a:blip r:embed="rId3"/>
          <a:stretch>
            <a:fillRect/>
          </a:stretch>
        </p:blipFill>
        <p:spPr>
          <a:xfrm>
            <a:off x="6926069" y="812632"/>
            <a:ext cx="5145100" cy="5775791"/>
          </a:xfrm>
          <a:prstGeom prst="rect">
            <a:avLst/>
          </a:prstGeom>
        </p:spPr>
      </p:pic>
      <p:sp>
        <p:nvSpPr>
          <p:cNvPr id="3" name="Rectangle 2" descr="Red box"/>
          <p:cNvSpPr/>
          <p:nvPr/>
        </p:nvSpPr>
        <p:spPr>
          <a:xfrm>
            <a:off x="9498619" y="2396836"/>
            <a:ext cx="2539518" cy="1850306"/>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879162" y="126832"/>
            <a:ext cx="5943600" cy="685800"/>
          </a:xfrm>
          <a:prstGeom prst="rect">
            <a:avLst/>
          </a:prstGeom>
          <a:solidFill>
            <a:srgbClr val="00B050"/>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DIFFERENTIATORS SECTION</a:t>
            </a:r>
          </a:p>
        </p:txBody>
      </p:sp>
      <p:sp>
        <p:nvSpPr>
          <p:cNvPr id="5" name="TextBox 4"/>
          <p:cNvSpPr txBox="1"/>
          <p:nvPr/>
        </p:nvSpPr>
        <p:spPr>
          <a:xfrm>
            <a:off x="1209368" y="1460090"/>
            <a:ext cx="5043948" cy="353943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a:t>A differentiator can be defined as the business attribute(s) and/or unique value that clearly </a:t>
            </a:r>
            <a:r>
              <a:rPr lang="en-US" sz="3200" b="1" dirty="0"/>
              <a:t>separates it</a:t>
            </a:r>
            <a:r>
              <a:rPr lang="en-US" sz="3200" dirty="0"/>
              <a:t> from the </a:t>
            </a:r>
            <a:r>
              <a:rPr lang="en-US" sz="3200" b="1" dirty="0"/>
              <a:t>competition</a:t>
            </a:r>
            <a:r>
              <a:rPr lang="en-US" sz="3200" dirty="0"/>
              <a:t> in a particular marketplace. </a:t>
            </a:r>
          </a:p>
        </p:txBody>
      </p:sp>
      <p:cxnSp>
        <p:nvCxnSpPr>
          <p:cNvPr id="7" name="Straight Arrow Connector 6" descr="Red arrow pointing down and right"/>
          <p:cNvCxnSpPr/>
          <p:nvPr/>
        </p:nvCxnSpPr>
        <p:spPr>
          <a:xfrm>
            <a:off x="6356623" y="812632"/>
            <a:ext cx="3090343" cy="1594957"/>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72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887BAF-A31C-45BE-8F7A-7CB3FE22E4F0}"/>
              </a:ext>
            </a:extLst>
          </p:cNvPr>
          <p:cNvSpPr>
            <a:spLocks noGrp="1"/>
          </p:cNvSpPr>
          <p:nvPr>
            <p:ph type="title" idx="4294967295"/>
          </p:nvPr>
        </p:nvSpPr>
        <p:spPr>
          <a:xfrm>
            <a:off x="963613" y="762000"/>
            <a:ext cx="9018587" cy="11303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Today’s Discussion</a:t>
            </a:r>
          </a:p>
        </p:txBody>
      </p:sp>
      <p:sp>
        <p:nvSpPr>
          <p:cNvPr id="9" name="Text Placeholder 8">
            <a:extLst>
              <a:ext uri="{FF2B5EF4-FFF2-40B4-BE49-F238E27FC236}">
                <a16:creationId xmlns:a16="http://schemas.microsoft.com/office/drawing/2014/main" id="{11892EAA-CA86-393E-27EB-3EAA76E1C185}"/>
              </a:ext>
            </a:extLst>
          </p:cNvPr>
          <p:cNvSpPr>
            <a:spLocks noGrp="1"/>
          </p:cNvSpPr>
          <p:nvPr>
            <p:ph type="body" idx="13"/>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What is an APEX Accelerator</a:t>
            </a:r>
          </a:p>
          <a:p>
            <a:r>
              <a:rPr lang="en-US" dirty="0">
                <a:latin typeface="Lato" panose="020F0502020204030203" pitchFamily="34" charset="0"/>
                <a:ea typeface="Lato" panose="020F0502020204030203" pitchFamily="34" charset="0"/>
                <a:cs typeface="Lato" panose="020F0502020204030203" pitchFamily="34" charset="0"/>
              </a:rPr>
              <a:t>What is a Capability Statement</a:t>
            </a:r>
          </a:p>
          <a:p>
            <a:r>
              <a:rPr lang="en-US" dirty="0">
                <a:latin typeface="Lato" panose="020F0502020204030203" pitchFamily="34" charset="0"/>
                <a:ea typeface="Lato" panose="020F0502020204030203" pitchFamily="34" charset="0"/>
                <a:cs typeface="Lato" panose="020F0502020204030203" pitchFamily="34" charset="0"/>
              </a:rPr>
              <a:t>Importance of a Capability Statement</a:t>
            </a:r>
          </a:p>
          <a:p>
            <a:r>
              <a:rPr lang="en-US" dirty="0">
                <a:latin typeface="Lato" panose="020F0502020204030203" pitchFamily="34" charset="0"/>
                <a:ea typeface="Lato" panose="020F0502020204030203" pitchFamily="34" charset="0"/>
                <a:cs typeface="Lato" panose="020F0502020204030203" pitchFamily="34" charset="0"/>
              </a:rPr>
              <a:t>Preliminary Steps</a:t>
            </a:r>
          </a:p>
          <a:p>
            <a:r>
              <a:rPr lang="en-US" dirty="0">
                <a:latin typeface="Lato" panose="020F0502020204030203" pitchFamily="34" charset="0"/>
                <a:ea typeface="Lato" panose="020F0502020204030203" pitchFamily="34" charset="0"/>
                <a:cs typeface="Lato" panose="020F0502020204030203" pitchFamily="34" charset="0"/>
              </a:rPr>
              <a:t>Content of a Cap Statement</a:t>
            </a:r>
          </a:p>
          <a:p>
            <a:r>
              <a:rPr lang="en-US" dirty="0">
                <a:latin typeface="Lato" panose="020F0502020204030203" pitchFamily="34" charset="0"/>
                <a:ea typeface="Lato" panose="020F0502020204030203" pitchFamily="34" charset="0"/>
                <a:cs typeface="Lato" panose="020F0502020204030203" pitchFamily="34" charset="0"/>
              </a:rPr>
              <a:t>Designing Elements</a:t>
            </a:r>
          </a:p>
          <a:p>
            <a:r>
              <a:rPr lang="en-US" dirty="0">
                <a:latin typeface="Lato" panose="020F0502020204030203" pitchFamily="34" charset="0"/>
                <a:ea typeface="Lato" panose="020F0502020204030203" pitchFamily="34" charset="0"/>
                <a:cs typeface="Lato" panose="020F0502020204030203" pitchFamily="34" charset="0"/>
              </a:rPr>
              <a:t>And other important tips</a:t>
            </a:r>
          </a:p>
        </p:txBody>
      </p:sp>
    </p:spTree>
    <p:extLst>
      <p:ext uri="{BB962C8B-B14F-4D97-AF65-F5344CB8AC3E}">
        <p14:creationId xmlns:p14="http://schemas.microsoft.com/office/powerpoint/2010/main" val="357575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 of a person standing out in a crowd"/>
          <p:cNvPicPr>
            <a:picLocks noChangeAspect="1"/>
          </p:cNvPicPr>
          <p:nvPr/>
        </p:nvPicPr>
        <p:blipFill>
          <a:blip r:embed="rId3" cstate="print"/>
          <a:stretch>
            <a:fillRect/>
          </a:stretch>
        </p:blipFill>
        <p:spPr>
          <a:xfrm>
            <a:off x="6802877" y="2057400"/>
            <a:ext cx="4909834" cy="3269971"/>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idx="4294967295"/>
          </p:nvPr>
        </p:nvSpPr>
        <p:spPr>
          <a:xfrm>
            <a:off x="1461053" y="279232"/>
            <a:ext cx="5943600" cy="685800"/>
          </a:xfrm>
          <a:prstGeom prst="rect">
            <a:avLst/>
          </a:prstGeom>
          <a:solidFill>
            <a:srgbClr val="00B050"/>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DIFFERENTIATORS SECTION</a:t>
            </a:r>
          </a:p>
        </p:txBody>
      </p:sp>
      <p:sp>
        <p:nvSpPr>
          <p:cNvPr id="4" name="Rectangle 3"/>
          <p:cNvSpPr/>
          <p:nvPr/>
        </p:nvSpPr>
        <p:spPr>
          <a:xfrm>
            <a:off x="1981200" y="1600200"/>
            <a:ext cx="4038600" cy="914400"/>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itchFamily="34" charset="0"/>
                <a:cs typeface="Arial" pitchFamily="34" charset="0"/>
              </a:rPr>
              <a:t>Why did your biggest customer want you?</a:t>
            </a:r>
          </a:p>
        </p:txBody>
      </p:sp>
      <p:sp>
        <p:nvSpPr>
          <p:cNvPr id="8" name="Rectangle 7"/>
          <p:cNvSpPr/>
          <p:nvPr/>
        </p:nvSpPr>
        <p:spPr>
          <a:xfrm>
            <a:off x="1981200" y="2855843"/>
            <a:ext cx="4038600" cy="914400"/>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itchFamily="34" charset="0"/>
                <a:cs typeface="Arial" pitchFamily="34" charset="0"/>
              </a:rPr>
              <a:t>How and Why is your company the best choice?</a:t>
            </a:r>
          </a:p>
        </p:txBody>
      </p:sp>
      <p:sp>
        <p:nvSpPr>
          <p:cNvPr id="2" name="TextBox 1"/>
          <p:cNvSpPr txBox="1"/>
          <p:nvPr/>
        </p:nvSpPr>
        <p:spPr>
          <a:xfrm>
            <a:off x="1490871" y="1051783"/>
            <a:ext cx="4528929" cy="461665"/>
          </a:xfrm>
          <a:prstGeom prst="rect">
            <a:avLst/>
          </a:prstGeom>
          <a:noFill/>
        </p:spPr>
        <p:txBody>
          <a:bodyPr wrap="square" rtlCol="0">
            <a:spAutoFit/>
          </a:bodyPr>
          <a:lstStyle/>
          <a:p>
            <a:r>
              <a:rPr lang="en-US" sz="2400" b="1" dirty="0"/>
              <a:t>Questions to ask yourself:</a:t>
            </a:r>
          </a:p>
        </p:txBody>
      </p:sp>
      <p:sp>
        <p:nvSpPr>
          <p:cNvPr id="12" name="Rectangle 11"/>
          <p:cNvSpPr/>
          <p:nvPr/>
        </p:nvSpPr>
        <p:spPr>
          <a:xfrm>
            <a:off x="1981200" y="4104859"/>
            <a:ext cx="4038600" cy="914400"/>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itchFamily="34" charset="0"/>
                <a:cs typeface="Arial" pitchFamily="34" charset="0"/>
              </a:rPr>
              <a:t>What is it about your employees that give you the advantage over your competitors?</a:t>
            </a:r>
          </a:p>
        </p:txBody>
      </p:sp>
      <p:sp>
        <p:nvSpPr>
          <p:cNvPr id="14" name="Rectangle 13"/>
          <p:cNvSpPr/>
          <p:nvPr/>
        </p:nvSpPr>
        <p:spPr>
          <a:xfrm>
            <a:off x="1981200" y="5353875"/>
            <a:ext cx="4038600" cy="914400"/>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itchFamily="34" charset="0"/>
                <a:cs typeface="Arial" pitchFamily="34" charset="0"/>
              </a:rPr>
              <a:t>How do you solve a unique problem for your customers?</a:t>
            </a:r>
          </a:p>
        </p:txBody>
      </p:sp>
    </p:spTree>
    <p:extLst>
      <p:ext uri="{BB962C8B-B14F-4D97-AF65-F5344CB8AC3E}">
        <p14:creationId xmlns:p14="http://schemas.microsoft.com/office/powerpoint/2010/main" val="279568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8916" y="306527"/>
            <a:ext cx="5943600" cy="685800"/>
          </a:xfrm>
          <a:prstGeom prst="rect">
            <a:avLst/>
          </a:prstGeom>
          <a:solidFill>
            <a:srgbClr val="00B050"/>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DIFFERENTIATORS SECTION</a:t>
            </a:r>
          </a:p>
        </p:txBody>
      </p:sp>
      <p:graphicFrame>
        <p:nvGraphicFramePr>
          <p:cNvPr id="4" name="Diagram 3" descr="Product&#10;-Added features&#10;-Made with a special material&#10;-Performance&#10;_Special machinery or equipment to make product special&#10;-Delivery of the product&#10;-Professional Expertise&#10;Service&#10;-Quality Assurance&#10;-Installation - special equipment&#10;-Delivery of the service&#10;-Certified Specialist"/>
          <p:cNvGraphicFramePr/>
          <p:nvPr>
            <p:extLst>
              <p:ext uri="{D42A27DB-BD31-4B8C-83A1-F6EECF244321}">
                <p14:modId xmlns:p14="http://schemas.microsoft.com/office/powerpoint/2010/main" val="869521201"/>
              </p:ext>
            </p:extLst>
          </p:nvPr>
        </p:nvGraphicFramePr>
        <p:xfrm>
          <a:off x="1760572" y="1068952"/>
          <a:ext cx="9335728" cy="5279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xplosion 2 2"/>
          <p:cNvSpPr/>
          <p:nvPr/>
        </p:nvSpPr>
        <p:spPr>
          <a:xfrm>
            <a:off x="7362825" y="3295650"/>
            <a:ext cx="5446118" cy="3255823"/>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CYBER SECURITY </a:t>
            </a:r>
          </a:p>
          <a:p>
            <a:pPr algn="ctr"/>
            <a:r>
              <a:rPr lang="en-US" b="1" dirty="0">
                <a:solidFill>
                  <a:schemeClr val="tx1"/>
                </a:solidFill>
              </a:rPr>
              <a:t>DFARS COMPLIANT</a:t>
            </a:r>
          </a:p>
          <a:p>
            <a:pPr algn="ctr"/>
            <a:endParaRPr lang="en-US" b="1" dirty="0"/>
          </a:p>
        </p:txBody>
      </p:sp>
    </p:spTree>
    <p:extLst>
      <p:ext uri="{BB962C8B-B14F-4D97-AF65-F5344CB8AC3E}">
        <p14:creationId xmlns:p14="http://schemas.microsoft.com/office/powerpoint/2010/main" val="420639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1053" y="279232"/>
            <a:ext cx="5943600" cy="685800"/>
          </a:xfrm>
          <a:prstGeom prst="rect">
            <a:avLst/>
          </a:prstGeom>
          <a:solidFill>
            <a:srgbClr val="00B050"/>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DIFFERENTIATORS SECTION</a:t>
            </a:r>
          </a:p>
        </p:txBody>
      </p:sp>
      <p:pic>
        <p:nvPicPr>
          <p:cNvPr id="4" name="Picture 3" descr="Image of 4 people in a business mee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185" y="1440776"/>
            <a:ext cx="4101294" cy="2305107"/>
          </a:xfrm>
          <a:prstGeom prst="rect">
            <a:avLst/>
          </a:prstGeom>
        </p:spPr>
      </p:pic>
      <p:sp>
        <p:nvSpPr>
          <p:cNvPr id="5" name="TextBox 4"/>
          <p:cNvSpPr txBox="1"/>
          <p:nvPr/>
        </p:nvSpPr>
        <p:spPr>
          <a:xfrm>
            <a:off x="5745706" y="1542197"/>
            <a:ext cx="6127845" cy="830997"/>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a:solidFill>
                  <a:schemeClr val="bg1"/>
                </a:solidFill>
              </a:rPr>
              <a:t>Other examples of what can make your company different:</a:t>
            </a:r>
          </a:p>
        </p:txBody>
      </p:sp>
      <p:sp>
        <p:nvSpPr>
          <p:cNvPr id="6" name="TextBox 5"/>
          <p:cNvSpPr txBox="1"/>
          <p:nvPr/>
        </p:nvSpPr>
        <p:spPr>
          <a:xfrm>
            <a:off x="5882185" y="2620370"/>
            <a:ext cx="524074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Location</a:t>
            </a:r>
          </a:p>
          <a:p>
            <a:pPr marL="285750" indent="-285750">
              <a:buFont typeface="Arial" panose="020B0604020202020204" pitchFamily="34" charset="0"/>
              <a:buChar char="•"/>
            </a:pPr>
            <a:r>
              <a:rPr lang="en-US" sz="3200" dirty="0"/>
              <a:t>Training</a:t>
            </a:r>
          </a:p>
          <a:p>
            <a:pPr marL="285750" indent="-285750">
              <a:buFont typeface="Arial" panose="020B0604020202020204" pitchFamily="34" charset="0"/>
              <a:buChar char="•"/>
            </a:pPr>
            <a:r>
              <a:rPr lang="en-US" sz="3200" dirty="0"/>
              <a:t>ISO</a:t>
            </a:r>
          </a:p>
          <a:p>
            <a:pPr marL="285750" indent="-285750">
              <a:buFont typeface="Arial" panose="020B0604020202020204" pitchFamily="34" charset="0"/>
              <a:buChar char="•"/>
            </a:pPr>
            <a:r>
              <a:rPr lang="en-US" sz="3200" dirty="0"/>
              <a:t>Relationships</a:t>
            </a:r>
          </a:p>
          <a:p>
            <a:pPr marL="285750" indent="-285750">
              <a:buFont typeface="Arial" panose="020B0604020202020204" pitchFamily="34" charset="0"/>
              <a:buChar char="•"/>
            </a:pPr>
            <a:r>
              <a:rPr lang="en-US" sz="3200" dirty="0"/>
              <a:t>Experience</a:t>
            </a:r>
          </a:p>
        </p:txBody>
      </p:sp>
      <p:pic>
        <p:nvPicPr>
          <p:cNvPr id="7" name="Picture 6" descr="Quote:&#10;Being different is being remembered.-Luciano Miguel Conten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302" y="3838266"/>
            <a:ext cx="2943201" cy="2231928"/>
          </a:xfrm>
          <a:prstGeom prst="rect">
            <a:avLst/>
          </a:prstGeom>
        </p:spPr>
      </p:pic>
      <p:sp>
        <p:nvSpPr>
          <p:cNvPr id="9" name="TextBox 8"/>
          <p:cNvSpPr txBox="1"/>
          <p:nvPr/>
        </p:nvSpPr>
        <p:spPr>
          <a:xfrm>
            <a:off x="5882185" y="5422091"/>
            <a:ext cx="4913194" cy="830997"/>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a:solidFill>
                  <a:schemeClr val="bg1"/>
                </a:solidFill>
              </a:rPr>
              <a:t>How do these relate to the targeted Agency, Prime or Team?</a:t>
            </a:r>
          </a:p>
        </p:txBody>
      </p:sp>
    </p:spTree>
    <p:extLst>
      <p:ext uri="{BB962C8B-B14F-4D97-AF65-F5344CB8AC3E}">
        <p14:creationId xmlns:p14="http://schemas.microsoft.com/office/powerpoint/2010/main" val="67490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1053" y="279232"/>
            <a:ext cx="5943600" cy="685800"/>
          </a:xfrm>
          <a:prstGeom prst="rect">
            <a:avLst/>
          </a:prstGeom>
          <a:solidFill>
            <a:srgbClr val="00B050"/>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DIFFERENTIATORS SECTION</a:t>
            </a:r>
          </a:p>
        </p:txBody>
      </p:sp>
      <p:graphicFrame>
        <p:nvGraphicFramePr>
          <p:cNvPr id="5" name="Diagram 4" descr="It must be true information&#10;It must be important to potential clients&#10;It must be provable"/>
          <p:cNvGraphicFramePr/>
          <p:nvPr>
            <p:extLst>
              <p:ext uri="{D42A27DB-BD31-4B8C-83A1-F6EECF244321}">
                <p14:modId xmlns:p14="http://schemas.microsoft.com/office/powerpoint/2010/main" val="1430359982"/>
              </p:ext>
            </p:extLst>
          </p:nvPr>
        </p:nvGraphicFramePr>
        <p:xfrm>
          <a:off x="1471404" y="1439333"/>
          <a:ext cx="974779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29969" y="1031052"/>
            <a:ext cx="9211497" cy="523220"/>
          </a:xfrm>
          <a:prstGeom prst="rect">
            <a:avLst/>
          </a:prstGeom>
          <a:noFill/>
        </p:spPr>
        <p:txBody>
          <a:bodyPr wrap="square" rtlCol="0">
            <a:spAutoFit/>
          </a:bodyPr>
          <a:lstStyle/>
          <a:p>
            <a:r>
              <a:rPr lang="en-US" sz="2800" b="1" dirty="0"/>
              <a:t>Differentiators must meet three important principles:</a:t>
            </a:r>
          </a:p>
        </p:txBody>
      </p:sp>
    </p:spTree>
    <p:extLst>
      <p:ext uri="{BB962C8B-B14F-4D97-AF65-F5344CB8AC3E}">
        <p14:creationId xmlns:p14="http://schemas.microsoft.com/office/powerpoint/2010/main" val="377773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1053" y="279232"/>
            <a:ext cx="5943600" cy="685800"/>
          </a:xfrm>
          <a:prstGeom prst="rect">
            <a:avLst/>
          </a:prstGeom>
          <a:solidFill>
            <a:srgbClr val="00B050"/>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DIFFERENTIATORS SECTION</a:t>
            </a:r>
          </a:p>
        </p:txBody>
      </p:sp>
      <p:sp>
        <p:nvSpPr>
          <p:cNvPr id="3" name="TextBox 2"/>
          <p:cNvSpPr txBox="1"/>
          <p:nvPr/>
        </p:nvSpPr>
        <p:spPr>
          <a:xfrm>
            <a:off x="1461053" y="1548580"/>
            <a:ext cx="7669161" cy="3539430"/>
          </a:xfrm>
          <a:prstGeom prst="rect">
            <a:avLst/>
          </a:prstGeom>
          <a:noFill/>
        </p:spPr>
        <p:txBody>
          <a:bodyPr wrap="square" rtlCol="0">
            <a:spAutoFit/>
          </a:bodyPr>
          <a:lstStyle/>
          <a:p>
            <a:r>
              <a:rPr lang="en-US" sz="2800" b="1" dirty="0"/>
              <a:t>Differentiators are NOT:</a:t>
            </a:r>
          </a:p>
          <a:p>
            <a:endParaRPr lang="en-US" sz="2800" dirty="0"/>
          </a:p>
          <a:p>
            <a:pPr marL="457200" indent="-457200">
              <a:buFont typeface="Arial" panose="020B0604020202020204" pitchFamily="34" charset="0"/>
              <a:buChar char="•"/>
            </a:pPr>
            <a:r>
              <a:rPr lang="en-US" sz="2800" dirty="0"/>
              <a:t>Socioeconomic certifications</a:t>
            </a:r>
          </a:p>
          <a:p>
            <a:pPr marL="457200" indent="-457200">
              <a:buFont typeface="Arial" panose="020B0604020202020204" pitchFamily="34" charset="0"/>
              <a:buChar char="•"/>
            </a:pPr>
            <a:r>
              <a:rPr lang="en-US" sz="2800" dirty="0"/>
              <a:t>Vague Statements or words – such as Best in class or World Class</a:t>
            </a:r>
          </a:p>
          <a:p>
            <a:pPr marL="457200" indent="-457200">
              <a:buFont typeface="Arial" panose="020B0604020202020204" pitchFamily="34" charset="0"/>
              <a:buChar char="•"/>
            </a:pPr>
            <a:r>
              <a:rPr lang="en-US" sz="2800" dirty="0"/>
              <a:t>One type fits all</a:t>
            </a:r>
          </a:p>
          <a:p>
            <a:pPr marL="457200" indent="-457200">
              <a:buFont typeface="Arial" panose="020B0604020202020204" pitchFamily="34" charset="0"/>
              <a:buChar char="•"/>
            </a:pPr>
            <a:r>
              <a:rPr lang="en-US" sz="2800" dirty="0"/>
              <a:t>Years of experience</a:t>
            </a:r>
          </a:p>
          <a:p>
            <a:endParaRPr lang="en-US" sz="2800" dirty="0"/>
          </a:p>
        </p:txBody>
      </p:sp>
      <p:pic>
        <p:nvPicPr>
          <p:cNvPr id="4" name="Picture 3" descr="Image of an award statue that reads Best In Cla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062" y="3497123"/>
            <a:ext cx="2925005" cy="2925005"/>
          </a:xfrm>
          <a:prstGeom prst="rect">
            <a:avLst/>
          </a:prstGeom>
        </p:spPr>
      </p:pic>
      <p:sp>
        <p:nvSpPr>
          <p:cNvPr id="6" name="Oval 5" descr="Red circle">
            <a:extLst>
              <a:ext uri="{C183D7F6-B498-43B3-948B-1728B52AA6E4}">
                <adec:decorative xmlns:adec="http://schemas.microsoft.com/office/drawing/2017/decorative" val="0"/>
              </a:ext>
            </a:extLst>
          </p:cNvPr>
          <p:cNvSpPr/>
          <p:nvPr/>
        </p:nvSpPr>
        <p:spPr>
          <a:xfrm>
            <a:off x="8158406" y="3319670"/>
            <a:ext cx="3450498" cy="3279913"/>
          </a:xfrm>
          <a:prstGeom prst="ellipse">
            <a:avLst/>
          </a:prstGeom>
          <a:noFill/>
          <a:ln w="136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descr="Red connector line"/>
          <p:cNvCxnSpPr>
            <a:cxnSpLocks/>
            <a:stCxn id="6" idx="1"/>
          </p:cNvCxnSpPr>
          <p:nvPr/>
        </p:nvCxnSpPr>
        <p:spPr>
          <a:xfrm>
            <a:off x="8663720" y="3800002"/>
            <a:ext cx="2419691" cy="2203233"/>
          </a:xfrm>
          <a:prstGeom prst="line">
            <a:avLst/>
          </a:prstGeom>
          <a:ln w="142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10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4901" y="1296539"/>
            <a:ext cx="1978926" cy="461665"/>
          </a:xfrm>
          <a:prstGeom prst="rect">
            <a:avLst/>
          </a:prstGeom>
          <a:noFill/>
        </p:spPr>
        <p:txBody>
          <a:bodyPr wrap="square" rtlCol="0">
            <a:spAutoFit/>
          </a:bodyPr>
          <a:lstStyle/>
          <a:p>
            <a:r>
              <a:rPr lang="en-US" sz="2400" b="1" dirty="0"/>
              <a:t>Example: </a:t>
            </a:r>
          </a:p>
        </p:txBody>
      </p:sp>
      <p:sp>
        <p:nvSpPr>
          <p:cNvPr id="3" name="Title 2"/>
          <p:cNvSpPr>
            <a:spLocks noGrp="1"/>
          </p:cNvSpPr>
          <p:nvPr>
            <p:ph type="title" idx="4294967295"/>
          </p:nvPr>
        </p:nvSpPr>
        <p:spPr>
          <a:xfrm>
            <a:off x="1078916" y="306527"/>
            <a:ext cx="5943600" cy="685800"/>
          </a:xfrm>
          <a:prstGeom prst="rect">
            <a:avLst/>
          </a:prstGeom>
          <a:solidFill>
            <a:srgbClr val="00B050"/>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DIFFERENTIATORS SECTION</a:t>
            </a:r>
          </a:p>
        </p:txBody>
      </p:sp>
      <p:sp>
        <p:nvSpPr>
          <p:cNvPr id="4" name="TextBox 3"/>
          <p:cNvSpPr txBox="1"/>
          <p:nvPr/>
        </p:nvSpPr>
        <p:spPr>
          <a:xfrm>
            <a:off x="1910685" y="1965278"/>
            <a:ext cx="9416955" cy="2585323"/>
          </a:xfrm>
          <a:prstGeom prst="rect">
            <a:avLst/>
          </a:prstGeom>
          <a:noFill/>
        </p:spPr>
        <p:txBody>
          <a:bodyPr wrap="square" rtlCol="0">
            <a:spAutoFit/>
          </a:bodyPr>
          <a:lstStyle/>
          <a:p>
            <a:r>
              <a:rPr lang="en-US" sz="2400" dirty="0"/>
              <a:t>Our company has the largest painting and media blasting booths in the </a:t>
            </a:r>
            <a:r>
              <a:rPr lang="en-US" sz="2400" b="1" dirty="0"/>
              <a:t>Northwest PA Region</a:t>
            </a:r>
            <a:r>
              <a:rPr lang="en-US" sz="2400" dirty="0"/>
              <a:t>. </a:t>
            </a:r>
          </a:p>
          <a:p>
            <a:pPr marL="285750" indent="-285750">
              <a:buFont typeface="Arial" panose="020B0604020202020204" pitchFamily="34" charset="0"/>
              <a:buChar char="•"/>
            </a:pPr>
            <a:r>
              <a:rPr lang="en-US" sz="2400" dirty="0"/>
              <a:t>Our paint booth is 20’ wide x 55’ long and 14’ tall</a:t>
            </a:r>
          </a:p>
          <a:p>
            <a:pPr marL="285750" indent="-285750">
              <a:buFont typeface="Arial" panose="020B0604020202020204" pitchFamily="34" charset="0"/>
              <a:buChar char="•"/>
            </a:pPr>
            <a:r>
              <a:rPr lang="en-US" sz="2400" dirty="0"/>
              <a:t>Our sand and media blasting booth is 20’ wide x 70’ long x 16’ tall</a:t>
            </a:r>
          </a:p>
          <a:p>
            <a:r>
              <a:rPr lang="en-US" sz="2400" dirty="0"/>
              <a:t>Bottom line – We can sandblast and paint anything that can be transported </a:t>
            </a:r>
          </a:p>
          <a:p>
            <a:endParaRPr lang="en-US" dirty="0"/>
          </a:p>
        </p:txBody>
      </p:sp>
      <p:sp>
        <p:nvSpPr>
          <p:cNvPr id="5" name="TextBox 4"/>
          <p:cNvSpPr txBox="1"/>
          <p:nvPr/>
        </p:nvSpPr>
        <p:spPr>
          <a:xfrm>
            <a:off x="4176215" y="4252709"/>
            <a:ext cx="6045959" cy="2031325"/>
          </a:xfrm>
          <a:prstGeom prst="rect">
            <a:avLst/>
          </a:prstGeom>
          <a:solidFill>
            <a:srgbClr val="C00000"/>
          </a:solidFill>
        </p:spPr>
        <p:txBody>
          <a:bodyPr wrap="square" rtlCol="0">
            <a:spAutoFit/>
          </a:bodyPr>
          <a:lstStyle/>
          <a:p>
            <a:r>
              <a:rPr lang="en-US" b="1" dirty="0">
                <a:solidFill>
                  <a:schemeClr val="bg1"/>
                </a:solidFill>
              </a:rPr>
              <a:t>Remember</a:t>
            </a:r>
            <a:r>
              <a:rPr lang="en-US" dirty="0">
                <a:solidFill>
                  <a:schemeClr val="bg1"/>
                </a:solidFill>
              </a:rPr>
              <a:t> – this information must be provable; so when you are meeting face to face with the Government or a Prime, make sure you can back up this information up. </a:t>
            </a:r>
          </a:p>
          <a:p>
            <a:endParaRPr lang="en-US" dirty="0">
              <a:solidFill>
                <a:schemeClr val="bg1"/>
              </a:solidFill>
            </a:endParaRPr>
          </a:p>
          <a:p>
            <a:r>
              <a:rPr lang="en-US" b="1" dirty="0">
                <a:solidFill>
                  <a:schemeClr val="bg1"/>
                </a:solidFill>
              </a:rPr>
              <a:t>Tips: </a:t>
            </a:r>
          </a:p>
          <a:p>
            <a:r>
              <a:rPr lang="en-US" dirty="0">
                <a:solidFill>
                  <a:schemeClr val="bg1"/>
                </a:solidFill>
              </a:rPr>
              <a:t>Hard for your competitor to copy</a:t>
            </a:r>
          </a:p>
          <a:p>
            <a:r>
              <a:rPr lang="en-US" dirty="0">
                <a:solidFill>
                  <a:schemeClr val="bg1"/>
                </a:solidFill>
              </a:rPr>
              <a:t>Identify your company’s key internal strengths</a:t>
            </a:r>
          </a:p>
        </p:txBody>
      </p:sp>
    </p:spTree>
    <p:extLst>
      <p:ext uri="{BB962C8B-B14F-4D97-AF65-F5344CB8AC3E}">
        <p14:creationId xmlns:p14="http://schemas.microsoft.com/office/powerpoint/2010/main" val="3266815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sample Capability Statement"/>
          <p:cNvPicPr>
            <a:picLocks noChangeAspect="1"/>
          </p:cNvPicPr>
          <p:nvPr/>
        </p:nvPicPr>
        <p:blipFill>
          <a:blip r:embed="rId3"/>
          <a:stretch>
            <a:fillRect/>
          </a:stretch>
        </p:blipFill>
        <p:spPr>
          <a:xfrm>
            <a:off x="6612818" y="753637"/>
            <a:ext cx="5145100" cy="5775791"/>
          </a:xfrm>
          <a:prstGeom prst="rect">
            <a:avLst/>
          </a:prstGeom>
        </p:spPr>
      </p:pic>
      <p:sp>
        <p:nvSpPr>
          <p:cNvPr id="3" name="Rectangle 2" descr="Red rectangle"/>
          <p:cNvSpPr/>
          <p:nvPr/>
        </p:nvSpPr>
        <p:spPr>
          <a:xfrm>
            <a:off x="6784915" y="2293598"/>
            <a:ext cx="2539518" cy="18503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1009431" y="411982"/>
            <a:ext cx="4393842" cy="1465454"/>
          </a:xfrm>
          <a:prstGeom prst="rect">
            <a:avLst/>
          </a:prstGeom>
          <a:solidFill>
            <a:srgbClr val="C00000"/>
          </a:solidFill>
          <a:ln w="34925" cap="flat" cmpd="sng" algn="in">
            <a:no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PAST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PERFORMANCES</a:t>
            </a:r>
          </a:p>
        </p:txBody>
      </p:sp>
      <p:sp>
        <p:nvSpPr>
          <p:cNvPr id="7" name="TextBox 6"/>
          <p:cNvSpPr txBox="1"/>
          <p:nvPr/>
        </p:nvSpPr>
        <p:spPr>
          <a:xfrm>
            <a:off x="1009431" y="2057673"/>
            <a:ext cx="4408227" cy="378565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a:t>Provide three or four agencies or customers you have done business with, starting with those as similar to your target agency as possible. </a:t>
            </a:r>
          </a:p>
          <a:p>
            <a:endParaRPr lang="en-US" sz="2400" dirty="0"/>
          </a:p>
          <a:p>
            <a:r>
              <a:rPr lang="en-US" sz="2400" dirty="0"/>
              <a:t>If you haven’t done other federal work, provide state or local government or commercial references.</a:t>
            </a:r>
          </a:p>
        </p:txBody>
      </p:sp>
      <p:cxnSp>
        <p:nvCxnSpPr>
          <p:cNvPr id="8" name="Straight Arrow Connector 7" descr="Red straight arrow pointing up and right"/>
          <p:cNvCxnSpPr/>
          <p:nvPr/>
        </p:nvCxnSpPr>
        <p:spPr>
          <a:xfrm flipV="1">
            <a:off x="5403273" y="2493818"/>
            <a:ext cx="1385454" cy="91440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3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3895" y="1252383"/>
            <a:ext cx="6946491" cy="5139869"/>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buFont typeface="Arial" panose="020B0604020202020204" pitchFamily="34" charset="0"/>
              <a:buChar char="•"/>
            </a:pPr>
            <a:r>
              <a:rPr lang="en-US" sz="2000" dirty="0"/>
              <a:t>Begin by listing past customers for whom your business has done similar work.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Prioritize starting with the related agency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List all federal or other government work and finally to commercial contracts.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the past projects do not relate to the targeted agency's needs, </a:t>
            </a:r>
            <a:r>
              <a:rPr lang="en-US" sz="2800" b="1" dirty="0"/>
              <a:t>do not list them</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Ideally, include specific contact information for each that may be used for immediate references. </a:t>
            </a:r>
            <a:r>
              <a:rPr lang="en-US" sz="2000" b="1" i="1" dirty="0"/>
              <a:t>(May not always be permitted to use – check with the contact first)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Include name, title, email and phone number. </a:t>
            </a:r>
          </a:p>
        </p:txBody>
      </p:sp>
      <p:sp>
        <p:nvSpPr>
          <p:cNvPr id="3" name="Title 2"/>
          <p:cNvSpPr>
            <a:spLocks noGrp="1"/>
          </p:cNvSpPr>
          <p:nvPr>
            <p:ph type="title" idx="4294967295"/>
          </p:nvPr>
        </p:nvSpPr>
        <p:spPr>
          <a:xfrm>
            <a:off x="836817" y="149501"/>
            <a:ext cx="5401751" cy="955655"/>
          </a:xfrm>
          <a:prstGeom prst="rect">
            <a:avLst/>
          </a:prstGeom>
          <a:solidFill>
            <a:srgbClr val="C00000"/>
          </a:solidFill>
          <a:ln w="34925" cap="flat" cmpd="sng" algn="in">
            <a:no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PAST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PERFORMANCES</a:t>
            </a:r>
          </a:p>
        </p:txBody>
      </p:sp>
      <p:pic>
        <p:nvPicPr>
          <p:cNvPr id="4" name="Picture 3" descr="Image of two construction workers on job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487" y="1252383"/>
            <a:ext cx="3579313" cy="2727095"/>
          </a:xfrm>
          <a:prstGeom prst="rect">
            <a:avLst/>
          </a:prstGeom>
        </p:spPr>
      </p:pic>
    </p:spTree>
    <p:extLst>
      <p:ext uri="{BB962C8B-B14F-4D97-AF65-F5344CB8AC3E}">
        <p14:creationId xmlns:p14="http://schemas.microsoft.com/office/powerpoint/2010/main" val="338976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8490" y="280015"/>
            <a:ext cx="3288762" cy="1020408"/>
          </a:xfrm>
          <a:prstGeom prst="rect">
            <a:avLst/>
          </a:prstGeom>
          <a:solidFill>
            <a:schemeClr val="accent6">
              <a:lumMod val="75000"/>
            </a:schemeClr>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Company Data</a:t>
            </a:r>
          </a:p>
        </p:txBody>
      </p:sp>
      <p:sp>
        <p:nvSpPr>
          <p:cNvPr id="3" name="TextBox 2"/>
          <p:cNvSpPr txBox="1"/>
          <p:nvPr/>
        </p:nvSpPr>
        <p:spPr>
          <a:xfrm>
            <a:off x="1068083" y="1470991"/>
            <a:ext cx="5600412" cy="4524315"/>
          </a:xfrm>
          <a:prstGeom prst="rect">
            <a:avLst/>
          </a:prstGeom>
          <a:noFill/>
        </p:spPr>
        <p:txBody>
          <a:bodyPr wrap="square" rtlCol="0">
            <a:spAutoFit/>
          </a:bodyPr>
          <a:lstStyle/>
          <a:p>
            <a:r>
              <a:rPr lang="en-US" sz="2400" b="1" dirty="0"/>
              <a:t>Company data (also called “corporate data” or “business information”) </a:t>
            </a:r>
          </a:p>
          <a:p>
            <a:endParaRPr lang="en-US" sz="2400" b="1" dirty="0"/>
          </a:p>
          <a:p>
            <a:r>
              <a:rPr lang="en-US" sz="2400" dirty="0"/>
              <a:t>Provide a sentence or two describing your company’s:</a:t>
            </a:r>
          </a:p>
          <a:p>
            <a:pPr marL="342900" indent="-342900">
              <a:buFont typeface="Arial" panose="020B0604020202020204" pitchFamily="34" charset="0"/>
              <a:buChar char="•"/>
            </a:pPr>
            <a:r>
              <a:rPr lang="en-US" sz="2400" dirty="0"/>
              <a:t>History</a:t>
            </a:r>
          </a:p>
          <a:p>
            <a:pPr marL="342900" indent="-342900">
              <a:buFont typeface="Arial" panose="020B0604020202020204" pitchFamily="34" charset="0"/>
              <a:buChar char="•"/>
            </a:pPr>
            <a:r>
              <a:rPr lang="en-US" sz="2400" dirty="0"/>
              <a:t>Size of your firm</a:t>
            </a:r>
          </a:p>
          <a:p>
            <a:pPr marL="342900" indent="-342900">
              <a:buFont typeface="Arial" panose="020B0604020202020204" pitchFamily="34" charset="0"/>
              <a:buChar char="•"/>
            </a:pPr>
            <a:r>
              <a:rPr lang="en-US" sz="2400" dirty="0"/>
              <a:t>Financial stability</a:t>
            </a:r>
          </a:p>
          <a:p>
            <a:pPr marL="342900" indent="-342900">
              <a:buFont typeface="Arial" panose="020B0604020202020204" pitchFamily="34" charset="0"/>
              <a:buChar char="•"/>
            </a:pPr>
            <a:r>
              <a:rPr lang="en-US" sz="2400" dirty="0"/>
              <a:t>Number of employees </a:t>
            </a:r>
          </a:p>
          <a:p>
            <a:pPr marL="342900" indent="-342900">
              <a:buFont typeface="Arial" panose="020B0604020202020204" pitchFamily="34" charset="0"/>
              <a:buChar char="•"/>
            </a:pPr>
            <a:r>
              <a:rPr lang="en-US" sz="2400" dirty="0"/>
              <a:t>Teams </a:t>
            </a:r>
          </a:p>
          <a:p>
            <a:pPr marL="342900" indent="-342900">
              <a:buFont typeface="Arial" panose="020B0604020202020204" pitchFamily="34" charset="0"/>
              <a:buChar char="•"/>
            </a:pPr>
            <a:r>
              <a:rPr lang="en-US" sz="2400" dirty="0"/>
              <a:t>Geographic area you serve </a:t>
            </a:r>
          </a:p>
        </p:txBody>
      </p:sp>
      <p:pic>
        <p:nvPicPr>
          <p:cNvPr id="4" name="Picture 3" descr="Image of sample capability statement"/>
          <p:cNvPicPr>
            <a:picLocks noChangeAspect="1"/>
          </p:cNvPicPr>
          <p:nvPr/>
        </p:nvPicPr>
        <p:blipFill>
          <a:blip r:embed="rId3"/>
          <a:stretch>
            <a:fillRect/>
          </a:stretch>
        </p:blipFill>
        <p:spPr>
          <a:xfrm>
            <a:off x="6639340" y="707086"/>
            <a:ext cx="4914987" cy="5519064"/>
          </a:xfrm>
          <a:prstGeom prst="rect">
            <a:avLst/>
          </a:prstGeom>
        </p:spPr>
      </p:pic>
      <p:sp>
        <p:nvSpPr>
          <p:cNvPr id="5" name="Rectangle 4" descr="Red rectangle"/>
          <p:cNvSpPr/>
          <p:nvPr/>
        </p:nvSpPr>
        <p:spPr>
          <a:xfrm>
            <a:off x="6775373" y="3868990"/>
            <a:ext cx="2428338" cy="2098878"/>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descr="Red straight arrow pointing down and right"/>
          <p:cNvCxnSpPr/>
          <p:nvPr/>
        </p:nvCxnSpPr>
        <p:spPr>
          <a:xfrm>
            <a:off x="4711148" y="1470991"/>
            <a:ext cx="1957347" cy="2493001"/>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92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11386" y="311435"/>
            <a:ext cx="4255743" cy="1258948"/>
          </a:xfrm>
          <a:prstGeom prst="rect">
            <a:avLst/>
          </a:prstGeom>
          <a:solidFill>
            <a:schemeClr val="accent5">
              <a:lumMod val="75000"/>
            </a:schemeClr>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List of Pertinent Codes &amp; Data</a:t>
            </a:r>
          </a:p>
        </p:txBody>
      </p:sp>
      <p:sp>
        <p:nvSpPr>
          <p:cNvPr id="4" name="Rectangle 3"/>
          <p:cNvSpPr/>
          <p:nvPr/>
        </p:nvSpPr>
        <p:spPr>
          <a:xfrm>
            <a:off x="1111386" y="1775396"/>
            <a:ext cx="4971362" cy="483209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buNone/>
            </a:pPr>
            <a:r>
              <a:rPr lang="en-US" sz="2800" b="1" dirty="0">
                <a:solidFill>
                  <a:schemeClr val="accent2">
                    <a:lumMod val="75000"/>
                  </a:schemeClr>
                </a:solidFill>
                <a:latin typeface="+mj-lt"/>
                <a:cs typeface="Arial" pitchFamily="34" charset="0"/>
              </a:rPr>
              <a:t>List of Specific Pertinent Codes and Data:</a:t>
            </a:r>
            <a:endParaRPr lang="en-US" sz="2800" dirty="0">
              <a:solidFill>
                <a:schemeClr val="accent2">
                  <a:lumMod val="75000"/>
                </a:schemeClr>
              </a:solidFill>
              <a:latin typeface="+mj-lt"/>
              <a:cs typeface="Arial" pitchFamily="34" charset="0"/>
            </a:endParaRP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Unique Entity Identifier (UEI)</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CAGE Code</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NAICS - (a reasonable number, fewer than 15)</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Socio-economic certifications: 8(a), </a:t>
            </a:r>
            <a:r>
              <a:rPr lang="en-US" dirty="0" err="1">
                <a:solidFill>
                  <a:schemeClr val="accent2">
                    <a:lumMod val="75000"/>
                  </a:schemeClr>
                </a:solidFill>
                <a:latin typeface="+mj-lt"/>
                <a:cs typeface="Arial" pitchFamily="34" charset="0"/>
              </a:rPr>
              <a:t>HUBzone</a:t>
            </a:r>
            <a:r>
              <a:rPr lang="en-US" dirty="0">
                <a:solidFill>
                  <a:schemeClr val="accent2">
                    <a:lumMod val="75000"/>
                  </a:schemeClr>
                </a:solidFill>
                <a:latin typeface="+mj-lt"/>
                <a:cs typeface="Arial" pitchFamily="34" charset="0"/>
              </a:rPr>
              <a:t>, SDVOB/VOSB, WOSB/WBE etc.</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Accept Credit and Purchase Cards</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GSA Schedule Contract Numbers </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Product Service Codes or Federal Supply Class (PSC &amp; FSC)</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COSTARS or ITQ </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Other federal contract vehicles</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BPAs and other federal contract numbers</a:t>
            </a:r>
          </a:p>
          <a:p>
            <a:pPr marL="285750" indent="-285750">
              <a:buFont typeface="Arial" panose="020B0604020202020204" pitchFamily="34" charset="0"/>
              <a:buChar char="•"/>
            </a:pPr>
            <a:r>
              <a:rPr lang="en-US" dirty="0">
                <a:solidFill>
                  <a:schemeClr val="accent2">
                    <a:lumMod val="75000"/>
                  </a:schemeClr>
                </a:solidFill>
                <a:latin typeface="+mj-lt"/>
                <a:cs typeface="Arial" pitchFamily="34" charset="0"/>
              </a:rPr>
              <a:t>Pertinent teaming agreements</a:t>
            </a:r>
          </a:p>
        </p:txBody>
      </p:sp>
      <p:pic>
        <p:nvPicPr>
          <p:cNvPr id="5" name="Picture 4" descr="Image of a sample Capability Statement"/>
          <p:cNvPicPr>
            <a:picLocks noChangeAspect="1"/>
          </p:cNvPicPr>
          <p:nvPr/>
        </p:nvPicPr>
        <p:blipFill>
          <a:blip r:embed="rId3"/>
          <a:stretch>
            <a:fillRect/>
          </a:stretch>
        </p:blipFill>
        <p:spPr>
          <a:xfrm>
            <a:off x="6610184" y="667329"/>
            <a:ext cx="4914987" cy="5519064"/>
          </a:xfrm>
          <a:prstGeom prst="rect">
            <a:avLst/>
          </a:prstGeom>
        </p:spPr>
      </p:pic>
      <p:sp>
        <p:nvSpPr>
          <p:cNvPr id="6" name="Rectangle 5" descr="Red rectangle"/>
          <p:cNvSpPr/>
          <p:nvPr/>
        </p:nvSpPr>
        <p:spPr>
          <a:xfrm>
            <a:off x="9096833" y="3884479"/>
            <a:ext cx="2428338" cy="2098878"/>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descr="Straight red arrow pointing right and down"/>
          <p:cNvCxnSpPr/>
          <p:nvPr/>
        </p:nvCxnSpPr>
        <p:spPr>
          <a:xfrm>
            <a:off x="4711148" y="1470991"/>
            <a:ext cx="4385685" cy="2413488"/>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09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Image of a soldier and a person shaking hands with U.S. flag in background."/>
          <p:cNvPicPr>
            <a:picLocks noChangeAspect="1"/>
          </p:cNvPicPr>
          <p:nvPr/>
        </p:nvPicPr>
        <p:blipFill>
          <a:blip r:embed="rId3">
            <a:extLst>
              <a:ext uri="{28A0092B-C50C-407E-A947-70E740481C1C}">
                <a14:useLocalDpi xmlns:a14="http://schemas.microsoft.com/office/drawing/2010/main" val="0"/>
              </a:ext>
            </a:extLst>
          </a:blip>
          <a:srcRect l="7713" r="7713"/>
          <a:stretch>
            <a:fillRect/>
          </a:stretch>
        </p:blipFill>
        <p:spPr>
          <a:xfrm>
            <a:off x="5006907" y="2377758"/>
            <a:ext cx="6102144" cy="4016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58810" y="58004"/>
            <a:ext cx="8631229" cy="830997"/>
          </a:xfrm>
          <a:prstGeom prst="rect">
            <a:avLst/>
          </a:prstGeom>
          <a:noFill/>
        </p:spPr>
        <p:txBody>
          <a:bodyPr wrap="square" rtlCol="0">
            <a:spAutoFit/>
          </a:bodyPr>
          <a:lstStyle/>
          <a:p>
            <a:pPr defTabSz="457200"/>
            <a:r>
              <a:rPr lang="en-US" sz="2400" b="1" dirty="0">
                <a:solidFill>
                  <a:prstClr val="black"/>
                </a:solidFill>
                <a:latin typeface="Century Gothic" panose="020B0502020202020204" pitchFamily="34" charset="0"/>
              </a:rPr>
              <a:t>Department of Defense Office of Small Business Programs (DoD OSBP) </a:t>
            </a:r>
          </a:p>
        </p:txBody>
      </p:sp>
      <p:sp>
        <p:nvSpPr>
          <p:cNvPr id="4" name="Rectangle 3"/>
          <p:cNvSpPr/>
          <p:nvPr/>
        </p:nvSpPr>
        <p:spPr>
          <a:xfrm>
            <a:off x="277793" y="1413063"/>
            <a:ext cx="3725495" cy="4031873"/>
          </a:xfrm>
          <a:prstGeom prst="rect">
            <a:avLst/>
          </a:prstGeom>
          <a:solidFill>
            <a:schemeClr val="accent1">
              <a:lumMod val="60000"/>
              <a:lumOff val="40000"/>
            </a:schemeClr>
          </a:solidFill>
        </p:spPr>
        <p:txBody>
          <a:bodyPr wrap="square">
            <a:spAutoFit/>
          </a:bodyPr>
          <a:lstStyle/>
          <a:p>
            <a:pPr defTabSz="457200"/>
            <a:r>
              <a:rPr lang="en-US" sz="1600" dirty="0">
                <a:solidFill>
                  <a:prstClr val="black"/>
                </a:solidFill>
                <a:latin typeface="Century Gothic" panose="020B0502020202020204" pitchFamily="34" charset="0"/>
              </a:rPr>
              <a:t>The </a:t>
            </a:r>
            <a:r>
              <a:rPr lang="en-US" sz="1600" b="1" dirty="0">
                <a:solidFill>
                  <a:prstClr val="black"/>
                </a:solidFill>
                <a:latin typeface="Century Gothic" panose="020B0502020202020204" pitchFamily="34" charset="0"/>
              </a:rPr>
              <a:t>Procurement Technical Assistance Program (PTAP) </a:t>
            </a:r>
            <a:r>
              <a:rPr lang="en-US" sz="1600" dirty="0">
                <a:solidFill>
                  <a:prstClr val="black"/>
                </a:solidFill>
                <a:latin typeface="Century Gothic" panose="020B0502020202020204" pitchFamily="34" charset="0"/>
              </a:rPr>
              <a:t>was authorized by Congress in 1985 in an effort to expand the number of businesses capable of participating in the government marketplace.</a:t>
            </a:r>
          </a:p>
          <a:p>
            <a:pPr defTabSz="457200"/>
            <a:endParaRPr lang="en-US" sz="1600" dirty="0">
              <a:solidFill>
                <a:prstClr val="black"/>
              </a:solidFill>
              <a:latin typeface="Century Gothic" panose="020B0502020202020204" pitchFamily="34" charset="0"/>
            </a:endParaRPr>
          </a:p>
          <a:p>
            <a:pPr defTabSz="457200"/>
            <a:r>
              <a:rPr lang="en-US" sz="1600" dirty="0">
                <a:solidFill>
                  <a:prstClr val="black"/>
                </a:solidFill>
                <a:latin typeface="Century Gothic" panose="020B0502020202020204" pitchFamily="34" charset="0"/>
              </a:rPr>
              <a:t>Administered through the </a:t>
            </a:r>
          </a:p>
          <a:p>
            <a:pPr defTabSz="457200"/>
            <a:r>
              <a:rPr lang="en-US" sz="1600" b="1" dirty="0">
                <a:solidFill>
                  <a:prstClr val="black"/>
                </a:solidFill>
                <a:latin typeface="Century Gothic" panose="020B0502020202020204" pitchFamily="34" charset="0"/>
              </a:rPr>
              <a:t>Department of Defense</a:t>
            </a:r>
            <a:r>
              <a:rPr lang="en-US" sz="1600" dirty="0">
                <a:solidFill>
                  <a:prstClr val="black"/>
                </a:solidFill>
                <a:latin typeface="Century Gothic" panose="020B0502020202020204" pitchFamily="34" charset="0"/>
              </a:rPr>
              <a:t>, </a:t>
            </a:r>
          </a:p>
          <a:p>
            <a:pPr defTabSz="457200"/>
            <a:r>
              <a:rPr lang="en-US" sz="1600" dirty="0">
                <a:solidFill>
                  <a:prstClr val="black"/>
                </a:solidFill>
                <a:latin typeface="Century Gothic" panose="020B0502020202020204" pitchFamily="34" charset="0"/>
              </a:rPr>
              <a:t>the program provides matching funds through cooperative agreements with state and local governments and non-profit organizations for the establishment of PTACs to provide procurement assistance.</a:t>
            </a:r>
          </a:p>
        </p:txBody>
      </p:sp>
      <p:sp>
        <p:nvSpPr>
          <p:cNvPr id="6" name="TextBox 5"/>
          <p:cNvSpPr txBox="1"/>
          <p:nvPr/>
        </p:nvSpPr>
        <p:spPr>
          <a:xfrm>
            <a:off x="277794" y="5575251"/>
            <a:ext cx="3725494" cy="1077218"/>
          </a:xfrm>
          <a:prstGeom prst="rect">
            <a:avLst/>
          </a:prstGeom>
          <a:solidFill>
            <a:schemeClr val="accent1">
              <a:lumMod val="75000"/>
            </a:schemeClr>
          </a:solidFill>
        </p:spPr>
        <p:txBody>
          <a:bodyPr wrap="square" rtlCol="0" anchor="ctr" anchorCtr="1">
            <a:spAutoFit/>
          </a:bodyPr>
          <a:lstStyle/>
          <a:p>
            <a:pPr algn="ctr" defTabSz="457200"/>
            <a:r>
              <a:rPr lang="en-US" sz="1600" dirty="0">
                <a:solidFill>
                  <a:prstClr val="white"/>
                </a:solidFill>
                <a:latin typeface="Century Gothic" panose="020B0502020202020204" pitchFamily="34" charset="0"/>
              </a:rPr>
              <a:t>This APEX Accelerator is funded in part through a cooperative agreement with the Department of Defense.</a:t>
            </a:r>
          </a:p>
        </p:txBody>
      </p:sp>
      <p:sp>
        <p:nvSpPr>
          <p:cNvPr id="5" name="Title 4"/>
          <p:cNvSpPr>
            <a:spLocks noGrp="1"/>
          </p:cNvSpPr>
          <p:nvPr>
            <p:ph type="title" idx="4294967295"/>
          </p:nvPr>
        </p:nvSpPr>
        <p:spPr>
          <a:xfrm>
            <a:off x="4991871" y="1331854"/>
            <a:ext cx="6169574"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mn-lt"/>
                <a:ea typeface="+mn-ea"/>
                <a:cs typeface="+mn-cs"/>
              </a:rPr>
              <a:t>APEX ACCELERATORS</a:t>
            </a:r>
          </a:p>
        </p:txBody>
      </p:sp>
      <p:sp>
        <p:nvSpPr>
          <p:cNvPr id="7" name="TextBox 6"/>
          <p:cNvSpPr txBox="1"/>
          <p:nvPr/>
        </p:nvSpPr>
        <p:spPr>
          <a:xfrm>
            <a:off x="2140540" y="488891"/>
            <a:ext cx="2999928" cy="400110"/>
          </a:xfrm>
          <a:prstGeom prst="rect">
            <a:avLst/>
          </a:prstGeom>
          <a:noFill/>
        </p:spPr>
        <p:txBody>
          <a:bodyPr wrap="square" rtlCol="0">
            <a:spAutoFit/>
          </a:bodyPr>
          <a:lstStyle/>
          <a:p>
            <a:r>
              <a:rPr lang="en-US" sz="2000" dirty="0"/>
              <a:t>Formerly known as PTAC</a:t>
            </a:r>
          </a:p>
        </p:txBody>
      </p:sp>
    </p:spTree>
    <p:extLst>
      <p:ext uri="{BB962C8B-B14F-4D97-AF65-F5344CB8AC3E}">
        <p14:creationId xmlns:p14="http://schemas.microsoft.com/office/powerpoint/2010/main" val="2170640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1386" y="311435"/>
            <a:ext cx="4255743" cy="1258948"/>
          </a:xfrm>
          <a:prstGeom prst="rect">
            <a:avLst/>
          </a:prstGeom>
          <a:solidFill>
            <a:schemeClr val="accent5">
              <a:lumMod val="75000"/>
            </a:schemeClr>
          </a:solidFill>
          <a:ln w="34925" cap="flat" cmpd="sng" algn="in">
            <a:solidFill>
              <a:schemeClr val="accent1">
                <a:shade val="50000"/>
              </a:schemeClr>
            </a:solidFill>
            <a:prstDash val="solid"/>
          </a:ln>
          <a:effectLst/>
          <a:scene3d>
            <a:camera prst="orthographicFront"/>
            <a:lightRig rig="threePt" dir="t"/>
          </a:scene3d>
          <a:sp3d prstMaterial="dkEdg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lt1"/>
                </a:solidFill>
                <a:effectLst/>
                <a:uLnTx/>
                <a:uFillTx/>
                <a:latin typeface="Arial" pitchFamily="34" charset="0"/>
                <a:ea typeface="+mn-ea"/>
                <a:cs typeface="Arial" pitchFamily="34" charset="0"/>
              </a:rPr>
              <a:t>List of Pertinent Codes &amp; Data</a:t>
            </a:r>
          </a:p>
        </p:txBody>
      </p:sp>
      <p:sp>
        <p:nvSpPr>
          <p:cNvPr id="3" name="TextBox 2"/>
          <p:cNvSpPr txBox="1"/>
          <p:nvPr/>
        </p:nvSpPr>
        <p:spPr>
          <a:xfrm>
            <a:off x="1111386" y="2645055"/>
            <a:ext cx="6718853" cy="3046988"/>
          </a:xfrm>
          <a:prstGeom prst="rect">
            <a:avLst/>
          </a:prstGeom>
          <a:noFill/>
        </p:spPr>
        <p:txBody>
          <a:bodyPr wrap="square" rtlCol="0">
            <a:spAutoFit/>
          </a:bodyPr>
          <a:lstStyle/>
          <a:p>
            <a:pPr algn="ctr"/>
            <a:r>
              <a:rPr lang="en-US" sz="3200" b="1" dirty="0"/>
              <a:t>Federal Employer Identification Number (FEIN or EIN)</a:t>
            </a:r>
          </a:p>
          <a:p>
            <a:pPr algn="ctr"/>
            <a:endParaRPr lang="en-US" sz="3200" b="1" dirty="0"/>
          </a:p>
          <a:p>
            <a:pPr algn="ctr"/>
            <a:r>
              <a:rPr lang="en-US" sz="3200" b="1" dirty="0"/>
              <a:t>Or </a:t>
            </a:r>
          </a:p>
          <a:p>
            <a:pPr algn="ctr"/>
            <a:endParaRPr lang="en-US" sz="3200" b="1" dirty="0"/>
          </a:p>
          <a:p>
            <a:pPr algn="ctr"/>
            <a:r>
              <a:rPr lang="en-US" sz="3200" b="1" dirty="0"/>
              <a:t>Social Security Number</a:t>
            </a:r>
          </a:p>
        </p:txBody>
      </p:sp>
      <p:sp>
        <p:nvSpPr>
          <p:cNvPr id="4" name="TextBox 3"/>
          <p:cNvSpPr txBox="1"/>
          <p:nvPr/>
        </p:nvSpPr>
        <p:spPr>
          <a:xfrm>
            <a:off x="1111386" y="1846109"/>
            <a:ext cx="9841536" cy="523220"/>
          </a:xfrm>
          <a:prstGeom prst="rect">
            <a:avLst/>
          </a:prstGeom>
          <a:solidFill>
            <a:srgbClr val="C00000"/>
          </a:solidFill>
        </p:spPr>
        <p:txBody>
          <a:bodyPr wrap="square" rtlCol="0">
            <a:spAutoFit/>
          </a:bodyPr>
          <a:lstStyle/>
          <a:p>
            <a:r>
              <a:rPr lang="en-US" sz="2800" b="1" dirty="0">
                <a:solidFill>
                  <a:schemeClr val="bg1"/>
                </a:solidFill>
              </a:rPr>
              <a:t>Never put highly sensitive information on this document</a:t>
            </a:r>
          </a:p>
        </p:txBody>
      </p:sp>
      <p:pic>
        <p:nvPicPr>
          <p:cNvPr id="5" name="Picture 4" descr="BE CAREFUL THINK BEFORE YOU ACT"/>
          <p:cNvPicPr>
            <a:picLocks noChangeAspect="1"/>
          </p:cNvPicPr>
          <p:nvPr/>
        </p:nvPicPr>
        <p:blipFill rotWithShape="1">
          <a:blip r:embed="rId3" cstate="print">
            <a:extLst>
              <a:ext uri="{28A0092B-C50C-407E-A947-70E740481C1C}">
                <a14:useLocalDpi xmlns:a14="http://schemas.microsoft.com/office/drawing/2010/main" val="0"/>
              </a:ext>
            </a:extLst>
          </a:blip>
          <a:srcRect b="10135"/>
          <a:stretch/>
        </p:blipFill>
        <p:spPr>
          <a:xfrm>
            <a:off x="7830239" y="3538330"/>
            <a:ext cx="4057907" cy="2643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071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Designing elements</a:t>
            </a:r>
          </a:p>
        </p:txBody>
      </p:sp>
      <p:sp>
        <p:nvSpPr>
          <p:cNvPr id="3" name="Text Placeholder 2"/>
          <p:cNvSpPr>
            <a:spLocks noGrp="1"/>
          </p:cNvSpPr>
          <p:nvPr>
            <p:ph type="body" idx="1"/>
          </p:nvPr>
        </p:nvSpPr>
        <p:spPr/>
        <p:txBody>
          <a:bodyPr/>
          <a:lstStyle/>
          <a:p>
            <a:r>
              <a:rPr lang="en-US" dirty="0"/>
              <a:t>Other Important Tips </a:t>
            </a:r>
          </a:p>
        </p:txBody>
      </p:sp>
    </p:spTree>
    <p:extLst>
      <p:ext uri="{BB962C8B-B14F-4D97-AF65-F5344CB8AC3E}">
        <p14:creationId xmlns:p14="http://schemas.microsoft.com/office/powerpoint/2010/main" val="396601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2486" y="159025"/>
            <a:ext cx="1074751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3 Important Tips When Tailoring Your Capability Statement</a:t>
            </a:r>
          </a:p>
        </p:txBody>
      </p:sp>
      <p:graphicFrame>
        <p:nvGraphicFramePr>
          <p:cNvPr id="6" name="Diagram 5" descr="Use the government's language&#10;Past Performance is Relevant&#10;Differentiators match needs"/>
          <p:cNvGraphicFramePr/>
          <p:nvPr>
            <p:extLst>
              <p:ext uri="{D42A27DB-BD31-4B8C-83A1-F6EECF244321}">
                <p14:modId xmlns:p14="http://schemas.microsoft.com/office/powerpoint/2010/main" val="54560060"/>
              </p:ext>
            </p:extLst>
          </p:nvPr>
        </p:nvGraphicFramePr>
        <p:xfrm>
          <a:off x="2268273" y="1840359"/>
          <a:ext cx="8647043" cy="3917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491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2486" y="159025"/>
            <a:ext cx="474932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Other Important Tips</a:t>
            </a:r>
          </a:p>
        </p:txBody>
      </p:sp>
      <p:sp>
        <p:nvSpPr>
          <p:cNvPr id="3" name="TextBox 2"/>
          <p:cNvSpPr txBox="1"/>
          <p:nvPr/>
        </p:nvSpPr>
        <p:spPr>
          <a:xfrm>
            <a:off x="5080705" y="3272180"/>
            <a:ext cx="6454915" cy="2308324"/>
          </a:xfrm>
          <a:prstGeom prst="rect">
            <a:avLst/>
          </a:prstGeom>
          <a:noFill/>
        </p:spPr>
        <p:txBody>
          <a:bodyPr wrap="square" rtlCol="0">
            <a:spAutoFit/>
          </a:bodyPr>
          <a:lstStyle/>
          <a:p>
            <a:r>
              <a:rPr lang="en-US" b="1" dirty="0"/>
              <a:t>Gather important information: </a:t>
            </a:r>
          </a:p>
          <a:p>
            <a:pPr marL="285750" indent="-285750">
              <a:buFont typeface="Arial" panose="020B0604020202020204" pitchFamily="34" charset="0"/>
              <a:buChar char="•"/>
            </a:pPr>
            <a:r>
              <a:rPr lang="en-US" dirty="0"/>
              <a:t>Review Targeted Agency or Prime’s Website – News Headlines, Doing Business with, google latest articles within your industry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Check out Forecasts (agency websites) or Sam (Contracting Opportunities) </a:t>
            </a:r>
          </a:p>
          <a:p>
            <a:pPr marL="285750" indent="-285750">
              <a:buFont typeface="Arial" panose="020B0604020202020204" pitchFamily="34" charset="0"/>
              <a:buChar char="•"/>
            </a:pPr>
            <a:endParaRPr lang="en-US" dirty="0"/>
          </a:p>
        </p:txBody>
      </p:sp>
      <p:sp>
        <p:nvSpPr>
          <p:cNvPr id="4" name="TextBox 3"/>
          <p:cNvSpPr txBox="1"/>
          <p:nvPr/>
        </p:nvSpPr>
        <p:spPr>
          <a:xfrm>
            <a:off x="961472" y="1631419"/>
            <a:ext cx="6507678" cy="646331"/>
          </a:xfrm>
          <a:prstGeom prst="rect">
            <a:avLst/>
          </a:prstGeom>
          <a:noFill/>
        </p:spPr>
        <p:txBody>
          <a:bodyPr wrap="square" rtlCol="0">
            <a:spAutoFit/>
          </a:bodyPr>
          <a:lstStyle/>
          <a:p>
            <a:pPr marL="285750" indent="-285750">
              <a:buFont typeface="Arial" panose="020B0604020202020204" pitchFamily="34" charset="0"/>
              <a:buChar char="•"/>
            </a:pPr>
            <a:r>
              <a:rPr lang="en-US" dirty="0"/>
              <a:t>Tailor a Cap Statement for each agency you want to target</a:t>
            </a:r>
          </a:p>
          <a:p>
            <a:pPr marL="285750" indent="-285750">
              <a:buFont typeface="Arial" panose="020B0604020202020204" pitchFamily="34" charset="0"/>
              <a:buChar char="•"/>
            </a:pPr>
            <a:r>
              <a:rPr lang="en-US" dirty="0"/>
              <a:t>Have a </a:t>
            </a:r>
            <a:r>
              <a:rPr lang="en-US" b="1" dirty="0"/>
              <a:t>General one </a:t>
            </a:r>
            <a:r>
              <a:rPr lang="en-US" dirty="0"/>
              <a:t>on hand just in case </a:t>
            </a:r>
          </a:p>
        </p:txBody>
      </p:sp>
      <p:pic>
        <p:nvPicPr>
          <p:cNvPr id="5" name="Picture 4" descr="Armed soldiers; helicopt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095" y="3234520"/>
            <a:ext cx="3459900" cy="2156346"/>
          </a:xfrm>
          <a:prstGeom prst="rect">
            <a:avLst/>
          </a:prstGeom>
          <a:ln>
            <a:noFill/>
          </a:ln>
          <a:effectLst>
            <a:outerShdw blurRad="292100" dist="139700" dir="2700000" algn="tl" rotWithShape="0">
              <a:srgbClr val="333333">
                <a:alpha val="65000"/>
              </a:srgbClr>
            </a:outerShdw>
          </a:effectLst>
        </p:spPr>
      </p:pic>
      <p:pic>
        <p:nvPicPr>
          <p:cNvPr id="6" name="Picture 5" descr="Military shi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690" y="886906"/>
            <a:ext cx="3558930" cy="213535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982B44B-6E29-28F1-7D99-27914CB4B9BC}"/>
              </a:ext>
            </a:extLst>
          </p:cNvPr>
          <p:cNvSpPr txBox="1"/>
          <p:nvPr/>
        </p:nvSpPr>
        <p:spPr>
          <a:xfrm>
            <a:off x="3801359" y="6052644"/>
            <a:ext cx="6094428" cy="646331"/>
          </a:xfrm>
          <a:prstGeom prst="rect">
            <a:avLst/>
          </a:prstGeom>
          <a:solidFill>
            <a:srgbClr val="C00000"/>
          </a:solidFill>
        </p:spPr>
        <p:txBody>
          <a:bodyPr wrap="square">
            <a:spAutoFit/>
          </a:bodyPr>
          <a:lstStyle/>
          <a:p>
            <a:r>
              <a:rPr lang="en-US" b="1" dirty="0">
                <a:solidFill>
                  <a:schemeClr val="bg1"/>
                </a:solidFill>
              </a:rPr>
              <a:t>Important Note** </a:t>
            </a:r>
            <a:r>
              <a:rPr lang="en-US" dirty="0">
                <a:solidFill>
                  <a:schemeClr val="bg1"/>
                </a:solidFill>
              </a:rPr>
              <a:t>- If attending a Networking event, find out what agencies will be at the event a head of time </a:t>
            </a:r>
          </a:p>
        </p:txBody>
      </p:sp>
    </p:spTree>
    <p:extLst>
      <p:ext uri="{BB962C8B-B14F-4D97-AF65-F5344CB8AC3E}">
        <p14:creationId xmlns:p14="http://schemas.microsoft.com/office/powerpoint/2010/main" val="305750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2669" y="1115591"/>
            <a:ext cx="8505487" cy="830997"/>
          </a:xfrm>
          <a:prstGeom prst="rect">
            <a:avLst/>
          </a:prstGeom>
          <a:noFill/>
        </p:spPr>
        <p:txBody>
          <a:bodyPr wrap="square" rtlCol="0">
            <a:spAutoFit/>
          </a:bodyPr>
          <a:lstStyle/>
          <a:p>
            <a:r>
              <a:rPr lang="en-US" sz="2400" dirty="0"/>
              <a:t>If your cap statement looks messy, then it could reflect how the reviewer looks at your company – messy, unorganized. </a:t>
            </a:r>
          </a:p>
        </p:txBody>
      </p:sp>
      <p:sp>
        <p:nvSpPr>
          <p:cNvPr id="3" name="Title 2"/>
          <p:cNvSpPr>
            <a:spLocks noGrp="1"/>
          </p:cNvSpPr>
          <p:nvPr>
            <p:ph type="title" idx="4294967295"/>
          </p:nvPr>
        </p:nvSpPr>
        <p:spPr>
          <a:xfrm>
            <a:off x="1214651" y="332982"/>
            <a:ext cx="510663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Designing Elements</a:t>
            </a:r>
          </a:p>
        </p:txBody>
      </p:sp>
      <p:pic>
        <p:nvPicPr>
          <p:cNvPr id="4" name="Picture 3" descr="APEX ACCELERATORS logo"/>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45608" y="2579200"/>
            <a:ext cx="2456380" cy="963883"/>
          </a:xfrm>
          <a:prstGeom prst="rect">
            <a:avLst/>
          </a:prstGeom>
        </p:spPr>
      </p:pic>
      <p:sp>
        <p:nvSpPr>
          <p:cNvPr id="5" name="TextBox 4"/>
          <p:cNvSpPr txBox="1"/>
          <p:nvPr/>
        </p:nvSpPr>
        <p:spPr>
          <a:xfrm>
            <a:off x="4544704" y="2082866"/>
            <a:ext cx="6848213" cy="4001095"/>
          </a:xfrm>
          <a:prstGeom prst="rect">
            <a:avLst/>
          </a:prstGeom>
          <a:solidFill>
            <a:schemeClr val="bg2">
              <a:lumMod val="50000"/>
            </a:schemeClr>
          </a:solidFill>
        </p:spPr>
        <p:txBody>
          <a:bodyPr wrap="square" rtlCol="0">
            <a:spAutoFit/>
          </a:bodyPr>
          <a:lstStyle/>
          <a:p>
            <a:r>
              <a:rPr lang="en-US" sz="2000" b="1" dirty="0">
                <a:solidFill>
                  <a:schemeClr val="bg1"/>
                </a:solidFill>
              </a:rPr>
              <a:t>TIPS: </a:t>
            </a:r>
          </a:p>
          <a:p>
            <a:pPr marL="285750" indent="-285750">
              <a:buFont typeface="Arial" panose="020B0604020202020204" pitchFamily="34" charset="0"/>
              <a:buChar char="•"/>
            </a:pPr>
            <a:r>
              <a:rPr lang="en-US" dirty="0">
                <a:solidFill>
                  <a:schemeClr val="bg1"/>
                </a:solidFill>
              </a:rPr>
              <a:t>Use your company’s LOGO, Branding and Colors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Do NOT use long paragraphs – bullets are best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Use FONTS that are “Easy to Read” </a:t>
            </a:r>
          </a:p>
          <a:p>
            <a:r>
              <a:rPr lang="en-US" dirty="0">
                <a:solidFill>
                  <a:schemeClr val="bg1"/>
                </a:solidFill>
              </a:rPr>
              <a:t>     - Not too small</a:t>
            </a:r>
          </a:p>
          <a:p>
            <a:r>
              <a:rPr lang="en-US" dirty="0">
                <a:solidFill>
                  <a:schemeClr val="bg1"/>
                </a:solidFill>
              </a:rPr>
              <a:t>     - Use Sans Serif fonts (not extending the end strokes)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Don’t jam information together – make use of white space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Don’t be too wordy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One page ONLY but no more than front and back</a:t>
            </a:r>
          </a:p>
        </p:txBody>
      </p:sp>
      <p:pic>
        <p:nvPicPr>
          <p:cNvPr id="6" name="Picture 5" descr="Font samples&#10;WTF (Arial)&#10;WTF (Helvetica Neue)&#10;WTF (Tahoma)"/>
          <p:cNvPicPr>
            <a:picLocks noChangeAspect="1"/>
          </p:cNvPicPr>
          <p:nvPr/>
        </p:nvPicPr>
        <p:blipFill>
          <a:blip r:embed="rId4"/>
          <a:stretch>
            <a:fillRect/>
          </a:stretch>
        </p:blipFill>
        <p:spPr>
          <a:xfrm>
            <a:off x="1402210" y="4051609"/>
            <a:ext cx="2543175" cy="1314450"/>
          </a:xfrm>
          <a:prstGeom prst="rect">
            <a:avLst/>
          </a:prstGeom>
          <a:solidFill>
            <a:schemeClr val="tx2"/>
          </a:solidFill>
          <a:ln w="31750">
            <a:solidFill>
              <a:schemeClr val="tx2"/>
            </a:solidFill>
          </a:ln>
        </p:spPr>
      </p:pic>
    </p:spTree>
    <p:extLst>
      <p:ext uri="{BB962C8B-B14F-4D97-AF65-F5344CB8AC3E}">
        <p14:creationId xmlns:p14="http://schemas.microsoft.com/office/powerpoint/2010/main" val="115950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8" y="766558"/>
            <a:ext cx="4926841" cy="5324535"/>
          </a:xfrm>
          <a:prstGeom prst="rect">
            <a:avLst/>
          </a:prstGeom>
          <a:noFill/>
        </p:spPr>
        <p:txBody>
          <a:bodyPr wrap="square" rtlCol="0">
            <a:spAutoFit/>
          </a:bodyPr>
          <a:lstStyle/>
          <a:p>
            <a:r>
              <a:rPr lang="en-US" sz="2000" b="1" dirty="0"/>
              <a:t>TIPS: </a:t>
            </a:r>
          </a:p>
          <a:p>
            <a:pPr marL="285750" indent="-285750">
              <a:buFont typeface="Arial" panose="020B0604020202020204" pitchFamily="34" charset="0"/>
              <a:buChar char="•"/>
            </a:pPr>
            <a:r>
              <a:rPr lang="en-US" sz="2000" dirty="0"/>
              <a:t>Use your company’s LOGO, Branding and Colors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Do NOT use long paragraphs – bullets are best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Use FONTS that are “Easy to Read” </a:t>
            </a:r>
          </a:p>
          <a:p>
            <a:r>
              <a:rPr lang="en-US" sz="2000" dirty="0"/>
              <a:t>     - Not too small</a:t>
            </a:r>
          </a:p>
          <a:p>
            <a:r>
              <a:rPr lang="en-US" sz="2000" dirty="0"/>
              <a:t>     - Use Sans Serif fonts </a:t>
            </a:r>
          </a:p>
          <a:p>
            <a:r>
              <a:rPr lang="en-US" sz="2000" dirty="0"/>
              <a:t>       (not extending the end strokes)</a:t>
            </a:r>
          </a:p>
          <a:p>
            <a:endParaRPr lang="en-US" sz="2000" dirty="0"/>
          </a:p>
          <a:p>
            <a:pPr marL="285750" indent="-285750">
              <a:buFont typeface="Arial" panose="020B0604020202020204" pitchFamily="34" charset="0"/>
              <a:buChar char="•"/>
            </a:pPr>
            <a:r>
              <a:rPr lang="en-US" sz="2000" dirty="0"/>
              <a:t>Don’t jam information together – make use of white space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One page ONLY but no more than front and back</a:t>
            </a:r>
          </a:p>
        </p:txBody>
      </p:sp>
      <p:sp>
        <p:nvSpPr>
          <p:cNvPr id="3" name="TextBox 2"/>
          <p:cNvSpPr txBox="1"/>
          <p:nvPr/>
        </p:nvSpPr>
        <p:spPr>
          <a:xfrm>
            <a:off x="7465327" y="626421"/>
            <a:ext cx="3875963" cy="5632311"/>
          </a:xfrm>
          <a:prstGeom prst="rect">
            <a:avLst/>
          </a:prstGeom>
          <a:noFill/>
        </p:spPr>
        <p:txBody>
          <a:bodyPr wrap="square" rtlCol="0">
            <a:spAutoFit/>
          </a:bodyPr>
          <a:lstStyle/>
          <a:p>
            <a:r>
              <a:rPr lang="en-US" sz="2000" b="1" dirty="0"/>
              <a:t>TIPS: </a:t>
            </a:r>
          </a:p>
          <a:p>
            <a:pPr marL="285750" indent="-285750">
              <a:buFont typeface="Arial" panose="020B0604020202020204" pitchFamily="34" charset="0"/>
              <a:buChar char="•"/>
            </a:pPr>
            <a:r>
              <a:rPr lang="en-US" sz="2000" dirty="0">
                <a:latin typeface="Bodoni MT Black" panose="02070A03080606020203" pitchFamily="18" charset="0"/>
              </a:rPr>
              <a:t>Use your company’s LOGO, Branding and Colors</a:t>
            </a:r>
          </a:p>
          <a:p>
            <a:pPr marL="285750" indent="-285750">
              <a:buFont typeface="Arial" panose="020B0604020202020204" pitchFamily="34" charset="0"/>
              <a:buChar char="•"/>
            </a:pPr>
            <a:r>
              <a:rPr lang="en-US" sz="2000" dirty="0">
                <a:latin typeface="Bodoni MT Black" panose="02070A03080606020203" pitchFamily="18" charset="0"/>
              </a:rPr>
              <a:t>Do NOT use long paragraphs – bullets are best</a:t>
            </a:r>
          </a:p>
          <a:p>
            <a:pPr marL="285750" indent="-285750">
              <a:buFont typeface="Arial" panose="020B0604020202020204" pitchFamily="34" charset="0"/>
              <a:buChar char="•"/>
            </a:pPr>
            <a:r>
              <a:rPr lang="en-US" sz="2000" dirty="0">
                <a:latin typeface="Bodoni MT Black" panose="02070A03080606020203" pitchFamily="18" charset="0"/>
              </a:rPr>
              <a:t>Use FONTS that are “Easy to Read” </a:t>
            </a:r>
          </a:p>
          <a:p>
            <a:r>
              <a:rPr lang="en-US" sz="2000" dirty="0">
                <a:latin typeface="Bodoni MT Black" panose="02070A03080606020203" pitchFamily="18" charset="0"/>
              </a:rPr>
              <a:t>     - Not too small</a:t>
            </a:r>
          </a:p>
          <a:p>
            <a:r>
              <a:rPr lang="en-US" sz="2000" dirty="0">
                <a:latin typeface="Bodoni MT Black" panose="02070A03080606020203" pitchFamily="18" charset="0"/>
              </a:rPr>
              <a:t>     - Use Sans Serif fonts (not extending the end strokes)</a:t>
            </a:r>
          </a:p>
          <a:p>
            <a:pPr marL="285750" indent="-285750">
              <a:buFont typeface="Arial" panose="020B0604020202020204" pitchFamily="34" charset="0"/>
              <a:buChar char="•"/>
            </a:pPr>
            <a:r>
              <a:rPr lang="en-US" sz="2000" dirty="0">
                <a:latin typeface="Bodoni MT Black" panose="02070A03080606020203" pitchFamily="18" charset="0"/>
              </a:rPr>
              <a:t>Don’t jam information together – make use of white space</a:t>
            </a:r>
          </a:p>
          <a:p>
            <a:pPr marL="285750" indent="-285750">
              <a:buFont typeface="Arial" panose="020B0604020202020204" pitchFamily="34" charset="0"/>
              <a:buChar char="•"/>
            </a:pPr>
            <a:r>
              <a:rPr lang="en-US" sz="2000" dirty="0">
                <a:latin typeface="Bodoni MT Black" panose="02070A03080606020203" pitchFamily="18" charset="0"/>
              </a:rPr>
              <a:t>One page ONLY but no more than front and back</a:t>
            </a:r>
          </a:p>
        </p:txBody>
      </p:sp>
      <p:sp>
        <p:nvSpPr>
          <p:cNvPr id="5" name="Title 4"/>
          <p:cNvSpPr>
            <a:spLocks noGrp="1"/>
          </p:cNvSpPr>
          <p:nvPr>
            <p:ph type="title" idx="4294967295"/>
          </p:nvPr>
        </p:nvSpPr>
        <p:spPr>
          <a:xfrm>
            <a:off x="3016155" y="0"/>
            <a:ext cx="560923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Good and Bad Example</a:t>
            </a:r>
          </a:p>
        </p:txBody>
      </p:sp>
    </p:spTree>
    <p:extLst>
      <p:ext uri="{BB962C8B-B14F-4D97-AF65-F5344CB8AC3E}">
        <p14:creationId xmlns:p14="http://schemas.microsoft.com/office/powerpoint/2010/main" val="3429336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2593" y="2956379"/>
            <a:ext cx="8516203" cy="19389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t>Use a designing/graphics company </a:t>
            </a:r>
            <a:r>
              <a:rPr lang="en-US" sz="2800" dirty="0"/>
              <a:t>– if you or no one in your company has the ability, or</a:t>
            </a:r>
          </a:p>
          <a:p>
            <a:pPr marL="457200" indent="-457200">
              <a:buFont typeface="Arial" panose="020B0604020202020204" pitchFamily="34" charset="0"/>
              <a:buChar char="•"/>
            </a:pPr>
            <a:r>
              <a:rPr lang="en-US" sz="2800" dirty="0"/>
              <a:t>Hire a Marketing or Communication </a:t>
            </a:r>
            <a:r>
              <a:rPr lang="en-US" sz="3600" b="1" dirty="0"/>
              <a:t>intern</a:t>
            </a:r>
            <a:r>
              <a:rPr lang="en-US" sz="2800" dirty="0"/>
              <a:t> from a local university or community college</a:t>
            </a:r>
          </a:p>
        </p:txBody>
      </p:sp>
      <p:sp>
        <p:nvSpPr>
          <p:cNvPr id="3" name="Explosion 2 2"/>
          <p:cNvSpPr>
            <a:spLocks noGrp="1"/>
          </p:cNvSpPr>
          <p:nvPr>
            <p:ph type="title" idx="4294967295"/>
          </p:nvPr>
        </p:nvSpPr>
        <p:spPr>
          <a:xfrm rot="21345132">
            <a:off x="1457810" y="523381"/>
            <a:ext cx="5465310" cy="2233658"/>
          </a:xfrm>
          <a:prstGeom prst="irregularSeal2">
            <a:avLst/>
          </a:prstGeom>
          <a:solidFill>
            <a:srgbClr val="C00000"/>
          </a:solidFill>
          <a:ln w="34925" cap="flat" cmpd="sng" algn="in">
            <a:solidFill>
              <a:srgbClr val="C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lt1"/>
                </a:solidFill>
                <a:effectLst/>
                <a:uLnTx/>
                <a:uFillTx/>
                <a:latin typeface="+mn-lt"/>
                <a:ea typeface="+mn-ea"/>
                <a:cs typeface="+mn-cs"/>
              </a:rPr>
              <a:t>First Impressions are everything</a:t>
            </a:r>
          </a:p>
        </p:txBody>
      </p:sp>
      <p:sp>
        <p:nvSpPr>
          <p:cNvPr id="4" name="TextBox 3"/>
          <p:cNvSpPr txBox="1"/>
          <p:nvPr/>
        </p:nvSpPr>
        <p:spPr>
          <a:xfrm>
            <a:off x="3084396" y="5195342"/>
            <a:ext cx="6946710" cy="923330"/>
          </a:xfrm>
          <a:prstGeom prst="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solidFill>
                  <a:schemeClr val="bg1"/>
                </a:solidFill>
              </a:rPr>
              <a:t>Remember to </a:t>
            </a:r>
          </a:p>
          <a:p>
            <a:pPr marL="285750" indent="-285750">
              <a:buFont typeface="Arial" panose="020B0604020202020204" pitchFamily="34" charset="0"/>
              <a:buChar char="•"/>
            </a:pPr>
            <a:r>
              <a:rPr lang="en-US" dirty="0">
                <a:solidFill>
                  <a:schemeClr val="bg1"/>
                </a:solidFill>
              </a:rPr>
              <a:t>Save as Word doc - in order to make changes easily </a:t>
            </a:r>
          </a:p>
          <a:p>
            <a:pPr marL="285750" indent="-285750">
              <a:buFont typeface="Arial" panose="020B0604020202020204" pitchFamily="34" charset="0"/>
              <a:buChar char="•"/>
            </a:pPr>
            <a:r>
              <a:rPr lang="en-US" dirty="0">
                <a:solidFill>
                  <a:schemeClr val="bg1"/>
                </a:solidFill>
              </a:rPr>
              <a:t>Have it available in a PDF format to send out electronically</a:t>
            </a:r>
          </a:p>
        </p:txBody>
      </p:sp>
      <p:pic>
        <p:nvPicPr>
          <p:cNvPr id="5" name="Picture 4" descr="Image of person on phone looking at papers and sitting at a desk in front of a lapt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338" y="500622"/>
            <a:ext cx="4558352" cy="2279176"/>
          </a:xfrm>
          <a:prstGeom prst="rect">
            <a:avLst/>
          </a:prstGeom>
        </p:spPr>
      </p:pic>
    </p:spTree>
    <p:extLst>
      <p:ext uri="{BB962C8B-B14F-4D97-AF65-F5344CB8AC3E}">
        <p14:creationId xmlns:p14="http://schemas.microsoft.com/office/powerpoint/2010/main" val="28172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2486" y="159025"/>
            <a:ext cx="563880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Other things to consider:</a:t>
            </a:r>
          </a:p>
        </p:txBody>
      </p:sp>
      <p:sp>
        <p:nvSpPr>
          <p:cNvPr id="4" name="TextBox 3"/>
          <p:cNvSpPr txBox="1"/>
          <p:nvPr/>
        </p:nvSpPr>
        <p:spPr>
          <a:xfrm>
            <a:off x="1001483" y="953063"/>
            <a:ext cx="520139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Never use a Government Agency LOGO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Put yourself in the eyes of the reviewer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Have someone review a draft to look for common mistakes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your Capability Statement easy to understand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Place your Capability Statement on your website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Use the government’s terminology</a:t>
            </a:r>
          </a:p>
          <a:p>
            <a:pPr marL="285750" indent="-285750">
              <a:buFont typeface="Arial" panose="020B0604020202020204" pitchFamily="34" charset="0"/>
              <a:buChar char="•"/>
            </a:pPr>
            <a:endParaRPr lang="en-US" dirty="0"/>
          </a:p>
        </p:txBody>
      </p:sp>
      <p:sp>
        <p:nvSpPr>
          <p:cNvPr id="5" name="TextBox 4"/>
          <p:cNvSpPr txBox="1"/>
          <p:nvPr/>
        </p:nvSpPr>
        <p:spPr>
          <a:xfrm>
            <a:off x="4308764" y="4973781"/>
            <a:ext cx="6996545" cy="1600438"/>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a:solidFill>
                  <a:schemeClr val="bg1"/>
                </a:solidFill>
              </a:rPr>
              <a:t>Doing business with the government is highly competitive </a:t>
            </a:r>
            <a:r>
              <a:rPr lang="en-US" dirty="0">
                <a:solidFill>
                  <a:schemeClr val="bg1"/>
                </a:solidFill>
              </a:rPr>
              <a:t>– Don’t just throw something together……take the time, make the effort and put in the extra mile to create the best </a:t>
            </a:r>
            <a:r>
              <a:rPr lang="en-US" sz="2400" b="1" dirty="0">
                <a:solidFill>
                  <a:schemeClr val="bg1"/>
                </a:solidFill>
              </a:rPr>
              <a:t>Capability Statement possible</a:t>
            </a:r>
            <a:r>
              <a:rPr lang="en-US" dirty="0">
                <a:solidFill>
                  <a:schemeClr val="bg1"/>
                </a:solidFill>
              </a:rPr>
              <a:t>. </a:t>
            </a:r>
          </a:p>
        </p:txBody>
      </p:sp>
      <p:pic>
        <p:nvPicPr>
          <p:cNvPr id="6" name="Picture 5" descr="Image of a person giving two thumbs 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303" y="1066799"/>
            <a:ext cx="4570269" cy="281247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320794" y="482190"/>
            <a:ext cx="3103418" cy="584775"/>
          </a:xfrm>
          <a:prstGeom prst="rect">
            <a:avLst/>
          </a:prstGeom>
          <a:noFill/>
        </p:spPr>
        <p:txBody>
          <a:bodyPr wrap="square" rtlCol="0">
            <a:spAutoFit/>
          </a:bodyPr>
          <a:lstStyle/>
          <a:p>
            <a:pPr algn="ctr"/>
            <a:r>
              <a:rPr lang="en-US" sz="3200" dirty="0"/>
              <a:t>You got this!!</a:t>
            </a:r>
          </a:p>
        </p:txBody>
      </p:sp>
    </p:spTree>
    <p:extLst>
      <p:ext uri="{BB962C8B-B14F-4D97-AF65-F5344CB8AC3E}">
        <p14:creationId xmlns:p14="http://schemas.microsoft.com/office/powerpoint/2010/main" val="126247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DCCCB0-8F9B-5CFA-7664-014E86F99030}"/>
              </a:ext>
            </a:extLst>
          </p:cNvPr>
          <p:cNvSpPr>
            <a:spLocks noGrp="1"/>
          </p:cNvSpPr>
          <p:nvPr>
            <p:ph type="body" idx="1"/>
          </p:nvPr>
        </p:nvSpPr>
        <p:spPr/>
        <p:txBody>
          <a:bodyPr>
            <a:normAutofit fontScale="92500"/>
          </a:bodyPr>
          <a:lstStyle/>
          <a:p>
            <a:r>
              <a:rPr lang="en-US" sz="2400" dirty="0"/>
              <a:t>Robyn Young, Government Contracting Manager</a:t>
            </a:r>
          </a:p>
          <a:p>
            <a:r>
              <a:rPr lang="en-US" sz="2400" dirty="0">
                <a:hlinkClick r:id="rId2"/>
              </a:rPr>
              <a:t>robyny@northwestpa.org</a:t>
            </a:r>
            <a:endParaRPr lang="en-US" sz="2400" dirty="0"/>
          </a:p>
          <a:p>
            <a:endParaRPr lang="en-US" sz="2400" dirty="0"/>
          </a:p>
        </p:txBody>
      </p:sp>
      <p:sp>
        <p:nvSpPr>
          <p:cNvPr id="3" name="Date Placeholder 2">
            <a:extLst>
              <a:ext uri="{FF2B5EF4-FFF2-40B4-BE49-F238E27FC236}">
                <a16:creationId xmlns:a16="http://schemas.microsoft.com/office/drawing/2014/main" id="{4DB867C0-64CE-DAD6-CB85-6B914238C297}"/>
              </a:ext>
            </a:extLst>
          </p:cNvPr>
          <p:cNvSpPr>
            <a:spLocks noGrp="1"/>
          </p:cNvSpPr>
          <p:nvPr>
            <p:ph type="dt" sz="half" idx="10"/>
          </p:nvPr>
        </p:nvSpPr>
        <p:spPr>
          <a:xfrm rot="10800000" flipV="1">
            <a:off x="200959" y="2302022"/>
            <a:ext cx="5285442" cy="689261"/>
          </a:xfrm>
          <a:solidFill>
            <a:srgbClr val="C00000"/>
          </a:solidFill>
        </p:spPr>
        <p:txBody>
          <a:bodyPr/>
          <a:lstStyle/>
          <a:p>
            <a:r>
              <a:rPr lang="en-US" sz="2000" dirty="0">
                <a:latin typeface="Century Gothic" panose="020B0502020202020204" pitchFamily="34" charset="0"/>
                <a:hlinkClick r:id="rId3"/>
              </a:rPr>
              <a:t>https://www.aptac-us.org/find-a-ptac/</a:t>
            </a:r>
            <a:r>
              <a:rPr lang="en-US" sz="2000" dirty="0">
                <a:latin typeface="Century Gothic" panose="020B0502020202020204" pitchFamily="34" charset="0"/>
              </a:rPr>
              <a:t> </a:t>
            </a:r>
          </a:p>
        </p:txBody>
      </p:sp>
      <p:sp>
        <p:nvSpPr>
          <p:cNvPr id="4" name="TextBox 3">
            <a:extLst>
              <a:ext uri="{FF2B5EF4-FFF2-40B4-BE49-F238E27FC236}">
                <a16:creationId xmlns:a16="http://schemas.microsoft.com/office/drawing/2014/main" id="{4642587B-0169-2302-724E-F971DF89EF85}"/>
              </a:ext>
            </a:extLst>
          </p:cNvPr>
          <p:cNvSpPr txBox="1"/>
          <p:nvPr/>
        </p:nvSpPr>
        <p:spPr>
          <a:xfrm>
            <a:off x="328238" y="1636709"/>
            <a:ext cx="4521758" cy="646331"/>
          </a:xfrm>
          <a:prstGeom prst="rect">
            <a:avLst/>
          </a:prstGeom>
          <a:noFill/>
        </p:spPr>
        <p:txBody>
          <a:bodyPr wrap="square" rtlCol="0">
            <a:spAutoFit/>
          </a:bodyPr>
          <a:lstStyle/>
          <a:p>
            <a:r>
              <a:rPr lang="en-US" dirty="0"/>
              <a:t>Find your local </a:t>
            </a:r>
            <a:r>
              <a:rPr lang="en-US" b="1" dirty="0"/>
              <a:t>APEX Accelerator </a:t>
            </a:r>
            <a:r>
              <a:rPr lang="en-US" dirty="0"/>
              <a:t>(formerly known as PTAC)</a:t>
            </a:r>
          </a:p>
        </p:txBody>
      </p:sp>
      <p:sp>
        <p:nvSpPr>
          <p:cNvPr id="5" name="Title 4">
            <a:extLst>
              <a:ext uri="{FF2B5EF4-FFF2-40B4-BE49-F238E27FC236}">
                <a16:creationId xmlns:a16="http://schemas.microsoft.com/office/drawing/2014/main" id="{3D9292D3-71D9-4678-1376-0C67763CD066}"/>
              </a:ext>
            </a:extLst>
          </p:cNvPr>
          <p:cNvSpPr>
            <a:spLocks noGrp="1"/>
          </p:cNvSpPr>
          <p:nvPr>
            <p:ph type="title" idx="4294967295"/>
          </p:nvPr>
        </p:nvSpPr>
        <p:spPr>
          <a:xfrm>
            <a:off x="4329972" y="2967335"/>
            <a:ext cx="353205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Thank You! </a:t>
            </a:r>
          </a:p>
        </p:txBody>
      </p:sp>
    </p:spTree>
    <p:extLst>
      <p:ext uri="{BB962C8B-B14F-4D97-AF65-F5344CB8AC3E}">
        <p14:creationId xmlns:p14="http://schemas.microsoft.com/office/powerpoint/2010/main" val="206382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9E9DF"/>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27991" y="237723"/>
            <a:ext cx="9226883" cy="938621"/>
          </a:xfrm>
          <a:prstGeom prst="rect">
            <a:avLst/>
          </a:prstGeom>
          <a:solidFill>
            <a:schemeClr val="tx1">
              <a:lumMod val="60000"/>
              <a:lumOff val="40000"/>
            </a:schemeClr>
          </a:solidFill>
          <a:ln>
            <a:noFill/>
            <a:prst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FFFFFF"/>
                </a:solidFill>
                <a:effectLst/>
                <a:uLnTx/>
                <a:uFillTx/>
                <a:latin typeface="Calibri" panose="020F0502020204030204"/>
                <a:ea typeface="+mn-ea"/>
                <a:cs typeface="+mn-cs"/>
              </a:rPr>
              <a:t>DOD OSBP APEX ACCELERATORS</a:t>
            </a:r>
          </a:p>
        </p:txBody>
      </p:sp>
      <p:sp>
        <p:nvSpPr>
          <p:cNvPr id="7" name="TextBox 6"/>
          <p:cNvSpPr txBox="1"/>
          <p:nvPr/>
        </p:nvSpPr>
        <p:spPr>
          <a:xfrm>
            <a:off x="8449514" y="1515946"/>
            <a:ext cx="3541853" cy="1200329"/>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This nationwide program has one common GOAL: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To bring Gov’t Buyers together with U.S. Suppliers</a:t>
            </a:r>
          </a:p>
        </p:txBody>
      </p:sp>
      <p:sp>
        <p:nvSpPr>
          <p:cNvPr id="8" name="TextBox 7"/>
          <p:cNvSpPr txBox="1"/>
          <p:nvPr/>
        </p:nvSpPr>
        <p:spPr>
          <a:xfrm>
            <a:off x="8482263" y="3200968"/>
            <a:ext cx="3509105" cy="1089529"/>
          </a:xfrm>
          <a:prstGeom prst="rect">
            <a:avLst/>
          </a:prstGeom>
          <a:solidFill>
            <a:srgbClr val="996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panose="020F0502020204030204" pitchFamily="34" charset="0"/>
              </a:rPr>
              <a:t>Each APEXs mission is to increase government contracts in the region they serve</a:t>
            </a:r>
          </a:p>
        </p:txBody>
      </p:sp>
      <p:sp>
        <p:nvSpPr>
          <p:cNvPr id="9" name="TextBox 8"/>
          <p:cNvSpPr txBox="1"/>
          <p:nvPr/>
        </p:nvSpPr>
        <p:spPr>
          <a:xfrm>
            <a:off x="8449515" y="4950261"/>
            <a:ext cx="3541853" cy="1077218"/>
          </a:xfrm>
          <a:prstGeom prst="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FREE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One-on-One Counseling &amp; Training</a:t>
            </a:r>
          </a:p>
        </p:txBody>
      </p:sp>
      <p:pic>
        <p:nvPicPr>
          <p:cNvPr id="10" name="Picture 9" descr="APEX"/>
          <p:cNvPicPr>
            <a:picLocks noChangeAspect="1"/>
          </p:cNvPicPr>
          <p:nvPr/>
        </p:nvPicPr>
        <p:blipFill>
          <a:blip r:embed="rId3"/>
          <a:stretch>
            <a:fillRect/>
          </a:stretch>
        </p:blipFill>
        <p:spPr>
          <a:xfrm>
            <a:off x="9701631" y="490164"/>
            <a:ext cx="2072682" cy="541089"/>
          </a:xfrm>
          <a:prstGeom prst="rect">
            <a:avLst/>
          </a:prstGeom>
        </p:spPr>
      </p:pic>
      <p:pic>
        <p:nvPicPr>
          <p:cNvPr id="3" name="Picture 2" descr="90 + PTACS with over 300 offices &#10;Map of the U.S. and territories">
            <a:extLst>
              <a:ext uri="{FF2B5EF4-FFF2-40B4-BE49-F238E27FC236}">
                <a16:creationId xmlns:a16="http://schemas.microsoft.com/office/drawing/2014/main" id="{054BB59C-565A-37F6-853C-922AD7910E5C}"/>
              </a:ext>
            </a:extLst>
          </p:cNvPr>
          <p:cNvPicPr>
            <a:picLocks noChangeAspect="1"/>
          </p:cNvPicPr>
          <p:nvPr/>
        </p:nvPicPr>
        <p:blipFill>
          <a:blip r:embed="rId4"/>
          <a:stretch>
            <a:fillRect/>
          </a:stretch>
        </p:blipFill>
        <p:spPr>
          <a:xfrm>
            <a:off x="68814" y="1515946"/>
            <a:ext cx="7910131" cy="4796364"/>
          </a:xfrm>
          <a:prstGeom prst="rect">
            <a:avLst/>
          </a:prstGeom>
        </p:spPr>
      </p:pic>
    </p:spTree>
    <p:extLst>
      <p:ext uri="{BB962C8B-B14F-4D97-AF65-F5344CB8AC3E}">
        <p14:creationId xmlns:p14="http://schemas.microsoft.com/office/powerpoint/2010/main" val="44104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EFBD-0A97-849C-F297-C960A0038B43}"/>
              </a:ext>
            </a:extLst>
          </p:cNvPr>
          <p:cNvSpPr>
            <a:spLocks noGrp="1"/>
          </p:cNvSpPr>
          <p:nvPr>
            <p:ph type="title" idx="4294967295"/>
          </p:nvPr>
        </p:nvSpPr>
        <p:spPr>
          <a:xfrm>
            <a:off x="1071716" y="375374"/>
            <a:ext cx="10884310" cy="3477875"/>
          </a:xfrm>
          <a:prstGeom prst="rect">
            <a:avLst/>
          </a:prstGeom>
          <a:solidFill>
            <a:schemeClr val="tx1">
              <a:lumMod val="60000"/>
              <a:lumOff val="40000"/>
            </a:schemeClr>
          </a:solidFill>
          <a:ln>
            <a:noFill/>
            <a:prst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FFFFFF"/>
                </a:solidFill>
                <a:effectLst/>
                <a:uLnTx/>
                <a:uFillTx/>
                <a:latin typeface="Century Gothic" panose="020B0502020202020204" pitchFamily="34" charset="0"/>
                <a:ea typeface="+mn-ea"/>
                <a:cs typeface="+mn-cs"/>
              </a:rPr>
              <a:t>Mission</a:t>
            </a:r>
            <a:endParaRPr kumimoji="0" lang="en-US" sz="2000" b="0" i="0" u="none" strike="noStrike" kern="1200" cap="none" spc="0" normalizeH="0" baseline="0" noProof="0" dirty="0">
              <a:ln w="0"/>
              <a:solidFill>
                <a:srgbClr val="FFFFFF"/>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srgbClr val="FFFFFF"/>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FFFFFF"/>
                </a:solidFill>
                <a:effectLst/>
                <a:uLnTx/>
                <a:uFillTx/>
                <a:latin typeface="Century Gothic" panose="020B0502020202020204" pitchFamily="34" charset="0"/>
                <a:ea typeface="+mn-ea"/>
                <a:cs typeface="+mn-cs"/>
              </a:rPr>
              <a:t>Serve as the axis for existing and new business to strengthen the defense industrial base by accelerating innovation, fostering ingenuity, and establishing resilient and diverse supply chains. </a:t>
            </a:r>
          </a:p>
        </p:txBody>
      </p:sp>
      <p:pic>
        <p:nvPicPr>
          <p:cNvPr id="4" name="Picture 3" descr="A submarine in the ocean&#10;&#10;Description automatically generated with medium confidence">
            <a:extLst>
              <a:ext uri="{FF2B5EF4-FFF2-40B4-BE49-F238E27FC236}">
                <a16:creationId xmlns:a16="http://schemas.microsoft.com/office/drawing/2014/main" id="{FCA9DDE0-46DF-6D4B-60F9-0C7D748A68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674" y="4129548"/>
            <a:ext cx="3037520" cy="2194608"/>
          </a:xfrm>
          <a:prstGeom prst="rect">
            <a:avLst/>
          </a:prstGeom>
          <a:ln>
            <a:noFill/>
          </a:ln>
          <a:effectLst>
            <a:outerShdw blurRad="292100" dist="139700" dir="2700000" algn="tl" rotWithShape="0">
              <a:srgbClr val="333333">
                <a:alpha val="65000"/>
              </a:srgbClr>
            </a:outerShdw>
          </a:effectLst>
        </p:spPr>
      </p:pic>
      <p:pic>
        <p:nvPicPr>
          <p:cNvPr id="6" name="Picture 5" descr="Military soldiers">
            <a:extLst>
              <a:ext uri="{FF2B5EF4-FFF2-40B4-BE49-F238E27FC236}">
                <a16:creationId xmlns:a16="http://schemas.microsoft.com/office/drawing/2014/main" id="{2BC19705-8E14-20A7-7271-C13279F866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4787" y="4306301"/>
            <a:ext cx="2705100" cy="1685924"/>
          </a:xfrm>
          <a:prstGeom prst="rect">
            <a:avLst/>
          </a:prstGeom>
        </p:spPr>
      </p:pic>
      <p:pic>
        <p:nvPicPr>
          <p:cNvPr id="8" name="Picture 7" descr="A picture containing arthropod, invertebrate&#10;&#10;Description automatically generated">
            <a:extLst>
              <a:ext uri="{FF2B5EF4-FFF2-40B4-BE49-F238E27FC236}">
                <a16:creationId xmlns:a16="http://schemas.microsoft.com/office/drawing/2014/main" id="{D621454A-E900-8EA4-475B-F8C779CC58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4461478"/>
            <a:ext cx="3903406" cy="1530747"/>
          </a:xfrm>
          <a:prstGeom prst="rect">
            <a:avLst/>
          </a:prstGeom>
        </p:spPr>
      </p:pic>
    </p:spTree>
    <p:extLst>
      <p:ext uri="{BB962C8B-B14F-4D97-AF65-F5344CB8AC3E}">
        <p14:creationId xmlns:p14="http://schemas.microsoft.com/office/powerpoint/2010/main" val="349933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6066" y="198377"/>
            <a:ext cx="1003351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What is a Capability Statement?</a:t>
            </a:r>
          </a:p>
        </p:txBody>
      </p:sp>
      <p:graphicFrame>
        <p:nvGraphicFramePr>
          <p:cNvPr id="4" name="Diagram 3" descr="Colored circles with the words&#10;Market your company&#10;Understand how the Government works&#10;At-a-glance&#10;Mitigate Risks&#10;Competitors&#10;Decision Makers">
            <a:extLst>
              <a:ext uri="{FF2B5EF4-FFF2-40B4-BE49-F238E27FC236}">
                <a16:creationId xmlns:a16="http://schemas.microsoft.com/office/drawing/2014/main" id="{9B5A47AC-5EA2-7629-3AF6-6024482BB68A}"/>
              </a:ext>
            </a:extLst>
          </p:cNvPr>
          <p:cNvGraphicFramePr/>
          <p:nvPr>
            <p:extLst>
              <p:ext uri="{D42A27DB-BD31-4B8C-83A1-F6EECF244321}">
                <p14:modId xmlns:p14="http://schemas.microsoft.com/office/powerpoint/2010/main" val="1170265059"/>
              </p:ext>
            </p:extLst>
          </p:nvPr>
        </p:nvGraphicFramePr>
        <p:xfrm>
          <a:off x="1593128" y="1240956"/>
          <a:ext cx="102563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12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1391" y="198377"/>
            <a:ext cx="100584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Importance of Capability Statement</a:t>
            </a:r>
          </a:p>
        </p:txBody>
      </p:sp>
      <p:graphicFrame>
        <p:nvGraphicFramePr>
          <p:cNvPr id="5" name="Diagram 4" descr="Required by most Government Agencies/primes&#10;Foot in the Door&#10;Be Remembered/Stand Out"/>
          <p:cNvGraphicFramePr/>
          <p:nvPr>
            <p:extLst>
              <p:ext uri="{D42A27DB-BD31-4B8C-83A1-F6EECF244321}">
                <p14:modId xmlns:p14="http://schemas.microsoft.com/office/powerpoint/2010/main" val="1583437952"/>
              </p:ext>
            </p:extLst>
          </p:nvPr>
        </p:nvGraphicFramePr>
        <p:xfrm>
          <a:off x="958575" y="1236502"/>
          <a:ext cx="1099488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979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44" y="1214649"/>
            <a:ext cx="11072533" cy="267765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marL="457200" indent="-457200">
              <a:buFont typeface="Wingdings" panose="05000000000000000000" pitchFamily="2" charset="2"/>
              <a:buChar char="q"/>
            </a:pPr>
            <a:r>
              <a:rPr lang="en-US" sz="2800" dirty="0"/>
              <a:t>Briefing with Contracting Officers/Specialist and Program Managers</a:t>
            </a:r>
          </a:p>
          <a:p>
            <a:pPr marL="457200" indent="-457200">
              <a:buFont typeface="Wingdings" panose="05000000000000000000" pitchFamily="2" charset="2"/>
              <a:buChar char="q"/>
            </a:pPr>
            <a:r>
              <a:rPr lang="en-US" sz="2800" dirty="0"/>
              <a:t>Sources Sought or Request for Information</a:t>
            </a:r>
          </a:p>
          <a:p>
            <a:pPr marL="457200" indent="-457200">
              <a:buFont typeface="Wingdings" panose="05000000000000000000" pitchFamily="2" charset="2"/>
              <a:buChar char="q"/>
            </a:pPr>
            <a:r>
              <a:rPr lang="en-US" sz="2800" dirty="0"/>
              <a:t>Procurement Fairs or Networking events </a:t>
            </a:r>
          </a:p>
          <a:p>
            <a:pPr marL="457200" indent="-457200">
              <a:buFont typeface="Wingdings" panose="05000000000000000000" pitchFamily="2" charset="2"/>
              <a:buChar char="q"/>
            </a:pPr>
            <a:r>
              <a:rPr lang="en-US" sz="2800" dirty="0"/>
              <a:t>Sometimes Required for the Request for Proposal</a:t>
            </a:r>
          </a:p>
          <a:p>
            <a:pPr marL="457200" indent="-457200">
              <a:buFont typeface="Wingdings" panose="05000000000000000000" pitchFamily="2" charset="2"/>
              <a:buChar char="q"/>
            </a:pPr>
            <a:r>
              <a:rPr lang="en-US" sz="2800" dirty="0"/>
              <a:t>Send to Primes for Sub-contracting Opportunities</a:t>
            </a:r>
          </a:p>
        </p:txBody>
      </p:sp>
      <p:pic>
        <p:nvPicPr>
          <p:cNvPr id="3" name="Picture 2" descr="Picture of people at a conference/networking ev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105" y="3892305"/>
            <a:ext cx="4401285" cy="2475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idx="4294967295"/>
          </p:nvPr>
        </p:nvSpPr>
        <p:spPr>
          <a:xfrm>
            <a:off x="711200" y="198376"/>
            <a:ext cx="100584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schemeClr val="accent2">
                    <a:lumMod val="75000"/>
                  </a:schemeClr>
                </a:soli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Importance of Capability Statement</a:t>
            </a:r>
          </a:p>
        </p:txBody>
      </p:sp>
    </p:spTree>
    <p:extLst>
      <p:ext uri="{BB962C8B-B14F-4D97-AF65-F5344CB8AC3E}">
        <p14:creationId xmlns:p14="http://schemas.microsoft.com/office/powerpoint/2010/main" val="178337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Before you start</a:t>
            </a:r>
          </a:p>
        </p:txBody>
      </p:sp>
      <p:sp>
        <p:nvSpPr>
          <p:cNvPr id="3" name="Text Placeholder 2"/>
          <p:cNvSpPr>
            <a:spLocks noGrp="1"/>
          </p:cNvSpPr>
          <p:nvPr>
            <p:ph type="body" idx="1"/>
          </p:nvPr>
        </p:nvSpPr>
        <p:spPr/>
        <p:txBody>
          <a:bodyPr/>
          <a:lstStyle/>
          <a:p>
            <a:r>
              <a:rPr lang="en-US" dirty="0"/>
              <a:t>Gathering the Appropriate Information</a:t>
            </a:r>
          </a:p>
        </p:txBody>
      </p:sp>
    </p:spTree>
    <p:extLst>
      <p:ext uri="{BB962C8B-B14F-4D97-AF65-F5344CB8AC3E}">
        <p14:creationId xmlns:p14="http://schemas.microsoft.com/office/powerpoint/2010/main" val="1129646473"/>
      </p:ext>
    </p:extLst>
  </p:cSld>
  <p:clrMapOvr>
    <a:masterClrMapping/>
  </p:clrMapOvr>
</p:sld>
</file>

<file path=ppt/theme/theme1.xml><?xml version="1.0" encoding="utf-8"?>
<a:theme xmlns:a="http://schemas.openxmlformats.org/drawingml/2006/main" name="Crop">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Custom 5">
      <a:dk1>
        <a:srgbClr val="3F3F3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PEX Accelerators Presentation Template_12112022" id="{EDF7C37D-005C-43E3-A432-1C975D2CF1D9}" vid="{64B5E784-FEE2-49E0-97FF-7B3F4AB67CAC}"/>
    </a:ext>
  </a:extLst>
</a:theme>
</file>

<file path=ppt/theme/theme3.xml><?xml version="1.0" encoding="utf-8"?>
<a:theme xmlns:a="http://schemas.openxmlformats.org/drawingml/2006/main" name="1_Office Theme">
  <a:themeElements>
    <a:clrScheme name="Custom 1">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FFD759"/>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6647</TotalTime>
  <Words>2346</Words>
  <Application>Microsoft Office PowerPoint</Application>
  <PresentationFormat>Widescreen</PresentationFormat>
  <Paragraphs>356</Paragraphs>
  <Slides>38</Slides>
  <Notes>35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38</vt:i4>
      </vt:variant>
    </vt:vector>
  </HeadingPairs>
  <TitlesOfParts>
    <vt:vector size="55" baseType="lpstr">
      <vt:lpstr>Arial</vt:lpstr>
      <vt:lpstr>Arial Black</vt:lpstr>
      <vt:lpstr>Bodoni MT Black</vt:lpstr>
      <vt:lpstr>Calibri</vt:lpstr>
      <vt:lpstr>Century Gothic</vt:lpstr>
      <vt:lpstr>Franklin Gothic Book</vt:lpstr>
      <vt:lpstr>Gill Sans SemiBold</vt:lpstr>
      <vt:lpstr>Helvetica LT Std</vt:lpstr>
      <vt:lpstr>Helvetica Neue</vt:lpstr>
      <vt:lpstr>Helvetica Neue Medium</vt:lpstr>
      <vt:lpstr>Lato</vt:lpstr>
      <vt:lpstr>Oswald</vt:lpstr>
      <vt:lpstr>Times New Roman</vt:lpstr>
      <vt:lpstr>Wingdings</vt:lpstr>
      <vt:lpstr>Crop</vt:lpstr>
      <vt:lpstr>Office Theme</vt:lpstr>
      <vt:lpstr>1_Office Theme</vt:lpstr>
      <vt:lpstr>How to Develop an Effective Capabilities Statement and How to Use it! </vt:lpstr>
      <vt:lpstr>Today’s Discussion</vt:lpstr>
      <vt:lpstr>APEX ACCELERATORS</vt:lpstr>
      <vt:lpstr>DOD OSBP APEX ACCELERATORS</vt:lpstr>
      <vt:lpstr>Mission  Serve as the axis for existing and new business to strengthen the defense industrial base by accelerating innovation, fostering ingenuity, and establishing resilient and diverse supply chains. </vt:lpstr>
      <vt:lpstr>What is a Capability Statement?</vt:lpstr>
      <vt:lpstr>Importance of Capability Statement</vt:lpstr>
      <vt:lpstr>Importance of Capability Statement</vt:lpstr>
      <vt:lpstr>Before you start</vt:lpstr>
      <vt:lpstr>Before you Start – Cage Code &amp; UEI </vt:lpstr>
      <vt:lpstr>Before you Start –  Select your Company’s NAICS Codes   </vt:lpstr>
      <vt:lpstr>Before you Start –  Select your Company’s Product Service Codes (PSC) or Federal Supply Class (FSC)   </vt:lpstr>
      <vt:lpstr>Before you Start –  Select your Company’s Federal Supply Class (FSC)   </vt:lpstr>
      <vt:lpstr>Content</vt:lpstr>
      <vt:lpstr>Capability Statement Content</vt:lpstr>
      <vt:lpstr>Capability Statement Contents</vt:lpstr>
      <vt:lpstr>Capability Statement Contents</vt:lpstr>
      <vt:lpstr>CORE COMPETENCIES SECTION</vt:lpstr>
      <vt:lpstr>DIFFERENTIATORS SECTION</vt:lpstr>
      <vt:lpstr>DIFFERENTIATORS SECTION</vt:lpstr>
      <vt:lpstr>DIFFERENTIATORS SECTION</vt:lpstr>
      <vt:lpstr>DIFFERENTIATORS SECTION</vt:lpstr>
      <vt:lpstr>DIFFERENTIATORS SECTION</vt:lpstr>
      <vt:lpstr>DIFFERENTIATORS SECTION</vt:lpstr>
      <vt:lpstr>DIFFERENTIATORS SECTION</vt:lpstr>
      <vt:lpstr>PAST  PERFORMANCES</vt:lpstr>
      <vt:lpstr>PAST  PERFORMANCES</vt:lpstr>
      <vt:lpstr>Company Data</vt:lpstr>
      <vt:lpstr>List of Pertinent Codes &amp; Data</vt:lpstr>
      <vt:lpstr>List of Pertinent Codes &amp; Data</vt:lpstr>
      <vt:lpstr>Designing elements</vt:lpstr>
      <vt:lpstr>3 Important Tips When Tailoring Your Capability Statement</vt:lpstr>
      <vt:lpstr>Other Important Tips</vt:lpstr>
      <vt:lpstr>Designing Elements</vt:lpstr>
      <vt:lpstr>Good and Bad Example</vt:lpstr>
      <vt:lpstr>First Impressions are everything</vt:lpstr>
      <vt:lpstr>Other things to consider:</vt:lpstr>
      <vt:lpstr>Thank You!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Young</dc:creator>
  <cp:lastModifiedBy>YolandaGJohnson</cp:lastModifiedBy>
  <cp:revision>151</cp:revision>
  <cp:lastPrinted>2019-07-24T16:56:49Z</cp:lastPrinted>
  <dcterms:created xsi:type="dcterms:W3CDTF">2018-07-17T14:43:13Z</dcterms:created>
  <dcterms:modified xsi:type="dcterms:W3CDTF">2023-01-26T13:17:14Z</dcterms:modified>
</cp:coreProperties>
</file>