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2" r:id="rId5"/>
    <p:sldId id="279" r:id="rId6"/>
    <p:sldId id="263" r:id="rId7"/>
    <p:sldId id="280" r:id="rId8"/>
    <p:sldId id="277" r:id="rId9"/>
    <p:sldId id="287" r:id="rId10"/>
    <p:sldId id="282" r:id="rId11"/>
    <p:sldId id="286" r:id="rId12"/>
    <p:sldId id="264" r:id="rId13"/>
    <p:sldId id="267" r:id="rId14"/>
    <p:sldId id="268" r:id="rId15"/>
    <p:sldId id="270" r:id="rId16"/>
    <p:sldId id="271" r:id="rId17"/>
    <p:sldId id="285" r:id="rId18"/>
    <p:sldId id="278" r:id="rId19"/>
    <p:sldId id="281" r:id="rId20"/>
    <p:sldId id="272" r:id="rId21"/>
    <p:sldId id="273" r:id="rId22"/>
  </p:sldIdLst>
  <p:sldSz cx="12192000" cy="6858000"/>
  <p:notesSz cx="7010400" cy="9296400"/>
  <p:embeddedFontLst>
    <p:embeddedFont>
      <p:font typeface="Calibri" panose="020F0502020204030204" pitchFamily="34" charset="0"/>
      <p:regular r:id="rId24"/>
      <p:bold r:id="rId25"/>
      <p:italic r:id="rId26"/>
      <p:boldItalic r:id="rId27"/>
    </p:embeddedFont>
    <p:embeddedFont>
      <p:font typeface="Helvetica Neue" panose="020B0604020202020204" charset="0"/>
      <p:regular r:id="rId28"/>
      <p:bold r:id="rId29"/>
      <p:italic r:id="rId30"/>
      <p:boldItalic r:id="rId31"/>
    </p:embeddedFont>
    <p:embeddedFont>
      <p:font typeface="Lato" panose="020F0502020204030203" pitchFamily="34" charset="0"/>
      <p:regular r:id="rId32"/>
      <p:bold r:id="rId33"/>
      <p:italic r:id="rId34"/>
      <p:boldItalic r:id="rId35"/>
    </p:embeddedFont>
    <p:embeddedFont>
      <p:font typeface="Lato Black" panose="020F0502020204030203" pitchFamily="34" charset="0"/>
      <p:bold r:id="rId36"/>
      <p:boldItalic r:id="rId37"/>
    </p:embeddedFont>
    <p:embeddedFont>
      <p:font typeface="Oswald" panose="00000500000000000000" pitchFamily="2"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giQhm4cTb8FdGQ0hwtJ/J2WjUT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B86D9E-DABF-4572-9839-A4A2E9A1BA2D}">
  <a:tblStyle styleId="{96B86D9E-DABF-4572-9839-A4A2E9A1BA2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41" autoAdjust="0"/>
  </p:normalViewPr>
  <p:slideViewPr>
    <p:cSldViewPr snapToGrid="0">
      <p:cViewPr varScale="1">
        <p:scale>
          <a:sx n="62" d="100"/>
          <a:sy n="62" d="100"/>
        </p:scale>
        <p:origin x="804" y="56"/>
      </p:cViewPr>
      <p:guideLst>
        <p:guide orient="horz" pos="2160"/>
        <p:guide pos="3840"/>
      </p:guideLst>
    </p:cSldViewPr>
  </p:slideViewPr>
  <p:outlineViewPr>
    <p:cViewPr>
      <p:scale>
        <a:sx n="33" d="100"/>
        <a:sy n="33" d="100"/>
      </p:scale>
      <p:origin x="0" y="-173"/>
    </p:cViewPr>
  </p:outlin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effectLst/>
                <a:latin typeface="Calibri"/>
                <a:ea typeface="Calibri"/>
                <a:cs typeface="Calibri"/>
                <a:sym typeface="Calibri"/>
              </a:rPr>
              <a:t>When it comes to awards through the GSA/VA Schedule, services dominate, accounting for nine of the top ten NAICS codes. While the Professional, Scientific, and Technical Services sector accounts for approximately 30% of all government contract awards, it accounts for more than 60% of awards under the GSA/VA Schedule.</a:t>
            </a:r>
            <a:endParaRPr dirty="0"/>
          </a:p>
        </p:txBody>
      </p:sp>
      <p:sp>
        <p:nvSpPr>
          <p:cNvPr id="178" name="Google Shape;1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0402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46" name="Google Shape;246;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72" name="Google Shape;27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3: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78" name="Google Shape;278;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5: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91" name="Google Shape;291;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298" name="Google Shape;298;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7:notes"/>
          <p:cNvSpPr txBox="1">
            <a:spLocks noGrp="1"/>
          </p:cNvSpPr>
          <p:nvPr>
            <p:ph type="body" idx="1"/>
          </p:nvPr>
        </p:nvSpPr>
        <p:spPr>
          <a:xfrm>
            <a:off x="701675" y="4416425"/>
            <a:ext cx="5607050" cy="4183063"/>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4" name="Google Shape;304;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8:notes"/>
          <p:cNvSpPr txBox="1">
            <a:spLocks noGrp="1"/>
          </p:cNvSpPr>
          <p:nvPr>
            <p:ph type="body" idx="1"/>
          </p:nvPr>
        </p:nvSpPr>
        <p:spPr>
          <a:xfrm>
            <a:off x="693738" y="4437063"/>
            <a:ext cx="5546725" cy="363061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309" name="Google Shape;309;p18:notes"/>
          <p:cNvSpPr>
            <a:spLocks noGrp="1" noRot="1" noChangeAspect="1"/>
          </p:cNvSpPr>
          <p:nvPr>
            <p:ph type="sldImg" idx="2"/>
          </p:nvPr>
        </p:nvSpPr>
        <p:spPr>
          <a:xfrm>
            <a:off x="701675" y="1152525"/>
            <a:ext cx="5530850" cy="3111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44" name="Google Shape;14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98" name="Google Shape;198;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The Small Business Development Center</a:t>
            </a:r>
            <a:endParaRPr dirty="0"/>
          </a:p>
          <a:p>
            <a:pPr marL="0" lvl="0" indent="0" algn="l" rtl="0">
              <a:lnSpc>
                <a:spcPct val="100000"/>
              </a:lnSpc>
              <a:spcBef>
                <a:spcPts val="0"/>
              </a:spcBef>
              <a:spcAft>
                <a:spcPts val="0"/>
              </a:spcAft>
              <a:buClr>
                <a:schemeClr val="dk1"/>
              </a:buClr>
              <a:buSzPts val="1400"/>
              <a:buFont typeface="Calibri"/>
              <a:buNone/>
            </a:pPr>
            <a:r>
              <a:rPr lang="en-US" dirty="0"/>
              <a:t>https://www.sba.gov/local-assistance/resource-partners/small-business-development-centers-sbdc</a:t>
            </a:r>
            <a:endParaRPr dirty="0"/>
          </a:p>
          <a:p>
            <a:pPr marL="0" lvl="0" indent="0" algn="l" rtl="0">
              <a:lnSpc>
                <a:spcPct val="100000"/>
              </a:lnSpc>
              <a:spcBef>
                <a:spcPts val="0"/>
              </a:spcBef>
              <a:spcAft>
                <a:spcPts val="0"/>
              </a:spcAft>
              <a:buClr>
                <a:schemeClr val="dk1"/>
              </a:buClr>
              <a:buSzPts val="1400"/>
              <a:buFont typeface="Calibri"/>
              <a:buNone/>
            </a:pPr>
            <a:r>
              <a:rPr lang="en-US" dirty="0"/>
              <a:t>Find assistance and counseling in your area to start, run, or grow your business.</a:t>
            </a:r>
            <a:endParaRPr dirty="0"/>
          </a:p>
        </p:txBody>
      </p:sp>
      <p:sp>
        <p:nvSpPr>
          <p:cNvPr id="216" name="Google Shape;21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3:notes"/>
          <p:cNvSpPr>
            <a:spLocks noGrp="1" noRot="1" noChangeAspect="1"/>
          </p:cNvSpPr>
          <p:nvPr>
            <p:ph type="sldImg" idx="2"/>
          </p:nvPr>
        </p:nvSpPr>
        <p:spPr>
          <a:xfrm>
            <a:off x="376238" y="681038"/>
            <a:ext cx="6054725"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p13:notes"/>
          <p:cNvSpPr txBox="1">
            <a:spLocks noGrp="1"/>
          </p:cNvSpPr>
          <p:nvPr>
            <p:ph type="body" idx="1"/>
          </p:nvPr>
        </p:nvSpPr>
        <p:spPr>
          <a:xfrm>
            <a:off x="680570" y="4315435"/>
            <a:ext cx="5444700" cy="4088400"/>
          </a:xfrm>
          <a:prstGeom prst="rect">
            <a:avLst/>
          </a:prstGeom>
          <a:noFill/>
          <a:ln>
            <a:noFill/>
          </a:ln>
        </p:spPr>
        <p:txBody>
          <a:bodyPr spcFirstLastPara="1" wrap="square" lIns="90775" tIns="45375" rIns="90775" bIns="4537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GSA eLibrary is your one source for the latest GSA contract award information. GSA offers unparalleled acquisition solutions to meet today’s acquisition challenges. GSA’s key goal is to deliver excellent acquisition services that provide best value, in terms of cost, quality and service, for federal agencies and taxpayers.</a:t>
            </a:r>
            <a:endParaRPr dirty="0"/>
          </a:p>
          <a:p>
            <a:pPr marL="0" lvl="0" indent="0" algn="l" rtl="0">
              <a:lnSpc>
                <a:spcPct val="100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Clr>
                <a:schemeClr val="dk1"/>
              </a:buClr>
              <a:buSzPts val="1100"/>
              <a:buFont typeface="Arial"/>
              <a:buNone/>
            </a:pPr>
            <a:r>
              <a:rPr lang="en-US" dirty="0"/>
              <a:t>www.gsaelibrary.gsa.gov</a:t>
            </a:r>
            <a:endParaRPr dirty="0"/>
          </a:p>
          <a:p>
            <a:pPr marL="0" lvl="0" indent="0" algn="l" rtl="0">
              <a:lnSpc>
                <a:spcPct val="100000"/>
              </a:lnSpc>
              <a:spcBef>
                <a:spcPts val="0"/>
              </a:spcBef>
              <a:spcAft>
                <a:spcPts val="0"/>
              </a:spcAft>
              <a:buSzPts val="1400"/>
              <a:buNone/>
            </a:pPr>
            <a:endParaRPr dirty="0"/>
          </a:p>
        </p:txBody>
      </p:sp>
      <p:sp>
        <p:nvSpPr>
          <p:cNvPr id="493" name="Google Shape;493;p13:notes"/>
          <p:cNvSpPr txBox="1">
            <a:spLocks noGrp="1"/>
          </p:cNvSpPr>
          <p:nvPr>
            <p:ph type="sldNum" idx="12"/>
          </p:nvPr>
        </p:nvSpPr>
        <p:spPr>
          <a:xfrm>
            <a:off x="3854986" y="8629293"/>
            <a:ext cx="2949000" cy="454200"/>
          </a:xfrm>
          <a:prstGeom prst="rect">
            <a:avLst/>
          </a:prstGeom>
          <a:noFill/>
          <a:ln>
            <a:noFill/>
          </a:ln>
        </p:spPr>
        <p:txBody>
          <a:bodyPr spcFirstLastPara="1" wrap="square" lIns="90775" tIns="45375" rIns="90775" bIns="4537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7</a:t>
            </a:fld>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801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8:notes"/>
          <p:cNvSpPr txBox="1">
            <a:spLocks noGrp="1"/>
          </p:cNvSpPr>
          <p:nvPr>
            <p:ph type="body" idx="1"/>
          </p:nvPr>
        </p:nvSpPr>
        <p:spPr>
          <a:xfrm>
            <a:off x="701040" y="4415790"/>
            <a:ext cx="5608320" cy="4183380"/>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dirty="0"/>
              <a:t>The Small Business Development Center</a:t>
            </a:r>
            <a:endParaRPr dirty="0"/>
          </a:p>
          <a:p>
            <a:pPr marL="0" lvl="0" indent="0" algn="l" rtl="0">
              <a:lnSpc>
                <a:spcPct val="100000"/>
              </a:lnSpc>
              <a:spcBef>
                <a:spcPts val="0"/>
              </a:spcBef>
              <a:spcAft>
                <a:spcPts val="0"/>
              </a:spcAft>
              <a:buClr>
                <a:schemeClr val="dk1"/>
              </a:buClr>
              <a:buSzPts val="1400"/>
              <a:buFont typeface="Calibri"/>
              <a:buNone/>
            </a:pPr>
            <a:r>
              <a:rPr lang="en-US" dirty="0"/>
              <a:t>https://www.sba.gov/local-assistance/resource-partners/small-business-development-centers-sbdc</a:t>
            </a:r>
            <a:endParaRPr dirty="0"/>
          </a:p>
          <a:p>
            <a:pPr marL="0" lvl="0" indent="0" algn="l" rtl="0">
              <a:lnSpc>
                <a:spcPct val="100000"/>
              </a:lnSpc>
              <a:spcBef>
                <a:spcPts val="0"/>
              </a:spcBef>
              <a:spcAft>
                <a:spcPts val="0"/>
              </a:spcAft>
              <a:buClr>
                <a:schemeClr val="dk1"/>
              </a:buClr>
              <a:buSzPts val="1400"/>
              <a:buFont typeface="Calibri"/>
              <a:buNone/>
            </a:pPr>
            <a:r>
              <a:rPr lang="en-US" dirty="0"/>
              <a:t>Find assistance and counseling in your area to start, run, or grow your business.</a:t>
            </a:r>
            <a:endParaRPr dirty="0"/>
          </a:p>
        </p:txBody>
      </p:sp>
      <p:sp>
        <p:nvSpPr>
          <p:cNvPr id="216" name="Google Shape;216;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140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Calibri"/>
              <a:buNone/>
              <a:tabLst/>
              <a:defRPr/>
            </a:pPr>
            <a:r>
              <a:rPr lang="en-US" sz="1200" b="1" dirty="0">
                <a:solidFill>
                  <a:schemeClr val="dk1"/>
                </a:solidFill>
                <a:latin typeface="Lato Black"/>
                <a:ea typeface="Lato Black"/>
                <a:cs typeface="Lato Black"/>
                <a:sym typeface="Lato Black"/>
              </a:rPr>
              <a:t>UNDERSTAND THE FEDERAL GOVERNMENT BUYING HABITS. </a:t>
            </a:r>
            <a:r>
              <a:rPr lang="en-US" sz="1200" b="0" i="0" u="none" strike="noStrike" cap="none" dirty="0">
                <a:solidFill>
                  <a:schemeClr val="dk1"/>
                </a:solidFill>
                <a:effectLst/>
                <a:latin typeface="Calibri"/>
                <a:ea typeface="Calibri"/>
                <a:cs typeface="Calibri"/>
                <a:sym typeface="Calibri"/>
              </a:rPr>
              <a:t>Out of the top ten NAICS codes, small businesses accounted for less than 20% of total federal government contract awards. However, under the GSA/VA Schedule, small businesses accounted for 45% of awards within the top ten NAICS.</a:t>
            </a:r>
            <a:endParaRPr lang="en-US" sz="1200" b="1" dirty="0">
              <a:solidFill>
                <a:schemeClr val="dk1"/>
              </a:solidFill>
              <a:latin typeface="Lato Black"/>
              <a:ea typeface="Lato Black"/>
              <a:cs typeface="Lato Black"/>
              <a:sym typeface="Lato Black"/>
            </a:endParaRPr>
          </a:p>
          <a:p>
            <a:pPr marL="0" lvl="0" indent="0" algn="l" rtl="0">
              <a:lnSpc>
                <a:spcPct val="100000"/>
              </a:lnSpc>
              <a:spcBef>
                <a:spcPts val="0"/>
              </a:spcBef>
              <a:spcAft>
                <a:spcPts val="0"/>
              </a:spcAft>
              <a:buClr>
                <a:schemeClr val="dk1"/>
              </a:buClr>
              <a:buSzPts val="1400"/>
              <a:buFont typeface="Calibri"/>
              <a:buNone/>
            </a:pPr>
            <a:endParaRPr dirty="0"/>
          </a:p>
        </p:txBody>
      </p:sp>
      <p:sp>
        <p:nvSpPr>
          <p:cNvPr id="178" name="Google Shape;1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13977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200" b="0" i="0" u="none" strike="noStrike" cap="none" dirty="0">
                <a:solidFill>
                  <a:schemeClr val="dk1"/>
                </a:solidFill>
                <a:effectLst/>
                <a:latin typeface="Calibri"/>
                <a:ea typeface="Calibri"/>
                <a:cs typeface="Calibri"/>
                <a:sym typeface="Calibri"/>
              </a:rPr>
              <a:t>When it comes to awards through the GSA/VA Schedule, services dominate, accounting for nine of the top ten NAICS codes. While the Professional, Scientific, and Technical Services sector accounts for approximately 30% of all government contract awards, it accounts for more than 60% of awards under the GSA/VA Schedule.</a:t>
            </a:r>
            <a:endParaRPr dirty="0"/>
          </a:p>
        </p:txBody>
      </p:sp>
      <p:sp>
        <p:nvSpPr>
          <p:cNvPr id="178" name="Google Shape;17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2211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9"/>
        <p:cNvGrpSpPr/>
        <p:nvPr/>
      </p:nvGrpSpPr>
      <p:grpSpPr>
        <a:xfrm>
          <a:off x="0" y="0"/>
          <a:ext cx="0" cy="0"/>
          <a:chOff x="0" y="0"/>
          <a:chExt cx="0" cy="0"/>
        </a:xfrm>
      </p:grpSpPr>
      <p:pic>
        <p:nvPicPr>
          <p:cNvPr id="20" name="Google Shape;20;p21"/>
          <p:cNvPicPr preferRelativeResize="0"/>
          <p:nvPr/>
        </p:nvPicPr>
        <p:blipFill rotWithShape="1">
          <a:blip r:embed="rId2">
            <a:alphaModFix/>
          </a:blip>
          <a:srcRect/>
          <a:stretch/>
        </p:blipFill>
        <p:spPr>
          <a:xfrm>
            <a:off x="-6626" y="0"/>
            <a:ext cx="12192000" cy="6858000"/>
          </a:xfrm>
          <a:prstGeom prst="rect">
            <a:avLst/>
          </a:prstGeom>
          <a:noFill/>
          <a:ln>
            <a:noFill/>
          </a:ln>
        </p:spPr>
      </p:pic>
      <p:sp>
        <p:nvSpPr>
          <p:cNvPr id="21" name="Google Shape;21;p21"/>
          <p:cNvSpPr txBox="1">
            <a:spLocks noGrp="1"/>
          </p:cNvSpPr>
          <p:nvPr>
            <p:ph type="body" idx="1"/>
          </p:nvPr>
        </p:nvSpPr>
        <p:spPr>
          <a:xfrm>
            <a:off x="914400" y="4555978"/>
            <a:ext cx="7010400" cy="1036639"/>
          </a:xfrm>
          <a:prstGeom prst="rect">
            <a:avLst/>
          </a:prstGeom>
          <a:noFill/>
          <a:ln>
            <a:noFill/>
          </a:ln>
        </p:spPr>
        <p:txBody>
          <a:bodyPr spcFirstLastPara="1" wrap="square" lIns="0" tIns="0" rIns="0" bIns="0" anchor="b" anchorCtr="0">
            <a:normAutofit/>
          </a:bodyPr>
          <a:lstStyle>
            <a:lvl1pPr marL="457200" lvl="0" indent="-228600" algn="l">
              <a:spcBef>
                <a:spcPts val="880"/>
              </a:spcBef>
              <a:spcAft>
                <a:spcPts val="0"/>
              </a:spcAft>
              <a:buClr>
                <a:schemeClr val="lt1"/>
              </a:buClr>
              <a:buSzPts val="4400"/>
              <a:buNone/>
              <a:defRPr sz="4400" b="1" i="0">
                <a:solidFill>
                  <a:schemeClr val="lt1"/>
                </a:solidFill>
                <a:latin typeface="Helvetica Neue"/>
                <a:ea typeface="Helvetica Neue"/>
                <a:cs typeface="Helvetica Neue"/>
                <a:sym typeface="Helvetica Neue"/>
              </a:defRPr>
            </a:lvl1pPr>
            <a:lvl2pPr marL="914400" lvl="1" indent="-228600" algn="l">
              <a:spcBef>
                <a:spcPts val="360"/>
              </a:spcBef>
              <a:spcAft>
                <a:spcPts val="0"/>
              </a:spcAft>
              <a:buClr>
                <a:srgbClr val="909090"/>
              </a:buClr>
              <a:buSzPts val="1800"/>
              <a:buNone/>
              <a:defRPr sz="1800">
                <a:solidFill>
                  <a:srgbClr val="909090"/>
                </a:solidFill>
              </a:defRPr>
            </a:lvl2pPr>
            <a:lvl3pPr marL="1371600" lvl="2" indent="-228600" algn="l">
              <a:spcBef>
                <a:spcPts val="320"/>
              </a:spcBef>
              <a:spcAft>
                <a:spcPts val="0"/>
              </a:spcAft>
              <a:buClr>
                <a:srgbClr val="909090"/>
              </a:buClr>
              <a:buSzPts val="1600"/>
              <a:buNone/>
              <a:defRPr sz="1600">
                <a:solidFill>
                  <a:srgbClr val="909090"/>
                </a:solidFill>
              </a:defRPr>
            </a:lvl3pPr>
            <a:lvl4pPr marL="1828800" lvl="3" indent="-228600" algn="l">
              <a:spcBef>
                <a:spcPts val="280"/>
              </a:spcBef>
              <a:spcAft>
                <a:spcPts val="0"/>
              </a:spcAft>
              <a:buClr>
                <a:srgbClr val="909090"/>
              </a:buClr>
              <a:buSzPts val="1400"/>
              <a:buNone/>
              <a:defRPr sz="1400">
                <a:solidFill>
                  <a:srgbClr val="909090"/>
                </a:solidFill>
              </a:defRPr>
            </a:lvl4pPr>
            <a:lvl5pPr marL="2286000" lvl="4" indent="-228600" algn="l">
              <a:spcBef>
                <a:spcPts val="280"/>
              </a:spcBef>
              <a:spcAft>
                <a:spcPts val="0"/>
              </a:spcAft>
              <a:buClr>
                <a:srgbClr val="909090"/>
              </a:buClr>
              <a:buSzPts val="1400"/>
              <a:buNone/>
              <a:defRPr sz="1400">
                <a:solidFill>
                  <a:srgbClr val="909090"/>
                </a:solidFill>
              </a:defRPr>
            </a:lvl5pPr>
            <a:lvl6pPr marL="2743200" lvl="5" indent="-228600" algn="l">
              <a:spcBef>
                <a:spcPts val="280"/>
              </a:spcBef>
              <a:spcAft>
                <a:spcPts val="0"/>
              </a:spcAft>
              <a:buClr>
                <a:srgbClr val="909090"/>
              </a:buClr>
              <a:buSzPts val="1400"/>
              <a:buNone/>
              <a:defRPr sz="1400">
                <a:solidFill>
                  <a:srgbClr val="909090"/>
                </a:solidFill>
              </a:defRPr>
            </a:lvl6pPr>
            <a:lvl7pPr marL="3200400" lvl="6" indent="-228600" algn="l">
              <a:spcBef>
                <a:spcPts val="280"/>
              </a:spcBef>
              <a:spcAft>
                <a:spcPts val="0"/>
              </a:spcAft>
              <a:buClr>
                <a:srgbClr val="909090"/>
              </a:buClr>
              <a:buSzPts val="1400"/>
              <a:buNone/>
              <a:defRPr sz="1400">
                <a:solidFill>
                  <a:srgbClr val="909090"/>
                </a:solidFill>
              </a:defRPr>
            </a:lvl7pPr>
            <a:lvl8pPr marL="3657600" lvl="7" indent="-228600" algn="l">
              <a:spcBef>
                <a:spcPts val="280"/>
              </a:spcBef>
              <a:spcAft>
                <a:spcPts val="0"/>
              </a:spcAft>
              <a:buClr>
                <a:srgbClr val="909090"/>
              </a:buClr>
              <a:buSzPts val="1400"/>
              <a:buNone/>
              <a:defRPr sz="1400">
                <a:solidFill>
                  <a:srgbClr val="909090"/>
                </a:solidFill>
              </a:defRPr>
            </a:lvl8pPr>
            <a:lvl9pPr marL="4114800" lvl="8" indent="-228600" algn="l">
              <a:spcBef>
                <a:spcPts val="280"/>
              </a:spcBef>
              <a:spcAft>
                <a:spcPts val="0"/>
              </a:spcAft>
              <a:buClr>
                <a:srgbClr val="909090"/>
              </a:buClr>
              <a:buSzPts val="1400"/>
              <a:buNone/>
              <a:defRPr sz="1400">
                <a:solidFill>
                  <a:srgbClr val="909090"/>
                </a:solidFill>
              </a:defRPr>
            </a:lvl9pPr>
          </a:lstStyle>
          <a:p>
            <a:endParaRPr/>
          </a:p>
        </p:txBody>
      </p:sp>
      <p:sp>
        <p:nvSpPr>
          <p:cNvPr id="22" name="Google Shape;22;p21"/>
          <p:cNvSpPr txBox="1">
            <a:spLocks noGrp="1"/>
          </p:cNvSpPr>
          <p:nvPr>
            <p:ph type="dt" idx="10"/>
          </p:nvPr>
        </p:nvSpPr>
        <p:spPr>
          <a:xfrm>
            <a:off x="914400" y="5910570"/>
            <a:ext cx="2844800" cy="16827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solidFill>
                  <a:srgbClr val="92CCDC"/>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pic>
        <p:nvPicPr>
          <p:cNvPr id="23" name="Google Shape;23;p21"/>
          <p:cNvPicPr preferRelativeResize="0"/>
          <p:nvPr/>
        </p:nvPicPr>
        <p:blipFill rotWithShape="1">
          <a:blip r:embed="rId3">
            <a:alphaModFix/>
          </a:blip>
          <a:srcRect/>
          <a:stretch/>
        </p:blipFill>
        <p:spPr>
          <a:xfrm>
            <a:off x="10842487" y="5502504"/>
            <a:ext cx="808036" cy="808036"/>
          </a:xfrm>
          <a:prstGeom prst="rect">
            <a:avLst/>
          </a:prstGeom>
          <a:noFill/>
          <a:ln>
            <a:noFill/>
          </a:ln>
        </p:spPr>
      </p:pic>
      <p:sp>
        <p:nvSpPr>
          <p:cNvPr id="24" name="Google Shape;24;p21"/>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cap="non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25" name="Google Shape;25;p21"/>
          <p:cNvSpPr txBox="1"/>
          <p:nvPr/>
        </p:nvSpPr>
        <p:spPr>
          <a:xfrm>
            <a:off x="914400" y="6193292"/>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pic>
        <p:nvPicPr>
          <p:cNvPr id="26" name="Google Shape;26;p21"/>
          <p:cNvPicPr preferRelativeResize="0"/>
          <p:nvPr/>
        </p:nvPicPr>
        <p:blipFill rotWithShape="1">
          <a:blip r:embed="rId4">
            <a:alphaModFix/>
          </a:blip>
          <a:srcRect b="16546"/>
          <a:stretch/>
        </p:blipFill>
        <p:spPr>
          <a:xfrm>
            <a:off x="10826268" y="4534806"/>
            <a:ext cx="840475" cy="840475"/>
          </a:xfrm>
          <a:prstGeom prst="rect">
            <a:avLst/>
          </a:prstGeom>
          <a:noFill/>
          <a:ln>
            <a:noFill/>
          </a:ln>
        </p:spPr>
      </p:pic>
      <p:pic>
        <p:nvPicPr>
          <p:cNvPr id="27" name="Google Shape;27;p21"/>
          <p:cNvPicPr preferRelativeResize="0"/>
          <p:nvPr/>
        </p:nvPicPr>
        <p:blipFill rotWithShape="1">
          <a:blip r:embed="rId5">
            <a:alphaModFix/>
          </a:blip>
          <a:srcRect/>
          <a:stretch/>
        </p:blipFill>
        <p:spPr>
          <a:xfrm>
            <a:off x="9448800" y="710542"/>
            <a:ext cx="2356087" cy="925041"/>
          </a:xfrm>
          <a:prstGeom prst="rect">
            <a:avLst/>
          </a:prstGeom>
          <a:noFill/>
          <a:ln>
            <a:noFill/>
          </a:ln>
        </p:spPr>
      </p:pic>
      <p:pic>
        <p:nvPicPr>
          <p:cNvPr id="28" name="Google Shape;28;p21" descr="Qr code&#10;&#10;Description automatically generated"/>
          <p:cNvPicPr preferRelativeResize="0"/>
          <p:nvPr/>
        </p:nvPicPr>
        <p:blipFill rotWithShape="1">
          <a:blip r:embed="rId6">
            <a:alphaModFix/>
          </a:blip>
          <a:srcRect l="9106" t="6256" r="8932" b="30501"/>
          <a:stretch/>
        </p:blipFill>
        <p:spPr>
          <a:xfrm>
            <a:off x="897835" y="720435"/>
            <a:ext cx="685800" cy="685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Only">
  <p:cSld name="4_Title Only">
    <p:spTree>
      <p:nvGrpSpPr>
        <p:cNvPr id="1" name="Shape 103"/>
        <p:cNvGrpSpPr/>
        <p:nvPr/>
      </p:nvGrpSpPr>
      <p:grpSpPr>
        <a:xfrm>
          <a:off x="0" y="0"/>
          <a:ext cx="0" cy="0"/>
          <a:chOff x="0" y="0"/>
          <a:chExt cx="0" cy="0"/>
        </a:xfrm>
      </p:grpSpPr>
      <p:pic>
        <p:nvPicPr>
          <p:cNvPr id="104" name="Google Shape;104;p31"/>
          <p:cNvPicPr preferRelativeResize="0"/>
          <p:nvPr/>
        </p:nvPicPr>
        <p:blipFill rotWithShape="1">
          <a:blip r:embed="rId2">
            <a:alphaModFix/>
          </a:blip>
          <a:srcRect/>
          <a:stretch/>
        </p:blipFill>
        <p:spPr>
          <a:xfrm>
            <a:off x="1032" y="1161"/>
            <a:ext cx="12189934" cy="6856837"/>
          </a:xfrm>
          <a:prstGeom prst="rect">
            <a:avLst/>
          </a:prstGeom>
          <a:noFill/>
          <a:ln>
            <a:noFill/>
          </a:ln>
        </p:spPr>
      </p:pic>
      <p:sp>
        <p:nvSpPr>
          <p:cNvPr id="105" name="Google Shape;105;p31"/>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106" name="Google Shape;106;p31"/>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7" name="Google Shape;107;p31"/>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8" name="Google Shape;108;p31"/>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109" name="Google Shape;109;p31"/>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chemeClr val="lt1"/>
                </a:solidFill>
                <a:latin typeface="Helvetica Neue"/>
                <a:ea typeface="Helvetica Neue"/>
                <a:cs typeface="Helvetica Neue"/>
                <a:sym typeface="Helvetica Neue"/>
              </a:defRPr>
            </a:lvl1pPr>
            <a:lvl2pPr marL="0" lvl="1" indent="0" algn="r">
              <a:spcBef>
                <a:spcPts val="0"/>
              </a:spcBef>
              <a:buNone/>
              <a:defRPr sz="1200" b="0" i="0">
                <a:solidFill>
                  <a:schemeClr val="lt1"/>
                </a:solidFill>
                <a:latin typeface="Helvetica Neue"/>
                <a:ea typeface="Helvetica Neue"/>
                <a:cs typeface="Helvetica Neue"/>
                <a:sym typeface="Helvetica Neue"/>
              </a:defRPr>
            </a:lvl2pPr>
            <a:lvl3pPr marL="0" lvl="2" indent="0" algn="r">
              <a:spcBef>
                <a:spcPts val="0"/>
              </a:spcBef>
              <a:buNone/>
              <a:defRPr sz="1200" b="0" i="0">
                <a:solidFill>
                  <a:schemeClr val="lt1"/>
                </a:solidFill>
                <a:latin typeface="Helvetica Neue"/>
                <a:ea typeface="Helvetica Neue"/>
                <a:cs typeface="Helvetica Neue"/>
                <a:sym typeface="Helvetica Neue"/>
              </a:defRPr>
            </a:lvl3pPr>
            <a:lvl4pPr marL="0" lvl="3" indent="0" algn="r">
              <a:spcBef>
                <a:spcPts val="0"/>
              </a:spcBef>
              <a:buNone/>
              <a:defRPr sz="1200" b="0" i="0">
                <a:solidFill>
                  <a:schemeClr val="lt1"/>
                </a:solidFill>
                <a:latin typeface="Helvetica Neue"/>
                <a:ea typeface="Helvetica Neue"/>
                <a:cs typeface="Helvetica Neue"/>
                <a:sym typeface="Helvetica Neue"/>
              </a:defRPr>
            </a:lvl4pPr>
            <a:lvl5pPr marL="0" lvl="4" indent="0" algn="r">
              <a:spcBef>
                <a:spcPts val="0"/>
              </a:spcBef>
              <a:buNone/>
              <a:defRPr sz="1200" b="0" i="0">
                <a:solidFill>
                  <a:schemeClr val="lt1"/>
                </a:solidFill>
                <a:latin typeface="Helvetica Neue"/>
                <a:ea typeface="Helvetica Neue"/>
                <a:cs typeface="Helvetica Neue"/>
                <a:sym typeface="Helvetica Neue"/>
              </a:defRPr>
            </a:lvl5pPr>
            <a:lvl6pPr marL="0" lvl="5" indent="0" algn="r">
              <a:spcBef>
                <a:spcPts val="0"/>
              </a:spcBef>
              <a:buNone/>
              <a:defRPr sz="1200" b="0" i="0">
                <a:solidFill>
                  <a:schemeClr val="lt1"/>
                </a:solidFill>
                <a:latin typeface="Helvetica Neue"/>
                <a:ea typeface="Helvetica Neue"/>
                <a:cs typeface="Helvetica Neue"/>
                <a:sym typeface="Helvetica Neue"/>
              </a:defRPr>
            </a:lvl6pPr>
            <a:lvl7pPr marL="0" lvl="6" indent="0" algn="r">
              <a:spcBef>
                <a:spcPts val="0"/>
              </a:spcBef>
              <a:buNone/>
              <a:defRPr sz="1200" b="0" i="0">
                <a:solidFill>
                  <a:schemeClr val="lt1"/>
                </a:solidFill>
                <a:latin typeface="Helvetica Neue"/>
                <a:ea typeface="Helvetica Neue"/>
                <a:cs typeface="Helvetica Neue"/>
                <a:sym typeface="Helvetica Neue"/>
              </a:defRPr>
            </a:lvl7pPr>
            <a:lvl8pPr marL="0" lvl="7" indent="0" algn="r">
              <a:spcBef>
                <a:spcPts val="0"/>
              </a:spcBef>
              <a:buNone/>
              <a:defRPr sz="1200" b="0" i="0">
                <a:solidFill>
                  <a:schemeClr val="lt1"/>
                </a:solidFill>
                <a:latin typeface="Helvetica Neue"/>
                <a:ea typeface="Helvetica Neue"/>
                <a:cs typeface="Helvetica Neue"/>
                <a:sym typeface="Helvetica Neue"/>
              </a:defRPr>
            </a:lvl8pPr>
            <a:lvl9pPr marL="0" lvl="8" indent="0" algn="r">
              <a:spcBef>
                <a:spcPts val="0"/>
              </a:spcBef>
              <a:buNone/>
              <a:defRPr sz="12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110" name="Google Shape;110;p31"/>
          <p:cNvSpPr txBox="1">
            <a:spLocks noGrp="1"/>
          </p:cNvSpPr>
          <p:nvPr>
            <p:ph type="body" idx="1"/>
          </p:nvPr>
        </p:nvSpPr>
        <p:spPr>
          <a:xfrm>
            <a:off x="963084" y="762000"/>
            <a:ext cx="9019116" cy="1130959"/>
          </a:xfrm>
          <a:prstGeom prst="rect">
            <a:avLst/>
          </a:prstGeom>
          <a:noFill/>
          <a:ln>
            <a:noFill/>
          </a:ln>
        </p:spPr>
        <p:txBody>
          <a:bodyPr spcFirstLastPara="1" wrap="square" lIns="0" tIns="0" rIns="0" bIns="0" anchor="b" anchorCtr="0">
            <a:normAutofit/>
          </a:bodyPr>
          <a:lstStyle>
            <a:lvl1pPr marL="457200" lvl="0" indent="-228600" algn="l">
              <a:spcBef>
                <a:spcPts val="720"/>
              </a:spcBef>
              <a:spcAft>
                <a:spcPts val="0"/>
              </a:spcAft>
              <a:buClr>
                <a:schemeClr val="lt1"/>
              </a:buClr>
              <a:buSzPts val="3600"/>
              <a:buNone/>
              <a:defRPr sz="3600" b="1" i="0">
                <a:solidFill>
                  <a:schemeClr val="lt1"/>
                </a:solidFill>
                <a:latin typeface="Helvetica Neue"/>
                <a:ea typeface="Helvetica Neue"/>
                <a:cs typeface="Helvetica Neue"/>
                <a:sym typeface="Helvetica Neue"/>
              </a:defRPr>
            </a:lvl1pPr>
            <a:lvl2pPr marL="914400" lvl="1" indent="-228600" algn="l">
              <a:spcBef>
                <a:spcPts val="360"/>
              </a:spcBef>
              <a:spcAft>
                <a:spcPts val="0"/>
              </a:spcAft>
              <a:buClr>
                <a:srgbClr val="909090"/>
              </a:buClr>
              <a:buSzPts val="1800"/>
              <a:buNone/>
              <a:defRPr sz="1800">
                <a:solidFill>
                  <a:srgbClr val="909090"/>
                </a:solidFill>
              </a:defRPr>
            </a:lvl2pPr>
            <a:lvl3pPr marL="1371600" lvl="2" indent="-228600" algn="l">
              <a:spcBef>
                <a:spcPts val="320"/>
              </a:spcBef>
              <a:spcAft>
                <a:spcPts val="0"/>
              </a:spcAft>
              <a:buClr>
                <a:srgbClr val="909090"/>
              </a:buClr>
              <a:buSzPts val="1600"/>
              <a:buNone/>
              <a:defRPr sz="1600">
                <a:solidFill>
                  <a:srgbClr val="909090"/>
                </a:solidFill>
              </a:defRPr>
            </a:lvl3pPr>
            <a:lvl4pPr marL="1828800" lvl="3" indent="-228600" algn="l">
              <a:spcBef>
                <a:spcPts val="280"/>
              </a:spcBef>
              <a:spcAft>
                <a:spcPts val="0"/>
              </a:spcAft>
              <a:buClr>
                <a:srgbClr val="909090"/>
              </a:buClr>
              <a:buSzPts val="1400"/>
              <a:buNone/>
              <a:defRPr sz="1400">
                <a:solidFill>
                  <a:srgbClr val="909090"/>
                </a:solidFill>
              </a:defRPr>
            </a:lvl4pPr>
            <a:lvl5pPr marL="2286000" lvl="4" indent="-228600" algn="l">
              <a:spcBef>
                <a:spcPts val="280"/>
              </a:spcBef>
              <a:spcAft>
                <a:spcPts val="0"/>
              </a:spcAft>
              <a:buClr>
                <a:srgbClr val="909090"/>
              </a:buClr>
              <a:buSzPts val="1400"/>
              <a:buNone/>
              <a:defRPr sz="1400">
                <a:solidFill>
                  <a:srgbClr val="909090"/>
                </a:solidFill>
              </a:defRPr>
            </a:lvl5pPr>
            <a:lvl6pPr marL="2743200" lvl="5" indent="-228600" algn="l">
              <a:spcBef>
                <a:spcPts val="280"/>
              </a:spcBef>
              <a:spcAft>
                <a:spcPts val="0"/>
              </a:spcAft>
              <a:buClr>
                <a:srgbClr val="909090"/>
              </a:buClr>
              <a:buSzPts val="1400"/>
              <a:buNone/>
              <a:defRPr sz="1400">
                <a:solidFill>
                  <a:srgbClr val="909090"/>
                </a:solidFill>
              </a:defRPr>
            </a:lvl6pPr>
            <a:lvl7pPr marL="3200400" lvl="6" indent="-228600" algn="l">
              <a:spcBef>
                <a:spcPts val="280"/>
              </a:spcBef>
              <a:spcAft>
                <a:spcPts val="0"/>
              </a:spcAft>
              <a:buClr>
                <a:srgbClr val="909090"/>
              </a:buClr>
              <a:buSzPts val="1400"/>
              <a:buNone/>
              <a:defRPr sz="1400">
                <a:solidFill>
                  <a:srgbClr val="909090"/>
                </a:solidFill>
              </a:defRPr>
            </a:lvl7pPr>
            <a:lvl8pPr marL="3657600" lvl="7" indent="-228600" algn="l">
              <a:spcBef>
                <a:spcPts val="280"/>
              </a:spcBef>
              <a:spcAft>
                <a:spcPts val="0"/>
              </a:spcAft>
              <a:buClr>
                <a:srgbClr val="909090"/>
              </a:buClr>
              <a:buSzPts val="1400"/>
              <a:buNone/>
              <a:defRPr sz="1400">
                <a:solidFill>
                  <a:srgbClr val="909090"/>
                </a:solidFill>
              </a:defRPr>
            </a:lvl8pPr>
            <a:lvl9pPr marL="4114800" lvl="8" indent="-228600" algn="l">
              <a:spcBef>
                <a:spcPts val="280"/>
              </a:spcBef>
              <a:spcAft>
                <a:spcPts val="0"/>
              </a:spcAft>
              <a:buClr>
                <a:srgbClr val="909090"/>
              </a:buClr>
              <a:buSzPts val="1400"/>
              <a:buNone/>
              <a:defRPr sz="1400">
                <a:solidFill>
                  <a:srgbClr val="909090"/>
                </a:solidFill>
              </a:defRPr>
            </a:lvl9pPr>
          </a:lstStyle>
          <a:p>
            <a:endParaRPr/>
          </a:p>
        </p:txBody>
      </p:sp>
      <p:sp>
        <p:nvSpPr>
          <p:cNvPr id="111" name="Google Shape;111;p31"/>
          <p:cNvSpPr txBox="1">
            <a:spLocks noGrp="1"/>
          </p:cNvSpPr>
          <p:nvPr>
            <p:ph type="body" idx="2"/>
          </p:nvPr>
        </p:nvSpPr>
        <p:spPr>
          <a:xfrm>
            <a:off x="963613" y="2133600"/>
            <a:ext cx="5741987" cy="3581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EAEDED"/>
              </a:buClr>
              <a:buSzPts val="2400"/>
              <a:buChar char="•"/>
              <a:defRPr>
                <a:solidFill>
                  <a:srgbClr val="EAEDED"/>
                </a:solidFill>
              </a:defRPr>
            </a:lvl1pPr>
            <a:lvl2pPr marL="914400" lvl="1" indent="-355600" algn="l">
              <a:spcBef>
                <a:spcPts val="400"/>
              </a:spcBef>
              <a:spcAft>
                <a:spcPts val="0"/>
              </a:spcAft>
              <a:buClr>
                <a:srgbClr val="EAEDED"/>
              </a:buClr>
              <a:buSzPts val="2000"/>
              <a:buChar char="–"/>
              <a:defRPr>
                <a:solidFill>
                  <a:srgbClr val="EAEDED"/>
                </a:solidFill>
              </a:defRPr>
            </a:lvl2pPr>
            <a:lvl3pPr marL="1371600" lvl="2" indent="-342900" algn="l">
              <a:spcBef>
                <a:spcPts val="360"/>
              </a:spcBef>
              <a:spcAft>
                <a:spcPts val="0"/>
              </a:spcAft>
              <a:buClr>
                <a:srgbClr val="EAEDED"/>
              </a:buClr>
              <a:buSzPts val="1800"/>
              <a:buChar char="•"/>
              <a:defRPr>
                <a:solidFill>
                  <a:srgbClr val="EAEDED"/>
                </a:solidFill>
              </a:defRPr>
            </a:lvl3pPr>
            <a:lvl4pPr marL="1828800" lvl="3" indent="-330200" algn="l">
              <a:spcBef>
                <a:spcPts val="320"/>
              </a:spcBef>
              <a:spcAft>
                <a:spcPts val="0"/>
              </a:spcAft>
              <a:buClr>
                <a:srgbClr val="EAEDED"/>
              </a:buClr>
              <a:buSzPts val="1600"/>
              <a:buChar char="–"/>
              <a:defRPr>
                <a:solidFill>
                  <a:srgbClr val="EAEDED"/>
                </a:solidFill>
              </a:defRPr>
            </a:lvl4pPr>
            <a:lvl5pPr marL="2286000" lvl="4" indent="-330200" algn="l">
              <a:spcBef>
                <a:spcPts val="320"/>
              </a:spcBef>
              <a:spcAft>
                <a:spcPts val="0"/>
              </a:spcAft>
              <a:buClr>
                <a:srgbClr val="EAEDED"/>
              </a:buClr>
              <a:buSzPts val="1600"/>
              <a:buChar char="»"/>
              <a:defRPr>
                <a:solidFill>
                  <a:srgbClr val="EAEDE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12" name="Google Shape;112;p31"/>
          <p:cNvPicPr preferRelativeResize="0"/>
          <p:nvPr/>
        </p:nvPicPr>
        <p:blipFill rotWithShape="1">
          <a:blip r:embed="rId3">
            <a:alphaModFix/>
          </a:blip>
          <a:srcRect/>
          <a:stretch/>
        </p:blipFill>
        <p:spPr>
          <a:xfrm>
            <a:off x="10439400" y="505010"/>
            <a:ext cx="1441687" cy="56603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Only">
  <p:cSld name="5_Title Only">
    <p:spTree>
      <p:nvGrpSpPr>
        <p:cNvPr id="1" name="Shape 113"/>
        <p:cNvGrpSpPr/>
        <p:nvPr/>
      </p:nvGrpSpPr>
      <p:grpSpPr>
        <a:xfrm>
          <a:off x="0" y="0"/>
          <a:ext cx="0" cy="0"/>
          <a:chOff x="0" y="0"/>
          <a:chExt cx="0" cy="0"/>
        </a:xfrm>
      </p:grpSpPr>
      <p:pic>
        <p:nvPicPr>
          <p:cNvPr id="114" name="Google Shape;114;p32"/>
          <p:cNvPicPr preferRelativeResize="0"/>
          <p:nvPr/>
        </p:nvPicPr>
        <p:blipFill rotWithShape="1">
          <a:blip r:embed="rId2">
            <a:alphaModFix/>
          </a:blip>
          <a:srcRect/>
          <a:stretch/>
        </p:blipFill>
        <p:spPr>
          <a:xfrm>
            <a:off x="1033" y="1161"/>
            <a:ext cx="12189932" cy="6856837"/>
          </a:xfrm>
          <a:prstGeom prst="rect">
            <a:avLst/>
          </a:prstGeom>
          <a:noFill/>
          <a:ln>
            <a:noFill/>
          </a:ln>
        </p:spPr>
      </p:pic>
      <p:sp>
        <p:nvSpPr>
          <p:cNvPr id="115" name="Google Shape;115;p32"/>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116" name="Google Shape;116;p32"/>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7" name="Google Shape;117;p32"/>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18" name="Google Shape;118;p32"/>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119" name="Google Shape;119;p32"/>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chemeClr val="lt1"/>
                </a:solidFill>
                <a:latin typeface="Helvetica Neue"/>
                <a:ea typeface="Helvetica Neue"/>
                <a:cs typeface="Helvetica Neue"/>
                <a:sym typeface="Helvetica Neue"/>
              </a:defRPr>
            </a:lvl1pPr>
            <a:lvl2pPr marL="0" lvl="1" indent="0" algn="r">
              <a:spcBef>
                <a:spcPts val="0"/>
              </a:spcBef>
              <a:buNone/>
              <a:defRPr sz="1200" b="0" i="0">
                <a:solidFill>
                  <a:schemeClr val="lt1"/>
                </a:solidFill>
                <a:latin typeface="Helvetica Neue"/>
                <a:ea typeface="Helvetica Neue"/>
                <a:cs typeface="Helvetica Neue"/>
                <a:sym typeface="Helvetica Neue"/>
              </a:defRPr>
            </a:lvl2pPr>
            <a:lvl3pPr marL="0" lvl="2" indent="0" algn="r">
              <a:spcBef>
                <a:spcPts val="0"/>
              </a:spcBef>
              <a:buNone/>
              <a:defRPr sz="1200" b="0" i="0">
                <a:solidFill>
                  <a:schemeClr val="lt1"/>
                </a:solidFill>
                <a:latin typeface="Helvetica Neue"/>
                <a:ea typeface="Helvetica Neue"/>
                <a:cs typeface="Helvetica Neue"/>
                <a:sym typeface="Helvetica Neue"/>
              </a:defRPr>
            </a:lvl3pPr>
            <a:lvl4pPr marL="0" lvl="3" indent="0" algn="r">
              <a:spcBef>
                <a:spcPts val="0"/>
              </a:spcBef>
              <a:buNone/>
              <a:defRPr sz="1200" b="0" i="0">
                <a:solidFill>
                  <a:schemeClr val="lt1"/>
                </a:solidFill>
                <a:latin typeface="Helvetica Neue"/>
                <a:ea typeface="Helvetica Neue"/>
                <a:cs typeface="Helvetica Neue"/>
                <a:sym typeface="Helvetica Neue"/>
              </a:defRPr>
            </a:lvl4pPr>
            <a:lvl5pPr marL="0" lvl="4" indent="0" algn="r">
              <a:spcBef>
                <a:spcPts val="0"/>
              </a:spcBef>
              <a:buNone/>
              <a:defRPr sz="1200" b="0" i="0">
                <a:solidFill>
                  <a:schemeClr val="lt1"/>
                </a:solidFill>
                <a:latin typeface="Helvetica Neue"/>
                <a:ea typeface="Helvetica Neue"/>
                <a:cs typeface="Helvetica Neue"/>
                <a:sym typeface="Helvetica Neue"/>
              </a:defRPr>
            </a:lvl5pPr>
            <a:lvl6pPr marL="0" lvl="5" indent="0" algn="r">
              <a:spcBef>
                <a:spcPts val="0"/>
              </a:spcBef>
              <a:buNone/>
              <a:defRPr sz="1200" b="0" i="0">
                <a:solidFill>
                  <a:schemeClr val="lt1"/>
                </a:solidFill>
                <a:latin typeface="Helvetica Neue"/>
                <a:ea typeface="Helvetica Neue"/>
                <a:cs typeface="Helvetica Neue"/>
                <a:sym typeface="Helvetica Neue"/>
              </a:defRPr>
            </a:lvl6pPr>
            <a:lvl7pPr marL="0" lvl="6" indent="0" algn="r">
              <a:spcBef>
                <a:spcPts val="0"/>
              </a:spcBef>
              <a:buNone/>
              <a:defRPr sz="1200" b="0" i="0">
                <a:solidFill>
                  <a:schemeClr val="lt1"/>
                </a:solidFill>
                <a:latin typeface="Helvetica Neue"/>
                <a:ea typeface="Helvetica Neue"/>
                <a:cs typeface="Helvetica Neue"/>
                <a:sym typeface="Helvetica Neue"/>
              </a:defRPr>
            </a:lvl7pPr>
            <a:lvl8pPr marL="0" lvl="7" indent="0" algn="r">
              <a:spcBef>
                <a:spcPts val="0"/>
              </a:spcBef>
              <a:buNone/>
              <a:defRPr sz="1200" b="0" i="0">
                <a:solidFill>
                  <a:schemeClr val="lt1"/>
                </a:solidFill>
                <a:latin typeface="Helvetica Neue"/>
                <a:ea typeface="Helvetica Neue"/>
                <a:cs typeface="Helvetica Neue"/>
                <a:sym typeface="Helvetica Neue"/>
              </a:defRPr>
            </a:lvl8pPr>
            <a:lvl9pPr marL="0" lvl="8" indent="0" algn="r">
              <a:spcBef>
                <a:spcPts val="0"/>
              </a:spcBef>
              <a:buNone/>
              <a:defRPr sz="12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120" name="Google Shape;120;p32"/>
          <p:cNvSpPr txBox="1">
            <a:spLocks noGrp="1"/>
          </p:cNvSpPr>
          <p:nvPr>
            <p:ph type="body" idx="1"/>
          </p:nvPr>
        </p:nvSpPr>
        <p:spPr>
          <a:xfrm>
            <a:off x="963084" y="762000"/>
            <a:ext cx="9019116" cy="1130959"/>
          </a:xfrm>
          <a:prstGeom prst="rect">
            <a:avLst/>
          </a:prstGeom>
          <a:noFill/>
          <a:ln>
            <a:noFill/>
          </a:ln>
        </p:spPr>
        <p:txBody>
          <a:bodyPr spcFirstLastPara="1" wrap="square" lIns="0" tIns="0" rIns="0" bIns="0" anchor="b" anchorCtr="0">
            <a:normAutofit/>
          </a:bodyPr>
          <a:lstStyle>
            <a:lvl1pPr marL="457200" lvl="0" indent="-228600" algn="l">
              <a:spcBef>
                <a:spcPts val="720"/>
              </a:spcBef>
              <a:spcAft>
                <a:spcPts val="0"/>
              </a:spcAft>
              <a:buClr>
                <a:schemeClr val="lt1"/>
              </a:buClr>
              <a:buSzPts val="3600"/>
              <a:buNone/>
              <a:defRPr sz="3600" b="1" i="0">
                <a:solidFill>
                  <a:schemeClr val="lt1"/>
                </a:solidFill>
                <a:latin typeface="Helvetica Neue"/>
                <a:ea typeface="Helvetica Neue"/>
                <a:cs typeface="Helvetica Neue"/>
                <a:sym typeface="Helvetica Neue"/>
              </a:defRPr>
            </a:lvl1pPr>
            <a:lvl2pPr marL="914400" lvl="1" indent="-228600" algn="l">
              <a:spcBef>
                <a:spcPts val="360"/>
              </a:spcBef>
              <a:spcAft>
                <a:spcPts val="0"/>
              </a:spcAft>
              <a:buClr>
                <a:srgbClr val="909090"/>
              </a:buClr>
              <a:buSzPts val="1800"/>
              <a:buNone/>
              <a:defRPr sz="1800">
                <a:solidFill>
                  <a:srgbClr val="909090"/>
                </a:solidFill>
              </a:defRPr>
            </a:lvl2pPr>
            <a:lvl3pPr marL="1371600" lvl="2" indent="-228600" algn="l">
              <a:spcBef>
                <a:spcPts val="320"/>
              </a:spcBef>
              <a:spcAft>
                <a:spcPts val="0"/>
              </a:spcAft>
              <a:buClr>
                <a:srgbClr val="909090"/>
              </a:buClr>
              <a:buSzPts val="1600"/>
              <a:buNone/>
              <a:defRPr sz="1600">
                <a:solidFill>
                  <a:srgbClr val="909090"/>
                </a:solidFill>
              </a:defRPr>
            </a:lvl3pPr>
            <a:lvl4pPr marL="1828800" lvl="3" indent="-228600" algn="l">
              <a:spcBef>
                <a:spcPts val="280"/>
              </a:spcBef>
              <a:spcAft>
                <a:spcPts val="0"/>
              </a:spcAft>
              <a:buClr>
                <a:srgbClr val="909090"/>
              </a:buClr>
              <a:buSzPts val="1400"/>
              <a:buNone/>
              <a:defRPr sz="1400">
                <a:solidFill>
                  <a:srgbClr val="909090"/>
                </a:solidFill>
              </a:defRPr>
            </a:lvl4pPr>
            <a:lvl5pPr marL="2286000" lvl="4" indent="-228600" algn="l">
              <a:spcBef>
                <a:spcPts val="280"/>
              </a:spcBef>
              <a:spcAft>
                <a:spcPts val="0"/>
              </a:spcAft>
              <a:buClr>
                <a:srgbClr val="909090"/>
              </a:buClr>
              <a:buSzPts val="1400"/>
              <a:buNone/>
              <a:defRPr sz="1400">
                <a:solidFill>
                  <a:srgbClr val="909090"/>
                </a:solidFill>
              </a:defRPr>
            </a:lvl5pPr>
            <a:lvl6pPr marL="2743200" lvl="5" indent="-228600" algn="l">
              <a:spcBef>
                <a:spcPts val="280"/>
              </a:spcBef>
              <a:spcAft>
                <a:spcPts val="0"/>
              </a:spcAft>
              <a:buClr>
                <a:srgbClr val="909090"/>
              </a:buClr>
              <a:buSzPts val="1400"/>
              <a:buNone/>
              <a:defRPr sz="1400">
                <a:solidFill>
                  <a:srgbClr val="909090"/>
                </a:solidFill>
              </a:defRPr>
            </a:lvl6pPr>
            <a:lvl7pPr marL="3200400" lvl="6" indent="-228600" algn="l">
              <a:spcBef>
                <a:spcPts val="280"/>
              </a:spcBef>
              <a:spcAft>
                <a:spcPts val="0"/>
              </a:spcAft>
              <a:buClr>
                <a:srgbClr val="909090"/>
              </a:buClr>
              <a:buSzPts val="1400"/>
              <a:buNone/>
              <a:defRPr sz="1400">
                <a:solidFill>
                  <a:srgbClr val="909090"/>
                </a:solidFill>
              </a:defRPr>
            </a:lvl7pPr>
            <a:lvl8pPr marL="3657600" lvl="7" indent="-228600" algn="l">
              <a:spcBef>
                <a:spcPts val="280"/>
              </a:spcBef>
              <a:spcAft>
                <a:spcPts val="0"/>
              </a:spcAft>
              <a:buClr>
                <a:srgbClr val="909090"/>
              </a:buClr>
              <a:buSzPts val="1400"/>
              <a:buNone/>
              <a:defRPr sz="1400">
                <a:solidFill>
                  <a:srgbClr val="909090"/>
                </a:solidFill>
              </a:defRPr>
            </a:lvl8pPr>
            <a:lvl9pPr marL="4114800" lvl="8" indent="-228600" algn="l">
              <a:spcBef>
                <a:spcPts val="280"/>
              </a:spcBef>
              <a:spcAft>
                <a:spcPts val="0"/>
              </a:spcAft>
              <a:buClr>
                <a:srgbClr val="909090"/>
              </a:buClr>
              <a:buSzPts val="1400"/>
              <a:buNone/>
              <a:defRPr sz="1400">
                <a:solidFill>
                  <a:srgbClr val="909090"/>
                </a:solidFill>
              </a:defRPr>
            </a:lvl9pPr>
          </a:lstStyle>
          <a:p>
            <a:endParaRPr/>
          </a:p>
        </p:txBody>
      </p:sp>
      <p:sp>
        <p:nvSpPr>
          <p:cNvPr id="121" name="Google Shape;121;p32"/>
          <p:cNvSpPr txBox="1">
            <a:spLocks noGrp="1"/>
          </p:cNvSpPr>
          <p:nvPr>
            <p:ph type="body" idx="2"/>
          </p:nvPr>
        </p:nvSpPr>
        <p:spPr>
          <a:xfrm>
            <a:off x="963613" y="2133600"/>
            <a:ext cx="5741987" cy="3581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EAEDED"/>
              </a:buClr>
              <a:buSzPts val="2400"/>
              <a:buChar char="•"/>
              <a:defRPr>
                <a:solidFill>
                  <a:srgbClr val="EAEDED"/>
                </a:solidFill>
              </a:defRPr>
            </a:lvl1pPr>
            <a:lvl2pPr marL="914400" lvl="1" indent="-355600" algn="l">
              <a:spcBef>
                <a:spcPts val="400"/>
              </a:spcBef>
              <a:spcAft>
                <a:spcPts val="0"/>
              </a:spcAft>
              <a:buClr>
                <a:srgbClr val="EAEDED"/>
              </a:buClr>
              <a:buSzPts val="2000"/>
              <a:buChar char="–"/>
              <a:defRPr>
                <a:solidFill>
                  <a:srgbClr val="EAEDED"/>
                </a:solidFill>
              </a:defRPr>
            </a:lvl2pPr>
            <a:lvl3pPr marL="1371600" lvl="2" indent="-342900" algn="l">
              <a:spcBef>
                <a:spcPts val="360"/>
              </a:spcBef>
              <a:spcAft>
                <a:spcPts val="0"/>
              </a:spcAft>
              <a:buClr>
                <a:srgbClr val="EAEDED"/>
              </a:buClr>
              <a:buSzPts val="1800"/>
              <a:buChar char="•"/>
              <a:defRPr>
                <a:solidFill>
                  <a:srgbClr val="EAEDED"/>
                </a:solidFill>
              </a:defRPr>
            </a:lvl3pPr>
            <a:lvl4pPr marL="1828800" lvl="3" indent="-330200" algn="l">
              <a:spcBef>
                <a:spcPts val="320"/>
              </a:spcBef>
              <a:spcAft>
                <a:spcPts val="0"/>
              </a:spcAft>
              <a:buClr>
                <a:srgbClr val="EAEDED"/>
              </a:buClr>
              <a:buSzPts val="1600"/>
              <a:buChar char="–"/>
              <a:defRPr>
                <a:solidFill>
                  <a:srgbClr val="EAEDED"/>
                </a:solidFill>
              </a:defRPr>
            </a:lvl4pPr>
            <a:lvl5pPr marL="2286000" lvl="4" indent="-330200" algn="l">
              <a:spcBef>
                <a:spcPts val="320"/>
              </a:spcBef>
              <a:spcAft>
                <a:spcPts val="0"/>
              </a:spcAft>
              <a:buClr>
                <a:srgbClr val="EAEDED"/>
              </a:buClr>
              <a:buSzPts val="1600"/>
              <a:buChar char="»"/>
              <a:defRPr>
                <a:solidFill>
                  <a:srgbClr val="EAEDE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22" name="Google Shape;122;p32"/>
          <p:cNvPicPr preferRelativeResize="0"/>
          <p:nvPr/>
        </p:nvPicPr>
        <p:blipFill rotWithShape="1">
          <a:blip r:embed="rId3">
            <a:alphaModFix/>
          </a:blip>
          <a:srcRect/>
          <a:stretch/>
        </p:blipFill>
        <p:spPr>
          <a:xfrm>
            <a:off x="10439400" y="505010"/>
            <a:ext cx="1441687" cy="5660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23"/>
        <p:cNvGrpSpPr/>
        <p:nvPr/>
      </p:nvGrpSpPr>
      <p:grpSpPr>
        <a:xfrm>
          <a:off x="0" y="0"/>
          <a:ext cx="0" cy="0"/>
          <a:chOff x="0" y="0"/>
          <a:chExt cx="0" cy="0"/>
        </a:xfrm>
      </p:grpSpPr>
      <p:pic>
        <p:nvPicPr>
          <p:cNvPr id="124" name="Google Shape;124;p33"/>
          <p:cNvPicPr preferRelativeResize="0"/>
          <p:nvPr/>
        </p:nvPicPr>
        <p:blipFill rotWithShape="1">
          <a:blip r:embed="rId2">
            <a:alphaModFix/>
          </a:blip>
          <a:srcRect/>
          <a:stretch/>
        </p:blipFill>
        <p:spPr>
          <a:xfrm>
            <a:off x="1" y="580"/>
            <a:ext cx="12191997" cy="6856839"/>
          </a:xfrm>
          <a:prstGeom prst="rect">
            <a:avLst/>
          </a:prstGeom>
          <a:noFill/>
          <a:ln>
            <a:noFill/>
          </a:ln>
        </p:spPr>
      </p:pic>
      <p:sp>
        <p:nvSpPr>
          <p:cNvPr id="125" name="Google Shape;125;p33"/>
          <p:cNvSpPr txBox="1">
            <a:spLocks noGrp="1"/>
          </p:cNvSpPr>
          <p:nvPr>
            <p:ph type="title"/>
          </p:nvPr>
        </p:nvSpPr>
        <p:spPr>
          <a:xfrm>
            <a:off x="4774669" y="4781188"/>
            <a:ext cx="2642659" cy="558582"/>
          </a:xfrm>
          <a:prstGeom prst="rect">
            <a:avLst/>
          </a:prstGeom>
          <a:noFill/>
          <a:ln>
            <a:noFill/>
          </a:ln>
        </p:spPr>
        <p:txBody>
          <a:bodyPr spcFirstLastPara="1" wrap="square" lIns="0" tIns="0" rIns="91425" bIns="0" anchor="b" anchorCtr="0">
            <a:noAutofit/>
          </a:bodyPr>
          <a:lstStyle>
            <a:lvl1pPr lvl="0" algn="ctr">
              <a:spcBef>
                <a:spcPts val="0"/>
              </a:spcBef>
              <a:spcAft>
                <a:spcPts val="0"/>
              </a:spcAft>
              <a:buClr>
                <a:srgbClr val="8F77B6"/>
              </a:buClr>
              <a:buSzPts val="2000"/>
              <a:buFont typeface="Helvetica Neue"/>
              <a:buNone/>
              <a:defRPr sz="2000"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33"/>
          <p:cNvSpPr>
            <a:spLocks noGrp="1"/>
          </p:cNvSpPr>
          <p:nvPr>
            <p:ph type="pic" idx="2"/>
          </p:nvPr>
        </p:nvSpPr>
        <p:spPr>
          <a:xfrm>
            <a:off x="4774671" y="612775"/>
            <a:ext cx="2642658" cy="4114800"/>
          </a:xfrm>
          <a:prstGeom prst="rect">
            <a:avLst/>
          </a:prstGeom>
          <a:noFill/>
          <a:ln>
            <a:noFill/>
          </a:ln>
        </p:spPr>
      </p:sp>
      <p:sp>
        <p:nvSpPr>
          <p:cNvPr id="127" name="Google Shape;127;p33"/>
          <p:cNvSpPr txBox="1">
            <a:spLocks noGrp="1"/>
          </p:cNvSpPr>
          <p:nvPr>
            <p:ph type="body" idx="1"/>
          </p:nvPr>
        </p:nvSpPr>
        <p:spPr>
          <a:xfrm>
            <a:off x="4774669" y="5339770"/>
            <a:ext cx="2642659" cy="793279"/>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28" name="Google Shape;128;p33"/>
          <p:cNvSpPr txBox="1"/>
          <p:nvPr/>
        </p:nvSpPr>
        <p:spPr>
          <a:xfrm>
            <a:off x="10744200" y="181688"/>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129" name="Google Shape;129;p33"/>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0" name="Google Shape;130;p33"/>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1" name="Google Shape;131;p33"/>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132" name="Google Shape;132;p33"/>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One Content-right">
  <p:cSld name="1_One Content-right">
    <p:spTree>
      <p:nvGrpSpPr>
        <p:cNvPr id="1" name="Shape 108"/>
        <p:cNvGrpSpPr/>
        <p:nvPr/>
      </p:nvGrpSpPr>
      <p:grpSpPr>
        <a:xfrm>
          <a:off x="0" y="0"/>
          <a:ext cx="0" cy="0"/>
          <a:chOff x="0" y="0"/>
          <a:chExt cx="0" cy="0"/>
        </a:xfrm>
      </p:grpSpPr>
      <p:sp>
        <p:nvSpPr>
          <p:cNvPr id="109" name="Google Shape;109;p26"/>
          <p:cNvSpPr txBox="1">
            <a:spLocks noGrp="1"/>
          </p:cNvSpPr>
          <p:nvPr>
            <p:ph type="body" idx="1"/>
          </p:nvPr>
        </p:nvSpPr>
        <p:spPr>
          <a:xfrm>
            <a:off x="6148935" y="1384301"/>
            <a:ext cx="5347600" cy="4902300"/>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480"/>
              </a:spcBef>
              <a:spcAft>
                <a:spcPts val="0"/>
              </a:spcAft>
              <a:buClr>
                <a:schemeClr val="dk1"/>
              </a:buClr>
              <a:buSzPts val="1920"/>
              <a:buChar char="•"/>
              <a:defRPr sz="2400"/>
            </a:lvl1pPr>
            <a:lvl2pPr marL="914400" lvl="1" indent="-340360" algn="l">
              <a:lnSpc>
                <a:spcPct val="100000"/>
              </a:lnSpc>
              <a:spcBef>
                <a:spcPts val="440"/>
              </a:spcBef>
              <a:spcAft>
                <a:spcPts val="0"/>
              </a:spcAft>
              <a:buClr>
                <a:schemeClr val="dk1"/>
              </a:buClr>
              <a:buSzPts val="1760"/>
              <a:buChar char="–"/>
              <a:defRPr sz="2200"/>
            </a:lvl2pPr>
            <a:lvl3pPr marL="1371600" lvl="2" indent="-330200" algn="l">
              <a:lnSpc>
                <a:spcPct val="100000"/>
              </a:lnSpc>
              <a:spcBef>
                <a:spcPts val="400"/>
              </a:spcBef>
              <a:spcAft>
                <a:spcPts val="0"/>
              </a:spcAft>
              <a:buClr>
                <a:schemeClr val="dk1"/>
              </a:buClr>
              <a:buSzPts val="1600"/>
              <a:buChar char="•"/>
              <a:defRPr sz="2000"/>
            </a:lvl3pPr>
            <a:lvl4pPr marL="1828800" lvl="3" indent="-320039" algn="l">
              <a:lnSpc>
                <a:spcPct val="100000"/>
              </a:lnSpc>
              <a:spcBef>
                <a:spcPts val="360"/>
              </a:spcBef>
              <a:spcAft>
                <a:spcPts val="0"/>
              </a:spcAft>
              <a:buClr>
                <a:schemeClr val="dk1"/>
              </a:buClr>
              <a:buSzPts val="144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26"/>
          <p:cNvSpPr txBox="1">
            <a:spLocks noGrp="1"/>
          </p:cNvSpPr>
          <p:nvPr>
            <p:ph type="title"/>
          </p:nvPr>
        </p:nvSpPr>
        <p:spPr>
          <a:xfrm>
            <a:off x="609600" y="711200"/>
            <a:ext cx="109728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0" y="6492875"/>
            <a:ext cx="28448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391187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909090"/>
              </a:buClr>
              <a:buSzPts val="1400"/>
              <a:buFont typeface="Times New Roman"/>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dirty="0"/>
          </a:p>
        </p:txBody>
      </p:sp>
      <p:sp>
        <p:nvSpPr>
          <p:cNvPr id="32" name="Google Shape;32;p2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909090"/>
              </a:buClr>
              <a:buSzPts val="1400"/>
              <a:buFont typeface="Times New Roman"/>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dirty="0"/>
          </a:p>
        </p:txBody>
      </p:sp>
      <p:sp>
        <p:nvSpPr>
          <p:cNvPr id="33" name="Google Shape;33;p2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2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909090"/>
              </a:buClr>
              <a:buSzPts val="1400"/>
              <a:buFont typeface="Times New Roman"/>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dirty="0"/>
          </a:p>
        </p:txBody>
      </p:sp>
      <p:sp>
        <p:nvSpPr>
          <p:cNvPr id="36" name="Google Shape;36;p2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909090"/>
              </a:buClr>
              <a:buSzPts val="1400"/>
              <a:buFont typeface="Times New Roman"/>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dirty="0"/>
          </a:p>
        </p:txBody>
      </p:sp>
      <p:sp>
        <p:nvSpPr>
          <p:cNvPr id="37" name="Google Shape;37;p2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Title Only">
  <p:cSld name="8_Title Only">
    <p:spTree>
      <p:nvGrpSpPr>
        <p:cNvPr id="1" name="Shape 38"/>
        <p:cNvGrpSpPr/>
        <p:nvPr/>
      </p:nvGrpSpPr>
      <p:grpSpPr>
        <a:xfrm>
          <a:off x="0" y="0"/>
          <a:ext cx="0" cy="0"/>
          <a:chOff x="0" y="0"/>
          <a:chExt cx="0" cy="0"/>
        </a:xfrm>
      </p:grpSpPr>
      <p:pic>
        <p:nvPicPr>
          <p:cNvPr id="39" name="Google Shape;39;p24"/>
          <p:cNvPicPr preferRelativeResize="0"/>
          <p:nvPr/>
        </p:nvPicPr>
        <p:blipFill rotWithShape="1">
          <a:blip r:embed="rId2">
            <a:alphaModFix/>
          </a:blip>
          <a:srcRect/>
          <a:stretch/>
        </p:blipFill>
        <p:spPr>
          <a:xfrm>
            <a:off x="1033" y="1161"/>
            <a:ext cx="12189932" cy="6856837"/>
          </a:xfrm>
          <a:prstGeom prst="rect">
            <a:avLst/>
          </a:prstGeom>
          <a:noFill/>
          <a:ln>
            <a:noFill/>
          </a:ln>
        </p:spPr>
      </p:pic>
      <p:sp>
        <p:nvSpPr>
          <p:cNvPr id="40" name="Google Shape;40;p24"/>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41" name="Google Shape;41;p24"/>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2" name="Google Shape;42;p24"/>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24"/>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B2A0C7"/>
                </a:solidFill>
                <a:latin typeface="Helvetica Neue"/>
                <a:ea typeface="Helvetica Neue"/>
                <a:cs typeface="Helvetica Neue"/>
                <a:sym typeface="Helvetica Neue"/>
              </a:rPr>
              <a:t>UNCLASSIFIED</a:t>
            </a:r>
            <a:endParaRPr sz="1000" b="0" i="1" dirty="0">
              <a:solidFill>
                <a:srgbClr val="B2A0C7"/>
              </a:solidFill>
              <a:latin typeface="Helvetica Neue"/>
              <a:ea typeface="Helvetica Neue"/>
              <a:cs typeface="Helvetica Neue"/>
              <a:sym typeface="Helvetica Neue"/>
            </a:endParaRPr>
          </a:p>
        </p:txBody>
      </p:sp>
      <p:sp>
        <p:nvSpPr>
          <p:cNvPr id="44" name="Google Shape;44;p24"/>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chemeClr val="lt1"/>
                </a:solidFill>
                <a:latin typeface="Helvetica Neue"/>
                <a:ea typeface="Helvetica Neue"/>
                <a:cs typeface="Helvetica Neue"/>
                <a:sym typeface="Helvetica Neue"/>
              </a:defRPr>
            </a:lvl1pPr>
            <a:lvl2pPr marL="0" lvl="1" indent="0" algn="r">
              <a:spcBef>
                <a:spcPts val="0"/>
              </a:spcBef>
              <a:buNone/>
              <a:defRPr sz="1200" b="0" i="0">
                <a:solidFill>
                  <a:schemeClr val="lt1"/>
                </a:solidFill>
                <a:latin typeface="Helvetica Neue"/>
                <a:ea typeface="Helvetica Neue"/>
                <a:cs typeface="Helvetica Neue"/>
                <a:sym typeface="Helvetica Neue"/>
              </a:defRPr>
            </a:lvl2pPr>
            <a:lvl3pPr marL="0" lvl="2" indent="0" algn="r">
              <a:spcBef>
                <a:spcPts val="0"/>
              </a:spcBef>
              <a:buNone/>
              <a:defRPr sz="1200" b="0" i="0">
                <a:solidFill>
                  <a:schemeClr val="lt1"/>
                </a:solidFill>
                <a:latin typeface="Helvetica Neue"/>
                <a:ea typeface="Helvetica Neue"/>
                <a:cs typeface="Helvetica Neue"/>
                <a:sym typeface="Helvetica Neue"/>
              </a:defRPr>
            </a:lvl3pPr>
            <a:lvl4pPr marL="0" lvl="3" indent="0" algn="r">
              <a:spcBef>
                <a:spcPts val="0"/>
              </a:spcBef>
              <a:buNone/>
              <a:defRPr sz="1200" b="0" i="0">
                <a:solidFill>
                  <a:schemeClr val="lt1"/>
                </a:solidFill>
                <a:latin typeface="Helvetica Neue"/>
                <a:ea typeface="Helvetica Neue"/>
                <a:cs typeface="Helvetica Neue"/>
                <a:sym typeface="Helvetica Neue"/>
              </a:defRPr>
            </a:lvl4pPr>
            <a:lvl5pPr marL="0" lvl="4" indent="0" algn="r">
              <a:spcBef>
                <a:spcPts val="0"/>
              </a:spcBef>
              <a:buNone/>
              <a:defRPr sz="1200" b="0" i="0">
                <a:solidFill>
                  <a:schemeClr val="lt1"/>
                </a:solidFill>
                <a:latin typeface="Helvetica Neue"/>
                <a:ea typeface="Helvetica Neue"/>
                <a:cs typeface="Helvetica Neue"/>
                <a:sym typeface="Helvetica Neue"/>
              </a:defRPr>
            </a:lvl5pPr>
            <a:lvl6pPr marL="0" lvl="5" indent="0" algn="r">
              <a:spcBef>
                <a:spcPts val="0"/>
              </a:spcBef>
              <a:buNone/>
              <a:defRPr sz="1200" b="0" i="0">
                <a:solidFill>
                  <a:schemeClr val="lt1"/>
                </a:solidFill>
                <a:latin typeface="Helvetica Neue"/>
                <a:ea typeface="Helvetica Neue"/>
                <a:cs typeface="Helvetica Neue"/>
                <a:sym typeface="Helvetica Neue"/>
              </a:defRPr>
            </a:lvl6pPr>
            <a:lvl7pPr marL="0" lvl="6" indent="0" algn="r">
              <a:spcBef>
                <a:spcPts val="0"/>
              </a:spcBef>
              <a:buNone/>
              <a:defRPr sz="1200" b="0" i="0">
                <a:solidFill>
                  <a:schemeClr val="lt1"/>
                </a:solidFill>
                <a:latin typeface="Helvetica Neue"/>
                <a:ea typeface="Helvetica Neue"/>
                <a:cs typeface="Helvetica Neue"/>
                <a:sym typeface="Helvetica Neue"/>
              </a:defRPr>
            </a:lvl7pPr>
            <a:lvl8pPr marL="0" lvl="7" indent="0" algn="r">
              <a:spcBef>
                <a:spcPts val="0"/>
              </a:spcBef>
              <a:buNone/>
              <a:defRPr sz="1200" b="0" i="0">
                <a:solidFill>
                  <a:schemeClr val="lt1"/>
                </a:solidFill>
                <a:latin typeface="Helvetica Neue"/>
                <a:ea typeface="Helvetica Neue"/>
                <a:cs typeface="Helvetica Neue"/>
                <a:sym typeface="Helvetica Neue"/>
              </a:defRPr>
            </a:lvl8pPr>
            <a:lvl9pPr marL="0" lvl="8" indent="0" algn="r">
              <a:spcBef>
                <a:spcPts val="0"/>
              </a:spcBef>
              <a:buNone/>
              <a:defRPr sz="1200" b="0" i="0">
                <a:solidFill>
                  <a:schemeClr val="lt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45" name="Google Shape;45;p24"/>
          <p:cNvSpPr txBox="1">
            <a:spLocks noGrp="1"/>
          </p:cNvSpPr>
          <p:nvPr>
            <p:ph type="body" idx="1"/>
          </p:nvPr>
        </p:nvSpPr>
        <p:spPr>
          <a:xfrm>
            <a:off x="963084" y="762000"/>
            <a:ext cx="9019116" cy="1130959"/>
          </a:xfrm>
          <a:prstGeom prst="rect">
            <a:avLst/>
          </a:prstGeom>
          <a:noFill/>
          <a:ln>
            <a:noFill/>
          </a:ln>
        </p:spPr>
        <p:txBody>
          <a:bodyPr spcFirstLastPara="1" wrap="square" lIns="0" tIns="0" rIns="0" bIns="0" anchor="b" anchorCtr="0">
            <a:normAutofit/>
          </a:bodyPr>
          <a:lstStyle>
            <a:lvl1pPr marL="457200" lvl="0" indent="-228600" algn="l">
              <a:spcBef>
                <a:spcPts val="720"/>
              </a:spcBef>
              <a:spcAft>
                <a:spcPts val="0"/>
              </a:spcAft>
              <a:buClr>
                <a:schemeClr val="lt1"/>
              </a:buClr>
              <a:buSzPts val="3600"/>
              <a:buNone/>
              <a:defRPr sz="3600" b="1" i="0">
                <a:solidFill>
                  <a:schemeClr val="lt1"/>
                </a:solidFill>
                <a:latin typeface="Helvetica Neue"/>
                <a:ea typeface="Helvetica Neue"/>
                <a:cs typeface="Helvetica Neue"/>
                <a:sym typeface="Helvetica Neue"/>
              </a:defRPr>
            </a:lvl1pPr>
            <a:lvl2pPr marL="914400" lvl="1" indent="-228600" algn="l">
              <a:spcBef>
                <a:spcPts val="360"/>
              </a:spcBef>
              <a:spcAft>
                <a:spcPts val="0"/>
              </a:spcAft>
              <a:buClr>
                <a:srgbClr val="909090"/>
              </a:buClr>
              <a:buSzPts val="1800"/>
              <a:buNone/>
              <a:defRPr sz="1800">
                <a:solidFill>
                  <a:srgbClr val="909090"/>
                </a:solidFill>
              </a:defRPr>
            </a:lvl2pPr>
            <a:lvl3pPr marL="1371600" lvl="2" indent="-228600" algn="l">
              <a:spcBef>
                <a:spcPts val="320"/>
              </a:spcBef>
              <a:spcAft>
                <a:spcPts val="0"/>
              </a:spcAft>
              <a:buClr>
                <a:srgbClr val="909090"/>
              </a:buClr>
              <a:buSzPts val="1600"/>
              <a:buNone/>
              <a:defRPr sz="1600">
                <a:solidFill>
                  <a:srgbClr val="909090"/>
                </a:solidFill>
              </a:defRPr>
            </a:lvl3pPr>
            <a:lvl4pPr marL="1828800" lvl="3" indent="-228600" algn="l">
              <a:spcBef>
                <a:spcPts val="280"/>
              </a:spcBef>
              <a:spcAft>
                <a:spcPts val="0"/>
              </a:spcAft>
              <a:buClr>
                <a:srgbClr val="909090"/>
              </a:buClr>
              <a:buSzPts val="1400"/>
              <a:buNone/>
              <a:defRPr sz="1400">
                <a:solidFill>
                  <a:srgbClr val="909090"/>
                </a:solidFill>
              </a:defRPr>
            </a:lvl4pPr>
            <a:lvl5pPr marL="2286000" lvl="4" indent="-228600" algn="l">
              <a:spcBef>
                <a:spcPts val="280"/>
              </a:spcBef>
              <a:spcAft>
                <a:spcPts val="0"/>
              </a:spcAft>
              <a:buClr>
                <a:srgbClr val="909090"/>
              </a:buClr>
              <a:buSzPts val="1400"/>
              <a:buNone/>
              <a:defRPr sz="1400">
                <a:solidFill>
                  <a:srgbClr val="909090"/>
                </a:solidFill>
              </a:defRPr>
            </a:lvl5pPr>
            <a:lvl6pPr marL="2743200" lvl="5" indent="-228600" algn="l">
              <a:spcBef>
                <a:spcPts val="280"/>
              </a:spcBef>
              <a:spcAft>
                <a:spcPts val="0"/>
              </a:spcAft>
              <a:buClr>
                <a:srgbClr val="909090"/>
              </a:buClr>
              <a:buSzPts val="1400"/>
              <a:buNone/>
              <a:defRPr sz="1400">
                <a:solidFill>
                  <a:srgbClr val="909090"/>
                </a:solidFill>
              </a:defRPr>
            </a:lvl6pPr>
            <a:lvl7pPr marL="3200400" lvl="6" indent="-228600" algn="l">
              <a:spcBef>
                <a:spcPts val="280"/>
              </a:spcBef>
              <a:spcAft>
                <a:spcPts val="0"/>
              </a:spcAft>
              <a:buClr>
                <a:srgbClr val="909090"/>
              </a:buClr>
              <a:buSzPts val="1400"/>
              <a:buNone/>
              <a:defRPr sz="1400">
                <a:solidFill>
                  <a:srgbClr val="909090"/>
                </a:solidFill>
              </a:defRPr>
            </a:lvl7pPr>
            <a:lvl8pPr marL="3657600" lvl="7" indent="-228600" algn="l">
              <a:spcBef>
                <a:spcPts val="280"/>
              </a:spcBef>
              <a:spcAft>
                <a:spcPts val="0"/>
              </a:spcAft>
              <a:buClr>
                <a:srgbClr val="909090"/>
              </a:buClr>
              <a:buSzPts val="1400"/>
              <a:buNone/>
              <a:defRPr sz="1400">
                <a:solidFill>
                  <a:srgbClr val="909090"/>
                </a:solidFill>
              </a:defRPr>
            </a:lvl8pPr>
            <a:lvl9pPr marL="4114800" lvl="8" indent="-228600" algn="l">
              <a:spcBef>
                <a:spcPts val="280"/>
              </a:spcBef>
              <a:spcAft>
                <a:spcPts val="0"/>
              </a:spcAft>
              <a:buClr>
                <a:srgbClr val="909090"/>
              </a:buClr>
              <a:buSzPts val="1400"/>
              <a:buNone/>
              <a:defRPr sz="1400">
                <a:solidFill>
                  <a:srgbClr val="909090"/>
                </a:solidFill>
              </a:defRPr>
            </a:lvl9pPr>
          </a:lstStyle>
          <a:p>
            <a:endParaRPr/>
          </a:p>
        </p:txBody>
      </p:sp>
      <p:sp>
        <p:nvSpPr>
          <p:cNvPr id="46" name="Google Shape;46;p24"/>
          <p:cNvSpPr txBox="1">
            <a:spLocks noGrp="1"/>
          </p:cNvSpPr>
          <p:nvPr>
            <p:ph type="body" idx="2"/>
          </p:nvPr>
        </p:nvSpPr>
        <p:spPr>
          <a:xfrm>
            <a:off x="963613" y="2133600"/>
            <a:ext cx="5741987" cy="3581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EAEDED"/>
              </a:buClr>
              <a:buSzPts val="2400"/>
              <a:buChar char="•"/>
              <a:defRPr>
                <a:solidFill>
                  <a:srgbClr val="EAEDED"/>
                </a:solidFill>
              </a:defRPr>
            </a:lvl1pPr>
            <a:lvl2pPr marL="914400" lvl="1" indent="-355600" algn="l">
              <a:spcBef>
                <a:spcPts val="400"/>
              </a:spcBef>
              <a:spcAft>
                <a:spcPts val="0"/>
              </a:spcAft>
              <a:buClr>
                <a:srgbClr val="EAEDED"/>
              </a:buClr>
              <a:buSzPts val="2000"/>
              <a:buChar char="–"/>
              <a:defRPr>
                <a:solidFill>
                  <a:srgbClr val="EAEDED"/>
                </a:solidFill>
              </a:defRPr>
            </a:lvl2pPr>
            <a:lvl3pPr marL="1371600" lvl="2" indent="-342900" algn="l">
              <a:spcBef>
                <a:spcPts val="360"/>
              </a:spcBef>
              <a:spcAft>
                <a:spcPts val="0"/>
              </a:spcAft>
              <a:buClr>
                <a:srgbClr val="EAEDED"/>
              </a:buClr>
              <a:buSzPts val="1800"/>
              <a:buChar char="•"/>
              <a:defRPr>
                <a:solidFill>
                  <a:srgbClr val="EAEDED"/>
                </a:solidFill>
              </a:defRPr>
            </a:lvl3pPr>
            <a:lvl4pPr marL="1828800" lvl="3" indent="-330200" algn="l">
              <a:spcBef>
                <a:spcPts val="320"/>
              </a:spcBef>
              <a:spcAft>
                <a:spcPts val="0"/>
              </a:spcAft>
              <a:buClr>
                <a:srgbClr val="EAEDED"/>
              </a:buClr>
              <a:buSzPts val="1600"/>
              <a:buChar char="–"/>
              <a:defRPr>
                <a:solidFill>
                  <a:srgbClr val="EAEDED"/>
                </a:solidFill>
              </a:defRPr>
            </a:lvl4pPr>
            <a:lvl5pPr marL="2286000" lvl="4" indent="-330200" algn="l">
              <a:spcBef>
                <a:spcPts val="320"/>
              </a:spcBef>
              <a:spcAft>
                <a:spcPts val="0"/>
              </a:spcAft>
              <a:buClr>
                <a:srgbClr val="EAEDED"/>
              </a:buClr>
              <a:buSzPts val="1600"/>
              <a:buChar char="»"/>
              <a:defRPr>
                <a:solidFill>
                  <a:srgbClr val="EAEDED"/>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47" name="Google Shape;47;p24"/>
          <p:cNvPicPr preferRelativeResize="0"/>
          <p:nvPr/>
        </p:nvPicPr>
        <p:blipFill rotWithShape="1">
          <a:blip r:embed="rId3">
            <a:alphaModFix/>
          </a:blip>
          <a:srcRect/>
          <a:stretch/>
        </p:blipFill>
        <p:spPr>
          <a:xfrm>
            <a:off x="10439400" y="505010"/>
            <a:ext cx="1441687" cy="5660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8"/>
        <p:cNvGrpSpPr/>
        <p:nvPr/>
      </p:nvGrpSpPr>
      <p:grpSpPr>
        <a:xfrm>
          <a:off x="0" y="0"/>
          <a:ext cx="0" cy="0"/>
          <a:chOff x="0" y="0"/>
          <a:chExt cx="0" cy="0"/>
        </a:xfrm>
      </p:grpSpPr>
      <p:sp>
        <p:nvSpPr>
          <p:cNvPr id="49" name="Google Shape;49;p25"/>
          <p:cNvSpPr txBox="1">
            <a:spLocks noGrp="1"/>
          </p:cNvSpPr>
          <p:nvPr>
            <p:ph type="title"/>
          </p:nvPr>
        </p:nvSpPr>
        <p:spPr>
          <a:xfrm>
            <a:off x="609600" y="304800"/>
            <a:ext cx="9677400" cy="762000"/>
          </a:xfrm>
          <a:prstGeom prst="rect">
            <a:avLst/>
          </a:prstGeom>
          <a:noFill/>
          <a:ln>
            <a:noFill/>
          </a:ln>
        </p:spPr>
        <p:txBody>
          <a:bodyPr spcFirstLastPara="1" wrap="square" lIns="0" tIns="0" rIns="91425" bIns="0" anchor="b" anchorCtr="0">
            <a:noAutofit/>
          </a:bodyPr>
          <a:lstStyle>
            <a:lvl1pPr lvl="0" algn="l">
              <a:spcBef>
                <a:spcPts val="0"/>
              </a:spcBef>
              <a:spcAft>
                <a:spcPts val="0"/>
              </a:spcAft>
              <a:buClr>
                <a:srgbClr val="8F77B6"/>
              </a:buClr>
              <a:buSzPts val="2000"/>
              <a:buFont typeface="Helvetica Neue"/>
              <a:buNone/>
              <a:defRPr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5"/>
          <p:cNvSpPr txBox="1">
            <a:spLocks noGrp="1"/>
          </p:cNvSpPr>
          <p:nvPr>
            <p:ph type="body" idx="1"/>
          </p:nvPr>
        </p:nvSpPr>
        <p:spPr>
          <a:xfrm>
            <a:off x="609600" y="1600201"/>
            <a:ext cx="112014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55600" algn="l">
              <a:spcBef>
                <a:spcPts val="400"/>
              </a:spcBef>
              <a:spcAft>
                <a:spcPts val="0"/>
              </a:spcAft>
              <a:buClr>
                <a:schemeClr val="dk1"/>
              </a:buClr>
              <a:buSzPts val="2000"/>
              <a:buChar char="–"/>
              <a:defRPr/>
            </a:lvl2pPr>
            <a:lvl3pPr marL="1371600" lvl="2" indent="-342900" algn="l">
              <a:spcBef>
                <a:spcPts val="360"/>
              </a:spcBef>
              <a:spcAft>
                <a:spcPts val="0"/>
              </a:spcAft>
              <a:buClr>
                <a:schemeClr val="dk1"/>
              </a:buClr>
              <a:buSzPts val="1800"/>
              <a:buChar char="•"/>
              <a:defRPr/>
            </a:lvl3pPr>
            <a:lvl4pPr marL="1828800" lvl="3" indent="-330200" algn="l">
              <a:spcBef>
                <a:spcPts val="320"/>
              </a:spcBef>
              <a:spcAft>
                <a:spcPts val="0"/>
              </a:spcAft>
              <a:buClr>
                <a:schemeClr val="dk1"/>
              </a:buClr>
              <a:buSzPts val="1600"/>
              <a:buChar char="–"/>
              <a:defRPr/>
            </a:lvl4pPr>
            <a:lvl5pPr marL="2286000" lvl="4" indent="-330200" algn="l">
              <a:spcBef>
                <a:spcPts val="320"/>
              </a:spcBef>
              <a:spcAft>
                <a:spcPts val="0"/>
              </a:spcAft>
              <a:buClr>
                <a:schemeClr val="dk1"/>
              </a:buClr>
              <a:buSzPts val="16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25"/>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52" name="Google Shape;52;p25"/>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25"/>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4" name="Google Shape;54;p25"/>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55" name="Google Shape;55;p25"/>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
        <p:cNvGrpSpPr/>
        <p:nvPr/>
      </p:nvGrpSpPr>
      <p:grpSpPr>
        <a:xfrm>
          <a:off x="0" y="0"/>
          <a:ext cx="0" cy="0"/>
          <a:chOff x="0" y="0"/>
          <a:chExt cx="0" cy="0"/>
        </a:xfrm>
      </p:grpSpPr>
      <p:sp>
        <p:nvSpPr>
          <p:cNvPr id="67" name="Google Shape;67;p27"/>
          <p:cNvSpPr txBox="1">
            <a:spLocks noGrp="1"/>
          </p:cNvSpPr>
          <p:nvPr>
            <p:ph type="title"/>
          </p:nvPr>
        </p:nvSpPr>
        <p:spPr>
          <a:xfrm>
            <a:off x="609601" y="246018"/>
            <a:ext cx="9677399" cy="820782"/>
          </a:xfrm>
          <a:prstGeom prst="rect">
            <a:avLst/>
          </a:prstGeom>
          <a:noFill/>
          <a:ln>
            <a:noFill/>
          </a:ln>
        </p:spPr>
        <p:txBody>
          <a:bodyPr spcFirstLastPara="1" wrap="square" lIns="0" tIns="0" rIns="91425" bIns="0" anchor="b" anchorCtr="0">
            <a:noAutofit/>
          </a:bodyPr>
          <a:lstStyle>
            <a:lvl1pPr lvl="0" algn="l">
              <a:spcBef>
                <a:spcPts val="0"/>
              </a:spcBef>
              <a:spcAft>
                <a:spcPts val="0"/>
              </a:spcAft>
              <a:buClr>
                <a:srgbClr val="8F77B6"/>
              </a:buClr>
              <a:buSzPts val="2000"/>
              <a:buFont typeface="Helvetica Neue"/>
              <a:buNone/>
              <a:defRPr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7"/>
          <p:cNvSpPr txBox="1">
            <a:spLocks noGrp="1"/>
          </p:cNvSpPr>
          <p:nvPr>
            <p:ph type="body" idx="1"/>
          </p:nvPr>
        </p:nvSpPr>
        <p:spPr>
          <a:xfrm>
            <a:off x="4766733" y="1447800"/>
            <a:ext cx="6815667" cy="4678364"/>
          </a:xfrm>
          <a:prstGeom prst="rect">
            <a:avLst/>
          </a:prstGeom>
          <a:noFill/>
          <a:ln>
            <a:noFill/>
          </a:ln>
        </p:spPr>
        <p:txBody>
          <a:bodyPr spcFirstLastPara="1" wrap="square" lIns="0" tIns="0" rIns="0" bIns="0" anchor="t" anchorCtr="0">
            <a:noAutofit/>
          </a:bodyPr>
          <a:lstStyle>
            <a:lvl1pPr marL="457200" lvl="0" indent="-381000" algn="l">
              <a:spcBef>
                <a:spcPts val="480"/>
              </a:spcBef>
              <a:spcAft>
                <a:spcPts val="0"/>
              </a:spcAft>
              <a:buClr>
                <a:srgbClr val="DAE5F1"/>
              </a:buClr>
              <a:buSzPts val="2400"/>
              <a:buChar char="•"/>
              <a:defRPr>
                <a:solidFill>
                  <a:srgbClr val="DAE5F1"/>
                </a:solidFill>
              </a:defRPr>
            </a:lvl1pPr>
            <a:lvl2pPr marL="914400" lvl="1" indent="-355600" algn="l">
              <a:spcBef>
                <a:spcPts val="400"/>
              </a:spcBef>
              <a:spcAft>
                <a:spcPts val="0"/>
              </a:spcAft>
              <a:buClr>
                <a:srgbClr val="DAE5F1"/>
              </a:buClr>
              <a:buSzPts val="2000"/>
              <a:buChar char="–"/>
              <a:defRPr>
                <a:solidFill>
                  <a:srgbClr val="DAE5F1"/>
                </a:solidFill>
              </a:defRPr>
            </a:lvl2pPr>
            <a:lvl3pPr marL="1371600" lvl="2" indent="-342900" algn="l">
              <a:spcBef>
                <a:spcPts val="360"/>
              </a:spcBef>
              <a:spcAft>
                <a:spcPts val="0"/>
              </a:spcAft>
              <a:buClr>
                <a:srgbClr val="DAE5F1"/>
              </a:buClr>
              <a:buSzPts val="1800"/>
              <a:buChar char="•"/>
              <a:defRPr>
                <a:solidFill>
                  <a:srgbClr val="DAE5F1"/>
                </a:solidFill>
              </a:defRPr>
            </a:lvl3pPr>
            <a:lvl4pPr marL="1828800" lvl="3" indent="-330200" algn="l">
              <a:spcBef>
                <a:spcPts val="320"/>
              </a:spcBef>
              <a:spcAft>
                <a:spcPts val="0"/>
              </a:spcAft>
              <a:buClr>
                <a:srgbClr val="DAE5F1"/>
              </a:buClr>
              <a:buSzPts val="1600"/>
              <a:buChar char="–"/>
              <a:defRPr>
                <a:solidFill>
                  <a:srgbClr val="DAE5F1"/>
                </a:solidFill>
              </a:defRPr>
            </a:lvl4pPr>
            <a:lvl5pPr marL="2286000" lvl="4" indent="-330200" algn="l">
              <a:spcBef>
                <a:spcPts val="320"/>
              </a:spcBef>
              <a:spcAft>
                <a:spcPts val="0"/>
              </a:spcAft>
              <a:buClr>
                <a:srgbClr val="DAE5F1"/>
              </a:buClr>
              <a:buSzPts val="1600"/>
              <a:buChar char="»"/>
              <a:defRPr>
                <a:solidFill>
                  <a:srgbClr val="DAE5F1"/>
                </a:solidFill>
              </a:defRPr>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9" name="Google Shape;69;p27"/>
          <p:cNvSpPr txBox="1">
            <a:spLocks noGrp="1"/>
          </p:cNvSpPr>
          <p:nvPr>
            <p:ph type="body" idx="2"/>
          </p:nvPr>
        </p:nvSpPr>
        <p:spPr>
          <a:xfrm>
            <a:off x="609601" y="2438400"/>
            <a:ext cx="4011084" cy="3687764"/>
          </a:xfrm>
          <a:prstGeom prst="rect">
            <a:avLst/>
          </a:prstGeom>
          <a:noFill/>
          <a:ln>
            <a:noFill/>
          </a:ln>
        </p:spPr>
        <p:txBody>
          <a:bodyPr spcFirstLastPara="1" wrap="square" lIns="0" tIns="45700" rIns="91425" bIns="45700" anchor="t" anchorCtr="0">
            <a:normAutofit/>
          </a:bodyPr>
          <a:lstStyle>
            <a:lvl1pPr marL="457200" lvl="0" indent="-228600" algn="l">
              <a:spcBef>
                <a:spcPts val="280"/>
              </a:spcBef>
              <a:spcAft>
                <a:spcPts val="0"/>
              </a:spcAft>
              <a:buClr>
                <a:srgbClr val="DAE5F1"/>
              </a:buClr>
              <a:buSzPts val="1400"/>
              <a:buNone/>
              <a:defRPr sz="1400">
                <a:solidFill>
                  <a:srgbClr val="DAE5F1"/>
                </a:solidFill>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0" name="Google Shape;70;p27"/>
          <p:cNvSpPr txBox="1">
            <a:spLocks noGrp="1"/>
          </p:cNvSpPr>
          <p:nvPr>
            <p:ph type="body" idx="3"/>
          </p:nvPr>
        </p:nvSpPr>
        <p:spPr>
          <a:xfrm>
            <a:off x="624417" y="1447800"/>
            <a:ext cx="3996268" cy="914400"/>
          </a:xfrm>
          <a:prstGeom prst="rect">
            <a:avLst/>
          </a:prstGeom>
          <a:noFill/>
          <a:ln>
            <a:noFill/>
          </a:ln>
        </p:spPr>
        <p:txBody>
          <a:bodyPr spcFirstLastPara="1" wrap="square" lIns="0" tIns="0" rIns="0" bIns="0" anchor="b" anchorCtr="0">
            <a:noAutofit/>
          </a:bodyPr>
          <a:lstStyle>
            <a:lvl1pPr marL="457200" lvl="0" indent="-228600" algn="l">
              <a:spcBef>
                <a:spcPts val="200"/>
              </a:spcBef>
              <a:spcAft>
                <a:spcPts val="0"/>
              </a:spcAft>
              <a:buClr>
                <a:schemeClr val="lt1"/>
              </a:buClr>
              <a:buSzPts val="1000"/>
              <a:buNone/>
              <a:defRPr sz="1000" b="1">
                <a:solidFill>
                  <a:schemeClr val="lt1"/>
                </a:solidFill>
                <a:latin typeface="Times New Roman"/>
                <a:ea typeface="Times New Roman"/>
                <a:cs typeface="Times New Roman"/>
                <a:sym typeface="Times New Roman"/>
              </a:defRPr>
            </a:lvl1pPr>
            <a:lvl2pPr marL="914400" lvl="1" indent="-228600" algn="l">
              <a:spcBef>
                <a:spcPts val="200"/>
              </a:spcBef>
              <a:spcAft>
                <a:spcPts val="0"/>
              </a:spcAft>
              <a:buClr>
                <a:schemeClr val="lt1"/>
              </a:buClr>
              <a:buSzPts val="1000"/>
              <a:buNone/>
              <a:defRPr sz="1000" b="1">
                <a:solidFill>
                  <a:schemeClr val="lt1"/>
                </a:solidFill>
                <a:latin typeface="Times New Roman"/>
                <a:ea typeface="Times New Roman"/>
                <a:cs typeface="Times New Roman"/>
                <a:sym typeface="Times New Roman"/>
              </a:defRPr>
            </a:lvl2pPr>
            <a:lvl3pPr marL="1371600" lvl="2" indent="-228600" algn="l">
              <a:spcBef>
                <a:spcPts val="200"/>
              </a:spcBef>
              <a:spcAft>
                <a:spcPts val="0"/>
              </a:spcAft>
              <a:buClr>
                <a:schemeClr val="lt1"/>
              </a:buClr>
              <a:buSzPts val="1000"/>
              <a:buNone/>
              <a:defRPr sz="1000" b="1">
                <a:solidFill>
                  <a:schemeClr val="lt1"/>
                </a:solidFill>
                <a:latin typeface="Times New Roman"/>
                <a:ea typeface="Times New Roman"/>
                <a:cs typeface="Times New Roman"/>
                <a:sym typeface="Times New Roman"/>
              </a:defRPr>
            </a:lvl3pPr>
            <a:lvl4pPr marL="1828800" lvl="3" indent="-228600" algn="l">
              <a:spcBef>
                <a:spcPts val="200"/>
              </a:spcBef>
              <a:spcAft>
                <a:spcPts val="0"/>
              </a:spcAft>
              <a:buClr>
                <a:schemeClr val="lt1"/>
              </a:buClr>
              <a:buSzPts val="1000"/>
              <a:buNone/>
              <a:defRPr sz="1000" b="1">
                <a:solidFill>
                  <a:schemeClr val="lt1"/>
                </a:solidFill>
                <a:latin typeface="Times New Roman"/>
                <a:ea typeface="Times New Roman"/>
                <a:cs typeface="Times New Roman"/>
                <a:sym typeface="Times New Roman"/>
              </a:defRPr>
            </a:lvl4pPr>
            <a:lvl5pPr marL="2286000" lvl="4" indent="-228600" algn="l">
              <a:spcBef>
                <a:spcPts val="200"/>
              </a:spcBef>
              <a:spcAft>
                <a:spcPts val="0"/>
              </a:spcAft>
              <a:buClr>
                <a:schemeClr val="lt1"/>
              </a:buClr>
              <a:buSzPts val="1000"/>
              <a:buNone/>
              <a:defRPr sz="1000" b="1">
                <a:solidFill>
                  <a:schemeClr val="lt1"/>
                </a:solidFill>
                <a:latin typeface="Times New Roman"/>
                <a:ea typeface="Times New Roman"/>
                <a:cs typeface="Times New Roman"/>
                <a:sym typeface="Times New Roman"/>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7"/>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72" name="Google Shape;72;p27"/>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27"/>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4" name="Google Shape;74;p27"/>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75" name="Google Shape;75;p27"/>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76"/>
        <p:cNvGrpSpPr/>
        <p:nvPr/>
      </p:nvGrpSpPr>
      <p:grpSpPr>
        <a:xfrm>
          <a:off x="0" y="0"/>
          <a:ext cx="0" cy="0"/>
          <a:chOff x="0" y="0"/>
          <a:chExt cx="0" cy="0"/>
        </a:xfrm>
      </p:grpSpPr>
      <p:sp>
        <p:nvSpPr>
          <p:cNvPr id="77" name="Google Shape;77;p2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55600" algn="l">
              <a:spcBef>
                <a:spcPts val="400"/>
              </a:spcBef>
              <a:spcAft>
                <a:spcPts val="0"/>
              </a:spcAft>
              <a:buClr>
                <a:schemeClr val="dk1"/>
              </a:buClr>
              <a:buSzPts val="2000"/>
              <a:buChar char="–"/>
              <a:defRPr/>
            </a:lvl2pPr>
            <a:lvl3pPr marL="1371600" lvl="2" indent="-342900" algn="l">
              <a:spcBef>
                <a:spcPts val="360"/>
              </a:spcBef>
              <a:spcAft>
                <a:spcPts val="0"/>
              </a:spcAft>
              <a:buClr>
                <a:schemeClr val="dk1"/>
              </a:buClr>
              <a:buSzPts val="1800"/>
              <a:buChar char="•"/>
              <a:defRPr/>
            </a:lvl3pPr>
            <a:lvl4pPr marL="1828800" lvl="3" indent="-330200" algn="l">
              <a:spcBef>
                <a:spcPts val="320"/>
              </a:spcBef>
              <a:spcAft>
                <a:spcPts val="0"/>
              </a:spcAft>
              <a:buClr>
                <a:schemeClr val="dk1"/>
              </a:buClr>
              <a:buSzPts val="1600"/>
              <a:buChar char="–"/>
              <a:defRPr/>
            </a:lvl4pPr>
            <a:lvl5pPr marL="2286000" lvl="4" indent="-330200" algn="l">
              <a:spcBef>
                <a:spcPts val="320"/>
              </a:spcBef>
              <a:spcAft>
                <a:spcPts val="0"/>
              </a:spcAft>
              <a:buClr>
                <a:schemeClr val="dk1"/>
              </a:buClr>
              <a:buSzPts val="1600"/>
              <a:buChar char="»"/>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8" name="Google Shape;78;p2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55600" algn="l">
              <a:spcBef>
                <a:spcPts val="400"/>
              </a:spcBef>
              <a:spcAft>
                <a:spcPts val="0"/>
              </a:spcAft>
              <a:buClr>
                <a:schemeClr val="dk1"/>
              </a:buClr>
              <a:buSzPts val="2000"/>
              <a:buChar char="–"/>
              <a:defRPr/>
            </a:lvl2pPr>
            <a:lvl3pPr marL="1371600" lvl="2" indent="-342900" algn="l">
              <a:spcBef>
                <a:spcPts val="360"/>
              </a:spcBef>
              <a:spcAft>
                <a:spcPts val="0"/>
              </a:spcAft>
              <a:buClr>
                <a:schemeClr val="dk1"/>
              </a:buClr>
              <a:buSzPts val="1800"/>
              <a:buChar char="•"/>
              <a:defRPr/>
            </a:lvl3pPr>
            <a:lvl4pPr marL="1828800" lvl="3" indent="-330200" algn="l">
              <a:spcBef>
                <a:spcPts val="320"/>
              </a:spcBef>
              <a:spcAft>
                <a:spcPts val="0"/>
              </a:spcAft>
              <a:buClr>
                <a:schemeClr val="dk1"/>
              </a:buClr>
              <a:buSzPts val="1600"/>
              <a:buChar char="–"/>
              <a:defRPr/>
            </a:lvl4pPr>
            <a:lvl5pPr marL="2286000" lvl="4" indent="-330200" algn="l">
              <a:spcBef>
                <a:spcPts val="320"/>
              </a:spcBef>
              <a:spcAft>
                <a:spcPts val="0"/>
              </a:spcAft>
              <a:buClr>
                <a:schemeClr val="dk1"/>
              </a:buClr>
              <a:buSzPts val="1600"/>
              <a:buChar char="»"/>
              <a:defRPr/>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9" name="Google Shape;79;p28"/>
          <p:cNvSpPr txBox="1">
            <a:spLocks noGrp="1"/>
          </p:cNvSpPr>
          <p:nvPr>
            <p:ph type="title"/>
          </p:nvPr>
        </p:nvSpPr>
        <p:spPr>
          <a:xfrm>
            <a:off x="609601" y="246018"/>
            <a:ext cx="9677399" cy="820782"/>
          </a:xfrm>
          <a:prstGeom prst="rect">
            <a:avLst/>
          </a:prstGeom>
          <a:noFill/>
          <a:ln>
            <a:noFill/>
          </a:ln>
        </p:spPr>
        <p:txBody>
          <a:bodyPr spcFirstLastPara="1" wrap="square" lIns="0" tIns="0" rIns="91425" bIns="0" anchor="b" anchorCtr="0">
            <a:noAutofit/>
          </a:bodyPr>
          <a:lstStyle>
            <a:lvl1pPr lvl="0" algn="l">
              <a:spcBef>
                <a:spcPts val="0"/>
              </a:spcBef>
              <a:spcAft>
                <a:spcPts val="0"/>
              </a:spcAft>
              <a:buClr>
                <a:srgbClr val="8F77B6"/>
              </a:buClr>
              <a:buSzPts val="2000"/>
              <a:buFont typeface="Helvetica Neue"/>
              <a:buNone/>
              <a:defRPr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8"/>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81" name="Google Shape;81;p28"/>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2" name="Google Shape;82;p28"/>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83" name="Google Shape;83;p28"/>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84" name="Google Shape;84;p28"/>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85"/>
        <p:cNvGrpSpPr/>
        <p:nvPr/>
      </p:nvGrpSpPr>
      <p:grpSpPr>
        <a:xfrm>
          <a:off x="0" y="0"/>
          <a:ext cx="0" cy="0"/>
          <a:chOff x="0" y="0"/>
          <a:chExt cx="0" cy="0"/>
        </a:xfrm>
      </p:grpSpPr>
      <p:sp>
        <p:nvSpPr>
          <p:cNvPr id="86" name="Google Shape;86;p2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17365D"/>
              </a:buClr>
              <a:buSzPts val="2000"/>
              <a:buNone/>
              <a:defRPr sz="2000" b="1">
                <a:solidFill>
                  <a:srgbClr val="17365D"/>
                </a:solidFill>
                <a:latin typeface="Times New Roman"/>
                <a:ea typeface="Times New Roman"/>
                <a:cs typeface="Times New Roman"/>
                <a:sym typeface="Times New Roman"/>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7" name="Google Shape;87;p2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55600" algn="l">
              <a:spcBef>
                <a:spcPts val="400"/>
              </a:spcBef>
              <a:spcAft>
                <a:spcPts val="0"/>
              </a:spcAft>
              <a:buClr>
                <a:schemeClr val="dk1"/>
              </a:buClr>
              <a:buSzPts val="2000"/>
              <a:buChar char="–"/>
              <a:defRPr/>
            </a:lvl2pPr>
            <a:lvl3pPr marL="1371600" lvl="2" indent="-342900" algn="l">
              <a:spcBef>
                <a:spcPts val="360"/>
              </a:spcBef>
              <a:spcAft>
                <a:spcPts val="0"/>
              </a:spcAft>
              <a:buClr>
                <a:schemeClr val="dk1"/>
              </a:buClr>
              <a:buSzPts val="1800"/>
              <a:buChar char="•"/>
              <a:defRPr/>
            </a:lvl3pPr>
            <a:lvl4pPr marL="1828800" lvl="3" indent="-330200" algn="l">
              <a:spcBef>
                <a:spcPts val="320"/>
              </a:spcBef>
              <a:spcAft>
                <a:spcPts val="0"/>
              </a:spcAft>
              <a:buClr>
                <a:schemeClr val="dk1"/>
              </a:buClr>
              <a:buSzPts val="1600"/>
              <a:buChar char="–"/>
              <a:defRPr/>
            </a:lvl4pPr>
            <a:lvl5pPr marL="2286000" lvl="4" indent="-330200" algn="l">
              <a:spcBef>
                <a:spcPts val="320"/>
              </a:spcBef>
              <a:spcAft>
                <a:spcPts val="0"/>
              </a:spcAft>
              <a:buClr>
                <a:schemeClr val="dk1"/>
              </a:buClr>
              <a:buSzPts val="1600"/>
              <a:buChar char="»"/>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88" name="Google Shape;88;p2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17365D"/>
              </a:buClr>
              <a:buSzPts val="2000"/>
              <a:buNone/>
              <a:defRPr sz="2000" b="1">
                <a:solidFill>
                  <a:srgbClr val="17365D"/>
                </a:solidFill>
                <a:latin typeface="Times New Roman"/>
                <a:ea typeface="Times New Roman"/>
                <a:cs typeface="Times New Roman"/>
                <a:sym typeface="Times New Roman"/>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89" name="Google Shape;89;p2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a:lvl1pPr>
            <a:lvl2pPr marL="914400" lvl="1" indent="-355600" algn="l">
              <a:spcBef>
                <a:spcPts val="400"/>
              </a:spcBef>
              <a:spcAft>
                <a:spcPts val="0"/>
              </a:spcAft>
              <a:buClr>
                <a:schemeClr val="dk1"/>
              </a:buClr>
              <a:buSzPts val="2000"/>
              <a:buChar char="–"/>
              <a:defRPr/>
            </a:lvl2pPr>
            <a:lvl3pPr marL="1371600" lvl="2" indent="-342900" algn="l">
              <a:spcBef>
                <a:spcPts val="360"/>
              </a:spcBef>
              <a:spcAft>
                <a:spcPts val="0"/>
              </a:spcAft>
              <a:buClr>
                <a:schemeClr val="dk1"/>
              </a:buClr>
              <a:buSzPts val="1800"/>
              <a:buChar char="•"/>
              <a:defRPr/>
            </a:lvl3pPr>
            <a:lvl4pPr marL="1828800" lvl="3" indent="-330200" algn="l">
              <a:spcBef>
                <a:spcPts val="320"/>
              </a:spcBef>
              <a:spcAft>
                <a:spcPts val="0"/>
              </a:spcAft>
              <a:buClr>
                <a:schemeClr val="dk1"/>
              </a:buClr>
              <a:buSzPts val="1600"/>
              <a:buChar char="–"/>
              <a:defRPr/>
            </a:lvl4pPr>
            <a:lvl5pPr marL="2286000" lvl="4" indent="-330200" algn="l">
              <a:spcBef>
                <a:spcPts val="320"/>
              </a:spcBef>
              <a:spcAft>
                <a:spcPts val="0"/>
              </a:spcAft>
              <a:buClr>
                <a:schemeClr val="dk1"/>
              </a:buClr>
              <a:buSzPts val="1600"/>
              <a:buChar char="»"/>
              <a:defRPr/>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90" name="Google Shape;90;p29"/>
          <p:cNvSpPr txBox="1">
            <a:spLocks noGrp="1"/>
          </p:cNvSpPr>
          <p:nvPr>
            <p:ph type="title"/>
          </p:nvPr>
        </p:nvSpPr>
        <p:spPr>
          <a:xfrm>
            <a:off x="609601" y="246018"/>
            <a:ext cx="9677399" cy="820782"/>
          </a:xfrm>
          <a:prstGeom prst="rect">
            <a:avLst/>
          </a:prstGeom>
          <a:noFill/>
          <a:ln>
            <a:noFill/>
          </a:ln>
        </p:spPr>
        <p:txBody>
          <a:bodyPr spcFirstLastPara="1" wrap="square" lIns="0" tIns="0" rIns="91425" bIns="0" anchor="b" anchorCtr="0">
            <a:noAutofit/>
          </a:bodyPr>
          <a:lstStyle>
            <a:lvl1pPr lvl="0" algn="l">
              <a:spcBef>
                <a:spcPts val="0"/>
              </a:spcBef>
              <a:spcAft>
                <a:spcPts val="0"/>
              </a:spcAft>
              <a:buClr>
                <a:srgbClr val="8F77B6"/>
              </a:buClr>
              <a:buSzPts val="2000"/>
              <a:buFont typeface="Helvetica Neue"/>
              <a:buNone/>
              <a:defRPr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29"/>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92" name="Google Shape;92;p29"/>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3" name="Google Shape;93;p29"/>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94" name="Google Shape;94;p29"/>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95" name="Google Shape;95;p29"/>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609601" y="246018"/>
            <a:ext cx="9677399" cy="820782"/>
          </a:xfrm>
          <a:prstGeom prst="rect">
            <a:avLst/>
          </a:prstGeom>
          <a:noFill/>
          <a:ln>
            <a:noFill/>
          </a:ln>
        </p:spPr>
        <p:txBody>
          <a:bodyPr spcFirstLastPara="1" wrap="square" lIns="0" tIns="0" rIns="91425" bIns="0" anchor="b" anchorCtr="0">
            <a:noAutofit/>
          </a:bodyPr>
          <a:lstStyle>
            <a:lvl1pPr lvl="0" algn="l">
              <a:spcBef>
                <a:spcPts val="0"/>
              </a:spcBef>
              <a:spcAft>
                <a:spcPts val="0"/>
              </a:spcAft>
              <a:buClr>
                <a:srgbClr val="8F77B6"/>
              </a:buClr>
              <a:buSzPts val="2000"/>
              <a:buFont typeface="Helvetica Neue"/>
              <a:buNone/>
              <a:defRPr b="1" i="0">
                <a:solidFill>
                  <a:srgbClr val="8F77B6"/>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0"/>
          <p:cNvSpPr txBox="1"/>
          <p:nvPr/>
        </p:nvSpPr>
        <p:spPr>
          <a:xfrm>
            <a:off x="10848009" y="152400"/>
            <a:ext cx="21336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
        <p:nvSpPr>
          <p:cNvPr id="99" name="Google Shape;99;p30"/>
          <p:cNvSpPr txBox="1">
            <a:spLocks noGrp="1"/>
          </p:cNvSpPr>
          <p:nvPr>
            <p:ph type="dt" idx="10"/>
          </p:nvPr>
        </p:nvSpPr>
        <p:spPr>
          <a:xfrm>
            <a:off x="9067800" y="6400801"/>
            <a:ext cx="1803400" cy="152399"/>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0" name="Google Shape;100;p30"/>
          <p:cNvSpPr txBox="1">
            <a:spLocks noGrp="1"/>
          </p:cNvSpPr>
          <p:nvPr>
            <p:ph type="ftr" idx="11"/>
          </p:nvPr>
        </p:nvSpPr>
        <p:spPr>
          <a:xfrm>
            <a:off x="3980622" y="6188075"/>
            <a:ext cx="4230757" cy="3651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b="0" i="0">
                <a:solidFill>
                  <a:srgbClr val="A5A5A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01" name="Google Shape;101;p30"/>
          <p:cNvSpPr txBox="1">
            <a:spLocks noGrp="1"/>
          </p:cNvSpPr>
          <p:nvPr>
            <p:ph type="sldNum" idx="12"/>
          </p:nvPr>
        </p:nvSpPr>
        <p:spPr>
          <a:xfrm>
            <a:off x="10972800" y="6188075"/>
            <a:ext cx="6096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sz="1200" b="0" i="0">
                <a:solidFill>
                  <a:srgbClr val="A5A5A5"/>
                </a:solidFill>
                <a:latin typeface="Helvetica Neue"/>
                <a:ea typeface="Helvetica Neue"/>
                <a:cs typeface="Helvetica Neue"/>
                <a:sym typeface="Helvetica Neue"/>
              </a:defRPr>
            </a:lvl1pPr>
            <a:lvl2pPr marL="0" lvl="1" indent="0" algn="r">
              <a:spcBef>
                <a:spcPts val="0"/>
              </a:spcBef>
              <a:buNone/>
              <a:defRPr sz="1200" b="0" i="0">
                <a:solidFill>
                  <a:srgbClr val="A5A5A5"/>
                </a:solidFill>
                <a:latin typeface="Helvetica Neue"/>
                <a:ea typeface="Helvetica Neue"/>
                <a:cs typeface="Helvetica Neue"/>
                <a:sym typeface="Helvetica Neue"/>
              </a:defRPr>
            </a:lvl2pPr>
            <a:lvl3pPr marL="0" lvl="2" indent="0" algn="r">
              <a:spcBef>
                <a:spcPts val="0"/>
              </a:spcBef>
              <a:buNone/>
              <a:defRPr sz="1200" b="0" i="0">
                <a:solidFill>
                  <a:srgbClr val="A5A5A5"/>
                </a:solidFill>
                <a:latin typeface="Helvetica Neue"/>
                <a:ea typeface="Helvetica Neue"/>
                <a:cs typeface="Helvetica Neue"/>
                <a:sym typeface="Helvetica Neue"/>
              </a:defRPr>
            </a:lvl3pPr>
            <a:lvl4pPr marL="0" lvl="3" indent="0" algn="r">
              <a:spcBef>
                <a:spcPts val="0"/>
              </a:spcBef>
              <a:buNone/>
              <a:defRPr sz="1200" b="0" i="0">
                <a:solidFill>
                  <a:srgbClr val="A5A5A5"/>
                </a:solidFill>
                <a:latin typeface="Helvetica Neue"/>
                <a:ea typeface="Helvetica Neue"/>
                <a:cs typeface="Helvetica Neue"/>
                <a:sym typeface="Helvetica Neue"/>
              </a:defRPr>
            </a:lvl4pPr>
            <a:lvl5pPr marL="0" lvl="4" indent="0" algn="r">
              <a:spcBef>
                <a:spcPts val="0"/>
              </a:spcBef>
              <a:buNone/>
              <a:defRPr sz="1200" b="0" i="0">
                <a:solidFill>
                  <a:srgbClr val="A5A5A5"/>
                </a:solidFill>
                <a:latin typeface="Helvetica Neue"/>
                <a:ea typeface="Helvetica Neue"/>
                <a:cs typeface="Helvetica Neue"/>
                <a:sym typeface="Helvetica Neue"/>
              </a:defRPr>
            </a:lvl5pPr>
            <a:lvl6pPr marL="0" lvl="5" indent="0" algn="r">
              <a:spcBef>
                <a:spcPts val="0"/>
              </a:spcBef>
              <a:buNone/>
              <a:defRPr sz="1200" b="0" i="0">
                <a:solidFill>
                  <a:srgbClr val="A5A5A5"/>
                </a:solidFill>
                <a:latin typeface="Helvetica Neue"/>
                <a:ea typeface="Helvetica Neue"/>
                <a:cs typeface="Helvetica Neue"/>
                <a:sym typeface="Helvetica Neue"/>
              </a:defRPr>
            </a:lvl6pPr>
            <a:lvl7pPr marL="0" lvl="6" indent="0" algn="r">
              <a:spcBef>
                <a:spcPts val="0"/>
              </a:spcBef>
              <a:buNone/>
              <a:defRPr sz="1200" b="0" i="0">
                <a:solidFill>
                  <a:srgbClr val="A5A5A5"/>
                </a:solidFill>
                <a:latin typeface="Helvetica Neue"/>
                <a:ea typeface="Helvetica Neue"/>
                <a:cs typeface="Helvetica Neue"/>
                <a:sym typeface="Helvetica Neue"/>
              </a:defRPr>
            </a:lvl7pPr>
            <a:lvl8pPr marL="0" lvl="7" indent="0" algn="r">
              <a:spcBef>
                <a:spcPts val="0"/>
              </a:spcBef>
              <a:buNone/>
              <a:defRPr sz="1200" b="0" i="0">
                <a:solidFill>
                  <a:srgbClr val="A5A5A5"/>
                </a:solidFill>
                <a:latin typeface="Helvetica Neue"/>
                <a:ea typeface="Helvetica Neue"/>
                <a:cs typeface="Helvetica Neue"/>
                <a:sym typeface="Helvetica Neue"/>
              </a:defRPr>
            </a:lvl8pPr>
            <a:lvl9pPr marL="0" lvl="8" indent="0" algn="r">
              <a:spcBef>
                <a:spcPts val="0"/>
              </a:spcBef>
              <a:buNone/>
              <a:defRPr sz="1200" b="0" i="0">
                <a:solidFill>
                  <a:srgbClr val="A5A5A5"/>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dirty="0"/>
          </a:p>
        </p:txBody>
      </p:sp>
      <p:sp>
        <p:nvSpPr>
          <p:cNvPr id="102" name="Google Shape;102;p30"/>
          <p:cNvSpPr txBox="1"/>
          <p:nvPr/>
        </p:nvSpPr>
        <p:spPr>
          <a:xfrm>
            <a:off x="609600" y="6306979"/>
            <a:ext cx="2133600" cy="24622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000" b="0" i="1" u="none" strike="noStrike" dirty="0">
                <a:solidFill>
                  <a:srgbClr val="A5A5A5"/>
                </a:solidFill>
                <a:latin typeface="Helvetica Neue"/>
                <a:ea typeface="Helvetica Neue"/>
                <a:cs typeface="Helvetica Neue"/>
                <a:sym typeface="Helvetica Neue"/>
              </a:rPr>
              <a:t>UNCLASSIFIED</a:t>
            </a:r>
            <a:endParaRPr sz="1000" b="0" i="1" dirty="0">
              <a:solidFill>
                <a:srgbClr val="A5A5A5"/>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09600" y="246018"/>
            <a:ext cx="10160000" cy="820782"/>
          </a:xfrm>
          <a:prstGeom prst="rect">
            <a:avLst/>
          </a:prstGeom>
          <a:noFill/>
          <a:ln>
            <a:noFill/>
          </a:ln>
        </p:spPr>
        <p:txBody>
          <a:bodyPr spcFirstLastPara="1" wrap="square" lIns="0" tIns="0" rIns="91425" bIns="0" anchor="ctr" anchorCtr="0">
            <a:noAutofit/>
          </a:bodyPr>
          <a:lstStyle>
            <a:lvl1pPr marR="0" lvl="0" algn="r" rtl="0">
              <a:spcBef>
                <a:spcPts val="0"/>
              </a:spcBef>
              <a:spcAft>
                <a:spcPts val="0"/>
              </a:spcAft>
              <a:buClr>
                <a:srgbClr val="17365D"/>
              </a:buClr>
              <a:buSzPts val="2000"/>
              <a:buFont typeface="Times New Roman"/>
              <a:buNone/>
              <a:defRPr sz="2000" b="1" i="0" u="none" strike="noStrike" cap="none">
                <a:solidFill>
                  <a:srgbClr val="17365D"/>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026400" y="6553201"/>
            <a:ext cx="2844800" cy="16827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90909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3" name="Google Shape;13;p20"/>
          <p:cNvSpPr txBox="1">
            <a:spLocks noGrp="1"/>
          </p:cNvSpPr>
          <p:nvPr>
            <p:ph type="ftr" idx="11"/>
          </p:nvPr>
        </p:nvSpPr>
        <p:spPr>
          <a:xfrm>
            <a:off x="7924800" y="6188075"/>
            <a:ext cx="29464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rgbClr val="909090"/>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4" name="Google Shape;14;p20"/>
          <p:cNvSpPr txBox="1">
            <a:spLocks noGrp="1"/>
          </p:cNvSpPr>
          <p:nvPr>
            <p:ph type="sldNum" idx="12"/>
          </p:nvPr>
        </p:nvSpPr>
        <p:spPr>
          <a:xfrm>
            <a:off x="10972800" y="6188075"/>
            <a:ext cx="609600" cy="533401"/>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2000" b="1" i="0" u="none" strike="noStrike" cap="none">
                <a:solidFill>
                  <a:srgbClr val="0F243E"/>
                </a:solidFill>
                <a:latin typeface="Times New Roman"/>
                <a:ea typeface="Times New Roman"/>
                <a:cs typeface="Times New Roman"/>
                <a:sym typeface="Times New Roman"/>
              </a:defRPr>
            </a:lvl1pPr>
            <a:lvl2pPr marL="0" marR="0" lvl="1" indent="0" algn="r" rtl="0">
              <a:spcBef>
                <a:spcPts val="0"/>
              </a:spcBef>
              <a:buNone/>
              <a:defRPr sz="2000" b="1" i="0" u="none" strike="noStrike" cap="none">
                <a:solidFill>
                  <a:srgbClr val="0F243E"/>
                </a:solidFill>
                <a:latin typeface="Times New Roman"/>
                <a:ea typeface="Times New Roman"/>
                <a:cs typeface="Times New Roman"/>
                <a:sym typeface="Times New Roman"/>
              </a:defRPr>
            </a:lvl2pPr>
            <a:lvl3pPr marL="0" marR="0" lvl="2" indent="0" algn="r" rtl="0">
              <a:spcBef>
                <a:spcPts val="0"/>
              </a:spcBef>
              <a:buNone/>
              <a:defRPr sz="2000" b="1" i="0" u="none" strike="noStrike" cap="none">
                <a:solidFill>
                  <a:srgbClr val="0F243E"/>
                </a:solidFill>
                <a:latin typeface="Times New Roman"/>
                <a:ea typeface="Times New Roman"/>
                <a:cs typeface="Times New Roman"/>
                <a:sym typeface="Times New Roman"/>
              </a:defRPr>
            </a:lvl3pPr>
            <a:lvl4pPr marL="0" marR="0" lvl="3" indent="0" algn="r" rtl="0">
              <a:spcBef>
                <a:spcPts val="0"/>
              </a:spcBef>
              <a:buNone/>
              <a:defRPr sz="2000" b="1" i="0" u="none" strike="noStrike" cap="none">
                <a:solidFill>
                  <a:srgbClr val="0F243E"/>
                </a:solidFill>
                <a:latin typeface="Times New Roman"/>
                <a:ea typeface="Times New Roman"/>
                <a:cs typeface="Times New Roman"/>
                <a:sym typeface="Times New Roman"/>
              </a:defRPr>
            </a:lvl4pPr>
            <a:lvl5pPr marL="0" marR="0" lvl="4" indent="0" algn="r" rtl="0">
              <a:spcBef>
                <a:spcPts val="0"/>
              </a:spcBef>
              <a:buNone/>
              <a:defRPr sz="2000" b="1" i="0" u="none" strike="noStrike" cap="none">
                <a:solidFill>
                  <a:srgbClr val="0F243E"/>
                </a:solidFill>
                <a:latin typeface="Times New Roman"/>
                <a:ea typeface="Times New Roman"/>
                <a:cs typeface="Times New Roman"/>
                <a:sym typeface="Times New Roman"/>
              </a:defRPr>
            </a:lvl5pPr>
            <a:lvl6pPr marL="0" marR="0" lvl="5" indent="0" algn="r" rtl="0">
              <a:spcBef>
                <a:spcPts val="0"/>
              </a:spcBef>
              <a:buNone/>
              <a:defRPr sz="2000" b="1" i="0" u="none" strike="noStrike" cap="none">
                <a:solidFill>
                  <a:srgbClr val="0F243E"/>
                </a:solidFill>
                <a:latin typeface="Times New Roman"/>
                <a:ea typeface="Times New Roman"/>
                <a:cs typeface="Times New Roman"/>
                <a:sym typeface="Times New Roman"/>
              </a:defRPr>
            </a:lvl6pPr>
            <a:lvl7pPr marL="0" marR="0" lvl="6" indent="0" algn="r" rtl="0">
              <a:spcBef>
                <a:spcPts val="0"/>
              </a:spcBef>
              <a:buNone/>
              <a:defRPr sz="2000" b="1" i="0" u="none" strike="noStrike" cap="none">
                <a:solidFill>
                  <a:srgbClr val="0F243E"/>
                </a:solidFill>
                <a:latin typeface="Times New Roman"/>
                <a:ea typeface="Times New Roman"/>
                <a:cs typeface="Times New Roman"/>
                <a:sym typeface="Times New Roman"/>
              </a:defRPr>
            </a:lvl7pPr>
            <a:lvl8pPr marL="0" marR="0" lvl="7" indent="0" algn="r" rtl="0">
              <a:spcBef>
                <a:spcPts val="0"/>
              </a:spcBef>
              <a:buNone/>
              <a:defRPr sz="2000" b="1" i="0" u="none" strike="noStrike" cap="none">
                <a:solidFill>
                  <a:srgbClr val="0F243E"/>
                </a:solidFill>
                <a:latin typeface="Times New Roman"/>
                <a:ea typeface="Times New Roman"/>
                <a:cs typeface="Times New Roman"/>
                <a:sym typeface="Times New Roman"/>
              </a:defRPr>
            </a:lvl8pPr>
            <a:lvl9pPr marL="0" marR="0" lvl="8" indent="0" algn="r" rtl="0">
              <a:spcBef>
                <a:spcPts val="0"/>
              </a:spcBef>
              <a:buNone/>
              <a:defRPr sz="2000" b="1" i="0" u="none" strike="noStrike" cap="none">
                <a:solidFill>
                  <a:srgbClr val="0F243E"/>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dirty="0"/>
          </a:p>
        </p:txBody>
      </p:sp>
      <p:sp>
        <p:nvSpPr>
          <p:cNvPr id="15" name="Google Shape;15;p20"/>
          <p:cNvSpPr txBox="1"/>
          <p:nvPr/>
        </p:nvSpPr>
        <p:spPr>
          <a:xfrm>
            <a:off x="101600" y="6372225"/>
            <a:ext cx="386080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dirty="0">
                <a:solidFill>
                  <a:schemeClr val="accent4"/>
                </a:solidFill>
                <a:latin typeface="Calibri"/>
                <a:ea typeface="Calibri"/>
                <a:cs typeface="Calibri"/>
                <a:sym typeface="Calibri"/>
              </a:rPr>
              <a:t>UNCLASSIFIED</a:t>
            </a:r>
            <a:endParaRPr sz="500" b="1" i="0" u="none" strike="noStrike" cap="none" dirty="0">
              <a:solidFill>
                <a:schemeClr val="accent4"/>
              </a:solidFill>
              <a:latin typeface="Calibri"/>
              <a:ea typeface="Calibri"/>
              <a:cs typeface="Calibri"/>
              <a:sym typeface="Calibri"/>
            </a:endParaRPr>
          </a:p>
        </p:txBody>
      </p:sp>
      <p:pic>
        <p:nvPicPr>
          <p:cNvPr id="16" name="Google Shape;16;p20"/>
          <p:cNvPicPr preferRelativeResize="0"/>
          <p:nvPr/>
        </p:nvPicPr>
        <p:blipFill rotWithShape="1">
          <a:blip r:embed="rId16">
            <a:alphaModFix/>
          </a:blip>
          <a:srcRect/>
          <a:stretch/>
        </p:blipFill>
        <p:spPr>
          <a:xfrm>
            <a:off x="1031" y="580"/>
            <a:ext cx="12189937" cy="6856839"/>
          </a:xfrm>
          <a:prstGeom prst="rect">
            <a:avLst/>
          </a:prstGeom>
          <a:noFill/>
          <a:ln>
            <a:noFill/>
          </a:ln>
        </p:spPr>
      </p:pic>
      <p:pic>
        <p:nvPicPr>
          <p:cNvPr id="17" name="Google Shape;17;p20"/>
          <p:cNvPicPr preferRelativeResize="0"/>
          <p:nvPr/>
        </p:nvPicPr>
        <p:blipFill rotWithShape="1">
          <a:blip r:embed="rId17">
            <a:alphaModFix/>
          </a:blip>
          <a:srcRect/>
          <a:stretch/>
        </p:blipFill>
        <p:spPr>
          <a:xfrm>
            <a:off x="10439400" y="505010"/>
            <a:ext cx="1441687" cy="566032"/>
          </a:xfrm>
          <a:prstGeom prst="rect">
            <a:avLst/>
          </a:prstGeom>
          <a:noFill/>
          <a:ln>
            <a:noFill/>
          </a:ln>
        </p:spPr>
      </p:pic>
      <p:pic>
        <p:nvPicPr>
          <p:cNvPr id="18" name="Google Shape;18;p20"/>
          <p:cNvPicPr preferRelativeResize="0"/>
          <p:nvPr/>
        </p:nvPicPr>
        <p:blipFill rotWithShape="1">
          <a:blip r:embed="rId18">
            <a:alphaModFix amt="35000"/>
          </a:blip>
          <a:srcRect/>
          <a:stretch/>
        </p:blipFill>
        <p:spPr>
          <a:xfrm>
            <a:off x="4914900" y="1435100"/>
            <a:ext cx="7277100" cy="54229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s://gomdsmallbiz.maryland.gov/Pages/Forecasting.aspx" TargetMode="External"/><Relationship Id="rId3" Type="http://schemas.openxmlformats.org/officeDocument/2006/relationships/hyperlink" Target="https://www.usaspending.gov/" TargetMode="External"/><Relationship Id="rId7" Type="http://schemas.openxmlformats.org/officeDocument/2006/relationships/hyperlink" Target="https://emma.maryland.gov/page.aspx/en/usr/login?ReturnUrl=/page.aspx/en/buy/homepag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rocurement.maryland.gov/" TargetMode="External"/><Relationship Id="rId5" Type="http://schemas.openxmlformats.org/officeDocument/2006/relationships/hyperlink" Target="https://hallways.cap.gsa.gov/app/#/gateway/federal-osdbu-directors-interagency-council/10333/training-library" TargetMode="External"/><Relationship Id="rId10" Type="http://schemas.openxmlformats.org/officeDocument/2006/relationships/image" Target="../media/image15.jpg"/><Relationship Id="rId4" Type="http://schemas.openxmlformats.org/officeDocument/2006/relationships/hyperlink" Target="https://sam.gov/" TargetMode="External"/><Relationship Id="rId9" Type="http://schemas.openxmlformats.org/officeDocument/2006/relationships/hyperlink" Target="https://eweb1.sba.gov/subnet/client/dsp_Landing.cf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gsa.gov/smallbizresources" TargetMode="External"/><Relationship Id="rId3" Type="http://schemas.openxmlformats.org/officeDocument/2006/relationships/hyperlink" Target="mailto:maspmo@gsa.gov" TargetMode="External"/><Relationship Id="rId7" Type="http://schemas.openxmlformats.org/officeDocument/2006/relationships/hyperlink" Target="https://www.gsa.gov/about-us/events-and-training/gsa-events?gsaredirect=events" TargetMode="External"/><Relationship Id="rId2" Type="http://schemas.openxmlformats.org/officeDocument/2006/relationships/image" Target="../media/image15.jpg"/><Relationship Id="rId1" Type="http://schemas.openxmlformats.org/officeDocument/2006/relationships/slideLayout" Target="../slideLayouts/slideLayout3.xml"/><Relationship Id="rId6" Type="http://schemas.openxmlformats.org/officeDocument/2006/relationships/hyperlink" Target="https://www.gsa.gov/about-us/organization/federal-acquisition-service/office-of-customer-and-stakeholder-engagement" TargetMode="External"/><Relationship Id="rId5" Type="http://schemas.openxmlformats.org/officeDocument/2006/relationships/hyperlink" Target="https://mail.google.com/mail/u/0/?ogbl&amp;pli=1#search/Brandy.wynn%40gsa.gov/WhctKKZGhKwDdmhJBNKKZpRVchlvgqGQzPRPrKLdzMvcJnCdkNPGvtjhtZbZTzfGZGCFqXQ?projector=1" TargetMode="External"/><Relationship Id="rId4" Type="http://schemas.openxmlformats.org/officeDocument/2006/relationships/hyperlink" Target="https://vsc.gsa.gov/vsc/" TargetMode="External"/><Relationship Id="rId9" Type="http://schemas.openxmlformats.org/officeDocument/2006/relationships/hyperlink" Target="https://interact.gsa.gov/groups/small-business-solutio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mdptac.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32.jp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sam.gov/opp/c3621cd18404429498c811896a04f3d2/view"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hyperlink" Target="http://www.gsaelibrary.gsa.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d2d.gsa.gov/report/fas-schedule-sales-query-plus-ssq"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
          <p:cNvSpPr txBox="1">
            <a:spLocks noGrp="1"/>
          </p:cNvSpPr>
          <p:nvPr>
            <p:ph type="title" idx="4294967295"/>
          </p:nvPr>
        </p:nvSpPr>
        <p:spPr>
          <a:xfrm>
            <a:off x="307975" y="4095750"/>
            <a:ext cx="8077200" cy="1371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0"/>
              </a:spcBef>
              <a:spcAft>
                <a:spcPts val="0"/>
              </a:spcAft>
              <a:buClr>
                <a:schemeClr val="lt1"/>
              </a:buClr>
              <a:buSzPts val="4000"/>
              <a:buFont typeface="Arial"/>
              <a:buNone/>
              <a:tabLst/>
              <a:defRPr/>
            </a:pPr>
            <a:r>
              <a:rPr kumimoji="0" lang="en-US" sz="4000" b="0" i="0" u="none" strike="noStrike" kern="0" cap="none" spc="0" normalizeH="0" baseline="0" noProof="0" dirty="0">
                <a:ln>
                  <a:noFill/>
                </a:ln>
                <a:solidFill>
                  <a:schemeClr val="lt1"/>
                </a:solidFill>
                <a:effectLst/>
                <a:uLnTx/>
                <a:uFillTx/>
                <a:latin typeface="Lato Black"/>
                <a:ea typeface="Lato Black"/>
                <a:cs typeface="Lato Black"/>
                <a:sym typeface="Lato Black"/>
              </a:rPr>
              <a:t>MARYLAND APEX ACCELERATOR</a:t>
            </a:r>
            <a:endParaRPr kumimoji="0" lang="en-US" sz="4400" b="1" i="0" u="none" strike="noStrike" kern="0" cap="none" spc="0" normalizeH="0" baseline="0" noProof="0" dirty="0">
              <a:ln>
                <a:noFill/>
              </a:ln>
              <a:solidFill>
                <a:schemeClr val="lt1"/>
              </a:solidFill>
              <a:effectLst/>
              <a:uLnTx/>
              <a:uFillTx/>
              <a:latin typeface="Helvetica Neue"/>
              <a:ea typeface="Helvetica Neue"/>
              <a:cs typeface="Helvetica Neue"/>
              <a:sym typeface="Helvetica Neue"/>
            </a:endParaRPr>
          </a:p>
          <a:p>
            <a:pPr marL="0" marR="0" lvl="0" indent="0" algn="l" defTabSz="914400" rtl="0" eaLnBrk="1" fontAlgn="auto" latinLnBrk="0" hangingPunct="1">
              <a:lnSpc>
                <a:spcPct val="90000"/>
              </a:lnSpc>
              <a:spcBef>
                <a:spcPts val="640"/>
              </a:spcBef>
              <a:spcAft>
                <a:spcPts val="0"/>
              </a:spcAft>
              <a:buClr>
                <a:schemeClr val="lt1"/>
              </a:buClr>
              <a:buSzPts val="3200"/>
              <a:buFont typeface="Arial"/>
              <a:buNone/>
              <a:tabLst/>
              <a:defRPr/>
            </a:pPr>
            <a:r>
              <a:rPr kumimoji="0" lang="en-US" sz="3200" b="0" i="0" u="none" strike="noStrike" kern="0" cap="none" spc="0" normalizeH="0" baseline="0" noProof="0" dirty="0">
                <a:ln>
                  <a:noFill/>
                </a:ln>
                <a:solidFill>
                  <a:schemeClr val="lt1"/>
                </a:solidFill>
                <a:effectLst/>
                <a:uLnTx/>
                <a:uFillTx/>
                <a:latin typeface="Lato Black"/>
                <a:ea typeface="Lato Black"/>
                <a:cs typeface="Lato Black"/>
                <a:sym typeface="Lato Black"/>
              </a:rPr>
              <a:t>Marketing Your GSA Contract</a:t>
            </a:r>
          </a:p>
          <a:p>
            <a:pPr marL="0" marR="0" lvl="0" indent="0" algn="l" defTabSz="914400" rtl="0" eaLnBrk="1" fontAlgn="auto" latinLnBrk="0" hangingPunct="1">
              <a:lnSpc>
                <a:spcPct val="90000"/>
              </a:lnSpc>
              <a:spcBef>
                <a:spcPts val="640"/>
              </a:spcBef>
              <a:spcAft>
                <a:spcPts val="0"/>
              </a:spcAft>
              <a:buClr>
                <a:schemeClr val="lt1"/>
              </a:buClr>
              <a:buSzPts val="3200"/>
              <a:buFont typeface="Arial"/>
              <a:buNone/>
              <a:tabLst/>
              <a:defRPr/>
            </a:pPr>
            <a:r>
              <a:rPr kumimoji="0" lang="en-US" sz="1900" b="0" i="1" u="none" strike="noStrike" kern="0" cap="none" spc="0" normalizeH="0" baseline="0" noProof="0" dirty="0">
                <a:ln>
                  <a:noFill/>
                </a:ln>
                <a:solidFill>
                  <a:schemeClr val="lt1"/>
                </a:solidFill>
                <a:effectLst/>
                <a:uLnTx/>
                <a:uFillTx/>
                <a:latin typeface="Lato Black"/>
                <a:ea typeface="Helvetica Neue"/>
                <a:cs typeface="Helvetica Neue"/>
                <a:sym typeface="Lato Black"/>
              </a:rPr>
              <a:t>November 9, 2023</a:t>
            </a:r>
          </a:p>
          <a:p>
            <a:pPr marL="0" marR="0" lvl="0" indent="0" algn="l" defTabSz="914400" rtl="0" eaLnBrk="1" fontAlgn="auto" latinLnBrk="0" hangingPunct="1">
              <a:lnSpc>
                <a:spcPct val="90000"/>
              </a:lnSpc>
              <a:spcBef>
                <a:spcPts val="640"/>
              </a:spcBef>
              <a:spcAft>
                <a:spcPts val="0"/>
              </a:spcAft>
              <a:buClr>
                <a:schemeClr val="lt1"/>
              </a:buClr>
              <a:buSzPts val="3200"/>
              <a:buFont typeface="Arial"/>
              <a:buNone/>
              <a:tabLst/>
              <a:defRPr/>
            </a:pPr>
            <a:endParaRPr kumimoji="0" lang="en-US" sz="2000" b="1" i="1" u="none" strike="noStrike" kern="0" cap="none" spc="0" normalizeH="0" baseline="0" noProof="0" dirty="0">
              <a:ln>
                <a:noFill/>
              </a:ln>
              <a:solidFill>
                <a:schemeClr val="lt1"/>
              </a:solidFill>
              <a:effectLst/>
              <a:uLnTx/>
              <a:uFillTx/>
              <a:latin typeface="Helvetica Neue"/>
              <a:ea typeface="Helvetica Neue"/>
              <a:cs typeface="Helvetica Neue"/>
              <a:sym typeface="Helvetica Neue"/>
            </a:endParaRPr>
          </a:p>
        </p:txBody>
      </p:sp>
      <p:pic>
        <p:nvPicPr>
          <p:cNvPr id="139" name="Google Shape;139;p1" descr="QR code to link: https://www.marylandapex.org/getting-started"/>
          <p:cNvPicPr preferRelativeResize="0"/>
          <p:nvPr/>
        </p:nvPicPr>
        <p:blipFill rotWithShape="1">
          <a:blip r:embed="rId3">
            <a:alphaModFix/>
          </a:blip>
          <a:srcRect/>
          <a:stretch/>
        </p:blipFill>
        <p:spPr>
          <a:xfrm>
            <a:off x="457200" y="338470"/>
            <a:ext cx="1371600" cy="1371600"/>
          </a:xfrm>
          <a:prstGeom prst="rect">
            <a:avLst/>
          </a:prstGeom>
          <a:noFill/>
          <a:ln>
            <a:noFill/>
          </a:ln>
        </p:spPr>
      </p:pic>
      <p:pic>
        <p:nvPicPr>
          <p:cNvPr id="2" name="Picture 1" descr="Logo for the United States General Services Administration is a blue square around white letters &quot;G S A.&quot; The &quot;A&quot; has a star in the cente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8425" y="374487"/>
            <a:ext cx="1514587" cy="1367178"/>
          </a:xfrm>
          <a:prstGeom prst="rect">
            <a:avLst/>
          </a:prstGeom>
        </p:spPr>
      </p:pic>
      <p:pic>
        <p:nvPicPr>
          <p:cNvPr id="137" name="Google Shape;137;p1">
            <a:extLst>
              <a:ext uri="{C183D7F6-B498-43B3-948B-1728B52AA6E4}">
                <adec:decorative xmlns:adec="http://schemas.microsoft.com/office/drawing/2017/decorative" val="1"/>
              </a:ext>
            </a:extLst>
          </p:cNvPr>
          <p:cNvPicPr preferRelativeResize="0"/>
          <p:nvPr/>
        </p:nvPicPr>
        <p:blipFill rotWithShape="1">
          <a:blip r:embed="rId5">
            <a:alphaModFix/>
          </a:blip>
          <a:srcRect r="40104"/>
          <a:stretch/>
        </p:blipFill>
        <p:spPr>
          <a:xfrm rot="-5400000">
            <a:off x="10049488" y="4588732"/>
            <a:ext cx="2845044" cy="14399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5" name="Google Shape;185;p5"/>
          <p:cNvSpPr txBox="1">
            <a:spLocks noGrp="1"/>
          </p:cNvSpPr>
          <p:nvPr>
            <p:ph type="title" idx="4294967295"/>
          </p:nvPr>
        </p:nvSpPr>
        <p:spPr>
          <a:xfrm>
            <a:off x="301218" y="552154"/>
            <a:ext cx="5472053"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RESEARCH – NAICS Codes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14111979"/>
              </p:ext>
            </p:extLst>
          </p:nvPr>
        </p:nvGraphicFramePr>
        <p:xfrm>
          <a:off x="1534438" y="1565908"/>
          <a:ext cx="8084693" cy="5242560"/>
        </p:xfrm>
        <a:graphic>
          <a:graphicData uri="http://schemas.openxmlformats.org/drawingml/2006/table">
            <a:tbl>
              <a:tblPr firstRow="1" bandRow="1">
                <a:tableStyleId>{96B86D9E-DABF-4572-9839-A4A2E9A1BA2D}</a:tableStyleId>
              </a:tblPr>
              <a:tblGrid>
                <a:gridCol w="5557361">
                  <a:extLst>
                    <a:ext uri="{9D8B030D-6E8A-4147-A177-3AD203B41FA5}">
                      <a16:colId xmlns:a16="http://schemas.microsoft.com/office/drawing/2014/main" val="1445874231"/>
                    </a:ext>
                  </a:extLst>
                </a:gridCol>
                <a:gridCol w="2527332">
                  <a:extLst>
                    <a:ext uri="{9D8B030D-6E8A-4147-A177-3AD203B41FA5}">
                      <a16:colId xmlns:a16="http://schemas.microsoft.com/office/drawing/2014/main" val="3727426062"/>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solidFill>
                            <a:schemeClr val="tx1"/>
                          </a:solidFill>
                          <a:latin typeface="Lato" panose="020B0604020202020204" charset="0"/>
                        </a:rPr>
                        <a:t>Top 10 NAICS Codes for GSA Awards in FY 2022</a:t>
                      </a:r>
                      <a:endParaRPr lang="en-US" sz="1600" b="1" dirty="0">
                        <a:solidFill>
                          <a:schemeClr val="tx1"/>
                        </a:solidFill>
                        <a:latin typeface="Lato" panose="020B0604020202020204" charset="0"/>
                        <a:ea typeface="Lato Black"/>
                        <a:cs typeface="Lato Black"/>
                        <a:sym typeface="Lato Black"/>
                      </a:endParaRPr>
                    </a:p>
                  </a:txBody>
                  <a:tcPr>
                    <a:solidFill>
                      <a:schemeClr val="accent4">
                        <a:lumMod val="40000"/>
                        <a:lumOff val="60000"/>
                      </a:schemeClr>
                    </a:solidFill>
                  </a:tcPr>
                </a:tc>
                <a:tc>
                  <a:txBody>
                    <a:bodyPr/>
                    <a:lstStyle/>
                    <a:p>
                      <a:r>
                        <a:rPr lang="en-US" sz="1600" b="1" dirty="0">
                          <a:latin typeface="Lato" panose="020B0604020202020204" charset="0"/>
                        </a:rPr>
                        <a:t>Dollars Awarded </a:t>
                      </a:r>
                    </a:p>
                  </a:txBody>
                  <a:tcPr>
                    <a:solidFill>
                      <a:schemeClr val="accent4">
                        <a:lumMod val="40000"/>
                        <a:lumOff val="60000"/>
                      </a:schemeClr>
                    </a:solidFill>
                  </a:tcPr>
                </a:tc>
                <a:extLst>
                  <a:ext uri="{0D108BD9-81ED-4DB2-BD59-A6C34878D82A}">
                    <a16:rowId xmlns:a16="http://schemas.microsoft.com/office/drawing/2014/main" val="2387177000"/>
                  </a:ext>
                </a:extLst>
              </a:tr>
              <a:tr h="370840">
                <a:tc>
                  <a:txBody>
                    <a:bodyPr/>
                    <a:lstStyle/>
                    <a:p>
                      <a:r>
                        <a:rPr lang="en-US" b="0" dirty="0">
                          <a:latin typeface="Lato" panose="020B0604020202020204" charset="0"/>
                        </a:rPr>
                        <a:t>541519- Other Computer Related Services</a:t>
                      </a:r>
                    </a:p>
                  </a:txBody>
                  <a:tcPr/>
                </a:tc>
                <a:tc>
                  <a:txBody>
                    <a:bodyPr/>
                    <a:lstStyle/>
                    <a:p>
                      <a:r>
                        <a:rPr lang="en-US" b="0" dirty="0">
                          <a:latin typeface="Lato" panose="020B0604020202020204" charset="0"/>
                        </a:rPr>
                        <a:t>$6,072,936,6600</a:t>
                      </a:r>
                    </a:p>
                  </a:txBody>
                  <a:tcPr/>
                </a:tc>
                <a:extLst>
                  <a:ext uri="{0D108BD9-81ED-4DB2-BD59-A6C34878D82A}">
                    <a16:rowId xmlns:a16="http://schemas.microsoft.com/office/drawing/2014/main" val="334469132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541611- </a:t>
                      </a:r>
                      <a:r>
                        <a:rPr lang="en-US" sz="1400" b="0" i="0" u="none" strike="noStrike" cap="none" dirty="0">
                          <a:solidFill>
                            <a:srgbClr val="000000"/>
                          </a:solidFill>
                          <a:effectLst/>
                          <a:latin typeface="Lato" panose="020B0604020202020204" charset="0"/>
                          <a:ea typeface="Arial"/>
                          <a:cs typeface="Arial"/>
                          <a:sym typeface="Arial"/>
                        </a:rPr>
                        <a:t>Administrative Management and General Management Consulting Services</a:t>
                      </a:r>
                    </a:p>
                    <a:p>
                      <a:endParaRPr lang="en-US" b="0" dirty="0">
                        <a:latin typeface="Lato" panose="020B0604020202020204" charset="0"/>
                      </a:endParaRP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$4,065,405,641</a:t>
                      </a:r>
                      <a:endParaRPr lang="en-US" b="0" dirty="0">
                        <a:latin typeface="Lato" panose="020B0604020202020204" charset="0"/>
                      </a:endParaRPr>
                    </a:p>
                  </a:txBody>
                  <a:tcPr/>
                </a:tc>
                <a:extLst>
                  <a:ext uri="{0D108BD9-81ED-4DB2-BD59-A6C34878D82A}">
                    <a16:rowId xmlns:a16="http://schemas.microsoft.com/office/drawing/2014/main" val="1794671619"/>
                  </a:ext>
                </a:extLst>
              </a:tr>
              <a:tr h="370840">
                <a:tc>
                  <a:txBody>
                    <a:bodyPr/>
                    <a:lstStyle/>
                    <a:p>
                      <a:r>
                        <a:rPr lang="en-US" b="0" dirty="0">
                          <a:latin typeface="Lato" panose="020B0604020202020204" charset="0"/>
                        </a:rPr>
                        <a:t>541511- Custom Computer Programming</a:t>
                      </a:r>
                    </a:p>
                  </a:txBody>
                  <a:tcPr/>
                </a:tc>
                <a:tc>
                  <a:txBody>
                    <a:bodyPr/>
                    <a:lstStyle/>
                    <a:p>
                      <a:r>
                        <a:rPr lang="en-US" b="0" dirty="0">
                          <a:latin typeface="Lato" panose="020B0604020202020204" charset="0"/>
                        </a:rPr>
                        <a:t>$3,556,951,010</a:t>
                      </a:r>
                    </a:p>
                  </a:txBody>
                  <a:tcPr/>
                </a:tc>
                <a:extLst>
                  <a:ext uri="{0D108BD9-81ED-4DB2-BD59-A6C34878D82A}">
                    <a16:rowId xmlns:a16="http://schemas.microsoft.com/office/drawing/2014/main" val="2689671005"/>
                  </a:ext>
                </a:extLst>
              </a:tr>
              <a:tr h="370840">
                <a:tc>
                  <a:txBody>
                    <a:bodyPr/>
                    <a:lstStyle/>
                    <a:p>
                      <a:r>
                        <a:rPr lang="en-US" b="0" dirty="0">
                          <a:latin typeface="Lato" panose="020B0604020202020204" charset="0"/>
                        </a:rPr>
                        <a:t>511210- Software Publishers</a:t>
                      </a:r>
                    </a:p>
                  </a:txBody>
                  <a:tcPr/>
                </a:tc>
                <a:tc>
                  <a:txBody>
                    <a:bodyPr/>
                    <a:lstStyle/>
                    <a:p>
                      <a:r>
                        <a:rPr lang="en-US" b="0" dirty="0">
                          <a:latin typeface="Lato" panose="020B0604020202020204" charset="0"/>
                        </a:rPr>
                        <a:t>$2,572,137,267</a:t>
                      </a:r>
                    </a:p>
                  </a:txBody>
                  <a:tcPr/>
                </a:tc>
                <a:extLst>
                  <a:ext uri="{0D108BD9-81ED-4DB2-BD59-A6C34878D82A}">
                    <a16:rowId xmlns:a16="http://schemas.microsoft.com/office/drawing/2014/main" val="3923768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541512- </a:t>
                      </a:r>
                      <a:r>
                        <a:rPr lang="en-US" sz="1400" b="0" i="0" u="none" strike="noStrike" cap="none" dirty="0">
                          <a:solidFill>
                            <a:srgbClr val="000000"/>
                          </a:solidFill>
                          <a:effectLst/>
                          <a:latin typeface="Lato" panose="020B0604020202020204" charset="0"/>
                          <a:ea typeface="Arial"/>
                          <a:cs typeface="Arial"/>
                          <a:sym typeface="Arial"/>
                        </a:rPr>
                        <a:t>Computer Systems Design Services</a:t>
                      </a:r>
                    </a:p>
                    <a:p>
                      <a:endParaRPr lang="en-US" b="0" dirty="0">
                        <a:latin typeface="Lato" panose="020B0604020202020204" charset="0"/>
                      </a:endParaRP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$1,583,250,764</a:t>
                      </a:r>
                      <a:endParaRPr lang="en-US" b="0" dirty="0">
                        <a:latin typeface="Lato" panose="020B0604020202020204" charset="0"/>
                      </a:endParaRPr>
                    </a:p>
                  </a:txBody>
                  <a:tcPr/>
                </a:tc>
                <a:extLst>
                  <a:ext uri="{0D108BD9-81ED-4DB2-BD59-A6C34878D82A}">
                    <a16:rowId xmlns:a16="http://schemas.microsoft.com/office/drawing/2014/main" val="890467862"/>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541330- </a:t>
                      </a:r>
                      <a:r>
                        <a:rPr lang="en-US" sz="1400" b="0" i="0" u="none" strike="noStrike" cap="none" dirty="0">
                          <a:solidFill>
                            <a:srgbClr val="000000"/>
                          </a:solidFill>
                          <a:effectLst/>
                          <a:latin typeface="Lato" panose="020B0604020202020204" charset="0"/>
                          <a:ea typeface="Arial"/>
                          <a:cs typeface="Arial"/>
                          <a:sym typeface="Arial"/>
                        </a:rPr>
                        <a:t>Engineering Services</a:t>
                      </a: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$1,072,185,583</a:t>
                      </a:r>
                      <a:endParaRPr lang="en-US" b="0" dirty="0">
                        <a:latin typeface="Lato" panose="020B0604020202020204" charset="0"/>
                      </a:endParaRPr>
                    </a:p>
                  </a:txBody>
                  <a:tcPr/>
                </a:tc>
                <a:extLst>
                  <a:ext uri="{0D108BD9-81ED-4DB2-BD59-A6C34878D82A}">
                    <a16:rowId xmlns:a16="http://schemas.microsoft.com/office/drawing/2014/main" val="3560915066"/>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541211- </a:t>
                      </a:r>
                      <a:r>
                        <a:rPr lang="en-US" sz="1400" b="0" i="0" u="none" strike="noStrike" cap="none" dirty="0">
                          <a:solidFill>
                            <a:srgbClr val="000000"/>
                          </a:solidFill>
                          <a:effectLst/>
                          <a:latin typeface="Lato" panose="020B0604020202020204" charset="0"/>
                          <a:ea typeface="Arial"/>
                          <a:cs typeface="Arial"/>
                          <a:sym typeface="Arial"/>
                        </a:rPr>
                        <a:t>Offices of Certified Public  Accountants</a:t>
                      </a:r>
                    </a:p>
                    <a:p>
                      <a:endParaRPr lang="en-US" b="0" dirty="0">
                        <a:latin typeface="Lato" panose="020B0604020202020204" charset="0"/>
                      </a:endParaRP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$622,521,600</a:t>
                      </a:r>
                      <a:endParaRPr lang="en-US" b="0" dirty="0">
                        <a:latin typeface="Lato" panose="020B0604020202020204" charset="0"/>
                      </a:endParaRPr>
                    </a:p>
                  </a:txBody>
                  <a:tcPr/>
                </a:tc>
                <a:extLst>
                  <a:ext uri="{0D108BD9-81ED-4DB2-BD59-A6C34878D82A}">
                    <a16:rowId xmlns:a16="http://schemas.microsoft.com/office/drawing/2014/main" val="29572202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561210- </a:t>
                      </a:r>
                      <a:r>
                        <a:rPr lang="en-US" sz="1400" b="0" i="0" u="none" strike="noStrike" cap="none" dirty="0">
                          <a:solidFill>
                            <a:srgbClr val="000000"/>
                          </a:solidFill>
                          <a:effectLst/>
                          <a:latin typeface="Lato" panose="020B0604020202020204" charset="0"/>
                          <a:ea typeface="Arial"/>
                          <a:cs typeface="Arial"/>
                          <a:sym typeface="Arial"/>
                        </a:rPr>
                        <a:t>Facilities Support Services</a:t>
                      </a: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$605,572,140</a:t>
                      </a:r>
                      <a:endParaRPr lang="en-US" b="0" dirty="0">
                        <a:latin typeface="Lato" panose="020B0604020202020204" charset="0"/>
                      </a:endParaRPr>
                    </a:p>
                  </a:txBody>
                  <a:tcPr/>
                </a:tc>
                <a:extLst>
                  <a:ext uri="{0D108BD9-81ED-4DB2-BD59-A6C34878D82A}">
                    <a16:rowId xmlns:a16="http://schemas.microsoft.com/office/drawing/2014/main" val="3168685225"/>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541614- </a:t>
                      </a:r>
                      <a:r>
                        <a:rPr lang="en-US" sz="1400" b="0" i="0" u="none" strike="noStrike" cap="none" dirty="0">
                          <a:solidFill>
                            <a:srgbClr val="000000"/>
                          </a:solidFill>
                          <a:effectLst/>
                          <a:latin typeface="Lato" panose="020B0604020202020204" charset="0"/>
                          <a:ea typeface="Arial"/>
                          <a:cs typeface="Arial"/>
                          <a:sym typeface="Arial"/>
                        </a:rPr>
                        <a:t>Process, Physical Distribution, and Logistics Consulting Services</a:t>
                      </a:r>
                    </a:p>
                    <a:p>
                      <a:endParaRPr lang="en-US" b="0" dirty="0">
                        <a:latin typeface="Lato" panose="020B0604020202020204" charset="0"/>
                      </a:endParaRP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$532,934,587</a:t>
                      </a:r>
                      <a:endParaRPr lang="en-US" b="0" dirty="0">
                        <a:latin typeface="Lato" panose="020B0604020202020204" charset="0"/>
                      </a:endParaRPr>
                    </a:p>
                  </a:txBody>
                  <a:tcPr/>
                </a:tc>
                <a:extLst>
                  <a:ext uri="{0D108BD9-81ED-4DB2-BD59-A6C34878D82A}">
                    <a16:rowId xmlns:a16="http://schemas.microsoft.com/office/drawing/2014/main" val="1613999570"/>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0" dirty="0">
                          <a:latin typeface="Lato" panose="020B0604020202020204" charset="0"/>
                        </a:rPr>
                        <a:t>334111-</a:t>
                      </a:r>
                      <a:r>
                        <a:rPr lang="en-US" sz="1400" b="0" i="0" u="none" strike="noStrike" cap="none" dirty="0">
                          <a:solidFill>
                            <a:srgbClr val="000000"/>
                          </a:solidFill>
                          <a:effectLst/>
                          <a:latin typeface="Lato" panose="020B0604020202020204" charset="0"/>
                          <a:ea typeface="Arial"/>
                          <a:cs typeface="Arial"/>
                          <a:sym typeface="Arial"/>
                        </a:rPr>
                        <a:t>Electronic Computer Manufacturing</a:t>
                      </a:r>
                    </a:p>
                    <a:p>
                      <a:endParaRPr lang="en-US" b="0" dirty="0">
                        <a:latin typeface="Lato" panose="020B0604020202020204" charset="0"/>
                      </a:endParaRPr>
                    </a:p>
                  </a:txBody>
                  <a:tcPr/>
                </a:tc>
                <a:tc>
                  <a:txBody>
                    <a:bodyPr/>
                    <a:lstStyle/>
                    <a:p>
                      <a:r>
                        <a:rPr lang="en-US" sz="1400" b="0" i="0" u="none" strike="noStrike" cap="none" dirty="0">
                          <a:solidFill>
                            <a:srgbClr val="000000"/>
                          </a:solidFill>
                          <a:effectLst/>
                          <a:latin typeface="Lato" panose="020B0604020202020204" charset="0"/>
                          <a:ea typeface="Arial"/>
                          <a:cs typeface="Arial"/>
                          <a:sym typeface="Arial"/>
                        </a:rPr>
                        <a:t>$518,863,645</a:t>
                      </a:r>
                      <a:endParaRPr lang="en-US" b="0" dirty="0">
                        <a:latin typeface="Lato" panose="020B0604020202020204" charset="0"/>
                      </a:endParaRPr>
                    </a:p>
                  </a:txBody>
                  <a:tcPr/>
                </a:tc>
                <a:extLst>
                  <a:ext uri="{0D108BD9-81ED-4DB2-BD59-A6C34878D82A}">
                    <a16:rowId xmlns:a16="http://schemas.microsoft.com/office/drawing/2014/main" val="2628932426"/>
                  </a:ext>
                </a:extLst>
              </a:tr>
            </a:tbl>
          </a:graphicData>
        </a:graphic>
      </p:graphicFrame>
      <p:sp>
        <p:nvSpPr>
          <p:cNvPr id="3" name="Rectangle 2"/>
          <p:cNvSpPr/>
          <p:nvPr/>
        </p:nvSpPr>
        <p:spPr>
          <a:xfrm>
            <a:off x="10563411" y="1915104"/>
            <a:ext cx="1359648" cy="3785652"/>
          </a:xfrm>
          <a:prstGeom prst="rect">
            <a:avLst/>
          </a:prstGeom>
        </p:spPr>
        <p:txBody>
          <a:bodyPr wrap="square">
            <a:spAutoFit/>
          </a:bodyPr>
          <a:lstStyle/>
          <a:p>
            <a:r>
              <a:rPr lang="en-US" sz="1600" dirty="0">
                <a:latin typeface="Lato" panose="020B0604020202020204" charset="0"/>
              </a:rPr>
              <a:t>NAICS codes with the highest amount of awards through: </a:t>
            </a:r>
            <a:r>
              <a:rPr lang="en-US" sz="1600" b="1" dirty="0">
                <a:latin typeface="Lato" panose="020B0604020202020204" charset="0"/>
              </a:rPr>
              <a:t>GSA Multiple Award Schedule (MAS) </a:t>
            </a:r>
            <a:endParaRPr lang="en-US" sz="1600" dirty="0">
              <a:latin typeface="Lato" panose="020B0604020202020204" charset="0"/>
            </a:endParaRPr>
          </a:p>
          <a:p>
            <a:r>
              <a:rPr lang="en-US" sz="1600" dirty="0">
                <a:latin typeface="Lato" panose="020B0604020202020204" charset="0"/>
              </a:rPr>
              <a:t>and </a:t>
            </a:r>
          </a:p>
          <a:p>
            <a:r>
              <a:rPr lang="en-US" sz="1600" b="1" dirty="0">
                <a:latin typeface="Lato" panose="020B0604020202020204" charset="0"/>
              </a:rPr>
              <a:t>VA Federal Supply Schedule</a:t>
            </a:r>
            <a:endParaRPr lang="en-US" sz="1600" dirty="0">
              <a:latin typeface="Lato" panose="020B0604020202020204" charset="0"/>
            </a:endParaRPr>
          </a:p>
        </p:txBody>
      </p:sp>
    </p:spTree>
    <p:extLst>
      <p:ext uri="{BB962C8B-B14F-4D97-AF65-F5344CB8AC3E}">
        <p14:creationId xmlns:p14="http://schemas.microsoft.com/office/powerpoint/2010/main" val="16196111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5" name="Google Shape;185;p5"/>
          <p:cNvSpPr txBox="1">
            <a:spLocks noGrp="1"/>
          </p:cNvSpPr>
          <p:nvPr>
            <p:ph type="title" idx="4294967295"/>
          </p:nvPr>
        </p:nvSpPr>
        <p:spPr>
          <a:xfrm>
            <a:off x="301219" y="128405"/>
            <a:ext cx="7176820" cy="107717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RESEARCH </a:t>
            </a:r>
            <a:r>
              <a:rPr lang="en-US" sz="3200" b="1" dirty="0">
                <a:solidFill>
                  <a:srgbClr val="8F77B6"/>
                </a:solidFill>
                <a:latin typeface="Lato Black"/>
                <a:ea typeface="Lato Black"/>
                <a:cs typeface="Lato Black"/>
                <a:sym typeface="Lato Black"/>
              </a:rPr>
              <a:t>- </a:t>
            </a:r>
            <a:r>
              <a:rPr lang="en-US" sz="3200" b="1" dirty="0">
                <a:solidFill>
                  <a:srgbClr val="8F77B6"/>
                </a:solidFill>
                <a:latin typeface="Lato Black"/>
                <a:ea typeface="Lato Black"/>
                <a:cs typeface="Lato Black"/>
              </a:rPr>
              <a:t>GSA’s SMALL BUSINESS GOALS</a:t>
            </a:r>
          </a:p>
        </p:txBody>
      </p:sp>
      <p:sp>
        <p:nvSpPr>
          <p:cNvPr id="13" name="TextBox 12">
            <a:extLst>
              <a:ext uri="{FF2B5EF4-FFF2-40B4-BE49-F238E27FC236}">
                <a16:creationId xmlns:a16="http://schemas.microsoft.com/office/drawing/2014/main" id="{E433605C-2747-17F7-1904-40328F3C6978}"/>
              </a:ext>
            </a:extLst>
          </p:cNvPr>
          <p:cNvSpPr txBox="1"/>
          <p:nvPr/>
        </p:nvSpPr>
        <p:spPr>
          <a:xfrm>
            <a:off x="664662" y="1470658"/>
            <a:ext cx="8757129" cy="523220"/>
          </a:xfrm>
          <a:prstGeom prst="rect">
            <a:avLst/>
          </a:prstGeom>
          <a:noFill/>
        </p:spPr>
        <p:txBody>
          <a:bodyPr wrap="square" rtlCol="0">
            <a:spAutoFit/>
          </a:bodyPr>
          <a:lstStyle/>
          <a:p>
            <a:r>
              <a:rPr lang="en-US" b="1" dirty="0"/>
              <a:t>PI 2.3.1(a) Percent of GSA contract dollars awarded to small businesses through prime contracting.</a:t>
            </a:r>
          </a:p>
          <a:p>
            <a:r>
              <a:rPr lang="en-US" dirty="0"/>
              <a:t>Lead Office: Office of Small and Disadvantaged Business Utilization </a:t>
            </a:r>
            <a:endParaRPr lang="en-US" b="1" dirty="0"/>
          </a:p>
        </p:txBody>
      </p:sp>
      <p:graphicFrame>
        <p:nvGraphicFramePr>
          <p:cNvPr id="10" name="Table 9">
            <a:extLst>
              <a:ext uri="{FF2B5EF4-FFF2-40B4-BE49-F238E27FC236}">
                <a16:creationId xmlns:a16="http://schemas.microsoft.com/office/drawing/2014/main" id="{A4FFBB87-6A9C-DA09-B145-6D3EE8858AF9}"/>
              </a:ext>
            </a:extLst>
          </p:cNvPr>
          <p:cNvGraphicFramePr>
            <a:graphicFrameLocks noGrp="1"/>
          </p:cNvGraphicFramePr>
          <p:nvPr>
            <p:extLst>
              <p:ext uri="{D42A27DB-BD31-4B8C-83A1-F6EECF244321}">
                <p14:modId xmlns:p14="http://schemas.microsoft.com/office/powerpoint/2010/main" val="1286085440"/>
              </p:ext>
            </p:extLst>
          </p:nvPr>
        </p:nvGraphicFramePr>
        <p:xfrm>
          <a:off x="669894" y="2131060"/>
          <a:ext cx="7983959" cy="2595880"/>
        </p:xfrm>
        <a:graphic>
          <a:graphicData uri="http://schemas.openxmlformats.org/drawingml/2006/table">
            <a:tbl>
              <a:tblPr firstRow="1" bandRow="1">
                <a:tableStyleId>{96B86D9E-DABF-4572-9839-A4A2E9A1BA2D}</a:tableStyleId>
              </a:tblPr>
              <a:tblGrid>
                <a:gridCol w="2565293">
                  <a:extLst>
                    <a:ext uri="{9D8B030D-6E8A-4147-A177-3AD203B41FA5}">
                      <a16:colId xmlns:a16="http://schemas.microsoft.com/office/drawing/2014/main" val="3621262909"/>
                    </a:ext>
                  </a:extLst>
                </a:gridCol>
                <a:gridCol w="2709333">
                  <a:extLst>
                    <a:ext uri="{9D8B030D-6E8A-4147-A177-3AD203B41FA5}">
                      <a16:colId xmlns:a16="http://schemas.microsoft.com/office/drawing/2014/main" val="2188876564"/>
                    </a:ext>
                  </a:extLst>
                </a:gridCol>
                <a:gridCol w="2709333">
                  <a:extLst>
                    <a:ext uri="{9D8B030D-6E8A-4147-A177-3AD203B41FA5}">
                      <a16:colId xmlns:a16="http://schemas.microsoft.com/office/drawing/2014/main" val="3292024529"/>
                    </a:ext>
                  </a:extLst>
                </a:gridCol>
              </a:tblGrid>
              <a:tr h="370840">
                <a:tc>
                  <a:txBody>
                    <a:bodyPr/>
                    <a:lstStyle/>
                    <a:p>
                      <a:pPr algn="ctr"/>
                      <a:r>
                        <a:rPr lang="en-US" b="1" dirty="0"/>
                        <a:t>Fiscal Year</a:t>
                      </a:r>
                    </a:p>
                  </a:txBody>
                  <a:tcPr>
                    <a:solidFill>
                      <a:schemeClr val="bg2">
                        <a:lumMod val="20000"/>
                        <a:lumOff val="80000"/>
                      </a:schemeClr>
                    </a:solidFill>
                  </a:tcPr>
                </a:tc>
                <a:tc>
                  <a:txBody>
                    <a:bodyPr/>
                    <a:lstStyle/>
                    <a:p>
                      <a:pPr algn="ctr"/>
                      <a:r>
                        <a:rPr lang="en-US" b="1" dirty="0"/>
                        <a:t>Target*</a:t>
                      </a:r>
                    </a:p>
                  </a:txBody>
                  <a:tcPr>
                    <a:solidFill>
                      <a:schemeClr val="bg2">
                        <a:lumMod val="20000"/>
                        <a:lumOff val="80000"/>
                      </a:schemeClr>
                    </a:solidFill>
                  </a:tcPr>
                </a:tc>
                <a:tc>
                  <a:txBody>
                    <a:bodyPr/>
                    <a:lstStyle/>
                    <a:p>
                      <a:pPr algn="ctr"/>
                      <a:r>
                        <a:rPr lang="en-US" b="1" dirty="0"/>
                        <a:t>Results</a:t>
                      </a:r>
                    </a:p>
                  </a:txBody>
                  <a:tcPr>
                    <a:solidFill>
                      <a:schemeClr val="bg2">
                        <a:lumMod val="20000"/>
                        <a:lumOff val="80000"/>
                      </a:schemeClr>
                    </a:solidFill>
                  </a:tcPr>
                </a:tc>
                <a:extLst>
                  <a:ext uri="{0D108BD9-81ED-4DB2-BD59-A6C34878D82A}">
                    <a16:rowId xmlns:a16="http://schemas.microsoft.com/office/drawing/2014/main" val="756510813"/>
                  </a:ext>
                </a:extLst>
              </a:tr>
              <a:tr h="370840">
                <a:tc>
                  <a:txBody>
                    <a:bodyPr/>
                    <a:lstStyle/>
                    <a:p>
                      <a:pPr algn="l"/>
                      <a:r>
                        <a:rPr lang="en-US" dirty="0"/>
                        <a:t>2017</a:t>
                      </a:r>
                    </a:p>
                  </a:txBody>
                  <a:tcPr/>
                </a:tc>
                <a:tc>
                  <a:txBody>
                    <a:bodyPr/>
                    <a:lstStyle/>
                    <a:p>
                      <a:pPr algn="l"/>
                      <a:r>
                        <a:rPr lang="en-US" dirty="0"/>
                        <a:t>36.5%</a:t>
                      </a:r>
                    </a:p>
                  </a:txBody>
                  <a:tcPr/>
                </a:tc>
                <a:tc>
                  <a:txBody>
                    <a:bodyPr/>
                    <a:lstStyle/>
                    <a:p>
                      <a:pPr algn="l"/>
                      <a:r>
                        <a:rPr lang="en-US" dirty="0"/>
                        <a:t>42.68%</a:t>
                      </a:r>
                    </a:p>
                  </a:txBody>
                  <a:tcPr/>
                </a:tc>
                <a:extLst>
                  <a:ext uri="{0D108BD9-81ED-4DB2-BD59-A6C34878D82A}">
                    <a16:rowId xmlns:a16="http://schemas.microsoft.com/office/drawing/2014/main" val="2304654323"/>
                  </a:ext>
                </a:extLst>
              </a:tr>
              <a:tr h="370840">
                <a:tc>
                  <a:txBody>
                    <a:bodyPr/>
                    <a:lstStyle/>
                    <a:p>
                      <a:pPr algn="l"/>
                      <a:r>
                        <a:rPr lang="en-US" dirty="0"/>
                        <a:t>2018</a:t>
                      </a:r>
                    </a:p>
                  </a:txBody>
                  <a:tcPr/>
                </a:tc>
                <a:tc>
                  <a:txBody>
                    <a:bodyPr/>
                    <a:lstStyle/>
                    <a:p>
                      <a:pPr algn="l"/>
                      <a:r>
                        <a:rPr lang="en-US" dirty="0"/>
                        <a:t>35.0%</a:t>
                      </a:r>
                    </a:p>
                  </a:txBody>
                  <a:tcPr/>
                </a:tc>
                <a:tc>
                  <a:txBody>
                    <a:bodyPr/>
                    <a:lstStyle/>
                    <a:p>
                      <a:pPr algn="l"/>
                      <a:r>
                        <a:rPr lang="en-US" dirty="0"/>
                        <a:t>38.82%</a:t>
                      </a:r>
                    </a:p>
                  </a:txBody>
                  <a:tcPr/>
                </a:tc>
                <a:extLst>
                  <a:ext uri="{0D108BD9-81ED-4DB2-BD59-A6C34878D82A}">
                    <a16:rowId xmlns:a16="http://schemas.microsoft.com/office/drawing/2014/main" val="1974409899"/>
                  </a:ext>
                </a:extLst>
              </a:tr>
              <a:tr h="370840">
                <a:tc>
                  <a:txBody>
                    <a:bodyPr/>
                    <a:lstStyle/>
                    <a:p>
                      <a:pPr algn="l"/>
                      <a:r>
                        <a:rPr lang="en-US" dirty="0"/>
                        <a:t>2019</a:t>
                      </a:r>
                    </a:p>
                  </a:txBody>
                  <a:tcPr/>
                </a:tc>
                <a:tc>
                  <a:txBody>
                    <a:bodyPr/>
                    <a:lstStyle/>
                    <a:p>
                      <a:pPr algn="l"/>
                      <a:r>
                        <a:rPr lang="en-US" dirty="0"/>
                        <a:t>30%</a:t>
                      </a:r>
                    </a:p>
                  </a:txBody>
                  <a:tcPr/>
                </a:tc>
                <a:tc>
                  <a:txBody>
                    <a:bodyPr/>
                    <a:lstStyle/>
                    <a:p>
                      <a:pPr algn="l"/>
                      <a:r>
                        <a:rPr lang="en-US" dirty="0"/>
                        <a:t>42.69%</a:t>
                      </a:r>
                    </a:p>
                  </a:txBody>
                  <a:tcPr/>
                </a:tc>
                <a:extLst>
                  <a:ext uri="{0D108BD9-81ED-4DB2-BD59-A6C34878D82A}">
                    <a16:rowId xmlns:a16="http://schemas.microsoft.com/office/drawing/2014/main" val="1620203614"/>
                  </a:ext>
                </a:extLst>
              </a:tr>
              <a:tr h="370840">
                <a:tc>
                  <a:txBody>
                    <a:bodyPr/>
                    <a:lstStyle/>
                    <a:p>
                      <a:pPr algn="l"/>
                      <a:r>
                        <a:rPr lang="en-US" dirty="0"/>
                        <a:t>2020</a:t>
                      </a:r>
                    </a:p>
                  </a:txBody>
                  <a:tcPr/>
                </a:tc>
                <a:tc>
                  <a:txBody>
                    <a:bodyPr/>
                    <a:lstStyle/>
                    <a:p>
                      <a:pPr algn="l"/>
                      <a:r>
                        <a:rPr lang="en-US" dirty="0"/>
                        <a:t>29.0%</a:t>
                      </a:r>
                    </a:p>
                  </a:txBody>
                  <a:tcPr/>
                </a:tc>
                <a:tc>
                  <a:txBody>
                    <a:bodyPr/>
                    <a:lstStyle/>
                    <a:p>
                      <a:pPr algn="l"/>
                      <a:r>
                        <a:rPr lang="en-US" dirty="0"/>
                        <a:t>49.43%</a:t>
                      </a:r>
                    </a:p>
                  </a:txBody>
                  <a:tcPr/>
                </a:tc>
                <a:extLst>
                  <a:ext uri="{0D108BD9-81ED-4DB2-BD59-A6C34878D82A}">
                    <a16:rowId xmlns:a16="http://schemas.microsoft.com/office/drawing/2014/main" val="557373729"/>
                  </a:ext>
                </a:extLst>
              </a:tr>
              <a:tr h="370840">
                <a:tc>
                  <a:txBody>
                    <a:bodyPr/>
                    <a:lstStyle/>
                    <a:p>
                      <a:pPr algn="l"/>
                      <a:r>
                        <a:rPr lang="en-US" dirty="0"/>
                        <a:t>2021</a:t>
                      </a:r>
                    </a:p>
                  </a:txBody>
                  <a:tcPr/>
                </a:tc>
                <a:tc>
                  <a:txBody>
                    <a:bodyPr/>
                    <a:lstStyle/>
                    <a:p>
                      <a:pPr algn="l"/>
                      <a:r>
                        <a:rPr lang="en-US" dirty="0"/>
                        <a:t>30.0%</a:t>
                      </a:r>
                    </a:p>
                  </a:txBody>
                  <a:tcPr/>
                </a:tc>
                <a:tc>
                  <a:txBody>
                    <a:bodyPr/>
                    <a:lstStyle/>
                    <a:p>
                      <a:pPr algn="l"/>
                      <a:r>
                        <a:rPr lang="en-US" dirty="0"/>
                        <a:t>N/A</a:t>
                      </a:r>
                    </a:p>
                  </a:txBody>
                  <a:tcPr/>
                </a:tc>
                <a:extLst>
                  <a:ext uri="{0D108BD9-81ED-4DB2-BD59-A6C34878D82A}">
                    <a16:rowId xmlns:a16="http://schemas.microsoft.com/office/drawing/2014/main" val="560293048"/>
                  </a:ext>
                </a:extLst>
              </a:tr>
              <a:tr h="370840">
                <a:tc>
                  <a:txBody>
                    <a:bodyPr/>
                    <a:lstStyle/>
                    <a:p>
                      <a:pPr algn="l"/>
                      <a:r>
                        <a:rPr lang="en-US" dirty="0"/>
                        <a:t>2022</a:t>
                      </a:r>
                    </a:p>
                  </a:txBody>
                  <a:tcPr/>
                </a:tc>
                <a:tc>
                  <a:txBody>
                    <a:bodyPr/>
                    <a:lstStyle/>
                    <a:p>
                      <a:pPr algn="l"/>
                      <a:r>
                        <a:rPr lang="en-US" dirty="0"/>
                        <a:t>TBD</a:t>
                      </a:r>
                    </a:p>
                  </a:txBody>
                  <a:tcPr/>
                </a:tc>
                <a:tc>
                  <a:txBody>
                    <a:bodyPr/>
                    <a:lstStyle/>
                    <a:p>
                      <a:pPr algn="l"/>
                      <a:r>
                        <a:rPr lang="en-US" dirty="0"/>
                        <a:t>N/A</a:t>
                      </a:r>
                    </a:p>
                  </a:txBody>
                  <a:tcPr/>
                </a:tc>
                <a:extLst>
                  <a:ext uri="{0D108BD9-81ED-4DB2-BD59-A6C34878D82A}">
                    <a16:rowId xmlns:a16="http://schemas.microsoft.com/office/drawing/2014/main" val="2227018099"/>
                  </a:ext>
                </a:extLst>
              </a:tr>
            </a:tbl>
          </a:graphicData>
        </a:graphic>
      </p:graphicFrame>
      <p:sp>
        <p:nvSpPr>
          <p:cNvPr id="14" name="TextBox 13">
            <a:extLst>
              <a:ext uri="{FF2B5EF4-FFF2-40B4-BE49-F238E27FC236}">
                <a16:creationId xmlns:a16="http://schemas.microsoft.com/office/drawing/2014/main" id="{90C6C28D-1B9A-E383-1713-2D5BED94E18B}"/>
              </a:ext>
            </a:extLst>
          </p:cNvPr>
          <p:cNvSpPr txBox="1"/>
          <p:nvPr/>
        </p:nvSpPr>
        <p:spPr>
          <a:xfrm>
            <a:off x="664661" y="4749660"/>
            <a:ext cx="8757129" cy="307777"/>
          </a:xfrm>
          <a:prstGeom prst="rect">
            <a:avLst/>
          </a:prstGeom>
          <a:noFill/>
        </p:spPr>
        <p:txBody>
          <a:bodyPr wrap="square" rtlCol="0">
            <a:spAutoFit/>
          </a:bodyPr>
          <a:lstStyle/>
          <a:p>
            <a:r>
              <a:rPr lang="en-US" i="1" dirty="0"/>
              <a:t>*Targets reflect goals established by SBA for fiscal year performance. </a:t>
            </a:r>
          </a:p>
        </p:txBody>
      </p:sp>
      <p:sp>
        <p:nvSpPr>
          <p:cNvPr id="4" name="TextBox 3"/>
          <p:cNvSpPr txBox="1"/>
          <p:nvPr/>
        </p:nvSpPr>
        <p:spPr>
          <a:xfrm>
            <a:off x="2134053" y="5011270"/>
            <a:ext cx="5055642" cy="1815882"/>
          </a:xfrm>
          <a:prstGeom prst="rect">
            <a:avLst/>
          </a:prstGeom>
          <a:noFill/>
        </p:spPr>
        <p:txBody>
          <a:bodyPr wrap="square" rtlCol="0">
            <a:spAutoFit/>
          </a:bodyPr>
          <a:lstStyle/>
          <a:p>
            <a:br>
              <a:rPr lang="en-US" b="1" u="sng" dirty="0"/>
            </a:br>
            <a:r>
              <a:rPr lang="en-US" b="1" u="sng" dirty="0">
                <a:latin typeface="Lato" panose="020B0604020202020204" charset="0"/>
              </a:rPr>
              <a:t>Small Business Goal Achievement  FY 22 (GSA)</a:t>
            </a:r>
            <a:r>
              <a:rPr lang="en-US" b="1" dirty="0">
                <a:latin typeface="Lato" panose="020B0604020202020204" charset="0"/>
              </a:rPr>
              <a:t> </a:t>
            </a:r>
            <a:r>
              <a:rPr lang="en-US" dirty="0">
                <a:latin typeface="Lato" panose="020B0604020202020204" charset="0"/>
              </a:rPr>
              <a:t>   </a:t>
            </a:r>
          </a:p>
          <a:p>
            <a:r>
              <a:rPr lang="en-US" dirty="0">
                <a:latin typeface="Lato" panose="020B0604020202020204" charset="0"/>
              </a:rPr>
              <a:t>Total Small Business Eligible Actions - </a:t>
            </a:r>
            <a:r>
              <a:rPr lang="en-US" b="1" dirty="0">
                <a:latin typeface="Lato" panose="020B0604020202020204" charset="0"/>
              </a:rPr>
              <a:t>1,222,385 </a:t>
            </a:r>
            <a:r>
              <a:rPr lang="en-US" dirty="0">
                <a:latin typeface="Lato" panose="020B0604020202020204" charset="0"/>
              </a:rPr>
              <a:t>    </a:t>
            </a:r>
          </a:p>
          <a:p>
            <a:r>
              <a:rPr lang="en-US" dirty="0">
                <a:latin typeface="Lato" panose="020B0604020202020204" charset="0"/>
              </a:rPr>
              <a:t>Total Small Business Eligible Dollars -  </a:t>
            </a:r>
            <a:r>
              <a:rPr lang="en-US" b="1" dirty="0">
                <a:latin typeface="Lato" panose="020B0604020202020204" charset="0"/>
              </a:rPr>
              <a:t>$5,955,134,116.02</a:t>
            </a:r>
            <a:endParaRPr lang="en-US" dirty="0">
              <a:latin typeface="Lato" panose="020B0604020202020204" charset="0"/>
            </a:endParaRPr>
          </a:p>
          <a:p>
            <a:r>
              <a:rPr lang="en-US" dirty="0">
                <a:latin typeface="Lato" panose="020B0604020202020204" charset="0"/>
              </a:rPr>
              <a:t>Small Business Actions -  </a:t>
            </a:r>
            <a:r>
              <a:rPr lang="en-US" b="1" dirty="0">
                <a:latin typeface="Lato" panose="020B0604020202020204" charset="0"/>
              </a:rPr>
              <a:t>883,406</a:t>
            </a:r>
            <a:endParaRPr lang="en-US" dirty="0">
              <a:latin typeface="Lato" panose="020B0604020202020204" charset="0"/>
            </a:endParaRPr>
          </a:p>
          <a:p>
            <a:r>
              <a:rPr lang="en-US" dirty="0">
                <a:latin typeface="Lato" panose="020B0604020202020204" charset="0"/>
              </a:rPr>
              <a:t>Small Business Dollars -  </a:t>
            </a:r>
            <a:r>
              <a:rPr lang="en-US" b="1" dirty="0">
                <a:latin typeface="Lato" panose="020B0604020202020204" charset="0"/>
              </a:rPr>
              <a:t>$2,829,007,041.67</a:t>
            </a:r>
            <a:r>
              <a:rPr lang="en-US" dirty="0">
                <a:latin typeface="Lato" panose="020B0604020202020204" charset="0"/>
              </a:rPr>
              <a:t> </a:t>
            </a:r>
          </a:p>
          <a:p>
            <a:br>
              <a:rPr lang="en-US" dirty="0"/>
            </a:br>
            <a:endParaRPr lang="en-US" dirty="0"/>
          </a:p>
        </p:txBody>
      </p:sp>
      <p:sp>
        <p:nvSpPr>
          <p:cNvPr id="3" name="Rectangle 2"/>
          <p:cNvSpPr/>
          <p:nvPr/>
        </p:nvSpPr>
        <p:spPr>
          <a:xfrm>
            <a:off x="9041132" y="2210503"/>
            <a:ext cx="2832847" cy="2800767"/>
          </a:xfrm>
          <a:prstGeom prst="rect">
            <a:avLst/>
          </a:prstGeom>
        </p:spPr>
        <p:txBody>
          <a:bodyPr wrap="square">
            <a:spAutoFit/>
          </a:bodyPr>
          <a:lstStyle/>
          <a:p>
            <a:r>
              <a:rPr lang="en-US" sz="2800" dirty="0">
                <a:solidFill>
                  <a:srgbClr val="FF0000"/>
                </a:solidFill>
                <a:latin typeface="Lato" panose="020B0604020202020204" charset="0"/>
              </a:rPr>
              <a:t>60% </a:t>
            </a:r>
            <a:r>
              <a:rPr lang="en-US" sz="1600" dirty="0">
                <a:solidFill>
                  <a:srgbClr val="FF0000"/>
                </a:solidFill>
                <a:latin typeface="Lato" panose="020B0604020202020204" charset="0"/>
              </a:rPr>
              <a:t>of awards under</a:t>
            </a:r>
          </a:p>
          <a:p>
            <a:pPr algn="ctr"/>
            <a:r>
              <a:rPr lang="en-US" sz="1600" dirty="0">
                <a:latin typeface="Lato" panose="020B0604020202020204" charset="0"/>
              </a:rPr>
              <a:t>GSA Multiple Award Schedule (MAS) </a:t>
            </a:r>
          </a:p>
          <a:p>
            <a:pPr algn="ctr"/>
            <a:r>
              <a:rPr lang="en-US" sz="1600" dirty="0">
                <a:latin typeface="Lato" panose="020B0604020202020204" charset="0"/>
              </a:rPr>
              <a:t>and </a:t>
            </a:r>
          </a:p>
          <a:p>
            <a:pPr algn="ctr"/>
            <a:r>
              <a:rPr lang="en-US" sz="1600" dirty="0">
                <a:latin typeface="Lato" panose="020B0604020202020204" charset="0"/>
              </a:rPr>
              <a:t>VA Federal Supply Schedule</a:t>
            </a:r>
          </a:p>
          <a:p>
            <a:pPr algn="ctr"/>
            <a:r>
              <a:rPr lang="en-US" sz="1600" b="1" dirty="0">
                <a:solidFill>
                  <a:srgbClr val="FF0000"/>
                </a:solidFill>
                <a:latin typeface="Lato" panose="020B0604020202020204" charset="0"/>
              </a:rPr>
              <a:t>are in:</a:t>
            </a:r>
          </a:p>
          <a:p>
            <a:pPr algn="ctr"/>
            <a:r>
              <a:rPr lang="en-US" sz="1600" b="1" dirty="0">
                <a:solidFill>
                  <a:srgbClr val="FF0000"/>
                </a:solidFill>
                <a:latin typeface="Lato" panose="020B0604020202020204" charset="0"/>
              </a:rPr>
              <a:t>Professional, Scientific and Technical Services Sectors</a:t>
            </a:r>
          </a:p>
          <a:p>
            <a:endParaRPr lang="en-US" sz="1600" b="1" dirty="0">
              <a:latin typeface="Lato" panose="020B0604020202020204" charset="0"/>
            </a:endParaRPr>
          </a:p>
          <a:p>
            <a:endParaRPr lang="en-US" sz="1600" dirty="0">
              <a:latin typeface="Lato" panose="020B0604020202020204" charset="0"/>
            </a:endParaRP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extLst>
      <p:ext uri="{BB962C8B-B14F-4D97-AF65-F5344CB8AC3E}">
        <p14:creationId xmlns:p14="http://schemas.microsoft.com/office/powerpoint/2010/main" val="34655262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txBox="1">
            <a:spLocks noGrp="1"/>
          </p:cNvSpPr>
          <p:nvPr>
            <p:ph type="title" idx="4294967295"/>
          </p:nvPr>
        </p:nvSpPr>
        <p:spPr>
          <a:xfrm>
            <a:off x="381000" y="462910"/>
            <a:ext cx="6781800"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TIPS FOR SELLING TO AGENCIES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2" name="TextBox 1"/>
          <p:cNvSpPr txBox="1"/>
          <p:nvPr/>
        </p:nvSpPr>
        <p:spPr>
          <a:xfrm rot="18645637">
            <a:off x="-162810" y="3739415"/>
            <a:ext cx="2561258" cy="707886"/>
          </a:xfrm>
          <a:prstGeom prst="rect">
            <a:avLst/>
          </a:prstGeom>
          <a:noFill/>
        </p:spPr>
        <p:txBody>
          <a:bodyPr wrap="square" rtlCol="0">
            <a:spAutoFit/>
          </a:bodyPr>
          <a:lstStyle/>
          <a:p>
            <a:r>
              <a:rPr lang="en-US" sz="2000" b="1" dirty="0">
                <a:solidFill>
                  <a:schemeClr val="accent2"/>
                </a:solidFill>
                <a:latin typeface="Lato" panose="020B0604020202020204" charset="0"/>
              </a:rPr>
              <a:t>MARKETING STRATEGY  TIP #3</a:t>
            </a:r>
          </a:p>
        </p:txBody>
      </p:sp>
      <p:grpSp>
        <p:nvGrpSpPr>
          <p:cNvPr id="249" name="Google Shape;249;p9">
            <a:extLst>
              <a:ext uri="{C183D7F6-B498-43B3-948B-1728B52AA6E4}">
                <adec:decorative xmlns:adec="http://schemas.microsoft.com/office/drawing/2017/decorative" val="1"/>
              </a:ext>
            </a:extLst>
          </p:cNvPr>
          <p:cNvGrpSpPr/>
          <p:nvPr/>
        </p:nvGrpSpPr>
        <p:grpSpPr>
          <a:xfrm>
            <a:off x="1670859" y="1363053"/>
            <a:ext cx="8961281" cy="4816179"/>
            <a:chOff x="-94384" y="270971"/>
            <a:chExt cx="8961281" cy="4816179"/>
          </a:xfrm>
        </p:grpSpPr>
        <p:sp>
          <p:nvSpPr>
            <p:cNvPr id="250" name="Google Shape;250;p9"/>
            <p:cNvSpPr txBox="1"/>
            <p:nvPr/>
          </p:nvSpPr>
          <p:spPr>
            <a:xfrm>
              <a:off x="-94383" y="270971"/>
              <a:ext cx="8445390" cy="581568"/>
            </a:xfrm>
            <a:prstGeom prst="rect">
              <a:avLst/>
            </a:prstGeom>
            <a:solidFill>
              <a:srgbClr val="8F77B6"/>
            </a:solidFill>
            <a:ln w="9525" cap="flat" cmpd="sng">
              <a:solidFill>
                <a:srgbClr val="8F77B6"/>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2000" b="1" dirty="0">
                  <a:solidFill>
                    <a:schemeClr val="lt1"/>
                  </a:solidFill>
                  <a:latin typeface="Lato Black"/>
                  <a:ea typeface="Lato Black"/>
                  <a:cs typeface="Lato Black"/>
                  <a:sym typeface="Lato Black"/>
                </a:rPr>
                <a:t>Through Relationship-Building.  Get to know your customer!</a:t>
              </a:r>
              <a:endParaRPr sz="2000" b="1" dirty="0">
                <a:solidFill>
                  <a:schemeClr val="lt1"/>
                </a:solidFill>
                <a:latin typeface="Lato Black"/>
                <a:ea typeface="Lato Black"/>
                <a:cs typeface="Lato Black"/>
                <a:sym typeface="Lato Black"/>
              </a:endParaRPr>
            </a:p>
          </p:txBody>
        </p:sp>
        <p:sp>
          <p:nvSpPr>
            <p:cNvPr id="251" name="Google Shape;251;p9"/>
            <p:cNvSpPr/>
            <p:nvPr/>
          </p:nvSpPr>
          <p:spPr>
            <a:xfrm>
              <a:off x="0" y="1355889"/>
              <a:ext cx="8508312" cy="320191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52" name="Google Shape;252;p9"/>
            <p:cNvSpPr txBox="1"/>
            <p:nvPr/>
          </p:nvSpPr>
          <p:spPr>
            <a:xfrm>
              <a:off x="-94384" y="1007036"/>
              <a:ext cx="8961281" cy="4080114"/>
            </a:xfrm>
            <a:prstGeom prst="rect">
              <a:avLst/>
            </a:prstGeom>
            <a:noFill/>
            <a:ln>
              <a:noFill/>
            </a:ln>
          </p:spPr>
          <p:txBody>
            <a:bodyPr spcFirstLastPara="1" wrap="square" lIns="270125" tIns="20300" rIns="113775" bIns="2030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Target two or three agencies that purchase what your firm sells</a:t>
              </a:r>
              <a:endParaRPr sz="1600" b="0" i="0" u="none" strike="noStrike" cap="none" dirty="0">
                <a:solidFill>
                  <a:srgbClr val="000000"/>
                </a:solidFill>
                <a:latin typeface="Lato"/>
                <a:ea typeface="Lato"/>
                <a:cs typeface="Lato"/>
                <a:sym typeface="Lato"/>
              </a:endParaRPr>
            </a:p>
            <a:p>
              <a:pPr marL="171450" marR="0" lvl="1" indent="-171450" algn="l" rtl="0">
                <a:lnSpc>
                  <a:spcPct val="9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What is their mission?</a:t>
              </a:r>
              <a:endParaRPr sz="1600" b="0" i="0" u="none" strike="noStrike" cap="none" dirty="0">
                <a:solidFill>
                  <a:srgbClr val="000000"/>
                </a:solidFill>
                <a:latin typeface="Lato"/>
                <a:ea typeface="Lato"/>
                <a:cs typeface="Lato"/>
                <a:sym typeface="Lato"/>
              </a:endParaRPr>
            </a:p>
            <a:p>
              <a:pPr marL="171450" marR="0" lvl="1" indent="-171450" algn="l" rtl="0">
                <a:lnSpc>
                  <a:spcPct val="9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What do they need?  Especially on an ongoing basis.</a:t>
              </a:r>
            </a:p>
            <a:p>
              <a:pPr marL="171450" marR="0" lvl="1" indent="-171450" algn="l" rtl="0">
                <a:lnSpc>
                  <a:spcPct val="90000"/>
                </a:lnSpc>
                <a:spcBef>
                  <a:spcPts val="320"/>
                </a:spcBef>
                <a:spcAft>
                  <a:spcPts val="0"/>
                </a:spcAft>
                <a:buClr>
                  <a:srgbClr val="000000"/>
                </a:buClr>
                <a:buSzPts val="1600"/>
                <a:buFont typeface="Arial"/>
                <a:buChar char="•"/>
              </a:pPr>
              <a:r>
                <a:rPr lang="en-US" sz="1600" dirty="0">
                  <a:latin typeface="Lato"/>
                  <a:ea typeface="Lato"/>
                  <a:cs typeface="Lato"/>
                  <a:sym typeface="Lato"/>
                </a:rPr>
                <a:t>How do they like to communicate? “Vendor Communication Plans or How to do Business”</a:t>
              </a:r>
            </a:p>
            <a:p>
              <a:pPr lvl="1">
                <a:lnSpc>
                  <a:spcPct val="90000"/>
                </a:lnSpc>
                <a:spcBef>
                  <a:spcPts val="320"/>
                </a:spcBef>
                <a:buSzPts val="1600"/>
              </a:pPr>
              <a:r>
                <a:rPr lang="en-US" sz="1600" dirty="0">
                  <a:latin typeface="Lato"/>
                  <a:ea typeface="Lato"/>
                  <a:cs typeface="Lato"/>
                  <a:sym typeface="Lato"/>
                </a:rPr>
                <a:t>https://www.acquisition.gov/procurement-forecasts/vendor-communication-plan</a:t>
              </a:r>
              <a:endParaRPr sz="1600" b="0" i="0" u="none" strike="noStrike" cap="none" dirty="0">
                <a:solidFill>
                  <a:srgbClr val="000000"/>
                </a:solidFill>
                <a:latin typeface="Lato"/>
                <a:ea typeface="Lato"/>
                <a:cs typeface="Lato"/>
                <a:sym typeface="Lato"/>
              </a:endParaRPr>
            </a:p>
            <a:p>
              <a:pPr marL="171450" marR="0" lvl="1" indent="-171450" algn="l" rtl="0">
                <a:lnSpc>
                  <a:spcPct val="90000"/>
                </a:lnSpc>
                <a:spcBef>
                  <a:spcPts val="320"/>
                </a:spcBef>
                <a:spcAft>
                  <a:spcPts val="0"/>
                </a:spcAft>
                <a:buClr>
                  <a:srgbClr val="000000"/>
                </a:buClr>
                <a:buSzPts val="1600"/>
                <a:buFont typeface="Arial"/>
                <a:buChar char="•"/>
              </a:pPr>
              <a:r>
                <a:rPr lang="en-US" sz="1600" b="0" i="0" u="none" strike="noStrike" cap="none" dirty="0">
                  <a:solidFill>
                    <a:srgbClr val="000000"/>
                  </a:solidFill>
                  <a:latin typeface="Lato"/>
                  <a:ea typeface="Lato"/>
                  <a:cs typeface="Lato"/>
                  <a:sym typeface="Lato"/>
                </a:rPr>
                <a:t>Why select your firm over one of your competitors? “Differentiators”</a:t>
              </a:r>
              <a:br>
                <a:rPr lang="en-US" sz="1600" b="0" i="0" u="none" strike="noStrike" cap="none" dirty="0">
                  <a:solidFill>
                    <a:srgbClr val="000000"/>
                  </a:solidFill>
                  <a:latin typeface="Lato"/>
                  <a:ea typeface="Lato"/>
                  <a:cs typeface="Lato"/>
                  <a:sym typeface="Lato"/>
                </a:rPr>
              </a:br>
              <a:endParaRPr sz="1600" b="0" i="0" u="none" strike="noStrike" cap="none" dirty="0">
                <a:solidFill>
                  <a:srgbClr val="000000"/>
                </a:solidFill>
                <a:latin typeface="Lato"/>
                <a:ea typeface="Lato"/>
                <a:cs typeface="Lato"/>
                <a:sym typeface="Lato"/>
              </a:endParaRPr>
            </a:p>
            <a:p>
              <a:pPr marL="171450" marR="0" lvl="1" indent="-171450" algn="l" rtl="0">
                <a:lnSpc>
                  <a:spcPct val="90000"/>
                </a:lnSpc>
                <a:spcBef>
                  <a:spcPts val="320"/>
                </a:spcBef>
                <a:spcAft>
                  <a:spcPts val="0"/>
                </a:spcAft>
                <a:buClr>
                  <a:srgbClr val="000000"/>
                </a:buClr>
                <a:buSzPts val="1600"/>
                <a:buFont typeface="Arial"/>
                <a:buChar char="•"/>
              </a:pPr>
              <a:r>
                <a:rPr lang="en-US" sz="1600" b="1" i="0" u="none" strike="noStrike" cap="none" dirty="0">
                  <a:solidFill>
                    <a:srgbClr val="000000"/>
                  </a:solidFill>
                  <a:latin typeface="Lato"/>
                  <a:ea typeface="Lato"/>
                  <a:cs typeface="Lato"/>
                  <a:sym typeface="Lato"/>
                </a:rPr>
                <a:t>Select an Agency:</a:t>
              </a:r>
              <a:endParaRPr sz="1600" b="0" i="0" u="none" strike="noStrike" cap="none" dirty="0">
                <a:solidFill>
                  <a:srgbClr val="000000"/>
                </a:solidFill>
                <a:latin typeface="Lato"/>
                <a:ea typeface="Lato"/>
                <a:cs typeface="Lato"/>
                <a:sym typeface="Lato"/>
              </a:endParaRPr>
            </a:p>
            <a:p>
              <a:pPr marL="514350" lvl="2" indent="-342900">
                <a:spcBef>
                  <a:spcPts val="320"/>
                </a:spcBef>
                <a:buSzPts val="1600"/>
                <a:buFont typeface="+mj-lt"/>
                <a:buAutoNum type="arabicPeriod"/>
              </a:pPr>
              <a:r>
                <a:rPr lang="en-US" sz="1600" b="0" i="0" u="none" strike="noStrike" cap="none" dirty="0">
                  <a:solidFill>
                    <a:srgbClr val="000000"/>
                  </a:solidFill>
                  <a:latin typeface="Lato"/>
                  <a:ea typeface="Lato"/>
                  <a:cs typeface="Lato"/>
                  <a:sym typeface="Lato"/>
                </a:rPr>
                <a:t>Locate their procurement forecasts as well as any open requirements for Bid</a:t>
              </a:r>
              <a:r>
                <a:rPr lang="en-US" sz="1600" dirty="0">
                  <a:latin typeface="Lato"/>
                  <a:ea typeface="Lato"/>
                  <a:cs typeface="Lato"/>
                  <a:sym typeface="Lato"/>
                </a:rPr>
                <a:t>. https://www.acquisition.gov/procurement-forecasts</a:t>
              </a:r>
              <a:endParaRPr lang="en-US" sz="1600" b="0" i="0" u="none" strike="noStrike" cap="none" dirty="0">
                <a:solidFill>
                  <a:srgbClr val="000000"/>
                </a:solidFill>
                <a:latin typeface="Lato"/>
                <a:ea typeface="Lato"/>
                <a:cs typeface="Lato"/>
                <a:sym typeface="Lato"/>
              </a:endParaRPr>
            </a:p>
            <a:p>
              <a:pPr marL="514350" marR="0" lvl="2" indent="-342900" algn="l" rtl="0">
                <a:spcBef>
                  <a:spcPts val="320"/>
                </a:spcBef>
                <a:spcAft>
                  <a:spcPts val="0"/>
                </a:spcAft>
                <a:buClr>
                  <a:srgbClr val="000000"/>
                </a:buClr>
                <a:buSzPts val="1600"/>
                <a:buFont typeface="+mj-lt"/>
                <a:buAutoNum type="arabicPeriod"/>
              </a:pPr>
              <a:r>
                <a:rPr lang="en-US" sz="1600" dirty="0">
                  <a:latin typeface="Lato"/>
                  <a:ea typeface="Lato"/>
                  <a:cs typeface="Lato"/>
                  <a:sym typeface="Lato"/>
                </a:rPr>
                <a:t>Review their SBA Scorecard to see if they’re </a:t>
              </a:r>
              <a:r>
                <a:rPr lang="en-US" sz="1600" b="1" i="1" dirty="0">
                  <a:solidFill>
                    <a:schemeClr val="accent2"/>
                  </a:solidFill>
                  <a:latin typeface="Lato"/>
                  <a:ea typeface="Lato"/>
                  <a:cs typeface="Lato"/>
                  <a:sym typeface="Lato"/>
                </a:rPr>
                <a:t>NOT</a:t>
              </a:r>
              <a:r>
                <a:rPr lang="en-US" sz="1600" dirty="0">
                  <a:latin typeface="Lato"/>
                  <a:ea typeface="Lato"/>
                  <a:cs typeface="Lato"/>
                  <a:sym typeface="Lato"/>
                </a:rPr>
                <a:t> meeting small business procurement goals and talk up your certifications, contract ID/IQ or GWACs, GSA MAS contract.</a:t>
              </a:r>
              <a:endParaRPr lang="en-US" sz="1600" b="0" i="0" u="none" strike="noStrike" cap="none" dirty="0">
                <a:solidFill>
                  <a:srgbClr val="000000"/>
                </a:solidFill>
                <a:latin typeface="Lato"/>
                <a:ea typeface="Lato"/>
                <a:cs typeface="Lato"/>
                <a:sym typeface="Lato"/>
              </a:endParaRPr>
            </a:p>
            <a:p>
              <a:pPr marL="342900" marR="0" lvl="2" indent="-171450" algn="l" rtl="0">
                <a:spcBef>
                  <a:spcPts val="320"/>
                </a:spcBef>
                <a:spcAft>
                  <a:spcPts val="0"/>
                </a:spcAft>
                <a:buClr>
                  <a:srgbClr val="000000"/>
                </a:buClr>
                <a:buSzPts val="1600"/>
                <a:buFont typeface="Arial"/>
                <a:buAutoNum type="arabicPeriod"/>
              </a:pPr>
              <a:r>
                <a:rPr lang="en-US" sz="1600" b="0" i="0" u="none" strike="noStrike" cap="none" dirty="0">
                  <a:solidFill>
                    <a:srgbClr val="000000"/>
                  </a:solidFill>
                  <a:latin typeface="Lato"/>
                  <a:ea typeface="Lato"/>
                  <a:cs typeface="Lato"/>
                  <a:sym typeface="Lato"/>
                </a:rPr>
                <a:t>    Attend any networking events or industry days found on their websites. FOLLOW-UP</a:t>
              </a:r>
            </a:p>
            <a:p>
              <a:pPr marL="342900" marR="0" lvl="2" indent="-171450" algn="l" rtl="0">
                <a:spcBef>
                  <a:spcPts val="320"/>
                </a:spcBef>
                <a:spcAft>
                  <a:spcPts val="0"/>
                </a:spcAft>
                <a:buClr>
                  <a:srgbClr val="000000"/>
                </a:buClr>
                <a:buSzPts val="1600"/>
                <a:buFont typeface="Arial"/>
                <a:buAutoNum type="arabicPeriod"/>
              </a:pPr>
              <a:r>
                <a:rPr lang="en-US" sz="1600" b="0" i="0" u="none" strike="noStrike" cap="none" dirty="0">
                  <a:solidFill>
                    <a:srgbClr val="000000"/>
                  </a:solidFill>
                  <a:latin typeface="Lato"/>
                  <a:ea typeface="Lato"/>
                  <a:cs typeface="Lato"/>
                  <a:sym typeface="Lato"/>
                </a:rPr>
                <a:t>    Develop several capability statements to market your product or services</a:t>
              </a:r>
              <a:endParaRPr sz="1600" b="0" i="0" u="none" strike="noStrike" cap="none" dirty="0">
                <a:solidFill>
                  <a:schemeClr val="dk1"/>
                </a:solidFill>
                <a:latin typeface="Lato"/>
                <a:ea typeface="Lato"/>
                <a:cs typeface="Lato"/>
                <a:sym typeface="Lato"/>
              </a:endParaRPr>
            </a:p>
            <a:p>
              <a:pPr marL="171450" marR="0" lvl="2" algn="l" rtl="0">
                <a:spcBef>
                  <a:spcPts val="320"/>
                </a:spcBef>
                <a:spcAft>
                  <a:spcPts val="0"/>
                </a:spcAft>
                <a:buClr>
                  <a:srgbClr val="000000"/>
                </a:buClr>
                <a:buSzPts val="1600"/>
              </a:pPr>
              <a:r>
                <a:rPr lang="en-US" sz="1600" b="0" i="0" u="none" strike="noStrike" cap="none" dirty="0">
                  <a:solidFill>
                    <a:srgbClr val="000000"/>
                  </a:solidFill>
                  <a:latin typeface="Lato"/>
                  <a:ea typeface="Lato"/>
                  <a:cs typeface="Lato"/>
                  <a:sym typeface="Lato"/>
                </a:rPr>
                <a:t>    </a:t>
              </a:r>
              <a:endParaRPr sz="1600" b="1" i="0" u="none" strike="noStrike" cap="none" dirty="0">
                <a:solidFill>
                  <a:schemeClr val="accent2"/>
                </a:solidFill>
                <a:latin typeface="Lato"/>
                <a:ea typeface="Lato"/>
                <a:cs typeface="Lato"/>
                <a:sym typeface="Lato"/>
              </a:endParaRPr>
            </a:p>
          </p:txBody>
        </p:sp>
      </p:gr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3" name="TextBox 2"/>
          <p:cNvSpPr txBox="1"/>
          <p:nvPr/>
        </p:nvSpPr>
        <p:spPr>
          <a:xfrm>
            <a:off x="537881" y="6075255"/>
            <a:ext cx="11394141" cy="584775"/>
          </a:xfrm>
          <a:prstGeom prst="rect">
            <a:avLst/>
          </a:prstGeom>
          <a:noFill/>
        </p:spPr>
        <p:txBody>
          <a:bodyPr wrap="square" rtlCol="0">
            <a:spAutoFit/>
          </a:bodyPr>
          <a:lstStyle/>
          <a:p>
            <a:pPr marL="171450" lvl="2">
              <a:spcBef>
                <a:spcPts val="320"/>
              </a:spcBef>
              <a:buSzPts val="1600"/>
            </a:pPr>
            <a:r>
              <a:rPr lang="en-US" sz="1600" b="1" dirty="0">
                <a:solidFill>
                  <a:schemeClr val="accent2"/>
                </a:solidFill>
                <a:latin typeface="Lato"/>
                <a:ea typeface="Lato"/>
                <a:cs typeface="Lato"/>
                <a:sym typeface="Lato"/>
              </a:rPr>
              <a:t>ALL MARKETING MATERIALS (email signatures, websites, CAP/Pitch decks should reference your GSA MAS Contract # and provide a link/ QR CODE to its location.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2"/>
          <p:cNvSpPr txBox="1">
            <a:spLocks noGrp="1"/>
          </p:cNvSpPr>
          <p:nvPr>
            <p:ph type="title" idx="4294967295"/>
          </p:nvPr>
        </p:nvSpPr>
        <p:spPr>
          <a:xfrm>
            <a:off x="457200" y="457200"/>
            <a:ext cx="7010400"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DEVELOP AN INTELLIGENCE LIST</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2" name="Rectangle 1"/>
          <p:cNvSpPr/>
          <p:nvPr/>
        </p:nvSpPr>
        <p:spPr>
          <a:xfrm rot="18827273">
            <a:off x="-85722" y="3758070"/>
            <a:ext cx="3158237" cy="707886"/>
          </a:xfrm>
          <a:prstGeom prst="rect">
            <a:avLst/>
          </a:prstGeom>
        </p:spPr>
        <p:txBody>
          <a:bodyPr wrap="none">
            <a:spAutoFit/>
          </a:bodyPr>
          <a:lstStyle/>
          <a:p>
            <a:pPr algn="ctr"/>
            <a:r>
              <a:rPr lang="en-US" sz="2000" b="1" dirty="0">
                <a:solidFill>
                  <a:schemeClr val="accent2"/>
                </a:solidFill>
                <a:latin typeface="Lato" panose="020B0604020202020204" charset="0"/>
              </a:rPr>
              <a:t>MARKETING STRATEGY  </a:t>
            </a:r>
          </a:p>
          <a:p>
            <a:pPr algn="ctr"/>
            <a:r>
              <a:rPr lang="en-US" sz="2000" b="1" dirty="0">
                <a:solidFill>
                  <a:schemeClr val="accent2"/>
                </a:solidFill>
                <a:latin typeface="Lato" panose="020B0604020202020204" charset="0"/>
              </a:rPr>
              <a:t>TIP #4</a:t>
            </a:r>
          </a:p>
        </p:txBody>
      </p:sp>
      <p:sp>
        <p:nvSpPr>
          <p:cNvPr id="275" name="Google Shape;275;p12"/>
          <p:cNvSpPr txBox="1"/>
          <p:nvPr/>
        </p:nvSpPr>
        <p:spPr>
          <a:xfrm>
            <a:off x="1856575" y="1252019"/>
            <a:ext cx="9932014" cy="571998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1600"/>
              <a:buFont typeface="Arial"/>
              <a:buChar char="•"/>
            </a:pPr>
            <a:r>
              <a:rPr lang="en-US" sz="1400" dirty="0">
                <a:solidFill>
                  <a:schemeClr val="dk1"/>
                </a:solidFill>
                <a:latin typeface="Lato"/>
                <a:ea typeface="Lato"/>
                <a:cs typeface="Lato"/>
                <a:sym typeface="Lato"/>
              </a:rPr>
              <a:t>Decide which agency is buying your product/service?</a:t>
            </a:r>
            <a:endParaRPr sz="1400" dirty="0">
              <a:solidFill>
                <a:srgbClr val="000000"/>
              </a:solidFill>
              <a:latin typeface="Lato"/>
              <a:ea typeface="Lato"/>
              <a:cs typeface="Lato"/>
              <a:sym typeface="Lato"/>
            </a:endParaRPr>
          </a:p>
          <a:p>
            <a:pPr marL="742950" marR="0" lvl="1" indent="-285750" algn="l" rtl="0">
              <a:lnSpc>
                <a:spcPct val="140000"/>
              </a:lnSpc>
              <a:spcBef>
                <a:spcPts val="280"/>
              </a:spcBef>
              <a:spcAft>
                <a:spcPts val="0"/>
              </a:spcAft>
              <a:buClr>
                <a:schemeClr val="dk1"/>
              </a:buClr>
              <a:buSzPts val="1400"/>
              <a:buFont typeface="Arial"/>
              <a:buChar char="–"/>
            </a:pPr>
            <a:r>
              <a:rPr lang="en-US" sz="1400" b="0" i="0" u="none" strike="noStrike" cap="none" dirty="0">
                <a:solidFill>
                  <a:schemeClr val="dk1"/>
                </a:solidFill>
                <a:latin typeface="Lato"/>
                <a:ea typeface="Lato"/>
                <a:cs typeface="Lato"/>
                <a:sym typeface="Lato"/>
              </a:rPr>
              <a:t>Use Federal, State, &amp; local procurement databases such as those listed below to assist in developing “relevant &amp; factual” market research</a:t>
            </a:r>
            <a:endParaRPr sz="1400" b="0" i="0" u="none" strike="noStrike" cap="none" dirty="0">
              <a:solidFill>
                <a:srgbClr val="000000"/>
              </a:solidFill>
              <a:latin typeface="Lato"/>
              <a:ea typeface="Lato"/>
              <a:cs typeface="Lato"/>
              <a:sym typeface="Lato"/>
            </a:endParaRPr>
          </a:p>
          <a:p>
            <a:pPr marL="1200150" lvl="2" indent="-285750">
              <a:lnSpc>
                <a:spcPct val="140000"/>
              </a:lnSpc>
              <a:spcBef>
                <a:spcPts val="280"/>
              </a:spcBef>
              <a:buClr>
                <a:schemeClr val="dk1"/>
              </a:buClr>
              <a:buSzPts val="1400"/>
              <a:buFont typeface="Arial" panose="020B0604020202020204" pitchFamily="34" charset="0"/>
              <a:buChar char="•"/>
            </a:pPr>
            <a:r>
              <a:rPr lang="en-US" dirty="0">
                <a:solidFill>
                  <a:schemeClr val="dk1"/>
                </a:solidFill>
                <a:latin typeface="Lato"/>
                <a:ea typeface="Lato"/>
                <a:cs typeface="Lato"/>
                <a:sym typeface="Lato"/>
                <a:hlinkClick r:id="rId3"/>
              </a:rPr>
              <a:t>https://www.usaspending.gov/</a:t>
            </a:r>
            <a:r>
              <a:rPr lang="en-US" dirty="0">
                <a:solidFill>
                  <a:schemeClr val="dk1"/>
                </a:solidFill>
                <a:latin typeface="Lato"/>
                <a:ea typeface="Lato"/>
                <a:cs typeface="Lato"/>
                <a:sym typeface="Lato"/>
              </a:rPr>
              <a:t> -Look </a:t>
            </a:r>
            <a:r>
              <a:rPr lang="en-US" sz="1400" b="0" i="0" u="none" strike="noStrike" cap="none" dirty="0">
                <a:solidFill>
                  <a:schemeClr val="dk1"/>
                </a:solidFill>
                <a:latin typeface="Lato"/>
                <a:ea typeface="Lato"/>
                <a:cs typeface="Lato"/>
                <a:sym typeface="Lato"/>
              </a:rPr>
              <a:t>for awarded &amp; expiring contracts</a:t>
            </a:r>
            <a:endParaRPr sz="1400" b="0" i="0" u="none" strike="noStrike" cap="none" dirty="0">
              <a:solidFill>
                <a:schemeClr val="dk1"/>
              </a:solidFill>
              <a:latin typeface="Lato"/>
              <a:ea typeface="Lato"/>
              <a:cs typeface="Lato"/>
              <a:sym typeface="Lato"/>
            </a:endParaRPr>
          </a:p>
          <a:p>
            <a:pPr marL="1143000" marR="0" lvl="2" indent="-228600" algn="l" rtl="0">
              <a:lnSpc>
                <a:spcPct val="140000"/>
              </a:lnSpc>
              <a:spcBef>
                <a:spcPts val="280"/>
              </a:spcBef>
              <a:spcAft>
                <a:spcPts val="0"/>
              </a:spcAft>
              <a:buClr>
                <a:schemeClr val="dk1"/>
              </a:buClr>
              <a:buSzPts val="1400"/>
              <a:buFont typeface="Arial"/>
              <a:buChar char="•"/>
            </a:pPr>
            <a:r>
              <a:rPr lang="en-US" sz="1400" b="0" i="0" u="sng" strike="noStrike" cap="none" dirty="0">
                <a:solidFill>
                  <a:schemeClr val="dk1"/>
                </a:solidFill>
                <a:latin typeface="Lato"/>
                <a:ea typeface="Lato"/>
                <a:cs typeface="Lato"/>
                <a:sym typeface="Lato"/>
                <a:hlinkClick r:id="rId4">
                  <a:extLst>
                    <a:ext uri="{A12FA001-AC4F-418D-AE19-62706E023703}">
                      <ahyp:hlinkClr xmlns:ahyp="http://schemas.microsoft.com/office/drawing/2018/hyperlinkcolor" val="tx"/>
                    </a:ext>
                  </a:extLst>
                </a:hlinkClick>
              </a:rPr>
              <a:t>https://sam.gov</a:t>
            </a:r>
            <a:r>
              <a:rPr lang="en-US" sz="1400" b="0" i="0" u="sng" strike="noStrike" cap="none" dirty="0">
                <a:solidFill>
                  <a:schemeClr val="dk1"/>
                </a:solidFill>
                <a:latin typeface="Lato"/>
                <a:ea typeface="Lato"/>
                <a:cs typeface="Lato"/>
                <a:sym typeface="Lato"/>
              </a:rPr>
              <a:t> </a:t>
            </a:r>
            <a:r>
              <a:rPr lang="en-US" sz="1400" b="0" i="0" u="none" strike="noStrike" cap="none" dirty="0">
                <a:solidFill>
                  <a:schemeClr val="dk1"/>
                </a:solidFill>
                <a:latin typeface="Lato"/>
                <a:ea typeface="Lato"/>
                <a:cs typeface="Lato"/>
                <a:sym typeface="Lato"/>
              </a:rPr>
              <a:t> - Current open federal opportunities for Bid, RFI, Notice of Award</a:t>
            </a:r>
            <a:endParaRPr sz="1400" b="0" i="0" u="none" strike="noStrike" cap="none" dirty="0">
              <a:solidFill>
                <a:schemeClr val="dk1"/>
              </a:solidFill>
              <a:latin typeface="Lato"/>
              <a:ea typeface="Lato"/>
              <a:cs typeface="Lato"/>
              <a:sym typeface="Lato"/>
            </a:endParaRPr>
          </a:p>
          <a:p>
            <a:pPr marL="1143000" lvl="2" indent="-228600">
              <a:lnSpc>
                <a:spcPct val="140000"/>
              </a:lnSpc>
              <a:spcBef>
                <a:spcPts val="280"/>
              </a:spcBef>
              <a:buClr>
                <a:schemeClr val="dk1"/>
              </a:buClr>
              <a:buSzPts val="1400"/>
              <a:buFont typeface="Arial"/>
              <a:buChar char="•"/>
            </a:pPr>
            <a:r>
              <a:rPr lang="en-US" dirty="0">
                <a:solidFill>
                  <a:schemeClr val="dk1"/>
                </a:solidFill>
                <a:latin typeface="Lato"/>
                <a:ea typeface="Lato"/>
                <a:cs typeface="Lato"/>
                <a:sym typeface="Lato"/>
                <a:hlinkClick r:id="rId5"/>
              </a:rPr>
              <a:t>https://hallways.cap.gsa.gov/app/#/gateway/federal-osdbu-directors-interagency-council/10333/training-library</a:t>
            </a:r>
            <a:r>
              <a:rPr lang="en-US" dirty="0">
                <a:solidFill>
                  <a:schemeClr val="dk1"/>
                </a:solidFill>
                <a:latin typeface="Lato"/>
                <a:ea typeface="Lato"/>
                <a:cs typeface="Lato"/>
                <a:sym typeface="Lato"/>
              </a:rPr>
              <a:t>  </a:t>
            </a:r>
            <a:endParaRPr sz="1400" b="0" i="0" u="none" strike="noStrike" cap="none" dirty="0">
              <a:solidFill>
                <a:schemeClr val="dk1"/>
              </a:solidFill>
              <a:latin typeface="Lato"/>
              <a:ea typeface="Lato"/>
              <a:cs typeface="Lato"/>
              <a:sym typeface="Lato"/>
            </a:endParaRPr>
          </a:p>
          <a:p>
            <a:pPr marL="914400" marR="0" lvl="2" indent="0" algn="l" rtl="0">
              <a:lnSpc>
                <a:spcPct val="140000"/>
              </a:lnSpc>
              <a:spcBef>
                <a:spcPts val="280"/>
              </a:spcBef>
              <a:spcAft>
                <a:spcPts val="0"/>
              </a:spcAft>
              <a:buNone/>
            </a:pPr>
            <a:r>
              <a:rPr lang="en-US" sz="1400" b="0" i="0" u="none" strike="noStrike" cap="none" dirty="0">
                <a:solidFill>
                  <a:schemeClr val="dk1"/>
                </a:solidFill>
                <a:latin typeface="Lato"/>
                <a:ea typeface="Lato"/>
                <a:cs typeface="Lato"/>
                <a:sym typeface="Lato"/>
              </a:rPr>
              <a:t>        Office of Small Disadvantaged Business Utilization (OSDBU</a:t>
            </a:r>
            <a:r>
              <a:rPr lang="en-US" dirty="0">
                <a:solidFill>
                  <a:schemeClr val="dk1"/>
                </a:solidFill>
                <a:latin typeface="Lato"/>
                <a:ea typeface="Lato"/>
                <a:cs typeface="Lato"/>
                <a:sym typeface="Lato"/>
              </a:rPr>
              <a:t>) Directory (some federal agencies JUN2023)</a:t>
            </a:r>
            <a:endParaRPr sz="1400" b="0" i="0" u="none" strike="noStrike" cap="none" dirty="0">
              <a:solidFill>
                <a:schemeClr val="dk1"/>
              </a:solidFill>
              <a:latin typeface="Lato"/>
              <a:ea typeface="Lato"/>
              <a:cs typeface="Lato"/>
              <a:sym typeface="Lato"/>
            </a:endParaRPr>
          </a:p>
          <a:p>
            <a:pPr marL="1143000" marR="0" lvl="2" indent="-228600" algn="l" rtl="0">
              <a:lnSpc>
                <a:spcPct val="140000"/>
              </a:lnSpc>
              <a:spcBef>
                <a:spcPts val="280"/>
              </a:spcBef>
              <a:spcAft>
                <a:spcPts val="0"/>
              </a:spcAft>
              <a:buClr>
                <a:schemeClr val="dk1"/>
              </a:buClr>
              <a:buSzPts val="1400"/>
              <a:buFont typeface="Arial"/>
              <a:buChar char="•"/>
            </a:pPr>
            <a:r>
              <a:rPr lang="en-US" sz="1400" b="0" i="0" u="sng" strike="noStrike" cap="none" dirty="0">
                <a:solidFill>
                  <a:schemeClr val="dk1"/>
                </a:solidFill>
                <a:latin typeface="Lato"/>
                <a:ea typeface="Lato"/>
                <a:cs typeface="Lato"/>
                <a:sym typeface="Lato"/>
                <a:hlinkClick r:id="rId6">
                  <a:extLst>
                    <a:ext uri="{A12FA001-AC4F-418D-AE19-62706E023703}">
                      <ahyp:hlinkClr xmlns:ahyp="http://schemas.microsoft.com/office/drawing/2018/hyperlinkcolor" val="tx"/>
                    </a:ext>
                  </a:extLst>
                </a:hlinkClick>
              </a:rPr>
              <a:t>https://procurement.maryland.gov/</a:t>
            </a:r>
            <a:r>
              <a:rPr lang="en-US" sz="1400" b="0" i="0" u="none" strike="noStrike" cap="none" dirty="0">
                <a:solidFill>
                  <a:schemeClr val="dk1"/>
                </a:solidFill>
                <a:latin typeface="Lato"/>
                <a:ea typeface="Lato"/>
                <a:cs typeface="Lato"/>
                <a:sym typeface="Lato"/>
              </a:rPr>
              <a:t>  - Procurement Officers page, learn small business thresholds</a:t>
            </a:r>
          </a:p>
          <a:p>
            <a:pPr marL="1200150" lvl="2" indent="-285750">
              <a:lnSpc>
                <a:spcPct val="140000"/>
              </a:lnSpc>
              <a:spcBef>
                <a:spcPts val="280"/>
              </a:spcBef>
              <a:buClr>
                <a:schemeClr val="dk1"/>
              </a:buClr>
              <a:buSzPts val="1400"/>
              <a:buFont typeface="Arial" panose="020B0604020202020204" pitchFamily="34" charset="0"/>
              <a:buChar char="•"/>
            </a:pPr>
            <a:r>
              <a:rPr lang="en-US" dirty="0">
                <a:solidFill>
                  <a:schemeClr val="dk1"/>
                </a:solidFill>
                <a:latin typeface="Lato"/>
                <a:ea typeface="Lato"/>
                <a:cs typeface="Lato"/>
                <a:sym typeface="Lato"/>
                <a:hlinkClick r:id="rId7"/>
              </a:rPr>
              <a:t>https://emma.maryland.gov/page.aspx/en/usr/login?ReturnUrl=/page.aspx/en/buy/homepage</a:t>
            </a:r>
            <a:r>
              <a:rPr lang="en-US" dirty="0">
                <a:solidFill>
                  <a:schemeClr val="dk1"/>
                </a:solidFill>
                <a:latin typeface="Lato"/>
                <a:ea typeface="Lato"/>
                <a:cs typeface="Lato"/>
                <a:sym typeface="Lato"/>
              </a:rPr>
              <a:t>  </a:t>
            </a:r>
            <a:r>
              <a:rPr lang="en-US" sz="1400" b="0" i="0" u="none" strike="noStrike" cap="none" dirty="0">
                <a:solidFill>
                  <a:schemeClr val="dk1"/>
                </a:solidFill>
                <a:latin typeface="Lato"/>
                <a:ea typeface="Lato"/>
                <a:cs typeface="Lato"/>
                <a:sym typeface="Lato"/>
              </a:rPr>
              <a:t>eMMA is Maryland’s Bid board system</a:t>
            </a:r>
            <a:endParaRPr sz="1400" b="0" i="0" u="none" strike="noStrike" cap="none" dirty="0">
              <a:solidFill>
                <a:schemeClr val="dk1"/>
              </a:solidFill>
              <a:latin typeface="Lato"/>
              <a:ea typeface="Lato"/>
              <a:cs typeface="Lato"/>
              <a:sym typeface="Lato"/>
            </a:endParaRPr>
          </a:p>
          <a:p>
            <a:pPr marL="1143000" lvl="2" indent="-228600">
              <a:lnSpc>
                <a:spcPct val="140000"/>
              </a:lnSpc>
              <a:spcBef>
                <a:spcPts val="280"/>
              </a:spcBef>
              <a:buClr>
                <a:schemeClr val="dk1"/>
              </a:buClr>
              <a:buSzPts val="1400"/>
              <a:buFont typeface="Arial"/>
              <a:buChar char="•"/>
            </a:pPr>
            <a:r>
              <a:rPr lang="en-US" dirty="0">
                <a:solidFill>
                  <a:schemeClr val="dk1"/>
                </a:solidFill>
                <a:latin typeface="Lato"/>
                <a:ea typeface="Lato"/>
                <a:cs typeface="Lato"/>
                <a:sym typeface="Lato"/>
                <a:hlinkClick r:id="rId8"/>
              </a:rPr>
              <a:t>https://gomdsmallbiz.maryland.gov/Pages/Forecasting.aspx</a:t>
            </a:r>
            <a:r>
              <a:rPr lang="en-US" dirty="0">
                <a:solidFill>
                  <a:schemeClr val="dk1"/>
                </a:solidFill>
                <a:latin typeface="Lato"/>
                <a:ea typeface="Lato"/>
                <a:cs typeface="Lato"/>
                <a:sym typeface="Lato"/>
              </a:rPr>
              <a:t> - Maryland Procurement Forecast Lists</a:t>
            </a:r>
            <a:endParaRPr sz="1800" b="0" i="0" u="none" strike="noStrike" cap="none" dirty="0">
              <a:solidFill>
                <a:schemeClr val="dk1"/>
              </a:solidFill>
              <a:latin typeface="Lato"/>
              <a:ea typeface="Lato"/>
              <a:cs typeface="Lato"/>
              <a:sym typeface="Lato"/>
            </a:endParaRPr>
          </a:p>
          <a:p>
            <a:pPr marL="1143000" lvl="2" indent="-228600">
              <a:lnSpc>
                <a:spcPct val="140000"/>
              </a:lnSpc>
              <a:spcBef>
                <a:spcPts val="280"/>
              </a:spcBef>
              <a:buClr>
                <a:schemeClr val="dk1"/>
              </a:buClr>
              <a:buSzPts val="1400"/>
              <a:buFont typeface="Arial"/>
              <a:buChar char="•"/>
            </a:pPr>
            <a:r>
              <a:rPr lang="en-US" dirty="0">
                <a:latin typeface="Lato"/>
                <a:ea typeface="Lato"/>
                <a:cs typeface="Lato"/>
                <a:sym typeface="Lato"/>
                <a:hlinkClick r:id="rId9"/>
              </a:rPr>
              <a:t>https://eweb1.sba.gov/subnet/client/dsp_Landing.cfm</a:t>
            </a:r>
            <a:r>
              <a:rPr lang="en-US" dirty="0">
                <a:latin typeface="Lato"/>
                <a:ea typeface="Lato"/>
                <a:cs typeface="Lato"/>
                <a:sym typeface="Lato"/>
              </a:rPr>
              <a:t> SBA’s Subcontracting Networking System</a:t>
            </a:r>
            <a:endParaRPr sz="1400" b="0" i="0" u="sng" strike="noStrike" cap="none"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Arial"/>
              <a:buChar char="•"/>
            </a:pPr>
            <a:r>
              <a:rPr lang="en-US" sz="1400" dirty="0">
                <a:solidFill>
                  <a:schemeClr val="dk1"/>
                </a:solidFill>
                <a:latin typeface="Lato"/>
                <a:ea typeface="Lato"/>
                <a:cs typeface="Lato"/>
                <a:sym typeface="Lato"/>
              </a:rPr>
              <a:t>How do you reach them? </a:t>
            </a:r>
            <a:endParaRPr sz="14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Arial"/>
              <a:buChar char="•"/>
            </a:pPr>
            <a:r>
              <a:rPr lang="en-US" sz="1400" dirty="0">
                <a:solidFill>
                  <a:schemeClr val="dk1"/>
                </a:solidFill>
                <a:latin typeface="Lato"/>
                <a:ea typeface="Lato"/>
                <a:cs typeface="Lato"/>
                <a:sym typeface="Lato"/>
              </a:rPr>
              <a:t>Who is your competition?</a:t>
            </a:r>
            <a:endParaRPr sz="14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Arial"/>
              <a:buChar char="•"/>
            </a:pPr>
            <a:r>
              <a:rPr lang="en-US" sz="1400" dirty="0">
                <a:solidFill>
                  <a:schemeClr val="dk1"/>
                </a:solidFill>
                <a:latin typeface="Lato"/>
                <a:ea typeface="Lato"/>
                <a:cs typeface="Lato"/>
                <a:sym typeface="Lato"/>
              </a:rPr>
              <a:t>How do you register to obtain future bid information?</a:t>
            </a:r>
            <a:endParaRPr sz="14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Arial"/>
              <a:buChar char="•"/>
            </a:pPr>
            <a:r>
              <a:rPr lang="en-US" sz="1400" dirty="0">
                <a:solidFill>
                  <a:schemeClr val="dk1"/>
                </a:solidFill>
                <a:latin typeface="Lato"/>
                <a:ea typeface="Lato"/>
                <a:cs typeface="Lato"/>
                <a:sym typeface="Lato"/>
              </a:rPr>
              <a:t>Best value considerations – what are the customer hot buttons and insights into problems and potential solutions?</a:t>
            </a:r>
            <a:endParaRPr sz="1400" dirty="0">
              <a:solidFill>
                <a:srgbClr val="000000"/>
              </a:solidFill>
              <a:latin typeface="Lato"/>
              <a:ea typeface="Lato"/>
              <a:cs typeface="Lato"/>
              <a:sym typeface="Lato"/>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3"/>
          <p:cNvSpPr txBox="1">
            <a:spLocks noGrp="1"/>
          </p:cNvSpPr>
          <p:nvPr>
            <p:ph type="title" idx="4294967295"/>
          </p:nvPr>
        </p:nvSpPr>
        <p:spPr>
          <a:xfrm>
            <a:off x="305134" y="533400"/>
            <a:ext cx="7086266"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WATCH THE CONTRACT AWARDS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2" name="Rectangle 1"/>
          <p:cNvSpPr/>
          <p:nvPr/>
        </p:nvSpPr>
        <p:spPr>
          <a:xfrm>
            <a:off x="1657272" y="1474710"/>
            <a:ext cx="4633000" cy="461665"/>
          </a:xfrm>
          <a:prstGeom prst="rect">
            <a:avLst/>
          </a:prstGeom>
        </p:spPr>
        <p:txBody>
          <a:bodyPr wrap="none">
            <a:spAutoFit/>
          </a:bodyPr>
          <a:lstStyle/>
          <a:p>
            <a:r>
              <a:rPr lang="en-US" sz="2400" b="1" dirty="0">
                <a:solidFill>
                  <a:schemeClr val="accent2"/>
                </a:solidFill>
                <a:latin typeface="Lato" panose="020B0604020202020204" charset="0"/>
              </a:rPr>
              <a:t>MARKETING STRATEGY  TIP #5</a:t>
            </a:r>
          </a:p>
        </p:txBody>
      </p:sp>
      <p:sp>
        <p:nvSpPr>
          <p:cNvPr id="281" name="Google Shape;281;p13"/>
          <p:cNvSpPr txBox="1"/>
          <p:nvPr/>
        </p:nvSpPr>
        <p:spPr>
          <a:xfrm>
            <a:off x="231008" y="2196353"/>
            <a:ext cx="7485529" cy="44422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Lato"/>
                <a:ea typeface="Lato"/>
                <a:cs typeface="Lato"/>
                <a:sym typeface="Lato"/>
              </a:rPr>
              <a:t>Why?  Contracts tend to “repeat” because a customer’s need is ongoing.</a:t>
            </a:r>
            <a:endParaRPr sz="1400" dirty="0">
              <a:solidFill>
                <a:srgbClr val="000000"/>
              </a:solidFill>
              <a:latin typeface="Lato"/>
              <a:ea typeface="Lato"/>
              <a:cs typeface="Lato"/>
              <a:sym typeface="Lato"/>
            </a:endParaRPr>
          </a:p>
          <a:p>
            <a:pPr marL="0" marR="0" lvl="0" indent="0" algn="l" rtl="0">
              <a:spcBef>
                <a:spcPts val="0"/>
              </a:spcBef>
              <a:spcAft>
                <a:spcPts val="0"/>
              </a:spcAft>
              <a:buNone/>
            </a:pPr>
            <a:endParaRPr sz="1800" dirty="0">
              <a:solidFill>
                <a:schemeClr val="dk1"/>
              </a:solidFill>
              <a:latin typeface="Lato"/>
              <a:ea typeface="Lato"/>
              <a:cs typeface="Lato"/>
              <a:sym typeface="Lato"/>
            </a:endParaRPr>
          </a:p>
          <a:p>
            <a:pPr marL="742950" marR="0" lvl="1" indent="-285750" algn="l" rtl="0">
              <a:spcBef>
                <a:spcPts val="360"/>
              </a:spcBef>
              <a:spcAft>
                <a:spcPts val="0"/>
              </a:spcAft>
              <a:buClr>
                <a:schemeClr val="dk1"/>
              </a:buClr>
              <a:buSzPts val="1800"/>
              <a:buFont typeface="Arial"/>
              <a:buChar char="–"/>
            </a:pPr>
            <a:r>
              <a:rPr lang="en-US" sz="1800" b="0" i="0" u="none" strike="noStrike" cap="none" dirty="0">
                <a:solidFill>
                  <a:schemeClr val="dk1"/>
                </a:solidFill>
                <a:latin typeface="Lato"/>
                <a:ea typeface="Lato"/>
                <a:cs typeface="Lato"/>
                <a:sym typeface="Lato"/>
              </a:rPr>
              <a:t>Service and product contracts tend to be awarded, reach the expiration date and then re-competed. </a:t>
            </a:r>
            <a:endParaRPr sz="1400" b="0" i="0" u="none" strike="noStrike" cap="none" dirty="0">
              <a:solidFill>
                <a:srgbClr val="000000"/>
              </a:solidFill>
              <a:latin typeface="Lato"/>
              <a:ea typeface="Lato"/>
              <a:cs typeface="Lato"/>
              <a:sym typeface="Lato"/>
            </a:endParaRPr>
          </a:p>
          <a:p>
            <a:pPr marL="457200" marR="0" lvl="1" indent="0" algn="l" rtl="0">
              <a:spcBef>
                <a:spcPts val="360"/>
              </a:spcBef>
              <a:spcAft>
                <a:spcPts val="0"/>
              </a:spcAft>
              <a:buNone/>
            </a:pPr>
            <a:endParaRPr sz="1800" b="0" i="0" u="none" strike="noStrike" cap="none" dirty="0">
              <a:solidFill>
                <a:schemeClr val="dk1"/>
              </a:solidFill>
              <a:latin typeface="Lato"/>
              <a:ea typeface="Lato"/>
              <a:cs typeface="Lato"/>
              <a:sym typeface="Lato"/>
            </a:endParaRPr>
          </a:p>
          <a:p>
            <a:pPr marL="742950" marR="0" lvl="1" indent="-285750" algn="l" rtl="0">
              <a:spcBef>
                <a:spcPts val="360"/>
              </a:spcBef>
              <a:spcAft>
                <a:spcPts val="0"/>
              </a:spcAft>
              <a:buClr>
                <a:schemeClr val="dk1"/>
              </a:buClr>
              <a:buSzPts val="1800"/>
              <a:buFont typeface="Arial"/>
              <a:buChar char="–"/>
            </a:pPr>
            <a:r>
              <a:rPr lang="en-US" sz="1800" dirty="0">
                <a:solidFill>
                  <a:schemeClr val="dk1"/>
                </a:solidFill>
                <a:latin typeface="Lato"/>
                <a:ea typeface="Lato"/>
                <a:cs typeface="Lato"/>
                <a:sym typeface="Lato"/>
              </a:rPr>
              <a:t>T</a:t>
            </a:r>
            <a:r>
              <a:rPr lang="en-US" sz="1800" b="0" i="0" u="none" strike="noStrike" cap="none" dirty="0">
                <a:solidFill>
                  <a:schemeClr val="dk1"/>
                </a:solidFill>
                <a:latin typeface="Lato"/>
                <a:ea typeface="Lato"/>
                <a:cs typeface="Lato"/>
                <a:sym typeface="Lato"/>
              </a:rPr>
              <a:t>rack previously awarded contracts that map to your core competencies. Review “ultimate end dates” and contract vehicles used, set-asides for small businesses.</a:t>
            </a:r>
          </a:p>
          <a:p>
            <a:pPr marL="742950" marR="0" lvl="1" indent="-285750" algn="l" rtl="0">
              <a:spcBef>
                <a:spcPts val="360"/>
              </a:spcBef>
              <a:spcAft>
                <a:spcPts val="0"/>
              </a:spcAft>
              <a:buClr>
                <a:schemeClr val="dk1"/>
              </a:buClr>
              <a:buSzPts val="1800"/>
              <a:buFont typeface="Arial"/>
              <a:buChar char="–"/>
            </a:pPr>
            <a:endParaRPr sz="1800" b="0" i="0" u="none" strike="noStrike" cap="none" dirty="0">
              <a:solidFill>
                <a:schemeClr val="dk1"/>
              </a:solidFill>
              <a:latin typeface="Lato"/>
              <a:ea typeface="Lato"/>
              <a:cs typeface="Lato"/>
              <a:sym typeface="Lato"/>
            </a:endParaRPr>
          </a:p>
          <a:p>
            <a:pPr marL="742950" marR="0" lvl="1" indent="-285750" algn="l" rtl="0">
              <a:spcBef>
                <a:spcPts val="360"/>
              </a:spcBef>
              <a:spcAft>
                <a:spcPts val="0"/>
              </a:spcAft>
              <a:buClr>
                <a:schemeClr val="dk1"/>
              </a:buClr>
              <a:buSzPts val="1800"/>
              <a:buFont typeface="Arial"/>
              <a:buChar char="–"/>
            </a:pPr>
            <a:r>
              <a:rPr lang="en-US" sz="1800" b="0" i="0" u="none" strike="noStrike" cap="none" dirty="0">
                <a:solidFill>
                  <a:schemeClr val="dk1"/>
                </a:solidFill>
                <a:latin typeface="Lato"/>
                <a:ea typeface="Lato"/>
                <a:cs typeface="Lato"/>
                <a:sym typeface="Lato"/>
              </a:rPr>
              <a:t> Make a list of those awards and then market to the awarding agency, primes and subs through meetings and emails with specific references of why you’re contacting them and why your business is a valuable partner. </a:t>
            </a:r>
            <a:r>
              <a:rPr lang="en-US" sz="1800" b="1" i="1" u="none" strike="noStrike" cap="none" dirty="0">
                <a:solidFill>
                  <a:schemeClr val="accent2"/>
                </a:solidFill>
                <a:latin typeface="Lato"/>
                <a:ea typeface="Lato"/>
                <a:cs typeface="Lato"/>
                <a:sym typeface="Lato"/>
              </a:rPr>
              <a:t>DO THIS 18 months prior to contract expiration date.</a:t>
            </a:r>
            <a:endParaRPr sz="1400" b="1" i="1" u="none" strike="noStrike" cap="none" dirty="0">
              <a:solidFill>
                <a:schemeClr val="accent2"/>
              </a:solidFill>
              <a:latin typeface="Lato"/>
              <a:ea typeface="Lato"/>
              <a:cs typeface="Lato"/>
              <a:sym typeface="Lato"/>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pic>
        <p:nvPicPr>
          <p:cNvPr id="282" name="Google Shape;282;p13" descr="A man points to an item on a marker board while a group of people observe."/>
          <p:cNvPicPr preferRelativeResize="0"/>
          <p:nvPr/>
        </p:nvPicPr>
        <p:blipFill rotWithShape="1">
          <a:blip r:embed="rId4">
            <a:alphaModFix/>
          </a:blip>
          <a:srcRect/>
          <a:stretch/>
        </p:blipFill>
        <p:spPr>
          <a:xfrm>
            <a:off x="7974106" y="1705543"/>
            <a:ext cx="3760694" cy="21336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15"/>
          <p:cNvSpPr txBox="1">
            <a:spLocks noGrp="1"/>
          </p:cNvSpPr>
          <p:nvPr>
            <p:ph type="title" idx="4294967295"/>
          </p:nvPr>
        </p:nvSpPr>
        <p:spPr>
          <a:xfrm>
            <a:off x="533400" y="471246"/>
            <a:ext cx="6087000"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WHAT NOT TO DO</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295" name="Google Shape;295;p15" descr="Red warning sign."/>
          <p:cNvPicPr preferRelativeResize="0"/>
          <p:nvPr/>
        </p:nvPicPr>
        <p:blipFill rotWithShape="1">
          <a:blip r:embed="rId3">
            <a:alphaModFix/>
          </a:blip>
          <a:srcRect/>
          <a:stretch/>
        </p:blipFill>
        <p:spPr>
          <a:xfrm>
            <a:off x="9167683" y="2438400"/>
            <a:ext cx="2765046" cy="1828800"/>
          </a:xfrm>
          <a:prstGeom prst="rect">
            <a:avLst/>
          </a:prstGeom>
          <a:noFill/>
          <a:ln>
            <a:noFill/>
          </a:ln>
        </p:spPr>
      </p:pic>
      <p:sp>
        <p:nvSpPr>
          <p:cNvPr id="294" name="Google Shape;294;p15"/>
          <p:cNvSpPr txBox="1"/>
          <p:nvPr/>
        </p:nvSpPr>
        <p:spPr>
          <a:xfrm>
            <a:off x="685800" y="1316523"/>
            <a:ext cx="8481883" cy="519215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40000"/>
              </a:lnSpc>
              <a:spcBef>
                <a:spcPts val="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Don’t rely on “outsiders” to do the direct selling for you</a:t>
            </a:r>
            <a:endParaRPr sz="18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Don’t rely solely on marketing; it is not effective if there is no follow-up and no customer relationship</a:t>
            </a:r>
            <a:endParaRPr sz="18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Don’t rely on small, disadvantaged, 8(a), woman-owned,  etc. Socioeconomic certifications are value adds but don’t guarantee contract awards.</a:t>
            </a:r>
            <a:endParaRPr sz="18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Don’t rely on having a GSA Schedule as you still need to market your services and build relationships.</a:t>
            </a:r>
            <a:endParaRPr sz="18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Don’t ASSUME a member of Congress will open doors for you or automatically solve any contract issues your firm encounters.  </a:t>
            </a:r>
            <a:endParaRPr sz="1800" dirty="0">
              <a:solidFill>
                <a:srgbClr val="000000"/>
              </a:solidFill>
              <a:latin typeface="Lato"/>
              <a:ea typeface="Lato"/>
              <a:cs typeface="Lato"/>
              <a:sym typeface="Lato"/>
            </a:endParaRP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Think that you’re the only game in town that can solve a client’s need, and that you can do it on your own.</a:t>
            </a:r>
          </a:p>
          <a:p>
            <a:pPr marL="342900" marR="0" lvl="0" indent="-342900" algn="l" rtl="0">
              <a:lnSpc>
                <a:spcPct val="140000"/>
              </a:lnSpc>
              <a:spcBef>
                <a:spcPts val="320"/>
              </a:spcBef>
              <a:spcAft>
                <a:spcPts val="0"/>
              </a:spcAft>
              <a:buClr>
                <a:schemeClr val="dk1"/>
              </a:buClr>
              <a:buSzPts val="1600"/>
              <a:buFont typeface="Noto Sans Symbols"/>
              <a:buChar char="❑"/>
            </a:pPr>
            <a:r>
              <a:rPr lang="en-US" sz="1800" dirty="0">
                <a:solidFill>
                  <a:schemeClr val="dk1"/>
                </a:solidFill>
                <a:latin typeface="Lato"/>
                <a:ea typeface="Lato"/>
                <a:cs typeface="Lato"/>
                <a:sym typeface="Lato"/>
              </a:rPr>
              <a:t>BE A JACK OF ALL TRADES but MASTER OF NONE!!!</a:t>
            </a:r>
            <a:endParaRPr sz="1800" dirty="0">
              <a:solidFill>
                <a:schemeClr val="dk1"/>
              </a:solidFill>
              <a:latin typeface="Lato"/>
              <a:ea typeface="Lato"/>
              <a:cs typeface="Lato"/>
              <a:sym typeface="Lato"/>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16"/>
          <p:cNvSpPr txBox="1">
            <a:spLocks noGrp="1"/>
          </p:cNvSpPr>
          <p:nvPr>
            <p:ph type="title" idx="4294967295"/>
          </p:nvPr>
        </p:nvSpPr>
        <p:spPr>
          <a:xfrm>
            <a:off x="457200" y="533400"/>
            <a:ext cx="6087000"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WHAT TO DO</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301" name="Google Shape;301;p16"/>
          <p:cNvSpPr txBox="1"/>
          <p:nvPr/>
        </p:nvSpPr>
        <p:spPr>
          <a:xfrm>
            <a:off x="1371600" y="1371600"/>
            <a:ext cx="9113451" cy="5656893"/>
          </a:xfrm>
          <a:prstGeom prst="rect">
            <a:avLst/>
          </a:prstGeom>
          <a:noFill/>
          <a:ln>
            <a:noFill/>
          </a:ln>
        </p:spPr>
        <p:txBody>
          <a:bodyPr spcFirstLastPara="1" wrap="square" lIns="91425" tIns="45700" rIns="91425" bIns="45700" anchor="t" anchorCtr="0">
            <a:spAutoFit/>
          </a:bodyPr>
          <a:lstStyle/>
          <a:p>
            <a:pPr marL="0" marR="0" lvl="0" indent="0" algn="l" rtl="0">
              <a:lnSpc>
                <a:spcPct val="140000"/>
              </a:lnSpc>
              <a:spcBef>
                <a:spcPts val="0"/>
              </a:spcBef>
              <a:spcAft>
                <a:spcPts val="0"/>
              </a:spcAft>
              <a:buNone/>
            </a:pPr>
            <a:r>
              <a:rPr lang="en-US" sz="1800" dirty="0">
                <a:solidFill>
                  <a:schemeClr val="dk1"/>
                </a:solidFill>
                <a:latin typeface="Lato"/>
                <a:ea typeface="Lato"/>
                <a:cs typeface="Lato"/>
                <a:sym typeface="Lato"/>
              </a:rPr>
              <a:t>Do your homework first and ask relevant questions based on market research you have already conducted. </a:t>
            </a:r>
            <a:endParaRPr sz="1800" dirty="0">
              <a:solidFill>
                <a:schemeClr val="dk1"/>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Be persistent, consistent and patient</a:t>
            </a:r>
            <a:endParaRPr sz="1800" b="0" i="0" u="none" strike="noStrike" cap="none" dirty="0">
              <a:solidFill>
                <a:srgbClr val="000000"/>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Develop a contract pipeline and effectively market your products and services on a regular basis.  Stay in front of your potential customer attending networking events or industry days. </a:t>
            </a:r>
            <a:endParaRPr sz="1800" b="0" i="0" u="none" strike="noStrike" cap="none" dirty="0">
              <a:solidFill>
                <a:srgbClr val="000000"/>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Don’t primarily utilize email as your main form of marketing.  It’s no substitution for individual one-on-one contact, which is where a true relationship is built.</a:t>
            </a:r>
            <a:endParaRPr sz="1800" b="0" i="0" u="none" strike="noStrike" cap="none" dirty="0">
              <a:solidFill>
                <a:srgbClr val="000000"/>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Learn as much as you can about your customer and generate reasons to reach out in order to meet their ever-growing needs over time.</a:t>
            </a:r>
            <a:endParaRPr sz="1800" b="0" i="0" u="none" strike="noStrike" cap="none" dirty="0">
              <a:solidFill>
                <a:srgbClr val="000000"/>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Don’t be adversarial or a “know-it-all” – LISTEN!</a:t>
            </a:r>
            <a:endParaRPr sz="1800" b="0" i="0" u="none" strike="noStrike" cap="none" dirty="0">
              <a:solidFill>
                <a:schemeClr val="dk1"/>
              </a:solidFill>
              <a:latin typeface="Lato"/>
              <a:ea typeface="Lato"/>
              <a:cs typeface="Lato"/>
              <a:sym typeface="Lato"/>
            </a:endParaRPr>
          </a:p>
          <a:p>
            <a:pPr marL="742950" marR="0" lvl="1" indent="-285750" algn="l" rtl="0">
              <a:lnSpc>
                <a:spcPct val="140000"/>
              </a:lnSpc>
              <a:spcBef>
                <a:spcPts val="360"/>
              </a:spcBef>
              <a:spcAft>
                <a:spcPts val="0"/>
              </a:spcAft>
              <a:buClr>
                <a:schemeClr val="dk1"/>
              </a:buClr>
              <a:buSzPts val="1800"/>
              <a:buFont typeface="Noto Sans Symbols"/>
              <a:buChar char="❑"/>
            </a:pPr>
            <a:r>
              <a:rPr lang="en-US" sz="1800" b="0" i="0" u="none" strike="noStrike" cap="none" dirty="0">
                <a:solidFill>
                  <a:schemeClr val="dk1"/>
                </a:solidFill>
                <a:latin typeface="Lato"/>
                <a:ea typeface="Lato"/>
                <a:cs typeface="Lato"/>
                <a:sym typeface="Lato"/>
              </a:rPr>
              <a:t>REMEMBER, GOVERNMENT EMPLOYEES AND PRIME CONTRACTORS ARE PEOPLE JUST LIKE YOU.</a:t>
            </a:r>
            <a:endParaRPr sz="1800" b="0" i="0" u="none" strike="noStrike" cap="none" dirty="0">
              <a:solidFill>
                <a:srgbClr val="000000"/>
              </a:solidFill>
              <a:latin typeface="Lato"/>
              <a:ea typeface="Lato"/>
              <a:cs typeface="Lato"/>
              <a:sym typeface="Lato"/>
            </a:endParaRPr>
          </a:p>
          <a:p>
            <a:pPr marL="0" marR="0" lvl="0" indent="0" algn="l" rtl="0">
              <a:spcBef>
                <a:spcPts val="0"/>
              </a:spcBef>
              <a:spcAft>
                <a:spcPts val="0"/>
              </a:spcAft>
              <a:buNone/>
            </a:pPr>
            <a:endParaRPr sz="1400" dirty="0">
              <a:solidFill>
                <a:srgbClr val="000000"/>
              </a:solidFill>
              <a:latin typeface="Arial"/>
              <a:ea typeface="Arial"/>
              <a:cs typeface="Arial"/>
              <a:sym typeface="Arial"/>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
        <p:nvSpPr>
          <p:cNvPr id="4" name="Google Shape;218;p8"/>
          <p:cNvSpPr txBox="1">
            <a:spLocks noGrp="1"/>
          </p:cNvSpPr>
          <p:nvPr>
            <p:ph type="title" idx="4294967295"/>
          </p:nvPr>
        </p:nvSpPr>
        <p:spPr>
          <a:xfrm>
            <a:off x="372034" y="234001"/>
            <a:ext cx="7194178"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RESOURCES – GSA Assistance</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16" name="Google Shape;79;p16"/>
          <p:cNvSpPr txBox="1">
            <a:spLocks/>
          </p:cNvSpPr>
          <p:nvPr/>
        </p:nvSpPr>
        <p:spPr>
          <a:xfrm>
            <a:off x="1074659" y="1434618"/>
            <a:ext cx="10507741" cy="5286858"/>
          </a:xfrm>
          <a:prstGeom prst="rect">
            <a:avLst/>
          </a:prstGeom>
        </p:spPr>
        <p:txBody>
          <a:bodyPr spcFirstLastPara="1" wrap="square" lIns="91425" tIns="91425" rIns="91425" bIns="91425" anchor="t" anchorCtr="0">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r>
              <a:rPr lang="en-US" sz="2900" dirty="0">
                <a:latin typeface="Lato" panose="020B0604020202020204" charset="0"/>
              </a:rPr>
              <a:t>Contracting Officer and/or Specialist listed in GSA-eLibrary, type your company in the search bar</a:t>
            </a:r>
          </a:p>
          <a:p>
            <a:pPr marL="342900" indent="-342900">
              <a:buFont typeface="Arial" panose="020B0604020202020204" pitchFamily="34" charset="0"/>
              <a:buChar char="•"/>
            </a:pPr>
            <a:endParaRPr lang="en-US" sz="2900" dirty="0">
              <a:latin typeface="Lato" panose="020B0604020202020204" charset="0"/>
            </a:endParaRPr>
          </a:p>
          <a:p>
            <a:pPr marL="342900" indent="-342900">
              <a:buFont typeface="Arial" panose="020B0604020202020204" pitchFamily="34" charset="0"/>
              <a:buChar char="•"/>
            </a:pPr>
            <a:r>
              <a:rPr lang="pt-BR" sz="2900" dirty="0">
                <a:latin typeface="Lato" panose="020B0604020202020204" charset="0"/>
              </a:rPr>
              <a:t>GSA MAS Contract Email: </a:t>
            </a:r>
            <a:r>
              <a:rPr lang="pt-BR" sz="2900" dirty="0">
                <a:latin typeface="Lato" panose="020B0604020202020204" charset="0"/>
                <a:hlinkClick r:id="rId3"/>
              </a:rPr>
              <a:t>maspmo@gsa.gov</a:t>
            </a:r>
            <a:endParaRPr lang="pt-BR" sz="2900" dirty="0">
              <a:latin typeface="Lato" panose="020B0604020202020204" charset="0"/>
            </a:endParaRPr>
          </a:p>
          <a:p>
            <a:pPr marL="342900" indent="-342900">
              <a:buFont typeface="Arial" panose="020B0604020202020204" pitchFamily="34" charset="0"/>
              <a:buChar char="•"/>
            </a:pPr>
            <a:endParaRPr lang="pt-BR" sz="2900" dirty="0">
              <a:latin typeface="Lato" panose="020B0604020202020204" charset="0"/>
            </a:endParaRPr>
          </a:p>
          <a:p>
            <a:pPr marL="342900" indent="-342900">
              <a:buFont typeface="Arial" panose="020B0604020202020204" pitchFamily="34" charset="0"/>
              <a:buChar char="•"/>
            </a:pPr>
            <a:r>
              <a:rPr lang="pt-BR" sz="2900" dirty="0">
                <a:latin typeface="Lato" panose="020B0604020202020204" charset="0"/>
                <a:hlinkClick r:id="rId4"/>
              </a:rPr>
              <a:t>Vendor Support Center</a:t>
            </a:r>
            <a:r>
              <a:rPr lang="pt-BR" sz="2900" dirty="0">
                <a:latin typeface="Lato" panose="020B0604020202020204" charset="0"/>
              </a:rPr>
              <a:t>—EVERYTHING is here to manage your contract </a:t>
            </a:r>
          </a:p>
          <a:p>
            <a:pPr marL="342900" indent="-342900">
              <a:buFont typeface="Arial" panose="020B0604020202020204" pitchFamily="34" charset="0"/>
              <a:buChar char="•"/>
            </a:pPr>
            <a:endParaRPr lang="pt-BR" sz="2900" dirty="0">
              <a:latin typeface="Lato" panose="020B0604020202020204" charset="0"/>
            </a:endParaRPr>
          </a:p>
          <a:p>
            <a:pPr marL="342900" indent="-342900">
              <a:buFont typeface="Arial" panose="020B0604020202020204" pitchFamily="34" charset="0"/>
              <a:buChar char="•"/>
            </a:pPr>
            <a:endParaRPr lang="pt-BR" sz="2900" dirty="0">
              <a:latin typeface="Lato" panose="020B0604020202020204" charset="0"/>
            </a:endParaRPr>
          </a:p>
          <a:p>
            <a:pPr marL="342900" indent="-342900">
              <a:buFont typeface="Arial" panose="020B0604020202020204" pitchFamily="34" charset="0"/>
              <a:buChar char="•"/>
            </a:pPr>
            <a:r>
              <a:rPr lang="en-US" sz="2900" dirty="0">
                <a:latin typeface="Lato" panose="020B0604020202020204" charset="0"/>
              </a:rPr>
              <a:t>Acquisition Gateway VIDEO:  </a:t>
            </a:r>
            <a:r>
              <a:rPr lang="en-US" sz="2900" dirty="0">
                <a:latin typeface="Lato" panose="020B0604020202020204" charset="0"/>
                <a:hlinkClick r:id="rId5"/>
              </a:rPr>
              <a:t>https://mail.google.com/mail/u/0/?ogbl&amp;pli=1#search/Brandy.wynn%40gsa.gov/WhctKKZGhKwDdmhJBNKKZpRVchlvgqGQzPRPrKLdzMvcJnCdkNPGvtjhtZbZTzfGZGCFqXQ?projector=1</a:t>
            </a:r>
            <a:endParaRPr lang="en-US" sz="2900" dirty="0">
              <a:latin typeface="Lato" panose="020B0604020202020204" charset="0"/>
            </a:endParaRPr>
          </a:p>
          <a:p>
            <a:pPr marL="342900" indent="-342900">
              <a:buFont typeface="Arial" panose="020B0604020202020204" pitchFamily="34" charset="0"/>
              <a:buChar char="•"/>
            </a:pPr>
            <a:endParaRPr lang="en-US" sz="2900" dirty="0">
              <a:latin typeface="Lato" panose="020B0604020202020204" charset="0"/>
            </a:endParaRPr>
          </a:p>
          <a:p>
            <a:pPr marL="342900" indent="-342900">
              <a:buFont typeface="Arial" panose="020B0604020202020204" pitchFamily="34" charset="0"/>
              <a:buChar char="•"/>
            </a:pPr>
            <a:endParaRPr lang="en-US" sz="2900" dirty="0">
              <a:latin typeface="Lato" panose="020B0604020202020204" charset="0"/>
            </a:endParaRPr>
          </a:p>
          <a:p>
            <a:r>
              <a:rPr lang="en-US" sz="2900" dirty="0">
                <a:latin typeface="Lato" panose="020B0604020202020204" charset="0"/>
              </a:rPr>
              <a:t>The Office Customer and Stakeholder Engagement (</a:t>
            </a:r>
            <a:r>
              <a:rPr lang="en-US" sz="2900" u="sng" dirty="0">
                <a:solidFill>
                  <a:schemeClr val="hlink"/>
                </a:solidFill>
                <a:latin typeface="Lato" panose="020B0604020202020204" charset="0"/>
                <a:hlinkClick r:id="rId6"/>
              </a:rPr>
              <a:t>CASE</a:t>
            </a:r>
            <a:r>
              <a:rPr lang="en-US" sz="2900" dirty="0">
                <a:latin typeface="Lato" panose="020B0604020202020204" charset="0"/>
              </a:rPr>
              <a:t>)</a:t>
            </a:r>
          </a:p>
          <a:p>
            <a:pPr marL="400050" indent="-285750">
              <a:lnSpc>
                <a:spcPct val="120000"/>
              </a:lnSpc>
              <a:spcBef>
                <a:spcPts val="1200"/>
              </a:spcBef>
              <a:buSzPts val="1800"/>
              <a:buFont typeface="Arial" panose="020B0604020202020204" pitchFamily="34" charset="0"/>
              <a:buChar char="•"/>
            </a:pPr>
            <a:r>
              <a:rPr lang="en-US" sz="2900" dirty="0">
                <a:latin typeface="Lato" panose="020B0604020202020204" charset="0"/>
              </a:rPr>
              <a:t>Variety of programs to promote use of GSA solutions</a:t>
            </a:r>
          </a:p>
          <a:p>
            <a:pPr marL="400050" indent="-285750">
              <a:lnSpc>
                <a:spcPct val="120000"/>
              </a:lnSpc>
              <a:spcBef>
                <a:spcPts val="1200"/>
              </a:spcBef>
              <a:buSzPts val="1800"/>
              <a:buFont typeface="Arial" panose="020B0604020202020204" pitchFamily="34" charset="0"/>
              <a:buChar char="•"/>
            </a:pPr>
            <a:endParaRPr lang="en-US" sz="2900" dirty="0">
              <a:latin typeface="Lato" panose="020B0604020202020204" charset="0"/>
            </a:endParaRPr>
          </a:p>
          <a:p>
            <a:pPr marL="400050" indent="-285750">
              <a:lnSpc>
                <a:spcPct val="120000"/>
              </a:lnSpc>
              <a:buSzPts val="1800"/>
              <a:buFont typeface="Arial" panose="020B0604020202020204" pitchFamily="34" charset="0"/>
              <a:buChar char="•"/>
            </a:pPr>
            <a:r>
              <a:rPr lang="en-US" sz="2900" dirty="0">
                <a:latin typeface="Lato" panose="020B0604020202020204" charset="0"/>
              </a:rPr>
              <a:t>Customer Service Directors (CSDs) work with buyers in territories</a:t>
            </a:r>
          </a:p>
          <a:p>
            <a:pPr marL="400050" indent="-285750">
              <a:lnSpc>
                <a:spcPct val="120000"/>
              </a:lnSpc>
              <a:buSzPts val="1800"/>
              <a:buFont typeface="Arial" panose="020B0604020202020204" pitchFamily="34" charset="0"/>
              <a:buChar char="•"/>
            </a:pPr>
            <a:endParaRPr lang="en-US" sz="2900" dirty="0">
              <a:latin typeface="Lato" panose="020B0604020202020204" charset="0"/>
            </a:endParaRPr>
          </a:p>
          <a:p>
            <a:pPr marL="400050" indent="-285750">
              <a:lnSpc>
                <a:spcPct val="120000"/>
              </a:lnSpc>
              <a:buSzPts val="1800"/>
              <a:buFont typeface="Arial" panose="020B0604020202020204" pitchFamily="34" charset="0"/>
              <a:buChar char="•"/>
            </a:pPr>
            <a:r>
              <a:rPr lang="en-US" sz="2900" dirty="0">
                <a:latin typeface="Lato" panose="020B0604020202020204" charset="0"/>
              </a:rPr>
              <a:t>National Account Managers (NAMs) work with individual buyers</a:t>
            </a:r>
          </a:p>
          <a:p>
            <a:pPr marL="457200" indent="-342900">
              <a:lnSpc>
                <a:spcPct val="120000"/>
              </a:lnSpc>
              <a:buSzPts val="1800"/>
              <a:buFont typeface="Arial" panose="020B0604020202020204" pitchFamily="34" charset="0"/>
              <a:buChar char="•"/>
            </a:pPr>
            <a:endParaRPr lang="en-US" sz="2900" dirty="0">
              <a:latin typeface="Lato" panose="020B0604020202020204" charset="0"/>
            </a:endParaRPr>
          </a:p>
          <a:p>
            <a:pPr>
              <a:spcBef>
                <a:spcPts val="1200"/>
              </a:spcBef>
            </a:pPr>
            <a:r>
              <a:rPr lang="en-US" sz="2900" dirty="0">
                <a:latin typeface="Lato" panose="020B0604020202020204" charset="0"/>
              </a:rPr>
              <a:t>Helpful Links</a:t>
            </a:r>
          </a:p>
          <a:p>
            <a:pPr marL="342900" indent="-342900">
              <a:spcBef>
                <a:spcPts val="1200"/>
              </a:spcBef>
              <a:buFont typeface="Arial" panose="020B0604020202020204" pitchFamily="34" charset="0"/>
              <a:buChar char="•"/>
            </a:pPr>
            <a:r>
              <a:rPr lang="en-US" sz="2900" dirty="0">
                <a:latin typeface="Lato" panose="020B0604020202020204" charset="0"/>
              </a:rPr>
              <a:t>Stay current by attending </a:t>
            </a:r>
            <a:r>
              <a:rPr lang="en-US" sz="2900" dirty="0">
                <a:latin typeface="Lato" panose="020B0604020202020204" charset="0"/>
                <a:hlinkClick r:id="rId7"/>
              </a:rPr>
              <a:t>TRAINING and EVENTS</a:t>
            </a:r>
            <a:endParaRPr lang="en-US" sz="2900" dirty="0">
              <a:latin typeface="Lato" panose="020B0604020202020204" charset="0"/>
            </a:endParaRPr>
          </a:p>
          <a:p>
            <a:pPr marL="342900" indent="-342900">
              <a:spcBef>
                <a:spcPts val="1200"/>
              </a:spcBef>
              <a:buFont typeface="Arial" panose="020B0604020202020204" pitchFamily="34" charset="0"/>
              <a:buChar char="•"/>
            </a:pPr>
            <a:r>
              <a:rPr lang="en-US" sz="2900" b="1" u="sng" dirty="0">
                <a:solidFill>
                  <a:schemeClr val="hlink"/>
                </a:solidFill>
                <a:latin typeface="Lato" panose="020B0604020202020204" charset="0"/>
                <a:hlinkClick r:id="rId8"/>
              </a:rPr>
              <a:t>www.gsa.gov/smallbizresources</a:t>
            </a:r>
            <a:r>
              <a:rPr lang="en-US" sz="2900" b="1" dirty="0">
                <a:solidFill>
                  <a:srgbClr val="005390"/>
                </a:solidFill>
                <a:latin typeface="Lato" panose="020B0604020202020204" charset="0"/>
              </a:rPr>
              <a:t> </a:t>
            </a:r>
          </a:p>
          <a:p>
            <a:pPr marL="342900" indent="-342900">
              <a:spcBef>
                <a:spcPts val="1200"/>
              </a:spcBef>
              <a:buFont typeface="Arial" panose="020B0604020202020204" pitchFamily="34" charset="0"/>
              <a:buChar char="•"/>
            </a:pPr>
            <a:r>
              <a:rPr lang="en-US" sz="2900" b="1" u="sng" dirty="0">
                <a:solidFill>
                  <a:schemeClr val="hlink"/>
                </a:solidFill>
                <a:latin typeface="Lato" panose="020B0604020202020204" charset="0"/>
                <a:hlinkClick r:id="rId9"/>
              </a:rPr>
              <a:t>https://interact.gsa.gov/groups/small-business-solutions</a:t>
            </a:r>
            <a:r>
              <a:rPr lang="en-US" sz="2900" b="1" dirty="0">
                <a:solidFill>
                  <a:srgbClr val="005390"/>
                </a:solidFill>
                <a:latin typeface="Lato" panose="020B0604020202020204" charset="0"/>
              </a:rPr>
              <a:t> </a:t>
            </a:r>
          </a:p>
          <a:p>
            <a:pPr marL="285750" indent="-285750">
              <a:spcBef>
                <a:spcPts val="1200"/>
              </a:spcBef>
              <a:buFont typeface="Arial" panose="020B0604020202020204" pitchFamily="34" charset="0"/>
              <a:buChar char="•"/>
            </a:pPr>
            <a:endParaRPr lang="en-US" sz="1600" dirty="0">
              <a:latin typeface="Lato" panose="020B0604020202020204" charset="0"/>
            </a:endParaRPr>
          </a:p>
          <a:p>
            <a:pPr marL="285750" indent="-285750">
              <a:spcBef>
                <a:spcPts val="1200"/>
              </a:spcBef>
              <a:buFont typeface="Arial" panose="020B0604020202020204" pitchFamily="34" charset="0"/>
              <a:buChar char="•"/>
            </a:pPr>
            <a:endParaRPr lang="en-US" dirty="0"/>
          </a:p>
          <a:p>
            <a:pPr>
              <a:spcBef>
                <a:spcPts val="1200"/>
              </a:spcBef>
            </a:pPr>
            <a:endParaRPr lang="en-US" dirty="0"/>
          </a:p>
        </p:txBody>
      </p:sp>
    </p:spTree>
    <p:extLst>
      <p:ext uri="{BB962C8B-B14F-4D97-AF65-F5344CB8AC3E}">
        <p14:creationId xmlns:p14="http://schemas.microsoft.com/office/powerpoint/2010/main" val="3819287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8;p8"/>
          <p:cNvSpPr txBox="1">
            <a:spLocks noGrp="1"/>
          </p:cNvSpPr>
          <p:nvPr>
            <p:ph type="title" idx="4294967295"/>
          </p:nvPr>
        </p:nvSpPr>
        <p:spPr>
          <a:xfrm>
            <a:off x="354105" y="143745"/>
            <a:ext cx="7194178"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RESOURCES – e-Marketplaces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3" name="Rectangle 2"/>
          <p:cNvSpPr/>
          <p:nvPr/>
        </p:nvSpPr>
        <p:spPr>
          <a:xfrm>
            <a:off x="681319" y="1473733"/>
            <a:ext cx="10703859" cy="618631"/>
          </a:xfrm>
          <a:prstGeom prst="rect">
            <a:avLst/>
          </a:prstGeom>
        </p:spPr>
        <p:txBody>
          <a:bodyPr wrap="square">
            <a:spAutoFit/>
          </a:bodyPr>
          <a:lstStyle/>
          <a:p>
            <a:pPr lvl="0" algn="ctr">
              <a:lnSpc>
                <a:spcPct val="90000"/>
              </a:lnSpc>
              <a:buSzPts val="1800"/>
            </a:pPr>
            <a:r>
              <a:rPr lang="en-US" sz="2400" b="1" dirty="0"/>
              <a:t>e-Marketplaces to Access Government Contracting Opportunities</a:t>
            </a:r>
          </a:p>
          <a:p>
            <a:pPr lvl="0" algn="ctr">
              <a:lnSpc>
                <a:spcPct val="90000"/>
              </a:lnSpc>
              <a:buSzPts val="1800"/>
            </a:pPr>
            <a:endParaRPr lang="en-US" dirty="0"/>
          </a:p>
        </p:txBody>
      </p:sp>
      <p:pic>
        <p:nvPicPr>
          <p:cNvPr id="6" name="Picture 5" descr="Logo for National Diversity Veteran Small Business N D V S B eMarketplace is a shield covered with the American flag behind silhouettes of a woman with her hair in a bun and a man wearing a peaked cap."/>
          <p:cNvPicPr>
            <a:picLocks noChangeAspect="1"/>
          </p:cNvPicPr>
          <p:nvPr/>
        </p:nvPicPr>
        <p:blipFill>
          <a:blip r:embed="rId2"/>
          <a:stretch>
            <a:fillRect/>
          </a:stretch>
        </p:blipFill>
        <p:spPr>
          <a:xfrm>
            <a:off x="1218095" y="1980836"/>
            <a:ext cx="1510539" cy="1389157"/>
          </a:xfrm>
          <a:prstGeom prst="rect">
            <a:avLst/>
          </a:prstGeom>
        </p:spPr>
      </p:pic>
      <p:sp>
        <p:nvSpPr>
          <p:cNvPr id="5" name="Rectangle 4"/>
          <p:cNvSpPr/>
          <p:nvPr/>
        </p:nvSpPr>
        <p:spPr>
          <a:xfrm>
            <a:off x="941295" y="3402107"/>
            <a:ext cx="2260555" cy="400110"/>
          </a:xfrm>
          <a:prstGeom prst="rect">
            <a:avLst/>
          </a:prstGeom>
        </p:spPr>
        <p:txBody>
          <a:bodyPr wrap="none">
            <a:spAutoFit/>
          </a:bodyPr>
          <a:lstStyle/>
          <a:p>
            <a:r>
              <a:rPr lang="en-US" sz="2000" dirty="0"/>
              <a:t>https://ndvsb.com/</a:t>
            </a:r>
          </a:p>
        </p:txBody>
      </p:sp>
      <p:pic>
        <p:nvPicPr>
          <p:cNvPr id="8" name="Picture 7" descr="Logo for Unison is a blue square encasing the letter &quot;U&quot; made of two white lines."/>
          <p:cNvPicPr>
            <a:picLocks noChangeAspect="1"/>
          </p:cNvPicPr>
          <p:nvPr/>
        </p:nvPicPr>
        <p:blipFill>
          <a:blip r:embed="rId3"/>
          <a:stretch>
            <a:fillRect/>
          </a:stretch>
        </p:blipFill>
        <p:spPr>
          <a:xfrm>
            <a:off x="7174874" y="2283856"/>
            <a:ext cx="2785505" cy="1056831"/>
          </a:xfrm>
          <a:prstGeom prst="rect">
            <a:avLst/>
          </a:prstGeom>
        </p:spPr>
      </p:pic>
      <p:sp>
        <p:nvSpPr>
          <p:cNvPr id="7" name="Rectangle 6"/>
          <p:cNvSpPr/>
          <p:nvPr/>
        </p:nvSpPr>
        <p:spPr>
          <a:xfrm>
            <a:off x="4634200" y="3532179"/>
            <a:ext cx="7289175" cy="369332"/>
          </a:xfrm>
          <a:prstGeom prst="rect">
            <a:avLst/>
          </a:prstGeom>
        </p:spPr>
        <p:txBody>
          <a:bodyPr wrap="none">
            <a:spAutoFit/>
          </a:bodyPr>
          <a:lstStyle/>
          <a:p>
            <a:r>
              <a:rPr lang="en-US" sz="1800" dirty="0"/>
              <a:t>https://www.unisonglobal.com/product-suites/acquisition/marketplace/</a:t>
            </a:r>
          </a:p>
        </p:txBody>
      </p:sp>
      <p:sp>
        <p:nvSpPr>
          <p:cNvPr id="11" name="TextBox 10"/>
          <p:cNvSpPr txBox="1"/>
          <p:nvPr/>
        </p:nvSpPr>
        <p:spPr>
          <a:xfrm>
            <a:off x="3957366" y="4294061"/>
            <a:ext cx="3523128" cy="400110"/>
          </a:xfrm>
          <a:prstGeom prst="rect">
            <a:avLst/>
          </a:prstGeom>
          <a:noFill/>
        </p:spPr>
        <p:txBody>
          <a:bodyPr wrap="square" rtlCol="0">
            <a:spAutoFit/>
          </a:bodyPr>
          <a:lstStyle/>
          <a:p>
            <a:r>
              <a:rPr lang="en-US" sz="2000" b="1" dirty="0"/>
              <a:t>Defense Logistics Agency</a:t>
            </a:r>
          </a:p>
        </p:txBody>
      </p:sp>
      <p:pic>
        <p:nvPicPr>
          <p:cNvPr id="10" name="Picture 9" descr="Logo for the Defense Logistics Agency's Internet Bid Board System is a blue square encasing an icon of a wrency and a hammer on a computer screen above white letters that spell &quot;DIBBS.&quot;"/>
          <p:cNvPicPr>
            <a:picLocks noChangeAspect="1"/>
          </p:cNvPicPr>
          <p:nvPr/>
        </p:nvPicPr>
        <p:blipFill>
          <a:blip r:embed="rId4"/>
          <a:stretch>
            <a:fillRect/>
          </a:stretch>
        </p:blipFill>
        <p:spPr>
          <a:xfrm>
            <a:off x="4739701" y="4813739"/>
            <a:ext cx="1366787" cy="1100875"/>
          </a:xfrm>
          <a:prstGeom prst="rect">
            <a:avLst/>
          </a:prstGeom>
        </p:spPr>
      </p:pic>
      <p:sp>
        <p:nvSpPr>
          <p:cNvPr id="9" name="Rectangle 8" descr="Logo for the Defense Logistics Agency's Internet Bid Board System is a blue square encasing an icon of a wrench and a hammer on a computer screen above white letters that spell &quot;DIBBS.&quot;"/>
          <p:cNvSpPr/>
          <p:nvPr/>
        </p:nvSpPr>
        <p:spPr>
          <a:xfrm>
            <a:off x="941295" y="5986234"/>
            <a:ext cx="11062446" cy="338554"/>
          </a:xfrm>
          <a:prstGeom prst="rect">
            <a:avLst/>
          </a:prstGeom>
        </p:spPr>
        <p:txBody>
          <a:bodyPr wrap="square">
            <a:spAutoFit/>
          </a:bodyPr>
          <a:lstStyle/>
          <a:p>
            <a:r>
              <a:rPr lang="en-US" sz="1600" dirty="0"/>
              <a:t>https://www.dla.mil/Working-With-DLA/Applications/Details/Article/2921495/dibbs-dla-internet-bid-board-system/</a:t>
            </a:r>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2" name="Slide Number Placehold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
        <p:nvSpPr>
          <p:cNvPr id="16" name="Google Shape;79;p16">
            <a:extLst>
              <a:ext uri="{C183D7F6-B498-43B3-948B-1728B52AA6E4}">
                <adec:decorative xmlns:adec="http://schemas.microsoft.com/office/drawing/2017/decorative" val="1"/>
              </a:ext>
            </a:extLst>
          </p:cNvPr>
          <p:cNvSpPr txBox="1">
            <a:spLocks/>
          </p:cNvSpPr>
          <p:nvPr/>
        </p:nvSpPr>
        <p:spPr>
          <a:xfrm>
            <a:off x="1038801" y="1783049"/>
            <a:ext cx="9360258" cy="4510176"/>
          </a:xfrm>
          <a:prstGeom prst="rect">
            <a:avLst/>
          </a:prstGeom>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buFont typeface="Arial" panose="020B0604020202020204" pitchFamily="34" charset="0"/>
              <a:buChar char="•"/>
            </a:pPr>
            <a:endParaRPr lang="en-US" sz="2300" b="1" dirty="0">
              <a:solidFill>
                <a:srgbClr val="005390"/>
              </a:solidFill>
              <a:latin typeface="Lato" panose="020B0604020202020204" charset="0"/>
            </a:endParaRPr>
          </a:p>
          <a:p>
            <a:pPr marL="285750" indent="-285750">
              <a:spcBef>
                <a:spcPts val="1200"/>
              </a:spcBef>
              <a:buFont typeface="Arial" panose="020B0604020202020204" pitchFamily="34" charset="0"/>
              <a:buChar char="•"/>
            </a:pPr>
            <a:endParaRPr lang="en-US" sz="1600" dirty="0">
              <a:latin typeface="Lato" panose="020B0604020202020204" charset="0"/>
            </a:endParaRPr>
          </a:p>
          <a:p>
            <a:pPr marL="285750" indent="-285750">
              <a:spcBef>
                <a:spcPts val="1200"/>
              </a:spcBef>
              <a:buFont typeface="Arial" panose="020B0604020202020204" pitchFamily="34" charset="0"/>
              <a:buChar char="•"/>
            </a:pPr>
            <a:endParaRPr lang="en-US" dirty="0"/>
          </a:p>
          <a:p>
            <a:pPr>
              <a:spcBef>
                <a:spcPts val="1200"/>
              </a:spcBef>
            </a:pPr>
            <a:endParaRPr lang="en-US" dirty="0"/>
          </a:p>
        </p:txBody>
      </p:sp>
    </p:spTree>
    <p:extLst>
      <p:ext uri="{BB962C8B-B14F-4D97-AF65-F5344CB8AC3E}">
        <p14:creationId xmlns:p14="http://schemas.microsoft.com/office/powerpoint/2010/main" val="8062814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18;p8"/>
          <p:cNvSpPr txBox="1">
            <a:spLocks noGrp="1"/>
          </p:cNvSpPr>
          <p:nvPr>
            <p:ph type="title" idx="4294967295"/>
          </p:nvPr>
        </p:nvSpPr>
        <p:spPr>
          <a:xfrm>
            <a:off x="354105" y="143745"/>
            <a:ext cx="7194178"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INDUSTRY RESOURCES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3" name="Rectangle 2"/>
          <p:cNvSpPr/>
          <p:nvPr/>
        </p:nvSpPr>
        <p:spPr>
          <a:xfrm>
            <a:off x="71719" y="742156"/>
            <a:ext cx="5629834" cy="424732"/>
          </a:xfrm>
          <a:prstGeom prst="rect">
            <a:avLst/>
          </a:prstGeom>
        </p:spPr>
        <p:txBody>
          <a:bodyPr wrap="square">
            <a:spAutoFit/>
          </a:bodyPr>
          <a:lstStyle/>
          <a:p>
            <a:pPr lvl="0" algn="ctr">
              <a:lnSpc>
                <a:spcPct val="90000"/>
              </a:lnSpc>
              <a:buSzPts val="1800"/>
            </a:pPr>
            <a:r>
              <a:rPr lang="en-US" sz="2400" b="1" dirty="0"/>
              <a:t>US Small Business Administration</a:t>
            </a:r>
            <a:endParaRPr lang="en-US" dirty="0"/>
          </a:p>
        </p:txBody>
      </p:sp>
      <p:pic>
        <p:nvPicPr>
          <p:cNvPr id="7" name="Picture 6" descr="Maryland Small Business Development Center. "/>
          <p:cNvPicPr>
            <a:picLocks noChangeAspect="1"/>
          </p:cNvPicPr>
          <p:nvPr/>
        </p:nvPicPr>
        <p:blipFill>
          <a:blip r:embed="rId2"/>
          <a:stretch>
            <a:fillRect/>
          </a:stretch>
        </p:blipFill>
        <p:spPr>
          <a:xfrm>
            <a:off x="721659" y="1488716"/>
            <a:ext cx="1815353" cy="912663"/>
          </a:xfrm>
          <a:prstGeom prst="rect">
            <a:avLst/>
          </a:prstGeom>
        </p:spPr>
      </p:pic>
      <p:sp>
        <p:nvSpPr>
          <p:cNvPr id="8" name="Rectangle 7"/>
          <p:cNvSpPr/>
          <p:nvPr/>
        </p:nvSpPr>
        <p:spPr>
          <a:xfrm>
            <a:off x="3541634" y="1530662"/>
            <a:ext cx="2632452" cy="307777"/>
          </a:xfrm>
          <a:prstGeom prst="rect">
            <a:avLst/>
          </a:prstGeom>
        </p:spPr>
        <p:txBody>
          <a:bodyPr wrap="none">
            <a:spAutoFit/>
          </a:bodyPr>
          <a:lstStyle/>
          <a:p>
            <a:r>
              <a:rPr lang="en-US" dirty="0"/>
              <a:t>https://www.marylandsbdc.org/</a:t>
            </a:r>
          </a:p>
        </p:txBody>
      </p:sp>
      <p:pic>
        <p:nvPicPr>
          <p:cNvPr id="9" name="Picture 8" descr="SCORE. For the life of your business."/>
          <p:cNvPicPr>
            <a:picLocks noChangeAspect="1"/>
          </p:cNvPicPr>
          <p:nvPr/>
        </p:nvPicPr>
        <p:blipFill>
          <a:blip r:embed="rId3"/>
          <a:stretch>
            <a:fillRect/>
          </a:stretch>
        </p:blipFill>
        <p:spPr>
          <a:xfrm>
            <a:off x="721659" y="2672652"/>
            <a:ext cx="1752600" cy="826894"/>
          </a:xfrm>
          <a:prstGeom prst="rect">
            <a:avLst/>
          </a:prstGeom>
        </p:spPr>
      </p:pic>
      <p:sp>
        <p:nvSpPr>
          <p:cNvPr id="10" name="Rectangle 9"/>
          <p:cNvSpPr/>
          <p:nvPr/>
        </p:nvSpPr>
        <p:spPr>
          <a:xfrm>
            <a:off x="3541634" y="2772254"/>
            <a:ext cx="6739203" cy="307777"/>
          </a:xfrm>
          <a:prstGeom prst="rect">
            <a:avLst/>
          </a:prstGeom>
        </p:spPr>
        <p:txBody>
          <a:bodyPr wrap="square">
            <a:spAutoFit/>
          </a:bodyPr>
          <a:lstStyle/>
          <a:p>
            <a:r>
              <a:rPr lang="en-US" dirty="0"/>
              <a:t>https://www.sba.gov/local-assistance/resource-partners/score-business-mentoring</a:t>
            </a:r>
          </a:p>
        </p:txBody>
      </p:sp>
      <p:sp>
        <p:nvSpPr>
          <p:cNvPr id="14" name="TextBox 13"/>
          <p:cNvSpPr txBox="1"/>
          <p:nvPr/>
        </p:nvSpPr>
        <p:spPr>
          <a:xfrm>
            <a:off x="587189" y="3722054"/>
            <a:ext cx="2622176" cy="707886"/>
          </a:xfrm>
          <a:prstGeom prst="rect">
            <a:avLst/>
          </a:prstGeom>
          <a:noFill/>
        </p:spPr>
        <p:txBody>
          <a:bodyPr wrap="square" rtlCol="0">
            <a:spAutoFit/>
          </a:bodyPr>
          <a:lstStyle/>
          <a:p>
            <a:r>
              <a:rPr lang="en-US" sz="2000" b="1" dirty="0">
                <a:solidFill>
                  <a:schemeClr val="accent1">
                    <a:lumMod val="75000"/>
                  </a:schemeClr>
                </a:solidFill>
                <a:latin typeface="Lato" panose="020B0604020202020204" charset="0"/>
              </a:rPr>
              <a:t>WOMEN’S BUSINESS CENTERS</a:t>
            </a:r>
          </a:p>
        </p:txBody>
      </p:sp>
      <p:sp>
        <p:nvSpPr>
          <p:cNvPr id="13" name="Rectangle 12"/>
          <p:cNvSpPr/>
          <p:nvPr/>
        </p:nvSpPr>
        <p:spPr>
          <a:xfrm>
            <a:off x="3541634" y="3678255"/>
            <a:ext cx="6096000" cy="523220"/>
          </a:xfrm>
          <a:prstGeom prst="rect">
            <a:avLst/>
          </a:prstGeom>
        </p:spPr>
        <p:txBody>
          <a:bodyPr>
            <a:spAutoFit/>
          </a:bodyPr>
          <a:lstStyle/>
          <a:p>
            <a:r>
              <a:rPr lang="en-US" dirty="0"/>
              <a:t>https://www.sba.gov/local-assistance/resource-partners/womens-business-centers</a:t>
            </a:r>
          </a:p>
        </p:txBody>
      </p:sp>
      <p:pic>
        <p:nvPicPr>
          <p:cNvPr id="11" name="Picture 10" descr="Veterans Business Outreach Center (VBOC) program."/>
          <p:cNvPicPr>
            <a:picLocks noChangeAspect="1"/>
          </p:cNvPicPr>
          <p:nvPr/>
        </p:nvPicPr>
        <p:blipFill>
          <a:blip r:embed="rId4"/>
          <a:stretch>
            <a:fillRect/>
          </a:stretch>
        </p:blipFill>
        <p:spPr>
          <a:xfrm>
            <a:off x="830134" y="4652449"/>
            <a:ext cx="1106242" cy="864252"/>
          </a:xfrm>
          <a:prstGeom prst="rect">
            <a:avLst/>
          </a:prstGeom>
        </p:spPr>
      </p:pic>
      <p:sp>
        <p:nvSpPr>
          <p:cNvPr id="12" name="Rectangle 11" descr="Veterans Business Outreach Center (VBOC) program."/>
          <p:cNvSpPr/>
          <p:nvPr/>
        </p:nvSpPr>
        <p:spPr>
          <a:xfrm>
            <a:off x="3541634" y="4652448"/>
            <a:ext cx="6096000" cy="523220"/>
          </a:xfrm>
          <a:prstGeom prst="rect">
            <a:avLst/>
          </a:prstGeom>
        </p:spPr>
        <p:txBody>
          <a:bodyPr>
            <a:spAutoFit/>
          </a:bodyPr>
          <a:lstStyle/>
          <a:p>
            <a:r>
              <a:rPr lang="en-US" dirty="0"/>
              <a:t>https://www.sba.gov/local-assistance/resource-partners/veterans-business-outreach-center-vboc-program</a:t>
            </a:r>
          </a:p>
        </p:txBody>
      </p:sp>
      <p:pic>
        <p:nvPicPr>
          <p:cNvPr id="5" name="Picture 4" descr="Maryland Business Opportunity Center."/>
          <p:cNvPicPr>
            <a:picLocks noChangeAspect="1"/>
          </p:cNvPicPr>
          <p:nvPr/>
        </p:nvPicPr>
        <p:blipFill>
          <a:blip r:embed="rId5"/>
          <a:stretch>
            <a:fillRect/>
          </a:stretch>
        </p:blipFill>
        <p:spPr>
          <a:xfrm>
            <a:off x="354105" y="5634071"/>
            <a:ext cx="1810003" cy="1181265"/>
          </a:xfrm>
          <a:prstGeom prst="rect">
            <a:avLst/>
          </a:prstGeom>
        </p:spPr>
      </p:pic>
      <p:sp>
        <p:nvSpPr>
          <p:cNvPr id="6" name="Rectangle 5"/>
          <p:cNvSpPr/>
          <p:nvPr/>
        </p:nvSpPr>
        <p:spPr>
          <a:xfrm>
            <a:off x="3586518" y="6070814"/>
            <a:ext cx="2542684" cy="307777"/>
          </a:xfrm>
          <a:prstGeom prst="rect">
            <a:avLst/>
          </a:prstGeom>
        </p:spPr>
        <p:txBody>
          <a:bodyPr wrap="none">
            <a:spAutoFit/>
          </a:bodyPr>
          <a:lstStyle/>
          <a:p>
            <a:r>
              <a:rPr lang="en-US" dirty="0"/>
              <a:t>https://www.marylandboc.org/</a:t>
            </a:r>
          </a:p>
        </p:txBody>
      </p:sp>
      <p:sp>
        <p:nvSpPr>
          <p:cNvPr id="2" name="Slide Number Placeholder 1">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dirty="0"/>
          </a:p>
        </p:txBody>
      </p:sp>
      <p:pic>
        <p:nvPicPr>
          <p:cNvPr id="15" name="Picture 1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extLst>
      <p:ext uri="{BB962C8B-B14F-4D97-AF65-F5344CB8AC3E}">
        <p14:creationId xmlns:p14="http://schemas.microsoft.com/office/powerpoint/2010/main" val="29353936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2"/>
          <p:cNvSpPr txBox="1">
            <a:spLocks noGrp="1"/>
          </p:cNvSpPr>
          <p:nvPr>
            <p:ph type="title" idx="4294967295"/>
          </p:nvPr>
        </p:nvSpPr>
        <p:spPr>
          <a:xfrm>
            <a:off x="276732" y="618249"/>
            <a:ext cx="5411100"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ABOUT US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1026" name="Picture 2" descr="Tara Sco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303" y="2233643"/>
            <a:ext cx="1873414" cy="16619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1021" y="3999038"/>
            <a:ext cx="4063977" cy="1477328"/>
          </a:xfrm>
          <a:prstGeom prst="rect">
            <a:avLst/>
          </a:prstGeom>
        </p:spPr>
        <p:txBody>
          <a:bodyPr wrap="square">
            <a:spAutoFit/>
          </a:bodyPr>
          <a:lstStyle/>
          <a:p>
            <a:pPr algn="ctr"/>
            <a:r>
              <a:rPr lang="en-US" sz="2000" b="1" dirty="0">
                <a:solidFill>
                  <a:srgbClr val="3F3F3F"/>
                </a:solidFill>
                <a:latin typeface="Lato" panose="020B0604020202020204" charset="0"/>
              </a:rPr>
              <a:t>Tara Scott</a:t>
            </a:r>
            <a:endParaRPr lang="en-US" dirty="0"/>
          </a:p>
          <a:p>
            <a:pPr algn="ctr"/>
            <a:r>
              <a:rPr lang="en-US" dirty="0">
                <a:solidFill>
                  <a:srgbClr val="3F3F3F"/>
                </a:solidFill>
                <a:latin typeface="Lato" panose="020B0604020202020204" charset="0"/>
              </a:rPr>
              <a:t>Procurement Specialist</a:t>
            </a:r>
            <a:br>
              <a:rPr lang="en-US" dirty="0">
                <a:solidFill>
                  <a:srgbClr val="3F3F3F"/>
                </a:solidFill>
                <a:latin typeface="Lato" panose="020B0604020202020204" charset="0"/>
              </a:rPr>
            </a:br>
            <a:r>
              <a:rPr lang="en-US" b="1" dirty="0">
                <a:solidFill>
                  <a:srgbClr val="3F3F3F"/>
                </a:solidFill>
                <a:latin typeface="Lato" panose="020B0604020202020204" charset="0"/>
              </a:rPr>
              <a:t>Maryland APEX Accelerator</a:t>
            </a:r>
            <a:endParaRPr lang="en-US" dirty="0"/>
          </a:p>
          <a:p>
            <a:pPr algn="ctr"/>
            <a:br>
              <a:rPr lang="en-US" dirty="0"/>
            </a:br>
            <a:r>
              <a:rPr lang="en-US" b="1" i="1" dirty="0">
                <a:solidFill>
                  <a:srgbClr val="3F3F3F"/>
                </a:solidFill>
                <a:latin typeface="Lato" panose="020B0604020202020204" charset="0"/>
              </a:rPr>
              <a:t>“A goal without a plan, is just a wish”  </a:t>
            </a:r>
            <a:r>
              <a:rPr lang="en-US" sz="1300" b="1" i="1" dirty="0">
                <a:solidFill>
                  <a:srgbClr val="3F3F3F"/>
                </a:solidFill>
                <a:latin typeface="Lato" panose="020B0604020202020204" charset="0"/>
              </a:rPr>
              <a:t>-anonymous</a:t>
            </a:r>
            <a:endParaRPr lang="en-US" dirty="0"/>
          </a:p>
          <a:p>
            <a:endParaRPr lang="en-US" dirty="0"/>
          </a:p>
        </p:txBody>
      </p:sp>
      <p:sp>
        <p:nvSpPr>
          <p:cNvPr id="3" name="Rectangle 2"/>
          <p:cNvSpPr/>
          <p:nvPr/>
        </p:nvSpPr>
        <p:spPr>
          <a:xfrm>
            <a:off x="412377" y="5263388"/>
            <a:ext cx="3191435" cy="132343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1000" dirty="0">
                <a:solidFill>
                  <a:srgbClr val="3F3F3F"/>
                </a:solidFill>
                <a:latin typeface="Lato" panose="020B0604020202020204" charset="0"/>
              </a:rPr>
              <a:t>5825 University Research Court, Ste 1300 College Park, MD 20740</a:t>
            </a:r>
            <a:endParaRPr lang="en-US" sz="1000" dirty="0"/>
          </a:p>
          <a:p>
            <a:pPr algn="ctr"/>
            <a:r>
              <a:rPr lang="en-US" sz="1000" dirty="0">
                <a:solidFill>
                  <a:srgbClr val="3F3F3F"/>
                </a:solidFill>
                <a:latin typeface="Lato" panose="020B0604020202020204" charset="0"/>
              </a:rPr>
              <a:t>Website: </a:t>
            </a:r>
            <a:r>
              <a:rPr lang="en-US" sz="1000" u="sng" dirty="0">
                <a:solidFill>
                  <a:srgbClr val="3F3F3F"/>
                </a:solidFill>
                <a:latin typeface="Lato" panose="020B0604020202020204" charset="0"/>
                <a:hlinkClick r:id="rId4"/>
              </a:rPr>
              <a:t>https://www.marylandapex.org</a:t>
            </a:r>
            <a:endParaRPr lang="en-US" sz="1000" dirty="0"/>
          </a:p>
          <a:p>
            <a:pPr algn="ctr"/>
            <a:r>
              <a:rPr lang="en-US" sz="1000" dirty="0">
                <a:solidFill>
                  <a:srgbClr val="3F3F3F"/>
                </a:solidFill>
                <a:latin typeface="Lato" panose="020B0604020202020204" charset="0"/>
              </a:rPr>
              <a:t>Email: tscott21@umd.edu</a:t>
            </a:r>
            <a:endParaRPr lang="en-US" sz="1000" dirty="0"/>
          </a:p>
          <a:p>
            <a:pPr algn="ctr"/>
            <a:r>
              <a:rPr lang="en-US" sz="1000" dirty="0">
                <a:solidFill>
                  <a:srgbClr val="3F3F3F"/>
                </a:solidFill>
                <a:latin typeface="Lato" panose="020B0604020202020204" charset="0"/>
              </a:rPr>
              <a:t>Phone: (301)-405-6550</a:t>
            </a:r>
          </a:p>
          <a:p>
            <a:pPr algn="ctr"/>
            <a:r>
              <a:rPr lang="en-US" sz="1000" dirty="0">
                <a:solidFill>
                  <a:srgbClr val="3F3F3F"/>
                </a:solidFill>
                <a:latin typeface="Lato" panose="020B0604020202020204" charset="0"/>
              </a:rPr>
              <a:t>No Walk-ins, Appointments are mandatory!</a:t>
            </a:r>
            <a:endParaRPr lang="en-US" sz="1000" dirty="0"/>
          </a:p>
          <a:p>
            <a:br>
              <a:rPr lang="en-US" sz="1000" dirty="0"/>
            </a:br>
            <a:endParaRPr lang="en-US" sz="1000" dirty="0"/>
          </a:p>
        </p:txBody>
      </p:sp>
      <p:sp>
        <p:nvSpPr>
          <p:cNvPr id="147" name="Google Shape;147;p2"/>
          <p:cNvSpPr txBox="1"/>
          <p:nvPr/>
        </p:nvSpPr>
        <p:spPr>
          <a:xfrm>
            <a:off x="1748119" y="1402687"/>
            <a:ext cx="9036422"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dirty="0">
                <a:solidFill>
                  <a:schemeClr val="dk1"/>
                </a:solidFill>
                <a:latin typeface="Lato Black"/>
                <a:ea typeface="Lato Black"/>
                <a:cs typeface="Lato Black"/>
                <a:sym typeface="Lato Black"/>
              </a:rPr>
              <a:t>Maryland APEX Accelerator Center, formerly known as “PTAC”, Mission Statement</a:t>
            </a:r>
            <a:r>
              <a:rPr lang="en-US" sz="1600" b="1" dirty="0">
                <a:solidFill>
                  <a:schemeClr val="dk1"/>
                </a:solidFill>
                <a:latin typeface="Lato Black"/>
                <a:ea typeface="Lato Black"/>
                <a:cs typeface="Lato Black"/>
                <a:sym typeface="Lato Black"/>
              </a:rPr>
              <a:t>:</a:t>
            </a:r>
            <a:endParaRPr sz="1600" b="1" dirty="0">
              <a:solidFill>
                <a:schemeClr val="dk1"/>
              </a:solidFill>
              <a:latin typeface="Lato Black"/>
              <a:ea typeface="Lato Black"/>
              <a:cs typeface="Lato Black"/>
              <a:sym typeface="Lato Black"/>
            </a:endParaRPr>
          </a:p>
        </p:txBody>
      </p:sp>
      <p:sp>
        <p:nvSpPr>
          <p:cNvPr id="148" name="Google Shape;148;p2"/>
          <p:cNvSpPr txBox="1"/>
          <p:nvPr/>
        </p:nvSpPr>
        <p:spPr>
          <a:xfrm>
            <a:off x="4991102" y="2370329"/>
            <a:ext cx="6340285" cy="43396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dirty="0">
                <a:solidFill>
                  <a:schemeClr val="dk1"/>
                </a:solidFill>
                <a:latin typeface="Avenir"/>
                <a:ea typeface="Avenir"/>
                <a:cs typeface="Avenir"/>
                <a:sym typeface="Avenir"/>
              </a:rPr>
              <a:t>“</a:t>
            </a:r>
            <a:r>
              <a:rPr lang="en-US" sz="1800" i="1" dirty="0">
                <a:solidFill>
                  <a:schemeClr val="dk1"/>
                </a:solidFill>
                <a:latin typeface="Lato"/>
                <a:ea typeface="Lato"/>
                <a:cs typeface="Lato"/>
                <a:sym typeface="Lato"/>
              </a:rPr>
              <a:t>OUR MISSION: “It is our mission to help position businesses registered in the state of Maryland to fully compete in the federal, state, and local government procurement processes.“</a:t>
            </a:r>
            <a:endParaRPr sz="1800" dirty="0"/>
          </a:p>
          <a:p>
            <a:pPr marL="0" marR="0" lvl="0" indent="0" algn="l" rtl="0">
              <a:spcBef>
                <a:spcPts val="0"/>
              </a:spcBef>
              <a:spcAft>
                <a:spcPts val="0"/>
              </a:spcAft>
              <a:buNone/>
            </a:pPr>
            <a:endParaRPr sz="1800" i="1" dirty="0">
              <a:solidFill>
                <a:schemeClr val="dk1"/>
              </a:solidFill>
              <a:latin typeface="Lato"/>
              <a:ea typeface="Lato"/>
              <a:cs typeface="Lato"/>
              <a:sym typeface="Lato"/>
            </a:endParaRPr>
          </a:p>
          <a:p>
            <a:pPr marL="0" marR="0" lvl="0" indent="0" algn="l" rtl="0">
              <a:spcBef>
                <a:spcPts val="0"/>
              </a:spcBef>
              <a:spcAft>
                <a:spcPts val="0"/>
              </a:spcAft>
              <a:buNone/>
            </a:pPr>
            <a:r>
              <a:rPr lang="en-US" sz="1800" b="1" dirty="0">
                <a:solidFill>
                  <a:schemeClr val="dk1"/>
                </a:solidFill>
                <a:latin typeface="Lato"/>
                <a:ea typeface="Lato"/>
                <a:cs typeface="Lato"/>
                <a:sym typeface="Lato"/>
              </a:rPr>
              <a:t>We do this by offering:</a:t>
            </a:r>
            <a:endParaRPr dirty="0"/>
          </a:p>
          <a:p>
            <a:pPr marL="0" marR="0" lvl="0" indent="0" algn="l" rtl="0">
              <a:spcBef>
                <a:spcPts val="0"/>
              </a:spcBef>
              <a:spcAft>
                <a:spcPts val="0"/>
              </a:spcAft>
              <a:buNone/>
            </a:pPr>
            <a:endParaRPr sz="2000" i="1" dirty="0">
              <a:solidFill>
                <a:schemeClr val="dk1"/>
              </a:solidFill>
              <a:latin typeface="Lato"/>
              <a:ea typeface="Lato"/>
              <a:cs typeface="Lato"/>
              <a:sym typeface="Lato"/>
            </a:endParaRPr>
          </a:p>
          <a:p>
            <a:pPr marL="342900" lvl="0" indent="-342900">
              <a:buSzPts val="1600"/>
              <a:buFont typeface="Noto Sans Symbols"/>
              <a:buChar char="⮚"/>
            </a:pPr>
            <a:r>
              <a:rPr lang="en-US" sz="1800" dirty="0">
                <a:solidFill>
                  <a:schemeClr val="dk1"/>
                </a:solidFill>
                <a:latin typeface="Lato" panose="020B0604020202020204" charset="0"/>
                <a:ea typeface="Lato"/>
                <a:cs typeface="Lato"/>
                <a:sym typeface="Lato"/>
              </a:rPr>
              <a:t>One-on-one counseling </a:t>
            </a:r>
            <a:r>
              <a:rPr lang="en-US" sz="1800" dirty="0">
                <a:latin typeface="Lato" panose="020B0604020202020204" charset="0"/>
              </a:rPr>
              <a:t>to new and existing businesses interested in government contracting.</a:t>
            </a:r>
          </a:p>
          <a:p>
            <a:pPr lvl="0">
              <a:buSzPts val="1600"/>
            </a:pPr>
            <a:endParaRPr sz="1800" dirty="0">
              <a:solidFill>
                <a:schemeClr val="dk1"/>
              </a:solidFill>
              <a:latin typeface="Lato"/>
              <a:ea typeface="Lato"/>
              <a:cs typeface="Lato"/>
              <a:sym typeface="Lato"/>
            </a:endParaRPr>
          </a:p>
          <a:p>
            <a:pPr marL="342900" marR="0" lvl="0" indent="-342900" algn="l" rtl="0">
              <a:spcBef>
                <a:spcPts val="0"/>
              </a:spcBef>
              <a:spcAft>
                <a:spcPts val="0"/>
              </a:spcAft>
              <a:buClr>
                <a:srgbClr val="000000"/>
              </a:buClr>
              <a:buSzPts val="1600"/>
              <a:buFont typeface="Noto Sans Symbols"/>
              <a:buChar char="⮚"/>
            </a:pPr>
            <a:r>
              <a:rPr lang="en-US" sz="1800" dirty="0">
                <a:solidFill>
                  <a:schemeClr val="dk1"/>
                </a:solidFill>
                <a:latin typeface="Lato"/>
                <a:ea typeface="Lato"/>
                <a:cs typeface="Lato"/>
                <a:sym typeface="Lato"/>
              </a:rPr>
              <a:t>Specialized training and outreach events.</a:t>
            </a:r>
            <a:endParaRPr dirty="0"/>
          </a:p>
          <a:p>
            <a:pPr marL="342900" marR="0" lvl="0" indent="-241300" algn="l" rtl="0">
              <a:spcBef>
                <a:spcPts val="0"/>
              </a:spcBef>
              <a:spcAft>
                <a:spcPts val="0"/>
              </a:spcAft>
              <a:buClr>
                <a:srgbClr val="000000"/>
              </a:buClr>
              <a:buSzPts val="1600"/>
              <a:buFont typeface="Noto Sans Symbols"/>
              <a:buNone/>
            </a:pPr>
            <a:endParaRPr sz="1800" dirty="0">
              <a:solidFill>
                <a:schemeClr val="dk1"/>
              </a:solidFill>
              <a:latin typeface="Lato"/>
              <a:ea typeface="Lato"/>
              <a:cs typeface="Lato"/>
              <a:sym typeface="Lato"/>
            </a:endParaRPr>
          </a:p>
          <a:p>
            <a:pPr marL="342900" marR="0" lvl="0" indent="-342900" algn="l" rtl="0">
              <a:spcBef>
                <a:spcPts val="0"/>
              </a:spcBef>
              <a:spcAft>
                <a:spcPts val="0"/>
              </a:spcAft>
              <a:buClr>
                <a:srgbClr val="000000"/>
              </a:buClr>
              <a:buSzPts val="1600"/>
              <a:buFont typeface="Noto Sans Symbols"/>
              <a:buChar char="⮚"/>
            </a:pPr>
            <a:r>
              <a:rPr lang="en-US" sz="1800" dirty="0">
                <a:solidFill>
                  <a:schemeClr val="dk1"/>
                </a:solidFill>
                <a:latin typeface="Lato"/>
                <a:ea typeface="Lato"/>
                <a:cs typeface="Lato"/>
                <a:sym typeface="Lato"/>
              </a:rPr>
              <a:t>A Bid Match service that sends notifications of solicitations to your email. </a:t>
            </a:r>
            <a:endParaRPr dirty="0"/>
          </a:p>
          <a:p>
            <a:pPr marL="0" marR="0" lvl="0" indent="0" algn="l" rtl="0">
              <a:spcBef>
                <a:spcPts val="0"/>
              </a:spcBef>
              <a:spcAft>
                <a:spcPts val="0"/>
              </a:spcAft>
              <a:buNone/>
            </a:pPr>
            <a:endParaRPr sz="2000" i="1" dirty="0">
              <a:solidFill>
                <a:srgbClr val="000000"/>
              </a:solidFill>
              <a:latin typeface="Avenir"/>
              <a:ea typeface="Avenir"/>
              <a:cs typeface="Avenir"/>
              <a:sym typeface="Avenir"/>
            </a:endParaRPr>
          </a:p>
          <a:p>
            <a:pPr marL="0" marR="0" lvl="0" indent="0" algn="l" rtl="0">
              <a:spcBef>
                <a:spcPts val="0"/>
              </a:spcBef>
              <a:spcAft>
                <a:spcPts val="0"/>
              </a:spcAft>
              <a:buNone/>
            </a:pPr>
            <a:r>
              <a:rPr lang="en-US" sz="2000" i="1" dirty="0">
                <a:solidFill>
                  <a:srgbClr val="000000"/>
                </a:solidFill>
                <a:latin typeface="Avenir"/>
                <a:ea typeface="Avenir"/>
                <a:cs typeface="Avenir"/>
                <a:sym typeface="Avenir"/>
              </a:rPr>
              <a:t> </a:t>
            </a:r>
            <a:endParaRPr sz="2000" i="1" dirty="0">
              <a:solidFill>
                <a:srgbClr val="000000"/>
              </a:solidFill>
              <a:latin typeface="Arial"/>
              <a:ea typeface="Arial"/>
              <a:cs typeface="Arial"/>
              <a:sym typeface="Arial"/>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4192" y="57315"/>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17"/>
          <p:cNvSpPr txBox="1">
            <a:spLocks noGrp="1"/>
          </p:cNvSpPr>
          <p:nvPr>
            <p:ph type="title" idx="4294967295"/>
          </p:nvPr>
        </p:nvSpPr>
        <p:spPr>
          <a:xfrm>
            <a:off x="963613" y="762000"/>
            <a:ext cx="9018587" cy="11303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QUESTIONS?</a:t>
            </a:r>
            <a:endParaRPr kumimoji="0" lang="en-US" sz="3600" b="1" i="0" u="none" strike="noStrike" kern="0" cap="none" spc="0" normalizeH="0" baseline="0" noProof="0" dirty="0">
              <a:ln>
                <a:noFill/>
              </a:ln>
              <a:solidFill>
                <a:schemeClr val="lt1"/>
              </a:solidFill>
              <a:effectLst/>
              <a:uLnTx/>
              <a:uFillTx/>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5" name="Google Shape;315;p18"/>
          <p:cNvSpPr txBox="1">
            <a:spLocks noGrp="1"/>
          </p:cNvSpPr>
          <p:nvPr>
            <p:ph type="title" idx="4294967295"/>
          </p:nvPr>
        </p:nvSpPr>
        <p:spPr>
          <a:xfrm>
            <a:off x="320409" y="560397"/>
            <a:ext cx="6716885"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MARYLAND APEX ACCELERATOR</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316" name="Google Shape;316;p18" descr="Group photo of staff at the Maryland APEX Accelerator."/>
          <p:cNvPicPr preferRelativeResize="0"/>
          <p:nvPr/>
        </p:nvPicPr>
        <p:blipFill rotWithShape="1">
          <a:blip r:embed="rId3">
            <a:alphaModFix/>
          </a:blip>
          <a:srcRect/>
          <a:stretch/>
        </p:blipFill>
        <p:spPr>
          <a:xfrm>
            <a:off x="347518" y="1711569"/>
            <a:ext cx="3350748" cy="2057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9" name="Google Shape;323;p19" descr="QR code to link: https://www.marylandapex.org/getting-started"/>
          <p:cNvPicPr preferRelativeResize="0"/>
          <p:nvPr/>
        </p:nvPicPr>
        <p:blipFill rotWithShape="1">
          <a:blip r:embed="rId4">
            <a:alphaModFix/>
          </a:blip>
          <a:srcRect/>
          <a:stretch/>
        </p:blipFill>
        <p:spPr>
          <a:xfrm>
            <a:off x="996394" y="3989669"/>
            <a:ext cx="1371600" cy="1371600"/>
          </a:xfrm>
          <a:prstGeom prst="rect">
            <a:avLst/>
          </a:prstGeom>
          <a:noFill/>
          <a:ln>
            <a:noFill/>
          </a:ln>
        </p:spPr>
      </p:pic>
      <p:sp>
        <p:nvSpPr>
          <p:cNvPr id="13" name="TextBox 12">
            <a:extLst>
              <a:ext uri="{FF2B5EF4-FFF2-40B4-BE49-F238E27FC236}">
                <a16:creationId xmlns:a16="http://schemas.microsoft.com/office/drawing/2014/main" id="{1B8D26F5-9456-4F3D-98E4-5BA4B3004356}"/>
              </a:ext>
            </a:extLst>
          </p:cNvPr>
          <p:cNvSpPr txBox="1"/>
          <p:nvPr/>
        </p:nvSpPr>
        <p:spPr>
          <a:xfrm>
            <a:off x="4777076" y="2031799"/>
            <a:ext cx="6492240" cy="40011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600"/>
              <a:buFont typeface="Arial"/>
              <a:buNone/>
            </a:pPr>
            <a:r>
              <a:rPr lang="en-US" sz="2000" b="1" i="1" u="none" strike="noStrike" cap="none" dirty="0">
                <a:latin typeface="Lato"/>
                <a:ea typeface="Lato"/>
                <a:cs typeface="Lato"/>
                <a:sym typeface="Lato"/>
              </a:rPr>
              <a:t>We Prepare You for Government Contracting Success!</a:t>
            </a:r>
          </a:p>
        </p:txBody>
      </p:sp>
      <p:sp>
        <p:nvSpPr>
          <p:cNvPr id="8" name="Google Shape;322;p19"/>
          <p:cNvSpPr txBox="1"/>
          <p:nvPr/>
        </p:nvSpPr>
        <p:spPr>
          <a:xfrm>
            <a:off x="4867836" y="2671483"/>
            <a:ext cx="7162800" cy="1371600"/>
          </a:xfrm>
          <a:prstGeom prst="rect">
            <a:avLst/>
          </a:prstGeom>
          <a:noFill/>
          <a:ln>
            <a:noFill/>
          </a:ln>
        </p:spPr>
        <p:txBody>
          <a:bodyPr spcFirstLastPara="1" wrap="square" lIns="0" tIns="0" rIns="0" bIns="0" anchor="b" anchorCtr="0">
            <a:normAutofit fontScale="25000" lnSpcReduction="20000"/>
          </a:bodyPr>
          <a:lstStyle/>
          <a:p>
            <a:pPr marL="0" marR="0" lvl="0" indent="0" algn="l" rtl="0">
              <a:lnSpc>
                <a:spcPct val="90000"/>
              </a:lnSpc>
              <a:spcBef>
                <a:spcPts val="0"/>
              </a:spcBef>
              <a:spcAft>
                <a:spcPts val="0"/>
              </a:spcAft>
              <a:buClr>
                <a:schemeClr val="lt1"/>
              </a:buClr>
              <a:buSzPct val="100000"/>
              <a:buFont typeface="Arial"/>
              <a:buNone/>
            </a:pPr>
            <a:endParaRPr sz="2800" b="0" i="0" dirty="0">
              <a:solidFill>
                <a:schemeClr val="lt1"/>
              </a:solidFill>
              <a:latin typeface="Oswald"/>
              <a:ea typeface="Oswald"/>
              <a:cs typeface="Oswald"/>
              <a:sym typeface="Oswald"/>
            </a:endParaRPr>
          </a:p>
          <a:p>
            <a:pPr marL="0" marR="0" lvl="0" indent="0" algn="l" rtl="0">
              <a:lnSpc>
                <a:spcPct val="120000"/>
              </a:lnSpc>
              <a:spcBef>
                <a:spcPts val="0"/>
              </a:spcBef>
              <a:spcAft>
                <a:spcPts val="0"/>
              </a:spcAft>
              <a:buClr>
                <a:srgbClr val="000000"/>
              </a:buClr>
              <a:buSzPct val="50000"/>
              <a:buFont typeface="Arial"/>
              <a:buNone/>
            </a:pPr>
            <a:r>
              <a:rPr lang="en-US" sz="7200" b="0" i="0" u="none" strike="noStrike" cap="none" dirty="0">
                <a:solidFill>
                  <a:srgbClr val="002060"/>
                </a:solidFill>
                <a:latin typeface="Lato"/>
                <a:ea typeface="Lato"/>
                <a:cs typeface="Lato"/>
                <a:sym typeface="Lato"/>
              </a:rPr>
              <a:t>5825 University Research Court, Ste 1300 College Park, MD 20740</a:t>
            </a:r>
            <a:endParaRPr dirty="0">
              <a:solidFill>
                <a:srgbClr val="002060"/>
              </a:solidFill>
            </a:endParaRPr>
          </a:p>
          <a:p>
            <a:pPr lvl="0">
              <a:lnSpc>
                <a:spcPct val="120000"/>
              </a:lnSpc>
              <a:buSzPct val="50000"/>
            </a:pPr>
            <a:r>
              <a:rPr lang="en-US" sz="7200" b="0" i="0" u="none" strike="noStrike" cap="none" dirty="0">
                <a:solidFill>
                  <a:srgbClr val="002060"/>
                </a:solidFill>
                <a:latin typeface="Lato"/>
                <a:ea typeface="Lato"/>
                <a:cs typeface="Lato"/>
                <a:sym typeface="Lato"/>
              </a:rPr>
              <a:t>Website: </a:t>
            </a:r>
            <a:r>
              <a:rPr lang="en-US" sz="7200" dirty="0">
                <a:solidFill>
                  <a:srgbClr val="002060"/>
                </a:solidFill>
                <a:latin typeface="Lato"/>
                <a:ea typeface="Lato"/>
                <a:cs typeface="Lato"/>
                <a:sym typeface="Lato"/>
              </a:rPr>
              <a:t>https://www.marylandapex.org/</a:t>
            </a:r>
          </a:p>
          <a:p>
            <a:pPr marL="0" marR="0" lvl="0" indent="0" algn="l" rtl="0">
              <a:lnSpc>
                <a:spcPct val="120000"/>
              </a:lnSpc>
              <a:spcBef>
                <a:spcPts val="0"/>
              </a:spcBef>
              <a:spcAft>
                <a:spcPts val="0"/>
              </a:spcAft>
              <a:buClr>
                <a:srgbClr val="000000"/>
              </a:buClr>
              <a:buSzPct val="50000"/>
              <a:buFont typeface="Arial"/>
              <a:buNone/>
            </a:pPr>
            <a:r>
              <a:rPr lang="en-US" sz="7200" b="0" i="0" u="none" strike="noStrike" cap="none" dirty="0">
                <a:solidFill>
                  <a:srgbClr val="002060"/>
                </a:solidFill>
                <a:latin typeface="Lato"/>
                <a:ea typeface="Lato"/>
                <a:cs typeface="Lato"/>
                <a:sym typeface="Lato"/>
              </a:rPr>
              <a:t>Email: ptapadmn@umd.edu</a:t>
            </a:r>
            <a:endParaRPr dirty="0">
              <a:solidFill>
                <a:srgbClr val="002060"/>
              </a:solidFill>
            </a:endParaRPr>
          </a:p>
          <a:p>
            <a:pPr marL="0" marR="0" lvl="0" indent="0" algn="l" rtl="0">
              <a:lnSpc>
                <a:spcPct val="120000"/>
              </a:lnSpc>
              <a:spcBef>
                <a:spcPts val="0"/>
              </a:spcBef>
              <a:spcAft>
                <a:spcPts val="0"/>
              </a:spcAft>
              <a:buClr>
                <a:srgbClr val="000000"/>
              </a:buClr>
              <a:buSzPct val="50000"/>
              <a:buFont typeface="Arial"/>
              <a:buNone/>
            </a:pPr>
            <a:r>
              <a:rPr lang="en-US" sz="7200" b="0" i="0" u="none" strike="noStrike" cap="none" dirty="0">
                <a:solidFill>
                  <a:srgbClr val="002060"/>
                </a:solidFill>
                <a:latin typeface="Lato"/>
                <a:ea typeface="Lato"/>
                <a:cs typeface="Lato"/>
                <a:sym typeface="Lato"/>
              </a:rPr>
              <a:t>Phone: (301)-405-6550</a:t>
            </a:r>
            <a:endParaRPr dirty="0">
              <a:solidFill>
                <a:srgbClr val="002060"/>
              </a:solidFill>
            </a:endParaRPr>
          </a:p>
          <a:p>
            <a:pPr marL="0" marR="0" lvl="0" indent="0" algn="l" rtl="0">
              <a:lnSpc>
                <a:spcPct val="120000"/>
              </a:lnSpc>
              <a:spcBef>
                <a:spcPts val="0"/>
              </a:spcBef>
              <a:spcAft>
                <a:spcPts val="0"/>
              </a:spcAft>
              <a:buClr>
                <a:srgbClr val="000000"/>
              </a:buClr>
              <a:buSzPct val="61111"/>
              <a:buFont typeface="Arial"/>
              <a:buNone/>
            </a:pPr>
            <a:r>
              <a:rPr lang="en-US" sz="7200" b="0" i="0" u="none" strike="noStrike" cap="none" dirty="0">
                <a:solidFill>
                  <a:srgbClr val="002060"/>
                </a:solidFill>
                <a:latin typeface="Lato"/>
                <a:ea typeface="Lato"/>
                <a:cs typeface="Lato"/>
                <a:sym typeface="Lato"/>
              </a:rPr>
              <a:t>Social: @mdptac</a:t>
            </a:r>
            <a:endParaRPr sz="7200" b="1" i="0" dirty="0">
              <a:solidFill>
                <a:srgbClr val="002060"/>
              </a:solidFill>
              <a:latin typeface="Lato"/>
              <a:ea typeface="Lato"/>
              <a:cs typeface="Lato"/>
              <a:sym typeface="Lato"/>
            </a:endParaRPr>
          </a:p>
        </p:txBody>
      </p:sp>
      <p:sp>
        <p:nvSpPr>
          <p:cNvPr id="11" name="TextBox 10">
            <a:extLst>
              <a:ext uri="{FF2B5EF4-FFF2-40B4-BE49-F238E27FC236}">
                <a16:creationId xmlns:a16="http://schemas.microsoft.com/office/drawing/2014/main" id="{5D55D570-4120-8696-53B8-DC69C674B4FE}"/>
              </a:ext>
            </a:extLst>
          </p:cNvPr>
          <p:cNvSpPr txBox="1"/>
          <p:nvPr/>
        </p:nvSpPr>
        <p:spPr>
          <a:xfrm>
            <a:off x="4777076" y="4358157"/>
            <a:ext cx="6492240" cy="707886"/>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1600"/>
              <a:buFont typeface="Arial"/>
              <a:buNone/>
            </a:pPr>
            <a:r>
              <a:rPr lang="en-US" sz="2000" b="1" u="none" strike="noStrike" cap="none" dirty="0">
                <a:latin typeface="Lato"/>
                <a:ea typeface="Lato"/>
                <a:cs typeface="Lato"/>
                <a:sym typeface="Lato"/>
              </a:rPr>
              <a:t>FIND YOUR LOCAL APEX CENTER (“PTAC</a:t>
            </a:r>
            <a:r>
              <a:rPr lang="en-US" sz="2000" b="1" u="none" strike="noStrike" cap="none" baseline="0" dirty="0">
                <a:latin typeface="Lato"/>
                <a:ea typeface="Lato"/>
                <a:cs typeface="Lato"/>
                <a:sym typeface="Lato"/>
              </a:rPr>
              <a:t> Locator”)</a:t>
            </a:r>
          </a:p>
          <a:p>
            <a:pPr marL="0" marR="0" lvl="0" indent="0" algn="l" rtl="0">
              <a:lnSpc>
                <a:spcPct val="100000"/>
              </a:lnSpc>
              <a:spcBef>
                <a:spcPts val="0"/>
              </a:spcBef>
              <a:spcAft>
                <a:spcPts val="0"/>
              </a:spcAft>
              <a:buClr>
                <a:srgbClr val="000000"/>
              </a:buClr>
              <a:buSzPts val="1600"/>
              <a:buFont typeface="Arial"/>
              <a:buNone/>
            </a:pPr>
            <a:r>
              <a:rPr lang="en-US" sz="2000" b="1" u="none" strike="noStrike" cap="none" dirty="0">
                <a:latin typeface="Lato"/>
                <a:ea typeface="Lato"/>
                <a:cs typeface="Lato"/>
                <a:sym typeface="Lato"/>
              </a:rPr>
              <a:t>https://www.aptac-us.org/</a:t>
            </a:r>
          </a:p>
        </p:txBody>
      </p:sp>
      <p:pic>
        <p:nvPicPr>
          <p:cNvPr id="2" name="Picture 1" descr="Twitter."/>
          <p:cNvPicPr>
            <a:picLocks noChangeAspect="1"/>
          </p:cNvPicPr>
          <p:nvPr/>
        </p:nvPicPr>
        <p:blipFill>
          <a:blip r:embed="rId5"/>
          <a:stretch>
            <a:fillRect/>
          </a:stretch>
        </p:blipFill>
        <p:spPr>
          <a:xfrm>
            <a:off x="367869" y="5864803"/>
            <a:ext cx="833046" cy="833046"/>
          </a:xfrm>
          <a:prstGeom prst="rect">
            <a:avLst/>
          </a:prstGeom>
        </p:spPr>
      </p:pic>
      <p:sp>
        <p:nvSpPr>
          <p:cNvPr id="6" name="Rectangle 5"/>
          <p:cNvSpPr/>
          <p:nvPr/>
        </p:nvSpPr>
        <p:spPr>
          <a:xfrm>
            <a:off x="962217" y="6085503"/>
            <a:ext cx="2475358" cy="276999"/>
          </a:xfrm>
          <a:prstGeom prst="rect">
            <a:avLst/>
          </a:prstGeom>
        </p:spPr>
        <p:txBody>
          <a:bodyPr wrap="none">
            <a:spAutoFit/>
          </a:bodyPr>
          <a:lstStyle/>
          <a:p>
            <a:r>
              <a:rPr lang="en-US" sz="1200" dirty="0"/>
              <a:t>https://twitter.com/MarylandAPEX</a:t>
            </a:r>
          </a:p>
        </p:txBody>
      </p:sp>
      <p:pic>
        <p:nvPicPr>
          <p:cNvPr id="3" name="Picture 2" descr="Facebook."/>
          <p:cNvPicPr>
            <a:picLocks noChangeAspect="1"/>
          </p:cNvPicPr>
          <p:nvPr/>
        </p:nvPicPr>
        <p:blipFill>
          <a:blip r:embed="rId6"/>
          <a:stretch>
            <a:fillRect/>
          </a:stretch>
        </p:blipFill>
        <p:spPr>
          <a:xfrm>
            <a:off x="3833904" y="5951866"/>
            <a:ext cx="543073" cy="544274"/>
          </a:xfrm>
          <a:prstGeom prst="rect">
            <a:avLst/>
          </a:prstGeom>
        </p:spPr>
      </p:pic>
      <p:sp>
        <p:nvSpPr>
          <p:cNvPr id="313" name="Google Shape;313;p18"/>
          <p:cNvSpPr/>
          <p:nvPr/>
        </p:nvSpPr>
        <p:spPr>
          <a:xfrm>
            <a:off x="4366958" y="5965875"/>
            <a:ext cx="7543799" cy="4154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dirty="0">
                <a:solidFill>
                  <a:srgbClr val="FFFFFF"/>
                </a:solidFill>
                <a:latin typeface="Arial"/>
                <a:ea typeface="Arial"/>
                <a:cs typeface="Arial"/>
                <a:sym typeface="Arial"/>
              </a:rPr>
              <a:t>This procurement technical assistance center is funded in part through a cooperative agreement with the Department of Defense</a:t>
            </a:r>
            <a:endParaRPr sz="1400" dirty="0">
              <a:solidFill>
                <a:srgbClr val="000000"/>
              </a:solidFill>
              <a:latin typeface="Arial"/>
              <a:ea typeface="Arial"/>
              <a:cs typeface="Arial"/>
              <a:sym typeface="Arial"/>
            </a:endParaRPr>
          </a:p>
          <a:p>
            <a:pPr lvl="0"/>
            <a:r>
              <a:rPr lang="en-US" sz="1200" dirty="0"/>
              <a:t>https://www.facebook.com/MarylandPtac</a:t>
            </a:r>
            <a:endParaRPr sz="1400" dirty="0">
              <a:solidFill>
                <a:srgbClr val="000000"/>
              </a:solidFill>
              <a:latin typeface="Arial"/>
              <a:ea typeface="Arial"/>
              <a:cs typeface="Arial"/>
              <a:sym typeface="Arial"/>
            </a:endParaRPr>
          </a:p>
        </p:txBody>
      </p:sp>
      <p:pic>
        <p:nvPicPr>
          <p:cNvPr id="4" name="Picture 3" descr="LinkedIn."/>
          <p:cNvPicPr>
            <a:picLocks noChangeAspect="1"/>
          </p:cNvPicPr>
          <p:nvPr/>
        </p:nvPicPr>
        <p:blipFill>
          <a:blip r:embed="rId7"/>
          <a:stretch>
            <a:fillRect/>
          </a:stretch>
        </p:blipFill>
        <p:spPr>
          <a:xfrm>
            <a:off x="7474249" y="5930954"/>
            <a:ext cx="593789" cy="612201"/>
          </a:xfrm>
          <a:prstGeom prst="rect">
            <a:avLst/>
          </a:prstGeom>
        </p:spPr>
      </p:pic>
      <p:sp>
        <p:nvSpPr>
          <p:cNvPr id="5" name="Rectangle 4"/>
          <p:cNvSpPr/>
          <p:nvPr/>
        </p:nvSpPr>
        <p:spPr>
          <a:xfrm>
            <a:off x="8068038" y="6091098"/>
            <a:ext cx="3842719" cy="276999"/>
          </a:xfrm>
          <a:prstGeom prst="rect">
            <a:avLst/>
          </a:prstGeom>
        </p:spPr>
        <p:txBody>
          <a:bodyPr wrap="none">
            <a:spAutoFit/>
          </a:bodyPr>
          <a:lstStyle/>
          <a:p>
            <a:r>
              <a:rPr lang="en-US" sz="1200" dirty="0"/>
              <a:t>https://www.linkedin.com/in/marylandapexaccelerator/</a:t>
            </a:r>
          </a:p>
        </p:txBody>
      </p:sp>
      <p:sp>
        <p:nvSpPr>
          <p:cNvPr id="311" name="Google Shape;311;p18">
            <a:extLst>
              <a:ext uri="{C183D7F6-B498-43B3-948B-1728B52AA6E4}">
                <adec:decorative xmlns:adec="http://schemas.microsoft.com/office/drawing/2017/decorative" val="1"/>
              </a:ext>
            </a:extLst>
          </p:cNvPr>
          <p:cNvSpPr/>
          <p:nvPr/>
        </p:nvSpPr>
        <p:spPr>
          <a:xfrm>
            <a:off x="9448781" y="6374820"/>
            <a:ext cx="441351" cy="10040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chemeClr val="lt1"/>
                </a:solidFill>
                <a:latin typeface="Avenir"/>
                <a:ea typeface="Avenir"/>
                <a:cs typeface="Avenir"/>
                <a:sym typeface="Avenir"/>
              </a:rPr>
              <a:t> </a:t>
            </a:r>
            <a:endParaRPr sz="1800" dirty="0">
              <a:solidFill>
                <a:schemeClr val="lt1"/>
              </a:solidFill>
              <a:latin typeface="Avenir"/>
              <a:ea typeface="Avenir"/>
              <a:cs typeface="Avenir"/>
              <a:sym typeface="Avenir"/>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idx="4294967295"/>
          </p:nvPr>
        </p:nvSpPr>
        <p:spPr>
          <a:xfrm>
            <a:off x="228600" y="619334"/>
            <a:ext cx="6087000" cy="5850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FY’21 SUCCESS HIGHLIGHTS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156" name="Google Shape;156;p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3778" y="1494763"/>
            <a:ext cx="747409" cy="741369"/>
          </a:xfrm>
          <a:prstGeom prst="rect">
            <a:avLst/>
          </a:prstGeom>
          <a:noFill/>
          <a:ln>
            <a:noFill/>
          </a:ln>
        </p:spPr>
      </p:pic>
      <p:pic>
        <p:nvPicPr>
          <p:cNvPr id="157" name="Google Shape;157;p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613068" y="3248712"/>
            <a:ext cx="856129" cy="1064919"/>
          </a:xfrm>
          <a:prstGeom prst="rect">
            <a:avLst/>
          </a:prstGeom>
          <a:noFill/>
          <a:ln>
            <a:noFill/>
          </a:ln>
        </p:spPr>
      </p:pic>
      <p:pic>
        <p:nvPicPr>
          <p:cNvPr id="158" name="Google Shape;158;p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515673" y="3302973"/>
            <a:ext cx="815514" cy="929790"/>
          </a:xfrm>
          <a:prstGeom prst="rect">
            <a:avLst/>
          </a:prstGeom>
          <a:noFill/>
          <a:ln>
            <a:noFill/>
          </a:ln>
        </p:spPr>
      </p:pic>
      <p:sp>
        <p:nvSpPr>
          <p:cNvPr id="159" name="Google Shape;159;p3"/>
          <p:cNvSpPr txBox="1"/>
          <p:nvPr/>
        </p:nvSpPr>
        <p:spPr>
          <a:xfrm>
            <a:off x="61011" y="2341669"/>
            <a:ext cx="1792941"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000000"/>
                </a:solidFill>
                <a:latin typeface="Lato Black"/>
                <a:ea typeface="Lato Black"/>
                <a:cs typeface="Lato Black"/>
                <a:sym typeface="Lato Black"/>
              </a:rPr>
              <a:t>2,051</a:t>
            </a:r>
            <a:endParaRPr sz="1600" dirty="0">
              <a:solidFill>
                <a:srgbClr val="000000"/>
              </a:solidFill>
              <a:latin typeface="Lato Black"/>
              <a:ea typeface="Lato Black"/>
              <a:cs typeface="Lato Black"/>
              <a:sym typeface="Lato Black"/>
            </a:endParaRPr>
          </a:p>
          <a:p>
            <a:pPr marL="0" marR="0" lvl="0" indent="0" algn="ctr" rtl="0">
              <a:spcBef>
                <a:spcPts val="0"/>
              </a:spcBef>
              <a:spcAft>
                <a:spcPts val="0"/>
              </a:spcAft>
              <a:buNone/>
            </a:pPr>
            <a:r>
              <a:rPr lang="en-US" sz="1600" dirty="0">
                <a:solidFill>
                  <a:srgbClr val="000000"/>
                </a:solidFill>
                <a:latin typeface="Lato Black"/>
                <a:ea typeface="Lato Black"/>
                <a:cs typeface="Lato Black"/>
                <a:sym typeface="Lato Black"/>
              </a:rPr>
              <a:t>Counseling Hours</a:t>
            </a:r>
            <a:endParaRPr sz="1600" dirty="0">
              <a:solidFill>
                <a:srgbClr val="000000"/>
              </a:solidFill>
              <a:latin typeface="Lato Black"/>
              <a:ea typeface="Lato Black"/>
              <a:cs typeface="Lato Black"/>
              <a:sym typeface="Lato Black"/>
            </a:endParaRPr>
          </a:p>
        </p:txBody>
      </p:sp>
      <p:sp>
        <p:nvSpPr>
          <p:cNvPr id="163" name="Google Shape;163;p3"/>
          <p:cNvSpPr txBox="1"/>
          <p:nvPr/>
        </p:nvSpPr>
        <p:spPr>
          <a:xfrm>
            <a:off x="1212333" y="2382834"/>
            <a:ext cx="36576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000000"/>
                </a:solidFill>
                <a:latin typeface="Lato Black"/>
                <a:ea typeface="Lato Black"/>
                <a:cs typeface="Lato Black"/>
                <a:sym typeface="Lato Black"/>
              </a:rPr>
              <a:t>1,062</a:t>
            </a:r>
            <a:endParaRPr sz="1600" dirty="0">
              <a:solidFill>
                <a:srgbClr val="000000"/>
              </a:solidFill>
              <a:latin typeface="Lato Black"/>
              <a:ea typeface="Lato Black"/>
              <a:cs typeface="Lato Black"/>
              <a:sym typeface="Lato Black"/>
            </a:endParaRPr>
          </a:p>
          <a:p>
            <a:pPr marL="0" marR="0" lvl="0" indent="0" algn="ctr" rtl="0">
              <a:spcBef>
                <a:spcPts val="0"/>
              </a:spcBef>
              <a:spcAft>
                <a:spcPts val="0"/>
              </a:spcAft>
              <a:buNone/>
            </a:pPr>
            <a:r>
              <a:rPr lang="en-US" sz="1600" dirty="0">
                <a:solidFill>
                  <a:srgbClr val="000000"/>
                </a:solidFill>
                <a:latin typeface="Lato Black"/>
                <a:ea typeface="Lato Black"/>
                <a:cs typeface="Lato Black"/>
                <a:sym typeface="Lato Black"/>
              </a:rPr>
              <a:t>Small Businesses</a:t>
            </a:r>
            <a:endParaRPr sz="1600" dirty="0"/>
          </a:p>
        </p:txBody>
      </p:sp>
      <p:sp>
        <p:nvSpPr>
          <p:cNvPr id="160" name="Google Shape;160;p3"/>
          <p:cNvSpPr txBox="1"/>
          <p:nvPr/>
        </p:nvSpPr>
        <p:spPr>
          <a:xfrm>
            <a:off x="0" y="4316964"/>
            <a:ext cx="212862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000000"/>
                </a:solidFill>
                <a:latin typeface="Lato Black"/>
                <a:ea typeface="Lato Black"/>
                <a:cs typeface="Lato Black"/>
                <a:sym typeface="Lato Black"/>
              </a:rPr>
              <a:t>2,942</a:t>
            </a:r>
            <a:endParaRPr sz="1600" dirty="0">
              <a:solidFill>
                <a:srgbClr val="000000"/>
              </a:solidFill>
              <a:latin typeface="Lato Black"/>
              <a:ea typeface="Lato Black"/>
              <a:cs typeface="Lato Black"/>
              <a:sym typeface="Lato Black"/>
            </a:endParaRPr>
          </a:p>
          <a:p>
            <a:pPr marL="0" marR="0" lvl="0" indent="0" algn="ctr" rtl="0">
              <a:spcBef>
                <a:spcPts val="0"/>
              </a:spcBef>
              <a:spcAft>
                <a:spcPts val="0"/>
              </a:spcAft>
              <a:buNone/>
            </a:pPr>
            <a:r>
              <a:rPr lang="en-US" sz="1600" dirty="0">
                <a:solidFill>
                  <a:srgbClr val="000000"/>
                </a:solidFill>
                <a:latin typeface="Lato Black"/>
                <a:ea typeface="Lato Black"/>
                <a:cs typeface="Lato Black"/>
                <a:sym typeface="Lato Black"/>
              </a:rPr>
              <a:t>Attendees at Events</a:t>
            </a:r>
            <a:endParaRPr sz="1600" dirty="0">
              <a:solidFill>
                <a:srgbClr val="000000"/>
              </a:solidFill>
              <a:latin typeface="Lato Black"/>
              <a:ea typeface="Lato Black"/>
              <a:cs typeface="Lato Black"/>
              <a:sym typeface="Lato Black"/>
            </a:endParaRPr>
          </a:p>
        </p:txBody>
      </p:sp>
      <p:sp>
        <p:nvSpPr>
          <p:cNvPr id="161" name="Google Shape;161;p3"/>
          <p:cNvSpPr txBox="1"/>
          <p:nvPr/>
        </p:nvSpPr>
        <p:spPr>
          <a:xfrm>
            <a:off x="2150330" y="4415570"/>
            <a:ext cx="1781604"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rgbClr val="000000"/>
                </a:solidFill>
                <a:latin typeface="Lato Black"/>
                <a:ea typeface="Lato Black"/>
                <a:cs typeface="Lato Black"/>
                <a:sym typeface="Lato Black"/>
              </a:rPr>
              <a:t>$65 Million</a:t>
            </a:r>
            <a:endParaRPr sz="1600" dirty="0">
              <a:solidFill>
                <a:srgbClr val="000000"/>
              </a:solidFill>
              <a:latin typeface="Lato Black"/>
              <a:ea typeface="Lato Black"/>
              <a:cs typeface="Lato Black"/>
              <a:sym typeface="Lato Black"/>
            </a:endParaRPr>
          </a:p>
          <a:p>
            <a:pPr marL="0" marR="0" lvl="0" indent="0" algn="ctr" rtl="0">
              <a:spcBef>
                <a:spcPts val="0"/>
              </a:spcBef>
              <a:spcAft>
                <a:spcPts val="0"/>
              </a:spcAft>
              <a:buNone/>
            </a:pPr>
            <a:r>
              <a:rPr lang="en-US" sz="1600" dirty="0">
                <a:solidFill>
                  <a:srgbClr val="000000"/>
                </a:solidFill>
                <a:latin typeface="Lato Black"/>
                <a:ea typeface="Lato Black"/>
                <a:cs typeface="Lato Black"/>
                <a:sym typeface="Lato Black"/>
              </a:rPr>
              <a:t>Contract Awards</a:t>
            </a:r>
            <a:endParaRPr sz="1600" dirty="0">
              <a:solidFill>
                <a:srgbClr val="000000"/>
              </a:solidFill>
              <a:latin typeface="Lato Black"/>
              <a:ea typeface="Lato Black"/>
              <a:cs typeface="Lato Black"/>
              <a:sym typeface="Lato Black"/>
            </a:endParaRPr>
          </a:p>
        </p:txBody>
      </p:sp>
      <p:pic>
        <p:nvPicPr>
          <p:cNvPr id="162" name="Google Shape;162;p3">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2523276" y="1384699"/>
            <a:ext cx="1035712" cy="1087271"/>
          </a:xfrm>
          <a:prstGeom prst="rect">
            <a:avLst/>
          </a:prstGeom>
          <a:noFill/>
          <a:ln>
            <a:noFill/>
          </a:ln>
        </p:spPr>
      </p:pic>
      <p:sp>
        <p:nvSpPr>
          <p:cNvPr id="3" name="Rectangle 2"/>
          <p:cNvSpPr/>
          <p:nvPr/>
        </p:nvSpPr>
        <p:spPr>
          <a:xfrm>
            <a:off x="5213815" y="1601283"/>
            <a:ext cx="6096000" cy="369331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US" sz="1800" b="1" dirty="0">
                <a:latin typeface="Lato Black" panose="020B0604020202020204" charset="0"/>
              </a:rPr>
              <a:t>Lakeysha Claxton</a:t>
            </a:r>
            <a:r>
              <a:rPr lang="en-US" sz="1800" dirty="0">
                <a:latin typeface="Lato Black" panose="020B0604020202020204" charset="0"/>
              </a:rPr>
              <a:t> is the President of </a:t>
            </a:r>
            <a:r>
              <a:rPr lang="en-US" sz="1800" b="1" dirty="0">
                <a:latin typeface="Lato Black" panose="020B0604020202020204" charset="0"/>
              </a:rPr>
              <a:t>Homeland Custodial Services, Inc.</a:t>
            </a:r>
            <a:r>
              <a:rPr lang="en-US" sz="1800" dirty="0">
                <a:latin typeface="Lato Black" panose="020B0604020202020204" charset="0"/>
              </a:rPr>
              <a:t> – a facilities maintenance company in Columbia, Maryland. </a:t>
            </a:r>
          </a:p>
          <a:p>
            <a:endParaRPr lang="en-US" sz="1800" dirty="0">
              <a:latin typeface="Lato Black" panose="020B0604020202020204" charset="0"/>
            </a:endParaRPr>
          </a:p>
          <a:p>
            <a:r>
              <a:rPr lang="en-US" sz="1800" dirty="0">
                <a:latin typeface="Lato Black" panose="020B0604020202020204" charset="0"/>
              </a:rPr>
              <a:t>Lakeysha who was a former bus driver wanted to expand her janitorial business overseas. After working with her APEX Accelerator counselor to create a strategy to bid and win contracts in Japan her business won a </a:t>
            </a:r>
            <a:r>
              <a:rPr lang="en-US" sz="1800" b="1" dirty="0">
                <a:latin typeface="Lato Black" panose="020B0604020202020204" charset="0"/>
              </a:rPr>
              <a:t>$1.1 million</a:t>
            </a:r>
            <a:r>
              <a:rPr lang="en-US" sz="1800" dirty="0">
                <a:latin typeface="Lato Black" panose="020B0604020202020204" charset="0"/>
              </a:rPr>
              <a:t> contract with the Commander Fleet Activities Okinawa (CFAO) at Kadena Air Base Okinawa, Japan. She continues to win awards with US Army and recently expanded into Department of Interior (Bureau of Reclamation) and  Defense Finance &amp; Accounting Service-Rome.</a:t>
            </a:r>
          </a:p>
        </p:txBody>
      </p:sp>
      <p:sp>
        <p:nvSpPr>
          <p:cNvPr id="164" name="Google Shape;164;p3"/>
          <p:cNvSpPr txBox="1"/>
          <p:nvPr/>
        </p:nvSpPr>
        <p:spPr>
          <a:xfrm>
            <a:off x="583778" y="6054000"/>
            <a:ext cx="1110392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dirty="0">
                <a:solidFill>
                  <a:schemeClr val="dk1"/>
                </a:solidFill>
                <a:latin typeface="Lato"/>
                <a:ea typeface="Lato"/>
                <a:cs typeface="Lato"/>
                <a:sym typeface="Lato"/>
              </a:rPr>
              <a:t>The APEX Accelerator is funded in part through a cooperative agreement between the Department of Defense and The University of Maryland-College Park</a:t>
            </a:r>
            <a:endParaRPr dirty="0"/>
          </a:p>
        </p:txBody>
      </p:sp>
      <p:pic>
        <p:nvPicPr>
          <p:cNvPr id="14" name="Picture 13">
            <a:extLs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61815" y="125755"/>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7"/>
          <p:cNvSpPr txBox="1">
            <a:spLocks noGrp="1"/>
          </p:cNvSpPr>
          <p:nvPr>
            <p:ph type="title" idx="4294967295"/>
          </p:nvPr>
        </p:nvSpPr>
        <p:spPr>
          <a:xfrm>
            <a:off x="175165" y="541236"/>
            <a:ext cx="6087000"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MARKETING YOUR GSA MAS!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213" name="Google Shape;213;p7"/>
          <p:cNvSpPr txBox="1"/>
          <p:nvPr/>
        </p:nvSpPr>
        <p:spPr>
          <a:xfrm>
            <a:off x="304800" y="1613113"/>
            <a:ext cx="9982200" cy="523180"/>
          </a:xfrm>
          <a:prstGeom prst="rect">
            <a:avLst/>
          </a:prstGeom>
          <a:noFill/>
          <a:ln>
            <a:noFill/>
          </a:ln>
        </p:spPr>
        <p:txBody>
          <a:bodyPr spcFirstLastPara="1" wrap="square" lIns="91425" tIns="45700" rIns="91425" bIns="45700" anchor="t" anchorCtr="0">
            <a:spAutoFit/>
          </a:bodyPr>
          <a:lstStyle/>
          <a:p>
            <a:pPr marL="50800" marR="0" lvl="0" indent="0" algn="l" rtl="0">
              <a:spcBef>
                <a:spcPts val="0"/>
              </a:spcBef>
              <a:spcAft>
                <a:spcPts val="0"/>
              </a:spcAft>
              <a:buNone/>
            </a:pPr>
            <a:r>
              <a:rPr lang="en-US" sz="2800" dirty="0">
                <a:solidFill>
                  <a:schemeClr val="dk1"/>
                </a:solidFill>
                <a:latin typeface="Lato"/>
                <a:ea typeface="Lato"/>
                <a:cs typeface="Lato"/>
                <a:sym typeface="Lato"/>
              </a:rPr>
              <a:t>The road map to successful marketing </a:t>
            </a:r>
            <a:endParaRPr sz="2800" dirty="0">
              <a:solidFill>
                <a:schemeClr val="dk1"/>
              </a:solidFill>
              <a:latin typeface="Lato"/>
              <a:ea typeface="Lato"/>
              <a:cs typeface="Lato"/>
              <a:sym typeface="Lato"/>
            </a:endParaRPr>
          </a:p>
        </p:txBody>
      </p:sp>
      <p:grpSp>
        <p:nvGrpSpPr>
          <p:cNvPr id="201" name="Google Shape;201;p7" descr="Chart that lists 5 items arranged horizontally along an arrow pointing to the right."/>
          <p:cNvGrpSpPr/>
          <p:nvPr/>
        </p:nvGrpSpPr>
        <p:grpSpPr>
          <a:xfrm>
            <a:off x="1744100" y="2298096"/>
            <a:ext cx="8143788" cy="4064000"/>
            <a:chOff x="3919" y="0"/>
            <a:chExt cx="8143788" cy="4064000"/>
          </a:xfrm>
        </p:grpSpPr>
        <p:sp>
          <p:nvSpPr>
            <p:cNvPr id="202" name="Google Shape;202;p7"/>
            <p:cNvSpPr/>
            <p:nvPr/>
          </p:nvSpPr>
          <p:spPr>
            <a:xfrm>
              <a:off x="568828" y="0"/>
              <a:ext cx="6928883" cy="4064000"/>
            </a:xfrm>
            <a:prstGeom prst="rightArrow">
              <a:avLst>
                <a:gd name="adj1" fmla="val 50000"/>
                <a:gd name="adj2" fmla="val 50000"/>
              </a:avLst>
            </a:prstGeom>
            <a:solidFill>
              <a:srgbClr val="EAEDED"/>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3" name="Google Shape;203;p7"/>
            <p:cNvSpPr/>
            <p:nvPr/>
          </p:nvSpPr>
          <p:spPr>
            <a:xfrm>
              <a:off x="3919" y="1219199"/>
              <a:ext cx="1505513" cy="1625600"/>
            </a:xfrm>
            <a:prstGeom prst="roundRect">
              <a:avLst>
                <a:gd name="adj" fmla="val 16667"/>
              </a:avLst>
            </a:prstGeom>
            <a:solidFill>
              <a:srgbClr val="8F77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4" name="Google Shape;204;p7"/>
            <p:cNvSpPr txBox="1"/>
            <p:nvPr/>
          </p:nvSpPr>
          <p:spPr>
            <a:xfrm>
              <a:off x="77412" y="1292692"/>
              <a:ext cx="1358527" cy="147861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dirty="0">
                  <a:solidFill>
                    <a:schemeClr val="lt1"/>
                  </a:solidFill>
                  <a:latin typeface="Lato Black"/>
                  <a:ea typeface="Lato Black"/>
                  <a:cs typeface="Lato Black"/>
                  <a:sym typeface="Lato Black"/>
                </a:rPr>
                <a:t>RESEARCH</a:t>
              </a:r>
              <a:endParaRPr sz="1600" dirty="0">
                <a:solidFill>
                  <a:schemeClr val="dk1"/>
                </a:solidFill>
                <a:latin typeface="Lato Black"/>
                <a:ea typeface="Lato Black"/>
                <a:cs typeface="Lato Black"/>
                <a:sym typeface="Lato Black"/>
              </a:endParaRPr>
            </a:p>
            <a:p>
              <a:pPr marL="0" marR="0" lvl="0" indent="0" algn="ctr" rtl="0">
                <a:lnSpc>
                  <a:spcPct val="90000"/>
                </a:lnSpc>
                <a:spcBef>
                  <a:spcPts val="560"/>
                </a:spcBef>
                <a:spcAft>
                  <a:spcPts val="0"/>
                </a:spcAft>
                <a:buNone/>
              </a:pPr>
              <a:r>
                <a:rPr lang="en-US" sz="1600" dirty="0">
                  <a:solidFill>
                    <a:schemeClr val="lt1"/>
                  </a:solidFill>
                  <a:latin typeface="Lato"/>
                  <a:ea typeface="Lato"/>
                  <a:cs typeface="Lato"/>
                  <a:sym typeface="Lato"/>
                </a:rPr>
                <a:t>Know all the stakeholders and what’s purchased through GSA</a:t>
              </a:r>
              <a:endParaRPr sz="1600" dirty="0">
                <a:solidFill>
                  <a:schemeClr val="dk1"/>
                </a:solidFill>
                <a:latin typeface="Lato"/>
                <a:ea typeface="Lato"/>
                <a:cs typeface="Lato"/>
                <a:sym typeface="Lato"/>
              </a:endParaRPr>
            </a:p>
          </p:txBody>
        </p:sp>
        <p:sp>
          <p:nvSpPr>
            <p:cNvPr id="205" name="Google Shape;205;p7"/>
            <p:cNvSpPr/>
            <p:nvPr/>
          </p:nvSpPr>
          <p:spPr>
            <a:xfrm>
              <a:off x="1585450" y="1219199"/>
              <a:ext cx="1583550" cy="1625600"/>
            </a:xfrm>
            <a:prstGeom prst="roundRect">
              <a:avLst>
                <a:gd name="adj" fmla="val 16667"/>
              </a:avLst>
            </a:prstGeom>
            <a:solidFill>
              <a:srgbClr val="8F77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6" name="Google Shape;206;p7"/>
            <p:cNvSpPr txBox="1"/>
            <p:nvPr/>
          </p:nvSpPr>
          <p:spPr>
            <a:xfrm>
              <a:off x="1662753" y="1296502"/>
              <a:ext cx="1428944" cy="147099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dirty="0">
                  <a:solidFill>
                    <a:schemeClr val="lt1"/>
                  </a:solidFill>
                  <a:latin typeface="Lato"/>
                  <a:ea typeface="Lato"/>
                  <a:cs typeface="Lato"/>
                  <a:sym typeface="Lato"/>
                </a:rPr>
                <a:t>EVALUATE</a:t>
              </a:r>
              <a:endParaRPr sz="1800" b="1" dirty="0">
                <a:solidFill>
                  <a:schemeClr val="dk1"/>
                </a:solidFill>
                <a:latin typeface="Lato"/>
                <a:ea typeface="Lato"/>
                <a:cs typeface="Lato"/>
                <a:sym typeface="Lato"/>
              </a:endParaRPr>
            </a:p>
            <a:p>
              <a:pPr marL="0" marR="0" lvl="0" indent="0" algn="ctr" rtl="0">
                <a:lnSpc>
                  <a:spcPct val="90000"/>
                </a:lnSpc>
                <a:spcBef>
                  <a:spcPts val="560"/>
                </a:spcBef>
                <a:spcAft>
                  <a:spcPts val="0"/>
                </a:spcAft>
                <a:buNone/>
              </a:pPr>
              <a:r>
                <a:rPr lang="en-US" sz="1600" dirty="0">
                  <a:solidFill>
                    <a:schemeClr val="lt1"/>
                  </a:solidFill>
                  <a:latin typeface="Lato"/>
                  <a:ea typeface="Lato"/>
                  <a:cs typeface="Lato"/>
                  <a:sym typeface="Lato"/>
                </a:rPr>
                <a:t>your service offerings and your competitors</a:t>
              </a:r>
              <a:endParaRPr sz="1800" dirty="0">
                <a:solidFill>
                  <a:schemeClr val="dk1"/>
                </a:solidFill>
                <a:latin typeface="Lato"/>
                <a:ea typeface="Lato"/>
                <a:cs typeface="Lato"/>
                <a:sym typeface="Lato"/>
              </a:endParaRPr>
            </a:p>
          </p:txBody>
        </p:sp>
        <p:sp>
          <p:nvSpPr>
            <p:cNvPr id="207" name="Google Shape;207;p7"/>
            <p:cNvSpPr/>
            <p:nvPr/>
          </p:nvSpPr>
          <p:spPr>
            <a:xfrm>
              <a:off x="3245019" y="1219199"/>
              <a:ext cx="1583550" cy="1625600"/>
            </a:xfrm>
            <a:prstGeom prst="roundRect">
              <a:avLst>
                <a:gd name="adj" fmla="val 16667"/>
              </a:avLst>
            </a:prstGeom>
            <a:solidFill>
              <a:srgbClr val="8F77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08" name="Google Shape;208;p7"/>
            <p:cNvSpPr txBox="1"/>
            <p:nvPr/>
          </p:nvSpPr>
          <p:spPr>
            <a:xfrm>
              <a:off x="3318797" y="1219199"/>
              <a:ext cx="1428944" cy="147099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dirty="0">
                  <a:solidFill>
                    <a:schemeClr val="lt1"/>
                  </a:solidFill>
                  <a:latin typeface="Lato"/>
                  <a:ea typeface="Lato"/>
                  <a:cs typeface="Lato"/>
                  <a:sym typeface="Lato"/>
                </a:rPr>
                <a:t>STRATEGIZE</a:t>
              </a:r>
              <a:endParaRPr sz="1800" b="1" dirty="0">
                <a:solidFill>
                  <a:schemeClr val="dk1"/>
                </a:solidFill>
                <a:latin typeface="Lato"/>
                <a:ea typeface="Lato"/>
                <a:cs typeface="Lato"/>
                <a:sym typeface="Lato"/>
              </a:endParaRPr>
            </a:p>
            <a:p>
              <a:pPr marL="0" marR="0" lvl="0" indent="0" algn="ctr" rtl="0">
                <a:lnSpc>
                  <a:spcPct val="90000"/>
                </a:lnSpc>
                <a:spcBef>
                  <a:spcPts val="560"/>
                </a:spcBef>
                <a:spcAft>
                  <a:spcPts val="0"/>
                </a:spcAft>
                <a:buNone/>
              </a:pPr>
              <a:r>
                <a:rPr lang="en-US" sz="1600" dirty="0">
                  <a:solidFill>
                    <a:schemeClr val="lt1"/>
                  </a:solidFill>
                  <a:latin typeface="Lato"/>
                  <a:ea typeface="Lato"/>
                  <a:cs typeface="Lato"/>
                  <a:sym typeface="Lato"/>
                </a:rPr>
                <a:t>Create good marketing plan and materials</a:t>
              </a:r>
              <a:endParaRPr sz="1800" dirty="0">
                <a:solidFill>
                  <a:schemeClr val="dk1"/>
                </a:solidFill>
                <a:latin typeface="Lato"/>
                <a:ea typeface="Lato"/>
                <a:cs typeface="Lato"/>
                <a:sym typeface="Lato"/>
              </a:endParaRPr>
            </a:p>
          </p:txBody>
        </p:sp>
        <p:sp>
          <p:nvSpPr>
            <p:cNvPr id="209" name="Google Shape;209;p7"/>
            <p:cNvSpPr/>
            <p:nvPr/>
          </p:nvSpPr>
          <p:spPr>
            <a:xfrm>
              <a:off x="4904588" y="1219199"/>
              <a:ext cx="1583550" cy="1625600"/>
            </a:xfrm>
            <a:prstGeom prst="roundRect">
              <a:avLst>
                <a:gd name="adj" fmla="val 16667"/>
              </a:avLst>
            </a:prstGeom>
            <a:solidFill>
              <a:srgbClr val="8F77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0" name="Google Shape;210;p7"/>
            <p:cNvSpPr txBox="1"/>
            <p:nvPr/>
          </p:nvSpPr>
          <p:spPr>
            <a:xfrm>
              <a:off x="4981891" y="1214157"/>
              <a:ext cx="1428944" cy="147099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dirty="0">
                  <a:solidFill>
                    <a:schemeClr val="lt1"/>
                  </a:solidFill>
                  <a:latin typeface="Lato"/>
                  <a:ea typeface="Lato"/>
                  <a:cs typeface="Lato"/>
                  <a:sym typeface="Lato"/>
                </a:rPr>
                <a:t>EXECUTE</a:t>
              </a:r>
              <a:endParaRPr sz="1800" b="1" dirty="0">
                <a:solidFill>
                  <a:schemeClr val="dk1"/>
                </a:solidFill>
                <a:latin typeface="Lato"/>
                <a:ea typeface="Lato"/>
                <a:cs typeface="Lato"/>
                <a:sym typeface="Lato"/>
              </a:endParaRPr>
            </a:p>
            <a:p>
              <a:pPr marL="0" marR="0" lvl="0" indent="0" algn="ctr" rtl="0">
                <a:lnSpc>
                  <a:spcPct val="90000"/>
                </a:lnSpc>
                <a:spcBef>
                  <a:spcPts val="560"/>
                </a:spcBef>
                <a:spcAft>
                  <a:spcPts val="0"/>
                </a:spcAft>
                <a:buNone/>
              </a:pPr>
              <a:r>
                <a:rPr lang="en-US" sz="1600" dirty="0">
                  <a:solidFill>
                    <a:schemeClr val="lt1"/>
                  </a:solidFill>
                  <a:latin typeface="Lato"/>
                  <a:ea typeface="Lato"/>
                  <a:cs typeface="Lato"/>
                  <a:sym typeface="Lato"/>
                </a:rPr>
                <a:t>Your plan  and stay current through training</a:t>
              </a:r>
              <a:endParaRPr sz="1800" dirty="0">
                <a:solidFill>
                  <a:schemeClr val="dk1"/>
                </a:solidFill>
                <a:latin typeface="Lato"/>
                <a:ea typeface="Lato"/>
                <a:cs typeface="Lato"/>
                <a:sym typeface="Lato"/>
              </a:endParaRPr>
            </a:p>
          </p:txBody>
        </p:sp>
        <p:sp>
          <p:nvSpPr>
            <p:cNvPr id="211" name="Google Shape;211;p7"/>
            <p:cNvSpPr/>
            <p:nvPr/>
          </p:nvSpPr>
          <p:spPr>
            <a:xfrm>
              <a:off x="6564157" y="1219199"/>
              <a:ext cx="1583550" cy="1625600"/>
            </a:xfrm>
            <a:prstGeom prst="roundRect">
              <a:avLst>
                <a:gd name="adj" fmla="val 16667"/>
              </a:avLst>
            </a:prstGeom>
            <a:solidFill>
              <a:srgbClr val="8F77B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12" name="Google Shape;212;p7"/>
            <p:cNvSpPr txBox="1"/>
            <p:nvPr/>
          </p:nvSpPr>
          <p:spPr>
            <a:xfrm>
              <a:off x="6641460" y="1296502"/>
              <a:ext cx="1421160" cy="1470994"/>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1600" b="1" dirty="0">
                  <a:solidFill>
                    <a:schemeClr val="lt1"/>
                  </a:solidFill>
                  <a:latin typeface="Lato"/>
                  <a:ea typeface="Lato"/>
                  <a:cs typeface="Lato"/>
                  <a:sym typeface="Lato"/>
                </a:rPr>
                <a:t>SUCCESS</a:t>
              </a:r>
              <a:endParaRPr sz="1600" b="1" dirty="0">
                <a:solidFill>
                  <a:schemeClr val="dk1"/>
                </a:solidFill>
                <a:latin typeface="Lato"/>
                <a:ea typeface="Lato"/>
                <a:cs typeface="Lato"/>
                <a:sym typeface="Lato"/>
              </a:endParaRPr>
            </a:p>
            <a:p>
              <a:pPr marL="0" marR="0" lvl="0" indent="0" algn="ctr" rtl="0">
                <a:lnSpc>
                  <a:spcPct val="90000"/>
                </a:lnSpc>
                <a:spcBef>
                  <a:spcPts val="560"/>
                </a:spcBef>
                <a:spcAft>
                  <a:spcPts val="0"/>
                </a:spcAft>
                <a:buNone/>
              </a:pPr>
              <a:r>
                <a:rPr lang="en-US" sz="1600" dirty="0">
                  <a:solidFill>
                    <a:schemeClr val="lt1"/>
                  </a:solidFill>
                  <a:latin typeface="Lato"/>
                  <a:ea typeface="Lato"/>
                  <a:cs typeface="Lato"/>
                  <a:sym typeface="Lato"/>
                </a:rPr>
                <a:t>Increase government contract awards</a:t>
              </a:r>
              <a:endParaRPr sz="1600" dirty="0">
                <a:solidFill>
                  <a:schemeClr val="dk1"/>
                </a:solidFill>
                <a:latin typeface="Lato"/>
                <a:ea typeface="Lato"/>
                <a:cs typeface="Lato"/>
                <a:sym typeface="Lato"/>
              </a:endParaRPr>
            </a:p>
          </p:txBody>
        </p:sp>
      </p:grpSp>
      <p:pic>
        <p:nvPicPr>
          <p:cNvPr id="16" name="Picture 1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C183D7F6-B498-43B3-948B-1728B52AA6E4}">
                <adec:decorative xmlns:adec="http://schemas.microsoft.com/office/drawing/2017/decorative" val="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5" name="Google Shape;218;p8"/>
          <p:cNvSpPr txBox="1">
            <a:spLocks noGrp="1"/>
          </p:cNvSpPr>
          <p:nvPr>
            <p:ph type="title"/>
          </p:nvPr>
        </p:nvSpPr>
        <p:spPr>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8F77B6"/>
                </a:solidFill>
                <a:latin typeface="Lato Black"/>
                <a:ea typeface="Lato Black"/>
                <a:cs typeface="Lato Black"/>
                <a:sym typeface="Lato Black"/>
              </a:rPr>
              <a:t>HOW TO GET STARTED</a:t>
            </a:r>
            <a:endParaRPr sz="1400" dirty="0">
              <a:solidFill>
                <a:srgbClr val="8F77B6"/>
              </a:solidFill>
              <a:latin typeface="Lato Black"/>
              <a:ea typeface="Lato Black"/>
              <a:cs typeface="Lato Black"/>
              <a:sym typeface="Lato Black"/>
            </a:endParaRPr>
          </a:p>
        </p:txBody>
      </p:sp>
      <p:sp>
        <p:nvSpPr>
          <p:cNvPr id="6" name="Google Shape;384;p87"/>
          <p:cNvSpPr txBox="1">
            <a:spLocks/>
          </p:cNvSpPr>
          <p:nvPr/>
        </p:nvSpPr>
        <p:spPr>
          <a:xfrm>
            <a:off x="1235528" y="1417638"/>
            <a:ext cx="9720943" cy="813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sz="2800" b="1" i="0" u="none" strike="noStrike" kern="0" cap="none" spc="0" normalizeH="0" baseline="0" noProof="0" dirty="0">
                <a:ln>
                  <a:noFill/>
                </a:ln>
                <a:solidFill>
                  <a:srgbClr val="000000"/>
                </a:solidFill>
                <a:effectLst/>
                <a:uLnTx/>
                <a:uFillTx/>
                <a:latin typeface="Lato Black" panose="020B0604020202020204" charset="0"/>
                <a:sym typeface="Arial"/>
              </a:rPr>
              <a:t>Know</a:t>
            </a:r>
            <a:r>
              <a:rPr kumimoji="0" lang="en-US" sz="2800" b="1" i="0" u="none" strike="noStrike" kern="0" cap="none" spc="0" normalizeH="0" noProof="0" dirty="0">
                <a:ln>
                  <a:noFill/>
                </a:ln>
                <a:solidFill>
                  <a:srgbClr val="000000"/>
                </a:solidFill>
                <a:effectLst/>
                <a:uLnTx/>
                <a:uFillTx/>
                <a:latin typeface="Lato Black" panose="020B0604020202020204" charset="0"/>
                <a:sym typeface="Arial"/>
              </a:rPr>
              <a:t> the details of your </a:t>
            </a:r>
            <a:r>
              <a:rPr kumimoji="0" lang="en-US" sz="2800" b="1" i="0" u="none" strike="noStrike" kern="0" cap="none" spc="0" normalizeH="0" baseline="0" noProof="0" dirty="0">
                <a:ln>
                  <a:noFill/>
                </a:ln>
                <a:solidFill>
                  <a:srgbClr val="000000"/>
                </a:solidFill>
                <a:effectLst/>
                <a:uLnTx/>
                <a:uFillTx/>
                <a:latin typeface="Lato Black" panose="020B0604020202020204" charset="0"/>
                <a:sym typeface="Arial"/>
              </a:rPr>
              <a:t>GSA Multiple Award Schedule</a:t>
            </a:r>
          </a:p>
        </p:txBody>
      </p:sp>
      <p:sp>
        <p:nvSpPr>
          <p:cNvPr id="7" name="Google Shape;383;p87"/>
          <p:cNvSpPr txBox="1"/>
          <p:nvPr/>
        </p:nvSpPr>
        <p:spPr>
          <a:xfrm>
            <a:off x="1981200" y="2461127"/>
            <a:ext cx="8253900" cy="3644474"/>
          </a:xfrm>
          <a:prstGeom prst="rect">
            <a:avLst/>
          </a:prstGeom>
          <a:noFill/>
          <a:ln>
            <a:noFill/>
          </a:ln>
        </p:spPr>
        <p:txBody>
          <a:bodyPr spcFirstLastPara="1" wrap="square" lIns="91400" tIns="45675" rIns="91400" bIns="4567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dirty="0">
                <a:solidFill>
                  <a:schemeClr val="dk1"/>
                </a:solidFill>
                <a:latin typeface="Lato" panose="020B0604020202020204" charset="0"/>
                <a:sym typeface="Arial"/>
              </a:rPr>
              <a:t>Through the MAS Program, GSA establishes long-term, Governmentwide Acquisition Contracts (GWACs) with commercial firms to provide ordering activities with access to a wide variety of commercial supplies or services. </a:t>
            </a:r>
            <a:endParaRPr sz="1400" b="0" i="0" u="none" strike="noStrike" cap="none" dirty="0">
              <a:solidFill>
                <a:schemeClr val="dk1"/>
              </a:solidFill>
              <a:latin typeface="Lato" panose="020B0604020202020204" charset="0"/>
              <a:sym typeface="Arial"/>
            </a:endParaRPr>
          </a:p>
          <a:p>
            <a:pPr marL="1276350" marR="0" lvl="2" indent="-285750" algn="l" rtl="0">
              <a:lnSpc>
                <a:spcPct val="115000"/>
              </a:lnSpc>
              <a:spcBef>
                <a:spcPts val="0"/>
              </a:spcBef>
              <a:spcAft>
                <a:spcPts val="0"/>
              </a:spcAft>
              <a:buClr>
                <a:schemeClr val="dk1"/>
              </a:buClr>
              <a:buSzPts val="2400"/>
              <a:buFont typeface="Arial" panose="020B0604020202020204" pitchFamily="34" charset="0"/>
              <a:buChar char="•"/>
            </a:pPr>
            <a:r>
              <a:rPr lang="en-US" sz="1800" b="0" i="0" u="none" strike="noStrike" cap="none" dirty="0">
                <a:solidFill>
                  <a:schemeClr val="dk1"/>
                </a:solidFill>
                <a:latin typeface="Lato" panose="020B0604020202020204" charset="0"/>
                <a:sym typeface="Arial"/>
              </a:rPr>
              <a:t>Multiple Award IDIQ (5-year award, three 5-year options)</a:t>
            </a:r>
            <a:endParaRPr sz="1800" b="0" i="0" u="none" strike="noStrike" cap="none" dirty="0">
              <a:solidFill>
                <a:schemeClr val="dk1"/>
              </a:solidFill>
              <a:latin typeface="Lato" panose="020B0604020202020204" charset="0"/>
              <a:sym typeface="Arial"/>
            </a:endParaRPr>
          </a:p>
          <a:p>
            <a:pPr marL="1276350" marR="0" lvl="2" indent="-285750" algn="l" rtl="0">
              <a:lnSpc>
                <a:spcPct val="115000"/>
              </a:lnSpc>
              <a:spcBef>
                <a:spcPts val="0"/>
              </a:spcBef>
              <a:spcAft>
                <a:spcPts val="0"/>
              </a:spcAft>
              <a:buClr>
                <a:schemeClr val="dk1"/>
              </a:buClr>
              <a:buSzPts val="2400"/>
              <a:buFont typeface="Arial" panose="020B0604020202020204" pitchFamily="34" charset="0"/>
              <a:buChar char="•"/>
            </a:pPr>
            <a:r>
              <a:rPr lang="en-US" sz="1800" b="0" i="0" u="none" strike="noStrike" cap="none" dirty="0">
                <a:solidFill>
                  <a:schemeClr val="dk1"/>
                </a:solidFill>
                <a:latin typeface="Lato" panose="020B0604020202020204" charset="0"/>
                <a:sym typeface="Arial"/>
              </a:rPr>
              <a:t>Fixed Price EPA (Economic Price Adjustment)</a:t>
            </a:r>
            <a:endParaRPr sz="1800" b="0" i="0" u="none" strike="noStrike" cap="none" dirty="0">
              <a:solidFill>
                <a:schemeClr val="dk1"/>
              </a:solidFill>
              <a:latin typeface="Lato" panose="020B0604020202020204" charset="0"/>
              <a:sym typeface="Arial"/>
            </a:endParaRPr>
          </a:p>
          <a:p>
            <a:pPr marL="1276350" marR="0" lvl="2" indent="-285750" algn="l" rtl="0">
              <a:lnSpc>
                <a:spcPct val="115000"/>
              </a:lnSpc>
              <a:spcBef>
                <a:spcPts val="0"/>
              </a:spcBef>
              <a:spcAft>
                <a:spcPts val="0"/>
              </a:spcAft>
              <a:buClr>
                <a:schemeClr val="dk1"/>
              </a:buClr>
              <a:buSzPts val="2400"/>
              <a:buFont typeface="Arial" panose="020B0604020202020204" pitchFamily="34" charset="0"/>
              <a:buChar char="•"/>
            </a:pPr>
            <a:r>
              <a:rPr lang="en-US" sz="1800" b="0" i="0" u="none" strike="noStrike" cap="none" dirty="0">
                <a:solidFill>
                  <a:schemeClr val="dk1"/>
                </a:solidFill>
                <a:latin typeface="Lato" panose="020B0604020202020204" charset="0"/>
                <a:sym typeface="Arial"/>
              </a:rPr>
              <a:t>Fair and reasonable pricing</a:t>
            </a:r>
            <a:endParaRPr sz="1800" b="0" i="0" u="none" strike="noStrike" cap="none" dirty="0">
              <a:solidFill>
                <a:schemeClr val="dk1"/>
              </a:solidFill>
              <a:latin typeface="Lato" panose="020B0604020202020204" charset="0"/>
              <a:sym typeface="Arial"/>
            </a:endParaRPr>
          </a:p>
          <a:p>
            <a:pPr marL="1276350" marR="0" lvl="2" indent="-285750" algn="l" rtl="0">
              <a:lnSpc>
                <a:spcPct val="115000"/>
              </a:lnSpc>
              <a:spcBef>
                <a:spcPts val="0"/>
              </a:spcBef>
              <a:spcAft>
                <a:spcPts val="0"/>
              </a:spcAft>
              <a:buClr>
                <a:schemeClr val="dk1"/>
              </a:buClr>
              <a:buSzPts val="2400"/>
              <a:buFont typeface="Arial" panose="020B0604020202020204" pitchFamily="34" charset="0"/>
              <a:buChar char="•"/>
            </a:pPr>
            <a:r>
              <a:rPr lang="en-US" sz="1800" b="0" i="0" u="none" strike="noStrike" cap="none" dirty="0">
                <a:solidFill>
                  <a:schemeClr val="dk1"/>
                </a:solidFill>
                <a:latin typeface="Lato" panose="020B0604020202020204" charset="0"/>
                <a:sym typeface="Arial"/>
              </a:rPr>
              <a:t>Price reductions may be applied at the order level</a:t>
            </a:r>
            <a:endParaRPr sz="1800" b="0" i="0" u="none" strike="noStrike" cap="none" dirty="0">
              <a:solidFill>
                <a:schemeClr val="dk1"/>
              </a:solidFill>
              <a:latin typeface="Lato" panose="020B0604020202020204" charset="0"/>
              <a:sym typeface="Arial"/>
            </a:endParaRPr>
          </a:p>
          <a:p>
            <a:pPr marL="1276350" marR="0" lvl="2" indent="-285750" algn="l" rtl="0">
              <a:lnSpc>
                <a:spcPct val="115000"/>
              </a:lnSpc>
              <a:spcBef>
                <a:spcPts val="0"/>
              </a:spcBef>
              <a:spcAft>
                <a:spcPts val="0"/>
              </a:spcAft>
              <a:buClr>
                <a:schemeClr val="dk1"/>
              </a:buClr>
              <a:buSzPts val="2400"/>
              <a:buFont typeface="Arial" panose="020B0604020202020204" pitchFamily="34" charset="0"/>
              <a:buChar char="•"/>
            </a:pPr>
            <a:r>
              <a:rPr lang="en-US" sz="1800" b="0" i="0" u="none" strike="noStrike" cap="none" dirty="0">
                <a:solidFill>
                  <a:schemeClr val="dk1"/>
                </a:solidFill>
                <a:latin typeface="Lato" panose="020B0604020202020204" charset="0"/>
                <a:sym typeface="Arial"/>
              </a:rPr>
              <a:t>Performance requirements established at the order level</a:t>
            </a:r>
            <a:endParaRPr sz="1800" b="0" i="0" u="none" strike="noStrike" cap="none" dirty="0">
              <a:solidFill>
                <a:schemeClr val="dk1"/>
              </a:solidFill>
              <a:latin typeface="Lato" panose="020B0604020202020204" charset="0"/>
              <a:sym typeface="Arial"/>
            </a:endParaRPr>
          </a:p>
          <a:p>
            <a:pPr marL="914400" marR="0" lvl="0" indent="0" algn="l" rtl="0">
              <a:lnSpc>
                <a:spcPct val="100000"/>
              </a:lnSpc>
              <a:spcBef>
                <a:spcPts val="240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p:txBody>
      </p:sp>
      <p:sp>
        <p:nvSpPr>
          <p:cNvPr id="8" name="TextBox 7"/>
          <p:cNvSpPr txBox="1"/>
          <p:nvPr/>
        </p:nvSpPr>
        <p:spPr>
          <a:xfrm>
            <a:off x="403412" y="5951712"/>
            <a:ext cx="10553059" cy="954107"/>
          </a:xfrm>
          <a:prstGeom prst="rect">
            <a:avLst/>
          </a:prstGeom>
          <a:noFill/>
        </p:spPr>
        <p:txBody>
          <a:bodyPr wrap="square" rtlCol="0">
            <a:spAutoFit/>
          </a:bodyPr>
          <a:lstStyle/>
          <a:p>
            <a:r>
              <a:rPr lang="en-US" b="1" dirty="0">
                <a:solidFill>
                  <a:schemeClr val="accent2"/>
                </a:solidFill>
              </a:rPr>
              <a:t>GSA is solution provider that’s designated by OPM’s Category Management program  to be “Best in Class” https://www.gsa.gov/buy-through-us/category-management#:~:text=Category%20Management%20is%20the%20practice,and%20effectiveness%20of%20acquisition%20activities.</a:t>
            </a:r>
          </a:p>
        </p:txBody>
      </p:sp>
    </p:spTree>
    <p:extLst>
      <p:ext uri="{BB962C8B-B14F-4D97-AF65-F5344CB8AC3E}">
        <p14:creationId xmlns:p14="http://schemas.microsoft.com/office/powerpoint/2010/main" val="15026918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8"/>
          <p:cNvSpPr txBox="1">
            <a:spLocks noGrp="1"/>
          </p:cNvSpPr>
          <p:nvPr>
            <p:ph type="title" idx="4294967295"/>
          </p:nvPr>
        </p:nvSpPr>
        <p:spPr>
          <a:xfrm>
            <a:off x="380999" y="457509"/>
            <a:ext cx="7776883"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KNOW THE MAS PROGRAM CHANGES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pic>
        <p:nvPicPr>
          <p:cNvPr id="29" name="Picture 2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30" name="Google Shape;624;p108"/>
          <p:cNvSpPr txBox="1"/>
          <p:nvPr/>
        </p:nvSpPr>
        <p:spPr>
          <a:xfrm>
            <a:off x="1782739" y="1508099"/>
            <a:ext cx="9360390" cy="5284483"/>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endParaRPr lang="en-US" sz="1700" b="1" i="0" u="none" strike="noStrike" cap="none" dirty="0">
              <a:solidFill>
                <a:srgbClr val="000000"/>
              </a:solidFill>
              <a:latin typeface="Arial"/>
              <a:ea typeface="Arial"/>
              <a:cs typeface="Arial"/>
              <a:sym typeface="Arial"/>
            </a:endParaRPr>
          </a:p>
          <a:p>
            <a:pPr marL="457200" lvl="0" indent="-355600">
              <a:lnSpc>
                <a:spcPct val="115000"/>
              </a:lnSpc>
              <a:buSzPts val="2000"/>
              <a:buFont typeface="Arial"/>
              <a:buChar char="●"/>
            </a:pPr>
            <a:r>
              <a:rPr lang="en-US" sz="1800" b="1" dirty="0">
                <a:latin typeface="Lato" panose="020B0604020202020204" charset="0"/>
              </a:rPr>
              <a:t>Understand the solicitation:</a:t>
            </a:r>
            <a:r>
              <a:rPr lang="en-US" sz="1800" dirty="0">
                <a:latin typeface="Lato" panose="020B0604020202020204" charset="0"/>
              </a:rPr>
              <a:t> Download, read, and understand the solicitation and applicable category attachment(s) </a:t>
            </a:r>
            <a:r>
              <a:rPr lang="en-US" sz="1800" b="1" i="1" dirty="0">
                <a:solidFill>
                  <a:srgbClr val="FF0000"/>
                </a:solidFill>
                <a:latin typeface="Lato" panose="020B0604020202020204" charset="0"/>
              </a:rPr>
              <a:t>and AMENDMENTS </a:t>
            </a:r>
            <a:r>
              <a:rPr lang="en-US" sz="1800" dirty="0">
                <a:latin typeface="Lato" panose="020B0604020202020204" charset="0"/>
              </a:rPr>
              <a:t>located on </a:t>
            </a:r>
            <a:r>
              <a:rPr lang="en-US" sz="1800" dirty="0">
                <a:latin typeface="Lato" panose="020B0604020202020204" charset="0"/>
                <a:hlinkClick r:id="rId4"/>
              </a:rPr>
              <a:t>sam.gov </a:t>
            </a:r>
            <a:endParaRPr lang="en-US" sz="1800" dirty="0">
              <a:latin typeface="Lato" panose="020B0604020202020204" charset="0"/>
            </a:endParaRPr>
          </a:p>
          <a:p>
            <a:pPr marL="120650" lvl="0">
              <a:buSzPts val="1700"/>
            </a:pPr>
            <a:endParaRPr lang="en-US" sz="1800" b="1" dirty="0">
              <a:latin typeface="Lato" panose="020B0604020202020204" charset="0"/>
            </a:endParaRPr>
          </a:p>
          <a:p>
            <a:pPr marL="457200" marR="0" lvl="0" indent="-336550" algn="l" rtl="0">
              <a:lnSpc>
                <a:spcPct val="100000"/>
              </a:lnSpc>
              <a:spcBef>
                <a:spcPts val="0"/>
              </a:spcBef>
              <a:spcAft>
                <a:spcPts val="0"/>
              </a:spcAft>
              <a:buClr>
                <a:srgbClr val="000000"/>
              </a:buClr>
              <a:buSzPts val="1700"/>
              <a:buFont typeface="Arial"/>
              <a:buChar char="●"/>
            </a:pPr>
            <a:r>
              <a:rPr lang="en-US" sz="1800" b="1" i="0" u="none" strike="noStrike" cap="none" dirty="0">
                <a:solidFill>
                  <a:srgbClr val="000000"/>
                </a:solidFill>
                <a:latin typeface="Lato" panose="020B0604020202020204" charset="0"/>
                <a:sym typeface="Arial"/>
              </a:rPr>
              <a:t>Minimum Sales Requirements: </a:t>
            </a:r>
            <a:r>
              <a:rPr lang="en-US" sz="1800" b="1" i="1" strike="noStrike" cap="none" dirty="0">
                <a:solidFill>
                  <a:schemeClr val="tx1"/>
                </a:solidFill>
                <a:latin typeface="Lato" panose="020B0604020202020204" charset="0"/>
                <a:sym typeface="Arial"/>
              </a:rPr>
              <a:t>Acquisition Letter MV-2023-01,Supplement 1</a:t>
            </a:r>
            <a:endParaRPr sz="1800" b="1" i="1" dirty="0">
              <a:solidFill>
                <a:schemeClr val="tx1"/>
              </a:solidFill>
              <a:latin typeface="Lato" panose="020B0604020202020204" charset="0"/>
            </a:endParaRPr>
          </a:p>
          <a:p>
            <a:pPr marL="0" marR="0" lvl="0" indent="0" algn="l" rtl="0">
              <a:lnSpc>
                <a:spcPct val="100000"/>
              </a:lnSpc>
              <a:spcBef>
                <a:spcPts val="0"/>
              </a:spcBef>
              <a:spcAft>
                <a:spcPts val="0"/>
              </a:spcAft>
              <a:buNone/>
            </a:pPr>
            <a:endParaRPr sz="1800" dirty="0">
              <a:latin typeface="Lato" panose="020B0604020202020204" charset="0"/>
            </a:endParaRPr>
          </a:p>
          <a:p>
            <a:pPr marL="0" marR="0" lvl="0" indent="0" algn="l" rtl="0">
              <a:lnSpc>
                <a:spcPct val="100000"/>
              </a:lnSpc>
              <a:spcBef>
                <a:spcPts val="0"/>
              </a:spcBef>
              <a:spcAft>
                <a:spcPts val="0"/>
              </a:spcAft>
              <a:buNone/>
            </a:pPr>
            <a:r>
              <a:rPr lang="en-US" sz="1800" dirty="0">
                <a:latin typeface="Lato" panose="020B0604020202020204" charset="0"/>
              </a:rPr>
              <a:t>This supplement amends FAS FSS clause I-FSS-639, Contract Sales Criteria by:</a:t>
            </a:r>
            <a:endParaRPr sz="1800" dirty="0">
              <a:latin typeface="Lato" panose="020B0604020202020204" charset="0"/>
            </a:endParaRPr>
          </a:p>
          <a:p>
            <a:pPr marL="457200" marR="0" lvl="0" indent="-342900" algn="l" rtl="0">
              <a:lnSpc>
                <a:spcPct val="100000"/>
              </a:lnSpc>
              <a:spcBef>
                <a:spcPts val="0"/>
              </a:spcBef>
              <a:spcAft>
                <a:spcPts val="0"/>
              </a:spcAft>
              <a:buSzPts val="1800"/>
              <a:buChar char="●"/>
            </a:pPr>
            <a:r>
              <a:rPr lang="en-US" sz="1800" dirty="0">
                <a:latin typeface="Lato" panose="020B0604020202020204" charset="0"/>
              </a:rPr>
              <a:t>Changed the period of performance for your MAS contract to a standardized 60 months </a:t>
            </a:r>
            <a:endParaRPr sz="1800" dirty="0">
              <a:latin typeface="Lato" panose="020B0604020202020204" charset="0"/>
            </a:endParaRPr>
          </a:p>
          <a:p>
            <a:pPr marL="0" marR="0" lvl="0" indent="0" algn="l" rtl="0">
              <a:lnSpc>
                <a:spcPct val="100000"/>
              </a:lnSpc>
              <a:spcBef>
                <a:spcPts val="0"/>
              </a:spcBef>
              <a:spcAft>
                <a:spcPts val="0"/>
              </a:spcAft>
              <a:buNone/>
            </a:pPr>
            <a:endParaRPr sz="1800" dirty="0">
              <a:latin typeface="Lato" panose="020B0604020202020204" charset="0"/>
            </a:endParaRPr>
          </a:p>
          <a:p>
            <a:pPr marL="457200" marR="0" lvl="0" indent="-342900" algn="l" rtl="0">
              <a:lnSpc>
                <a:spcPct val="100000"/>
              </a:lnSpc>
              <a:spcBef>
                <a:spcPts val="0"/>
              </a:spcBef>
              <a:spcAft>
                <a:spcPts val="0"/>
              </a:spcAft>
              <a:buSzPts val="1800"/>
              <a:buChar char="●"/>
            </a:pPr>
            <a:r>
              <a:rPr lang="en-US" sz="1800" dirty="0">
                <a:latin typeface="Lato" panose="020B0604020202020204" charset="0"/>
              </a:rPr>
              <a:t>Adjusted the required GSA sales dollar thresholds FROM: $25,000 within the first 24 months following contract award, and $25,000 in sales each additional year </a:t>
            </a:r>
            <a:r>
              <a:rPr lang="en-US" sz="1800" b="1" dirty="0">
                <a:latin typeface="Lato" panose="020B0604020202020204" charset="0"/>
              </a:rPr>
              <a:t>TO: a single $100,000 threshold for the first 60 months of the contract, and a $125,000 threshold for each 60-month option period thereafter</a:t>
            </a:r>
            <a:endParaRPr sz="1800" b="1" dirty="0">
              <a:latin typeface="Lato" panose="020B0604020202020204" charset="0"/>
            </a:endParaRPr>
          </a:p>
          <a:p>
            <a:pPr marL="0" marR="0" lvl="0" indent="0" algn="l" rtl="0">
              <a:lnSpc>
                <a:spcPct val="100000"/>
              </a:lnSpc>
              <a:spcBef>
                <a:spcPts val="0"/>
              </a:spcBef>
              <a:spcAft>
                <a:spcPts val="0"/>
              </a:spcAft>
              <a:buNone/>
            </a:pPr>
            <a:endParaRPr sz="1800" dirty="0">
              <a:latin typeface="Lato" panose="020B0604020202020204" charset="0"/>
            </a:endParaRPr>
          </a:p>
          <a:p>
            <a:pPr marL="457200" marR="0" lvl="0" indent="-342900" algn="l" rtl="0">
              <a:lnSpc>
                <a:spcPct val="100000"/>
              </a:lnSpc>
              <a:spcBef>
                <a:spcPts val="0"/>
              </a:spcBef>
              <a:spcAft>
                <a:spcPts val="0"/>
              </a:spcAft>
              <a:buSzPts val="1800"/>
              <a:buChar char="●"/>
            </a:pPr>
            <a:r>
              <a:rPr lang="en-US" sz="1800" dirty="0">
                <a:latin typeface="Lato" panose="020B0604020202020204" charset="0"/>
              </a:rPr>
              <a:t>Make the consideration of sales a part of a FSS contracting officer’s determination to exercise (or not) an option to extend the term of the contract.</a:t>
            </a:r>
            <a:endParaRPr sz="1800" dirty="0">
              <a:latin typeface="Lato" panose="020B0604020202020204" charset="0"/>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pSp>
        <p:nvGrpSpPr>
          <p:cNvPr id="497" name="Google Shape;497;p95" descr="GSA eLibrary."/>
          <p:cNvGrpSpPr/>
          <p:nvPr/>
        </p:nvGrpSpPr>
        <p:grpSpPr>
          <a:xfrm>
            <a:off x="30206" y="0"/>
            <a:ext cx="3632543" cy="1614452"/>
            <a:chOff x="-1012622" y="1681250"/>
            <a:chExt cx="4319903" cy="1742252"/>
          </a:xfrm>
        </p:grpSpPr>
        <p:pic>
          <p:nvPicPr>
            <p:cNvPr id="498" name="Google Shape;498;p95" descr="GSA eLibrary"/>
            <p:cNvPicPr preferRelativeResize="0"/>
            <p:nvPr/>
          </p:nvPicPr>
          <p:blipFill rotWithShape="1">
            <a:blip r:embed="rId3">
              <a:alphaModFix/>
            </a:blip>
            <a:srcRect/>
            <a:stretch/>
          </p:blipFill>
          <p:spPr>
            <a:xfrm>
              <a:off x="-1012622" y="1681250"/>
              <a:ext cx="3706062" cy="1742252"/>
            </a:xfrm>
            <a:prstGeom prst="rect">
              <a:avLst/>
            </a:prstGeom>
            <a:noFill/>
            <a:ln>
              <a:noFill/>
            </a:ln>
          </p:spPr>
        </p:pic>
        <p:sp>
          <p:nvSpPr>
            <p:cNvPr id="499" name="Google Shape;499;p95"/>
            <p:cNvSpPr txBox="1"/>
            <p:nvPr/>
          </p:nvSpPr>
          <p:spPr>
            <a:xfrm>
              <a:off x="582629" y="1681250"/>
              <a:ext cx="2724652" cy="1613906"/>
            </a:xfrm>
            <a:prstGeom prst="rect">
              <a:avLst/>
            </a:prstGeom>
            <a:solidFill>
              <a:schemeClr val="lt1"/>
            </a:solidFill>
            <a:ln>
              <a:noFill/>
            </a:ln>
          </p:spPr>
          <p:txBody>
            <a:bodyPr spcFirstLastPara="1" wrap="square" lIns="91425" tIns="45700" rIns="91425" bIns="45700" anchor="ctr" anchorCtr="0">
              <a:noAutofit/>
            </a:bodyPr>
            <a:lstStyle/>
            <a:p>
              <a:pPr>
                <a:buSzPts val="6600"/>
              </a:pPr>
              <a:r>
                <a:rPr lang="en-US" sz="6600" b="1" i="1" baseline="-25000" dirty="0">
                  <a:solidFill>
                    <a:srgbClr val="8A0000"/>
                  </a:solidFill>
                  <a:latin typeface="Calibri"/>
                  <a:ea typeface="Calibri"/>
                  <a:cs typeface="Calibri"/>
                  <a:sym typeface="Calibri"/>
                </a:rPr>
                <a:t>eLibrary</a:t>
              </a:r>
              <a:endParaRPr dirty="0"/>
            </a:p>
            <a:p>
              <a:pPr>
                <a:buSzPts val="6600"/>
              </a:pPr>
              <a:endParaRPr sz="6600" b="1" i="1" baseline="-25000" dirty="0">
                <a:solidFill>
                  <a:srgbClr val="8A0000"/>
                </a:solidFill>
                <a:latin typeface="Calibri"/>
                <a:ea typeface="Calibri"/>
                <a:cs typeface="Calibri"/>
                <a:sym typeface="Calibri"/>
              </a:endParaRPr>
            </a:p>
          </p:txBody>
        </p:sp>
      </p:grpSp>
      <p:sp>
        <p:nvSpPr>
          <p:cNvPr id="23" name="Google Shape;218;p8"/>
          <p:cNvSpPr txBox="1">
            <a:spLocks noGrp="1"/>
          </p:cNvSpPr>
          <p:nvPr>
            <p:ph type="title"/>
          </p:nvPr>
        </p:nvSpPr>
        <p:spPr>
          <a:xfrm>
            <a:off x="3713856" y="385760"/>
            <a:ext cx="6691488"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8F77B6"/>
                </a:solidFill>
                <a:latin typeface="Lato Black"/>
                <a:ea typeface="Lato Black"/>
                <a:cs typeface="Lato Black"/>
                <a:sym typeface="Lato Black"/>
              </a:rPr>
              <a:t>REVIEW YOUR CONTRACT DATA</a:t>
            </a:r>
            <a:endParaRPr sz="1400" dirty="0">
              <a:solidFill>
                <a:srgbClr val="8F77B6"/>
              </a:solidFill>
              <a:latin typeface="Lato Black"/>
              <a:ea typeface="Lato Black"/>
              <a:cs typeface="Lato Black"/>
              <a:sym typeface="Lato Black"/>
            </a:endParaRPr>
          </a:p>
        </p:txBody>
      </p:sp>
      <p:sp>
        <p:nvSpPr>
          <p:cNvPr id="3" name="TextBox 2"/>
          <p:cNvSpPr txBox="1"/>
          <p:nvPr/>
        </p:nvSpPr>
        <p:spPr>
          <a:xfrm>
            <a:off x="1485152" y="1561469"/>
            <a:ext cx="8763064" cy="892552"/>
          </a:xfrm>
          <a:prstGeom prst="rect">
            <a:avLst/>
          </a:prstGeom>
          <a:noFill/>
        </p:spPr>
        <p:txBody>
          <a:bodyPr wrap="square" rtlCol="0">
            <a:spAutoFit/>
          </a:bodyPr>
          <a:lstStyle/>
          <a:p>
            <a:pPr algn="ctr"/>
            <a:r>
              <a:rPr lang="en-US" sz="2800" b="1" dirty="0">
                <a:solidFill>
                  <a:schemeClr val="accent2"/>
                </a:solidFill>
                <a:latin typeface="Lato" panose="020B0604020202020204" charset="0"/>
              </a:rPr>
              <a:t>MARKETING STRATEGY TIP#1</a:t>
            </a:r>
          </a:p>
          <a:p>
            <a:pPr algn="ctr"/>
            <a:r>
              <a:rPr lang="en-US" sz="2400" b="1" dirty="0">
                <a:latin typeface="Lato" panose="020B0604020202020204" charset="0"/>
              </a:rPr>
              <a:t>SEE  WHAT YOUR COMPETITORS ARE DOING!</a:t>
            </a:r>
          </a:p>
        </p:txBody>
      </p:sp>
      <p:grpSp>
        <p:nvGrpSpPr>
          <p:cNvPr id="500" name="Google Shape;500;p95" descr="Three blue chevrons next to each pther pointing rightward. White text in chevron 1 says, &quot;Category.&quot; Chevron 2, &quot;Subcategory.&quot; Chevron 3, &quot;SIN.&quot;">
            <a:extLst>
              <a:ext uri="{C183D7F6-B498-43B3-948B-1728B52AA6E4}">
                <adec:decorative xmlns:adec="http://schemas.microsoft.com/office/drawing/2017/decorative" val="0"/>
              </a:ext>
            </a:extLst>
          </p:cNvPr>
          <p:cNvGrpSpPr/>
          <p:nvPr/>
        </p:nvGrpSpPr>
        <p:grpSpPr>
          <a:xfrm>
            <a:off x="3221593" y="2914418"/>
            <a:ext cx="6092461" cy="740973"/>
            <a:chOff x="1785" y="136326"/>
            <a:chExt cx="6092461" cy="870300"/>
          </a:xfrm>
        </p:grpSpPr>
        <p:sp>
          <p:nvSpPr>
            <p:cNvPr id="501" name="Google Shape;501;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02" name="Google Shape;502;p95"/>
            <p:cNvSpPr txBox="1"/>
            <p:nvPr/>
          </p:nvSpPr>
          <p:spPr>
            <a:xfrm>
              <a:off x="436958" y="136326"/>
              <a:ext cx="1305600" cy="870300"/>
            </a:xfrm>
            <a:prstGeom prst="rect">
              <a:avLst/>
            </a:prstGeom>
            <a:noFill/>
            <a:ln>
              <a:noFill/>
            </a:ln>
          </p:spPr>
          <p:txBody>
            <a:bodyPr spcFirstLastPara="1" wrap="square" lIns="72000" tIns="24000" rIns="24000" bIns="24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Category</a:t>
              </a:r>
              <a:endParaRPr sz="1800" b="1" dirty="0">
                <a:solidFill>
                  <a:srgbClr val="FFFFFF"/>
                </a:solidFill>
                <a:latin typeface="Calibri"/>
                <a:ea typeface="Calibri"/>
                <a:cs typeface="Calibri"/>
                <a:sym typeface="Calibri"/>
              </a:endParaRPr>
            </a:p>
          </p:txBody>
        </p:sp>
        <p:sp>
          <p:nvSpPr>
            <p:cNvPr id="503" name="Google Shape;503;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04" name="Google Shape;504;p95"/>
            <p:cNvSpPr txBox="1"/>
            <p:nvPr/>
          </p:nvSpPr>
          <p:spPr>
            <a:xfrm>
              <a:off x="2395239" y="136326"/>
              <a:ext cx="1305600" cy="870300"/>
            </a:xfrm>
            <a:prstGeom prst="rect">
              <a:avLst/>
            </a:prstGeom>
            <a:noFill/>
            <a:ln>
              <a:noFill/>
            </a:ln>
          </p:spPr>
          <p:txBody>
            <a:bodyPr spcFirstLastPara="1" wrap="square" lIns="72000" tIns="24000" rIns="24000" bIns="24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Subcategory</a:t>
              </a:r>
              <a:endParaRPr sz="1800" b="1" dirty="0">
                <a:solidFill>
                  <a:srgbClr val="FFFFFF"/>
                </a:solidFill>
                <a:latin typeface="Calibri"/>
                <a:ea typeface="Calibri"/>
                <a:cs typeface="Calibri"/>
                <a:sym typeface="Calibri"/>
              </a:endParaRPr>
            </a:p>
          </p:txBody>
        </p:sp>
        <p:sp>
          <p:nvSpPr>
            <p:cNvPr id="505" name="Google Shape;505;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06" name="Google Shape;506;p95"/>
            <p:cNvSpPr txBox="1"/>
            <p:nvPr/>
          </p:nvSpPr>
          <p:spPr>
            <a:xfrm>
              <a:off x="4353519" y="136326"/>
              <a:ext cx="1305600" cy="870300"/>
            </a:xfrm>
            <a:prstGeom prst="rect">
              <a:avLst/>
            </a:prstGeom>
            <a:noFill/>
            <a:ln>
              <a:noFill/>
            </a:ln>
          </p:spPr>
          <p:txBody>
            <a:bodyPr spcFirstLastPara="1" wrap="square" lIns="72000" tIns="24000" rIns="24000" bIns="24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SIN</a:t>
              </a:r>
              <a:endParaRPr sz="1800" b="1" dirty="0">
                <a:solidFill>
                  <a:srgbClr val="FFFFFF"/>
                </a:solidFill>
                <a:latin typeface="Calibri"/>
                <a:ea typeface="Calibri"/>
                <a:cs typeface="Calibri"/>
                <a:sym typeface="Calibri"/>
              </a:endParaRPr>
            </a:p>
          </p:txBody>
        </p:sp>
      </p:grpSp>
      <p:grpSp>
        <p:nvGrpSpPr>
          <p:cNvPr id="507" name="Google Shape;507;p95" descr="Three blue chevrons next to each pther pointing rightward. White text in chevron 1 says, &quot;Contractor Details.&quot; Chevron 2, &quot;Size Status.&quot; Chevron 3, &quot;Contract clauses.&quot;">
            <a:extLst>
              <a:ext uri="{C183D7F6-B498-43B3-948B-1728B52AA6E4}">
                <adec:decorative xmlns:adec="http://schemas.microsoft.com/office/drawing/2017/decorative" val="0"/>
              </a:ext>
            </a:extLst>
          </p:cNvPr>
          <p:cNvGrpSpPr/>
          <p:nvPr/>
        </p:nvGrpSpPr>
        <p:grpSpPr>
          <a:xfrm>
            <a:off x="3221593" y="3827651"/>
            <a:ext cx="6092461" cy="699634"/>
            <a:chOff x="1785" y="136326"/>
            <a:chExt cx="6092461" cy="870300"/>
          </a:xfrm>
        </p:grpSpPr>
        <p:sp>
          <p:nvSpPr>
            <p:cNvPr id="508" name="Google Shape;508;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09" name="Google Shape;509;p95"/>
            <p:cNvSpPr txBox="1"/>
            <p:nvPr/>
          </p:nvSpPr>
          <p:spPr>
            <a:xfrm>
              <a:off x="436958" y="136326"/>
              <a:ext cx="1305600" cy="870300"/>
            </a:xfrm>
            <a:prstGeom prst="rect">
              <a:avLst/>
            </a:prstGeom>
            <a:noFill/>
            <a:ln>
              <a:noFill/>
            </a:ln>
          </p:spPr>
          <p:txBody>
            <a:bodyPr spcFirstLastPara="1" wrap="square" lIns="84000" tIns="28000" rIns="28000" bIns="28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Contractor Details</a:t>
              </a:r>
              <a:endParaRPr sz="1800" b="1" dirty="0">
                <a:solidFill>
                  <a:srgbClr val="FFFFFF"/>
                </a:solidFill>
                <a:latin typeface="Calibri"/>
                <a:ea typeface="Calibri"/>
                <a:cs typeface="Calibri"/>
                <a:sym typeface="Calibri"/>
              </a:endParaRPr>
            </a:p>
          </p:txBody>
        </p:sp>
        <p:sp>
          <p:nvSpPr>
            <p:cNvPr id="510" name="Google Shape;510;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11" name="Google Shape;511;p95"/>
            <p:cNvSpPr txBox="1"/>
            <p:nvPr/>
          </p:nvSpPr>
          <p:spPr>
            <a:xfrm>
              <a:off x="2395239" y="136326"/>
              <a:ext cx="1305600" cy="870300"/>
            </a:xfrm>
            <a:prstGeom prst="rect">
              <a:avLst/>
            </a:prstGeom>
            <a:noFill/>
            <a:ln>
              <a:noFill/>
            </a:ln>
          </p:spPr>
          <p:txBody>
            <a:bodyPr spcFirstLastPara="1" wrap="square" lIns="84000" tIns="28000" rIns="28000" bIns="28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Size Status</a:t>
              </a:r>
              <a:endParaRPr sz="1800" b="1" dirty="0">
                <a:solidFill>
                  <a:srgbClr val="FFFFFF"/>
                </a:solidFill>
                <a:latin typeface="Calibri"/>
                <a:ea typeface="Calibri"/>
                <a:cs typeface="Calibri"/>
                <a:sym typeface="Calibri"/>
              </a:endParaRPr>
            </a:p>
          </p:txBody>
        </p:sp>
        <p:sp>
          <p:nvSpPr>
            <p:cNvPr id="512" name="Google Shape;512;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buSzPts val="1800"/>
              </a:pPr>
              <a:endParaRPr sz="1800" b="1" dirty="0"/>
            </a:p>
          </p:txBody>
        </p:sp>
        <p:sp>
          <p:nvSpPr>
            <p:cNvPr id="513" name="Google Shape;513;p95"/>
            <p:cNvSpPr txBox="1"/>
            <p:nvPr/>
          </p:nvSpPr>
          <p:spPr>
            <a:xfrm>
              <a:off x="4353519" y="136326"/>
              <a:ext cx="1305600" cy="870300"/>
            </a:xfrm>
            <a:prstGeom prst="rect">
              <a:avLst/>
            </a:prstGeom>
            <a:noFill/>
            <a:ln>
              <a:noFill/>
            </a:ln>
          </p:spPr>
          <p:txBody>
            <a:bodyPr spcFirstLastPara="1" wrap="square" lIns="84000" tIns="28000" rIns="28000" bIns="28000" anchor="ctr" anchorCtr="0">
              <a:noAutofit/>
            </a:bodyPr>
            <a:lstStyle/>
            <a:p>
              <a:pPr algn="ctr">
                <a:lnSpc>
                  <a:spcPct val="90000"/>
                </a:lnSpc>
                <a:buSzPts val="1800"/>
              </a:pPr>
              <a:r>
                <a:rPr lang="en-US" sz="1800" b="1" dirty="0">
                  <a:solidFill>
                    <a:srgbClr val="FFFFFF"/>
                  </a:solidFill>
                  <a:latin typeface="Calibri"/>
                  <a:ea typeface="Calibri"/>
                  <a:cs typeface="Calibri"/>
                  <a:sym typeface="Calibri"/>
                </a:rPr>
                <a:t>Contract Clauses</a:t>
              </a:r>
              <a:endParaRPr sz="1800" b="1" dirty="0">
                <a:solidFill>
                  <a:srgbClr val="FFFFFF"/>
                </a:solidFill>
                <a:latin typeface="Calibri"/>
                <a:ea typeface="Calibri"/>
                <a:cs typeface="Calibri"/>
                <a:sym typeface="Calibri"/>
              </a:endParaRPr>
            </a:p>
          </p:txBody>
        </p:sp>
      </p:grpSp>
      <p:sp>
        <p:nvSpPr>
          <p:cNvPr id="496" name="Google Shape;496;p95"/>
          <p:cNvSpPr txBox="1"/>
          <p:nvPr/>
        </p:nvSpPr>
        <p:spPr>
          <a:xfrm>
            <a:off x="2030457" y="4868206"/>
            <a:ext cx="8486700" cy="882600"/>
          </a:xfrm>
          <a:prstGeom prst="rect">
            <a:avLst/>
          </a:prstGeom>
          <a:noFill/>
          <a:ln>
            <a:noFill/>
          </a:ln>
        </p:spPr>
        <p:txBody>
          <a:bodyPr spcFirstLastPara="1" wrap="square" lIns="91425" tIns="45700" rIns="91425" bIns="45700" anchor="t" anchorCtr="0">
            <a:noAutofit/>
          </a:bodyPr>
          <a:lstStyle/>
          <a:p>
            <a:pPr algn="ctr">
              <a:buSzPts val="2400"/>
            </a:pPr>
            <a:r>
              <a:rPr lang="en-US" sz="2400" dirty="0">
                <a:latin typeface="Calibri"/>
                <a:ea typeface="Calibri"/>
                <a:cs typeface="Calibri"/>
                <a:sym typeface="Calibri"/>
              </a:rPr>
              <a:t>eLibrary - The official online source for complete GSA and VA Schedules information – a great market research tool.</a:t>
            </a:r>
            <a:endParaRPr sz="2400" dirty="0">
              <a:latin typeface="Calibri"/>
              <a:ea typeface="Calibri"/>
              <a:cs typeface="Calibri"/>
              <a:sym typeface="Calibri"/>
            </a:endParaRPr>
          </a:p>
        </p:txBody>
      </p:sp>
      <p:sp>
        <p:nvSpPr>
          <p:cNvPr id="495" name="Google Shape;495;p95">
            <a:extLst>
              <a:ext uri="{C183D7F6-B498-43B3-948B-1728B52AA6E4}">
                <adec:decorative xmlns:adec="http://schemas.microsoft.com/office/drawing/2017/decorative" val="0"/>
              </a:ext>
            </a:extLst>
          </p:cNvPr>
          <p:cNvSpPr txBox="1">
            <a:spLocks noGrp="1"/>
          </p:cNvSpPr>
          <p:nvPr>
            <p:ph type="title" idx="4294967295"/>
          </p:nvPr>
        </p:nvSpPr>
        <p:spPr>
          <a:xfrm>
            <a:off x="2519979" y="5793995"/>
            <a:ext cx="7184700" cy="831000"/>
          </a:xfrm>
          <a:prstGeom prst="rect">
            <a:avLst/>
          </a:prstGeom>
          <a:noFill/>
          <a:ln>
            <a:noFill/>
          </a:ln>
        </p:spPr>
        <p:txBody>
          <a:bodyPr spcFirstLastPara="1" wrap="square" lIns="91425" tIns="45700" rIns="91425" bIns="45700" anchor="t" anchorCtr="0">
            <a:noAutofit/>
          </a:bodyPr>
          <a:lstStyle/>
          <a:p>
            <a:pPr algn="ctr">
              <a:buClr>
                <a:srgbClr val="000000"/>
              </a:buClr>
              <a:buSzPts val="2400"/>
            </a:pPr>
            <a:r>
              <a:rPr lang="en-US" sz="2400" b="0" u="sng" dirty="0">
                <a:solidFill>
                  <a:schemeClr val="hlink"/>
                </a:solidFill>
                <a:latin typeface="Calibri"/>
                <a:ea typeface="Calibri"/>
                <a:cs typeface="Calibri"/>
                <a:sym typeface="Calibri"/>
                <a:hlinkClick r:id="rId4"/>
              </a:rPr>
              <a:t>www.gsaelibrary.gsa.gov</a:t>
            </a:r>
            <a:r>
              <a:rPr lang="en-US" sz="2400" b="0" dirty="0">
                <a:solidFill>
                  <a:srgbClr val="000000"/>
                </a:solidFill>
                <a:latin typeface="Calibri"/>
                <a:ea typeface="Calibri"/>
                <a:cs typeface="Calibri"/>
                <a:sym typeface="Calibri"/>
              </a:rPr>
              <a:t> </a:t>
            </a:r>
            <a:endParaRPr dirty="0"/>
          </a:p>
        </p:txBody>
      </p:sp>
    </p:spTree>
    <p:extLst>
      <p:ext uri="{BB962C8B-B14F-4D97-AF65-F5344CB8AC3E}">
        <p14:creationId xmlns:p14="http://schemas.microsoft.com/office/powerpoint/2010/main" val="109121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30" name="Picture 29">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31" name="Google Shape;218;p8"/>
          <p:cNvSpPr txBox="1">
            <a:spLocks noGrp="1"/>
          </p:cNvSpPr>
          <p:nvPr>
            <p:ph type="title" idx="4294967295"/>
          </p:nvPr>
        </p:nvSpPr>
        <p:spPr>
          <a:xfrm>
            <a:off x="361056" y="448513"/>
            <a:ext cx="6691488"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REVIEW CONTRACT DATA</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33" name="Google Shape;742;p124"/>
          <p:cNvSpPr txBox="1">
            <a:spLocks/>
          </p:cNvSpPr>
          <p:nvPr/>
        </p:nvSpPr>
        <p:spPr>
          <a:xfrm>
            <a:off x="1828800" y="1631286"/>
            <a:ext cx="7848900" cy="751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sz="2800" b="1" dirty="0"/>
              <a:t>Schedules Sales Query Plus (SSQ+)</a:t>
            </a:r>
          </a:p>
        </p:txBody>
      </p:sp>
      <p:sp>
        <p:nvSpPr>
          <p:cNvPr id="32" name="Google Shape;740;p124"/>
          <p:cNvSpPr/>
          <p:nvPr/>
        </p:nvSpPr>
        <p:spPr>
          <a:xfrm>
            <a:off x="1828800" y="2382486"/>
            <a:ext cx="8229600" cy="3989400"/>
          </a:xfrm>
          <a:prstGeom prst="rect">
            <a:avLst/>
          </a:prstGeom>
          <a:noFill/>
          <a:ln>
            <a:noFill/>
          </a:ln>
        </p:spPr>
        <p:txBody>
          <a:bodyPr spcFirstLastPara="1" wrap="square" lIns="91400" tIns="45650" rIns="91400" bIns="45650" anchor="t" anchorCtr="0">
            <a:noAutofit/>
          </a:bodyPr>
          <a:lstStyle/>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dirty="0">
                <a:solidFill>
                  <a:schemeClr val="dk1"/>
                </a:solidFill>
                <a:highlight>
                  <a:srgbClr val="FFFFFF"/>
                </a:highlight>
                <a:latin typeface="Helvetica Neue"/>
                <a:ea typeface="Helvetica Neue"/>
                <a:cs typeface="Helvetica Neue"/>
                <a:sym typeface="Helvetica Neue"/>
              </a:rPr>
              <a:t>Designed to provide </a:t>
            </a:r>
            <a:r>
              <a:rPr lang="en-US" sz="2200" dirty="0">
                <a:solidFill>
                  <a:schemeClr val="dk1"/>
                </a:solidFill>
                <a:highlight>
                  <a:srgbClr val="FFFFFF"/>
                </a:highlight>
                <a:latin typeface="Helvetica Neue"/>
                <a:ea typeface="Helvetica Neue"/>
                <a:cs typeface="Helvetica Neue"/>
                <a:sym typeface="Helvetica Neue"/>
              </a:rPr>
              <a:t>small businesses </a:t>
            </a:r>
            <a:r>
              <a:rPr lang="en-US" sz="2200" b="0" i="0" u="none" strike="noStrike" cap="none" dirty="0">
                <a:solidFill>
                  <a:schemeClr val="dk1"/>
                </a:solidFill>
                <a:highlight>
                  <a:srgbClr val="FFFFFF"/>
                </a:highlight>
                <a:latin typeface="Helvetica Neue"/>
                <a:ea typeface="Helvetica Neue"/>
                <a:cs typeface="Helvetica Neue"/>
                <a:sym typeface="Helvetica Neue"/>
              </a:rPr>
              <a:t>with the </a:t>
            </a:r>
            <a:r>
              <a:rPr lang="en-US" sz="2200" dirty="0">
                <a:solidFill>
                  <a:schemeClr val="dk1"/>
                </a:solidFill>
                <a:highlight>
                  <a:srgbClr val="FFFFFF"/>
                </a:highlight>
                <a:latin typeface="Helvetica Neue"/>
                <a:ea typeface="Helvetica Neue"/>
                <a:cs typeface="Helvetica Neue"/>
                <a:sym typeface="Helvetica Neue"/>
              </a:rPr>
              <a:t>data </a:t>
            </a:r>
            <a:r>
              <a:rPr lang="en-US" sz="2200" b="0" i="0" u="none" strike="noStrike" cap="none" dirty="0">
                <a:solidFill>
                  <a:schemeClr val="dk1"/>
                </a:solidFill>
                <a:highlight>
                  <a:srgbClr val="FFFFFF"/>
                </a:highlight>
                <a:latin typeface="Helvetica Neue"/>
                <a:ea typeface="Helvetica Neue"/>
                <a:cs typeface="Helvetica Neue"/>
                <a:sym typeface="Helvetica Neue"/>
              </a:rPr>
              <a:t>you need to </a:t>
            </a:r>
            <a:r>
              <a:rPr lang="en-US" sz="2200" dirty="0">
                <a:solidFill>
                  <a:schemeClr val="dk1"/>
                </a:solidFill>
                <a:highlight>
                  <a:srgbClr val="FFFFFF"/>
                </a:highlight>
                <a:latin typeface="Helvetica Neue"/>
                <a:ea typeface="Helvetica Neue"/>
                <a:cs typeface="Helvetica Neue"/>
                <a:sym typeface="Helvetica Neue"/>
              </a:rPr>
              <a:t>track </a:t>
            </a:r>
            <a:r>
              <a:rPr lang="en-US" sz="2200" b="0" i="0" u="none" strike="noStrike" cap="none" dirty="0">
                <a:solidFill>
                  <a:schemeClr val="dk1"/>
                </a:solidFill>
                <a:highlight>
                  <a:srgbClr val="FFFFFF"/>
                </a:highlight>
                <a:latin typeface="Helvetica Neue"/>
                <a:ea typeface="Helvetica Neue"/>
                <a:cs typeface="Helvetica Neue"/>
                <a:sym typeface="Helvetica Neue"/>
              </a:rPr>
              <a:t>your sales information. </a:t>
            </a:r>
            <a:endParaRPr sz="2200" b="0" i="0" u="none" strike="noStrike" cap="none" dirty="0">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dirty="0">
                <a:solidFill>
                  <a:schemeClr val="dk1"/>
                </a:solidFill>
                <a:highlight>
                  <a:srgbClr val="FFFFFF"/>
                </a:highlight>
                <a:latin typeface="Helvetica Neue"/>
                <a:ea typeface="Helvetica Neue"/>
                <a:cs typeface="Helvetica Neue"/>
                <a:sym typeface="Helvetica Neue"/>
              </a:rPr>
              <a:t>SSQ+ is a tool that depicts sales in both report and dashboard format. </a:t>
            </a:r>
            <a:endParaRPr sz="2200" b="0" i="0" u="none" strike="noStrike" cap="none" dirty="0">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dirty="0">
                <a:solidFill>
                  <a:schemeClr val="dk1"/>
                </a:solidFill>
                <a:highlight>
                  <a:srgbClr val="FFFFFF"/>
                </a:highlight>
                <a:latin typeface="Helvetica Neue"/>
                <a:ea typeface="Helvetica Neue"/>
                <a:cs typeface="Helvetica Neue"/>
                <a:sym typeface="Helvetica Neue"/>
              </a:rPr>
              <a:t>SSQ+ replaces the SSQ and offers searchable and filterable information from FY 1991 to present, including sales dollars for TDR contracts.</a:t>
            </a:r>
            <a:endParaRPr sz="2200" b="0" i="0" u="none" strike="noStrike" cap="none" dirty="0">
              <a:solidFill>
                <a:schemeClr val="dk1"/>
              </a:solidFill>
              <a:highlight>
                <a:srgbClr val="FFFFFF"/>
              </a:highlight>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2200"/>
              <a:buFont typeface="Arial"/>
              <a:buNone/>
            </a:pPr>
            <a:endParaRPr sz="2200" b="0" i="0" u="none" strike="noStrike" cap="none" dirty="0">
              <a:solidFill>
                <a:schemeClr val="dk1"/>
              </a:solidFill>
              <a:latin typeface="Arial"/>
              <a:ea typeface="Arial"/>
              <a:cs typeface="Arial"/>
              <a:sym typeface="Arial"/>
            </a:endParaRPr>
          </a:p>
        </p:txBody>
      </p:sp>
      <p:sp>
        <p:nvSpPr>
          <p:cNvPr id="34" name="Google Shape;741;p124"/>
          <p:cNvSpPr txBox="1"/>
          <p:nvPr/>
        </p:nvSpPr>
        <p:spPr>
          <a:xfrm>
            <a:off x="1828800" y="5746386"/>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dirty="0">
                <a:solidFill>
                  <a:schemeClr val="hlink"/>
                </a:solidFill>
                <a:latin typeface="Arial"/>
                <a:ea typeface="Arial"/>
                <a:cs typeface="Arial"/>
                <a:sym typeface="Arial"/>
                <a:hlinkClick r:id="rId4"/>
              </a:rPr>
              <a:t>FAS Schedule Sales Query Plus (SSQ+)</a:t>
            </a:r>
            <a:endParaRPr sz="2099"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05471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5" name="Google Shape;185;p5"/>
          <p:cNvSpPr txBox="1">
            <a:spLocks noGrp="1"/>
          </p:cNvSpPr>
          <p:nvPr>
            <p:ph type="title" idx="4294967295"/>
          </p:nvPr>
        </p:nvSpPr>
        <p:spPr>
          <a:xfrm>
            <a:off x="301218" y="552154"/>
            <a:ext cx="6838618" cy="58473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8F77B6"/>
                </a:solidFill>
                <a:effectLst/>
                <a:uLnTx/>
                <a:uFillTx/>
                <a:latin typeface="Lato Black"/>
                <a:ea typeface="Lato Black"/>
                <a:cs typeface="Lato Black"/>
                <a:sym typeface="Lato Black"/>
              </a:rPr>
              <a:t>RESEARCH – Awardees</a:t>
            </a:r>
            <a:endParaRPr kumimoji="0" lang="en-US" sz="1400" b="0" i="0" u="none" strike="noStrike" kern="0" cap="none" spc="0" normalizeH="0" baseline="0" noProof="0" dirty="0">
              <a:ln>
                <a:noFill/>
              </a:ln>
              <a:solidFill>
                <a:srgbClr val="8F77B6"/>
              </a:solidFill>
              <a:effectLst/>
              <a:uLnTx/>
              <a:uFillTx/>
              <a:latin typeface="Lato Black"/>
              <a:ea typeface="Lato Black"/>
              <a:cs typeface="Lato Black"/>
              <a:sym typeface="Lato Black"/>
            </a:endParaRPr>
          </a:p>
        </p:txBody>
      </p:sp>
      <p:sp>
        <p:nvSpPr>
          <p:cNvPr id="10" name="TextBox 9"/>
          <p:cNvSpPr txBox="1"/>
          <p:nvPr/>
        </p:nvSpPr>
        <p:spPr>
          <a:xfrm>
            <a:off x="2417805" y="1333419"/>
            <a:ext cx="7745711" cy="461665"/>
          </a:xfrm>
          <a:prstGeom prst="rect">
            <a:avLst/>
          </a:prstGeom>
          <a:noFill/>
        </p:spPr>
        <p:txBody>
          <a:bodyPr wrap="square" rtlCol="0">
            <a:spAutoFit/>
          </a:bodyPr>
          <a:lstStyle/>
          <a:p>
            <a:r>
              <a:rPr lang="en-US" sz="2400" b="1" dirty="0">
                <a:latin typeface="Lato" panose="020B0604020202020204" charset="0"/>
              </a:rPr>
              <a:t>TOP 100 CONTRACTORS REPORT FY22 (GSA)</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3133" y="123399"/>
            <a:ext cx="1155998" cy="1043489"/>
          </a:xfrm>
          <a:prstGeom prst="rect">
            <a:avLst/>
          </a:prstGeom>
        </p:spPr>
      </p:pic>
      <p:sp>
        <p:nvSpPr>
          <p:cNvPr id="4" name="Rectangle 3"/>
          <p:cNvSpPr/>
          <p:nvPr/>
        </p:nvSpPr>
        <p:spPr>
          <a:xfrm>
            <a:off x="1070641" y="3863648"/>
            <a:ext cx="5401877" cy="461665"/>
          </a:xfrm>
          <a:prstGeom prst="rect">
            <a:avLst/>
          </a:prstGeom>
        </p:spPr>
        <p:txBody>
          <a:bodyPr wrap="square">
            <a:spAutoFit/>
          </a:bodyPr>
          <a:lstStyle/>
          <a:p>
            <a:r>
              <a:rPr lang="en-US" sz="2400" b="1" dirty="0">
                <a:solidFill>
                  <a:schemeClr val="accent2"/>
                </a:solidFill>
                <a:latin typeface="Lato" panose="020B0604020202020204" charset="0"/>
              </a:rPr>
              <a:t>MARKETING STRATEGY TIP#2 </a:t>
            </a:r>
            <a:endParaRPr lang="en-US" sz="2400" b="1" dirty="0"/>
          </a:p>
        </p:txBody>
      </p:sp>
      <p:sp>
        <p:nvSpPr>
          <p:cNvPr id="3" name="TextBox 2"/>
          <p:cNvSpPr txBox="1"/>
          <p:nvPr/>
        </p:nvSpPr>
        <p:spPr>
          <a:xfrm>
            <a:off x="1070641" y="4393117"/>
            <a:ext cx="10440041" cy="2277547"/>
          </a:xfrm>
          <a:prstGeom prst="rect">
            <a:avLst/>
          </a:prstGeom>
          <a:noFill/>
        </p:spPr>
        <p:txBody>
          <a:bodyPr wrap="square" rtlCol="0">
            <a:spAutoFit/>
          </a:bodyPr>
          <a:lstStyle/>
          <a:p>
            <a:pPr marL="171450" lvl="1" indent="-171450">
              <a:spcBef>
                <a:spcPts val="1200"/>
              </a:spcBef>
              <a:buSzPts val="1800"/>
              <a:buFont typeface="Arial"/>
              <a:buAutoNum type="arabicPeriod"/>
            </a:pPr>
            <a:r>
              <a:rPr lang="en-US" sz="1600" dirty="0">
                <a:solidFill>
                  <a:schemeClr val="dk1"/>
                </a:solidFill>
                <a:latin typeface="Lato"/>
                <a:ea typeface="Lato"/>
                <a:cs typeface="Lato"/>
                <a:sym typeface="Lato"/>
              </a:rPr>
              <a:t>Gather information about these Prime or Sub Contractor awardees and discuss with your colleagues who may be able to offer a referral and/or introduction. (USASpending.gov)</a:t>
            </a:r>
          </a:p>
          <a:p>
            <a:pPr marL="171450" lvl="1" indent="-171450">
              <a:spcBef>
                <a:spcPts val="1200"/>
              </a:spcBef>
              <a:buSzPts val="1800"/>
              <a:buFont typeface="Arial"/>
              <a:buAutoNum type="arabicPeriod"/>
            </a:pPr>
            <a:r>
              <a:rPr lang="en-US" sz="1600" dirty="0">
                <a:solidFill>
                  <a:schemeClr val="dk1"/>
                </a:solidFill>
                <a:latin typeface="Lato"/>
                <a:ea typeface="Lato"/>
                <a:cs typeface="Lato"/>
                <a:sym typeface="Lato"/>
              </a:rPr>
              <a:t> Look at the Prime’s contract awards in fpds.gov, pick a few of them (ultimate expiring dates 12 months out) and set up a meeting with their Small Business Liaison Officer.</a:t>
            </a:r>
          </a:p>
          <a:p>
            <a:pPr marL="171450" lvl="1" indent="-171450">
              <a:spcBef>
                <a:spcPts val="1200"/>
              </a:spcBef>
              <a:buSzPts val="1800"/>
              <a:buFont typeface="Arial"/>
              <a:buAutoNum type="arabicPeriod"/>
            </a:pPr>
            <a:r>
              <a:rPr lang="en-US" sz="1600" dirty="0">
                <a:solidFill>
                  <a:schemeClr val="dk1"/>
                </a:solidFill>
                <a:latin typeface="Lato"/>
                <a:ea typeface="Lato"/>
                <a:cs typeface="Lato"/>
                <a:sym typeface="Lato"/>
              </a:rPr>
              <a:t> Customize your CAP Statement and Pitch decks to reflect your relevant past performance </a:t>
            </a:r>
            <a:r>
              <a:rPr lang="en-US" sz="1600" b="1" u="sng" dirty="0">
                <a:solidFill>
                  <a:schemeClr val="accent2"/>
                </a:solidFill>
                <a:latin typeface="Lato"/>
                <a:ea typeface="Lato"/>
                <a:cs typeface="Lato"/>
                <a:sym typeface="Lato"/>
              </a:rPr>
              <a:t>AND GSA MAS CONTRACT # </a:t>
            </a:r>
            <a:r>
              <a:rPr lang="en-US" sz="1600" dirty="0">
                <a:solidFill>
                  <a:schemeClr val="dk1"/>
                </a:solidFill>
                <a:latin typeface="Lato"/>
                <a:ea typeface="Lato"/>
                <a:cs typeface="Lato"/>
                <a:sym typeface="Lato"/>
              </a:rPr>
              <a:t>!!!! </a:t>
            </a:r>
          </a:p>
          <a:p>
            <a:pPr marL="171450" lvl="1" indent="-171450">
              <a:spcBef>
                <a:spcPts val="1200"/>
              </a:spcBef>
              <a:buSzPts val="1800"/>
              <a:buFont typeface="Arial"/>
              <a:buAutoNum type="arabicPeriod"/>
            </a:pPr>
            <a:r>
              <a:rPr lang="en-US" sz="1600" dirty="0">
                <a:solidFill>
                  <a:schemeClr val="dk1"/>
                </a:solidFill>
                <a:latin typeface="Lato"/>
                <a:ea typeface="Lato"/>
                <a:cs typeface="Lato"/>
                <a:sym typeface="Lato"/>
              </a:rPr>
              <a:t> Create a Partner sheet for viable teammates, with all capture information. </a:t>
            </a:r>
          </a:p>
        </p:txBody>
      </p:sp>
      <p:graphicFrame>
        <p:nvGraphicFramePr>
          <p:cNvPr id="5" name="Table 4">
            <a:extLst>
              <a:ext uri="{FF2B5EF4-FFF2-40B4-BE49-F238E27FC236}">
                <a16:creationId xmlns:a16="http://schemas.microsoft.com/office/drawing/2014/main" id="{648FBE55-00E8-0CED-D615-872A81E936F7}"/>
              </a:ext>
            </a:extLst>
          </p:cNvPr>
          <p:cNvGraphicFramePr>
            <a:graphicFrameLocks noGrp="1"/>
          </p:cNvGraphicFramePr>
          <p:nvPr>
            <p:extLst>
              <p:ext uri="{D42A27DB-BD31-4B8C-83A1-F6EECF244321}">
                <p14:modId xmlns:p14="http://schemas.microsoft.com/office/powerpoint/2010/main" val="3789845759"/>
              </p:ext>
            </p:extLst>
          </p:nvPr>
        </p:nvGraphicFramePr>
        <p:xfrm>
          <a:off x="875980" y="1817113"/>
          <a:ext cx="10440040" cy="2107495"/>
        </p:xfrm>
        <a:graphic>
          <a:graphicData uri="http://schemas.openxmlformats.org/drawingml/2006/table">
            <a:tbl>
              <a:tblPr firstRow="1" bandRow="1">
                <a:tableStyleId>{96B86D9E-DABF-4572-9839-A4A2E9A1BA2D}</a:tableStyleId>
              </a:tblPr>
              <a:tblGrid>
                <a:gridCol w="5144138">
                  <a:extLst>
                    <a:ext uri="{9D8B030D-6E8A-4147-A177-3AD203B41FA5}">
                      <a16:colId xmlns:a16="http://schemas.microsoft.com/office/drawing/2014/main" val="3030479336"/>
                    </a:ext>
                  </a:extLst>
                </a:gridCol>
                <a:gridCol w="1431987">
                  <a:extLst>
                    <a:ext uri="{9D8B030D-6E8A-4147-A177-3AD203B41FA5}">
                      <a16:colId xmlns:a16="http://schemas.microsoft.com/office/drawing/2014/main" val="3921399883"/>
                    </a:ext>
                  </a:extLst>
                </a:gridCol>
                <a:gridCol w="1454017">
                  <a:extLst>
                    <a:ext uri="{9D8B030D-6E8A-4147-A177-3AD203B41FA5}">
                      <a16:colId xmlns:a16="http://schemas.microsoft.com/office/drawing/2014/main" val="3454839601"/>
                    </a:ext>
                  </a:extLst>
                </a:gridCol>
                <a:gridCol w="1200666">
                  <a:extLst>
                    <a:ext uri="{9D8B030D-6E8A-4147-A177-3AD203B41FA5}">
                      <a16:colId xmlns:a16="http://schemas.microsoft.com/office/drawing/2014/main" val="1674753269"/>
                    </a:ext>
                  </a:extLst>
                </a:gridCol>
                <a:gridCol w="1209232">
                  <a:extLst>
                    <a:ext uri="{9D8B030D-6E8A-4147-A177-3AD203B41FA5}">
                      <a16:colId xmlns:a16="http://schemas.microsoft.com/office/drawing/2014/main" val="1398101655"/>
                    </a:ext>
                  </a:extLst>
                </a:gridCol>
              </a:tblGrid>
              <a:tr h="388201">
                <a:tc>
                  <a:txBody>
                    <a:bodyPr/>
                    <a:lstStyle/>
                    <a:p>
                      <a:r>
                        <a:rPr lang="en-US" sz="1400" b="1" dirty="0"/>
                        <a:t>Ultimate Parent Legal Business Name</a:t>
                      </a:r>
                    </a:p>
                  </a:txBody>
                  <a:tcPr>
                    <a:solidFill>
                      <a:schemeClr val="bg2">
                        <a:lumMod val="20000"/>
                        <a:lumOff val="80000"/>
                      </a:schemeClr>
                    </a:solidFill>
                  </a:tcPr>
                </a:tc>
                <a:tc>
                  <a:txBody>
                    <a:bodyPr/>
                    <a:lstStyle/>
                    <a:p>
                      <a:r>
                        <a:rPr lang="en-US" sz="1400" b="1" dirty="0"/>
                        <a:t>Number of Actions</a:t>
                      </a:r>
                    </a:p>
                  </a:txBody>
                  <a:tcPr>
                    <a:solidFill>
                      <a:schemeClr val="bg2">
                        <a:lumMod val="20000"/>
                        <a:lumOff val="80000"/>
                      </a:schemeClr>
                    </a:solidFill>
                  </a:tcPr>
                </a:tc>
                <a:tc>
                  <a:txBody>
                    <a:bodyPr/>
                    <a:lstStyle/>
                    <a:p>
                      <a:r>
                        <a:rPr lang="en-US" sz="1400" b="1" dirty="0"/>
                        <a:t>Dollars Obligated</a:t>
                      </a:r>
                    </a:p>
                  </a:txBody>
                  <a:tcPr>
                    <a:solidFill>
                      <a:schemeClr val="bg2">
                        <a:lumMod val="20000"/>
                        <a:lumOff val="80000"/>
                      </a:schemeClr>
                    </a:solidFill>
                  </a:tcPr>
                </a:tc>
                <a:tc>
                  <a:txBody>
                    <a:bodyPr/>
                    <a:lstStyle/>
                    <a:p>
                      <a:r>
                        <a:rPr lang="en-US" sz="1400" b="1" dirty="0"/>
                        <a:t>% Total Actions</a:t>
                      </a:r>
                    </a:p>
                  </a:txBody>
                  <a:tcPr>
                    <a:solidFill>
                      <a:schemeClr val="bg2">
                        <a:lumMod val="20000"/>
                        <a:lumOff val="80000"/>
                      </a:schemeClr>
                    </a:solidFill>
                  </a:tcPr>
                </a:tc>
                <a:tc>
                  <a:txBody>
                    <a:bodyPr/>
                    <a:lstStyle/>
                    <a:p>
                      <a:r>
                        <a:rPr lang="en-US" sz="1400" b="1" dirty="0"/>
                        <a:t>%Total Dollars</a:t>
                      </a:r>
                    </a:p>
                  </a:txBody>
                  <a:tcPr>
                    <a:solidFill>
                      <a:schemeClr val="bg2">
                        <a:lumMod val="20000"/>
                        <a:lumOff val="80000"/>
                      </a:schemeClr>
                    </a:solidFill>
                  </a:tcPr>
                </a:tc>
                <a:extLst>
                  <a:ext uri="{0D108BD9-81ED-4DB2-BD59-A6C34878D82A}">
                    <a16:rowId xmlns:a16="http://schemas.microsoft.com/office/drawing/2014/main" val="1233834117"/>
                  </a:ext>
                </a:extLst>
              </a:tr>
              <a:tr h="317867">
                <a:tc>
                  <a:txBody>
                    <a:bodyPr/>
                    <a:lstStyle/>
                    <a:p>
                      <a:r>
                        <a:rPr lang="en-US" sz="1200" dirty="0"/>
                        <a:t>BOOZE ALLEN HAMILTON HOLDING COMPANY</a:t>
                      </a:r>
                    </a:p>
                  </a:txBody>
                  <a:tcPr/>
                </a:tc>
                <a:tc>
                  <a:txBody>
                    <a:bodyPr/>
                    <a:lstStyle/>
                    <a:p>
                      <a:r>
                        <a:rPr lang="en-US" sz="1200" dirty="0"/>
                        <a:t>648</a:t>
                      </a:r>
                    </a:p>
                  </a:txBody>
                  <a:tcPr/>
                </a:tc>
                <a:tc>
                  <a:txBody>
                    <a:bodyPr/>
                    <a:lstStyle/>
                    <a:p>
                      <a:r>
                        <a:rPr lang="en-US" sz="1200" dirty="0"/>
                        <a:t>$1,656,573,505.84</a:t>
                      </a:r>
                    </a:p>
                  </a:txBody>
                  <a:tcPr/>
                </a:tc>
                <a:tc>
                  <a:txBody>
                    <a:bodyPr/>
                    <a:lstStyle/>
                    <a:p>
                      <a:r>
                        <a:rPr lang="en-US" sz="1200" dirty="0"/>
                        <a:t>0.04196%</a:t>
                      </a:r>
                    </a:p>
                  </a:txBody>
                  <a:tcPr/>
                </a:tc>
                <a:tc>
                  <a:txBody>
                    <a:bodyPr/>
                    <a:lstStyle/>
                    <a:p>
                      <a:r>
                        <a:rPr lang="en-US" sz="1200" dirty="0"/>
                        <a:t>7.89867%</a:t>
                      </a:r>
                    </a:p>
                  </a:txBody>
                  <a:tcPr/>
                </a:tc>
                <a:extLst>
                  <a:ext uri="{0D108BD9-81ED-4DB2-BD59-A6C34878D82A}">
                    <a16:rowId xmlns:a16="http://schemas.microsoft.com/office/drawing/2014/main" val="3288291151"/>
                  </a:ext>
                </a:extLst>
              </a:tr>
              <a:tr h="317867">
                <a:tc>
                  <a:txBody>
                    <a:bodyPr/>
                    <a:lstStyle/>
                    <a:p>
                      <a:r>
                        <a:rPr lang="en-US" sz="1200" dirty="0"/>
                        <a:t>CACI INTERNATIONAL INC.</a:t>
                      </a:r>
                    </a:p>
                  </a:txBody>
                  <a:tcPr/>
                </a:tc>
                <a:tc>
                  <a:txBody>
                    <a:bodyPr/>
                    <a:lstStyle/>
                    <a:p>
                      <a:r>
                        <a:rPr lang="en-US" sz="1200" dirty="0"/>
                        <a:t>332</a:t>
                      </a:r>
                    </a:p>
                  </a:txBody>
                  <a:tcPr/>
                </a:tc>
                <a:tc>
                  <a:txBody>
                    <a:bodyPr/>
                    <a:lstStyle/>
                    <a:p>
                      <a:r>
                        <a:rPr lang="en-US" sz="1200" dirty="0"/>
                        <a:t>$1,358,479,325.28</a:t>
                      </a:r>
                    </a:p>
                  </a:txBody>
                  <a:tcPr/>
                </a:tc>
                <a:tc>
                  <a:txBody>
                    <a:bodyPr/>
                    <a:lstStyle/>
                    <a:p>
                      <a:r>
                        <a:rPr lang="en-US" sz="1200" dirty="0"/>
                        <a:t>0.0215%</a:t>
                      </a:r>
                    </a:p>
                  </a:txBody>
                  <a:tcPr/>
                </a:tc>
                <a:tc>
                  <a:txBody>
                    <a:bodyPr/>
                    <a:lstStyle/>
                    <a:p>
                      <a:r>
                        <a:rPr lang="en-US" sz="1200" dirty="0"/>
                        <a:t>6.47733%</a:t>
                      </a:r>
                    </a:p>
                  </a:txBody>
                  <a:tcPr/>
                </a:tc>
                <a:extLst>
                  <a:ext uri="{0D108BD9-81ED-4DB2-BD59-A6C34878D82A}">
                    <a16:rowId xmlns:a16="http://schemas.microsoft.com/office/drawing/2014/main" val="2863297699"/>
                  </a:ext>
                </a:extLst>
              </a:tr>
              <a:tr h="317867">
                <a:tc>
                  <a:txBody>
                    <a:bodyPr/>
                    <a:lstStyle/>
                    <a:p>
                      <a:r>
                        <a:rPr lang="en-US" sz="1200" dirty="0"/>
                        <a:t>SCIENCE APPLICATIONS INTERNATIONAL CORPORATION</a:t>
                      </a:r>
                    </a:p>
                  </a:txBody>
                  <a:tcPr/>
                </a:tc>
                <a:tc>
                  <a:txBody>
                    <a:bodyPr/>
                    <a:lstStyle/>
                    <a:p>
                      <a:r>
                        <a:rPr lang="en-US" sz="1200" dirty="0"/>
                        <a:t>394</a:t>
                      </a:r>
                    </a:p>
                  </a:txBody>
                  <a:tcPr/>
                </a:tc>
                <a:tc>
                  <a:txBody>
                    <a:bodyPr/>
                    <a:lstStyle/>
                    <a:p>
                      <a:r>
                        <a:rPr lang="en-US" sz="1200" dirty="0"/>
                        <a:t>$951,998,867.99</a:t>
                      </a:r>
                    </a:p>
                  </a:txBody>
                  <a:tcPr/>
                </a:tc>
                <a:tc>
                  <a:txBody>
                    <a:bodyPr/>
                    <a:lstStyle/>
                    <a:p>
                      <a:r>
                        <a:rPr lang="en-US" sz="1200" dirty="0"/>
                        <a:t>0.02552%</a:t>
                      </a:r>
                    </a:p>
                  </a:txBody>
                  <a:tcPr/>
                </a:tc>
                <a:tc>
                  <a:txBody>
                    <a:bodyPr/>
                    <a:lstStyle/>
                    <a:p>
                      <a:r>
                        <a:rPr lang="en-US" sz="1200" dirty="0"/>
                        <a:t>4.5392%</a:t>
                      </a:r>
                    </a:p>
                  </a:txBody>
                  <a:tcPr/>
                </a:tc>
                <a:extLst>
                  <a:ext uri="{0D108BD9-81ED-4DB2-BD59-A6C34878D82A}">
                    <a16:rowId xmlns:a16="http://schemas.microsoft.com/office/drawing/2014/main" val="1169095333"/>
                  </a:ext>
                </a:extLst>
              </a:tr>
              <a:tr h="317867">
                <a:tc>
                  <a:txBody>
                    <a:bodyPr/>
                    <a:lstStyle/>
                    <a:p>
                      <a:r>
                        <a:rPr lang="en-US" sz="1200" dirty="0"/>
                        <a:t>GENERAL DYNAMICS CORP.</a:t>
                      </a:r>
                    </a:p>
                  </a:txBody>
                  <a:tcPr/>
                </a:tc>
                <a:tc>
                  <a:txBody>
                    <a:bodyPr/>
                    <a:lstStyle/>
                    <a:p>
                      <a:r>
                        <a:rPr lang="en-US" sz="1200" dirty="0"/>
                        <a:t>357</a:t>
                      </a:r>
                    </a:p>
                  </a:txBody>
                  <a:tcPr/>
                </a:tc>
                <a:tc>
                  <a:txBody>
                    <a:bodyPr/>
                    <a:lstStyle/>
                    <a:p>
                      <a:r>
                        <a:rPr lang="en-US" sz="1200" dirty="0"/>
                        <a:t>$734,985,126.41</a:t>
                      </a:r>
                    </a:p>
                  </a:txBody>
                  <a:tcPr/>
                </a:tc>
                <a:tc>
                  <a:txBody>
                    <a:bodyPr/>
                    <a:lstStyle/>
                    <a:p>
                      <a:r>
                        <a:rPr lang="en-US" sz="1200" dirty="0"/>
                        <a:t>0.02312%</a:t>
                      </a:r>
                    </a:p>
                  </a:txBody>
                  <a:tcPr/>
                </a:tc>
                <a:tc>
                  <a:txBody>
                    <a:bodyPr/>
                    <a:lstStyle/>
                    <a:p>
                      <a:r>
                        <a:rPr lang="en-US" sz="1200" dirty="0"/>
                        <a:t>3.50447%</a:t>
                      </a:r>
                    </a:p>
                  </a:txBody>
                  <a:tcPr/>
                </a:tc>
                <a:extLst>
                  <a:ext uri="{0D108BD9-81ED-4DB2-BD59-A6C34878D82A}">
                    <a16:rowId xmlns:a16="http://schemas.microsoft.com/office/drawing/2014/main" val="478387969"/>
                  </a:ext>
                </a:extLst>
              </a:tr>
              <a:tr h="317867">
                <a:tc>
                  <a:txBody>
                    <a:bodyPr/>
                    <a:lstStyle/>
                    <a:p>
                      <a:r>
                        <a:rPr lang="en-US" sz="1200" dirty="0"/>
                        <a:t>PERATON CORP.</a:t>
                      </a:r>
                    </a:p>
                  </a:txBody>
                  <a:tcPr/>
                </a:tc>
                <a:tc>
                  <a:txBody>
                    <a:bodyPr/>
                    <a:lstStyle/>
                    <a:p>
                      <a:r>
                        <a:rPr lang="en-US" sz="1200" dirty="0"/>
                        <a:t>387</a:t>
                      </a:r>
                    </a:p>
                  </a:txBody>
                  <a:tcPr/>
                </a:tc>
                <a:tc>
                  <a:txBody>
                    <a:bodyPr/>
                    <a:lstStyle/>
                    <a:p>
                      <a:r>
                        <a:rPr lang="en-US" sz="1200" dirty="0"/>
                        <a:t>$727,973,024.95</a:t>
                      </a:r>
                    </a:p>
                  </a:txBody>
                  <a:tcPr/>
                </a:tc>
                <a:tc>
                  <a:txBody>
                    <a:bodyPr/>
                    <a:lstStyle/>
                    <a:p>
                      <a:r>
                        <a:rPr lang="en-US" sz="1200" dirty="0"/>
                        <a:t>0.02506%</a:t>
                      </a:r>
                    </a:p>
                  </a:txBody>
                  <a:tcPr/>
                </a:tc>
                <a:tc>
                  <a:txBody>
                    <a:bodyPr/>
                    <a:lstStyle/>
                    <a:p>
                      <a:r>
                        <a:rPr lang="en-US" sz="1200" dirty="0"/>
                        <a:t>3.47103%</a:t>
                      </a:r>
                    </a:p>
                  </a:txBody>
                  <a:tcPr/>
                </a:tc>
                <a:extLst>
                  <a:ext uri="{0D108BD9-81ED-4DB2-BD59-A6C34878D82A}">
                    <a16:rowId xmlns:a16="http://schemas.microsoft.com/office/drawing/2014/main" val="1586431791"/>
                  </a:ext>
                </a:extLst>
              </a:tr>
            </a:tbl>
          </a:graphicData>
        </a:graphic>
      </p:graphicFrame>
    </p:spTree>
    <p:extLst>
      <p:ext uri="{BB962C8B-B14F-4D97-AF65-F5344CB8AC3E}">
        <p14:creationId xmlns:p14="http://schemas.microsoft.com/office/powerpoint/2010/main" val="5613937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Office Theme">
  <a:themeElements>
    <a:clrScheme name="OSBP">
      <a:dk1>
        <a:srgbClr val="3F3F3F"/>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70C0"/>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12847</TotalTime>
  <Words>2747</Words>
  <Application>Microsoft Office PowerPoint</Application>
  <PresentationFormat>Widescreen</PresentationFormat>
  <Paragraphs>321</Paragraphs>
  <Slides>21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Lato</vt:lpstr>
      <vt:lpstr>Avenir</vt:lpstr>
      <vt:lpstr>Times New Roman</vt:lpstr>
      <vt:lpstr>Oswald</vt:lpstr>
      <vt:lpstr>Lato Black</vt:lpstr>
      <vt:lpstr>Helvetica Neue</vt:lpstr>
      <vt:lpstr>Noto Sans Symbols</vt:lpstr>
      <vt:lpstr>Arial</vt:lpstr>
      <vt:lpstr>Calibri</vt:lpstr>
      <vt:lpstr>Office Theme</vt:lpstr>
      <vt:lpstr>MARYLAND APEX ACCELERATOR Marketing Your GSA Contract November 9, 2023 </vt:lpstr>
      <vt:lpstr>ABOUT US</vt:lpstr>
      <vt:lpstr>FY’21 SUCCESS HIGHLIGHTS</vt:lpstr>
      <vt:lpstr>MARKETING YOUR GSA MAS!</vt:lpstr>
      <vt:lpstr>HOW TO GET STARTED</vt:lpstr>
      <vt:lpstr>KNOW THE MAS PROGRAM CHANGES</vt:lpstr>
      <vt:lpstr>REVIEW YOUR CONTRACT DATA</vt:lpstr>
      <vt:lpstr>REVIEW CONTRACT DATA</vt:lpstr>
      <vt:lpstr>RESEARCH – Awardees</vt:lpstr>
      <vt:lpstr>RESEARCH – NAICS Codes</vt:lpstr>
      <vt:lpstr>RESEARCH - GSA’s SMALL BUSINESS GOALS</vt:lpstr>
      <vt:lpstr>TIPS FOR SELLING TO AGENCIES</vt:lpstr>
      <vt:lpstr>DEVELOP AN INTELLIGENCE LIST</vt:lpstr>
      <vt:lpstr>WATCH THE CONTRACT AWARDS</vt:lpstr>
      <vt:lpstr>WHAT NOT TO DO</vt:lpstr>
      <vt:lpstr>WHAT TO DO</vt:lpstr>
      <vt:lpstr>RESOURCES – GSA Assistance</vt:lpstr>
      <vt:lpstr>RESOURCES – e-Marketplaces</vt:lpstr>
      <vt:lpstr>INDUSTRY RESOURCES</vt:lpstr>
      <vt:lpstr>QUESTIONS?</vt:lpstr>
      <vt:lpstr>MARYLAND APEX ACCELERATOR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 Kane McLean</dc:creator>
  <cp:lastModifiedBy>YolandaGJohnson</cp:lastModifiedBy>
  <cp:revision>106</cp:revision>
  <dcterms:created xsi:type="dcterms:W3CDTF">2012-09-27T16:26:00Z</dcterms:created>
  <dcterms:modified xsi:type="dcterms:W3CDTF">2023-11-17T19:45:12Z</dcterms:modified>
</cp:coreProperties>
</file>