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embeddedFontLst>
    <p:embeddedFont>
      <p:font typeface="Arial Black" panose="020B0A04020102020204" pitchFamily="34" charset="0"/>
      <p:regular r:id="rId27"/>
      <p:bold r:id="rId28"/>
    </p:embeddedFont>
    <p:embeddedFont>
      <p:font typeface="Arial Narrow" panose="020B0606020202030204" pitchFamily="34" charset="0"/>
      <p:regular r:id="rId29"/>
      <p:bold r:id="rId30"/>
      <p:italic r:id="rId31"/>
      <p:boldItalic r:id="rId32"/>
    </p:embeddedFont>
    <p:embeddedFont>
      <p:font typeface="Helvetica Neue" panose="020B0604020202020204" charset="0"/>
      <p:regular r:id="rId33"/>
      <p:bold r:id="rId34"/>
      <p:italic r:id="rId35"/>
      <p:boldItalic r:id="rId36"/>
    </p:embeddedFont>
    <p:embeddedFont>
      <p:font typeface="Karla" pitchFamily="2" charset="0"/>
      <p:regular r:id="rId37"/>
      <p:bold r:id="rId38"/>
      <p:italic r:id="rId39"/>
      <p:boldItalic r:id="rId40"/>
    </p:embeddedFont>
    <p:embeddedFont>
      <p:font typeface="Montserrat" panose="00000500000000000000" pitchFamily="2" charset="0"/>
      <p:regular r:id="rId41"/>
      <p:bold r:id="rId42"/>
      <p:italic r:id="rId43"/>
      <p:boldItalic r:id="rId44"/>
    </p:embeddedFont>
    <p:embeddedFont>
      <p:font typeface="Montserrat SemiBold" panose="00000700000000000000" pitchFamily="2" charset="0"/>
      <p:regular r:id="rId45"/>
      <p:bold r:id="rId46"/>
      <p:italic r:id="rId47"/>
      <p:boldItalic r:id="rId48"/>
    </p:embeddedFont>
    <p:embeddedFont>
      <p:font typeface="Poppins" panose="00000500000000000000" pitchFamily="2"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Source Sans Pro" panose="020B050303040302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888FE9-FB69-4BE3-A495-B16F9D7E1187}">
  <a:tblStyle styleId="{8B888FE9-FB69-4BE3-A495-B16F9D7E118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6357" autoAdjust="0"/>
  </p:normalViewPr>
  <p:slideViewPr>
    <p:cSldViewPr snapToGrid="0">
      <p:cViewPr varScale="1">
        <p:scale>
          <a:sx n="145" d="100"/>
          <a:sy n="145" d="100"/>
        </p:scale>
        <p:origin x="624"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font" Target="fonts/font32.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font" Target="fonts/font30.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font" Target="fonts/font33.fntdata"/><Relationship Id="rId20" Type="http://schemas.openxmlformats.org/officeDocument/2006/relationships/slide" Target="slides/slide18.xml"/><Relationship Id="rId41" Type="http://schemas.openxmlformats.org/officeDocument/2006/relationships/font" Target="fonts/font15.fntdata"/><Relationship Id="rId54" Type="http://schemas.openxmlformats.org/officeDocument/2006/relationships/font" Target="fonts/font28.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font" Target="fonts/font31.fntdata"/><Relationship Id="rId10" Type="http://schemas.openxmlformats.org/officeDocument/2006/relationships/slide" Target="slides/slide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openxmlformats.org/officeDocument/2006/relationships/font" Target="fonts/font34.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c027a91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c027a91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c027a9133b_0_8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c027a9133b_0_81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chemeClr val="dk1"/>
              </a:buClr>
              <a:buSzPts val="1400"/>
              <a:buChar char="●"/>
            </a:pPr>
            <a:endParaRPr dirty="0"/>
          </a:p>
        </p:txBody>
      </p:sp>
      <p:sp>
        <p:nvSpPr>
          <p:cNvPr id="281" name="Google Shape;281;g2c027a9133b_0_819:notes"/>
          <p:cNvSpPr txBox="1">
            <a:spLocks noGrp="1"/>
          </p:cNvSpPr>
          <p:nvPr>
            <p:ph type="sldNum" idx="12"/>
          </p:nvPr>
        </p:nvSpPr>
        <p:spPr>
          <a:xfrm>
            <a:off x="3884612"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c027a9133b_0_8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c027a9133b_0_86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chemeClr val="dk1"/>
              </a:buClr>
              <a:buSzPts val="1400"/>
              <a:buChar char="●"/>
            </a:pPr>
            <a:endParaRPr dirty="0"/>
          </a:p>
        </p:txBody>
      </p:sp>
      <p:sp>
        <p:nvSpPr>
          <p:cNvPr id="303" name="Google Shape;303;g2c027a9133b_0_863:notes"/>
          <p:cNvSpPr txBox="1">
            <a:spLocks noGrp="1"/>
          </p:cNvSpPr>
          <p:nvPr>
            <p:ph type="sldNum" idx="12"/>
          </p:nvPr>
        </p:nvSpPr>
        <p:spPr>
          <a:xfrm>
            <a:off x="3884612"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c027a9133b_0_9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c027a9133b_0_90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304800" algn="l" rtl="0">
              <a:spcBef>
                <a:spcPts val="0"/>
              </a:spcBef>
              <a:spcAft>
                <a:spcPts val="0"/>
              </a:spcAft>
              <a:buClr>
                <a:schemeClr val="dk1"/>
              </a:buClr>
              <a:buSzPts val="1200"/>
              <a:buChar char="●"/>
            </a:pPr>
            <a:endParaRPr sz="1300" dirty="0">
              <a:solidFill>
                <a:srgbClr val="172C55"/>
              </a:solidFill>
            </a:endParaRPr>
          </a:p>
        </p:txBody>
      </p:sp>
      <p:sp>
        <p:nvSpPr>
          <p:cNvPr id="315" name="Google Shape;315;g2c027a9133b_0_907:notes"/>
          <p:cNvSpPr txBox="1">
            <a:spLocks noGrp="1"/>
          </p:cNvSpPr>
          <p:nvPr>
            <p:ph type="sldNum" idx="12"/>
          </p:nvPr>
        </p:nvSpPr>
        <p:spPr>
          <a:xfrm>
            <a:off x="3884612"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c027a9133b_0_9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c027a9133b_0_93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chemeClr val="dk1"/>
              </a:buClr>
              <a:buSzPts val="1400"/>
              <a:buChar char="●"/>
            </a:pPr>
            <a:endParaRPr/>
          </a:p>
        </p:txBody>
      </p:sp>
      <p:sp>
        <p:nvSpPr>
          <p:cNvPr id="339" name="Google Shape;339;g2c027a9133b_0_937:notes"/>
          <p:cNvSpPr txBox="1">
            <a:spLocks noGrp="1"/>
          </p:cNvSpPr>
          <p:nvPr>
            <p:ph type="sldNum" idx="12"/>
          </p:nvPr>
        </p:nvSpPr>
        <p:spPr>
          <a:xfrm>
            <a:off x="3884612"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c027a9133b_0_9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c027a9133b_0_96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Clr>
                <a:schemeClr val="dk1"/>
              </a:buClr>
              <a:buSzPts val="1400"/>
              <a:buChar char="●"/>
            </a:pPr>
            <a:endParaRPr sz="1100" dirty="0">
              <a:solidFill>
                <a:schemeClr val="dk1"/>
              </a:solidFill>
            </a:endParaRPr>
          </a:p>
        </p:txBody>
      </p:sp>
      <p:sp>
        <p:nvSpPr>
          <p:cNvPr id="351" name="Google Shape;351;g2c027a9133b_0_967:notes"/>
          <p:cNvSpPr txBox="1">
            <a:spLocks noGrp="1"/>
          </p:cNvSpPr>
          <p:nvPr>
            <p:ph type="sldNum" idx="12"/>
          </p:nvPr>
        </p:nvSpPr>
        <p:spPr>
          <a:xfrm>
            <a:off x="3884612"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c027a9133b_0_9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c027a9133b_0_99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dirty="0">
              <a:solidFill>
                <a:schemeClr val="dk1"/>
              </a:solidFill>
            </a:endParaRPr>
          </a:p>
          <a:p>
            <a:pPr marL="0" lvl="0" indent="0" algn="l" rtl="0">
              <a:spcBef>
                <a:spcPts val="0"/>
              </a:spcBef>
              <a:spcAft>
                <a:spcPts val="0"/>
              </a:spcAft>
              <a:buNone/>
            </a:pPr>
            <a:endParaRPr sz="12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p:txBody>
      </p:sp>
      <p:sp>
        <p:nvSpPr>
          <p:cNvPr id="364" name="Google Shape;364;g2c027a9133b_0_993:notes"/>
          <p:cNvSpPr txBox="1">
            <a:spLocks noGrp="1"/>
          </p:cNvSpPr>
          <p:nvPr>
            <p:ph type="sldNum" idx="12"/>
          </p:nvPr>
        </p:nvSpPr>
        <p:spPr>
          <a:xfrm>
            <a:off x="3884612"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c4c48a35f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c4c48a35f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4c48a35f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c4c48a35f6_0_3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g2c4c48a35f6_0_33:notes"/>
          <p:cNvSpPr txBox="1">
            <a:spLocks noGrp="1"/>
          </p:cNvSpPr>
          <p:nvPr>
            <p:ph type="sldNum" idx="12"/>
          </p:nvPr>
        </p:nvSpPr>
        <p:spPr>
          <a:xfrm>
            <a:off x="3886200" y="8686800"/>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c4c48a35f6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8" name="Google Shape;388;g2c4c48a35f6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c4c48a35f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g2c4c48a35f6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c027a9133b_0_6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c027a9133b_0_60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chemeClr val="dk1"/>
              </a:buClr>
              <a:buSzPts val="1400"/>
              <a:buChar char="●"/>
            </a:pPr>
            <a:endParaRPr/>
          </a:p>
        </p:txBody>
      </p:sp>
      <p:sp>
        <p:nvSpPr>
          <p:cNvPr id="180" name="Google Shape;180;g2c027a9133b_0_604:notes"/>
          <p:cNvSpPr txBox="1">
            <a:spLocks noGrp="1"/>
          </p:cNvSpPr>
          <p:nvPr>
            <p:ph type="sldNum" idx="12"/>
          </p:nvPr>
        </p:nvSpPr>
        <p:spPr>
          <a:xfrm>
            <a:off x="3884612"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c4c48a35f6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2c4c48a35f6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c027a9133b_0_7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c027a9133b_0_77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chemeClr val="dk1"/>
              </a:buClr>
              <a:buSzPts val="1400"/>
              <a:buChar char="●"/>
            </a:pPr>
            <a:endParaRPr/>
          </a:p>
        </p:txBody>
      </p:sp>
      <p:sp>
        <p:nvSpPr>
          <p:cNvPr id="450" name="Google Shape;450;g2c027a9133b_0_777:notes"/>
          <p:cNvSpPr txBox="1">
            <a:spLocks noGrp="1"/>
          </p:cNvSpPr>
          <p:nvPr>
            <p:ph type="sldNum" idx="12"/>
          </p:nvPr>
        </p:nvSpPr>
        <p:spPr>
          <a:xfrm>
            <a:off x="3884612"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c40f97d43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c40f97d432_0_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chemeClr val="dk1"/>
              </a:buClr>
              <a:buSzPts val="1400"/>
              <a:buChar char="●"/>
            </a:pPr>
            <a:endParaRPr/>
          </a:p>
        </p:txBody>
      </p:sp>
      <p:sp>
        <p:nvSpPr>
          <p:cNvPr id="459" name="Google Shape;459;g2c40f97d432_0_1:notes"/>
          <p:cNvSpPr txBox="1">
            <a:spLocks noGrp="1"/>
          </p:cNvSpPr>
          <p:nvPr>
            <p:ph type="sldNum" idx="12"/>
          </p:nvPr>
        </p:nvSpPr>
        <p:spPr>
          <a:xfrm>
            <a:off x="3884612"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c027a9133b_0_10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c027a9133b_0_10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chemeClr val="dk1"/>
              </a:buClr>
              <a:buSzPts val="1400"/>
              <a:buChar char="●"/>
            </a:pPr>
            <a:endParaRPr/>
          </a:p>
        </p:txBody>
      </p:sp>
      <p:sp>
        <p:nvSpPr>
          <p:cNvPr id="468" name="Google Shape;468;g2c027a9133b_0_1011:notes"/>
          <p:cNvSpPr txBox="1">
            <a:spLocks noGrp="1"/>
          </p:cNvSpPr>
          <p:nvPr>
            <p:ph type="sldNum" idx="12"/>
          </p:nvPr>
        </p:nvSpPr>
        <p:spPr>
          <a:xfrm>
            <a:off x="3884612"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c027a9133b_0_7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c027a9133b_0_73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rgbClr val="172C55"/>
              </a:solidFill>
            </a:endParaRPr>
          </a:p>
        </p:txBody>
      </p:sp>
      <p:sp>
        <p:nvSpPr>
          <p:cNvPr id="188" name="Google Shape;188;g2c027a9133b_0_737:notes"/>
          <p:cNvSpPr txBox="1">
            <a:spLocks noGrp="1"/>
          </p:cNvSpPr>
          <p:nvPr>
            <p:ph type="sldNum" idx="12"/>
          </p:nvPr>
        </p:nvSpPr>
        <p:spPr>
          <a:xfrm>
            <a:off x="3884612"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c027a9133b_0_7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c027a9133b_0_72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60000"/>
              </a:lnSpc>
              <a:spcBef>
                <a:spcPts val="1200"/>
              </a:spcBef>
              <a:spcAft>
                <a:spcPts val="0"/>
              </a:spcAft>
              <a:buNone/>
            </a:pPr>
            <a:endParaRPr sz="1200" dirty="0">
              <a:solidFill>
                <a:srgbClr val="1B1B1B"/>
              </a:solidFill>
              <a:highlight>
                <a:srgbClr val="FFFFFF"/>
              </a:highlight>
              <a:latin typeface="Helvetica Neue"/>
              <a:ea typeface="Helvetica Neue"/>
              <a:cs typeface="Helvetica Neue"/>
              <a:sym typeface="Helvetica Neue"/>
            </a:endParaRPr>
          </a:p>
          <a:p>
            <a:pPr marL="457200" lvl="0" indent="0" algn="l" rtl="0">
              <a:spcBef>
                <a:spcPts val="1200"/>
              </a:spcBef>
              <a:spcAft>
                <a:spcPts val="0"/>
              </a:spcAft>
              <a:buNone/>
            </a:pPr>
            <a:endParaRPr sz="1200" dirty="0">
              <a:solidFill>
                <a:schemeClr val="dk1"/>
              </a:solidFill>
              <a:latin typeface="Helvetica Neue"/>
              <a:ea typeface="Helvetica Neue"/>
              <a:cs typeface="Helvetica Neue"/>
              <a:sym typeface="Helvetica Neue"/>
            </a:endParaRPr>
          </a:p>
          <a:p>
            <a:pPr marL="457200" lvl="0" indent="0" algn="l" rtl="0">
              <a:spcBef>
                <a:spcPts val="0"/>
              </a:spcBef>
              <a:spcAft>
                <a:spcPts val="0"/>
              </a:spcAft>
              <a:buNone/>
            </a:pPr>
            <a:endParaRPr dirty="0"/>
          </a:p>
        </p:txBody>
      </p:sp>
      <p:sp>
        <p:nvSpPr>
          <p:cNvPr id="196" name="Google Shape;196;g2c027a9133b_0_723:notes"/>
          <p:cNvSpPr txBox="1">
            <a:spLocks noGrp="1"/>
          </p:cNvSpPr>
          <p:nvPr>
            <p:ph type="sldNum" idx="12"/>
          </p:nvPr>
        </p:nvSpPr>
        <p:spPr>
          <a:xfrm>
            <a:off x="3884612"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027a9133b_0_7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c027a9133b_0_74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chemeClr val="dk1"/>
              </a:buClr>
              <a:buSzPts val="1400"/>
              <a:buChar char="●"/>
            </a:pPr>
            <a:endParaRPr/>
          </a:p>
        </p:txBody>
      </p:sp>
      <p:sp>
        <p:nvSpPr>
          <p:cNvPr id="204" name="Google Shape;204;g2c027a9133b_0_744:notes"/>
          <p:cNvSpPr txBox="1">
            <a:spLocks noGrp="1"/>
          </p:cNvSpPr>
          <p:nvPr>
            <p:ph type="sldNum" idx="12"/>
          </p:nvPr>
        </p:nvSpPr>
        <p:spPr>
          <a:xfrm>
            <a:off x="3884612"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c027a9133b_0_7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c027a9133b_0_76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g2c027a9133b_0_761:notes"/>
          <p:cNvSpPr txBox="1">
            <a:spLocks noGrp="1"/>
          </p:cNvSpPr>
          <p:nvPr>
            <p:ph type="sldNum" idx="12"/>
          </p:nvPr>
        </p:nvSpPr>
        <p:spPr>
          <a:xfrm>
            <a:off x="3884612"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c27f948c7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c27f948c7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000" dirty="0"/>
          </a:p>
        </p:txBody>
      </p:sp>
      <p:sp>
        <p:nvSpPr>
          <p:cNvPr id="230" name="Google Shape;230;g2c27f948c7f_0_0:notes"/>
          <p:cNvSpPr txBox="1">
            <a:spLocks noGrp="1"/>
          </p:cNvSpPr>
          <p:nvPr>
            <p:ph type="sldNum" idx="12"/>
          </p:nvPr>
        </p:nvSpPr>
        <p:spPr>
          <a:xfrm>
            <a:off x="3884612"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c027a9133b_0_7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c027a9133b_0_76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None/>
            </a:pPr>
            <a:endParaRPr/>
          </a:p>
        </p:txBody>
      </p:sp>
      <p:sp>
        <p:nvSpPr>
          <p:cNvPr id="240" name="Google Shape;240;g2c027a9133b_0_768:notes"/>
          <p:cNvSpPr txBox="1">
            <a:spLocks noGrp="1"/>
          </p:cNvSpPr>
          <p:nvPr>
            <p:ph type="sldNum" idx="12"/>
          </p:nvPr>
        </p:nvSpPr>
        <p:spPr>
          <a:xfrm>
            <a:off x="3884612"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c027a9133b_0_7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c027a9133b_0_78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chemeClr val="dk1"/>
              </a:buClr>
              <a:buSzPts val="1400"/>
              <a:buChar char="●"/>
            </a:pPr>
            <a:endParaRPr dirty="0"/>
          </a:p>
        </p:txBody>
      </p:sp>
      <p:sp>
        <p:nvSpPr>
          <p:cNvPr id="253" name="Google Shape;253;g2c027a9133b_0_784:notes"/>
          <p:cNvSpPr txBox="1">
            <a:spLocks noGrp="1"/>
          </p:cNvSpPr>
          <p:nvPr>
            <p:ph type="sldNum" idx="12"/>
          </p:nvPr>
        </p:nvSpPr>
        <p:spPr>
          <a:xfrm>
            <a:off x="3884612"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2_Custom Layou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1050163"/>
            <a:ext cx="8520600" cy="5727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rgbClr val="002665"/>
              </a:buClr>
              <a:buSzPts val="2800"/>
              <a:buFont typeface="Arial"/>
              <a:buNone/>
              <a:defRPr sz="2400" b="1" i="0" u="none" strike="noStrike" cap="none">
                <a:solidFill>
                  <a:srgbClr val="002665"/>
                </a:solidFill>
                <a:latin typeface="Arial"/>
                <a:ea typeface="Arial"/>
                <a:cs typeface="Arial"/>
                <a:sym typeface="Arial"/>
              </a:defRPr>
            </a:lvl1pPr>
            <a:lvl2pPr marR="0" lvl="1"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705839"/>
            <a:ext cx="8520600" cy="2634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000" b="0" i="0" u="none" strike="noStrike" cap="none">
                <a:solidFill>
                  <a:srgbClr val="3F3F3F"/>
                </a:solidFill>
                <a:latin typeface="Arial"/>
                <a:ea typeface="Arial"/>
                <a:cs typeface="Arial"/>
                <a:sym typeface="Arial"/>
              </a:defRPr>
            </a:lvl1pPr>
            <a:lvl2pPr marL="914400" marR="0" lvl="1"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2pPr>
            <a:lvl3pPr marL="1371600" marR="0" lvl="2"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3pPr>
            <a:lvl4pPr marL="1828800" marR="0" lvl="3"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4pPr>
            <a:lvl5pPr marL="2286000" marR="0" lvl="4"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743200" marR="0" lvl="5"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3200400" marR="0" lvl="6"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657600" marR="0" lvl="7"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with Footer">
  <p:cSld name="CUSTOM_9_2">
    <p:spTree>
      <p:nvGrpSpPr>
        <p:cNvPr id="1" name="Shape 53"/>
        <p:cNvGrpSpPr/>
        <p:nvPr/>
      </p:nvGrpSpPr>
      <p:grpSpPr>
        <a:xfrm>
          <a:off x="0" y="0"/>
          <a:ext cx="0" cy="0"/>
          <a:chOff x="0" y="0"/>
          <a:chExt cx="0" cy="0"/>
        </a:xfrm>
      </p:grpSpPr>
      <p:sp>
        <p:nvSpPr>
          <p:cNvPr id="54" name="Google Shape;54;p14"/>
          <p:cNvSpPr txBox="1">
            <a:spLocks noGrp="1"/>
          </p:cNvSpPr>
          <p:nvPr>
            <p:ph type="subTitle" idx="1"/>
          </p:nvPr>
        </p:nvSpPr>
        <p:spPr>
          <a:xfrm>
            <a:off x="1050675" y="4456450"/>
            <a:ext cx="6719700" cy="325500"/>
          </a:xfrm>
          <a:prstGeom prst="rect">
            <a:avLst/>
          </a:prstGeom>
        </p:spPr>
        <p:txBody>
          <a:bodyPr spcFirstLastPara="1" wrap="square" lIns="68575" tIns="68575" rIns="68575" bIns="68575" anchor="t" anchorCtr="0">
            <a:normAutofit/>
          </a:bodyPr>
          <a:lstStyle>
            <a:lvl1pPr lvl="0" rtl="0">
              <a:spcBef>
                <a:spcPts val="0"/>
              </a:spcBef>
              <a:spcAft>
                <a:spcPts val="0"/>
              </a:spcAft>
              <a:buSzPts val="1100"/>
              <a:buNone/>
              <a:defRPr sz="1400">
                <a:solidFill>
                  <a:srgbClr val="757070"/>
                </a:solidFill>
                <a:latin typeface="Source Sans Pro"/>
                <a:ea typeface="Source Sans Pro"/>
                <a:cs typeface="Source Sans Pro"/>
                <a:sym typeface="Source Sans Pro"/>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5" name="Google Shape;55;p14"/>
          <p:cNvSpPr txBox="1">
            <a:spLocks noGrp="1"/>
          </p:cNvSpPr>
          <p:nvPr>
            <p:ph type="sldNum" idx="12"/>
          </p:nvPr>
        </p:nvSpPr>
        <p:spPr>
          <a:xfrm>
            <a:off x="8478300" y="4767275"/>
            <a:ext cx="342000" cy="273900"/>
          </a:xfrm>
          <a:prstGeom prst="rect">
            <a:avLst/>
          </a:prstGeom>
        </p:spPr>
        <p:txBody>
          <a:bodyPr spcFirstLastPara="1" wrap="square" lIns="91425" tIns="91425" rIns="91425" bIns="91425" anchor="ctr" anchorCtr="0">
            <a:normAutofit fontScale="62500" lnSpcReduction="20000"/>
          </a:bodyPr>
          <a:lstStyle>
            <a:lvl1pPr lvl="0" rtl="0">
              <a:buClr>
                <a:srgbClr val="888888"/>
              </a:buClr>
              <a:buFont typeface="Calibri"/>
              <a:buNone/>
              <a:defRPr sz="1100">
                <a:latin typeface="Source Sans Pro"/>
                <a:ea typeface="Source Sans Pro"/>
                <a:cs typeface="Source Sans Pro"/>
                <a:sym typeface="Source Sans Pro"/>
              </a:defRPr>
            </a:lvl1pPr>
            <a:lvl2pPr lvl="1" rtl="0">
              <a:buClr>
                <a:srgbClr val="888888"/>
              </a:buClr>
              <a:buFont typeface="Calibri"/>
              <a:buNone/>
              <a:defRPr sz="1100">
                <a:latin typeface="Source Sans Pro"/>
                <a:ea typeface="Source Sans Pro"/>
                <a:cs typeface="Source Sans Pro"/>
                <a:sym typeface="Source Sans Pro"/>
              </a:defRPr>
            </a:lvl2pPr>
            <a:lvl3pPr lvl="2" rtl="0">
              <a:buClr>
                <a:srgbClr val="888888"/>
              </a:buClr>
              <a:buFont typeface="Calibri"/>
              <a:buNone/>
              <a:defRPr sz="1100">
                <a:latin typeface="Source Sans Pro"/>
                <a:ea typeface="Source Sans Pro"/>
                <a:cs typeface="Source Sans Pro"/>
                <a:sym typeface="Source Sans Pro"/>
              </a:defRPr>
            </a:lvl3pPr>
            <a:lvl4pPr lvl="3" rtl="0">
              <a:buClr>
                <a:srgbClr val="888888"/>
              </a:buClr>
              <a:buFont typeface="Calibri"/>
              <a:buNone/>
              <a:defRPr sz="1100">
                <a:latin typeface="Source Sans Pro"/>
                <a:ea typeface="Source Sans Pro"/>
                <a:cs typeface="Source Sans Pro"/>
                <a:sym typeface="Source Sans Pro"/>
              </a:defRPr>
            </a:lvl4pPr>
            <a:lvl5pPr lvl="4" rtl="0">
              <a:buClr>
                <a:srgbClr val="888888"/>
              </a:buClr>
              <a:buFont typeface="Calibri"/>
              <a:buNone/>
              <a:defRPr sz="1100">
                <a:latin typeface="Source Sans Pro"/>
                <a:ea typeface="Source Sans Pro"/>
                <a:cs typeface="Source Sans Pro"/>
                <a:sym typeface="Source Sans Pro"/>
              </a:defRPr>
            </a:lvl5pPr>
            <a:lvl6pPr lvl="5" rtl="0">
              <a:buClr>
                <a:srgbClr val="888888"/>
              </a:buClr>
              <a:buFont typeface="Calibri"/>
              <a:buNone/>
              <a:defRPr sz="1100">
                <a:latin typeface="Source Sans Pro"/>
                <a:ea typeface="Source Sans Pro"/>
                <a:cs typeface="Source Sans Pro"/>
                <a:sym typeface="Source Sans Pro"/>
              </a:defRPr>
            </a:lvl6pPr>
            <a:lvl7pPr lvl="6" rtl="0">
              <a:buClr>
                <a:srgbClr val="888888"/>
              </a:buClr>
              <a:buFont typeface="Calibri"/>
              <a:buNone/>
              <a:defRPr sz="1100">
                <a:latin typeface="Source Sans Pro"/>
                <a:ea typeface="Source Sans Pro"/>
                <a:cs typeface="Source Sans Pro"/>
                <a:sym typeface="Source Sans Pro"/>
              </a:defRPr>
            </a:lvl7pPr>
            <a:lvl8pPr lvl="7" rtl="0">
              <a:buClr>
                <a:srgbClr val="888888"/>
              </a:buClr>
              <a:buFont typeface="Calibri"/>
              <a:buNone/>
              <a:defRPr sz="1100">
                <a:latin typeface="Source Sans Pro"/>
                <a:ea typeface="Source Sans Pro"/>
                <a:cs typeface="Source Sans Pro"/>
                <a:sym typeface="Source Sans Pro"/>
              </a:defRPr>
            </a:lvl8pPr>
            <a:lvl9pPr lvl="8" rtl="0">
              <a:buClr>
                <a:srgbClr val="888888"/>
              </a:buClr>
              <a:buFont typeface="Calibri"/>
              <a:buNone/>
              <a:defRPr sz="11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2_Custom Layou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1050163"/>
            <a:ext cx="8520600" cy="5727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rgbClr val="002665"/>
              </a:buClr>
              <a:buSzPts val="2800"/>
              <a:buFont typeface="Arial"/>
              <a:buNone/>
              <a:defRPr sz="2400" b="1" i="0" u="none" strike="noStrike" cap="none">
                <a:solidFill>
                  <a:srgbClr val="002665"/>
                </a:solidFill>
                <a:latin typeface="Arial"/>
                <a:ea typeface="Arial"/>
                <a:cs typeface="Arial"/>
                <a:sym typeface="Arial"/>
              </a:defRPr>
            </a:lvl1pPr>
            <a:lvl2pPr marR="0" lvl="1"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9pPr>
          </a:lstStyle>
          <a:p>
            <a:endParaRPr/>
          </a:p>
        </p:txBody>
      </p:sp>
      <p:sp>
        <p:nvSpPr>
          <p:cNvPr id="63" name="Google Shape;63;p16"/>
          <p:cNvSpPr txBox="1">
            <a:spLocks noGrp="1"/>
          </p:cNvSpPr>
          <p:nvPr>
            <p:ph type="body" idx="1"/>
          </p:nvPr>
        </p:nvSpPr>
        <p:spPr>
          <a:xfrm>
            <a:off x="311700" y="1705839"/>
            <a:ext cx="8520600" cy="2634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000" b="0" i="0" u="none" strike="noStrike" cap="none">
                <a:solidFill>
                  <a:srgbClr val="3F3F3F"/>
                </a:solidFill>
                <a:latin typeface="Arial"/>
                <a:ea typeface="Arial"/>
                <a:cs typeface="Arial"/>
                <a:sym typeface="Arial"/>
              </a:defRPr>
            </a:lvl1pPr>
            <a:lvl2pPr marL="914400" marR="0" lvl="1"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2pPr>
            <a:lvl3pPr marL="1371600" marR="0" lvl="2"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3pPr>
            <a:lvl4pPr marL="1828800" marR="0" lvl="3"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4pPr>
            <a:lvl5pPr marL="2286000" marR="0" lvl="4"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743200" marR="0" lvl="5"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3200400" marR="0" lvl="6"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657600" marR="0" lvl="7"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
  <p:cSld name="2_Custom Layout_1">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311700" y="1050163"/>
            <a:ext cx="8520600" cy="5727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rgbClr val="002665"/>
              </a:buClr>
              <a:buSzPts val="2800"/>
              <a:buFont typeface="Arial"/>
              <a:buNone/>
              <a:defRPr sz="2400" b="1" i="0" u="none" strike="noStrike" cap="none">
                <a:solidFill>
                  <a:srgbClr val="002665"/>
                </a:solidFill>
                <a:latin typeface="Arial"/>
                <a:ea typeface="Arial"/>
                <a:cs typeface="Arial"/>
                <a:sym typeface="Arial"/>
              </a:defRPr>
            </a:lvl1pPr>
            <a:lvl2pPr marR="0" lvl="1"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9pPr>
          </a:lstStyle>
          <a:p>
            <a:endParaRPr/>
          </a:p>
        </p:txBody>
      </p:sp>
      <p:sp>
        <p:nvSpPr>
          <p:cNvPr id="66" name="Google Shape;66;p17"/>
          <p:cNvSpPr txBox="1">
            <a:spLocks noGrp="1"/>
          </p:cNvSpPr>
          <p:nvPr>
            <p:ph type="body" idx="1"/>
          </p:nvPr>
        </p:nvSpPr>
        <p:spPr>
          <a:xfrm>
            <a:off x="311700" y="1705839"/>
            <a:ext cx="8520600" cy="2634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000" b="0" i="0" u="none" strike="noStrike" cap="none">
                <a:solidFill>
                  <a:srgbClr val="3F3F3F"/>
                </a:solidFill>
                <a:latin typeface="Arial"/>
                <a:ea typeface="Arial"/>
                <a:cs typeface="Arial"/>
                <a:sym typeface="Arial"/>
              </a:defRPr>
            </a:lvl1pPr>
            <a:lvl2pPr marL="914400" marR="0" lvl="1"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2pPr>
            <a:lvl3pPr marL="1371600" marR="0" lvl="2"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3pPr>
            <a:lvl4pPr marL="1828800" marR="0" lvl="3"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4pPr>
            <a:lvl5pPr marL="2286000" marR="0" lvl="4"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743200" marR="0" lvl="5"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3200400" marR="0" lvl="6"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657600" marR="0" lvl="7"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Google Shape;67;p17"/>
          <p:cNvSpPr/>
          <p:nvPr/>
        </p:nvSpPr>
        <p:spPr>
          <a:xfrm>
            <a:off x="225" y="4899650"/>
            <a:ext cx="9144000" cy="243900"/>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1">
  <p:cSld name="2_Custom Layout_1_1">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311700" y="1050163"/>
            <a:ext cx="8520600" cy="5727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rgbClr val="002665"/>
              </a:buClr>
              <a:buSzPts val="2800"/>
              <a:buFont typeface="Arial"/>
              <a:buNone/>
              <a:defRPr sz="2400" b="1" i="0" u="none" strike="noStrike" cap="none">
                <a:solidFill>
                  <a:srgbClr val="002665"/>
                </a:solidFill>
                <a:latin typeface="Arial"/>
                <a:ea typeface="Arial"/>
                <a:cs typeface="Arial"/>
                <a:sym typeface="Arial"/>
              </a:defRPr>
            </a:lvl1pPr>
            <a:lvl2pPr marR="0" lvl="1"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Clr>
                <a:srgbClr val="005087"/>
              </a:buClr>
              <a:buSzPts val="2800"/>
              <a:buFont typeface="Arial"/>
              <a:buNone/>
              <a:defRPr sz="2800" b="0" i="0" u="none" strike="noStrike" cap="none">
                <a:solidFill>
                  <a:srgbClr val="005087"/>
                </a:solidFill>
                <a:latin typeface="Arial"/>
                <a:ea typeface="Arial"/>
                <a:cs typeface="Arial"/>
                <a:sym typeface="Arial"/>
              </a:defRPr>
            </a:lvl9pPr>
          </a:lstStyle>
          <a:p>
            <a:endParaRPr/>
          </a:p>
        </p:txBody>
      </p:sp>
      <p:sp>
        <p:nvSpPr>
          <p:cNvPr id="70" name="Google Shape;70;p18"/>
          <p:cNvSpPr txBox="1">
            <a:spLocks noGrp="1"/>
          </p:cNvSpPr>
          <p:nvPr>
            <p:ph type="body" idx="1"/>
          </p:nvPr>
        </p:nvSpPr>
        <p:spPr>
          <a:xfrm>
            <a:off x="311700" y="1705839"/>
            <a:ext cx="8520600" cy="2634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000" b="0" i="0" u="none" strike="noStrike" cap="none">
                <a:solidFill>
                  <a:srgbClr val="3F3F3F"/>
                </a:solidFill>
                <a:latin typeface="Arial"/>
                <a:ea typeface="Arial"/>
                <a:cs typeface="Arial"/>
                <a:sym typeface="Arial"/>
              </a:defRPr>
            </a:lvl1pPr>
            <a:lvl2pPr marL="914400" marR="0" lvl="1"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2pPr>
            <a:lvl3pPr marL="1371600" marR="0" lvl="2"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3pPr>
            <a:lvl4pPr marL="1828800" marR="0" lvl="3"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4pPr>
            <a:lvl5pPr marL="2286000" marR="0" lvl="4"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743200" marR="0" lvl="5"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3200400" marR="0" lvl="6"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657600" marR="0" lvl="7" indent="-317500" algn="l" rtl="0">
              <a:lnSpc>
                <a:spcPct val="115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18"/>
          <p:cNvSpPr/>
          <p:nvPr/>
        </p:nvSpPr>
        <p:spPr>
          <a:xfrm>
            <a:off x="225" y="4899650"/>
            <a:ext cx="9144000" cy="243900"/>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8"/>
          <p:cNvSpPr/>
          <p:nvPr/>
        </p:nvSpPr>
        <p:spPr>
          <a:xfrm>
            <a:off x="0" y="0"/>
            <a:ext cx="9144000" cy="346800"/>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18"/>
          <p:cNvPicPr preferRelativeResize="0"/>
          <p:nvPr/>
        </p:nvPicPr>
        <p:blipFill rotWithShape="1">
          <a:blip r:embed="rId2">
            <a:alphaModFix/>
          </a:blip>
          <a:srcRect t="82790" b="7842"/>
          <a:stretch/>
        </p:blipFill>
        <p:spPr>
          <a:xfrm>
            <a:off x="0" y="4873961"/>
            <a:ext cx="9144003" cy="295276"/>
          </a:xfrm>
          <a:prstGeom prst="rect">
            <a:avLst/>
          </a:prstGeom>
          <a:noFill/>
          <a:ln>
            <a:noFill/>
          </a:ln>
        </p:spPr>
      </p:pic>
      <p:sp>
        <p:nvSpPr>
          <p:cNvPr id="74" name="Google Shape;74;p18"/>
          <p:cNvSpPr/>
          <p:nvPr/>
        </p:nvSpPr>
        <p:spPr>
          <a:xfrm>
            <a:off x="186375" y="403850"/>
            <a:ext cx="619200" cy="65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8"/>
          <p:cNvPicPr preferRelativeResize="0"/>
          <p:nvPr/>
        </p:nvPicPr>
        <p:blipFill rotWithShape="1">
          <a:blip r:embed="rId3">
            <a:alphaModFix/>
          </a:blip>
          <a:srcRect l="2006" t="16270" r="86559" b="19163"/>
          <a:stretch/>
        </p:blipFill>
        <p:spPr>
          <a:xfrm>
            <a:off x="225975" y="241350"/>
            <a:ext cx="883512" cy="8088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457200" y="205978"/>
            <a:ext cx="8229600" cy="8571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78" name="Google Shape;78;p19"/>
          <p:cNvSpPr txBox="1">
            <a:spLocks noGrp="1"/>
          </p:cNvSpPr>
          <p:nvPr>
            <p:ph type="sldNum" idx="12"/>
          </p:nvPr>
        </p:nvSpPr>
        <p:spPr>
          <a:xfrm>
            <a:off x="6553200" y="4661297"/>
            <a:ext cx="1905000" cy="3426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9"/>
        <p:cNvGrpSpPr/>
        <p:nvPr/>
      </p:nvGrpSpPr>
      <p:grpSpPr>
        <a:xfrm>
          <a:off x="0" y="0"/>
          <a:ext cx="0" cy="0"/>
          <a:chOff x="0" y="0"/>
          <a:chExt cx="0" cy="0"/>
        </a:xfrm>
      </p:grpSpPr>
      <p:pic>
        <p:nvPicPr>
          <p:cNvPr id="80" name="Google Shape;80;p20" title="Decorative Image"/>
          <p:cNvPicPr preferRelativeResize="0"/>
          <p:nvPr/>
        </p:nvPicPr>
        <p:blipFill rotWithShape="1">
          <a:blip r:embed="rId2">
            <a:alphaModFix/>
          </a:blip>
          <a:srcRect/>
          <a:stretch/>
        </p:blipFill>
        <p:spPr>
          <a:xfrm>
            <a:off x="12" y="-1"/>
            <a:ext cx="6858000" cy="814764"/>
          </a:xfrm>
          <a:prstGeom prst="rect">
            <a:avLst/>
          </a:prstGeom>
          <a:noFill/>
          <a:ln>
            <a:noFill/>
          </a:ln>
        </p:spPr>
      </p:pic>
      <p:sp>
        <p:nvSpPr>
          <p:cNvPr id="81" name="Google Shape;81;p20"/>
          <p:cNvSpPr txBox="1">
            <a:spLocks noGrp="1"/>
          </p:cNvSpPr>
          <p:nvPr>
            <p:ph type="title"/>
          </p:nvPr>
        </p:nvSpPr>
        <p:spPr>
          <a:xfrm>
            <a:off x="311700" y="1050163"/>
            <a:ext cx="8520600" cy="5727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2400" b="1" i="0" u="none" strike="noStrike" cap="none">
                <a:solidFill>
                  <a:srgbClr val="002665"/>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82" name="Google Shape;82;p20"/>
          <p:cNvSpPr txBox="1">
            <a:spLocks noGrp="1"/>
          </p:cNvSpPr>
          <p:nvPr>
            <p:ph type="body" idx="1"/>
          </p:nvPr>
        </p:nvSpPr>
        <p:spPr>
          <a:xfrm>
            <a:off x="311700" y="1705839"/>
            <a:ext cx="8520600" cy="2634600"/>
          </a:xfrm>
          <a:prstGeom prst="rect">
            <a:avLst/>
          </a:prstGeom>
          <a:noFill/>
          <a:ln>
            <a:noFill/>
          </a:ln>
        </p:spPr>
        <p:txBody>
          <a:bodyPr spcFirstLastPara="1" wrap="square" lIns="91425" tIns="91425" rIns="91425" bIns="91425" anchor="t" anchorCtr="0">
            <a:noAutofit/>
          </a:bodyPr>
          <a:lstStyle>
            <a:lvl1pPr marL="457200" marR="0" lvl="0" indent="-355600" algn="l" rtl="0">
              <a:spcBef>
                <a:spcPts val="400"/>
              </a:spcBef>
              <a:spcAft>
                <a:spcPts val="0"/>
              </a:spcAft>
              <a:buClr>
                <a:srgbClr val="3F3F3F"/>
              </a:buClr>
              <a:buSzPts val="2000"/>
              <a:buFont typeface="Arial"/>
              <a:buChar char="•"/>
              <a:defRPr sz="2000">
                <a:solidFill>
                  <a:srgbClr val="3F3F3F"/>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SzPts val="1400"/>
              <a:buNone/>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Custom Layout">
  <p:cSld name="2_Custom Layout 2">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1" i="0" u="none" strike="noStrike" cap="none">
                <a:solidFill>
                  <a:schemeClr val="lt1"/>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pic>
        <p:nvPicPr>
          <p:cNvPr id="85" name="Google Shape;85;p21" title="GSA Starmark Logo"/>
          <p:cNvPicPr preferRelativeResize="0"/>
          <p:nvPr/>
        </p:nvPicPr>
        <p:blipFill rotWithShape="1">
          <a:blip r:embed="rId2">
            <a:alphaModFix/>
          </a:blip>
          <a:srcRect/>
          <a:stretch/>
        </p:blipFill>
        <p:spPr>
          <a:xfrm>
            <a:off x="3000688" y="1450965"/>
            <a:ext cx="2356986" cy="2128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p2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88" name="Google Shape;88;p2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 name="Google Shape;89;p22"/>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 name="Google Shape;92;p2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p2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2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96" name="Google Shape;96;p23"/>
          <p:cNvPicPr preferRelativeResize="0"/>
          <p:nvPr/>
        </p:nvPicPr>
        <p:blipFill rotWithShape="1">
          <a:blip r:embed="rId2">
            <a:alphaModFix/>
          </a:blip>
          <a:srcRect/>
          <a:stretch/>
        </p:blipFill>
        <p:spPr>
          <a:xfrm>
            <a:off x="76200" y="57150"/>
            <a:ext cx="742950" cy="742950"/>
          </a:xfrm>
          <a:prstGeom prst="rect">
            <a:avLst/>
          </a:prstGeom>
          <a:noFill/>
          <a:ln>
            <a:noFill/>
          </a:ln>
        </p:spPr>
      </p:pic>
      <p:sp>
        <p:nvSpPr>
          <p:cNvPr id="97" name="Google Shape;97;p23"/>
          <p:cNvSpPr/>
          <p:nvPr/>
        </p:nvSpPr>
        <p:spPr>
          <a:xfrm rot="10800000">
            <a:off x="0" y="827774"/>
            <a:ext cx="9144000" cy="95700"/>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23"/>
          <p:cNvSpPr/>
          <p:nvPr/>
        </p:nvSpPr>
        <p:spPr>
          <a:xfrm rot="10800000">
            <a:off x="0" y="960413"/>
            <a:ext cx="9144000" cy="95700"/>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 name="Google Shape;99;p23"/>
          <p:cNvPicPr preferRelativeResize="0"/>
          <p:nvPr/>
        </p:nvPicPr>
        <p:blipFill rotWithShape="1">
          <a:blip r:embed="rId3">
            <a:alphaModFix amt="12000"/>
          </a:blip>
          <a:srcRect/>
          <a:stretch/>
        </p:blipFill>
        <p:spPr>
          <a:xfrm>
            <a:off x="0" y="0"/>
            <a:ext cx="9144000" cy="82770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2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 name="Google Shape;102;p24"/>
          <p:cNvSpPr txBox="1">
            <a:spLocks noGrp="1"/>
          </p:cNvSpPr>
          <p:nvPr>
            <p:ph type="body" idx="1"/>
          </p:nvPr>
        </p:nvSpPr>
        <p:spPr>
          <a:xfrm>
            <a:off x="457200" y="1183005"/>
            <a:ext cx="3977700" cy="2154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24"/>
          <p:cNvSpPr txBox="1">
            <a:spLocks noGrp="1"/>
          </p:cNvSpPr>
          <p:nvPr>
            <p:ph type="body" idx="2"/>
          </p:nvPr>
        </p:nvSpPr>
        <p:spPr>
          <a:xfrm>
            <a:off x="4709160" y="1183005"/>
            <a:ext cx="3977700" cy="2154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Google Shape;104;p24"/>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24"/>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p24"/>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28575" marR="0" lvl="0" indent="0" algn="r" rtl="0">
              <a:lnSpc>
                <a:spcPct val="117904"/>
              </a:lnSpc>
              <a:spcBef>
                <a:spcPts val="0"/>
              </a:spcBef>
              <a:spcAft>
                <a:spcPts val="0"/>
              </a:spcAft>
              <a:buClr>
                <a:srgbClr val="000000"/>
              </a:buClr>
              <a:buSzPts val="1050"/>
              <a:buFont typeface="Arial"/>
              <a:buNone/>
              <a:defRPr sz="1050" b="0" i="0" u="none" strike="noStrike" cap="none">
                <a:solidFill>
                  <a:srgbClr val="7E7E7E"/>
                </a:solidFill>
                <a:latin typeface="Arial"/>
                <a:ea typeface="Arial"/>
                <a:cs typeface="Arial"/>
                <a:sym typeface="Arial"/>
              </a:defRPr>
            </a:lvl1pPr>
            <a:lvl2pPr marL="28575" marR="0" lvl="1" indent="0" algn="r" rtl="0">
              <a:lnSpc>
                <a:spcPct val="117904"/>
              </a:lnSpc>
              <a:spcBef>
                <a:spcPts val="0"/>
              </a:spcBef>
              <a:spcAft>
                <a:spcPts val="0"/>
              </a:spcAft>
              <a:buClr>
                <a:srgbClr val="000000"/>
              </a:buClr>
              <a:buSzPts val="1050"/>
              <a:buFont typeface="Arial"/>
              <a:buNone/>
              <a:defRPr sz="1050" b="0" i="0" u="none" strike="noStrike" cap="none">
                <a:solidFill>
                  <a:srgbClr val="7E7E7E"/>
                </a:solidFill>
                <a:latin typeface="Arial"/>
                <a:ea typeface="Arial"/>
                <a:cs typeface="Arial"/>
                <a:sym typeface="Arial"/>
              </a:defRPr>
            </a:lvl2pPr>
            <a:lvl3pPr marL="28575" marR="0" lvl="2" indent="0" algn="r" rtl="0">
              <a:lnSpc>
                <a:spcPct val="117904"/>
              </a:lnSpc>
              <a:spcBef>
                <a:spcPts val="0"/>
              </a:spcBef>
              <a:spcAft>
                <a:spcPts val="0"/>
              </a:spcAft>
              <a:buClr>
                <a:srgbClr val="000000"/>
              </a:buClr>
              <a:buSzPts val="1050"/>
              <a:buFont typeface="Arial"/>
              <a:buNone/>
              <a:defRPr sz="1050" b="0" i="0" u="none" strike="noStrike" cap="none">
                <a:solidFill>
                  <a:srgbClr val="7E7E7E"/>
                </a:solidFill>
                <a:latin typeface="Arial"/>
                <a:ea typeface="Arial"/>
                <a:cs typeface="Arial"/>
                <a:sym typeface="Arial"/>
              </a:defRPr>
            </a:lvl3pPr>
            <a:lvl4pPr marL="28575" marR="0" lvl="3" indent="0" algn="r" rtl="0">
              <a:lnSpc>
                <a:spcPct val="117904"/>
              </a:lnSpc>
              <a:spcBef>
                <a:spcPts val="0"/>
              </a:spcBef>
              <a:spcAft>
                <a:spcPts val="0"/>
              </a:spcAft>
              <a:buClr>
                <a:srgbClr val="000000"/>
              </a:buClr>
              <a:buSzPts val="1050"/>
              <a:buFont typeface="Arial"/>
              <a:buNone/>
              <a:defRPr sz="1050" b="0" i="0" u="none" strike="noStrike" cap="none">
                <a:solidFill>
                  <a:srgbClr val="7E7E7E"/>
                </a:solidFill>
                <a:latin typeface="Arial"/>
                <a:ea typeface="Arial"/>
                <a:cs typeface="Arial"/>
                <a:sym typeface="Arial"/>
              </a:defRPr>
            </a:lvl4pPr>
            <a:lvl5pPr marL="28575" marR="0" lvl="4" indent="0" algn="r" rtl="0">
              <a:lnSpc>
                <a:spcPct val="117904"/>
              </a:lnSpc>
              <a:spcBef>
                <a:spcPts val="0"/>
              </a:spcBef>
              <a:spcAft>
                <a:spcPts val="0"/>
              </a:spcAft>
              <a:buClr>
                <a:srgbClr val="000000"/>
              </a:buClr>
              <a:buSzPts val="1050"/>
              <a:buFont typeface="Arial"/>
              <a:buNone/>
              <a:defRPr sz="1050" b="0" i="0" u="none" strike="noStrike" cap="none">
                <a:solidFill>
                  <a:srgbClr val="7E7E7E"/>
                </a:solidFill>
                <a:latin typeface="Arial"/>
                <a:ea typeface="Arial"/>
                <a:cs typeface="Arial"/>
                <a:sym typeface="Arial"/>
              </a:defRPr>
            </a:lvl5pPr>
            <a:lvl6pPr marL="28575" marR="0" lvl="5" indent="0" algn="r" rtl="0">
              <a:lnSpc>
                <a:spcPct val="117904"/>
              </a:lnSpc>
              <a:spcBef>
                <a:spcPts val="0"/>
              </a:spcBef>
              <a:spcAft>
                <a:spcPts val="0"/>
              </a:spcAft>
              <a:buClr>
                <a:srgbClr val="000000"/>
              </a:buClr>
              <a:buSzPts val="1050"/>
              <a:buFont typeface="Arial"/>
              <a:buNone/>
              <a:defRPr sz="1050" b="0" i="0" u="none" strike="noStrike" cap="none">
                <a:solidFill>
                  <a:srgbClr val="7E7E7E"/>
                </a:solidFill>
                <a:latin typeface="Arial"/>
                <a:ea typeface="Arial"/>
                <a:cs typeface="Arial"/>
                <a:sym typeface="Arial"/>
              </a:defRPr>
            </a:lvl6pPr>
            <a:lvl7pPr marL="28575" marR="0" lvl="6" indent="0" algn="r" rtl="0">
              <a:lnSpc>
                <a:spcPct val="117904"/>
              </a:lnSpc>
              <a:spcBef>
                <a:spcPts val="0"/>
              </a:spcBef>
              <a:spcAft>
                <a:spcPts val="0"/>
              </a:spcAft>
              <a:buClr>
                <a:srgbClr val="000000"/>
              </a:buClr>
              <a:buSzPts val="1050"/>
              <a:buFont typeface="Arial"/>
              <a:buNone/>
              <a:defRPr sz="1050" b="0" i="0" u="none" strike="noStrike" cap="none">
                <a:solidFill>
                  <a:srgbClr val="7E7E7E"/>
                </a:solidFill>
                <a:latin typeface="Arial"/>
                <a:ea typeface="Arial"/>
                <a:cs typeface="Arial"/>
                <a:sym typeface="Arial"/>
              </a:defRPr>
            </a:lvl7pPr>
            <a:lvl8pPr marL="28575" marR="0" lvl="7" indent="0" algn="r" rtl="0">
              <a:lnSpc>
                <a:spcPct val="117904"/>
              </a:lnSpc>
              <a:spcBef>
                <a:spcPts val="0"/>
              </a:spcBef>
              <a:spcAft>
                <a:spcPts val="0"/>
              </a:spcAft>
              <a:buClr>
                <a:srgbClr val="000000"/>
              </a:buClr>
              <a:buSzPts val="1050"/>
              <a:buFont typeface="Arial"/>
              <a:buNone/>
              <a:defRPr sz="1050" b="0" i="0" u="none" strike="noStrike" cap="none">
                <a:solidFill>
                  <a:srgbClr val="7E7E7E"/>
                </a:solidFill>
                <a:latin typeface="Arial"/>
                <a:ea typeface="Arial"/>
                <a:cs typeface="Arial"/>
                <a:sym typeface="Arial"/>
              </a:defRPr>
            </a:lvl8pPr>
            <a:lvl9pPr marL="28575" marR="0" lvl="8" indent="0" algn="r" rtl="0">
              <a:lnSpc>
                <a:spcPct val="117904"/>
              </a:lnSpc>
              <a:spcBef>
                <a:spcPts val="0"/>
              </a:spcBef>
              <a:spcAft>
                <a:spcPts val="0"/>
              </a:spcAft>
              <a:buClr>
                <a:srgbClr val="000000"/>
              </a:buClr>
              <a:buSzPts val="1050"/>
              <a:buFont typeface="Arial"/>
              <a:buNone/>
              <a:defRPr sz="1050" b="0" i="0" u="none" strike="noStrike" cap="none">
                <a:solidFill>
                  <a:srgbClr val="7E7E7E"/>
                </a:solidFill>
                <a:latin typeface="Arial"/>
                <a:ea typeface="Arial"/>
                <a:cs typeface="Arial"/>
                <a:sym typeface="Arial"/>
              </a:defRPr>
            </a:lvl9pPr>
          </a:lstStyle>
          <a:p>
            <a:pPr marL="28575"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Slide with Footer">
  <p:cSld name="CUSTOM_9_2">
    <p:spTree>
      <p:nvGrpSpPr>
        <p:cNvPr id="1" name="Shape 107"/>
        <p:cNvGrpSpPr/>
        <p:nvPr/>
      </p:nvGrpSpPr>
      <p:grpSpPr>
        <a:xfrm>
          <a:off x="0" y="0"/>
          <a:ext cx="0" cy="0"/>
          <a:chOff x="0" y="0"/>
          <a:chExt cx="0" cy="0"/>
        </a:xfrm>
      </p:grpSpPr>
      <p:sp>
        <p:nvSpPr>
          <p:cNvPr id="108" name="Google Shape;108;p25"/>
          <p:cNvSpPr txBox="1">
            <a:spLocks noGrp="1"/>
          </p:cNvSpPr>
          <p:nvPr>
            <p:ph type="subTitle" idx="1"/>
          </p:nvPr>
        </p:nvSpPr>
        <p:spPr>
          <a:xfrm>
            <a:off x="1050675" y="4456450"/>
            <a:ext cx="6719700" cy="3255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SzPts val="1100"/>
              <a:buNone/>
              <a:defRPr sz="1400">
                <a:solidFill>
                  <a:srgbClr val="757070"/>
                </a:solidFill>
                <a:latin typeface="Source Sans Pro"/>
                <a:ea typeface="Source Sans Pro"/>
                <a:cs typeface="Source Sans Pro"/>
                <a:sym typeface="Source Sans Pro"/>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09" name="Google Shape;109;p25"/>
          <p:cNvSpPr txBox="1">
            <a:spLocks noGrp="1"/>
          </p:cNvSpPr>
          <p:nvPr>
            <p:ph type="sldNum" idx="12"/>
          </p:nvPr>
        </p:nvSpPr>
        <p:spPr>
          <a:xfrm>
            <a:off x="8478300" y="4767275"/>
            <a:ext cx="342000" cy="273900"/>
          </a:xfrm>
          <a:prstGeom prst="rect">
            <a:avLst/>
          </a:prstGeom>
        </p:spPr>
        <p:txBody>
          <a:bodyPr spcFirstLastPara="1" wrap="square" lIns="0" tIns="0" rIns="0" bIns="0" anchor="ctr" anchorCtr="0">
            <a:noAutofit/>
          </a:bodyPr>
          <a:lstStyle>
            <a:lvl1pPr lvl="0" rtl="0">
              <a:buClr>
                <a:srgbClr val="888888"/>
              </a:buClr>
              <a:buFont typeface="Calibri"/>
              <a:buNone/>
              <a:defRPr sz="1100">
                <a:latin typeface="Source Sans Pro"/>
                <a:ea typeface="Source Sans Pro"/>
                <a:cs typeface="Source Sans Pro"/>
                <a:sym typeface="Source Sans Pro"/>
              </a:defRPr>
            </a:lvl1pPr>
            <a:lvl2pPr lvl="1" rtl="0">
              <a:buClr>
                <a:srgbClr val="888888"/>
              </a:buClr>
              <a:buFont typeface="Calibri"/>
              <a:buNone/>
              <a:defRPr sz="1100">
                <a:latin typeface="Source Sans Pro"/>
                <a:ea typeface="Source Sans Pro"/>
                <a:cs typeface="Source Sans Pro"/>
                <a:sym typeface="Source Sans Pro"/>
              </a:defRPr>
            </a:lvl2pPr>
            <a:lvl3pPr lvl="2" rtl="0">
              <a:buClr>
                <a:srgbClr val="888888"/>
              </a:buClr>
              <a:buFont typeface="Calibri"/>
              <a:buNone/>
              <a:defRPr sz="1100">
                <a:latin typeface="Source Sans Pro"/>
                <a:ea typeface="Source Sans Pro"/>
                <a:cs typeface="Source Sans Pro"/>
                <a:sym typeface="Source Sans Pro"/>
              </a:defRPr>
            </a:lvl3pPr>
            <a:lvl4pPr lvl="3" rtl="0">
              <a:buClr>
                <a:srgbClr val="888888"/>
              </a:buClr>
              <a:buFont typeface="Calibri"/>
              <a:buNone/>
              <a:defRPr sz="1100">
                <a:latin typeface="Source Sans Pro"/>
                <a:ea typeface="Source Sans Pro"/>
                <a:cs typeface="Source Sans Pro"/>
                <a:sym typeface="Source Sans Pro"/>
              </a:defRPr>
            </a:lvl4pPr>
            <a:lvl5pPr lvl="4" rtl="0">
              <a:buClr>
                <a:srgbClr val="888888"/>
              </a:buClr>
              <a:buFont typeface="Calibri"/>
              <a:buNone/>
              <a:defRPr sz="1100">
                <a:latin typeface="Source Sans Pro"/>
                <a:ea typeface="Source Sans Pro"/>
                <a:cs typeface="Source Sans Pro"/>
                <a:sym typeface="Source Sans Pro"/>
              </a:defRPr>
            </a:lvl5pPr>
            <a:lvl6pPr lvl="5" rtl="0">
              <a:buClr>
                <a:srgbClr val="888888"/>
              </a:buClr>
              <a:buFont typeface="Calibri"/>
              <a:buNone/>
              <a:defRPr sz="1100">
                <a:latin typeface="Source Sans Pro"/>
                <a:ea typeface="Source Sans Pro"/>
                <a:cs typeface="Source Sans Pro"/>
                <a:sym typeface="Source Sans Pro"/>
              </a:defRPr>
            </a:lvl6pPr>
            <a:lvl7pPr lvl="6" rtl="0">
              <a:buClr>
                <a:srgbClr val="888888"/>
              </a:buClr>
              <a:buFont typeface="Calibri"/>
              <a:buNone/>
              <a:defRPr sz="1100">
                <a:latin typeface="Source Sans Pro"/>
                <a:ea typeface="Source Sans Pro"/>
                <a:cs typeface="Source Sans Pro"/>
                <a:sym typeface="Source Sans Pro"/>
              </a:defRPr>
            </a:lvl7pPr>
            <a:lvl8pPr lvl="7" rtl="0">
              <a:buClr>
                <a:srgbClr val="888888"/>
              </a:buClr>
              <a:buFont typeface="Calibri"/>
              <a:buNone/>
              <a:defRPr sz="1100">
                <a:latin typeface="Source Sans Pro"/>
                <a:ea typeface="Source Sans Pro"/>
                <a:cs typeface="Source Sans Pro"/>
                <a:sym typeface="Source Sans Pro"/>
              </a:defRPr>
            </a:lvl8pPr>
            <a:lvl9pPr lvl="8" rtl="0">
              <a:buClr>
                <a:srgbClr val="888888"/>
              </a:buClr>
              <a:buFont typeface="Calibri"/>
              <a:buNone/>
              <a:defRPr sz="11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10"/>
        <p:cNvGrpSpPr/>
        <p:nvPr/>
      </p:nvGrpSpPr>
      <p:grpSpPr>
        <a:xfrm>
          <a:off x="0" y="0"/>
          <a:ext cx="0" cy="0"/>
          <a:chOff x="0" y="0"/>
          <a:chExt cx="0" cy="0"/>
        </a:xfrm>
      </p:grpSpPr>
      <p:sp>
        <p:nvSpPr>
          <p:cNvPr id="111" name="Google Shape;111;p26"/>
          <p:cNvSpPr txBox="1">
            <a:spLocks noGrp="1"/>
          </p:cNvSpPr>
          <p:nvPr>
            <p:ph type="title"/>
          </p:nvPr>
        </p:nvSpPr>
        <p:spPr>
          <a:xfrm>
            <a:off x="417910" y="273844"/>
            <a:ext cx="833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8E258D"/>
              </a:buClr>
              <a:buSzPts val="14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26"/>
          <p:cNvSpPr txBox="1">
            <a:spLocks noGrp="1"/>
          </p:cNvSpPr>
          <p:nvPr>
            <p:ph type="body" idx="1"/>
          </p:nvPr>
        </p:nvSpPr>
        <p:spPr>
          <a:xfrm>
            <a:off x="417910" y="1369219"/>
            <a:ext cx="8336700" cy="2895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with Heading One Column">
  <p:cSld name="50/50 B_1">
    <p:spTree>
      <p:nvGrpSpPr>
        <p:cNvPr id="1" name="Shape 113"/>
        <p:cNvGrpSpPr/>
        <p:nvPr/>
      </p:nvGrpSpPr>
      <p:grpSpPr>
        <a:xfrm>
          <a:off x="0" y="0"/>
          <a:ext cx="0" cy="0"/>
          <a:chOff x="0" y="0"/>
          <a:chExt cx="0" cy="0"/>
        </a:xfrm>
      </p:grpSpPr>
      <p:sp>
        <p:nvSpPr>
          <p:cNvPr id="114" name="Google Shape;114;p27"/>
          <p:cNvSpPr txBox="1">
            <a:spLocks noGrp="1"/>
          </p:cNvSpPr>
          <p:nvPr>
            <p:ph type="sldNum" idx="12"/>
          </p:nvPr>
        </p:nvSpPr>
        <p:spPr>
          <a:xfrm>
            <a:off x="8495550" y="4781946"/>
            <a:ext cx="548700" cy="2949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15" name="Google Shape;115;p27"/>
          <p:cNvSpPr txBox="1">
            <a:spLocks noGrp="1"/>
          </p:cNvSpPr>
          <p:nvPr>
            <p:ph type="title"/>
          </p:nvPr>
        </p:nvSpPr>
        <p:spPr>
          <a:xfrm>
            <a:off x="417910" y="273844"/>
            <a:ext cx="833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8E258D"/>
              </a:buClr>
              <a:buSzPts val="14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7"/>
          <p:cNvSpPr txBox="1">
            <a:spLocks noGrp="1"/>
          </p:cNvSpPr>
          <p:nvPr>
            <p:ph type="body" idx="1"/>
          </p:nvPr>
        </p:nvSpPr>
        <p:spPr>
          <a:xfrm>
            <a:off x="417910" y="1369219"/>
            <a:ext cx="8336700" cy="2895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with Heading One Column 1">
  <p:cSld name="50/50 B_1_3">
    <p:spTree>
      <p:nvGrpSpPr>
        <p:cNvPr id="1" name="Shape 117"/>
        <p:cNvGrpSpPr/>
        <p:nvPr/>
      </p:nvGrpSpPr>
      <p:grpSpPr>
        <a:xfrm>
          <a:off x="0" y="0"/>
          <a:ext cx="0" cy="0"/>
          <a:chOff x="0" y="0"/>
          <a:chExt cx="0" cy="0"/>
        </a:xfrm>
      </p:grpSpPr>
      <p:sp>
        <p:nvSpPr>
          <p:cNvPr id="118" name="Google Shape;118;p28"/>
          <p:cNvSpPr txBox="1">
            <a:spLocks noGrp="1"/>
          </p:cNvSpPr>
          <p:nvPr>
            <p:ph type="sldNum" idx="12"/>
          </p:nvPr>
        </p:nvSpPr>
        <p:spPr>
          <a:xfrm>
            <a:off x="8495550" y="4781946"/>
            <a:ext cx="548700" cy="2949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8"/>
          <p:cNvSpPr txBox="1">
            <a:spLocks noGrp="1"/>
          </p:cNvSpPr>
          <p:nvPr>
            <p:ph type="title"/>
          </p:nvPr>
        </p:nvSpPr>
        <p:spPr>
          <a:xfrm>
            <a:off x="417910" y="273844"/>
            <a:ext cx="833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8E258D"/>
              </a:buClr>
              <a:buSzPts val="14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 name="Google Shape;120;p28"/>
          <p:cNvSpPr txBox="1">
            <a:spLocks noGrp="1"/>
          </p:cNvSpPr>
          <p:nvPr>
            <p:ph type="body" idx="1"/>
          </p:nvPr>
        </p:nvSpPr>
        <p:spPr>
          <a:xfrm>
            <a:off x="417910" y="1369219"/>
            <a:ext cx="8336700" cy="2895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with Heading One Column 2">
  <p:cSld name="50/50 B_1_4">
    <p:spTree>
      <p:nvGrpSpPr>
        <p:cNvPr id="1" name="Shape 121"/>
        <p:cNvGrpSpPr/>
        <p:nvPr/>
      </p:nvGrpSpPr>
      <p:grpSpPr>
        <a:xfrm>
          <a:off x="0" y="0"/>
          <a:ext cx="0" cy="0"/>
          <a:chOff x="0" y="0"/>
          <a:chExt cx="0" cy="0"/>
        </a:xfrm>
      </p:grpSpPr>
      <p:sp>
        <p:nvSpPr>
          <p:cNvPr id="122" name="Google Shape;122;p29"/>
          <p:cNvSpPr txBox="1">
            <a:spLocks noGrp="1"/>
          </p:cNvSpPr>
          <p:nvPr>
            <p:ph type="sldNum" idx="12"/>
          </p:nvPr>
        </p:nvSpPr>
        <p:spPr>
          <a:xfrm>
            <a:off x="8495550" y="4781946"/>
            <a:ext cx="548700" cy="2949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23" name="Google Shape;123;p29"/>
          <p:cNvSpPr txBox="1">
            <a:spLocks noGrp="1"/>
          </p:cNvSpPr>
          <p:nvPr>
            <p:ph type="title"/>
          </p:nvPr>
        </p:nvSpPr>
        <p:spPr>
          <a:xfrm>
            <a:off x="417910" y="273844"/>
            <a:ext cx="833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8E258D"/>
              </a:buClr>
              <a:buSzPts val="14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29"/>
          <p:cNvSpPr txBox="1">
            <a:spLocks noGrp="1"/>
          </p:cNvSpPr>
          <p:nvPr>
            <p:ph type="body" idx="1"/>
          </p:nvPr>
        </p:nvSpPr>
        <p:spPr>
          <a:xfrm>
            <a:off x="417910" y="1369219"/>
            <a:ext cx="8336700" cy="2895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with Heading One Column 3">
  <p:cSld name="50/50 B_1_5">
    <p:spTree>
      <p:nvGrpSpPr>
        <p:cNvPr id="1" name="Shape 125"/>
        <p:cNvGrpSpPr/>
        <p:nvPr/>
      </p:nvGrpSpPr>
      <p:grpSpPr>
        <a:xfrm>
          <a:off x="0" y="0"/>
          <a:ext cx="0" cy="0"/>
          <a:chOff x="0" y="0"/>
          <a:chExt cx="0" cy="0"/>
        </a:xfrm>
      </p:grpSpPr>
      <p:sp>
        <p:nvSpPr>
          <p:cNvPr id="126" name="Google Shape;126;p30"/>
          <p:cNvSpPr txBox="1">
            <a:spLocks noGrp="1"/>
          </p:cNvSpPr>
          <p:nvPr>
            <p:ph type="sldNum" idx="12"/>
          </p:nvPr>
        </p:nvSpPr>
        <p:spPr>
          <a:xfrm>
            <a:off x="8495550" y="4781946"/>
            <a:ext cx="548700" cy="2949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27" name="Google Shape;127;p30"/>
          <p:cNvSpPr txBox="1">
            <a:spLocks noGrp="1"/>
          </p:cNvSpPr>
          <p:nvPr>
            <p:ph type="title"/>
          </p:nvPr>
        </p:nvSpPr>
        <p:spPr>
          <a:xfrm>
            <a:off x="417910" y="273844"/>
            <a:ext cx="833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8E258D"/>
              </a:buClr>
              <a:buSzPts val="14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p30"/>
          <p:cNvSpPr txBox="1">
            <a:spLocks noGrp="1"/>
          </p:cNvSpPr>
          <p:nvPr>
            <p:ph type="body" idx="1"/>
          </p:nvPr>
        </p:nvSpPr>
        <p:spPr>
          <a:xfrm>
            <a:off x="417910" y="1369219"/>
            <a:ext cx="8336700" cy="2895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with Heading One Column 4">
  <p:cSld name="50/50 B_1_6">
    <p:spTree>
      <p:nvGrpSpPr>
        <p:cNvPr id="1" name="Shape 129"/>
        <p:cNvGrpSpPr/>
        <p:nvPr/>
      </p:nvGrpSpPr>
      <p:grpSpPr>
        <a:xfrm>
          <a:off x="0" y="0"/>
          <a:ext cx="0" cy="0"/>
          <a:chOff x="0" y="0"/>
          <a:chExt cx="0" cy="0"/>
        </a:xfrm>
      </p:grpSpPr>
      <p:sp>
        <p:nvSpPr>
          <p:cNvPr id="130" name="Google Shape;130;p31"/>
          <p:cNvSpPr/>
          <p:nvPr/>
        </p:nvSpPr>
        <p:spPr>
          <a:xfrm>
            <a:off x="71713" y="63444"/>
            <a:ext cx="8988300" cy="621600"/>
          </a:xfrm>
          <a:prstGeom prst="round1Rect">
            <a:avLst>
              <a:gd name="adj" fmla="val 16667"/>
            </a:avLst>
          </a:prstGeom>
          <a:solidFill>
            <a:srgbClr val="D9E8F6"/>
          </a:solidFill>
          <a:ln w="9525" cap="flat" cmpd="sng">
            <a:solidFill>
              <a:srgbClr val="2672DE"/>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1" name="Google Shape;131;p31"/>
          <p:cNvSpPr txBox="1">
            <a:spLocks noGrp="1"/>
          </p:cNvSpPr>
          <p:nvPr>
            <p:ph type="body" idx="1"/>
          </p:nvPr>
        </p:nvSpPr>
        <p:spPr>
          <a:xfrm>
            <a:off x="140504" y="705150"/>
            <a:ext cx="8902800" cy="3496200"/>
          </a:xfrm>
          <a:prstGeom prst="rect">
            <a:avLst/>
          </a:prstGeom>
          <a:noFill/>
          <a:ln>
            <a:noFill/>
          </a:ln>
        </p:spPr>
        <p:txBody>
          <a:bodyPr spcFirstLastPara="1" wrap="square" lIns="68575" tIns="68575" rIns="68575" bIns="68575" anchor="t" anchorCtr="0">
            <a:noAutofit/>
          </a:bodyPr>
          <a:lstStyle>
            <a:lvl1pPr marL="457200" lvl="0" indent="-317500" rtl="0">
              <a:spcBef>
                <a:spcPts val="0"/>
              </a:spcBef>
              <a:spcAft>
                <a:spcPts val="0"/>
              </a:spcAft>
              <a:buSzPts val="1400"/>
              <a:buFont typeface="Source Sans Pro"/>
              <a:buChar char="●"/>
              <a:defRPr sz="1400">
                <a:latin typeface="Source Sans Pro"/>
                <a:ea typeface="Source Sans Pro"/>
                <a:cs typeface="Source Sans Pro"/>
                <a:sym typeface="Source Sans Pro"/>
              </a:defRPr>
            </a:lvl1pPr>
            <a:lvl2pPr marL="914400" lvl="1" indent="-317500" rtl="0">
              <a:spcBef>
                <a:spcPts val="0"/>
              </a:spcBef>
              <a:spcAft>
                <a:spcPts val="0"/>
              </a:spcAft>
              <a:buSzPts val="1400"/>
              <a:buFont typeface="Source Sans Pro"/>
              <a:buChar char="○"/>
              <a:defRPr sz="1400">
                <a:latin typeface="Source Sans Pro"/>
                <a:ea typeface="Source Sans Pro"/>
                <a:cs typeface="Source Sans Pro"/>
                <a:sym typeface="Source Sans Pro"/>
              </a:defRPr>
            </a:lvl2pPr>
            <a:lvl3pPr marL="1371600" lvl="2" indent="-317500" rtl="0">
              <a:spcBef>
                <a:spcPts val="0"/>
              </a:spcBef>
              <a:spcAft>
                <a:spcPts val="0"/>
              </a:spcAft>
              <a:buSzPts val="1400"/>
              <a:buFont typeface="Source Sans Pro"/>
              <a:buChar char="■"/>
              <a:defRPr sz="1400">
                <a:latin typeface="Source Sans Pro"/>
                <a:ea typeface="Source Sans Pro"/>
                <a:cs typeface="Source Sans Pro"/>
                <a:sym typeface="Source Sans Pro"/>
              </a:defRPr>
            </a:lvl3pPr>
            <a:lvl4pPr marL="1828800" lvl="3" indent="-317500" rtl="0">
              <a:spcBef>
                <a:spcPts val="0"/>
              </a:spcBef>
              <a:spcAft>
                <a:spcPts val="0"/>
              </a:spcAft>
              <a:buSzPts val="1400"/>
              <a:buFont typeface="Source Sans Pro"/>
              <a:buChar char="●"/>
              <a:defRPr sz="1400">
                <a:latin typeface="Source Sans Pro"/>
                <a:ea typeface="Source Sans Pro"/>
                <a:cs typeface="Source Sans Pro"/>
                <a:sym typeface="Source Sans Pro"/>
              </a:defRPr>
            </a:lvl4pPr>
            <a:lvl5pPr marL="2286000" lvl="4" indent="-317500" rtl="0">
              <a:spcBef>
                <a:spcPts val="0"/>
              </a:spcBef>
              <a:spcAft>
                <a:spcPts val="0"/>
              </a:spcAft>
              <a:buSzPts val="1400"/>
              <a:buFont typeface="Source Sans Pro"/>
              <a:buChar char="○"/>
              <a:defRPr sz="1400">
                <a:latin typeface="Source Sans Pro"/>
                <a:ea typeface="Source Sans Pro"/>
                <a:cs typeface="Source Sans Pro"/>
                <a:sym typeface="Source Sans Pro"/>
              </a:defRPr>
            </a:lvl5pPr>
            <a:lvl6pPr marL="2743200" lvl="5" indent="-317500" rtl="0">
              <a:spcBef>
                <a:spcPts val="0"/>
              </a:spcBef>
              <a:spcAft>
                <a:spcPts val="0"/>
              </a:spcAft>
              <a:buSzPts val="1400"/>
              <a:buFont typeface="Source Sans Pro"/>
              <a:buChar char="■"/>
              <a:defRPr sz="1400">
                <a:latin typeface="Source Sans Pro"/>
                <a:ea typeface="Source Sans Pro"/>
                <a:cs typeface="Source Sans Pro"/>
                <a:sym typeface="Source Sans Pro"/>
              </a:defRPr>
            </a:lvl6pPr>
            <a:lvl7pPr marL="3200400" lvl="6" indent="-317500" rtl="0">
              <a:spcBef>
                <a:spcPts val="0"/>
              </a:spcBef>
              <a:spcAft>
                <a:spcPts val="0"/>
              </a:spcAft>
              <a:buSzPts val="1400"/>
              <a:buFont typeface="Source Sans Pro"/>
              <a:buChar char="●"/>
              <a:defRPr sz="1400">
                <a:latin typeface="Source Sans Pro"/>
                <a:ea typeface="Source Sans Pro"/>
                <a:cs typeface="Source Sans Pro"/>
                <a:sym typeface="Source Sans Pro"/>
              </a:defRPr>
            </a:lvl7pPr>
            <a:lvl8pPr marL="3657600" lvl="7" indent="-317500" rtl="0">
              <a:spcBef>
                <a:spcPts val="0"/>
              </a:spcBef>
              <a:spcAft>
                <a:spcPts val="0"/>
              </a:spcAft>
              <a:buSzPts val="1400"/>
              <a:buFont typeface="Source Sans Pro"/>
              <a:buChar char="○"/>
              <a:defRPr sz="1400">
                <a:latin typeface="Source Sans Pro"/>
                <a:ea typeface="Source Sans Pro"/>
                <a:cs typeface="Source Sans Pro"/>
                <a:sym typeface="Source Sans Pro"/>
              </a:defRPr>
            </a:lvl8pPr>
            <a:lvl9pPr marL="4114800" lvl="8" indent="-317500" rtl="0">
              <a:spcBef>
                <a:spcPts val="0"/>
              </a:spcBef>
              <a:spcAft>
                <a:spcPts val="0"/>
              </a:spcAft>
              <a:buSzPts val="1400"/>
              <a:buFont typeface="Source Sans Pro"/>
              <a:buChar char="■"/>
              <a:defRPr sz="1400">
                <a:latin typeface="Source Sans Pro"/>
                <a:ea typeface="Source Sans Pro"/>
                <a:cs typeface="Source Sans Pro"/>
                <a:sym typeface="Source Sans Pro"/>
              </a:defRPr>
            </a:lvl9pPr>
          </a:lstStyle>
          <a:p>
            <a:endParaRPr/>
          </a:p>
        </p:txBody>
      </p:sp>
      <p:sp>
        <p:nvSpPr>
          <p:cNvPr id="132" name="Google Shape;132;p31"/>
          <p:cNvSpPr txBox="1">
            <a:spLocks noGrp="1"/>
          </p:cNvSpPr>
          <p:nvPr>
            <p:ph type="sldNum" idx="12"/>
          </p:nvPr>
        </p:nvSpPr>
        <p:spPr>
          <a:xfrm>
            <a:off x="8495550" y="4781946"/>
            <a:ext cx="548700" cy="2949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None/>
              <a:defRPr sz="1400">
                <a:solidFill>
                  <a:srgbClr val="75707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33" name="Google Shape;133;p31"/>
          <p:cNvSpPr txBox="1">
            <a:spLocks noGrp="1"/>
          </p:cNvSpPr>
          <p:nvPr>
            <p:ph type="subTitle" idx="2"/>
          </p:nvPr>
        </p:nvSpPr>
        <p:spPr>
          <a:xfrm>
            <a:off x="176579" y="84244"/>
            <a:ext cx="8748600" cy="550800"/>
          </a:xfrm>
          <a:prstGeom prst="rect">
            <a:avLst/>
          </a:prstGeom>
          <a:noFill/>
          <a:ln>
            <a:noFill/>
          </a:ln>
        </p:spPr>
        <p:txBody>
          <a:bodyPr spcFirstLastPara="1" wrap="square" lIns="68575" tIns="68575" rIns="68575" bIns="68575" anchor="ctr" anchorCtr="0">
            <a:noAutofit/>
          </a:bodyPr>
          <a:lstStyle>
            <a:lvl1pPr lvl="0" rtl="0">
              <a:spcBef>
                <a:spcPts val="0"/>
              </a:spcBef>
              <a:spcAft>
                <a:spcPts val="0"/>
              </a:spcAft>
              <a:buSzPts val="1700"/>
              <a:buFont typeface="Source Sans Pro"/>
              <a:buNone/>
              <a:defRPr sz="1700" b="1">
                <a:latin typeface="Source Sans Pro"/>
                <a:ea typeface="Source Sans Pro"/>
                <a:cs typeface="Source Sans Pro"/>
                <a:sym typeface="Source Sans Pro"/>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4" name="Google Shape;134;p31"/>
          <p:cNvSpPr txBox="1">
            <a:spLocks noGrp="1"/>
          </p:cNvSpPr>
          <p:nvPr>
            <p:ph type="subTitle" idx="3"/>
          </p:nvPr>
        </p:nvSpPr>
        <p:spPr>
          <a:xfrm>
            <a:off x="1050675" y="4456450"/>
            <a:ext cx="6719700" cy="3255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SzPts val="1100"/>
              <a:buNone/>
              <a:defRPr sz="1400">
                <a:solidFill>
                  <a:srgbClr val="757070"/>
                </a:solidFill>
                <a:latin typeface="Source Sans Pro"/>
                <a:ea typeface="Source Sans Pro"/>
                <a:cs typeface="Source Sans Pro"/>
                <a:sym typeface="Source Sans Pro"/>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Color Block 1">
  <p:cSld name="CUSTOM_2_1_2_2_1_1_1_3">
    <p:spTree>
      <p:nvGrpSpPr>
        <p:cNvPr id="1" name="Shape 135"/>
        <p:cNvGrpSpPr/>
        <p:nvPr/>
      </p:nvGrpSpPr>
      <p:grpSpPr>
        <a:xfrm>
          <a:off x="0" y="0"/>
          <a:ext cx="0" cy="0"/>
          <a:chOff x="0" y="0"/>
          <a:chExt cx="0" cy="0"/>
        </a:xfrm>
      </p:grpSpPr>
      <p:sp>
        <p:nvSpPr>
          <p:cNvPr id="136" name="Google Shape;136;p32"/>
          <p:cNvSpPr txBox="1">
            <a:spLocks noGrp="1"/>
          </p:cNvSpPr>
          <p:nvPr>
            <p:ph type="subTitle" idx="1"/>
          </p:nvPr>
        </p:nvSpPr>
        <p:spPr>
          <a:xfrm>
            <a:off x="1050675" y="4456450"/>
            <a:ext cx="6719700" cy="3255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SzPts val="1100"/>
              <a:buNone/>
              <a:defRPr sz="1400">
                <a:solidFill>
                  <a:srgbClr val="757070"/>
                </a:solidFill>
                <a:latin typeface="Source Sans Pro"/>
                <a:ea typeface="Source Sans Pro"/>
                <a:cs typeface="Source Sans Pro"/>
                <a:sym typeface="Source Sans Pro"/>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7" name="Google Shape;137;p32"/>
          <p:cNvSpPr txBox="1"/>
          <p:nvPr/>
        </p:nvSpPr>
        <p:spPr>
          <a:xfrm>
            <a:off x="4976976" y="2030708"/>
            <a:ext cx="1704300" cy="561900"/>
          </a:xfrm>
          <a:prstGeom prst="rect">
            <a:avLst/>
          </a:prstGeom>
          <a:noFill/>
          <a:ln>
            <a:noFill/>
          </a:ln>
        </p:spPr>
        <p:txBody>
          <a:bodyPr spcFirstLastPara="1" wrap="square" lIns="68575" tIns="34275" rIns="68575" bIns="34275" anchor="t" anchorCtr="0">
            <a:spAutoFit/>
          </a:bodyPr>
          <a:lstStyle/>
          <a:p>
            <a:pPr marL="0" marR="0" lvl="0" indent="0" algn="l" rtl="0">
              <a:lnSpc>
                <a:spcPct val="150000"/>
              </a:lnSpc>
              <a:spcBef>
                <a:spcPts val="0"/>
              </a:spcBef>
              <a:spcAft>
                <a:spcPts val="0"/>
              </a:spcAft>
              <a:buNone/>
            </a:pPr>
            <a:r>
              <a:rPr lang="en" sz="800">
                <a:solidFill>
                  <a:srgbClr val="7F7F7F"/>
                </a:solidFill>
                <a:latin typeface="Karla"/>
                <a:ea typeface="Karla"/>
                <a:cs typeface="Karla"/>
                <a:sym typeface="Karla"/>
              </a:rPr>
              <a:t>Lorem ipsum isnani dolor amet elit congue massa fusce opokil posuere.</a:t>
            </a:r>
            <a:endParaRPr sz="1100"/>
          </a:p>
        </p:txBody>
      </p:sp>
      <p:sp>
        <p:nvSpPr>
          <p:cNvPr id="138" name="Google Shape;138;p32"/>
          <p:cNvSpPr txBox="1"/>
          <p:nvPr/>
        </p:nvSpPr>
        <p:spPr>
          <a:xfrm>
            <a:off x="2907275" y="1783718"/>
            <a:ext cx="15303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a:solidFill>
                  <a:srgbClr val="5B3BCC"/>
                </a:solidFill>
                <a:latin typeface="Montserrat SemiBold"/>
                <a:ea typeface="Montserrat SemiBold"/>
                <a:cs typeface="Montserrat SemiBold"/>
                <a:sym typeface="Montserrat SemiBold"/>
              </a:rPr>
              <a:t>Development</a:t>
            </a:r>
            <a:endParaRPr sz="1100"/>
          </a:p>
        </p:txBody>
      </p:sp>
      <p:sp>
        <p:nvSpPr>
          <p:cNvPr id="139" name="Google Shape;139;p32"/>
          <p:cNvSpPr/>
          <p:nvPr/>
        </p:nvSpPr>
        <p:spPr>
          <a:xfrm>
            <a:off x="1256137" y="194453"/>
            <a:ext cx="7802100" cy="4121100"/>
          </a:xfrm>
          <a:prstGeom prst="roundRect">
            <a:avLst>
              <a:gd name="adj" fmla="val 6219"/>
            </a:avLst>
          </a:prstGeom>
          <a:solidFill>
            <a:srgbClr val="E3F5E1"/>
          </a:solidFill>
          <a:ln w="9525" cap="flat" cmpd="sng">
            <a:solidFill>
              <a:srgbClr val="E3F5E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rgbClr val="FFFFFF"/>
              </a:solidFill>
              <a:highlight>
                <a:srgbClr val="FFFFFF"/>
              </a:highlight>
              <a:latin typeface="Calibri"/>
              <a:ea typeface="Calibri"/>
              <a:cs typeface="Calibri"/>
              <a:sym typeface="Calibri"/>
            </a:endParaRPr>
          </a:p>
        </p:txBody>
      </p:sp>
      <p:sp>
        <p:nvSpPr>
          <p:cNvPr id="140" name="Google Shape;140;p32"/>
          <p:cNvSpPr txBox="1"/>
          <p:nvPr/>
        </p:nvSpPr>
        <p:spPr>
          <a:xfrm>
            <a:off x="6715309" y="204133"/>
            <a:ext cx="758400" cy="1923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endParaRPr sz="800">
              <a:solidFill>
                <a:srgbClr val="FFFFFF"/>
              </a:solidFill>
              <a:latin typeface="Montserrat"/>
              <a:ea typeface="Montserrat"/>
              <a:cs typeface="Montserrat"/>
              <a:sym typeface="Montserrat"/>
            </a:endParaRPr>
          </a:p>
        </p:txBody>
      </p:sp>
      <p:sp>
        <p:nvSpPr>
          <p:cNvPr id="141" name="Google Shape;141;p32"/>
          <p:cNvSpPr txBox="1"/>
          <p:nvPr/>
        </p:nvSpPr>
        <p:spPr>
          <a:xfrm>
            <a:off x="4865315" y="204133"/>
            <a:ext cx="758400" cy="238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endParaRPr sz="1100"/>
          </a:p>
        </p:txBody>
      </p:sp>
      <p:pic>
        <p:nvPicPr>
          <p:cNvPr id="142" name="Google Shape;142;p32"/>
          <p:cNvPicPr preferRelativeResize="0"/>
          <p:nvPr/>
        </p:nvPicPr>
        <p:blipFill rotWithShape="1">
          <a:blip r:embed="rId2">
            <a:alphaModFix/>
          </a:blip>
          <a:srcRect l="29684" r="29684"/>
          <a:stretch/>
        </p:blipFill>
        <p:spPr>
          <a:xfrm>
            <a:off x="10" y="197613"/>
            <a:ext cx="1114283" cy="4114770"/>
          </a:xfrm>
          <a:custGeom>
            <a:avLst/>
            <a:gdLst/>
            <a:ahLst/>
            <a:cxnLst/>
            <a:rect l="l" t="t" r="r" b="b"/>
            <a:pathLst>
              <a:path w="1485711" h="5486360" extrusionOk="0">
                <a:moveTo>
                  <a:pt x="0" y="0"/>
                </a:moveTo>
                <a:lnTo>
                  <a:pt x="1144266" y="0"/>
                </a:lnTo>
                <a:cubicBezTo>
                  <a:pt x="1332734" y="0"/>
                  <a:pt x="1485711" y="152976"/>
                  <a:pt x="1485711" y="341444"/>
                </a:cubicBezTo>
                <a:lnTo>
                  <a:pt x="1485711" y="5144916"/>
                </a:lnTo>
                <a:cubicBezTo>
                  <a:pt x="1485711" y="5333384"/>
                  <a:pt x="1332734" y="5486360"/>
                  <a:pt x="1144266" y="5486360"/>
                </a:cubicBezTo>
                <a:lnTo>
                  <a:pt x="0" y="5486360"/>
                </a:lnTo>
                <a:close/>
              </a:path>
            </a:pathLst>
          </a:custGeom>
          <a:noFill/>
          <a:ln>
            <a:noFill/>
          </a:ln>
        </p:spPr>
      </p:pic>
      <p:sp>
        <p:nvSpPr>
          <p:cNvPr id="143" name="Google Shape;143;p32"/>
          <p:cNvSpPr txBox="1">
            <a:spLocks noGrp="1"/>
          </p:cNvSpPr>
          <p:nvPr>
            <p:ph type="title"/>
          </p:nvPr>
        </p:nvSpPr>
        <p:spPr>
          <a:xfrm>
            <a:off x="1566950" y="533500"/>
            <a:ext cx="5302500" cy="393300"/>
          </a:xfrm>
          <a:prstGeom prst="rect">
            <a:avLst/>
          </a:prstGeom>
          <a:noFill/>
          <a:ln>
            <a:noFill/>
          </a:ln>
        </p:spPr>
        <p:txBody>
          <a:bodyPr spcFirstLastPara="1" wrap="square" lIns="68575" tIns="68575" rIns="68575" bIns="68575" anchor="ctr" anchorCtr="0">
            <a:noAutofit/>
          </a:bodyPr>
          <a:lstStyle>
            <a:lvl1pPr lvl="0" rtl="0">
              <a:spcBef>
                <a:spcPts val="0"/>
              </a:spcBef>
              <a:spcAft>
                <a:spcPts val="0"/>
              </a:spcAft>
              <a:buClr>
                <a:schemeClr val="dk1"/>
              </a:buClr>
              <a:buSzPts val="2400"/>
              <a:buFont typeface="Source Sans Pro"/>
              <a:buNone/>
              <a:defRPr sz="2400" b="1">
                <a:solidFill>
                  <a:schemeClr val="dk1"/>
                </a:solidFill>
                <a:latin typeface="Source Sans Pro"/>
                <a:ea typeface="Source Sans Pro"/>
                <a:cs typeface="Source Sans Pro"/>
                <a:sym typeface="Source Sans Pro"/>
              </a:defRPr>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a:endParaRPr/>
          </a:p>
        </p:txBody>
      </p:sp>
      <p:sp>
        <p:nvSpPr>
          <p:cNvPr id="144" name="Google Shape;144;p32"/>
          <p:cNvSpPr txBox="1">
            <a:spLocks noGrp="1"/>
          </p:cNvSpPr>
          <p:nvPr>
            <p:ph type="subTitle" idx="2"/>
          </p:nvPr>
        </p:nvSpPr>
        <p:spPr>
          <a:xfrm>
            <a:off x="1566950" y="952925"/>
            <a:ext cx="5302500" cy="5973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Clr>
                <a:schemeClr val="dk1"/>
              </a:buClr>
              <a:buSzPts val="1800"/>
              <a:buFont typeface="Source Sans Pro"/>
              <a:buNone/>
              <a:defRPr sz="1800">
                <a:solidFill>
                  <a:schemeClr val="dk1"/>
                </a:solidFill>
                <a:latin typeface="Source Sans Pro"/>
                <a:ea typeface="Source Sans Pro"/>
                <a:cs typeface="Source Sans Pro"/>
                <a:sym typeface="Source Sans Pro"/>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45" name="Google Shape;145;p32"/>
          <p:cNvSpPr txBox="1">
            <a:spLocks noGrp="1"/>
          </p:cNvSpPr>
          <p:nvPr>
            <p:ph type="sldNum" idx="12"/>
          </p:nvPr>
        </p:nvSpPr>
        <p:spPr>
          <a:xfrm>
            <a:off x="8478300" y="4767275"/>
            <a:ext cx="342000" cy="273900"/>
          </a:xfrm>
          <a:prstGeom prst="rect">
            <a:avLst/>
          </a:prstGeom>
        </p:spPr>
        <p:txBody>
          <a:bodyPr spcFirstLastPara="1" wrap="square" lIns="0" tIns="0" rIns="0" bIns="0" anchor="ctr" anchorCtr="0">
            <a:noAutofit/>
          </a:bodyPr>
          <a:lstStyle>
            <a:lvl1pPr lvl="0" rtl="0">
              <a:buClr>
                <a:srgbClr val="888888"/>
              </a:buClr>
              <a:buFont typeface="Calibri"/>
              <a:buNone/>
              <a:defRPr sz="1100">
                <a:latin typeface="Source Sans Pro"/>
                <a:ea typeface="Source Sans Pro"/>
                <a:cs typeface="Source Sans Pro"/>
                <a:sym typeface="Source Sans Pro"/>
              </a:defRPr>
            </a:lvl1pPr>
            <a:lvl2pPr lvl="1" rtl="0">
              <a:buClr>
                <a:srgbClr val="888888"/>
              </a:buClr>
              <a:buFont typeface="Calibri"/>
              <a:buNone/>
              <a:defRPr sz="1100">
                <a:latin typeface="Source Sans Pro"/>
                <a:ea typeface="Source Sans Pro"/>
                <a:cs typeface="Source Sans Pro"/>
                <a:sym typeface="Source Sans Pro"/>
              </a:defRPr>
            </a:lvl2pPr>
            <a:lvl3pPr lvl="2" rtl="0">
              <a:buClr>
                <a:srgbClr val="888888"/>
              </a:buClr>
              <a:buFont typeface="Calibri"/>
              <a:buNone/>
              <a:defRPr sz="1100">
                <a:latin typeface="Source Sans Pro"/>
                <a:ea typeface="Source Sans Pro"/>
                <a:cs typeface="Source Sans Pro"/>
                <a:sym typeface="Source Sans Pro"/>
              </a:defRPr>
            </a:lvl3pPr>
            <a:lvl4pPr lvl="3" rtl="0">
              <a:buClr>
                <a:srgbClr val="888888"/>
              </a:buClr>
              <a:buFont typeface="Calibri"/>
              <a:buNone/>
              <a:defRPr sz="1100">
                <a:latin typeface="Source Sans Pro"/>
                <a:ea typeface="Source Sans Pro"/>
                <a:cs typeface="Source Sans Pro"/>
                <a:sym typeface="Source Sans Pro"/>
              </a:defRPr>
            </a:lvl4pPr>
            <a:lvl5pPr lvl="4" rtl="0">
              <a:buClr>
                <a:srgbClr val="888888"/>
              </a:buClr>
              <a:buFont typeface="Calibri"/>
              <a:buNone/>
              <a:defRPr sz="1100">
                <a:latin typeface="Source Sans Pro"/>
                <a:ea typeface="Source Sans Pro"/>
                <a:cs typeface="Source Sans Pro"/>
                <a:sym typeface="Source Sans Pro"/>
              </a:defRPr>
            </a:lvl5pPr>
            <a:lvl6pPr lvl="5" rtl="0">
              <a:buClr>
                <a:srgbClr val="888888"/>
              </a:buClr>
              <a:buFont typeface="Calibri"/>
              <a:buNone/>
              <a:defRPr sz="1100">
                <a:latin typeface="Source Sans Pro"/>
                <a:ea typeface="Source Sans Pro"/>
                <a:cs typeface="Source Sans Pro"/>
                <a:sym typeface="Source Sans Pro"/>
              </a:defRPr>
            </a:lvl6pPr>
            <a:lvl7pPr lvl="6" rtl="0">
              <a:buClr>
                <a:srgbClr val="888888"/>
              </a:buClr>
              <a:buFont typeface="Calibri"/>
              <a:buNone/>
              <a:defRPr sz="1100">
                <a:latin typeface="Source Sans Pro"/>
                <a:ea typeface="Source Sans Pro"/>
                <a:cs typeface="Source Sans Pro"/>
                <a:sym typeface="Source Sans Pro"/>
              </a:defRPr>
            </a:lvl7pPr>
            <a:lvl8pPr lvl="7" rtl="0">
              <a:buClr>
                <a:srgbClr val="888888"/>
              </a:buClr>
              <a:buFont typeface="Calibri"/>
              <a:buNone/>
              <a:defRPr sz="1100">
                <a:latin typeface="Source Sans Pro"/>
                <a:ea typeface="Source Sans Pro"/>
                <a:cs typeface="Source Sans Pro"/>
                <a:sym typeface="Source Sans Pro"/>
              </a:defRPr>
            </a:lvl8pPr>
            <a:lvl9pPr lvl="8" rtl="0">
              <a:buClr>
                <a:srgbClr val="888888"/>
              </a:buClr>
              <a:buFont typeface="Calibri"/>
              <a:buNone/>
              <a:defRPr sz="11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46" name="Google Shape;146;p32"/>
          <p:cNvSpPr txBox="1">
            <a:spLocks noGrp="1"/>
          </p:cNvSpPr>
          <p:nvPr>
            <p:ph type="body" idx="3"/>
          </p:nvPr>
        </p:nvSpPr>
        <p:spPr>
          <a:xfrm>
            <a:off x="1563625" y="1550225"/>
            <a:ext cx="7242300" cy="2617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Source Sans Pro"/>
              <a:buChar char="●"/>
              <a:defRPr>
                <a:latin typeface="Source Sans Pro"/>
                <a:ea typeface="Source Sans Pro"/>
                <a:cs typeface="Source Sans Pro"/>
                <a:sym typeface="Source Sans Pro"/>
              </a:defRPr>
            </a:lvl1pPr>
            <a:lvl2pPr marL="914400" lvl="1" indent="-317500" rtl="0">
              <a:spcBef>
                <a:spcPts val="0"/>
              </a:spcBef>
              <a:spcAft>
                <a:spcPts val="0"/>
              </a:spcAft>
              <a:buSzPts val="1400"/>
              <a:buFont typeface="Source Sans Pro"/>
              <a:buChar char="○"/>
              <a:defRPr>
                <a:latin typeface="Source Sans Pro"/>
                <a:ea typeface="Source Sans Pro"/>
                <a:cs typeface="Source Sans Pro"/>
                <a:sym typeface="Source Sans Pro"/>
              </a:defRPr>
            </a:lvl2pPr>
            <a:lvl3pPr marL="1371600" lvl="2" indent="-317500" rtl="0">
              <a:spcBef>
                <a:spcPts val="0"/>
              </a:spcBef>
              <a:spcAft>
                <a:spcPts val="0"/>
              </a:spcAft>
              <a:buSzPts val="1400"/>
              <a:buFont typeface="Source Sans Pro"/>
              <a:buChar char="■"/>
              <a:defRPr>
                <a:latin typeface="Source Sans Pro"/>
                <a:ea typeface="Source Sans Pro"/>
                <a:cs typeface="Source Sans Pro"/>
                <a:sym typeface="Source Sans Pro"/>
              </a:defRPr>
            </a:lvl3pPr>
            <a:lvl4pPr marL="1828800" lvl="3" indent="-317500" rtl="0">
              <a:spcBef>
                <a:spcPts val="0"/>
              </a:spcBef>
              <a:spcAft>
                <a:spcPts val="0"/>
              </a:spcAft>
              <a:buSzPts val="1400"/>
              <a:buFont typeface="Source Sans Pro"/>
              <a:buChar char="●"/>
              <a:defRPr>
                <a:latin typeface="Source Sans Pro"/>
                <a:ea typeface="Source Sans Pro"/>
                <a:cs typeface="Source Sans Pro"/>
                <a:sym typeface="Source Sans Pro"/>
              </a:defRPr>
            </a:lvl4pPr>
            <a:lvl5pPr marL="2286000" lvl="4" indent="-317500" rtl="0">
              <a:spcBef>
                <a:spcPts val="0"/>
              </a:spcBef>
              <a:spcAft>
                <a:spcPts val="0"/>
              </a:spcAft>
              <a:buSzPts val="1400"/>
              <a:buFont typeface="Source Sans Pro"/>
              <a:buChar char="○"/>
              <a:defRPr>
                <a:latin typeface="Source Sans Pro"/>
                <a:ea typeface="Source Sans Pro"/>
                <a:cs typeface="Source Sans Pro"/>
                <a:sym typeface="Source Sans Pro"/>
              </a:defRPr>
            </a:lvl5pPr>
            <a:lvl6pPr marL="2743200" lvl="5" indent="-317500" rtl="0">
              <a:spcBef>
                <a:spcPts val="0"/>
              </a:spcBef>
              <a:spcAft>
                <a:spcPts val="0"/>
              </a:spcAft>
              <a:buSzPts val="1400"/>
              <a:buFont typeface="Source Sans Pro"/>
              <a:buChar char="■"/>
              <a:defRPr>
                <a:latin typeface="Source Sans Pro"/>
                <a:ea typeface="Source Sans Pro"/>
                <a:cs typeface="Source Sans Pro"/>
                <a:sym typeface="Source Sans Pro"/>
              </a:defRPr>
            </a:lvl6pPr>
            <a:lvl7pPr marL="3200400" lvl="6" indent="-317500" rtl="0">
              <a:spcBef>
                <a:spcPts val="0"/>
              </a:spcBef>
              <a:spcAft>
                <a:spcPts val="0"/>
              </a:spcAft>
              <a:buSzPts val="1400"/>
              <a:buFont typeface="Source Sans Pro"/>
              <a:buChar char="●"/>
              <a:defRPr>
                <a:latin typeface="Source Sans Pro"/>
                <a:ea typeface="Source Sans Pro"/>
                <a:cs typeface="Source Sans Pro"/>
                <a:sym typeface="Source Sans Pro"/>
              </a:defRPr>
            </a:lvl7pPr>
            <a:lvl8pPr marL="3657600" lvl="7" indent="-317500" rtl="0">
              <a:spcBef>
                <a:spcPts val="0"/>
              </a:spcBef>
              <a:spcAft>
                <a:spcPts val="0"/>
              </a:spcAft>
              <a:buSzPts val="1400"/>
              <a:buFont typeface="Source Sans Pro"/>
              <a:buChar char="○"/>
              <a:defRPr>
                <a:latin typeface="Source Sans Pro"/>
                <a:ea typeface="Source Sans Pro"/>
                <a:cs typeface="Source Sans Pro"/>
                <a:sym typeface="Source Sans Pro"/>
              </a:defRPr>
            </a:lvl8pPr>
            <a:lvl9pPr marL="4114800" lvl="8" indent="-317500" rtl="0">
              <a:spcBef>
                <a:spcPts val="0"/>
              </a:spcBef>
              <a:spcAft>
                <a:spcPts val="0"/>
              </a:spcAft>
              <a:buSzPts val="1400"/>
              <a:buFont typeface="Source Sans Pro"/>
              <a:buChar char="■"/>
              <a:defRPr>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ver Slide 1">
  <p:cSld name="CUSTOM_4">
    <p:spTree>
      <p:nvGrpSpPr>
        <p:cNvPr id="1" name="Shape 147"/>
        <p:cNvGrpSpPr/>
        <p:nvPr/>
      </p:nvGrpSpPr>
      <p:grpSpPr>
        <a:xfrm>
          <a:off x="0" y="0"/>
          <a:ext cx="0" cy="0"/>
          <a:chOff x="0" y="0"/>
          <a:chExt cx="0" cy="0"/>
        </a:xfrm>
      </p:grpSpPr>
      <p:pic>
        <p:nvPicPr>
          <p:cNvPr id="148" name="Google Shape;148;p33"/>
          <p:cNvPicPr preferRelativeResize="0"/>
          <p:nvPr/>
        </p:nvPicPr>
        <p:blipFill rotWithShape="1">
          <a:blip r:embed="rId2">
            <a:alphaModFix/>
          </a:blip>
          <a:srcRect t="23470" b="23476"/>
          <a:stretch/>
        </p:blipFill>
        <p:spPr>
          <a:xfrm>
            <a:off x="0" y="1103450"/>
            <a:ext cx="9144003" cy="3233402"/>
          </a:xfrm>
          <a:prstGeom prst="rect">
            <a:avLst/>
          </a:prstGeom>
          <a:noFill/>
          <a:ln>
            <a:noFill/>
          </a:ln>
        </p:spPr>
      </p:pic>
      <p:sp>
        <p:nvSpPr>
          <p:cNvPr id="149" name="Google Shape;149;p33"/>
          <p:cNvSpPr/>
          <p:nvPr/>
        </p:nvSpPr>
        <p:spPr>
          <a:xfrm>
            <a:off x="0" y="1097425"/>
            <a:ext cx="9144000" cy="3233400"/>
          </a:xfrm>
          <a:prstGeom prst="rect">
            <a:avLst/>
          </a:prstGeom>
          <a:solidFill>
            <a:srgbClr val="133360">
              <a:alpha val="784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50" name="Google Shape;150;p33"/>
          <p:cNvPicPr preferRelativeResize="0"/>
          <p:nvPr/>
        </p:nvPicPr>
        <p:blipFill rotWithShape="1">
          <a:blip r:embed="rId3">
            <a:alphaModFix amt="70000"/>
          </a:blip>
          <a:srcRect t="21449" b="15684"/>
          <a:stretch/>
        </p:blipFill>
        <p:spPr>
          <a:xfrm>
            <a:off x="0" y="1103450"/>
            <a:ext cx="9144000" cy="3233401"/>
          </a:xfrm>
          <a:prstGeom prst="rect">
            <a:avLst/>
          </a:prstGeom>
          <a:noFill/>
          <a:ln>
            <a:noFill/>
          </a:ln>
        </p:spPr>
      </p:pic>
      <p:sp>
        <p:nvSpPr>
          <p:cNvPr id="151" name="Google Shape;151;p33"/>
          <p:cNvSpPr txBox="1">
            <a:spLocks noGrp="1"/>
          </p:cNvSpPr>
          <p:nvPr>
            <p:ph type="title"/>
          </p:nvPr>
        </p:nvSpPr>
        <p:spPr>
          <a:xfrm>
            <a:off x="84788" y="1257319"/>
            <a:ext cx="8700600" cy="393300"/>
          </a:xfrm>
          <a:prstGeom prst="rect">
            <a:avLst/>
          </a:prstGeom>
          <a:noFill/>
          <a:ln>
            <a:noFill/>
          </a:ln>
        </p:spPr>
        <p:txBody>
          <a:bodyPr spcFirstLastPara="1" wrap="square" lIns="68575" tIns="68575" rIns="68575" bIns="68575" anchor="ctr" anchorCtr="0">
            <a:noAutofit/>
          </a:bodyPr>
          <a:lstStyle>
            <a:lvl1pPr lvl="0" rtl="0">
              <a:spcBef>
                <a:spcPts val="0"/>
              </a:spcBef>
              <a:spcAft>
                <a:spcPts val="0"/>
              </a:spcAft>
              <a:buClr>
                <a:schemeClr val="lt1"/>
              </a:buClr>
              <a:buSzPts val="2400"/>
              <a:buFont typeface="Source Sans Pro"/>
              <a:buNone/>
              <a:defRPr sz="2400" b="1">
                <a:solidFill>
                  <a:schemeClr val="lt1"/>
                </a:solidFill>
                <a:latin typeface="Source Sans Pro"/>
                <a:ea typeface="Source Sans Pro"/>
                <a:cs typeface="Source Sans Pro"/>
                <a:sym typeface="Source Sans Pro"/>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52" name="Google Shape;152;p33"/>
          <p:cNvSpPr txBox="1">
            <a:spLocks noGrp="1"/>
          </p:cNvSpPr>
          <p:nvPr>
            <p:ph type="subTitle" idx="1"/>
          </p:nvPr>
        </p:nvSpPr>
        <p:spPr>
          <a:xfrm>
            <a:off x="84788" y="2278331"/>
            <a:ext cx="7993200" cy="302100"/>
          </a:xfrm>
          <a:prstGeom prst="rect">
            <a:avLst/>
          </a:prstGeom>
          <a:noFill/>
          <a:ln>
            <a:noFill/>
          </a:ln>
        </p:spPr>
        <p:txBody>
          <a:bodyPr spcFirstLastPara="1" wrap="square" lIns="68575" tIns="68575" rIns="68575" bIns="68575" anchor="ctr" anchorCtr="0">
            <a:noAutofit/>
          </a:bodyPr>
          <a:lstStyle>
            <a:lvl1pPr lvl="0" rtl="0">
              <a:spcBef>
                <a:spcPts val="0"/>
              </a:spcBef>
              <a:spcAft>
                <a:spcPts val="0"/>
              </a:spcAft>
              <a:buClr>
                <a:schemeClr val="lt1"/>
              </a:buClr>
              <a:buSzPts val="1800"/>
              <a:buFont typeface="Source Sans Pro"/>
              <a:buNone/>
              <a:defRPr sz="1800" b="1">
                <a:solidFill>
                  <a:schemeClr val="lt1"/>
                </a:solidFill>
                <a:latin typeface="Source Sans Pro"/>
                <a:ea typeface="Source Sans Pro"/>
                <a:cs typeface="Source Sans Pro"/>
                <a:sym typeface="Source Sans Pro"/>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53" name="Google Shape;153;p33"/>
          <p:cNvSpPr txBox="1">
            <a:spLocks noGrp="1"/>
          </p:cNvSpPr>
          <p:nvPr>
            <p:ph type="subTitle" idx="2"/>
          </p:nvPr>
        </p:nvSpPr>
        <p:spPr>
          <a:xfrm>
            <a:off x="84788" y="2600869"/>
            <a:ext cx="5782200" cy="226500"/>
          </a:xfrm>
          <a:prstGeom prst="rect">
            <a:avLst/>
          </a:prstGeom>
          <a:noFill/>
          <a:ln>
            <a:noFill/>
          </a:ln>
        </p:spPr>
        <p:txBody>
          <a:bodyPr spcFirstLastPara="1" wrap="square" lIns="68575" tIns="68575" rIns="68575" bIns="68575" anchor="ctr" anchorCtr="0">
            <a:noAutofit/>
          </a:bodyPr>
          <a:lstStyle>
            <a:lvl1pPr lvl="0" rtl="0">
              <a:spcBef>
                <a:spcPts val="0"/>
              </a:spcBef>
              <a:spcAft>
                <a:spcPts val="0"/>
              </a:spcAft>
              <a:buClr>
                <a:schemeClr val="lt1"/>
              </a:buClr>
              <a:buSzPts val="1400"/>
              <a:buFont typeface="Source Sans Pro"/>
              <a:buNone/>
              <a:defRPr sz="1400">
                <a:solidFill>
                  <a:schemeClr val="lt1"/>
                </a:solidFill>
                <a:latin typeface="Source Sans Pro"/>
                <a:ea typeface="Source Sans Pro"/>
                <a:cs typeface="Source Sans Pro"/>
                <a:sym typeface="Source Sans Pro"/>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pic>
        <p:nvPicPr>
          <p:cNvPr id="154" name="Google Shape;154;p33"/>
          <p:cNvPicPr preferRelativeResize="0"/>
          <p:nvPr/>
        </p:nvPicPr>
        <p:blipFill>
          <a:blip r:embed="rId4">
            <a:alphaModFix/>
          </a:blip>
          <a:stretch>
            <a:fillRect/>
          </a:stretch>
        </p:blipFill>
        <p:spPr>
          <a:xfrm>
            <a:off x="256363" y="304803"/>
            <a:ext cx="608964" cy="551719"/>
          </a:xfrm>
          <a:prstGeom prst="rect">
            <a:avLst/>
          </a:prstGeom>
          <a:noFill/>
          <a:ln>
            <a:noFill/>
          </a:ln>
        </p:spPr>
      </p:pic>
      <p:sp>
        <p:nvSpPr>
          <p:cNvPr id="155" name="Google Shape;155;p33"/>
          <p:cNvSpPr txBox="1"/>
          <p:nvPr/>
        </p:nvSpPr>
        <p:spPr>
          <a:xfrm>
            <a:off x="5100200" y="532950"/>
            <a:ext cx="33657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Source Sans Pro"/>
                <a:ea typeface="Source Sans Pro"/>
                <a:cs typeface="Source Sans Pro"/>
                <a:sym typeface="Source Sans Pro"/>
              </a:rPr>
              <a:t>U.S. General Services Administration</a:t>
            </a:r>
            <a:endParaRPr>
              <a:latin typeface="Source Sans Pro"/>
              <a:ea typeface="Source Sans Pro"/>
              <a:cs typeface="Source Sans Pro"/>
              <a:sym typeface="Source Sans Pro"/>
            </a:endParaRPr>
          </a:p>
        </p:txBody>
      </p:sp>
      <p:sp>
        <p:nvSpPr>
          <p:cNvPr id="156" name="Google Shape;156;p33"/>
          <p:cNvSpPr txBox="1">
            <a:spLocks noGrp="1"/>
          </p:cNvSpPr>
          <p:nvPr>
            <p:ph type="subTitle" idx="3"/>
          </p:nvPr>
        </p:nvSpPr>
        <p:spPr>
          <a:xfrm>
            <a:off x="84788" y="2827369"/>
            <a:ext cx="5782200" cy="226500"/>
          </a:xfrm>
          <a:prstGeom prst="rect">
            <a:avLst/>
          </a:prstGeom>
          <a:noFill/>
          <a:ln>
            <a:noFill/>
          </a:ln>
        </p:spPr>
        <p:txBody>
          <a:bodyPr spcFirstLastPara="1" wrap="square" lIns="68575" tIns="68575" rIns="68575" bIns="68575" anchor="ctr" anchorCtr="0">
            <a:noAutofit/>
          </a:bodyPr>
          <a:lstStyle>
            <a:lvl1pPr lvl="0" rtl="0">
              <a:spcBef>
                <a:spcPts val="0"/>
              </a:spcBef>
              <a:spcAft>
                <a:spcPts val="0"/>
              </a:spcAft>
              <a:buClr>
                <a:schemeClr val="lt1"/>
              </a:buClr>
              <a:buSzPts val="1400"/>
              <a:buFont typeface="Source Sans Pro"/>
              <a:buNone/>
              <a:defRPr sz="1400">
                <a:solidFill>
                  <a:schemeClr val="lt1"/>
                </a:solidFill>
                <a:latin typeface="Source Sans Pro"/>
                <a:ea typeface="Source Sans Pro"/>
                <a:cs typeface="Source Sans Pro"/>
                <a:sym typeface="Source Sans Pro"/>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Laptop Screen">
  <p:cSld name="CUSTOM_2_1_2_5">
    <p:spTree>
      <p:nvGrpSpPr>
        <p:cNvPr id="1" name="Shape 157"/>
        <p:cNvGrpSpPr/>
        <p:nvPr/>
      </p:nvGrpSpPr>
      <p:grpSpPr>
        <a:xfrm>
          <a:off x="0" y="0"/>
          <a:ext cx="0" cy="0"/>
          <a:chOff x="0" y="0"/>
          <a:chExt cx="0" cy="0"/>
        </a:xfrm>
      </p:grpSpPr>
      <p:sp>
        <p:nvSpPr>
          <p:cNvPr id="158" name="Google Shape;158;p34"/>
          <p:cNvSpPr txBox="1">
            <a:spLocks noGrp="1"/>
          </p:cNvSpPr>
          <p:nvPr>
            <p:ph type="subTitle" idx="1"/>
          </p:nvPr>
        </p:nvSpPr>
        <p:spPr>
          <a:xfrm>
            <a:off x="1050675" y="4456450"/>
            <a:ext cx="6719700" cy="3255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SzPts val="1100"/>
              <a:buNone/>
              <a:defRPr sz="1400">
                <a:solidFill>
                  <a:srgbClr val="757070"/>
                </a:solidFill>
                <a:latin typeface="Source Sans Pro"/>
                <a:ea typeface="Source Sans Pro"/>
                <a:cs typeface="Source Sans Pro"/>
                <a:sym typeface="Source Sans Pro"/>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59" name="Google Shape;159;p34"/>
          <p:cNvSpPr/>
          <p:nvPr/>
        </p:nvSpPr>
        <p:spPr>
          <a:xfrm flipH="1">
            <a:off x="85725" y="1041075"/>
            <a:ext cx="4417200" cy="1167900"/>
          </a:xfrm>
          <a:prstGeom prst="roundRect">
            <a:avLst>
              <a:gd name="adj" fmla="val 16667"/>
            </a:avLst>
          </a:prstGeom>
          <a:solidFill>
            <a:srgbClr val="1A44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60" name="Google Shape;160;p34"/>
          <p:cNvPicPr preferRelativeResize="0"/>
          <p:nvPr/>
        </p:nvPicPr>
        <p:blipFill rotWithShape="1">
          <a:blip r:embed="rId2">
            <a:alphaModFix/>
          </a:blip>
          <a:srcRect/>
          <a:stretch/>
        </p:blipFill>
        <p:spPr>
          <a:xfrm>
            <a:off x="4502924" y="1047250"/>
            <a:ext cx="4496276" cy="2623597"/>
          </a:xfrm>
          <a:prstGeom prst="rect">
            <a:avLst/>
          </a:prstGeom>
          <a:noFill/>
          <a:ln>
            <a:noFill/>
          </a:ln>
        </p:spPr>
      </p:pic>
      <p:sp>
        <p:nvSpPr>
          <p:cNvPr id="161" name="Google Shape;161;p34"/>
          <p:cNvSpPr txBox="1">
            <a:spLocks noGrp="1"/>
          </p:cNvSpPr>
          <p:nvPr>
            <p:ph type="title"/>
          </p:nvPr>
        </p:nvSpPr>
        <p:spPr>
          <a:xfrm>
            <a:off x="197300" y="1176950"/>
            <a:ext cx="4183200" cy="393300"/>
          </a:xfrm>
          <a:prstGeom prst="rect">
            <a:avLst/>
          </a:prstGeom>
          <a:noFill/>
          <a:ln>
            <a:noFill/>
          </a:ln>
        </p:spPr>
        <p:txBody>
          <a:bodyPr spcFirstLastPara="1" wrap="square" lIns="68575" tIns="68575" rIns="68575" bIns="68575" anchor="ctr" anchorCtr="0">
            <a:noAutofit/>
          </a:bodyPr>
          <a:lstStyle>
            <a:lvl1pPr lvl="0" rtl="0">
              <a:spcBef>
                <a:spcPts val="0"/>
              </a:spcBef>
              <a:spcAft>
                <a:spcPts val="0"/>
              </a:spcAft>
              <a:buClr>
                <a:schemeClr val="lt1"/>
              </a:buClr>
              <a:buSzPts val="2000"/>
              <a:buFont typeface="Source Sans Pro"/>
              <a:buNone/>
              <a:defRPr sz="2000" b="1">
                <a:solidFill>
                  <a:schemeClr val="lt1"/>
                </a:solidFill>
                <a:latin typeface="Source Sans Pro"/>
                <a:ea typeface="Source Sans Pro"/>
                <a:cs typeface="Source Sans Pro"/>
                <a:sym typeface="Source Sans Pro"/>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62" name="Google Shape;162;p34"/>
          <p:cNvSpPr txBox="1">
            <a:spLocks noGrp="1"/>
          </p:cNvSpPr>
          <p:nvPr>
            <p:ph type="subTitle" idx="2"/>
          </p:nvPr>
        </p:nvSpPr>
        <p:spPr>
          <a:xfrm>
            <a:off x="197300" y="1570250"/>
            <a:ext cx="4230300" cy="5775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Clr>
                <a:schemeClr val="lt1"/>
              </a:buClr>
              <a:buSzPts val="1600"/>
              <a:buFont typeface="Source Sans Pro"/>
              <a:buNone/>
              <a:defRPr sz="1600">
                <a:solidFill>
                  <a:schemeClr val="lt1"/>
                </a:solidFill>
                <a:latin typeface="Source Sans Pro"/>
                <a:ea typeface="Source Sans Pro"/>
                <a:cs typeface="Source Sans Pro"/>
                <a:sym typeface="Source Sans Pro"/>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63" name="Google Shape;163;p34"/>
          <p:cNvSpPr txBox="1">
            <a:spLocks noGrp="1"/>
          </p:cNvSpPr>
          <p:nvPr>
            <p:ph type="title" idx="3"/>
          </p:nvPr>
        </p:nvSpPr>
        <p:spPr>
          <a:xfrm>
            <a:off x="197300" y="2516025"/>
            <a:ext cx="5302500" cy="393300"/>
          </a:xfrm>
          <a:prstGeom prst="rect">
            <a:avLst/>
          </a:prstGeom>
          <a:noFill/>
          <a:ln>
            <a:noFill/>
          </a:ln>
        </p:spPr>
        <p:txBody>
          <a:bodyPr spcFirstLastPara="1" wrap="square" lIns="68575" tIns="68575" rIns="68575" bIns="68575" anchor="ctr" anchorCtr="0">
            <a:noAutofit/>
          </a:bodyPr>
          <a:lstStyle>
            <a:lvl1pPr lvl="0" rtl="0">
              <a:spcBef>
                <a:spcPts val="0"/>
              </a:spcBef>
              <a:spcAft>
                <a:spcPts val="0"/>
              </a:spcAft>
              <a:buClr>
                <a:schemeClr val="dk1"/>
              </a:buClr>
              <a:buSzPts val="2400"/>
              <a:buFont typeface="Source Sans Pro"/>
              <a:buNone/>
              <a:defRPr sz="2400" b="1">
                <a:solidFill>
                  <a:schemeClr val="dk1"/>
                </a:solidFill>
                <a:latin typeface="Source Sans Pro"/>
                <a:ea typeface="Source Sans Pro"/>
                <a:cs typeface="Source Sans Pro"/>
                <a:sym typeface="Source Sans Pro"/>
              </a:defRPr>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a:endParaRPr/>
          </a:p>
        </p:txBody>
      </p:sp>
      <p:sp>
        <p:nvSpPr>
          <p:cNvPr id="164" name="Google Shape;164;p34"/>
          <p:cNvSpPr txBox="1">
            <a:spLocks noGrp="1"/>
          </p:cNvSpPr>
          <p:nvPr>
            <p:ph type="subTitle" idx="4"/>
          </p:nvPr>
        </p:nvSpPr>
        <p:spPr>
          <a:xfrm>
            <a:off x="197300" y="2935450"/>
            <a:ext cx="5302500" cy="15210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Clr>
                <a:schemeClr val="dk1"/>
              </a:buClr>
              <a:buSzPts val="1800"/>
              <a:buFont typeface="Source Sans Pro"/>
              <a:buNone/>
              <a:defRPr sz="1800">
                <a:solidFill>
                  <a:schemeClr val="dk1"/>
                </a:solidFill>
                <a:latin typeface="Source Sans Pro"/>
                <a:ea typeface="Source Sans Pro"/>
                <a:cs typeface="Source Sans Pro"/>
                <a:sym typeface="Source Sans Pro"/>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65" name="Google Shape;165;p34"/>
          <p:cNvSpPr txBox="1">
            <a:spLocks noGrp="1"/>
          </p:cNvSpPr>
          <p:nvPr>
            <p:ph type="sldNum" idx="12"/>
          </p:nvPr>
        </p:nvSpPr>
        <p:spPr>
          <a:xfrm>
            <a:off x="8478300" y="4767275"/>
            <a:ext cx="342000" cy="273900"/>
          </a:xfrm>
          <a:prstGeom prst="rect">
            <a:avLst/>
          </a:prstGeom>
        </p:spPr>
        <p:txBody>
          <a:bodyPr spcFirstLastPara="1" wrap="square" lIns="0" tIns="0" rIns="0" bIns="0" anchor="ctr" anchorCtr="0">
            <a:noAutofit/>
          </a:bodyPr>
          <a:lstStyle>
            <a:lvl1pPr lvl="0" rtl="0">
              <a:buClr>
                <a:srgbClr val="888888"/>
              </a:buClr>
              <a:buFont typeface="Calibri"/>
              <a:buNone/>
              <a:defRPr sz="1100">
                <a:latin typeface="Source Sans Pro"/>
                <a:ea typeface="Source Sans Pro"/>
                <a:cs typeface="Source Sans Pro"/>
                <a:sym typeface="Source Sans Pro"/>
              </a:defRPr>
            </a:lvl1pPr>
            <a:lvl2pPr lvl="1" rtl="0">
              <a:buClr>
                <a:srgbClr val="888888"/>
              </a:buClr>
              <a:buFont typeface="Calibri"/>
              <a:buNone/>
              <a:defRPr sz="1100">
                <a:latin typeface="Source Sans Pro"/>
                <a:ea typeface="Source Sans Pro"/>
                <a:cs typeface="Source Sans Pro"/>
                <a:sym typeface="Source Sans Pro"/>
              </a:defRPr>
            </a:lvl2pPr>
            <a:lvl3pPr lvl="2" rtl="0">
              <a:buClr>
                <a:srgbClr val="888888"/>
              </a:buClr>
              <a:buFont typeface="Calibri"/>
              <a:buNone/>
              <a:defRPr sz="1100">
                <a:latin typeface="Source Sans Pro"/>
                <a:ea typeface="Source Sans Pro"/>
                <a:cs typeface="Source Sans Pro"/>
                <a:sym typeface="Source Sans Pro"/>
              </a:defRPr>
            </a:lvl3pPr>
            <a:lvl4pPr lvl="3" rtl="0">
              <a:buClr>
                <a:srgbClr val="888888"/>
              </a:buClr>
              <a:buFont typeface="Calibri"/>
              <a:buNone/>
              <a:defRPr sz="1100">
                <a:latin typeface="Source Sans Pro"/>
                <a:ea typeface="Source Sans Pro"/>
                <a:cs typeface="Source Sans Pro"/>
                <a:sym typeface="Source Sans Pro"/>
              </a:defRPr>
            </a:lvl4pPr>
            <a:lvl5pPr lvl="4" rtl="0">
              <a:buClr>
                <a:srgbClr val="888888"/>
              </a:buClr>
              <a:buFont typeface="Calibri"/>
              <a:buNone/>
              <a:defRPr sz="1100">
                <a:latin typeface="Source Sans Pro"/>
                <a:ea typeface="Source Sans Pro"/>
                <a:cs typeface="Source Sans Pro"/>
                <a:sym typeface="Source Sans Pro"/>
              </a:defRPr>
            </a:lvl5pPr>
            <a:lvl6pPr lvl="5" rtl="0">
              <a:buClr>
                <a:srgbClr val="888888"/>
              </a:buClr>
              <a:buFont typeface="Calibri"/>
              <a:buNone/>
              <a:defRPr sz="1100">
                <a:latin typeface="Source Sans Pro"/>
                <a:ea typeface="Source Sans Pro"/>
                <a:cs typeface="Source Sans Pro"/>
                <a:sym typeface="Source Sans Pro"/>
              </a:defRPr>
            </a:lvl6pPr>
            <a:lvl7pPr lvl="6" rtl="0">
              <a:buClr>
                <a:srgbClr val="888888"/>
              </a:buClr>
              <a:buFont typeface="Calibri"/>
              <a:buNone/>
              <a:defRPr sz="1100">
                <a:latin typeface="Source Sans Pro"/>
                <a:ea typeface="Source Sans Pro"/>
                <a:cs typeface="Source Sans Pro"/>
                <a:sym typeface="Source Sans Pro"/>
              </a:defRPr>
            </a:lvl7pPr>
            <a:lvl8pPr lvl="7" rtl="0">
              <a:buClr>
                <a:srgbClr val="888888"/>
              </a:buClr>
              <a:buFont typeface="Calibri"/>
              <a:buNone/>
              <a:defRPr sz="1100">
                <a:latin typeface="Source Sans Pro"/>
                <a:ea typeface="Source Sans Pro"/>
                <a:cs typeface="Source Sans Pro"/>
                <a:sym typeface="Source Sans Pro"/>
              </a:defRPr>
            </a:lvl8pPr>
            <a:lvl9pPr lvl="8" rtl="0">
              <a:buClr>
                <a:srgbClr val="888888"/>
              </a:buClr>
              <a:buFont typeface="Calibri"/>
              <a:buNone/>
              <a:defRPr sz="11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66"/>
        <p:cNvGrpSpPr/>
        <p:nvPr/>
      </p:nvGrpSpPr>
      <p:grpSpPr>
        <a:xfrm>
          <a:off x="0" y="0"/>
          <a:ext cx="0" cy="0"/>
          <a:chOff x="0" y="0"/>
          <a:chExt cx="0" cy="0"/>
        </a:xfrm>
      </p:grpSpPr>
      <p:sp>
        <p:nvSpPr>
          <p:cNvPr id="167" name="Google Shape;167;p35"/>
          <p:cNvSpPr txBox="1">
            <a:spLocks noGrp="1"/>
          </p:cNvSpPr>
          <p:nvPr>
            <p:ph type="title"/>
          </p:nvPr>
        </p:nvSpPr>
        <p:spPr>
          <a:xfrm>
            <a:off x="311700" y="121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A85C0F"/>
              </a:buClr>
              <a:buSzPts val="1400"/>
              <a:buChar char="●"/>
              <a:defRPr>
                <a:solidFill>
                  <a:srgbClr val="A85C0F"/>
                </a:solidFill>
              </a:defRPr>
            </a:lvl1pPr>
            <a:lvl2pPr lvl="1" rtl="0">
              <a:spcBef>
                <a:spcPts val="0"/>
              </a:spcBef>
              <a:spcAft>
                <a:spcPts val="0"/>
              </a:spcAft>
              <a:buClr>
                <a:srgbClr val="A85C0F"/>
              </a:buClr>
              <a:buSzPts val="1400"/>
              <a:buChar char="○"/>
              <a:defRPr>
                <a:solidFill>
                  <a:srgbClr val="A85C0F"/>
                </a:solidFill>
              </a:defRPr>
            </a:lvl2pPr>
            <a:lvl3pPr lvl="2" rtl="0">
              <a:spcBef>
                <a:spcPts val="0"/>
              </a:spcBef>
              <a:spcAft>
                <a:spcPts val="0"/>
              </a:spcAft>
              <a:buClr>
                <a:srgbClr val="A85C0F"/>
              </a:buClr>
              <a:buSzPts val="1400"/>
              <a:buChar char="■"/>
              <a:defRPr>
                <a:solidFill>
                  <a:srgbClr val="A85C0F"/>
                </a:solidFill>
              </a:defRPr>
            </a:lvl3pPr>
            <a:lvl4pPr lvl="3" rtl="0">
              <a:spcBef>
                <a:spcPts val="0"/>
              </a:spcBef>
              <a:spcAft>
                <a:spcPts val="0"/>
              </a:spcAft>
              <a:buClr>
                <a:srgbClr val="A85C0F"/>
              </a:buClr>
              <a:buSzPts val="1400"/>
              <a:buChar char="●"/>
              <a:defRPr>
                <a:solidFill>
                  <a:srgbClr val="A85C0F"/>
                </a:solidFill>
              </a:defRPr>
            </a:lvl4pPr>
            <a:lvl5pPr lvl="4" rtl="0">
              <a:spcBef>
                <a:spcPts val="0"/>
              </a:spcBef>
              <a:spcAft>
                <a:spcPts val="0"/>
              </a:spcAft>
              <a:buClr>
                <a:srgbClr val="A85C0F"/>
              </a:buClr>
              <a:buSzPts val="1400"/>
              <a:buChar char="○"/>
              <a:defRPr>
                <a:solidFill>
                  <a:srgbClr val="A85C0F"/>
                </a:solidFill>
              </a:defRPr>
            </a:lvl5pPr>
            <a:lvl6pPr lvl="5" rtl="0">
              <a:spcBef>
                <a:spcPts val="0"/>
              </a:spcBef>
              <a:spcAft>
                <a:spcPts val="0"/>
              </a:spcAft>
              <a:buClr>
                <a:srgbClr val="A85C0F"/>
              </a:buClr>
              <a:buSzPts val="1400"/>
              <a:buChar char="■"/>
              <a:defRPr>
                <a:solidFill>
                  <a:srgbClr val="A85C0F"/>
                </a:solidFill>
              </a:defRPr>
            </a:lvl6pPr>
            <a:lvl7pPr lvl="6" rtl="0">
              <a:spcBef>
                <a:spcPts val="0"/>
              </a:spcBef>
              <a:spcAft>
                <a:spcPts val="0"/>
              </a:spcAft>
              <a:buClr>
                <a:srgbClr val="A85C0F"/>
              </a:buClr>
              <a:buSzPts val="1400"/>
              <a:buChar char="●"/>
              <a:defRPr>
                <a:solidFill>
                  <a:srgbClr val="A85C0F"/>
                </a:solidFill>
              </a:defRPr>
            </a:lvl7pPr>
            <a:lvl8pPr lvl="7" rtl="0">
              <a:spcBef>
                <a:spcPts val="0"/>
              </a:spcBef>
              <a:spcAft>
                <a:spcPts val="0"/>
              </a:spcAft>
              <a:buClr>
                <a:srgbClr val="A85C0F"/>
              </a:buClr>
              <a:buSzPts val="1400"/>
              <a:buChar char="○"/>
              <a:defRPr>
                <a:solidFill>
                  <a:srgbClr val="A85C0F"/>
                </a:solidFill>
              </a:defRPr>
            </a:lvl8pPr>
            <a:lvl9pPr lvl="8" rtl="0">
              <a:spcBef>
                <a:spcPts val="0"/>
              </a:spcBef>
              <a:spcAft>
                <a:spcPts val="0"/>
              </a:spcAft>
              <a:buClr>
                <a:srgbClr val="A85C0F"/>
              </a:buClr>
              <a:buSzPts val="1400"/>
              <a:buChar char="■"/>
              <a:defRPr>
                <a:solidFill>
                  <a:srgbClr val="A85C0F"/>
                </a:solidFill>
              </a:defRPr>
            </a:lvl9pPr>
          </a:lstStyle>
          <a:p>
            <a:endParaRPr/>
          </a:p>
        </p:txBody>
      </p:sp>
      <p:sp>
        <p:nvSpPr>
          <p:cNvPr id="168" name="Google Shape;168;p35"/>
          <p:cNvSpPr txBox="1">
            <a:spLocks noGrp="1"/>
          </p:cNvSpPr>
          <p:nvPr>
            <p:ph type="body" idx="1"/>
          </p:nvPr>
        </p:nvSpPr>
        <p:spPr>
          <a:xfrm>
            <a:off x="311700" y="693725"/>
            <a:ext cx="8520600" cy="40260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9" name="Google Shape;169;p35"/>
          <p:cNvSpPr txBox="1">
            <a:spLocks noGrp="1"/>
          </p:cNvSpPr>
          <p:nvPr>
            <p:ph type="sldNum" idx="12"/>
          </p:nvPr>
        </p:nvSpPr>
        <p:spPr>
          <a:xfrm>
            <a:off x="85486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2.pn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pic>
        <p:nvPicPr>
          <p:cNvPr id="57" name="Google Shape;57;p15"/>
          <p:cNvPicPr preferRelativeResize="0"/>
          <p:nvPr/>
        </p:nvPicPr>
        <p:blipFill rotWithShape="1">
          <a:blip r:embed="rId22">
            <a:alphaModFix/>
          </a:blip>
          <a:srcRect t="82790" b="7842"/>
          <a:stretch/>
        </p:blipFill>
        <p:spPr>
          <a:xfrm>
            <a:off x="0" y="-2"/>
            <a:ext cx="9144003" cy="295276"/>
          </a:xfrm>
          <a:prstGeom prst="rect">
            <a:avLst/>
          </a:prstGeom>
          <a:noFill/>
          <a:ln>
            <a:noFill/>
          </a:ln>
        </p:spPr>
      </p:pic>
      <p:sp>
        <p:nvSpPr>
          <p:cNvPr id="58" name="Google Shape;58;p15"/>
          <p:cNvSpPr txBox="1">
            <a:spLocks noGrp="1"/>
          </p:cNvSpPr>
          <p:nvPr>
            <p:ph type="sldNum" idx="12"/>
          </p:nvPr>
        </p:nvSpPr>
        <p:spPr>
          <a:xfrm>
            <a:off x="6553200" y="4661331"/>
            <a:ext cx="1905000" cy="3426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r>
              <a:rPr lang="en"/>
              <a:t>2</a:t>
            </a:r>
            <a:endParaRPr sz="1400">
              <a:solidFill>
                <a:srgbClr val="000000"/>
              </a:solidFill>
            </a:endParaRPr>
          </a:p>
        </p:txBody>
      </p:sp>
      <p:pic>
        <p:nvPicPr>
          <p:cNvPr id="59" name="Google Shape;59;p15"/>
          <p:cNvPicPr preferRelativeResize="0"/>
          <p:nvPr/>
        </p:nvPicPr>
        <p:blipFill rotWithShape="1">
          <a:blip r:embed="rId23">
            <a:alphaModFix/>
          </a:blip>
          <a:srcRect l="2006" t="16270" r="86559" b="19163"/>
          <a:stretch/>
        </p:blipFill>
        <p:spPr>
          <a:xfrm>
            <a:off x="129000" y="393750"/>
            <a:ext cx="715976" cy="655450"/>
          </a:xfrm>
          <a:prstGeom prst="rect">
            <a:avLst/>
          </a:prstGeom>
          <a:noFill/>
          <a:ln>
            <a:noFill/>
          </a:ln>
        </p:spPr>
      </p:pic>
      <p:sp>
        <p:nvSpPr>
          <p:cNvPr id="60" name="Google Shape;60;p15"/>
          <p:cNvSpPr txBox="1">
            <a:spLocks noGrp="1"/>
          </p:cNvSpPr>
          <p:nvPr>
            <p:ph type="sldNum" idx="2"/>
          </p:nvPr>
        </p:nvSpPr>
        <p:spPr>
          <a:xfrm>
            <a:off x="256250" y="4661325"/>
            <a:ext cx="299100" cy="342600"/>
          </a:xfrm>
          <a:prstGeom prst="rect">
            <a:avLst/>
          </a:prstGeom>
          <a:noFill/>
          <a:ln>
            <a:noFill/>
          </a:ln>
        </p:spPr>
        <p:txBody>
          <a:bodyPr spcFirstLastPara="1" wrap="square" lIns="0" tIns="0" rIns="0" bIns="0" anchor="ctr" anchorCtr="0">
            <a:noAutofit/>
          </a:bodyPr>
          <a:lstStyle>
            <a:lvl1pPr marL="0" marR="0" lvl="0" indent="0" rtl="0">
              <a:lnSpc>
                <a:spcPct val="100000"/>
              </a:lnSpc>
              <a:spcBef>
                <a:spcPts val="0"/>
              </a:spcBef>
              <a:spcAft>
                <a:spcPts val="0"/>
              </a:spcAft>
              <a:buClr>
                <a:srgbClr val="FFFFFF"/>
              </a:buClr>
              <a:buSzPts val="1200"/>
              <a:buFont typeface="Arial"/>
              <a:buNone/>
              <a:defRPr sz="1200">
                <a:solidFill>
                  <a:schemeClr val="dk1"/>
                </a:solidFill>
              </a:defRPr>
            </a:lvl1pPr>
            <a:lvl2pPr marL="0" marR="0" lvl="1" indent="0" rtl="0">
              <a:lnSpc>
                <a:spcPct val="100000"/>
              </a:lnSpc>
              <a:spcBef>
                <a:spcPts val="0"/>
              </a:spcBef>
              <a:spcAft>
                <a:spcPts val="0"/>
              </a:spcAft>
              <a:buClr>
                <a:srgbClr val="FFFFFF"/>
              </a:buClr>
              <a:buSzPts val="1200"/>
              <a:buFont typeface="Arial"/>
              <a:buNone/>
              <a:defRPr sz="1200">
                <a:solidFill>
                  <a:schemeClr val="dk1"/>
                </a:solidFill>
              </a:defRPr>
            </a:lvl2pPr>
            <a:lvl3pPr marL="0" marR="0" lvl="2" indent="0" rtl="0">
              <a:lnSpc>
                <a:spcPct val="100000"/>
              </a:lnSpc>
              <a:spcBef>
                <a:spcPts val="0"/>
              </a:spcBef>
              <a:spcAft>
                <a:spcPts val="0"/>
              </a:spcAft>
              <a:buClr>
                <a:srgbClr val="FFFFFF"/>
              </a:buClr>
              <a:buSzPts val="1200"/>
              <a:buFont typeface="Arial"/>
              <a:buNone/>
              <a:defRPr sz="1200">
                <a:solidFill>
                  <a:schemeClr val="dk1"/>
                </a:solidFill>
              </a:defRPr>
            </a:lvl3pPr>
            <a:lvl4pPr marL="0" marR="0" lvl="3" indent="0" rtl="0">
              <a:lnSpc>
                <a:spcPct val="100000"/>
              </a:lnSpc>
              <a:spcBef>
                <a:spcPts val="0"/>
              </a:spcBef>
              <a:spcAft>
                <a:spcPts val="0"/>
              </a:spcAft>
              <a:buClr>
                <a:srgbClr val="FFFFFF"/>
              </a:buClr>
              <a:buSzPts val="1200"/>
              <a:buFont typeface="Arial"/>
              <a:buNone/>
              <a:defRPr sz="1200">
                <a:solidFill>
                  <a:schemeClr val="dk1"/>
                </a:solidFill>
              </a:defRPr>
            </a:lvl4pPr>
            <a:lvl5pPr marL="0" marR="0" lvl="4" indent="0" rtl="0">
              <a:lnSpc>
                <a:spcPct val="100000"/>
              </a:lnSpc>
              <a:spcBef>
                <a:spcPts val="0"/>
              </a:spcBef>
              <a:spcAft>
                <a:spcPts val="0"/>
              </a:spcAft>
              <a:buClr>
                <a:srgbClr val="FFFFFF"/>
              </a:buClr>
              <a:buSzPts val="1200"/>
              <a:buFont typeface="Arial"/>
              <a:buNone/>
              <a:defRPr sz="1200">
                <a:solidFill>
                  <a:schemeClr val="dk1"/>
                </a:solidFill>
              </a:defRPr>
            </a:lvl5pPr>
            <a:lvl6pPr marL="0" marR="0" lvl="5" indent="0" rtl="0">
              <a:lnSpc>
                <a:spcPct val="100000"/>
              </a:lnSpc>
              <a:spcBef>
                <a:spcPts val="0"/>
              </a:spcBef>
              <a:spcAft>
                <a:spcPts val="0"/>
              </a:spcAft>
              <a:buClr>
                <a:srgbClr val="FFFFFF"/>
              </a:buClr>
              <a:buSzPts val="1200"/>
              <a:buFont typeface="Arial"/>
              <a:buNone/>
              <a:defRPr sz="1200">
                <a:solidFill>
                  <a:schemeClr val="dk1"/>
                </a:solidFill>
              </a:defRPr>
            </a:lvl6pPr>
            <a:lvl7pPr marL="0" marR="0" lvl="6" indent="0" rtl="0">
              <a:lnSpc>
                <a:spcPct val="100000"/>
              </a:lnSpc>
              <a:spcBef>
                <a:spcPts val="0"/>
              </a:spcBef>
              <a:spcAft>
                <a:spcPts val="0"/>
              </a:spcAft>
              <a:buClr>
                <a:srgbClr val="FFFFFF"/>
              </a:buClr>
              <a:buSzPts val="1200"/>
              <a:buFont typeface="Arial"/>
              <a:buNone/>
              <a:defRPr sz="1200">
                <a:solidFill>
                  <a:schemeClr val="dk1"/>
                </a:solidFill>
              </a:defRPr>
            </a:lvl7pPr>
            <a:lvl8pPr marL="0" marR="0" lvl="7" indent="0" rtl="0">
              <a:lnSpc>
                <a:spcPct val="100000"/>
              </a:lnSpc>
              <a:spcBef>
                <a:spcPts val="0"/>
              </a:spcBef>
              <a:spcAft>
                <a:spcPts val="0"/>
              </a:spcAft>
              <a:buClr>
                <a:srgbClr val="FFFFFF"/>
              </a:buClr>
              <a:buSzPts val="1200"/>
              <a:buFont typeface="Arial"/>
              <a:buNone/>
              <a:defRPr sz="1200">
                <a:solidFill>
                  <a:schemeClr val="dk1"/>
                </a:solidFill>
              </a:defRPr>
            </a:lvl8pPr>
            <a:lvl9pPr marL="0" marR="0" lvl="8" indent="0" rtl="0">
              <a:lnSpc>
                <a:spcPct val="100000"/>
              </a:lnSpc>
              <a:spcBef>
                <a:spcPts val="0"/>
              </a:spcBef>
              <a:spcAft>
                <a:spcPts val="0"/>
              </a:spcAft>
              <a:buClr>
                <a:srgbClr val="FFFFFF"/>
              </a:buClr>
              <a:buSzPts val="1200"/>
              <a:buFont typeface="Arial"/>
              <a:buNone/>
              <a:defRPr sz="1200">
                <a:solidFill>
                  <a:schemeClr val="dk1"/>
                </a:solidFill>
              </a:defRPr>
            </a:lvl9pPr>
          </a:lstStyle>
          <a:p>
            <a:pPr marL="0" lvl="0" indent="0" algn="l" rtl="0">
              <a:spcBef>
                <a:spcPts val="0"/>
              </a:spcBef>
              <a:spcAft>
                <a:spcPts val="0"/>
              </a:spcAft>
              <a:buNone/>
            </a:pPr>
            <a:r>
              <a:rPr lang="en"/>
              <a:t>1</a:t>
            </a:r>
            <a:endParaRPr sz="1400"/>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gsa.gov/buy-through-us/products-and-services/transportation-and-logistics-services/fleet-management/fleet-electrification/governmentwide-evserelated-designbuild-and-construction-idiq-contracts" TargetMode="External"/><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hyperlink" Target="https://www.gsa.gov/real-estate/gsa-properties/inflation-reduction-act/lec-program-details/lowembodied-carbon-projects"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hyperlink" Target="https://www.gsa.gov/real-estate/gsa-properties/land-ports-of-entry-and-the-bipartisan-infrastructure-law?_gl=1*trh17d*_ga*MTE5NDExNzMxOC4xNzAyOTA4ODA4*_ga_HBYXWFP794*MTcwOTE1ODY4Ny4yMjUuMS4xNzA5MTU4ODcxLjAuMC4w" TargetMode="External"/><Relationship Id="rId13" Type="http://schemas.openxmlformats.org/officeDocument/2006/relationships/hyperlink" Target="https://www.sustainability.gov/buyclean/" TargetMode="External"/><Relationship Id="rId3" Type="http://schemas.openxmlformats.org/officeDocument/2006/relationships/hyperlink" Target="https://www.gsa.gov/real-estate/gsa-properties/inflation-reduction-act" TargetMode="External"/><Relationship Id="rId7" Type="http://schemas.openxmlformats.org/officeDocument/2006/relationships/hyperlink" Target="https://www.gsa.gov/real-estate/gsa-properties/inflation-reduction-act/lec-program-details/material-requirements-faqs" TargetMode="External"/><Relationship Id="rId12" Type="http://schemas.openxmlformats.org/officeDocument/2006/relationships/hyperlink" Target="https://www.epa.gov/system/files/documents/2023-01/2022.12.22%20Interim%20Determination%20on%20Low%20Carbon%20Materials%20under%20IRA%2060503%20and%2060506_508.pdf" TargetMode="External"/><Relationship Id="rId2" Type="http://schemas.openxmlformats.org/officeDocument/2006/relationships/notesSlide" Target="../notesSlides/notesSlide17.xml"/><Relationship Id="rId1" Type="http://schemas.openxmlformats.org/officeDocument/2006/relationships/slideLayout" Target="../slideLayouts/slideLayout33.xml"/><Relationship Id="rId6" Type="http://schemas.openxmlformats.org/officeDocument/2006/relationships/hyperlink" Target="https://www.gsa.gov/real-estate/gsa-properties/inflation-reduction-act/lec-program-details/lec-pilot-fact-sheet" TargetMode="External"/><Relationship Id="rId11" Type="http://schemas.openxmlformats.org/officeDocument/2006/relationships/hyperlink" Target="https://sam.gov/" TargetMode="External"/><Relationship Id="rId5" Type="http://schemas.openxmlformats.org/officeDocument/2006/relationships/hyperlink" Target="https://www.gsa.gov/real-estate/gsa-properties/inflation-reduction-act/lec-program-details/lowembodied-carbon-projects" TargetMode="External"/><Relationship Id="rId10" Type="http://schemas.openxmlformats.org/officeDocument/2006/relationships/hyperlink" Target="https://hallways.cap.gsa.gov/app/#/dv/federal-business-forecast" TargetMode="External"/><Relationship Id="rId4" Type="http://schemas.openxmlformats.org/officeDocument/2006/relationships/hyperlink" Target="https://www.gsa.gov/real-estate/gsa-properties/inflation-reduction-act/lec-program-details/material-requirements" TargetMode="External"/><Relationship Id="rId9" Type="http://schemas.openxmlformats.org/officeDocument/2006/relationships/hyperlink" Target="https://www.gsa.gov/real-estate/gsa-properties/land-ports-of-entry-and-the-bipartisan-infrastructure-law/bipartisan-infrastructure-law-construction-project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52.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s://www.acquisitiongateway.gov/forecast" TargetMode="External"/><Relationship Id="rId7" Type="http://schemas.openxmlformats.org/officeDocument/2006/relationships/hyperlink" Target="https://www.sustainability.gov/buyclean/"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hyperlink" Target="https://www.epa.gov/inflation-reduction-act/inflation-reduction-act-programs-fight-climate-change-reducing-embodied" TargetMode="External"/><Relationship Id="rId5" Type="http://schemas.openxmlformats.org/officeDocument/2006/relationships/hyperlink" Target="https://www.gsa.gov/buying-selling/purchasing-programs/gsa-multiple-award-schedule/selling-through-schedule/guide-to-preparing-a-schedule-offer" TargetMode="External"/><Relationship Id="rId4" Type="http://schemas.openxmlformats.org/officeDocument/2006/relationships/hyperlink" Target="https://sam.gov/"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gsa.gov/small-business/small-business-resources/contact-information-for-small-business-support" TargetMode="External"/><Relationship Id="rId3" Type="http://schemas.openxmlformats.org/officeDocument/2006/relationships/hyperlink" Target="https://www.youtube.com/watch?v=wbLRqLZ7xhw" TargetMode="External"/><Relationship Id="rId7" Type="http://schemas.openxmlformats.org/officeDocument/2006/relationships/hyperlink" Target="https://www.gsa.gov/small-business/small-business-resources/osdbu-events"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hyperlink" Target="https://www.youtube.com/watch?v=CCt_i73IC7E" TargetMode="External"/><Relationship Id="rId5" Type="http://schemas.openxmlformats.org/officeDocument/2006/relationships/hyperlink" Target="https://www.gsa.gov/sell-to-government/step-2-compete-for-a-contract/become-a-schedule-holder" TargetMode="External"/><Relationship Id="rId10" Type="http://schemas.openxmlformats.org/officeDocument/2006/relationships/image" Target="../media/image55.png"/><Relationship Id="rId4" Type="http://schemas.openxmlformats.org/officeDocument/2006/relationships/hyperlink" Target="https://www.gsa.gov/sell-to-government/step-1-learn-about-government-contracting/how-to-access-contract-opportunities" TargetMode="External"/><Relationship Id="rId9" Type="http://schemas.openxmlformats.org/officeDocument/2006/relationships/hyperlink" Target="https://sam.gov/opp/5417ad0239dc448880c9947ecb92ba87/view"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aptac-us.org/find-a-ptac/" TargetMode="External"/><Relationship Id="rId3" Type="http://schemas.openxmlformats.org/officeDocument/2006/relationships/hyperlink" Target="https://sam.gov/" TargetMode="External"/><Relationship Id="rId7" Type="http://schemas.openxmlformats.org/officeDocument/2006/relationships/hyperlink" Target="https://www.gsa.gov/about-us/organization/federal-acquisition-service/technology-transformation-services" TargetMode="External"/><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hyperlink" Target="https://www.gsa.gov/small-business" TargetMode="External"/><Relationship Id="rId5" Type="http://schemas.openxmlformats.org/officeDocument/2006/relationships/hyperlink" Target="https://www.gsa.gov/schedules" TargetMode="External"/><Relationship Id="rId4" Type="http://schemas.openxmlformats.org/officeDocument/2006/relationships/hyperlink" Target="https://www.acquisitiongateway.gov/forecas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hyperlink" Target="https://www.gsa.gov/node/80039" TargetMode="External"/><Relationship Id="rId3" Type="http://schemas.openxmlformats.org/officeDocument/2006/relationships/hyperlink" Target="https://www.gsa.gov/node/163294" TargetMode="External"/><Relationship Id="rId7" Type="http://schemas.openxmlformats.org/officeDocument/2006/relationships/hyperlink" Target="https://www.gsa.gov/node/84522"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s://www.gsa.gov/node/87888" TargetMode="External"/><Relationship Id="rId5" Type="http://schemas.openxmlformats.org/officeDocument/2006/relationships/hyperlink" Target="https://www.gsa.gov/node/80533" TargetMode="External"/><Relationship Id="rId10" Type="http://schemas.openxmlformats.org/officeDocument/2006/relationships/hyperlink" Target="https://www.gsa.gov/node/84720" TargetMode="External"/><Relationship Id="rId4" Type="http://schemas.openxmlformats.org/officeDocument/2006/relationships/hyperlink" Target="https://www.gsa.gov/node/84918" TargetMode="External"/><Relationship Id="rId9" Type="http://schemas.openxmlformats.org/officeDocument/2006/relationships/hyperlink" Target="https://www.gsa.gov/node/8215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6">
            <a:extLst>
              <a:ext uri="{C183D7F6-B498-43B3-948B-1728B52AA6E4}">
                <adec:decorative xmlns:adec="http://schemas.microsoft.com/office/drawing/2017/decorative" val="1"/>
              </a:ext>
            </a:extLst>
          </p:cNvPr>
          <p:cNvPicPr preferRelativeResize="0"/>
          <p:nvPr/>
        </p:nvPicPr>
        <p:blipFill rotWithShape="1">
          <a:blip r:embed="rId3">
            <a:alphaModFix/>
          </a:blip>
          <a:srcRect l="9528" r="7325" b="1136"/>
          <a:stretch/>
        </p:blipFill>
        <p:spPr>
          <a:xfrm>
            <a:off x="0" y="1395575"/>
            <a:ext cx="9144003" cy="3747925"/>
          </a:xfrm>
          <a:prstGeom prst="rect">
            <a:avLst/>
          </a:prstGeom>
          <a:noFill/>
          <a:ln>
            <a:noFill/>
          </a:ln>
        </p:spPr>
      </p:pic>
      <p:sp>
        <p:nvSpPr>
          <p:cNvPr id="175" name="Google Shape;175;p36"/>
          <p:cNvSpPr txBox="1">
            <a:spLocks noGrp="1"/>
          </p:cNvSpPr>
          <p:nvPr>
            <p:ph type="title"/>
          </p:nvPr>
        </p:nvSpPr>
        <p:spPr>
          <a:xfrm>
            <a:off x="1056251" y="553000"/>
            <a:ext cx="8087700" cy="49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rgbClr val="002665"/>
              </a:buClr>
              <a:buSzPts val="2800"/>
              <a:buNone/>
            </a:pPr>
            <a:r>
              <a:rPr lang="en" sz="2900" dirty="0">
                <a:solidFill>
                  <a:srgbClr val="005087"/>
                </a:solidFill>
              </a:rPr>
              <a:t>GSA Public Buildings Service </a:t>
            </a:r>
            <a:endParaRPr sz="2900" dirty="0">
              <a:solidFill>
                <a:srgbClr val="005087"/>
              </a:solidFill>
            </a:endParaRPr>
          </a:p>
        </p:txBody>
      </p:sp>
      <p:sp>
        <p:nvSpPr>
          <p:cNvPr id="176" name="Google Shape;176;p36"/>
          <p:cNvSpPr txBox="1"/>
          <p:nvPr/>
        </p:nvSpPr>
        <p:spPr>
          <a:xfrm>
            <a:off x="1143475" y="1628675"/>
            <a:ext cx="7450200" cy="2812800"/>
          </a:xfrm>
          <a:prstGeom prst="rect">
            <a:avLst/>
          </a:prstGeom>
          <a:noFill/>
          <a:ln>
            <a:noFill/>
          </a:ln>
          <a:effectLst>
            <a:outerShdw blurRad="200025" dist="19050" dir="5400000" algn="bl" rotWithShape="0">
              <a:srgbClr val="3C4043">
                <a:alpha val="50000"/>
              </a:srgbClr>
            </a:outerShdw>
          </a:effectLst>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300"/>
              <a:buFont typeface="Arial"/>
              <a:buNone/>
            </a:pPr>
            <a:r>
              <a:rPr lang="en" sz="3000" dirty="0">
                <a:solidFill>
                  <a:srgbClr val="FFFFFF"/>
                </a:solidFill>
                <a:latin typeface="Arial Black"/>
                <a:ea typeface="Arial Black"/>
                <a:cs typeface="Arial Black"/>
                <a:sym typeface="Arial Black"/>
              </a:rPr>
              <a:t>Overview and GSA FY 24 Opportunities</a:t>
            </a:r>
            <a:endParaRPr sz="3300" dirty="0">
              <a:solidFill>
                <a:srgbClr val="FFFFFF"/>
              </a:solidFill>
              <a:latin typeface="Arial Black"/>
              <a:ea typeface="Arial Black"/>
              <a:cs typeface="Arial Black"/>
              <a:sym typeface="Arial Black"/>
            </a:endParaRPr>
          </a:p>
          <a:p>
            <a:pPr marL="0" lvl="0" indent="0" algn="l" rtl="0">
              <a:spcBef>
                <a:spcPts val="0"/>
              </a:spcBef>
              <a:spcAft>
                <a:spcPts val="0"/>
              </a:spcAft>
              <a:buClr>
                <a:srgbClr val="000000"/>
              </a:buClr>
              <a:buSzPts val="1600"/>
              <a:buFont typeface="Arial"/>
              <a:buNone/>
            </a:pPr>
            <a:endParaRPr sz="1700" dirty="0">
              <a:solidFill>
                <a:srgbClr val="FFFFFF"/>
              </a:solidFill>
            </a:endParaRPr>
          </a:p>
          <a:p>
            <a:pPr marL="0" lvl="0" indent="0" algn="l" rtl="0">
              <a:spcBef>
                <a:spcPts val="0"/>
              </a:spcBef>
              <a:spcAft>
                <a:spcPts val="0"/>
              </a:spcAft>
              <a:buClr>
                <a:srgbClr val="000000"/>
              </a:buClr>
              <a:buSzPts val="1300"/>
              <a:buFont typeface="Arial"/>
              <a:buNone/>
            </a:pPr>
            <a:endParaRPr sz="1300" dirty="0">
              <a:solidFill>
                <a:srgbClr val="FFFFFF"/>
              </a:solidFill>
              <a:latin typeface="Arial Black"/>
              <a:ea typeface="Arial Black"/>
              <a:cs typeface="Arial Black"/>
              <a:sym typeface="Arial Black"/>
            </a:endParaRPr>
          </a:p>
          <a:p>
            <a:pPr marL="0" lvl="0" indent="0" algn="l" rtl="0">
              <a:spcBef>
                <a:spcPts val="0"/>
              </a:spcBef>
              <a:spcAft>
                <a:spcPts val="0"/>
              </a:spcAft>
              <a:buClr>
                <a:srgbClr val="000000"/>
              </a:buClr>
              <a:buSzPts val="1600"/>
              <a:buFont typeface="Arial"/>
              <a:buNone/>
            </a:pPr>
            <a:endParaRPr sz="1700" dirty="0">
              <a:solidFill>
                <a:srgbClr val="FFFFFF"/>
              </a:solidFill>
            </a:endParaRPr>
          </a:p>
          <a:p>
            <a:pPr marL="0" lvl="0" indent="0" algn="l" rtl="0">
              <a:spcBef>
                <a:spcPts val="0"/>
              </a:spcBef>
              <a:spcAft>
                <a:spcPts val="0"/>
              </a:spcAft>
              <a:buNone/>
            </a:pPr>
            <a:r>
              <a:rPr lang="en" sz="1900" b="1" dirty="0">
                <a:solidFill>
                  <a:srgbClr val="FFFFFF"/>
                </a:solidFill>
              </a:rPr>
              <a:t>Khadijah Robinson</a:t>
            </a:r>
            <a:endParaRPr sz="1900" b="1" dirty="0">
              <a:solidFill>
                <a:srgbClr val="FFFFFF"/>
              </a:solidFill>
            </a:endParaRPr>
          </a:p>
          <a:p>
            <a:pPr marL="0" lvl="0" indent="0" algn="l" rtl="0">
              <a:spcBef>
                <a:spcPts val="0"/>
              </a:spcBef>
              <a:spcAft>
                <a:spcPts val="0"/>
              </a:spcAft>
              <a:buNone/>
            </a:pPr>
            <a:r>
              <a:rPr lang="en" sz="1900" b="1" dirty="0">
                <a:solidFill>
                  <a:srgbClr val="FFFFFF"/>
                </a:solidFill>
              </a:rPr>
              <a:t>Procurement Analyst </a:t>
            </a:r>
            <a:endParaRPr sz="1900" b="1" dirty="0">
              <a:solidFill>
                <a:srgbClr val="FFFFFF"/>
              </a:solidFill>
            </a:endParaRPr>
          </a:p>
          <a:p>
            <a:pPr marL="914400" lvl="0" indent="0" algn="r" rtl="0">
              <a:spcBef>
                <a:spcPts val="0"/>
              </a:spcBef>
              <a:spcAft>
                <a:spcPts val="0"/>
              </a:spcAft>
              <a:buNone/>
            </a:pPr>
            <a:r>
              <a:rPr lang="en" sz="1200" b="1" dirty="0">
                <a:solidFill>
                  <a:srgbClr val="FFFFFF"/>
                </a:solidFill>
              </a:rPr>
              <a:t>April 18, 2024</a:t>
            </a:r>
            <a:endParaRPr sz="1200" dirty="0">
              <a:solidFill>
                <a:srgbClr val="FFFFFF"/>
              </a:solidFill>
            </a:endParaRPr>
          </a:p>
          <a:p>
            <a:pPr marL="0" lvl="0" indent="0" algn="l" rtl="0">
              <a:spcBef>
                <a:spcPts val="0"/>
              </a:spcBef>
              <a:spcAft>
                <a:spcPts val="0"/>
              </a:spcAft>
              <a:buNone/>
            </a:pPr>
            <a:endParaRPr sz="1700" dirty="0">
              <a:solidFill>
                <a:srgbClr val="FFFFFF"/>
              </a:solidFill>
            </a:endParaRPr>
          </a:p>
          <a:p>
            <a:pPr marL="0" lvl="0" indent="0" algn="l" rtl="0">
              <a:spcBef>
                <a:spcPts val="0"/>
              </a:spcBef>
              <a:spcAft>
                <a:spcPts val="0"/>
              </a:spcAft>
              <a:buNone/>
            </a:pPr>
            <a:endParaRPr sz="5000" dirty="0">
              <a:solidFill>
                <a:srgbClr val="FFFFFF"/>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45" descr="Map of Alaska"/>
          <p:cNvPicPr preferRelativeResize="0"/>
          <p:nvPr/>
        </p:nvPicPr>
        <p:blipFill>
          <a:blip r:embed="rId3">
            <a:alphaModFix/>
          </a:blip>
          <a:stretch>
            <a:fillRect/>
          </a:stretch>
        </p:blipFill>
        <p:spPr>
          <a:xfrm>
            <a:off x="6356322" y="3850026"/>
            <a:ext cx="1303717" cy="1006500"/>
          </a:xfrm>
          <a:prstGeom prst="rect">
            <a:avLst/>
          </a:prstGeom>
          <a:noFill/>
          <a:ln>
            <a:noFill/>
          </a:ln>
          <a:effectLst>
            <a:outerShdw blurRad="57150" dist="19050" dir="5400000" algn="bl" rotWithShape="0">
              <a:srgbClr val="560A3A">
                <a:alpha val="50000"/>
              </a:srgbClr>
            </a:outerShdw>
          </a:effectLst>
        </p:spPr>
      </p:pic>
      <p:sp>
        <p:nvSpPr>
          <p:cNvPr id="284" name="Google Shape;284;p45"/>
          <p:cNvSpPr txBox="1"/>
          <p:nvPr/>
        </p:nvSpPr>
        <p:spPr>
          <a:xfrm>
            <a:off x="1430775" y="1534100"/>
            <a:ext cx="1951200" cy="143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rgbClr val="172C55"/>
                </a:solidFill>
              </a:rPr>
              <a:t>Maine</a:t>
            </a:r>
            <a:endParaRPr sz="1200" b="1">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Calais-Ferry Point - $30M</a:t>
            </a:r>
            <a:endParaRPr sz="1200">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Houlton - $20M</a:t>
            </a:r>
            <a:endParaRPr sz="1200">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Fort Fairfield - $35M</a:t>
            </a:r>
            <a:endParaRPr sz="1200">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Limestone - $15M</a:t>
            </a:r>
            <a:endParaRPr sz="1200">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Coburn Gore - $85M</a:t>
            </a:r>
            <a:endParaRPr sz="1200">
              <a:solidFill>
                <a:srgbClr val="172C55"/>
              </a:solidFill>
            </a:endParaRPr>
          </a:p>
        </p:txBody>
      </p:sp>
      <p:sp>
        <p:nvSpPr>
          <p:cNvPr id="285" name="Google Shape;285;p45"/>
          <p:cNvSpPr txBox="1"/>
          <p:nvPr/>
        </p:nvSpPr>
        <p:spPr>
          <a:xfrm>
            <a:off x="1430775" y="3108700"/>
            <a:ext cx="2282700" cy="143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rgbClr val="172C55"/>
                </a:solidFill>
              </a:rPr>
              <a:t>Vermont</a:t>
            </a:r>
            <a:endParaRPr sz="1200" b="1">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Norton - $25M</a:t>
            </a:r>
            <a:endParaRPr sz="1200">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Beebe Plain - $15M</a:t>
            </a:r>
            <a:endParaRPr sz="1200">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Richford - $25M</a:t>
            </a:r>
            <a:endParaRPr sz="1200">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Highgate Springs - $150M</a:t>
            </a:r>
            <a:endParaRPr sz="1200">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Alburg Springs - $10M</a:t>
            </a:r>
            <a:endParaRPr sz="1200">
              <a:solidFill>
                <a:srgbClr val="172C55"/>
              </a:solidFill>
            </a:endParaRPr>
          </a:p>
        </p:txBody>
      </p:sp>
      <p:sp>
        <p:nvSpPr>
          <p:cNvPr id="286" name="Google Shape;286;p45"/>
          <p:cNvSpPr txBox="1">
            <a:spLocks noGrp="1"/>
          </p:cNvSpPr>
          <p:nvPr>
            <p:ph type="title" idx="4294967295"/>
          </p:nvPr>
        </p:nvSpPr>
        <p:spPr>
          <a:xfrm>
            <a:off x="461050" y="395650"/>
            <a:ext cx="8512800" cy="1032600"/>
          </a:xfrm>
          <a:prstGeom prst="rect">
            <a:avLst/>
          </a:prstGeom>
          <a:noFill/>
          <a:ln>
            <a:noFill/>
            <a:prstDash/>
          </a:ln>
          <a:effectLst/>
        </p:spPr>
        <p:txBody>
          <a:bodyPr rot="0" spcFirstLastPara="1" vertOverflow="overflow" horzOverflow="overflow" vert="horz" wrap="square" lIns="91425" tIns="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900" b="1" i="0" u="none" strike="noStrike" kern="0" cap="none" spc="0" normalizeH="0" baseline="0" noProof="0" dirty="0">
                <a:ln>
                  <a:noFill/>
                </a:ln>
                <a:solidFill>
                  <a:srgbClr val="005087"/>
                </a:solidFill>
                <a:effectLst/>
                <a:uLnTx/>
                <a:uFillTx/>
                <a:latin typeface="Arial"/>
                <a:ea typeface="Arial"/>
                <a:cs typeface="Arial"/>
                <a:sym typeface="Arial"/>
              </a:rPr>
              <a:t>Land Port of Entry BIL Project List</a:t>
            </a:r>
            <a:r>
              <a:rPr kumimoji="0" lang="en-US" sz="2900" b="0" i="0" u="none" strike="noStrike" kern="0" cap="none" spc="0" normalizeH="0" baseline="0" noProof="0" dirty="0">
                <a:ln>
                  <a:noFill/>
                </a:ln>
                <a:solidFill>
                  <a:srgbClr val="005087"/>
                </a:solidFill>
                <a:effectLst/>
                <a:uLnTx/>
                <a:uFillTx/>
                <a:latin typeface="Arial"/>
                <a:ea typeface="Arial"/>
                <a:cs typeface="Arial"/>
                <a:sym typeface="Arial"/>
              </a:rPr>
              <a:t> </a:t>
            </a:r>
          </a:p>
          <a:p>
            <a:pPr marL="0" marR="113029" lvl="0" indent="0" algn="ctr" defTabSz="914400" rtl="0" eaLnBrk="1" fontAlgn="auto" latinLnBrk="0" hangingPunct="1">
              <a:lnSpc>
                <a:spcPct val="100000"/>
              </a:lnSpc>
              <a:spcBef>
                <a:spcPts val="0"/>
              </a:spcBef>
              <a:spcAft>
                <a:spcPts val="1000"/>
              </a:spcAft>
              <a:buClr>
                <a:srgbClr val="000000"/>
              </a:buClr>
              <a:buSzTx/>
              <a:buFont typeface="Arial"/>
              <a:buNone/>
              <a:tabLst/>
              <a:defRPr/>
            </a:pPr>
            <a:r>
              <a:rPr kumimoji="0" lang="en-US" sz="2308" b="0" i="0" u="none" strike="noStrike" kern="0" cap="none" spc="0" normalizeH="0" baseline="0" noProof="0" dirty="0">
                <a:ln>
                  <a:noFill/>
                </a:ln>
                <a:solidFill>
                  <a:srgbClr val="172C55"/>
                </a:solidFill>
                <a:effectLst/>
                <a:uLnTx/>
                <a:uFillTx/>
                <a:latin typeface="Arial Narrow"/>
                <a:ea typeface="Arial Narrow"/>
                <a:cs typeface="Arial Narrow"/>
                <a:sym typeface="Arial Narrow"/>
              </a:rPr>
              <a:t>      Northern Border - 20 Major Modernizations</a:t>
            </a:r>
            <a:endParaRPr kumimoji="0" lang="en-US" sz="4900" b="1" i="0" u="none" strike="noStrike" kern="0" cap="none" spc="0" normalizeH="0" baseline="0" noProof="0" dirty="0">
              <a:ln>
                <a:noFill/>
              </a:ln>
              <a:solidFill>
                <a:srgbClr val="172C55"/>
              </a:solidFill>
              <a:effectLst/>
              <a:uLnTx/>
              <a:uFillTx/>
              <a:latin typeface="Arial"/>
              <a:ea typeface="Arial"/>
              <a:cs typeface="Arial"/>
              <a:sym typeface="Arial"/>
            </a:endParaRPr>
          </a:p>
        </p:txBody>
      </p:sp>
      <p:sp>
        <p:nvSpPr>
          <p:cNvPr id="287" name="Google Shape;287;p45"/>
          <p:cNvSpPr txBox="1"/>
          <p:nvPr/>
        </p:nvSpPr>
        <p:spPr>
          <a:xfrm>
            <a:off x="4487775" y="1534100"/>
            <a:ext cx="17274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rgbClr val="172C55"/>
                </a:solidFill>
              </a:rPr>
              <a:t>New York</a:t>
            </a:r>
            <a:endParaRPr sz="1200" b="1">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Rouses Point - $25M</a:t>
            </a:r>
            <a:endParaRPr sz="1200">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Tout River - $15M</a:t>
            </a:r>
            <a:endParaRPr sz="1200">
              <a:solidFill>
                <a:srgbClr val="172C55"/>
              </a:solidFill>
            </a:endParaRPr>
          </a:p>
        </p:txBody>
      </p:sp>
      <p:sp>
        <p:nvSpPr>
          <p:cNvPr id="288" name="Google Shape;288;p45"/>
          <p:cNvSpPr txBox="1"/>
          <p:nvPr/>
        </p:nvSpPr>
        <p:spPr>
          <a:xfrm>
            <a:off x="4487775" y="2735325"/>
            <a:ext cx="17274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rgbClr val="172C55"/>
                </a:solidFill>
              </a:rPr>
              <a:t>Minnesota</a:t>
            </a:r>
            <a:endParaRPr sz="1200" b="1">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Grand Portage - $92M</a:t>
            </a:r>
            <a:endParaRPr sz="1200">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I Falls - $249M</a:t>
            </a:r>
            <a:endParaRPr sz="1200">
              <a:solidFill>
                <a:srgbClr val="172C55"/>
              </a:solidFill>
            </a:endParaRPr>
          </a:p>
        </p:txBody>
      </p:sp>
      <p:sp>
        <p:nvSpPr>
          <p:cNvPr id="289" name="Google Shape;289;p45"/>
          <p:cNvSpPr txBox="1"/>
          <p:nvPr/>
        </p:nvSpPr>
        <p:spPr>
          <a:xfrm>
            <a:off x="4487775" y="3992088"/>
            <a:ext cx="14145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rgbClr val="172C55"/>
                </a:solidFill>
              </a:rPr>
              <a:t>North Dakota</a:t>
            </a:r>
            <a:endParaRPr sz="1200" b="1">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Dunseith - $70M</a:t>
            </a:r>
            <a:endParaRPr sz="1200">
              <a:solidFill>
                <a:srgbClr val="172C55"/>
              </a:solidFill>
            </a:endParaRPr>
          </a:p>
        </p:txBody>
      </p:sp>
      <p:sp>
        <p:nvSpPr>
          <p:cNvPr id="290" name="Google Shape;290;p45"/>
          <p:cNvSpPr txBox="1"/>
          <p:nvPr/>
        </p:nvSpPr>
        <p:spPr>
          <a:xfrm>
            <a:off x="7459575" y="1534100"/>
            <a:ext cx="12474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rgbClr val="172C55"/>
                </a:solidFill>
              </a:rPr>
              <a:t>Idaho</a:t>
            </a:r>
            <a:endParaRPr sz="1200" b="1">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Porthill - $45M</a:t>
            </a:r>
            <a:endParaRPr sz="1200">
              <a:solidFill>
                <a:srgbClr val="172C55"/>
              </a:solidFill>
            </a:endParaRPr>
          </a:p>
          <a:p>
            <a:pPr marL="457200" lvl="0" indent="0" algn="l" rtl="0">
              <a:lnSpc>
                <a:spcPct val="115000"/>
              </a:lnSpc>
              <a:spcBef>
                <a:spcPts val="0"/>
              </a:spcBef>
              <a:spcAft>
                <a:spcPts val="0"/>
              </a:spcAft>
              <a:buNone/>
            </a:pPr>
            <a:endParaRPr sz="1200">
              <a:solidFill>
                <a:srgbClr val="172C55"/>
              </a:solidFill>
            </a:endParaRPr>
          </a:p>
        </p:txBody>
      </p:sp>
      <p:sp>
        <p:nvSpPr>
          <p:cNvPr id="291" name="Google Shape;291;p45"/>
          <p:cNvSpPr txBox="1"/>
          <p:nvPr/>
        </p:nvSpPr>
        <p:spPr>
          <a:xfrm>
            <a:off x="7459575" y="2449500"/>
            <a:ext cx="1485000" cy="100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rgbClr val="172C55"/>
                </a:solidFill>
              </a:rPr>
              <a:t>Washington</a:t>
            </a:r>
            <a:endParaRPr sz="1200" b="1">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Sumas - $135M</a:t>
            </a:r>
            <a:endParaRPr sz="1200">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Lynden - $90M</a:t>
            </a:r>
            <a:endParaRPr sz="1200">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Blaine -$15M</a:t>
            </a:r>
            <a:endParaRPr sz="1200">
              <a:solidFill>
                <a:srgbClr val="172C55"/>
              </a:solidFill>
            </a:endParaRPr>
          </a:p>
        </p:txBody>
      </p:sp>
      <p:sp>
        <p:nvSpPr>
          <p:cNvPr id="292" name="Google Shape;292;p45"/>
          <p:cNvSpPr txBox="1"/>
          <p:nvPr/>
        </p:nvSpPr>
        <p:spPr>
          <a:xfrm>
            <a:off x="7459575" y="3746200"/>
            <a:ext cx="12474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rgbClr val="172C55"/>
                </a:solidFill>
              </a:rPr>
              <a:t>Alaska</a:t>
            </a:r>
            <a:endParaRPr sz="1200" b="1">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Alcan - $170M</a:t>
            </a:r>
            <a:endParaRPr sz="1200">
              <a:solidFill>
                <a:srgbClr val="172C55"/>
              </a:solidFill>
            </a:endParaRPr>
          </a:p>
        </p:txBody>
      </p:sp>
      <p:pic>
        <p:nvPicPr>
          <p:cNvPr id="293" name="Google Shape;293;p45" descr="Map of Maine"/>
          <p:cNvPicPr preferRelativeResize="0"/>
          <p:nvPr/>
        </p:nvPicPr>
        <p:blipFill>
          <a:blip r:embed="rId4">
            <a:alphaModFix/>
          </a:blip>
          <a:stretch>
            <a:fillRect/>
          </a:stretch>
        </p:blipFill>
        <p:spPr>
          <a:xfrm>
            <a:off x="216226" y="1955375"/>
            <a:ext cx="1146174" cy="626200"/>
          </a:xfrm>
          <a:prstGeom prst="rect">
            <a:avLst/>
          </a:prstGeom>
          <a:noFill/>
          <a:ln>
            <a:noFill/>
          </a:ln>
          <a:effectLst>
            <a:outerShdw blurRad="57150" dist="19050" dir="5400000" algn="bl" rotWithShape="0">
              <a:srgbClr val="560A3A">
                <a:alpha val="50000"/>
              </a:srgbClr>
            </a:outerShdw>
          </a:effectLst>
        </p:spPr>
      </p:pic>
      <p:pic>
        <p:nvPicPr>
          <p:cNvPr id="294" name="Google Shape;294;p45" descr="Map of Vermont"/>
          <p:cNvPicPr preferRelativeResize="0"/>
          <p:nvPr/>
        </p:nvPicPr>
        <p:blipFill>
          <a:blip r:embed="rId5">
            <a:alphaModFix/>
          </a:blip>
          <a:stretch>
            <a:fillRect/>
          </a:stretch>
        </p:blipFill>
        <p:spPr>
          <a:xfrm>
            <a:off x="508350" y="3337249"/>
            <a:ext cx="501825" cy="941575"/>
          </a:xfrm>
          <a:prstGeom prst="rect">
            <a:avLst/>
          </a:prstGeom>
          <a:noFill/>
          <a:ln>
            <a:noFill/>
          </a:ln>
          <a:effectLst>
            <a:outerShdw blurRad="57150" dist="19050" dir="5400000" algn="bl" rotWithShape="0">
              <a:srgbClr val="560A3A">
                <a:alpha val="50000"/>
              </a:srgbClr>
            </a:outerShdw>
          </a:effectLst>
        </p:spPr>
      </p:pic>
      <p:pic>
        <p:nvPicPr>
          <p:cNvPr id="295" name="Google Shape;295;p45" descr="Map of New York"/>
          <p:cNvPicPr preferRelativeResize="0"/>
          <p:nvPr/>
        </p:nvPicPr>
        <p:blipFill>
          <a:blip r:embed="rId6">
            <a:alphaModFix/>
          </a:blip>
          <a:stretch>
            <a:fillRect/>
          </a:stretch>
        </p:blipFill>
        <p:spPr>
          <a:xfrm>
            <a:off x="3508350" y="1635575"/>
            <a:ext cx="948675" cy="793600"/>
          </a:xfrm>
          <a:prstGeom prst="rect">
            <a:avLst/>
          </a:prstGeom>
          <a:noFill/>
          <a:ln>
            <a:noFill/>
          </a:ln>
          <a:effectLst>
            <a:outerShdw blurRad="57150" dist="19050" dir="5400000" algn="bl" rotWithShape="0">
              <a:srgbClr val="560A3A">
                <a:alpha val="50000"/>
              </a:srgbClr>
            </a:outerShdw>
          </a:effectLst>
        </p:spPr>
      </p:pic>
      <p:pic>
        <p:nvPicPr>
          <p:cNvPr id="296" name="Google Shape;296;p45" descr="Map of Minnesota"/>
          <p:cNvPicPr preferRelativeResize="0"/>
          <p:nvPr/>
        </p:nvPicPr>
        <p:blipFill>
          <a:blip r:embed="rId7">
            <a:alphaModFix/>
          </a:blip>
          <a:stretch>
            <a:fillRect/>
          </a:stretch>
        </p:blipFill>
        <p:spPr>
          <a:xfrm>
            <a:off x="3626913" y="2680850"/>
            <a:ext cx="769573" cy="903050"/>
          </a:xfrm>
          <a:prstGeom prst="rect">
            <a:avLst/>
          </a:prstGeom>
          <a:noFill/>
          <a:ln>
            <a:noFill/>
          </a:ln>
          <a:effectLst>
            <a:outerShdw blurRad="57150" dist="19050" dir="5400000" algn="bl" rotWithShape="0">
              <a:srgbClr val="560A3A">
                <a:alpha val="50000"/>
              </a:srgbClr>
            </a:outerShdw>
          </a:effectLst>
        </p:spPr>
      </p:pic>
      <p:pic>
        <p:nvPicPr>
          <p:cNvPr id="297" name="Google Shape;297;p45" descr="Map of North Dakota"/>
          <p:cNvPicPr preferRelativeResize="0"/>
          <p:nvPr/>
        </p:nvPicPr>
        <p:blipFill>
          <a:blip r:embed="rId8">
            <a:alphaModFix/>
          </a:blip>
          <a:stretch>
            <a:fillRect/>
          </a:stretch>
        </p:blipFill>
        <p:spPr>
          <a:xfrm>
            <a:off x="3437445" y="4008803"/>
            <a:ext cx="948675" cy="655569"/>
          </a:xfrm>
          <a:prstGeom prst="rect">
            <a:avLst/>
          </a:prstGeom>
          <a:noFill/>
          <a:ln>
            <a:noFill/>
          </a:ln>
          <a:effectLst>
            <a:outerShdw blurRad="57150" dist="19050" dir="5400000" algn="bl" rotWithShape="0">
              <a:srgbClr val="560A3A">
                <a:alpha val="50000"/>
              </a:srgbClr>
            </a:outerShdw>
          </a:effectLst>
        </p:spPr>
      </p:pic>
      <p:pic>
        <p:nvPicPr>
          <p:cNvPr id="298" name="Google Shape;298;p45" descr="Map of Idaho"/>
          <p:cNvPicPr preferRelativeResize="0"/>
          <p:nvPr/>
        </p:nvPicPr>
        <p:blipFill>
          <a:blip r:embed="rId9">
            <a:alphaModFix/>
          </a:blip>
          <a:stretch>
            <a:fillRect/>
          </a:stretch>
        </p:blipFill>
        <p:spPr>
          <a:xfrm>
            <a:off x="6642275" y="1352050"/>
            <a:ext cx="731800" cy="1173835"/>
          </a:xfrm>
          <a:prstGeom prst="rect">
            <a:avLst/>
          </a:prstGeom>
          <a:noFill/>
          <a:ln>
            <a:noFill/>
          </a:ln>
          <a:effectLst>
            <a:outerShdw blurRad="57150" dist="19050" dir="5400000" algn="bl" rotWithShape="0">
              <a:srgbClr val="560A3A">
                <a:alpha val="50000"/>
              </a:srgbClr>
            </a:outerShdw>
          </a:effectLst>
        </p:spPr>
      </p:pic>
      <p:pic>
        <p:nvPicPr>
          <p:cNvPr id="299" name="Google Shape;299;p45" descr="Map of Washington state"/>
          <p:cNvPicPr preferRelativeResize="0"/>
          <p:nvPr/>
        </p:nvPicPr>
        <p:blipFill>
          <a:blip r:embed="rId10">
            <a:alphaModFix/>
          </a:blip>
          <a:stretch>
            <a:fillRect/>
          </a:stretch>
        </p:blipFill>
        <p:spPr>
          <a:xfrm>
            <a:off x="6226188" y="2725868"/>
            <a:ext cx="1146175" cy="867932"/>
          </a:xfrm>
          <a:prstGeom prst="rect">
            <a:avLst/>
          </a:prstGeom>
          <a:noFill/>
          <a:ln>
            <a:noFill/>
          </a:ln>
          <a:effectLst>
            <a:outerShdw blurRad="57150" dist="19050" dir="5400000" algn="bl" rotWithShape="0">
              <a:srgbClr val="560A3A">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6"/>
          <p:cNvSpPr txBox="1">
            <a:spLocks noGrp="1"/>
          </p:cNvSpPr>
          <p:nvPr>
            <p:ph type="title" idx="4294967295"/>
          </p:nvPr>
        </p:nvSpPr>
        <p:spPr>
          <a:xfrm>
            <a:off x="461050" y="548050"/>
            <a:ext cx="8512800" cy="1032600"/>
          </a:xfrm>
          <a:prstGeom prst="rect">
            <a:avLst/>
          </a:prstGeom>
          <a:noFill/>
          <a:ln>
            <a:noFill/>
            <a:prstDash/>
          </a:ln>
          <a:effectLst/>
        </p:spPr>
        <p:txBody>
          <a:bodyPr rot="0" spcFirstLastPara="1" vertOverflow="overflow" horzOverflow="overflow" vert="horz" wrap="square" lIns="91425" tIns="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900" b="1" i="0" u="none" strike="noStrike" kern="0" cap="none" spc="0" normalizeH="0" baseline="0" noProof="0" dirty="0">
                <a:ln>
                  <a:noFill/>
                </a:ln>
                <a:solidFill>
                  <a:srgbClr val="005087"/>
                </a:solidFill>
                <a:effectLst/>
                <a:uLnTx/>
                <a:uFillTx/>
                <a:latin typeface="Arial"/>
                <a:ea typeface="Arial"/>
                <a:cs typeface="Arial"/>
                <a:sym typeface="Arial"/>
              </a:rPr>
              <a:t>Land Port of Entry BIL Project List</a:t>
            </a:r>
            <a:r>
              <a:rPr kumimoji="0" lang="en-US" sz="2900" b="0" i="0" u="none" strike="noStrike" kern="0" cap="none" spc="0" normalizeH="0" baseline="0" noProof="0" dirty="0">
                <a:ln>
                  <a:noFill/>
                </a:ln>
                <a:solidFill>
                  <a:srgbClr val="005087"/>
                </a:solidFill>
                <a:effectLst/>
                <a:uLnTx/>
                <a:uFillTx/>
                <a:latin typeface="Arial"/>
                <a:ea typeface="Arial"/>
                <a:cs typeface="Arial"/>
                <a:sym typeface="Arial"/>
              </a:rPr>
              <a:t> </a:t>
            </a:r>
          </a:p>
          <a:p>
            <a:pPr marL="0" marR="113029" lvl="0" indent="0" algn="ctr" defTabSz="914400" rtl="0" eaLnBrk="1" fontAlgn="auto" latinLnBrk="0" hangingPunct="1">
              <a:lnSpc>
                <a:spcPct val="100000"/>
              </a:lnSpc>
              <a:spcBef>
                <a:spcPts val="0"/>
              </a:spcBef>
              <a:spcAft>
                <a:spcPts val="1000"/>
              </a:spcAft>
              <a:buClr>
                <a:srgbClr val="000000"/>
              </a:buClr>
              <a:buSzTx/>
              <a:buFont typeface="Arial"/>
              <a:buNone/>
              <a:tabLst/>
              <a:defRPr/>
            </a:pPr>
            <a:r>
              <a:rPr kumimoji="0" lang="en-US" sz="2308" b="0" i="0" u="none" strike="noStrike" kern="0" cap="none" spc="0" normalizeH="0" baseline="0" noProof="0" dirty="0">
                <a:ln>
                  <a:noFill/>
                </a:ln>
                <a:solidFill>
                  <a:srgbClr val="172C55"/>
                </a:solidFill>
                <a:effectLst/>
                <a:uLnTx/>
                <a:uFillTx/>
                <a:latin typeface="Arial Narrow"/>
                <a:ea typeface="Arial Narrow"/>
                <a:cs typeface="Arial Narrow"/>
                <a:sym typeface="Arial Narrow"/>
              </a:rPr>
              <a:t>    Southern Border - Six Major Modernizations</a:t>
            </a:r>
            <a:endParaRPr kumimoji="0" lang="en-US" sz="4900" b="1" i="0" u="none" strike="noStrike" kern="0" cap="none" spc="0" normalizeH="0" baseline="0" noProof="0" dirty="0">
              <a:ln>
                <a:noFill/>
              </a:ln>
              <a:solidFill>
                <a:srgbClr val="172C55"/>
              </a:solidFill>
              <a:effectLst/>
              <a:uLnTx/>
              <a:uFillTx/>
              <a:latin typeface="Arial"/>
              <a:ea typeface="Arial"/>
              <a:cs typeface="Arial"/>
              <a:sym typeface="Arial"/>
            </a:endParaRPr>
          </a:p>
        </p:txBody>
      </p:sp>
      <p:sp>
        <p:nvSpPr>
          <p:cNvPr id="306" name="Google Shape;306;p46"/>
          <p:cNvSpPr txBox="1"/>
          <p:nvPr/>
        </p:nvSpPr>
        <p:spPr>
          <a:xfrm>
            <a:off x="1506975" y="2239525"/>
            <a:ext cx="18900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rgbClr val="172C55"/>
                </a:solidFill>
              </a:rPr>
              <a:t>Texas</a:t>
            </a:r>
            <a:endParaRPr sz="1200" b="1">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Brownsville - $115M</a:t>
            </a:r>
            <a:endParaRPr sz="1200">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El Paso - $650M</a:t>
            </a:r>
            <a:endParaRPr sz="1200">
              <a:solidFill>
                <a:srgbClr val="172C55"/>
              </a:solidFill>
            </a:endParaRPr>
          </a:p>
        </p:txBody>
      </p:sp>
      <p:sp>
        <p:nvSpPr>
          <p:cNvPr id="307" name="Google Shape;307;p46"/>
          <p:cNvSpPr txBox="1"/>
          <p:nvPr/>
        </p:nvSpPr>
        <p:spPr>
          <a:xfrm>
            <a:off x="4315400" y="2239525"/>
            <a:ext cx="1959600" cy="100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rgbClr val="172C55"/>
                </a:solidFill>
              </a:rPr>
              <a:t>Arizona</a:t>
            </a:r>
            <a:endParaRPr sz="1200" b="1">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Douglas (Existing) $165M</a:t>
            </a:r>
            <a:endParaRPr sz="1200">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Douglas (New) - $170M</a:t>
            </a:r>
            <a:endParaRPr sz="1200">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San Luis - $307M</a:t>
            </a:r>
            <a:endParaRPr sz="1200">
              <a:solidFill>
                <a:srgbClr val="172C55"/>
              </a:solidFill>
            </a:endParaRPr>
          </a:p>
        </p:txBody>
      </p:sp>
      <p:sp>
        <p:nvSpPr>
          <p:cNvPr id="308" name="Google Shape;308;p46"/>
          <p:cNvSpPr txBox="1"/>
          <p:nvPr/>
        </p:nvSpPr>
        <p:spPr>
          <a:xfrm>
            <a:off x="7606525" y="2239525"/>
            <a:ext cx="13038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rgbClr val="172C55"/>
                </a:solidFill>
              </a:rPr>
              <a:t>California</a:t>
            </a:r>
            <a:endParaRPr sz="1200" b="1">
              <a:solidFill>
                <a:srgbClr val="172C55"/>
              </a:solidFill>
            </a:endParaRPr>
          </a:p>
          <a:p>
            <a:pPr marL="0" lvl="0" indent="-133350" algn="l" rtl="0">
              <a:lnSpc>
                <a:spcPct val="115000"/>
              </a:lnSpc>
              <a:spcBef>
                <a:spcPts val="0"/>
              </a:spcBef>
              <a:spcAft>
                <a:spcPts val="0"/>
              </a:spcAft>
              <a:buClr>
                <a:srgbClr val="B45F06"/>
              </a:buClr>
              <a:buSzPts val="1200"/>
              <a:buChar char="▸"/>
            </a:pPr>
            <a:r>
              <a:rPr lang="en" sz="1200">
                <a:solidFill>
                  <a:srgbClr val="172C55"/>
                </a:solidFill>
              </a:rPr>
              <a:t>Calexico - $85M</a:t>
            </a:r>
            <a:endParaRPr sz="1200">
              <a:solidFill>
                <a:srgbClr val="172C55"/>
              </a:solidFill>
            </a:endParaRPr>
          </a:p>
        </p:txBody>
      </p:sp>
      <p:pic>
        <p:nvPicPr>
          <p:cNvPr id="309" name="Google Shape;309;p46" descr="Map of Arizona"/>
          <p:cNvPicPr preferRelativeResize="0"/>
          <p:nvPr/>
        </p:nvPicPr>
        <p:blipFill>
          <a:blip r:embed="rId3">
            <a:alphaModFix/>
          </a:blip>
          <a:stretch>
            <a:fillRect/>
          </a:stretch>
        </p:blipFill>
        <p:spPr>
          <a:xfrm>
            <a:off x="3262825" y="2120287"/>
            <a:ext cx="881901" cy="1032600"/>
          </a:xfrm>
          <a:prstGeom prst="rect">
            <a:avLst/>
          </a:prstGeom>
          <a:noFill/>
          <a:ln>
            <a:noFill/>
          </a:ln>
          <a:effectLst>
            <a:outerShdw blurRad="57150" dist="19050" dir="5400000" algn="bl" rotWithShape="0">
              <a:srgbClr val="560A3A">
                <a:alpha val="50000"/>
              </a:srgbClr>
            </a:outerShdw>
          </a:effectLst>
        </p:spPr>
      </p:pic>
      <p:pic>
        <p:nvPicPr>
          <p:cNvPr id="310" name="Google Shape;310;p46" descr="Map of Texas"/>
          <p:cNvPicPr preferRelativeResize="0"/>
          <p:nvPr/>
        </p:nvPicPr>
        <p:blipFill>
          <a:blip r:embed="rId4">
            <a:alphaModFix/>
          </a:blip>
          <a:stretch>
            <a:fillRect/>
          </a:stretch>
        </p:blipFill>
        <p:spPr>
          <a:xfrm>
            <a:off x="327950" y="2135227"/>
            <a:ext cx="1075776" cy="1081324"/>
          </a:xfrm>
          <a:prstGeom prst="rect">
            <a:avLst/>
          </a:prstGeom>
          <a:noFill/>
          <a:ln>
            <a:noFill/>
          </a:ln>
          <a:effectLst>
            <a:outerShdw blurRad="57150" dist="19050" dir="5400000" algn="bl" rotWithShape="0">
              <a:srgbClr val="560A3A">
                <a:alpha val="50000"/>
              </a:srgbClr>
            </a:outerShdw>
          </a:effectLst>
        </p:spPr>
      </p:pic>
      <p:pic>
        <p:nvPicPr>
          <p:cNvPr id="311" name="Google Shape;311;p46" descr="Map of California"/>
          <p:cNvPicPr preferRelativeResize="0"/>
          <p:nvPr/>
        </p:nvPicPr>
        <p:blipFill>
          <a:blip r:embed="rId5">
            <a:alphaModFix/>
          </a:blip>
          <a:stretch>
            <a:fillRect/>
          </a:stretch>
        </p:blipFill>
        <p:spPr>
          <a:xfrm>
            <a:off x="6577950" y="1826250"/>
            <a:ext cx="819275" cy="1620650"/>
          </a:xfrm>
          <a:prstGeom prst="rect">
            <a:avLst/>
          </a:prstGeom>
          <a:noFill/>
          <a:ln>
            <a:noFill/>
          </a:ln>
          <a:effectLst>
            <a:outerShdw blurRad="57150" dist="19050" dir="5400000" algn="bl" rotWithShape="0">
              <a:srgbClr val="560A3A">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7"/>
          <p:cNvSpPr txBox="1">
            <a:spLocks noGrp="1"/>
          </p:cNvSpPr>
          <p:nvPr>
            <p:ph type="title" idx="4294967295"/>
          </p:nvPr>
        </p:nvSpPr>
        <p:spPr>
          <a:xfrm>
            <a:off x="461050" y="624250"/>
            <a:ext cx="8512800" cy="1032600"/>
          </a:xfrm>
          <a:prstGeom prst="rect">
            <a:avLst/>
          </a:prstGeom>
          <a:noFill/>
          <a:ln>
            <a:noFill/>
            <a:prstDash/>
          </a:ln>
          <a:effectLst/>
        </p:spPr>
        <p:txBody>
          <a:bodyPr rot="0" spcFirstLastPara="1" vertOverflow="overflow" horzOverflow="overflow" vert="horz" wrap="square" lIns="91425" tIns="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700" b="0" i="0" u="none" strike="noStrike" kern="0" cap="none" spc="0" normalizeH="0" baseline="0" noProof="0" dirty="0">
                <a:ln>
                  <a:noFill/>
                </a:ln>
                <a:solidFill>
                  <a:srgbClr val="005087"/>
                </a:solidFill>
                <a:effectLst/>
                <a:uLnTx/>
                <a:uFillTx/>
                <a:latin typeface="Arial Narrow"/>
                <a:ea typeface="Arial Narrow"/>
                <a:cs typeface="Arial Narrow"/>
                <a:sym typeface="Arial Narrow"/>
              </a:rPr>
              <a:t>Public Building Services (PBS)</a:t>
            </a: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5087"/>
                </a:solidFill>
                <a:effectLst/>
                <a:uLnTx/>
                <a:uFillTx/>
                <a:latin typeface="Arial"/>
                <a:ea typeface="Arial"/>
                <a:cs typeface="Arial"/>
                <a:sym typeface="Arial"/>
              </a:rPr>
              <a:t>G</a:t>
            </a:r>
            <a:r>
              <a:rPr kumimoji="0" lang="en-US" sz="1500" b="1" i="0" u="none" strike="noStrike" kern="0" cap="none" spc="0" normalizeH="0" baseline="0" noProof="0" dirty="0">
                <a:ln>
                  <a:noFill/>
                </a:ln>
                <a:solidFill>
                  <a:srgbClr val="005087"/>
                </a:solidFill>
                <a:effectLst/>
                <a:uLnTx/>
                <a:uFillTx/>
                <a:latin typeface="Arial"/>
                <a:ea typeface="Arial"/>
                <a:cs typeface="Arial"/>
                <a:sym typeface="Arial"/>
              </a:rPr>
              <a:t>overnmentwide Design/Build and Construction IDIQ Contracts for Electric Vehicles</a:t>
            </a: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5087"/>
                </a:solidFill>
                <a:effectLst/>
                <a:uLnTx/>
                <a:uFillTx/>
                <a:latin typeface="Arial"/>
                <a:ea typeface="Arial"/>
                <a:cs typeface="Arial"/>
                <a:sym typeface="Arial"/>
              </a:rPr>
              <a:t>Supply Equipment (EVSE) Installation and Related Infrastructure Improvements</a:t>
            </a:r>
          </a:p>
          <a:p>
            <a:pPr marL="0" marR="0" lvl="0" indent="0" algn="l" defTabSz="914400" rtl="0" eaLnBrk="1" fontAlgn="auto" latinLnBrk="0" hangingPunct="1">
              <a:lnSpc>
                <a:spcPct val="90000"/>
              </a:lnSpc>
              <a:spcBef>
                <a:spcPts val="600"/>
              </a:spcBef>
              <a:spcAft>
                <a:spcPts val="600"/>
              </a:spcAft>
              <a:buClr>
                <a:srgbClr val="000000"/>
              </a:buClr>
              <a:buSzTx/>
              <a:buFont typeface="Arial"/>
              <a:buNone/>
              <a:tabLst/>
              <a:defRPr/>
            </a:pPr>
            <a:endParaRPr kumimoji="0" lang="en-US" sz="1700" b="0" i="0" u="none" strike="noStrike" kern="0" cap="none" spc="0" normalizeH="0" baseline="0" noProof="0" dirty="0">
              <a:ln>
                <a:noFill/>
              </a:ln>
              <a:solidFill>
                <a:srgbClr val="172C55"/>
              </a:solidFill>
              <a:effectLst/>
              <a:uLnTx/>
              <a:uFillTx/>
              <a:latin typeface="Arial Narrow"/>
              <a:ea typeface="Arial Narrow"/>
              <a:cs typeface="Arial Narrow"/>
              <a:sym typeface="Arial Narrow"/>
            </a:endParaRPr>
          </a:p>
        </p:txBody>
      </p:sp>
      <p:graphicFrame>
        <p:nvGraphicFramePr>
          <p:cNvPr id="318" name="Google Shape;318;p47"/>
          <p:cNvGraphicFramePr/>
          <p:nvPr>
            <p:extLst>
              <p:ext uri="{D42A27DB-BD31-4B8C-83A1-F6EECF244321}">
                <p14:modId xmlns:p14="http://schemas.microsoft.com/office/powerpoint/2010/main" val="1290457802"/>
              </p:ext>
            </p:extLst>
          </p:nvPr>
        </p:nvGraphicFramePr>
        <p:xfrm>
          <a:off x="260375" y="1437225"/>
          <a:ext cx="8479400" cy="3587962"/>
        </p:xfrm>
        <a:graphic>
          <a:graphicData uri="http://schemas.openxmlformats.org/drawingml/2006/table">
            <a:tbl>
              <a:tblPr firstRow="1">
                <a:noFill/>
                <a:tableStyleId>{8B888FE9-FB69-4BE3-A495-B16F9D7E1187}</a:tableStyleId>
              </a:tblPr>
              <a:tblGrid>
                <a:gridCol w="2999500">
                  <a:extLst>
                    <a:ext uri="{9D8B030D-6E8A-4147-A177-3AD203B41FA5}">
                      <a16:colId xmlns:a16="http://schemas.microsoft.com/office/drawing/2014/main" val="20000"/>
                    </a:ext>
                  </a:extLst>
                </a:gridCol>
                <a:gridCol w="3306125">
                  <a:extLst>
                    <a:ext uri="{9D8B030D-6E8A-4147-A177-3AD203B41FA5}">
                      <a16:colId xmlns:a16="http://schemas.microsoft.com/office/drawing/2014/main" val="20001"/>
                    </a:ext>
                  </a:extLst>
                </a:gridCol>
                <a:gridCol w="2173775">
                  <a:extLst>
                    <a:ext uri="{9D8B030D-6E8A-4147-A177-3AD203B41FA5}">
                      <a16:colId xmlns:a16="http://schemas.microsoft.com/office/drawing/2014/main" val="20002"/>
                    </a:ext>
                  </a:extLst>
                </a:gridCol>
              </a:tblGrid>
              <a:tr h="604000">
                <a:tc>
                  <a:txBody>
                    <a:bodyPr/>
                    <a:lstStyle/>
                    <a:p>
                      <a:pPr marL="0" lvl="0" indent="0" algn="ctr" rtl="0">
                        <a:spcBef>
                          <a:spcPts val="0"/>
                        </a:spcBef>
                        <a:spcAft>
                          <a:spcPts val="0"/>
                        </a:spcAft>
                        <a:buNone/>
                      </a:pPr>
                      <a:r>
                        <a:rPr lang="en" sz="1300" u="sng" dirty="0">
                          <a:solidFill>
                            <a:schemeClr val="tx1"/>
                          </a:solidFill>
                          <a:latin typeface="Arial Black"/>
                          <a:ea typeface="Arial Black"/>
                          <a:cs typeface="Arial Black"/>
                          <a:sym typeface="Arial Black"/>
                          <a:hlinkClick r:id="rId3">
                            <a:extLst>
                              <a:ext uri="{A12FA001-AC4F-418D-AE19-62706E023703}">
                                <ahyp:hlinkClr xmlns:ahyp="http://schemas.microsoft.com/office/drawing/2018/hyperlinkcolor" val="tx"/>
                              </a:ext>
                            </a:extLst>
                          </a:hlinkClick>
                        </a:rPr>
                        <a:t>IDIQ Services</a:t>
                      </a:r>
                      <a:endParaRPr sz="1300" dirty="0">
                        <a:solidFill>
                          <a:schemeClr val="tx1"/>
                        </a:solidFill>
                        <a:latin typeface="Arial Black"/>
                        <a:ea typeface="Arial Black"/>
                        <a:cs typeface="Arial Black"/>
                        <a:sym typeface="Arial Black"/>
                      </a:endParaRPr>
                    </a:p>
                  </a:txBody>
                  <a:tcPr marL="91425" marR="91425" marT="91425" marB="91425" anchor="ctr">
                    <a:lnL w="9525" cap="flat" cmpd="sng">
                      <a:solidFill>
                        <a:srgbClr val="351C75"/>
                      </a:solidFill>
                      <a:prstDash val="dot"/>
                      <a:round/>
                      <a:headEnd type="none" w="sm" len="sm"/>
                      <a:tailEnd type="none" w="sm" len="sm"/>
                    </a:lnL>
                    <a:lnR w="9525" cap="flat" cmpd="sng">
                      <a:solidFill>
                        <a:srgbClr val="FFFFFF"/>
                      </a:solidFill>
                      <a:prstDash val="dot"/>
                      <a:round/>
                      <a:headEnd type="none" w="sm" len="sm"/>
                      <a:tailEnd type="none" w="sm" len="sm"/>
                    </a:lnR>
                    <a:lnT w="9525" cap="flat" cmpd="sng">
                      <a:solidFill>
                        <a:srgbClr val="351C75">
                          <a:alpha val="0"/>
                        </a:srgbClr>
                      </a:solidFill>
                      <a:prstDash val="dot"/>
                      <a:round/>
                      <a:headEnd type="none" w="sm" len="sm"/>
                      <a:tailEnd type="none" w="sm" len="sm"/>
                    </a:lnT>
                    <a:lnB w="9525" cap="flat" cmpd="sng">
                      <a:solidFill>
                        <a:srgbClr val="351C75">
                          <a:alpha val="0"/>
                        </a:srgbClr>
                      </a:solidFill>
                      <a:prstDash val="dot"/>
                      <a:round/>
                      <a:headEnd type="none" w="sm" len="sm"/>
                      <a:tailEnd type="none" w="sm" len="sm"/>
                    </a:lnB>
                    <a:solidFill>
                      <a:srgbClr val="F6B26B"/>
                    </a:solidFill>
                  </a:tcPr>
                </a:tc>
                <a:tc>
                  <a:txBody>
                    <a:bodyPr/>
                    <a:lstStyle/>
                    <a:p>
                      <a:pPr marL="0" lvl="0" indent="0" algn="ctr" rtl="0">
                        <a:spcBef>
                          <a:spcPts val="0"/>
                        </a:spcBef>
                        <a:spcAft>
                          <a:spcPts val="0"/>
                        </a:spcAft>
                        <a:buNone/>
                      </a:pPr>
                      <a:r>
                        <a:rPr lang="en" sz="1300">
                          <a:solidFill>
                            <a:schemeClr val="dk1"/>
                          </a:solidFill>
                          <a:latin typeface="Arial Black"/>
                          <a:ea typeface="Arial Black"/>
                          <a:cs typeface="Arial Black"/>
                          <a:sym typeface="Arial Black"/>
                        </a:rPr>
                        <a:t>Four Geographic Zones</a:t>
                      </a:r>
                      <a:endParaRPr sz="1300">
                        <a:solidFill>
                          <a:schemeClr val="dk1"/>
                        </a:solidFill>
                        <a:latin typeface="Arial Black"/>
                        <a:ea typeface="Arial Black"/>
                        <a:cs typeface="Arial Black"/>
                        <a:sym typeface="Arial Black"/>
                      </a:endParaRPr>
                    </a:p>
                    <a:p>
                      <a:pPr marL="0" lvl="0" indent="0" algn="ctr" rtl="0">
                        <a:spcBef>
                          <a:spcPts val="0"/>
                        </a:spcBef>
                        <a:spcAft>
                          <a:spcPts val="0"/>
                        </a:spcAft>
                        <a:buNone/>
                      </a:pPr>
                      <a:r>
                        <a:rPr lang="en" sz="1200">
                          <a:solidFill>
                            <a:schemeClr val="dk1"/>
                          </a:solidFill>
                          <a:latin typeface="Arial Narrow"/>
                          <a:ea typeface="Arial Narrow"/>
                          <a:cs typeface="Arial Narrow"/>
                          <a:sym typeface="Arial Narrow"/>
                        </a:rPr>
                        <a:t>Each Geographic Zone has a $500M Ceiling</a:t>
                      </a:r>
                      <a:endParaRPr sz="1200">
                        <a:solidFill>
                          <a:schemeClr val="dk1"/>
                        </a:solidFill>
                        <a:latin typeface="Arial Narrow"/>
                        <a:ea typeface="Arial Narrow"/>
                        <a:cs typeface="Arial Narrow"/>
                        <a:sym typeface="Arial Narrow"/>
                      </a:endParaRPr>
                    </a:p>
                  </a:txBody>
                  <a:tcPr marL="91425" marR="91425" marT="91425" marB="91425">
                    <a:lnL w="9525" cap="flat" cmpd="sng">
                      <a:solidFill>
                        <a:srgbClr val="FFFFFF"/>
                      </a:solidFill>
                      <a:prstDash val="dot"/>
                      <a:round/>
                      <a:headEnd type="none" w="sm" len="sm"/>
                      <a:tailEnd type="none" w="sm" len="sm"/>
                    </a:lnL>
                    <a:lnR w="9525" cap="flat" cmpd="sng">
                      <a:solidFill>
                        <a:srgbClr val="FFFFFF"/>
                      </a:solidFill>
                      <a:prstDash val="dot"/>
                      <a:round/>
                      <a:headEnd type="none" w="sm" len="sm"/>
                      <a:tailEnd type="none" w="sm" len="sm"/>
                    </a:lnR>
                    <a:lnT w="9525" cap="flat" cmpd="sng">
                      <a:solidFill>
                        <a:srgbClr val="351C75">
                          <a:alpha val="0"/>
                        </a:srgbClr>
                      </a:solidFill>
                      <a:prstDash val="dot"/>
                      <a:round/>
                      <a:headEnd type="none" w="sm" len="sm"/>
                      <a:tailEnd type="none" w="sm" len="sm"/>
                    </a:lnT>
                    <a:lnB w="9525" cap="flat" cmpd="sng">
                      <a:solidFill>
                        <a:srgbClr val="351C75">
                          <a:alpha val="0"/>
                        </a:srgbClr>
                      </a:solidFill>
                      <a:prstDash val="dot"/>
                      <a:round/>
                      <a:headEnd type="none" w="sm" len="sm"/>
                      <a:tailEnd type="none" w="sm" len="sm"/>
                    </a:lnB>
                    <a:solidFill>
                      <a:srgbClr val="F6B26B"/>
                    </a:solidFill>
                  </a:tcPr>
                </a:tc>
                <a:tc>
                  <a:txBody>
                    <a:bodyPr/>
                    <a:lstStyle/>
                    <a:p>
                      <a:pPr marL="0" lvl="0" indent="0" algn="l" rtl="0">
                        <a:spcBef>
                          <a:spcPts val="0"/>
                        </a:spcBef>
                        <a:spcAft>
                          <a:spcPts val="0"/>
                        </a:spcAft>
                        <a:buNone/>
                      </a:pPr>
                      <a:endParaRPr>
                        <a:solidFill>
                          <a:schemeClr val="dk1"/>
                        </a:solidFill>
                      </a:endParaRPr>
                    </a:p>
                  </a:txBody>
                  <a:tcPr marL="91425" marR="91425" marT="91425" marB="91425">
                    <a:lnL w="9525" cap="flat" cmpd="sng">
                      <a:solidFill>
                        <a:srgbClr val="FFFFFF"/>
                      </a:solidFill>
                      <a:prstDash val="dot"/>
                      <a:round/>
                      <a:headEnd type="none" w="sm" len="sm"/>
                      <a:tailEnd type="none" w="sm" len="sm"/>
                    </a:lnL>
                    <a:lnR w="9525" cap="flat" cmpd="sng">
                      <a:solidFill>
                        <a:srgbClr val="351C75"/>
                      </a:solidFill>
                      <a:prstDash val="dot"/>
                      <a:round/>
                      <a:headEnd type="none" w="sm" len="sm"/>
                      <a:tailEnd type="none" w="sm" len="sm"/>
                    </a:lnR>
                    <a:lnT w="9525" cap="flat" cmpd="sng">
                      <a:solidFill>
                        <a:srgbClr val="351C75">
                          <a:alpha val="0"/>
                        </a:srgbClr>
                      </a:solidFill>
                      <a:prstDash val="dot"/>
                      <a:round/>
                      <a:headEnd type="none" w="sm" len="sm"/>
                      <a:tailEnd type="none" w="sm" len="sm"/>
                    </a:lnT>
                    <a:lnB w="9525" cap="flat" cmpd="sng">
                      <a:solidFill>
                        <a:srgbClr val="351C75">
                          <a:alpha val="0"/>
                        </a:srgbClr>
                      </a:solidFill>
                      <a:prstDash val="dot"/>
                      <a:round/>
                      <a:headEnd type="none" w="sm" len="sm"/>
                      <a:tailEnd type="none" w="sm" len="sm"/>
                    </a:lnB>
                    <a:solidFill>
                      <a:srgbClr val="F6B26B"/>
                    </a:solidFill>
                  </a:tcPr>
                </a:tc>
                <a:extLst>
                  <a:ext uri="{0D108BD9-81ED-4DB2-BD59-A6C34878D82A}">
                    <a16:rowId xmlns:a16="http://schemas.microsoft.com/office/drawing/2014/main" val="10000"/>
                  </a:ext>
                </a:extLst>
              </a:tr>
              <a:tr h="2858425">
                <a:tc>
                  <a:txBody>
                    <a:bodyPr/>
                    <a:lstStyle/>
                    <a:p>
                      <a:pPr marL="114300" marR="113029" lvl="0" indent="-158750" algn="l" rtl="0">
                        <a:lnSpc>
                          <a:spcPct val="90000"/>
                        </a:lnSpc>
                        <a:spcBef>
                          <a:spcPts val="0"/>
                        </a:spcBef>
                        <a:spcAft>
                          <a:spcPts val="0"/>
                        </a:spcAft>
                        <a:buClr>
                          <a:srgbClr val="B45F06"/>
                        </a:buClr>
                        <a:buSzPts val="1600"/>
                        <a:buChar char="▸"/>
                      </a:pPr>
                      <a:r>
                        <a:rPr lang="en" sz="1300">
                          <a:solidFill>
                            <a:srgbClr val="172C55"/>
                          </a:solidFill>
                        </a:rPr>
                        <a:t>Feasibility Studies                                  and Site Assessments</a:t>
                      </a:r>
                      <a:endParaRPr sz="1300">
                        <a:solidFill>
                          <a:srgbClr val="172C55"/>
                        </a:solidFill>
                      </a:endParaRPr>
                    </a:p>
                    <a:p>
                      <a:pPr marL="114300" marR="113029" lvl="0" indent="-139700" algn="l" rtl="0">
                        <a:lnSpc>
                          <a:spcPct val="90000"/>
                        </a:lnSpc>
                        <a:spcBef>
                          <a:spcPts val="400"/>
                        </a:spcBef>
                        <a:spcAft>
                          <a:spcPts val="0"/>
                        </a:spcAft>
                        <a:buClr>
                          <a:srgbClr val="B45F06"/>
                        </a:buClr>
                        <a:buSzPts val="1300"/>
                        <a:buChar char="▸"/>
                      </a:pPr>
                      <a:r>
                        <a:rPr lang="en" sz="1300">
                          <a:solidFill>
                            <a:srgbClr val="172C55"/>
                          </a:solidFill>
                        </a:rPr>
                        <a:t>Utility Coordination</a:t>
                      </a:r>
                      <a:endParaRPr sz="1300">
                        <a:solidFill>
                          <a:srgbClr val="172C55"/>
                        </a:solidFill>
                      </a:endParaRPr>
                    </a:p>
                    <a:p>
                      <a:pPr marL="114300" marR="113029" lvl="0" indent="-139700" algn="l" rtl="0">
                        <a:lnSpc>
                          <a:spcPct val="90000"/>
                        </a:lnSpc>
                        <a:spcBef>
                          <a:spcPts val="400"/>
                        </a:spcBef>
                        <a:spcAft>
                          <a:spcPts val="0"/>
                        </a:spcAft>
                        <a:buClr>
                          <a:srgbClr val="B45F06"/>
                        </a:buClr>
                        <a:buSzPts val="1300"/>
                        <a:buChar char="▸"/>
                      </a:pPr>
                      <a:r>
                        <a:rPr lang="en" sz="1300">
                          <a:solidFill>
                            <a:srgbClr val="172C55"/>
                          </a:solidFill>
                        </a:rPr>
                        <a:t>Construction                                            &amp; Design/Build Services</a:t>
                      </a:r>
                      <a:endParaRPr sz="1300">
                        <a:solidFill>
                          <a:srgbClr val="172C55"/>
                        </a:solidFill>
                      </a:endParaRPr>
                    </a:p>
                    <a:p>
                      <a:pPr marL="114300" marR="0" lvl="0" indent="-139700" algn="l" rtl="0">
                        <a:lnSpc>
                          <a:spcPct val="90000"/>
                        </a:lnSpc>
                        <a:spcBef>
                          <a:spcPts val="400"/>
                        </a:spcBef>
                        <a:spcAft>
                          <a:spcPts val="0"/>
                        </a:spcAft>
                        <a:buClr>
                          <a:srgbClr val="B45F06"/>
                        </a:buClr>
                        <a:buSzPts val="1300"/>
                        <a:buChar char="▸"/>
                      </a:pPr>
                      <a:r>
                        <a:rPr lang="en" sz="1300">
                          <a:solidFill>
                            <a:srgbClr val="172C55"/>
                          </a:solidFill>
                        </a:rPr>
                        <a:t>Electrical Infrastructure Upgrades                                               (e.g., Switchgear, Transformers, Etc.)</a:t>
                      </a:r>
                      <a:endParaRPr sz="1300">
                        <a:solidFill>
                          <a:srgbClr val="172C55"/>
                        </a:solidFill>
                      </a:endParaRPr>
                    </a:p>
                    <a:p>
                      <a:pPr marL="114300" marR="113029" lvl="0" indent="-139700" algn="l" rtl="0">
                        <a:lnSpc>
                          <a:spcPct val="90000"/>
                        </a:lnSpc>
                        <a:spcBef>
                          <a:spcPts val="400"/>
                        </a:spcBef>
                        <a:spcAft>
                          <a:spcPts val="0"/>
                        </a:spcAft>
                        <a:buClr>
                          <a:srgbClr val="B45F06"/>
                        </a:buClr>
                        <a:buSzPts val="1300"/>
                        <a:buChar char="▸"/>
                      </a:pPr>
                      <a:r>
                        <a:rPr lang="en" sz="1300">
                          <a:solidFill>
                            <a:srgbClr val="172C55"/>
                          </a:solidFill>
                        </a:rPr>
                        <a:t>EVSE Installation</a:t>
                      </a:r>
                      <a:endParaRPr sz="1300">
                        <a:solidFill>
                          <a:srgbClr val="172C55"/>
                        </a:solidFill>
                      </a:endParaRPr>
                    </a:p>
                    <a:p>
                      <a:pPr marL="114300" marR="113029" lvl="0" indent="-139700" algn="l" rtl="0">
                        <a:lnSpc>
                          <a:spcPct val="90000"/>
                        </a:lnSpc>
                        <a:spcBef>
                          <a:spcPts val="400"/>
                        </a:spcBef>
                        <a:spcAft>
                          <a:spcPts val="0"/>
                        </a:spcAft>
                        <a:buClr>
                          <a:srgbClr val="B45F06"/>
                        </a:buClr>
                        <a:buSzPts val="1300"/>
                        <a:buChar char="▸"/>
                      </a:pPr>
                      <a:r>
                        <a:rPr lang="en" sz="1300">
                          <a:solidFill>
                            <a:srgbClr val="172C55"/>
                          </a:solidFill>
                        </a:rPr>
                        <a:t>Site Work                                                                                   (e.g., Trenching, Bollards, Signage, Pavement Markings, Etc.)</a:t>
                      </a:r>
                      <a:endParaRPr sz="1300">
                        <a:solidFill>
                          <a:srgbClr val="172C55"/>
                        </a:solidFill>
                      </a:endParaRPr>
                    </a:p>
                    <a:p>
                      <a:pPr marL="114300" marR="113029" lvl="0" indent="-139700" algn="l" rtl="0">
                        <a:lnSpc>
                          <a:spcPct val="90000"/>
                        </a:lnSpc>
                        <a:spcBef>
                          <a:spcPts val="400"/>
                        </a:spcBef>
                        <a:spcAft>
                          <a:spcPts val="400"/>
                        </a:spcAft>
                        <a:buClr>
                          <a:srgbClr val="B45F06"/>
                        </a:buClr>
                        <a:buSzPts val="1300"/>
                        <a:buChar char="▸"/>
                      </a:pPr>
                      <a:r>
                        <a:rPr lang="en" sz="1300">
                          <a:solidFill>
                            <a:srgbClr val="172C55"/>
                          </a:solidFill>
                        </a:rPr>
                        <a:t>Testing and Commissioning</a:t>
                      </a:r>
                      <a:endParaRPr sz="1200"/>
                    </a:p>
                  </a:txBody>
                  <a:tcPr marL="91425" marR="91425" marT="91425" marB="91425">
                    <a:lnL w="9525" cap="flat" cmpd="sng">
                      <a:solidFill>
                        <a:srgbClr val="351C75"/>
                      </a:solidFill>
                      <a:prstDash val="dot"/>
                      <a:round/>
                      <a:headEnd type="none" w="sm" len="sm"/>
                      <a:tailEnd type="none" w="sm" len="sm"/>
                    </a:lnL>
                    <a:lnR w="9525" cap="flat" cmpd="sng">
                      <a:solidFill>
                        <a:srgbClr val="351C75"/>
                      </a:solidFill>
                      <a:prstDash val="dot"/>
                      <a:round/>
                      <a:headEnd type="none" w="sm" len="sm"/>
                      <a:tailEnd type="none" w="sm" len="sm"/>
                    </a:lnR>
                    <a:lnT w="9525" cap="flat" cmpd="sng">
                      <a:solidFill>
                        <a:srgbClr val="351C75">
                          <a:alpha val="0"/>
                        </a:srgbClr>
                      </a:solidFill>
                      <a:prstDash val="dot"/>
                      <a:round/>
                      <a:headEnd type="none" w="sm" len="sm"/>
                      <a:tailEnd type="none" w="sm" len="sm"/>
                    </a:lnT>
                    <a:lnB w="9525" cap="flat" cmpd="sng">
                      <a:solidFill>
                        <a:srgbClr val="351C75"/>
                      </a:solidFill>
                      <a:prstDash val="dot"/>
                      <a:round/>
                      <a:headEnd type="none" w="sm" len="sm"/>
                      <a:tailEnd type="none" w="sm" len="sm"/>
                    </a:lnB>
                    <a:solidFill>
                      <a:srgbClr val="D9D2E9"/>
                    </a:solidFill>
                  </a:tcPr>
                </a:tc>
                <a:tc>
                  <a:txBody>
                    <a:bodyPr/>
                    <a:lstStyle/>
                    <a:p>
                      <a:pPr marL="0" lvl="0" indent="0" algn="ctr" rtl="0">
                        <a:spcBef>
                          <a:spcPts val="0"/>
                        </a:spcBef>
                        <a:spcAft>
                          <a:spcPts val="0"/>
                        </a:spcAft>
                        <a:buNone/>
                      </a:pPr>
                      <a:r>
                        <a:rPr lang="en">
                          <a:latin typeface="Arial Black"/>
                          <a:ea typeface="Arial Black"/>
                          <a:cs typeface="Arial Black"/>
                          <a:sym typeface="Arial Black"/>
                        </a:rPr>
                        <a:t>All Zones are now </a:t>
                      </a:r>
                      <a:endParaRPr>
                        <a:latin typeface="Arial Black"/>
                        <a:ea typeface="Arial Black"/>
                        <a:cs typeface="Arial Black"/>
                        <a:sym typeface="Arial Black"/>
                      </a:endParaRPr>
                    </a:p>
                    <a:p>
                      <a:pPr marL="0" lvl="0" indent="0" algn="ctr" rtl="0">
                        <a:spcBef>
                          <a:spcPts val="0"/>
                        </a:spcBef>
                        <a:spcAft>
                          <a:spcPts val="0"/>
                        </a:spcAft>
                        <a:buNone/>
                      </a:pPr>
                      <a:r>
                        <a:rPr lang="en">
                          <a:latin typeface="Arial Black"/>
                          <a:ea typeface="Arial Black"/>
                          <a:cs typeface="Arial Black"/>
                          <a:sym typeface="Arial Black"/>
                        </a:rPr>
                        <a:t>available for use!</a:t>
                      </a:r>
                      <a:endParaRPr>
                        <a:latin typeface="Arial Black"/>
                        <a:ea typeface="Arial Black"/>
                        <a:cs typeface="Arial Black"/>
                        <a:sym typeface="Arial Black"/>
                      </a:endParaRPr>
                    </a:p>
                  </a:txBody>
                  <a:tcPr marL="91425" marR="91425" marT="91425" marB="91425">
                    <a:lnL w="9525" cap="flat" cmpd="sng">
                      <a:solidFill>
                        <a:srgbClr val="351C75"/>
                      </a:solidFill>
                      <a:prstDash val="dot"/>
                      <a:round/>
                      <a:headEnd type="none" w="sm" len="sm"/>
                      <a:tailEnd type="none" w="sm" len="sm"/>
                    </a:lnL>
                    <a:lnR w="9525" cap="flat" cmpd="sng">
                      <a:solidFill>
                        <a:srgbClr val="351C75"/>
                      </a:solidFill>
                      <a:prstDash val="dot"/>
                      <a:round/>
                      <a:headEnd type="none" w="sm" len="sm"/>
                      <a:tailEnd type="none" w="sm" len="sm"/>
                    </a:lnR>
                    <a:lnT w="9525" cap="flat" cmpd="sng">
                      <a:solidFill>
                        <a:srgbClr val="351C75">
                          <a:alpha val="0"/>
                        </a:srgbClr>
                      </a:solidFill>
                      <a:prstDash val="dot"/>
                      <a:round/>
                      <a:headEnd type="none" w="sm" len="sm"/>
                      <a:tailEnd type="none" w="sm" len="sm"/>
                    </a:lnT>
                    <a:lnB w="9525" cap="flat" cmpd="sng">
                      <a:solidFill>
                        <a:srgbClr val="351C75"/>
                      </a:solidFill>
                      <a:prstDash val="dot"/>
                      <a:round/>
                      <a:headEnd type="none" w="sm" len="sm"/>
                      <a:tailEnd type="none" w="sm" len="sm"/>
                    </a:lnB>
                  </a:tcPr>
                </a:tc>
                <a:tc>
                  <a:txBody>
                    <a:bodyPr/>
                    <a:lstStyle/>
                    <a:p>
                      <a:pPr marL="171450" lvl="0" indent="-146050" algn="l" rtl="0">
                        <a:spcBef>
                          <a:spcPts val="0"/>
                        </a:spcBef>
                        <a:spcAft>
                          <a:spcPts val="0"/>
                        </a:spcAft>
                        <a:buClr>
                          <a:srgbClr val="B45F06"/>
                        </a:buClr>
                        <a:buSzPts val="1400"/>
                        <a:buChar char="▸"/>
                      </a:pPr>
                      <a:r>
                        <a:rPr lang="en" dirty="0"/>
                        <a:t>Recent executive action sets goals including 100% zero-emissions vehicle acquisitions by 2035, which will also entail deploying zero-emission vehicle refueling infrastructure for the federal fleet.</a:t>
                      </a:r>
                      <a:endParaRPr dirty="0"/>
                    </a:p>
                  </a:txBody>
                  <a:tcPr marL="91425" marR="91425" marT="91425" marB="91425">
                    <a:lnL w="9525" cap="flat" cmpd="sng">
                      <a:solidFill>
                        <a:srgbClr val="351C75"/>
                      </a:solidFill>
                      <a:prstDash val="dot"/>
                      <a:round/>
                      <a:headEnd type="none" w="sm" len="sm"/>
                      <a:tailEnd type="none" w="sm" len="sm"/>
                    </a:lnL>
                    <a:lnR w="9525" cap="flat" cmpd="sng">
                      <a:solidFill>
                        <a:srgbClr val="351C75"/>
                      </a:solidFill>
                      <a:prstDash val="dot"/>
                      <a:round/>
                      <a:headEnd type="none" w="sm" len="sm"/>
                      <a:tailEnd type="none" w="sm" len="sm"/>
                    </a:lnR>
                    <a:lnT w="9525" cap="flat" cmpd="sng">
                      <a:solidFill>
                        <a:srgbClr val="351C75">
                          <a:alpha val="0"/>
                        </a:srgbClr>
                      </a:solidFill>
                      <a:prstDash val="dot"/>
                      <a:round/>
                      <a:headEnd type="none" w="sm" len="sm"/>
                      <a:tailEnd type="none" w="sm" len="sm"/>
                    </a:lnT>
                    <a:lnB w="9525" cap="flat" cmpd="sng">
                      <a:solidFill>
                        <a:srgbClr val="351C75"/>
                      </a:solidFill>
                      <a:prstDash val="dot"/>
                      <a:round/>
                      <a:headEnd type="none" w="sm" len="sm"/>
                      <a:tailEnd type="none" w="sm" len="sm"/>
                    </a:lnB>
                    <a:solidFill>
                      <a:srgbClr val="D9D2E9"/>
                    </a:solidFill>
                  </a:tcPr>
                </a:tc>
                <a:extLst>
                  <a:ext uri="{0D108BD9-81ED-4DB2-BD59-A6C34878D82A}">
                    <a16:rowId xmlns:a16="http://schemas.microsoft.com/office/drawing/2014/main" val="10001"/>
                  </a:ext>
                </a:extLst>
              </a:tr>
            </a:tbl>
          </a:graphicData>
        </a:graphic>
      </p:graphicFrame>
      <p:grpSp>
        <p:nvGrpSpPr>
          <p:cNvPr id="319" name="Google Shape;319;p47" descr="Map of the U.S. with A, B, C, and D zones"/>
          <p:cNvGrpSpPr/>
          <p:nvPr/>
        </p:nvGrpSpPr>
        <p:grpSpPr>
          <a:xfrm>
            <a:off x="2906987" y="2077275"/>
            <a:ext cx="3659023" cy="2822375"/>
            <a:chOff x="2906987" y="1772475"/>
            <a:chExt cx="3659023" cy="2822375"/>
          </a:xfrm>
        </p:grpSpPr>
        <p:grpSp>
          <p:nvGrpSpPr>
            <p:cNvPr id="320" name="Google Shape;320;p47"/>
            <p:cNvGrpSpPr/>
            <p:nvPr/>
          </p:nvGrpSpPr>
          <p:grpSpPr>
            <a:xfrm>
              <a:off x="2906987" y="1772475"/>
              <a:ext cx="3659023" cy="2822375"/>
              <a:chOff x="2906987" y="1620075"/>
              <a:chExt cx="3659023" cy="2822375"/>
            </a:xfrm>
          </p:grpSpPr>
          <p:pic>
            <p:nvPicPr>
              <p:cNvPr id="321" name="Google Shape;321;p47"/>
              <p:cNvPicPr preferRelativeResize="0"/>
              <p:nvPr/>
            </p:nvPicPr>
            <p:blipFill>
              <a:blip r:embed="rId4">
                <a:alphaModFix/>
              </a:blip>
              <a:stretch>
                <a:fillRect/>
              </a:stretch>
            </p:blipFill>
            <p:spPr>
              <a:xfrm>
                <a:off x="4574270" y="2536384"/>
                <a:ext cx="1145124" cy="985179"/>
              </a:xfrm>
              <a:prstGeom prst="rect">
                <a:avLst/>
              </a:prstGeom>
              <a:noFill/>
              <a:ln>
                <a:noFill/>
              </a:ln>
              <a:effectLst>
                <a:outerShdw blurRad="57150" dist="19050" dir="5400000" algn="bl" rotWithShape="0">
                  <a:srgbClr val="336699">
                    <a:alpha val="50000"/>
                  </a:srgbClr>
                </a:outerShdw>
              </a:effectLst>
            </p:spPr>
          </p:pic>
          <p:pic>
            <p:nvPicPr>
              <p:cNvPr id="322" name="Google Shape;322;p47"/>
              <p:cNvPicPr preferRelativeResize="0"/>
              <p:nvPr/>
            </p:nvPicPr>
            <p:blipFill>
              <a:blip r:embed="rId5">
                <a:alphaModFix/>
              </a:blip>
              <a:stretch>
                <a:fillRect/>
              </a:stretch>
            </p:blipFill>
            <p:spPr>
              <a:xfrm>
                <a:off x="3896716" y="3317405"/>
                <a:ext cx="2205686" cy="1125045"/>
              </a:xfrm>
              <a:prstGeom prst="rect">
                <a:avLst/>
              </a:prstGeom>
              <a:noFill/>
              <a:ln>
                <a:noFill/>
              </a:ln>
              <a:effectLst>
                <a:outerShdw blurRad="57150" dist="19050" dir="5400000" algn="bl" rotWithShape="0">
                  <a:srgbClr val="336699">
                    <a:alpha val="50000"/>
                  </a:srgbClr>
                </a:outerShdw>
              </a:effectLst>
            </p:spPr>
          </p:pic>
          <p:pic>
            <p:nvPicPr>
              <p:cNvPr id="323" name="Google Shape;323;p47"/>
              <p:cNvPicPr preferRelativeResize="0"/>
              <p:nvPr/>
            </p:nvPicPr>
            <p:blipFill>
              <a:blip r:embed="rId6">
                <a:alphaModFix/>
              </a:blip>
              <a:stretch>
                <a:fillRect/>
              </a:stretch>
            </p:blipFill>
            <p:spPr>
              <a:xfrm>
                <a:off x="5719392" y="2244983"/>
                <a:ext cx="846618" cy="1217296"/>
              </a:xfrm>
              <a:prstGeom prst="rect">
                <a:avLst/>
              </a:prstGeom>
              <a:noFill/>
              <a:ln>
                <a:noFill/>
              </a:ln>
              <a:effectLst>
                <a:outerShdw blurRad="57150" dist="19050" dir="5400000" algn="bl" rotWithShape="0">
                  <a:srgbClr val="336699">
                    <a:alpha val="50000"/>
                  </a:srgbClr>
                </a:outerShdw>
              </a:effectLst>
            </p:spPr>
          </p:pic>
          <p:pic>
            <p:nvPicPr>
              <p:cNvPr id="324" name="Google Shape;324;p47"/>
              <p:cNvPicPr preferRelativeResize="0"/>
              <p:nvPr/>
            </p:nvPicPr>
            <p:blipFill>
              <a:blip r:embed="rId7">
                <a:alphaModFix/>
              </a:blip>
              <a:stretch>
                <a:fillRect/>
              </a:stretch>
            </p:blipFill>
            <p:spPr>
              <a:xfrm>
                <a:off x="3515695" y="2304266"/>
                <a:ext cx="1307807" cy="1264723"/>
              </a:xfrm>
              <a:prstGeom prst="rect">
                <a:avLst/>
              </a:prstGeom>
              <a:noFill/>
              <a:ln>
                <a:noFill/>
              </a:ln>
              <a:effectLst>
                <a:outerShdw blurRad="57150" dist="19050" dir="5400000" algn="bl" rotWithShape="0">
                  <a:srgbClr val="336699">
                    <a:alpha val="50000"/>
                  </a:srgbClr>
                </a:outerShdw>
              </a:effectLst>
            </p:spPr>
          </p:pic>
          <p:pic>
            <p:nvPicPr>
              <p:cNvPr id="325" name="Google Shape;325;p47"/>
              <p:cNvPicPr preferRelativeResize="0"/>
              <p:nvPr/>
            </p:nvPicPr>
            <p:blipFill>
              <a:blip r:embed="rId8">
                <a:alphaModFix/>
              </a:blip>
              <a:stretch>
                <a:fillRect/>
              </a:stretch>
            </p:blipFill>
            <p:spPr>
              <a:xfrm>
                <a:off x="2906987" y="1620075"/>
                <a:ext cx="1145122" cy="757524"/>
              </a:xfrm>
              <a:prstGeom prst="rect">
                <a:avLst/>
              </a:prstGeom>
              <a:noFill/>
              <a:ln>
                <a:noFill/>
              </a:ln>
              <a:effectLst>
                <a:outerShdw blurRad="57150" dist="19050" dir="5400000" algn="bl" rotWithShape="0">
                  <a:srgbClr val="336699">
                    <a:alpha val="50000"/>
                  </a:srgbClr>
                </a:outerShdw>
              </a:effectLst>
            </p:spPr>
          </p:pic>
          <p:pic>
            <p:nvPicPr>
              <p:cNvPr id="326" name="Google Shape;326;p47"/>
              <p:cNvPicPr preferRelativeResize="0"/>
              <p:nvPr/>
            </p:nvPicPr>
            <p:blipFill>
              <a:blip r:embed="rId9">
                <a:alphaModFix/>
              </a:blip>
              <a:stretch>
                <a:fillRect/>
              </a:stretch>
            </p:blipFill>
            <p:spPr>
              <a:xfrm>
                <a:off x="3095601" y="3317403"/>
                <a:ext cx="533651" cy="420424"/>
              </a:xfrm>
              <a:prstGeom prst="rect">
                <a:avLst/>
              </a:prstGeom>
              <a:noFill/>
              <a:ln>
                <a:noFill/>
              </a:ln>
              <a:effectLst>
                <a:outerShdw blurRad="57150" dist="19050" dir="5400000" algn="bl" rotWithShape="0">
                  <a:srgbClr val="336699">
                    <a:alpha val="50000"/>
                  </a:srgbClr>
                </a:outerShdw>
              </a:effectLst>
            </p:spPr>
          </p:pic>
        </p:grpSp>
        <p:sp>
          <p:nvSpPr>
            <p:cNvPr id="327" name="Google Shape;327;p47"/>
            <p:cNvSpPr/>
            <p:nvPr/>
          </p:nvSpPr>
          <p:spPr>
            <a:xfrm>
              <a:off x="3922775" y="2815650"/>
              <a:ext cx="310500" cy="310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8" name="Google Shape;328;p47"/>
            <p:cNvSpPr/>
            <p:nvPr/>
          </p:nvSpPr>
          <p:spPr>
            <a:xfrm>
              <a:off x="4999500" y="3178025"/>
              <a:ext cx="310500" cy="310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9" name="Google Shape;329;p47"/>
            <p:cNvSpPr/>
            <p:nvPr/>
          </p:nvSpPr>
          <p:spPr>
            <a:xfrm>
              <a:off x="5910575" y="2960625"/>
              <a:ext cx="310500" cy="310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0" name="Google Shape;330;p47"/>
            <p:cNvSpPr/>
            <p:nvPr/>
          </p:nvSpPr>
          <p:spPr>
            <a:xfrm>
              <a:off x="4877963" y="3819950"/>
              <a:ext cx="310500" cy="310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1" name="Google Shape;331;p47"/>
            <p:cNvSpPr txBox="1"/>
            <p:nvPr/>
          </p:nvSpPr>
          <p:spPr>
            <a:xfrm>
              <a:off x="3922775" y="2774225"/>
              <a:ext cx="310500" cy="3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990000"/>
                  </a:solidFill>
                  <a:latin typeface="Arial Black"/>
                  <a:ea typeface="Arial Black"/>
                  <a:cs typeface="Arial Black"/>
                  <a:sym typeface="Arial Black"/>
                </a:rPr>
                <a:t>D</a:t>
              </a:r>
              <a:endParaRPr sz="1600">
                <a:solidFill>
                  <a:srgbClr val="990000"/>
                </a:solidFill>
                <a:latin typeface="Arial Black"/>
                <a:ea typeface="Arial Black"/>
                <a:cs typeface="Arial Black"/>
                <a:sym typeface="Arial Black"/>
              </a:endParaRPr>
            </a:p>
          </p:txBody>
        </p:sp>
        <p:sp>
          <p:nvSpPr>
            <p:cNvPr id="332" name="Google Shape;332;p47"/>
            <p:cNvSpPr txBox="1"/>
            <p:nvPr/>
          </p:nvSpPr>
          <p:spPr>
            <a:xfrm>
              <a:off x="5910575" y="2884425"/>
              <a:ext cx="310500" cy="3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990000"/>
                  </a:solidFill>
                  <a:latin typeface="Arial Black"/>
                  <a:ea typeface="Arial Black"/>
                  <a:cs typeface="Arial Black"/>
                  <a:sym typeface="Arial Black"/>
                </a:rPr>
                <a:t>A</a:t>
              </a:r>
              <a:endParaRPr sz="1600">
                <a:solidFill>
                  <a:srgbClr val="990000"/>
                </a:solidFill>
                <a:latin typeface="Arial Black"/>
                <a:ea typeface="Arial Black"/>
                <a:cs typeface="Arial Black"/>
                <a:sym typeface="Arial Black"/>
              </a:endParaRPr>
            </a:p>
          </p:txBody>
        </p:sp>
        <p:sp>
          <p:nvSpPr>
            <p:cNvPr id="333" name="Google Shape;333;p47"/>
            <p:cNvSpPr txBox="1"/>
            <p:nvPr/>
          </p:nvSpPr>
          <p:spPr>
            <a:xfrm>
              <a:off x="4999425" y="3126150"/>
              <a:ext cx="310500" cy="3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990000"/>
                  </a:solidFill>
                  <a:latin typeface="Arial Black"/>
                  <a:ea typeface="Arial Black"/>
                  <a:cs typeface="Arial Black"/>
                  <a:sym typeface="Arial Black"/>
                </a:rPr>
                <a:t>C</a:t>
              </a:r>
              <a:endParaRPr sz="1600">
                <a:solidFill>
                  <a:srgbClr val="990000"/>
                </a:solidFill>
                <a:latin typeface="Arial Black"/>
                <a:ea typeface="Arial Black"/>
                <a:cs typeface="Arial Black"/>
                <a:sym typeface="Arial Black"/>
              </a:endParaRPr>
            </a:p>
          </p:txBody>
        </p:sp>
        <p:sp>
          <p:nvSpPr>
            <p:cNvPr id="334" name="Google Shape;334;p47"/>
            <p:cNvSpPr txBox="1"/>
            <p:nvPr/>
          </p:nvSpPr>
          <p:spPr>
            <a:xfrm>
              <a:off x="4877963" y="3768050"/>
              <a:ext cx="310500" cy="3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990000"/>
                  </a:solidFill>
                  <a:latin typeface="Arial Black"/>
                  <a:ea typeface="Arial Black"/>
                  <a:cs typeface="Arial Black"/>
                  <a:sym typeface="Arial Black"/>
                </a:rPr>
                <a:t>B</a:t>
              </a:r>
              <a:endParaRPr sz="1600">
                <a:solidFill>
                  <a:srgbClr val="990000"/>
                </a:solidFill>
                <a:latin typeface="Arial Black"/>
                <a:ea typeface="Arial Black"/>
                <a:cs typeface="Arial Black"/>
                <a:sym typeface="Arial Black"/>
              </a:endParaRPr>
            </a:p>
          </p:txBody>
        </p:sp>
        <p:pic>
          <p:nvPicPr>
            <p:cNvPr id="335" name="Google Shape;335;p47"/>
            <p:cNvPicPr preferRelativeResize="0"/>
            <p:nvPr/>
          </p:nvPicPr>
          <p:blipFill>
            <a:blip r:embed="rId10">
              <a:alphaModFix/>
            </a:blip>
            <a:stretch>
              <a:fillRect/>
            </a:stretch>
          </p:blipFill>
          <p:spPr>
            <a:xfrm>
              <a:off x="5987400" y="4214062"/>
              <a:ext cx="157476" cy="51363"/>
            </a:xfrm>
            <a:prstGeom prst="rect">
              <a:avLst/>
            </a:prstGeom>
            <a:noFill/>
            <a:ln>
              <a:noFill/>
            </a:ln>
            <a:effectLst>
              <a:outerShdw blurRad="57150" dist="19050" dir="5400000" algn="bl" rotWithShape="0">
                <a:srgbClr val="336699">
                  <a:alpha val="50000"/>
                </a:srgbClr>
              </a:outerShdw>
            </a:effec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8"/>
          <p:cNvSpPr txBox="1">
            <a:spLocks noGrp="1"/>
          </p:cNvSpPr>
          <p:nvPr>
            <p:ph type="title" idx="4294967295"/>
          </p:nvPr>
        </p:nvSpPr>
        <p:spPr>
          <a:xfrm>
            <a:off x="461050" y="395650"/>
            <a:ext cx="8512800" cy="1032600"/>
          </a:xfrm>
          <a:prstGeom prst="rect">
            <a:avLst/>
          </a:prstGeom>
          <a:noFill/>
          <a:ln>
            <a:noFill/>
            <a:prstDash/>
          </a:ln>
          <a:effectLst/>
        </p:spPr>
        <p:txBody>
          <a:bodyPr rot="0" spcFirstLastPara="1" vertOverflow="overflow" horzOverflow="overflow" vert="horz" wrap="square" lIns="91425" tIns="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600"/>
              </a:spcAft>
              <a:buClr>
                <a:srgbClr val="000000"/>
              </a:buClr>
              <a:buSzTx/>
              <a:buFont typeface="Arial"/>
              <a:buNone/>
              <a:tabLst/>
              <a:defRPr/>
            </a:pPr>
            <a:r>
              <a:rPr kumimoji="0" lang="en-US" sz="2900" b="1" i="0" u="none" strike="noStrike" kern="0" cap="none" spc="0" normalizeH="0" baseline="0" noProof="0" dirty="0">
                <a:ln>
                  <a:noFill/>
                </a:ln>
                <a:solidFill>
                  <a:srgbClr val="005087"/>
                </a:solidFill>
                <a:effectLst/>
                <a:uLnTx/>
                <a:uFillTx/>
                <a:latin typeface="Arial"/>
                <a:ea typeface="Arial"/>
                <a:cs typeface="Arial"/>
                <a:sym typeface="Arial"/>
              </a:rPr>
              <a:t>EVSE IDIQ Objectives</a:t>
            </a:r>
            <a:endParaRPr kumimoji="0" lang="en-US" sz="2900" b="0" i="0" u="none" strike="noStrike" kern="0" cap="none" spc="0" normalizeH="0" baseline="0" noProof="0" dirty="0">
              <a:ln>
                <a:noFill/>
              </a:ln>
              <a:solidFill>
                <a:srgbClr val="005087"/>
              </a:solidFill>
              <a:effectLst/>
              <a:uLnTx/>
              <a:uFillTx/>
              <a:latin typeface="Arial Narrow"/>
              <a:ea typeface="Arial Narrow"/>
              <a:cs typeface="Arial Narrow"/>
              <a:sym typeface="Arial Narrow"/>
            </a:endParaRPr>
          </a:p>
        </p:txBody>
      </p:sp>
      <p:graphicFrame>
        <p:nvGraphicFramePr>
          <p:cNvPr id="342" name="Google Shape;342;p48"/>
          <p:cNvGraphicFramePr/>
          <p:nvPr>
            <p:extLst>
              <p:ext uri="{D42A27DB-BD31-4B8C-83A1-F6EECF244321}">
                <p14:modId xmlns:p14="http://schemas.microsoft.com/office/powerpoint/2010/main" val="2252301894"/>
              </p:ext>
            </p:extLst>
          </p:nvPr>
        </p:nvGraphicFramePr>
        <p:xfrm>
          <a:off x="1503913" y="1414538"/>
          <a:ext cx="7123875" cy="3384000"/>
        </p:xfrm>
        <a:graphic>
          <a:graphicData uri="http://schemas.openxmlformats.org/drawingml/2006/table">
            <a:tbl>
              <a:tblPr firstRow="1">
                <a:noFill/>
                <a:tableStyleId>{8B888FE9-FB69-4BE3-A495-B16F9D7E1187}</a:tableStyleId>
              </a:tblPr>
              <a:tblGrid>
                <a:gridCol w="5046100">
                  <a:extLst>
                    <a:ext uri="{9D8B030D-6E8A-4147-A177-3AD203B41FA5}">
                      <a16:colId xmlns:a16="http://schemas.microsoft.com/office/drawing/2014/main" val="20000"/>
                    </a:ext>
                  </a:extLst>
                </a:gridCol>
                <a:gridCol w="2077775">
                  <a:extLst>
                    <a:ext uri="{9D8B030D-6E8A-4147-A177-3AD203B41FA5}">
                      <a16:colId xmlns:a16="http://schemas.microsoft.com/office/drawing/2014/main" val="20001"/>
                    </a:ext>
                  </a:extLst>
                </a:gridCol>
              </a:tblGrid>
              <a:tr h="1129825">
                <a:tc>
                  <a:txBody>
                    <a:bodyPr/>
                    <a:lstStyle/>
                    <a:p>
                      <a:pPr marL="57150" lvl="0" indent="-152400" algn="l" rtl="0">
                        <a:lnSpc>
                          <a:spcPct val="115000"/>
                        </a:lnSpc>
                        <a:spcBef>
                          <a:spcPts val="400"/>
                        </a:spcBef>
                        <a:spcAft>
                          <a:spcPts val="1800"/>
                        </a:spcAft>
                        <a:buClr>
                          <a:srgbClr val="B45F06"/>
                        </a:buClr>
                        <a:buSzPts val="1500"/>
                        <a:buChar char="▸"/>
                      </a:pPr>
                      <a:r>
                        <a:rPr lang="en" sz="1600"/>
                        <a:t>Support EVSE installation                                                at federal locations nationwide</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57150" lvl="0" indent="-152400" algn="l" rtl="0">
                        <a:lnSpc>
                          <a:spcPct val="115000"/>
                        </a:lnSpc>
                        <a:spcBef>
                          <a:spcPts val="400"/>
                        </a:spcBef>
                        <a:spcAft>
                          <a:spcPts val="1800"/>
                        </a:spcAft>
                        <a:buClr>
                          <a:srgbClr val="B45F06"/>
                        </a:buClr>
                        <a:buSzPts val="1500"/>
                        <a:buChar char="▸"/>
                      </a:pPr>
                      <a:r>
                        <a:rPr lang="en" sz="1600"/>
                        <a:t>Small business opportunities</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1051625">
                <a:tc>
                  <a:txBody>
                    <a:bodyPr/>
                    <a:lstStyle/>
                    <a:p>
                      <a:pPr marL="57150" lvl="0" indent="-152400" algn="l" rtl="0">
                        <a:lnSpc>
                          <a:spcPct val="115000"/>
                        </a:lnSpc>
                        <a:spcBef>
                          <a:spcPts val="400"/>
                        </a:spcBef>
                        <a:spcAft>
                          <a:spcPts val="1800"/>
                        </a:spcAft>
                        <a:buClr>
                          <a:srgbClr val="B45F06"/>
                        </a:buClr>
                        <a:buSzPts val="1500"/>
                        <a:buChar char="▸"/>
                      </a:pPr>
                      <a:r>
                        <a:rPr lang="en" sz="1600"/>
                        <a:t>For use by GSA and other                                        federal agencies</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57150" lvl="0" indent="-152400" algn="l" rtl="0">
                        <a:lnSpc>
                          <a:spcPct val="115000"/>
                        </a:lnSpc>
                        <a:spcBef>
                          <a:spcPts val="400"/>
                        </a:spcBef>
                        <a:spcAft>
                          <a:spcPts val="1800"/>
                        </a:spcAft>
                        <a:buClr>
                          <a:srgbClr val="B45F06"/>
                        </a:buClr>
                        <a:buSzPts val="1500"/>
                        <a:buChar char="▸"/>
                      </a:pPr>
                      <a:r>
                        <a:rPr lang="en" sz="1600"/>
                        <a:t>Part of “One-GSA” complimentary contract solutions</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1202550">
                <a:tc>
                  <a:txBody>
                    <a:bodyPr/>
                    <a:lstStyle/>
                    <a:p>
                      <a:pPr marL="57150" lvl="0" indent="-152400" algn="l" rtl="0">
                        <a:lnSpc>
                          <a:spcPct val="115000"/>
                        </a:lnSpc>
                        <a:spcBef>
                          <a:spcPts val="400"/>
                        </a:spcBef>
                        <a:spcAft>
                          <a:spcPts val="1800"/>
                        </a:spcAft>
                        <a:buClr>
                          <a:srgbClr val="B45F06"/>
                        </a:buClr>
                        <a:buSzPts val="1500"/>
                        <a:buChar char="▸"/>
                      </a:pPr>
                      <a:r>
                        <a:rPr lang="en" sz="1600"/>
                        <a:t>Streamlined                                                          procurement process</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343" name="Google Shape;343;p48" descr="Car with an electric plug "/>
          <p:cNvPicPr preferRelativeResize="0"/>
          <p:nvPr/>
        </p:nvPicPr>
        <p:blipFill>
          <a:blip r:embed="rId3">
            <a:alphaModFix/>
          </a:blip>
          <a:stretch>
            <a:fillRect/>
          </a:stretch>
        </p:blipFill>
        <p:spPr>
          <a:xfrm>
            <a:off x="702752" y="1354219"/>
            <a:ext cx="706575" cy="809696"/>
          </a:xfrm>
          <a:prstGeom prst="rect">
            <a:avLst/>
          </a:prstGeom>
          <a:noFill/>
          <a:ln>
            <a:noFill/>
          </a:ln>
          <a:effectLst>
            <a:outerShdw blurRad="57150" dist="19050" dir="5400000" algn="bl" rotWithShape="0">
              <a:srgbClr val="336699">
                <a:alpha val="50000"/>
              </a:srgbClr>
            </a:outerShdw>
          </a:effectLst>
        </p:spPr>
      </p:pic>
      <p:pic>
        <p:nvPicPr>
          <p:cNvPr id="344" name="Google Shape;344;p48" descr="Cog/gear with a lightening bolt in the middle"/>
          <p:cNvPicPr preferRelativeResize="0"/>
          <p:nvPr/>
        </p:nvPicPr>
        <p:blipFill>
          <a:blip r:embed="rId4">
            <a:alphaModFix/>
          </a:blip>
          <a:stretch>
            <a:fillRect/>
          </a:stretch>
        </p:blipFill>
        <p:spPr>
          <a:xfrm>
            <a:off x="5638449" y="1454900"/>
            <a:ext cx="806667" cy="809700"/>
          </a:xfrm>
          <a:prstGeom prst="rect">
            <a:avLst/>
          </a:prstGeom>
          <a:noFill/>
          <a:ln>
            <a:noFill/>
          </a:ln>
          <a:effectLst>
            <a:outerShdw blurRad="57150" dist="19050" dir="5400000" algn="bl" rotWithShape="0">
              <a:srgbClr val="336699">
                <a:alpha val="50000"/>
              </a:srgbClr>
            </a:outerShdw>
          </a:effectLst>
        </p:spPr>
      </p:pic>
      <p:pic>
        <p:nvPicPr>
          <p:cNvPr id="345" name="Google Shape;345;p48" descr="Clip board with bulleted checklist"/>
          <p:cNvPicPr preferRelativeResize="0"/>
          <p:nvPr/>
        </p:nvPicPr>
        <p:blipFill>
          <a:blip r:embed="rId5">
            <a:alphaModFix/>
          </a:blip>
          <a:stretch>
            <a:fillRect/>
          </a:stretch>
        </p:blipFill>
        <p:spPr>
          <a:xfrm>
            <a:off x="772125" y="3642125"/>
            <a:ext cx="731800" cy="874305"/>
          </a:xfrm>
          <a:prstGeom prst="rect">
            <a:avLst/>
          </a:prstGeom>
          <a:noFill/>
          <a:ln>
            <a:noFill/>
          </a:ln>
          <a:effectLst>
            <a:outerShdw blurRad="57150" dist="19050" dir="5400000" algn="bl" rotWithShape="0">
              <a:srgbClr val="336699">
                <a:alpha val="50000"/>
              </a:srgbClr>
            </a:outerShdw>
          </a:effectLst>
        </p:spPr>
      </p:pic>
      <p:pic>
        <p:nvPicPr>
          <p:cNvPr id="346" name="Google Shape;346;p48" descr="People with thought bubble above their heads that contains 4 stars"/>
          <p:cNvPicPr preferRelativeResize="0"/>
          <p:nvPr/>
        </p:nvPicPr>
        <p:blipFill>
          <a:blip r:embed="rId6">
            <a:alphaModFix/>
          </a:blip>
          <a:stretch>
            <a:fillRect/>
          </a:stretch>
        </p:blipFill>
        <p:spPr>
          <a:xfrm>
            <a:off x="652701" y="2552375"/>
            <a:ext cx="806675" cy="803526"/>
          </a:xfrm>
          <a:prstGeom prst="rect">
            <a:avLst/>
          </a:prstGeom>
          <a:noFill/>
          <a:ln>
            <a:noFill/>
          </a:ln>
          <a:effectLst>
            <a:outerShdw blurRad="57150" dist="19050" dir="5400000" algn="bl" rotWithShape="0">
              <a:srgbClr val="336699">
                <a:alpha val="50000"/>
              </a:srgbClr>
            </a:outerShdw>
          </a:effectLst>
        </p:spPr>
      </p:pic>
      <p:pic>
        <p:nvPicPr>
          <p:cNvPr id="347" name="Google Shape;347;p48" descr="Bolt and wrench"/>
          <p:cNvPicPr preferRelativeResize="0"/>
          <p:nvPr/>
        </p:nvPicPr>
        <p:blipFill>
          <a:blip r:embed="rId7">
            <a:alphaModFix/>
          </a:blip>
          <a:stretch>
            <a:fillRect/>
          </a:stretch>
        </p:blipFill>
        <p:spPr>
          <a:xfrm>
            <a:off x="5638451" y="2600864"/>
            <a:ext cx="706575" cy="706541"/>
          </a:xfrm>
          <a:prstGeom prst="rect">
            <a:avLst/>
          </a:prstGeom>
          <a:noFill/>
          <a:ln>
            <a:noFill/>
          </a:ln>
          <a:effectLst>
            <a:outerShdw blurRad="57150" dist="19050" dir="5400000" algn="bl" rotWithShape="0">
              <a:srgbClr val="336699">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cxnSp>
        <p:nvCxnSpPr>
          <p:cNvPr id="353" name="Google Shape;353;p49">
            <a:extLst>
              <a:ext uri="{C183D7F6-B498-43B3-948B-1728B52AA6E4}">
                <adec:decorative xmlns:adec="http://schemas.microsoft.com/office/drawing/2017/decorative" val="1"/>
              </a:ext>
            </a:extLst>
          </p:cNvPr>
          <p:cNvCxnSpPr/>
          <p:nvPr/>
        </p:nvCxnSpPr>
        <p:spPr>
          <a:xfrm>
            <a:off x="1354475" y="1787875"/>
            <a:ext cx="815100" cy="0"/>
          </a:xfrm>
          <a:prstGeom prst="straightConnector1">
            <a:avLst/>
          </a:prstGeom>
          <a:noFill/>
          <a:ln w="28575" cap="flat" cmpd="sng">
            <a:solidFill>
              <a:srgbClr val="990000"/>
            </a:solidFill>
            <a:prstDash val="dot"/>
            <a:round/>
            <a:headEnd type="none" w="med" len="med"/>
            <a:tailEnd type="none" w="med" len="med"/>
          </a:ln>
        </p:spPr>
      </p:cxnSp>
      <p:sp>
        <p:nvSpPr>
          <p:cNvPr id="354" name="Google Shape;354;p49" descr="The number 1 in a red circle"/>
          <p:cNvSpPr/>
          <p:nvPr/>
        </p:nvSpPr>
        <p:spPr>
          <a:xfrm>
            <a:off x="1555950" y="1580650"/>
            <a:ext cx="415500" cy="415500"/>
          </a:xfrm>
          <a:prstGeom prst="ellipse">
            <a:avLst/>
          </a:prstGeom>
          <a:solidFill>
            <a:srgbClr val="990000"/>
          </a:solidFill>
          <a:ln w="19050" cap="flat" cmpd="sng">
            <a:solidFill>
              <a:srgbClr val="FFFFFF"/>
            </a:solidFill>
            <a:prstDash val="solid"/>
            <a:round/>
            <a:headEnd type="none" w="sm" len="sm"/>
            <a:tailEnd type="none" w="sm" len="sm"/>
          </a:ln>
          <a:effectLst>
            <a:outerShdw blurRad="57150" dist="19050" dir="5400000" algn="bl" rotWithShape="0">
              <a:srgbClr val="70A4D5">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90000"/>
              </a:solidFill>
            </a:endParaRPr>
          </a:p>
        </p:txBody>
      </p:sp>
      <p:sp>
        <p:nvSpPr>
          <p:cNvPr id="355" name="Google Shape;355;p49" descr="The number 2 in a red circle"/>
          <p:cNvSpPr/>
          <p:nvPr/>
        </p:nvSpPr>
        <p:spPr>
          <a:xfrm>
            <a:off x="4364250" y="1580650"/>
            <a:ext cx="415500" cy="415500"/>
          </a:xfrm>
          <a:prstGeom prst="ellipse">
            <a:avLst/>
          </a:prstGeom>
          <a:solidFill>
            <a:srgbClr val="990000"/>
          </a:solidFill>
          <a:ln w="19050" cap="flat" cmpd="sng">
            <a:solidFill>
              <a:srgbClr val="FFFFFF"/>
            </a:solidFill>
            <a:prstDash val="solid"/>
            <a:round/>
            <a:headEnd type="none" w="sm" len="sm"/>
            <a:tailEnd type="none" w="sm" len="sm"/>
          </a:ln>
          <a:effectLst>
            <a:outerShdw blurRad="57150" dist="19050" dir="5400000" algn="bl" rotWithShape="0">
              <a:srgbClr val="70A4D5">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90000"/>
              </a:solidFill>
            </a:endParaRPr>
          </a:p>
        </p:txBody>
      </p:sp>
      <p:sp>
        <p:nvSpPr>
          <p:cNvPr id="356" name="Google Shape;356;p49" descr="The number 3 in a red circle"/>
          <p:cNvSpPr/>
          <p:nvPr/>
        </p:nvSpPr>
        <p:spPr>
          <a:xfrm>
            <a:off x="7172550" y="1580650"/>
            <a:ext cx="415500" cy="415500"/>
          </a:xfrm>
          <a:prstGeom prst="ellipse">
            <a:avLst/>
          </a:prstGeom>
          <a:solidFill>
            <a:srgbClr val="990000"/>
          </a:solidFill>
          <a:ln w="19050" cap="flat" cmpd="sng">
            <a:solidFill>
              <a:srgbClr val="FFFFFF"/>
            </a:solidFill>
            <a:prstDash val="solid"/>
            <a:round/>
            <a:headEnd type="none" w="sm" len="sm"/>
            <a:tailEnd type="none" w="sm" len="sm"/>
          </a:ln>
          <a:effectLst>
            <a:outerShdw blurRad="57150" dist="19050" dir="5400000" algn="bl" rotWithShape="0">
              <a:srgbClr val="70A4D5">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90000"/>
              </a:solidFill>
            </a:endParaRPr>
          </a:p>
        </p:txBody>
      </p:sp>
      <p:sp>
        <p:nvSpPr>
          <p:cNvPr id="357" name="Google Shape;357;p49"/>
          <p:cNvSpPr txBox="1">
            <a:spLocks noGrp="1"/>
          </p:cNvSpPr>
          <p:nvPr>
            <p:ph type="title" idx="4294967295"/>
          </p:nvPr>
        </p:nvSpPr>
        <p:spPr>
          <a:xfrm>
            <a:off x="461050" y="548050"/>
            <a:ext cx="8512800" cy="1032600"/>
          </a:xfrm>
          <a:prstGeom prst="rect">
            <a:avLst/>
          </a:prstGeom>
          <a:noFill/>
          <a:ln>
            <a:noFill/>
            <a:prstDash/>
          </a:ln>
          <a:effectLst/>
        </p:spPr>
        <p:txBody>
          <a:bodyPr rot="0" spcFirstLastPara="1" vertOverflow="overflow" horzOverflow="overflow" vert="horz" wrap="square" lIns="91425" tIns="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900" b="1" i="0" u="none" strike="noStrike" kern="0" cap="none" spc="0" normalizeH="0" baseline="0" noProof="0" dirty="0">
                <a:ln>
                  <a:noFill/>
                </a:ln>
                <a:solidFill>
                  <a:srgbClr val="005087"/>
                </a:solidFill>
                <a:effectLst/>
                <a:uLnTx/>
                <a:uFillTx/>
                <a:latin typeface="Arial"/>
                <a:ea typeface="Arial"/>
                <a:cs typeface="Arial"/>
                <a:sym typeface="Arial"/>
              </a:rPr>
              <a:t>Inflation Reduction Act (IRA)</a:t>
            </a:r>
          </a:p>
          <a:p>
            <a:pPr marL="0" marR="0" lvl="0" indent="0" algn="ctr" defTabSz="914400" rtl="0" eaLnBrk="1" fontAlgn="auto" latinLnBrk="0" hangingPunct="1">
              <a:lnSpc>
                <a:spcPct val="90000"/>
              </a:lnSpc>
              <a:spcBef>
                <a:spcPts val="200"/>
              </a:spcBef>
              <a:spcAft>
                <a:spcPts val="200"/>
              </a:spcAft>
              <a:buClr>
                <a:srgbClr val="000000"/>
              </a:buClr>
              <a:buSzTx/>
              <a:buFont typeface="Arial"/>
              <a:buNone/>
              <a:tabLst/>
              <a:defRPr/>
            </a:pPr>
            <a:r>
              <a:rPr kumimoji="0" lang="en-US" sz="2900" b="0" i="0" u="none" strike="noStrike" kern="0" cap="none" spc="0" normalizeH="0" baseline="0" noProof="0" dirty="0">
                <a:ln>
                  <a:noFill/>
                </a:ln>
                <a:solidFill>
                  <a:srgbClr val="005087"/>
                </a:solidFill>
                <a:effectLst/>
                <a:uLnTx/>
                <a:uFillTx/>
                <a:latin typeface="Arial Narrow"/>
                <a:ea typeface="Arial Narrow"/>
                <a:cs typeface="Arial Narrow"/>
                <a:sym typeface="Arial Narrow"/>
              </a:rPr>
              <a:t>At a Glance</a:t>
            </a:r>
          </a:p>
        </p:txBody>
      </p:sp>
      <p:cxnSp>
        <p:nvCxnSpPr>
          <p:cNvPr id="358" name="Google Shape;358;p49">
            <a:extLst>
              <a:ext uri="{C183D7F6-B498-43B3-948B-1728B52AA6E4}">
                <adec:decorative xmlns:adec="http://schemas.microsoft.com/office/drawing/2017/decorative" val="1"/>
              </a:ext>
            </a:extLst>
          </p:cNvPr>
          <p:cNvCxnSpPr/>
          <p:nvPr/>
        </p:nvCxnSpPr>
        <p:spPr>
          <a:xfrm>
            <a:off x="4164450" y="1787875"/>
            <a:ext cx="815100" cy="0"/>
          </a:xfrm>
          <a:prstGeom prst="straightConnector1">
            <a:avLst/>
          </a:prstGeom>
          <a:noFill/>
          <a:ln w="28575" cap="flat" cmpd="sng">
            <a:solidFill>
              <a:srgbClr val="990000"/>
            </a:solidFill>
            <a:prstDash val="dot"/>
            <a:round/>
            <a:headEnd type="none" w="med" len="med"/>
            <a:tailEnd type="none" w="med" len="med"/>
          </a:ln>
        </p:spPr>
      </p:cxnSp>
      <p:cxnSp>
        <p:nvCxnSpPr>
          <p:cNvPr id="359" name="Google Shape;359;p49">
            <a:extLst>
              <a:ext uri="{C183D7F6-B498-43B3-948B-1728B52AA6E4}">
                <adec:decorative xmlns:adec="http://schemas.microsoft.com/office/drawing/2017/decorative" val="1"/>
              </a:ext>
            </a:extLst>
          </p:cNvPr>
          <p:cNvCxnSpPr/>
          <p:nvPr/>
        </p:nvCxnSpPr>
        <p:spPr>
          <a:xfrm>
            <a:off x="6974425" y="1787875"/>
            <a:ext cx="815100" cy="0"/>
          </a:xfrm>
          <a:prstGeom prst="straightConnector1">
            <a:avLst/>
          </a:prstGeom>
          <a:noFill/>
          <a:ln w="28575" cap="flat" cmpd="sng">
            <a:solidFill>
              <a:srgbClr val="990000"/>
            </a:solidFill>
            <a:prstDash val="dot"/>
            <a:round/>
            <a:headEnd type="none" w="med" len="med"/>
            <a:tailEnd type="none" w="med" len="med"/>
          </a:ln>
        </p:spPr>
      </p:cxnSp>
      <p:graphicFrame>
        <p:nvGraphicFramePr>
          <p:cNvPr id="360" name="Google Shape;360;p49"/>
          <p:cNvGraphicFramePr/>
          <p:nvPr>
            <p:extLst>
              <p:ext uri="{D42A27DB-BD31-4B8C-83A1-F6EECF244321}">
                <p14:modId xmlns:p14="http://schemas.microsoft.com/office/powerpoint/2010/main" val="1482435340"/>
              </p:ext>
            </p:extLst>
          </p:nvPr>
        </p:nvGraphicFramePr>
        <p:xfrm>
          <a:off x="349800" y="1580650"/>
          <a:ext cx="8444400" cy="3291750"/>
        </p:xfrm>
        <a:graphic>
          <a:graphicData uri="http://schemas.openxmlformats.org/drawingml/2006/table">
            <a:tbl>
              <a:tblPr firstRow="1">
                <a:noFill/>
                <a:tableStyleId>{8B888FE9-FB69-4BE3-A495-B16F9D7E1187}</a:tableStyleId>
              </a:tblPr>
              <a:tblGrid>
                <a:gridCol w="2814800">
                  <a:extLst>
                    <a:ext uri="{9D8B030D-6E8A-4147-A177-3AD203B41FA5}">
                      <a16:colId xmlns:a16="http://schemas.microsoft.com/office/drawing/2014/main" val="20000"/>
                    </a:ext>
                  </a:extLst>
                </a:gridCol>
                <a:gridCol w="2814800">
                  <a:extLst>
                    <a:ext uri="{9D8B030D-6E8A-4147-A177-3AD203B41FA5}">
                      <a16:colId xmlns:a16="http://schemas.microsoft.com/office/drawing/2014/main" val="20001"/>
                    </a:ext>
                  </a:extLst>
                </a:gridCol>
                <a:gridCol w="2814800">
                  <a:extLst>
                    <a:ext uri="{9D8B030D-6E8A-4147-A177-3AD203B41FA5}">
                      <a16:colId xmlns:a16="http://schemas.microsoft.com/office/drawing/2014/main" val="20002"/>
                    </a:ext>
                  </a:extLst>
                </a:gridCol>
              </a:tblGrid>
              <a:tr h="264825">
                <a:tc>
                  <a:txBody>
                    <a:bodyPr/>
                    <a:lstStyle/>
                    <a:p>
                      <a:pPr marL="0" lvl="0" indent="0" algn="ctr" rtl="0">
                        <a:spcBef>
                          <a:spcPts val="0"/>
                        </a:spcBef>
                        <a:spcAft>
                          <a:spcPts val="0"/>
                        </a:spcAft>
                        <a:buNone/>
                      </a:pPr>
                      <a:r>
                        <a:rPr lang="en" sz="1800">
                          <a:solidFill>
                            <a:srgbClr val="FFFFFF"/>
                          </a:solidFill>
                          <a:latin typeface="Arial Black"/>
                          <a:ea typeface="Arial Black"/>
                          <a:cs typeface="Arial Black"/>
                          <a:sym typeface="Arial Black"/>
                        </a:rPr>
                        <a:t>1</a:t>
                      </a:r>
                      <a:endParaRPr sz="1800">
                        <a:solidFill>
                          <a:srgbClr val="FFFFFF"/>
                        </a:solidFill>
                        <a:latin typeface="Arial Black"/>
                        <a:ea typeface="Arial Black"/>
                        <a:cs typeface="Arial Black"/>
                        <a:sym typeface="Arial Black"/>
                      </a:endParaRPr>
                    </a:p>
                  </a:txBody>
                  <a:tcPr marL="91425" marR="91425" marT="91425" marB="91425">
                    <a:lnL w="9525" cap="flat" cmpd="sng">
                      <a:solidFill>
                        <a:srgbClr val="351C75">
                          <a:alpha val="0"/>
                        </a:srgbClr>
                      </a:solidFill>
                      <a:prstDash val="dot"/>
                      <a:round/>
                      <a:headEnd type="none" w="sm" len="sm"/>
                      <a:tailEnd type="none" w="sm" len="sm"/>
                    </a:lnL>
                    <a:lnR w="9525" cap="flat" cmpd="sng">
                      <a:solidFill>
                        <a:srgbClr val="351C75">
                          <a:alpha val="0"/>
                        </a:srgbClr>
                      </a:solidFill>
                      <a:prstDash val="dot"/>
                      <a:round/>
                      <a:headEnd type="none" w="sm" len="sm"/>
                      <a:tailEnd type="none" w="sm" len="sm"/>
                    </a:lnR>
                    <a:lnT w="9525" cap="flat" cmpd="sng">
                      <a:solidFill>
                        <a:srgbClr val="351C75">
                          <a:alpha val="0"/>
                        </a:srgbClr>
                      </a:solidFill>
                      <a:prstDash val="dot"/>
                      <a:round/>
                      <a:headEnd type="none" w="sm" len="sm"/>
                      <a:tailEnd type="none" w="sm" len="sm"/>
                    </a:lnT>
                    <a:lnB w="9525" cap="flat" cmpd="sng">
                      <a:solidFill>
                        <a:srgbClr val="351C75"/>
                      </a:solidFill>
                      <a:prstDash val="dot"/>
                      <a:round/>
                      <a:headEnd type="none" w="sm" len="sm"/>
                      <a:tailEnd type="none" w="sm" len="sm"/>
                    </a:lnB>
                  </a:tcPr>
                </a:tc>
                <a:tc>
                  <a:txBody>
                    <a:bodyPr/>
                    <a:lstStyle/>
                    <a:p>
                      <a:pPr marL="0" lvl="0" indent="0" algn="ctr" rtl="0">
                        <a:spcBef>
                          <a:spcPts val="0"/>
                        </a:spcBef>
                        <a:spcAft>
                          <a:spcPts val="0"/>
                        </a:spcAft>
                        <a:buNone/>
                      </a:pPr>
                      <a:r>
                        <a:rPr lang="en" sz="1800">
                          <a:solidFill>
                            <a:srgbClr val="FFFFFF"/>
                          </a:solidFill>
                          <a:latin typeface="Arial Black"/>
                          <a:ea typeface="Arial Black"/>
                          <a:cs typeface="Arial Black"/>
                          <a:sym typeface="Arial Black"/>
                        </a:rPr>
                        <a:t>2</a:t>
                      </a:r>
                      <a:endParaRPr sz="1800">
                        <a:solidFill>
                          <a:srgbClr val="FFFFFF"/>
                        </a:solidFill>
                        <a:latin typeface="Arial Black"/>
                        <a:ea typeface="Arial Black"/>
                        <a:cs typeface="Arial Black"/>
                        <a:sym typeface="Arial Black"/>
                      </a:endParaRPr>
                    </a:p>
                  </a:txBody>
                  <a:tcPr marL="91425" marR="91425" marT="91425" marB="91425">
                    <a:lnL w="9525" cap="flat" cmpd="sng">
                      <a:solidFill>
                        <a:srgbClr val="351C75">
                          <a:alpha val="0"/>
                        </a:srgbClr>
                      </a:solidFill>
                      <a:prstDash val="dot"/>
                      <a:round/>
                      <a:headEnd type="none" w="sm" len="sm"/>
                      <a:tailEnd type="none" w="sm" len="sm"/>
                    </a:lnL>
                    <a:lnR w="9525" cap="flat" cmpd="sng">
                      <a:solidFill>
                        <a:srgbClr val="351C75">
                          <a:alpha val="0"/>
                        </a:srgbClr>
                      </a:solidFill>
                      <a:prstDash val="dot"/>
                      <a:round/>
                      <a:headEnd type="none" w="sm" len="sm"/>
                      <a:tailEnd type="none" w="sm" len="sm"/>
                    </a:lnR>
                    <a:lnT w="9525" cap="flat" cmpd="sng">
                      <a:solidFill>
                        <a:srgbClr val="351C75">
                          <a:alpha val="0"/>
                        </a:srgbClr>
                      </a:solidFill>
                      <a:prstDash val="dot"/>
                      <a:round/>
                      <a:headEnd type="none" w="sm" len="sm"/>
                      <a:tailEnd type="none" w="sm" len="sm"/>
                    </a:lnT>
                    <a:lnB w="9525" cap="flat" cmpd="sng">
                      <a:solidFill>
                        <a:srgbClr val="351C75"/>
                      </a:solidFill>
                      <a:prstDash val="dot"/>
                      <a:round/>
                      <a:headEnd type="none" w="sm" len="sm"/>
                      <a:tailEnd type="none" w="sm" len="sm"/>
                    </a:lnB>
                  </a:tcPr>
                </a:tc>
                <a:tc>
                  <a:txBody>
                    <a:bodyPr/>
                    <a:lstStyle/>
                    <a:p>
                      <a:pPr marL="0" lvl="0" indent="0" algn="ctr" rtl="0">
                        <a:spcBef>
                          <a:spcPts val="0"/>
                        </a:spcBef>
                        <a:spcAft>
                          <a:spcPts val="0"/>
                        </a:spcAft>
                        <a:buNone/>
                      </a:pPr>
                      <a:r>
                        <a:rPr lang="en" sz="1800">
                          <a:solidFill>
                            <a:srgbClr val="FFFFFF"/>
                          </a:solidFill>
                          <a:latin typeface="Arial Black"/>
                          <a:ea typeface="Arial Black"/>
                          <a:cs typeface="Arial Black"/>
                          <a:sym typeface="Arial Black"/>
                        </a:rPr>
                        <a:t>3</a:t>
                      </a:r>
                      <a:endParaRPr sz="1800">
                        <a:solidFill>
                          <a:srgbClr val="FFFFFF"/>
                        </a:solidFill>
                        <a:latin typeface="Arial Black"/>
                        <a:ea typeface="Arial Black"/>
                        <a:cs typeface="Arial Black"/>
                        <a:sym typeface="Arial Black"/>
                      </a:endParaRPr>
                    </a:p>
                  </a:txBody>
                  <a:tcPr marL="91425" marR="91425" marT="91425" marB="91425">
                    <a:lnL w="9525" cap="flat" cmpd="sng">
                      <a:solidFill>
                        <a:srgbClr val="351C75">
                          <a:alpha val="0"/>
                        </a:srgbClr>
                      </a:solidFill>
                      <a:prstDash val="dot"/>
                      <a:round/>
                      <a:headEnd type="none" w="sm" len="sm"/>
                      <a:tailEnd type="none" w="sm" len="sm"/>
                    </a:lnL>
                    <a:lnR w="9525" cap="flat" cmpd="sng">
                      <a:solidFill>
                        <a:srgbClr val="351C75">
                          <a:alpha val="0"/>
                        </a:srgbClr>
                      </a:solidFill>
                      <a:prstDash val="dot"/>
                      <a:round/>
                      <a:headEnd type="none" w="sm" len="sm"/>
                      <a:tailEnd type="none" w="sm" len="sm"/>
                    </a:lnR>
                    <a:lnT w="9525" cap="flat" cmpd="sng">
                      <a:solidFill>
                        <a:srgbClr val="351C75">
                          <a:alpha val="0"/>
                        </a:srgbClr>
                      </a:solidFill>
                      <a:prstDash val="dot"/>
                      <a:round/>
                      <a:headEnd type="none" w="sm" len="sm"/>
                      <a:tailEnd type="none" w="sm" len="sm"/>
                    </a:lnT>
                    <a:lnB w="9525" cap="flat" cmpd="sng">
                      <a:solidFill>
                        <a:srgbClr val="351C75"/>
                      </a:solidFill>
                      <a:prstDash val="dot"/>
                      <a:round/>
                      <a:headEnd type="none" w="sm" len="sm"/>
                      <a:tailEnd type="none" w="sm" len="sm"/>
                    </a:lnB>
                  </a:tcPr>
                </a:tc>
                <a:extLst>
                  <a:ext uri="{0D108BD9-81ED-4DB2-BD59-A6C34878D82A}">
                    <a16:rowId xmlns:a16="http://schemas.microsoft.com/office/drawing/2014/main" val="10000"/>
                  </a:ext>
                </a:extLst>
              </a:tr>
              <a:tr h="696025">
                <a:tc>
                  <a:txBody>
                    <a:bodyPr/>
                    <a:lstStyle/>
                    <a:p>
                      <a:pPr marL="0" lvl="0" indent="0" algn="ctr" rtl="0">
                        <a:spcBef>
                          <a:spcPts val="0"/>
                        </a:spcBef>
                        <a:spcAft>
                          <a:spcPts val="0"/>
                        </a:spcAft>
                        <a:buClr>
                          <a:srgbClr val="000000"/>
                        </a:buClr>
                        <a:buSzPts val="1000"/>
                        <a:buFont typeface="Arial"/>
                        <a:buNone/>
                      </a:pPr>
                      <a:r>
                        <a:rPr lang="en" sz="1300" b="1">
                          <a:solidFill>
                            <a:schemeClr val="dk1"/>
                          </a:solidFill>
                        </a:rPr>
                        <a:t>Assistance for Federal Buildings</a:t>
                      </a:r>
                      <a:endParaRPr sz="1300" b="1">
                        <a:solidFill>
                          <a:schemeClr val="dk1"/>
                        </a:solidFill>
                      </a:endParaRPr>
                    </a:p>
                    <a:p>
                      <a:pPr marL="0" lvl="0" indent="0" algn="ctr" rtl="0">
                        <a:spcBef>
                          <a:spcPts val="0"/>
                        </a:spcBef>
                        <a:spcAft>
                          <a:spcPts val="0"/>
                        </a:spcAft>
                        <a:buClr>
                          <a:srgbClr val="000000"/>
                        </a:buClr>
                        <a:buSzPts val="1000"/>
                        <a:buFont typeface="Arial"/>
                        <a:buNone/>
                      </a:pPr>
                      <a:r>
                        <a:rPr lang="en" sz="1300" b="1">
                          <a:solidFill>
                            <a:schemeClr val="dk1"/>
                          </a:solidFill>
                        </a:rPr>
                        <a:t>§60502 </a:t>
                      </a:r>
                      <a:endParaRPr sz="1300" b="1">
                        <a:solidFill>
                          <a:schemeClr val="dk1"/>
                        </a:solidFill>
                      </a:endParaRPr>
                    </a:p>
                    <a:p>
                      <a:pPr marL="0" lvl="0" indent="0" algn="ctr" rtl="0">
                        <a:spcBef>
                          <a:spcPts val="0"/>
                        </a:spcBef>
                        <a:spcAft>
                          <a:spcPts val="0"/>
                        </a:spcAft>
                        <a:buClr>
                          <a:srgbClr val="000000"/>
                        </a:buClr>
                        <a:buSzPts val="1000"/>
                        <a:buFont typeface="Arial"/>
                        <a:buNone/>
                      </a:pPr>
                      <a:r>
                        <a:rPr lang="en" sz="1300" b="1">
                          <a:solidFill>
                            <a:schemeClr val="dk1"/>
                          </a:solidFill>
                        </a:rPr>
                        <a:t>(HPGB)</a:t>
                      </a:r>
                      <a:endParaRPr sz="1700">
                        <a:solidFill>
                          <a:schemeClr val="dk1"/>
                        </a:solidFill>
                      </a:endParaRPr>
                    </a:p>
                  </a:txBody>
                  <a:tcPr marL="91425" marR="91425" marT="91425" marB="91425">
                    <a:lnL w="9525" cap="flat" cmpd="sng">
                      <a:solidFill>
                        <a:srgbClr val="351C75"/>
                      </a:solidFill>
                      <a:prstDash val="dot"/>
                      <a:round/>
                      <a:headEnd type="none" w="sm" len="sm"/>
                      <a:tailEnd type="none" w="sm" len="sm"/>
                    </a:lnL>
                    <a:lnR w="9525" cap="flat" cmpd="sng">
                      <a:solidFill>
                        <a:srgbClr val="FFFFFF"/>
                      </a:solidFill>
                      <a:prstDash val="dot"/>
                      <a:round/>
                      <a:headEnd type="none" w="sm" len="sm"/>
                      <a:tailEnd type="none" w="sm" len="sm"/>
                    </a:lnR>
                    <a:lnT w="9525" cap="flat" cmpd="sng">
                      <a:solidFill>
                        <a:srgbClr val="351C75"/>
                      </a:solidFill>
                      <a:prstDash val="dot"/>
                      <a:round/>
                      <a:headEnd type="none" w="sm" len="sm"/>
                      <a:tailEnd type="none" w="sm" len="sm"/>
                    </a:lnT>
                    <a:lnB w="9525" cap="flat" cmpd="sng">
                      <a:solidFill>
                        <a:srgbClr val="990000">
                          <a:alpha val="0"/>
                        </a:srgbClr>
                      </a:solidFill>
                      <a:prstDash val="dot"/>
                      <a:round/>
                      <a:headEnd type="none" w="sm" len="sm"/>
                      <a:tailEnd type="none" w="sm" len="sm"/>
                    </a:lnB>
                    <a:solidFill>
                      <a:srgbClr val="F6B26B"/>
                    </a:solidFill>
                  </a:tcPr>
                </a:tc>
                <a:tc>
                  <a:txBody>
                    <a:bodyPr/>
                    <a:lstStyle/>
                    <a:p>
                      <a:pPr marL="0" lvl="0" indent="0" algn="ctr" rtl="0">
                        <a:spcBef>
                          <a:spcPts val="0"/>
                        </a:spcBef>
                        <a:spcAft>
                          <a:spcPts val="0"/>
                        </a:spcAft>
                        <a:buClr>
                          <a:srgbClr val="000000"/>
                        </a:buClr>
                        <a:buSzPts val="1200"/>
                        <a:buFont typeface="Arial"/>
                        <a:buNone/>
                      </a:pPr>
                      <a:r>
                        <a:rPr lang="en" sz="1300" b="1">
                          <a:solidFill>
                            <a:schemeClr val="dk1"/>
                          </a:solidFill>
                        </a:rPr>
                        <a:t>Use of Low-Carbon Materials §60503 </a:t>
                      </a:r>
                      <a:endParaRPr sz="1300" b="1">
                        <a:solidFill>
                          <a:schemeClr val="dk1"/>
                        </a:solidFill>
                      </a:endParaRPr>
                    </a:p>
                    <a:p>
                      <a:pPr marL="0" lvl="0" indent="0" algn="ctr" rtl="0">
                        <a:spcBef>
                          <a:spcPts val="0"/>
                        </a:spcBef>
                        <a:spcAft>
                          <a:spcPts val="0"/>
                        </a:spcAft>
                        <a:buClr>
                          <a:srgbClr val="000000"/>
                        </a:buClr>
                        <a:buSzPts val="1000"/>
                        <a:buFont typeface="Arial"/>
                        <a:buNone/>
                      </a:pPr>
                      <a:r>
                        <a:rPr lang="en" sz="1300" b="1">
                          <a:solidFill>
                            <a:schemeClr val="dk1"/>
                          </a:solidFill>
                        </a:rPr>
                        <a:t>(LEC)</a:t>
                      </a:r>
                      <a:endParaRPr sz="1700">
                        <a:solidFill>
                          <a:schemeClr val="dk1"/>
                        </a:solidFill>
                      </a:endParaRPr>
                    </a:p>
                  </a:txBody>
                  <a:tcPr marL="91425" marR="91425" marT="91425" marB="91425">
                    <a:lnL w="9525" cap="flat" cmpd="sng">
                      <a:solidFill>
                        <a:srgbClr val="FFFFFF"/>
                      </a:solidFill>
                      <a:prstDash val="dot"/>
                      <a:round/>
                      <a:headEnd type="none" w="sm" len="sm"/>
                      <a:tailEnd type="none" w="sm" len="sm"/>
                    </a:lnL>
                    <a:lnR w="9525" cap="flat" cmpd="sng">
                      <a:solidFill>
                        <a:srgbClr val="FFFFFF"/>
                      </a:solidFill>
                      <a:prstDash val="dot"/>
                      <a:round/>
                      <a:headEnd type="none" w="sm" len="sm"/>
                      <a:tailEnd type="none" w="sm" len="sm"/>
                    </a:lnR>
                    <a:lnT w="9525" cap="flat" cmpd="sng">
                      <a:solidFill>
                        <a:srgbClr val="351C75"/>
                      </a:solidFill>
                      <a:prstDash val="dot"/>
                      <a:round/>
                      <a:headEnd type="none" w="sm" len="sm"/>
                      <a:tailEnd type="none" w="sm" len="sm"/>
                    </a:lnT>
                    <a:lnB w="9525" cap="flat" cmpd="sng">
                      <a:solidFill>
                        <a:srgbClr val="351C75"/>
                      </a:solidFill>
                      <a:prstDash val="dot"/>
                      <a:round/>
                      <a:headEnd type="none" w="sm" len="sm"/>
                      <a:tailEnd type="none" w="sm" len="sm"/>
                    </a:lnB>
                    <a:solidFill>
                      <a:srgbClr val="F6B26B"/>
                    </a:solidFill>
                  </a:tcPr>
                </a:tc>
                <a:tc>
                  <a:txBody>
                    <a:bodyPr/>
                    <a:lstStyle/>
                    <a:p>
                      <a:pPr marL="0" lvl="0" indent="0" algn="ctr" rtl="0">
                        <a:spcBef>
                          <a:spcPts val="0"/>
                        </a:spcBef>
                        <a:spcAft>
                          <a:spcPts val="0"/>
                        </a:spcAft>
                        <a:buClr>
                          <a:srgbClr val="000000"/>
                        </a:buClr>
                        <a:buSzPts val="1000"/>
                        <a:buFont typeface="Arial"/>
                        <a:buNone/>
                      </a:pPr>
                      <a:r>
                        <a:rPr lang="en" sz="1300" b="1">
                          <a:solidFill>
                            <a:schemeClr val="dk1"/>
                          </a:solidFill>
                        </a:rPr>
                        <a:t>GSA Emerging Technologies §60504 </a:t>
                      </a:r>
                      <a:endParaRPr sz="1300" b="1">
                        <a:solidFill>
                          <a:schemeClr val="dk1"/>
                        </a:solidFill>
                      </a:endParaRPr>
                    </a:p>
                    <a:p>
                      <a:pPr marL="0" lvl="0" indent="0" algn="ctr" rtl="0">
                        <a:spcBef>
                          <a:spcPts val="0"/>
                        </a:spcBef>
                        <a:spcAft>
                          <a:spcPts val="0"/>
                        </a:spcAft>
                        <a:buClr>
                          <a:srgbClr val="000000"/>
                        </a:buClr>
                        <a:buSzPts val="1000"/>
                        <a:buFont typeface="Arial"/>
                        <a:buNone/>
                      </a:pPr>
                      <a:r>
                        <a:rPr lang="en" sz="1300" b="1">
                          <a:solidFill>
                            <a:schemeClr val="dk1"/>
                          </a:solidFill>
                        </a:rPr>
                        <a:t>(E&amp;ST)</a:t>
                      </a:r>
                      <a:endParaRPr sz="1700">
                        <a:solidFill>
                          <a:schemeClr val="dk1"/>
                        </a:solidFill>
                      </a:endParaRPr>
                    </a:p>
                  </a:txBody>
                  <a:tcPr marL="91425" marR="91425" marT="91425" marB="91425">
                    <a:lnL w="9525" cap="flat" cmpd="sng">
                      <a:solidFill>
                        <a:srgbClr val="FFFFFF"/>
                      </a:solidFill>
                      <a:prstDash val="dot"/>
                      <a:round/>
                      <a:headEnd type="none" w="sm" len="sm"/>
                      <a:tailEnd type="none" w="sm" len="sm"/>
                    </a:lnL>
                    <a:lnR w="9525" cap="flat" cmpd="sng">
                      <a:solidFill>
                        <a:srgbClr val="351C75"/>
                      </a:solidFill>
                      <a:prstDash val="dot"/>
                      <a:round/>
                      <a:headEnd type="none" w="sm" len="sm"/>
                      <a:tailEnd type="none" w="sm" len="sm"/>
                    </a:lnR>
                    <a:lnT w="9525" cap="flat" cmpd="sng">
                      <a:solidFill>
                        <a:srgbClr val="351C75"/>
                      </a:solidFill>
                      <a:prstDash val="dot"/>
                      <a:round/>
                      <a:headEnd type="none" w="sm" len="sm"/>
                      <a:tailEnd type="none" w="sm" len="sm"/>
                    </a:lnT>
                    <a:lnB w="9525" cap="flat" cmpd="sng">
                      <a:solidFill>
                        <a:srgbClr val="351C75"/>
                      </a:solidFill>
                      <a:prstDash val="dot"/>
                      <a:round/>
                      <a:headEnd type="none" w="sm" len="sm"/>
                      <a:tailEnd type="none" w="sm" len="sm"/>
                    </a:lnB>
                    <a:solidFill>
                      <a:srgbClr val="F6B26B"/>
                    </a:solidFill>
                  </a:tcPr>
                </a:tc>
                <a:extLst>
                  <a:ext uri="{0D108BD9-81ED-4DB2-BD59-A6C34878D82A}">
                    <a16:rowId xmlns:a16="http://schemas.microsoft.com/office/drawing/2014/main" val="10001"/>
                  </a:ext>
                </a:extLst>
              </a:tr>
              <a:tr h="1869750">
                <a:tc>
                  <a:txBody>
                    <a:bodyPr/>
                    <a:lstStyle/>
                    <a:p>
                      <a:pPr marL="0" lvl="0" indent="0" algn="l" rtl="0">
                        <a:spcBef>
                          <a:spcPts val="0"/>
                        </a:spcBef>
                        <a:spcAft>
                          <a:spcPts val="0"/>
                        </a:spcAft>
                        <a:buClr>
                          <a:srgbClr val="000000"/>
                        </a:buClr>
                        <a:buSzPts val="1800"/>
                        <a:buFont typeface="Arial"/>
                        <a:buNone/>
                      </a:pPr>
                      <a:r>
                        <a:rPr lang="en" sz="1500">
                          <a:solidFill>
                            <a:srgbClr val="990000"/>
                          </a:solidFill>
                          <a:latin typeface="Arial Black"/>
                          <a:ea typeface="Arial Black"/>
                          <a:cs typeface="Arial Black"/>
                          <a:sym typeface="Arial Black"/>
                        </a:rPr>
                        <a:t>$250M</a:t>
                      </a:r>
                      <a:r>
                        <a:rPr lang="en" sz="1500">
                          <a:solidFill>
                            <a:srgbClr val="172C55"/>
                          </a:solidFill>
                          <a:latin typeface="Arial Black"/>
                          <a:ea typeface="Arial Black"/>
                          <a:cs typeface="Arial Black"/>
                          <a:sym typeface="Arial Black"/>
                        </a:rPr>
                        <a:t> </a:t>
                      </a:r>
                      <a:endParaRPr sz="1500">
                        <a:solidFill>
                          <a:srgbClr val="172C55"/>
                        </a:solidFill>
                        <a:latin typeface="Arial Black"/>
                        <a:ea typeface="Arial Black"/>
                        <a:cs typeface="Arial Black"/>
                        <a:sym typeface="Arial Black"/>
                      </a:endParaRPr>
                    </a:p>
                    <a:p>
                      <a:pPr marL="0" lvl="0" indent="0" algn="l" rtl="0">
                        <a:spcBef>
                          <a:spcPts val="0"/>
                        </a:spcBef>
                        <a:spcAft>
                          <a:spcPts val="0"/>
                        </a:spcAft>
                        <a:buClr>
                          <a:srgbClr val="000000"/>
                        </a:buClr>
                        <a:buSzPts val="800"/>
                        <a:buFont typeface="Arial"/>
                        <a:buNone/>
                      </a:pPr>
                      <a:r>
                        <a:rPr lang="en" sz="1200" u="sng">
                          <a:solidFill>
                            <a:srgbClr val="172C55"/>
                          </a:solidFill>
                          <a:latin typeface="Arial Black"/>
                          <a:ea typeface="Arial Black"/>
                          <a:cs typeface="Arial Black"/>
                          <a:sym typeface="Arial Black"/>
                        </a:rPr>
                        <a:t>to remain available until </a:t>
                      </a:r>
                      <a:endParaRPr sz="1200" u="sng">
                        <a:solidFill>
                          <a:srgbClr val="172C55"/>
                        </a:solidFill>
                        <a:latin typeface="Arial Black"/>
                        <a:ea typeface="Arial Black"/>
                        <a:cs typeface="Arial Black"/>
                        <a:sym typeface="Arial Black"/>
                      </a:endParaRPr>
                    </a:p>
                    <a:p>
                      <a:pPr marL="0" lvl="0" indent="0" algn="l" rtl="0">
                        <a:spcBef>
                          <a:spcPts val="0"/>
                        </a:spcBef>
                        <a:spcAft>
                          <a:spcPts val="0"/>
                        </a:spcAft>
                        <a:buClr>
                          <a:srgbClr val="000000"/>
                        </a:buClr>
                        <a:buSzPts val="800"/>
                        <a:buFont typeface="Arial"/>
                        <a:buNone/>
                      </a:pPr>
                      <a:r>
                        <a:rPr lang="en" sz="1200" u="sng">
                          <a:solidFill>
                            <a:srgbClr val="172C55"/>
                          </a:solidFill>
                          <a:latin typeface="Arial Black"/>
                          <a:ea typeface="Arial Black"/>
                          <a:cs typeface="Arial Black"/>
                          <a:sym typeface="Arial Black"/>
                        </a:rPr>
                        <a:t>September 30, 2031</a:t>
                      </a:r>
                      <a:endParaRPr sz="1200" u="sng">
                        <a:solidFill>
                          <a:srgbClr val="172C55"/>
                        </a:solidFill>
                        <a:latin typeface="Arial Black"/>
                        <a:ea typeface="Arial Black"/>
                        <a:cs typeface="Arial Black"/>
                        <a:sym typeface="Arial Black"/>
                      </a:endParaRPr>
                    </a:p>
                    <a:p>
                      <a:pPr marL="0" lvl="0" indent="0" algn="l" rtl="0">
                        <a:spcBef>
                          <a:spcPts val="0"/>
                        </a:spcBef>
                        <a:spcAft>
                          <a:spcPts val="0"/>
                        </a:spcAft>
                        <a:buClr>
                          <a:srgbClr val="000000"/>
                        </a:buClr>
                        <a:buSzPts val="1500"/>
                        <a:buFont typeface="Arial"/>
                        <a:buNone/>
                      </a:pPr>
                      <a:endParaRPr sz="1200" b="1">
                        <a:solidFill>
                          <a:srgbClr val="172C55"/>
                        </a:solidFill>
                        <a:latin typeface="Calibri"/>
                        <a:ea typeface="Calibri"/>
                        <a:cs typeface="Calibri"/>
                        <a:sym typeface="Calibri"/>
                      </a:endParaRPr>
                    </a:p>
                    <a:p>
                      <a:pPr marL="228600" lvl="0" indent="-203200" algn="l" rtl="0">
                        <a:spcBef>
                          <a:spcPts val="0"/>
                        </a:spcBef>
                        <a:spcAft>
                          <a:spcPts val="0"/>
                        </a:spcAft>
                        <a:buClr>
                          <a:srgbClr val="B45F06"/>
                        </a:buClr>
                        <a:buSzPts val="1400"/>
                        <a:buFont typeface="Helvetica Neue"/>
                        <a:buChar char="▸"/>
                      </a:pPr>
                      <a:r>
                        <a:rPr lang="en" sz="1200" b="1">
                          <a:solidFill>
                            <a:srgbClr val="172C55"/>
                          </a:solidFill>
                          <a:latin typeface="Helvetica Neue"/>
                          <a:ea typeface="Helvetica Neue"/>
                          <a:cs typeface="Helvetica Neue"/>
                          <a:sym typeface="Helvetica Neue"/>
                        </a:rPr>
                        <a:t>To convert GSA facilities to high-performance green buildings (as defined in Section 401 of EISA)</a:t>
                      </a:r>
                      <a:endParaRPr sz="1200">
                        <a:solidFill>
                          <a:srgbClr val="172C55"/>
                        </a:solidFill>
                      </a:endParaRPr>
                    </a:p>
                  </a:txBody>
                  <a:tcPr marL="91425" marR="91425" marT="91425" marB="91425">
                    <a:lnL w="9525" cap="flat" cmpd="sng">
                      <a:solidFill>
                        <a:srgbClr val="351C75"/>
                      </a:solidFill>
                      <a:prstDash val="dot"/>
                      <a:round/>
                      <a:headEnd type="none" w="sm" len="sm"/>
                      <a:tailEnd type="none" w="sm" len="sm"/>
                    </a:lnL>
                    <a:lnR w="9525" cap="flat" cmpd="sng">
                      <a:solidFill>
                        <a:srgbClr val="351C75"/>
                      </a:solidFill>
                      <a:prstDash val="dot"/>
                      <a:round/>
                      <a:headEnd type="none" w="sm" len="sm"/>
                      <a:tailEnd type="none" w="sm" len="sm"/>
                    </a:lnR>
                    <a:lnT w="9525" cap="flat" cmpd="sng">
                      <a:solidFill>
                        <a:srgbClr val="990000">
                          <a:alpha val="0"/>
                        </a:srgbClr>
                      </a:solidFill>
                      <a:prstDash val="dot"/>
                      <a:round/>
                      <a:headEnd type="none" w="sm" len="sm"/>
                      <a:tailEnd type="none" w="sm" len="sm"/>
                    </a:lnT>
                    <a:lnB w="9525" cap="flat" cmpd="sng">
                      <a:solidFill>
                        <a:srgbClr val="351C75"/>
                      </a:solidFill>
                      <a:prstDash val="dot"/>
                      <a:round/>
                      <a:headEnd type="none" w="sm" len="sm"/>
                      <a:tailEnd type="none" w="sm" len="sm"/>
                    </a:lnB>
                  </a:tcPr>
                </a:tc>
                <a:tc>
                  <a:txBody>
                    <a:bodyPr/>
                    <a:lstStyle/>
                    <a:p>
                      <a:pPr marL="0" lvl="0" indent="0" algn="l" rtl="0">
                        <a:spcBef>
                          <a:spcPts val="0"/>
                        </a:spcBef>
                        <a:spcAft>
                          <a:spcPts val="0"/>
                        </a:spcAft>
                        <a:buClr>
                          <a:srgbClr val="000000"/>
                        </a:buClr>
                        <a:buSzPts val="1800"/>
                        <a:buFont typeface="Arial"/>
                        <a:buNone/>
                      </a:pPr>
                      <a:r>
                        <a:rPr lang="en" sz="1500">
                          <a:solidFill>
                            <a:srgbClr val="990000"/>
                          </a:solidFill>
                          <a:latin typeface="Arial Black"/>
                          <a:ea typeface="Arial Black"/>
                          <a:cs typeface="Arial Black"/>
                          <a:sym typeface="Arial Black"/>
                        </a:rPr>
                        <a:t>$2.15B</a:t>
                      </a:r>
                      <a:endParaRPr sz="1500">
                        <a:solidFill>
                          <a:srgbClr val="990000"/>
                        </a:solidFill>
                        <a:latin typeface="Arial Black"/>
                        <a:ea typeface="Arial Black"/>
                        <a:cs typeface="Arial Black"/>
                        <a:sym typeface="Arial Black"/>
                      </a:endParaRPr>
                    </a:p>
                    <a:p>
                      <a:pPr marL="0" lvl="0" indent="0" algn="l" rtl="0">
                        <a:spcBef>
                          <a:spcPts val="0"/>
                        </a:spcBef>
                        <a:spcAft>
                          <a:spcPts val="0"/>
                        </a:spcAft>
                        <a:buClr>
                          <a:srgbClr val="000000"/>
                        </a:buClr>
                        <a:buSzPts val="1100"/>
                        <a:buFont typeface="Arial"/>
                        <a:buNone/>
                      </a:pPr>
                      <a:r>
                        <a:rPr lang="en" sz="1200" u="sng">
                          <a:solidFill>
                            <a:srgbClr val="172C55"/>
                          </a:solidFill>
                          <a:latin typeface="Arial Black"/>
                          <a:ea typeface="Arial Black"/>
                          <a:cs typeface="Arial Black"/>
                          <a:sym typeface="Arial Black"/>
                        </a:rPr>
                        <a:t>to remain available until            September 30, 2026</a:t>
                      </a:r>
                      <a:r>
                        <a:rPr lang="en" sz="1200">
                          <a:solidFill>
                            <a:srgbClr val="172C55"/>
                          </a:solidFill>
                          <a:latin typeface="Arial Black"/>
                          <a:ea typeface="Arial Black"/>
                          <a:cs typeface="Arial Black"/>
                          <a:sym typeface="Arial Black"/>
                        </a:rPr>
                        <a:t> </a:t>
                      </a:r>
                      <a:endParaRPr sz="1200">
                        <a:solidFill>
                          <a:srgbClr val="172C55"/>
                        </a:solidFill>
                        <a:latin typeface="Arial Black"/>
                        <a:ea typeface="Arial Black"/>
                        <a:cs typeface="Arial Black"/>
                        <a:sym typeface="Arial Black"/>
                      </a:endParaRPr>
                    </a:p>
                    <a:p>
                      <a:pPr marL="0" lvl="0" indent="0" algn="l" rtl="0">
                        <a:spcBef>
                          <a:spcPts val="0"/>
                        </a:spcBef>
                        <a:spcAft>
                          <a:spcPts val="0"/>
                        </a:spcAft>
                        <a:buClr>
                          <a:srgbClr val="000000"/>
                        </a:buClr>
                        <a:buSzPts val="1500"/>
                        <a:buFont typeface="Arial"/>
                        <a:buNone/>
                      </a:pPr>
                      <a:endParaRPr sz="1200" b="1">
                        <a:solidFill>
                          <a:srgbClr val="172C55"/>
                        </a:solidFill>
                        <a:latin typeface="Helvetica Neue"/>
                        <a:ea typeface="Helvetica Neue"/>
                        <a:cs typeface="Helvetica Neue"/>
                        <a:sym typeface="Helvetica Neue"/>
                      </a:endParaRPr>
                    </a:p>
                    <a:p>
                      <a:pPr marL="114300" lvl="0" indent="-146050" algn="l" rtl="0">
                        <a:spcBef>
                          <a:spcPts val="0"/>
                        </a:spcBef>
                        <a:spcAft>
                          <a:spcPts val="0"/>
                        </a:spcAft>
                        <a:buClr>
                          <a:srgbClr val="B45F06"/>
                        </a:buClr>
                        <a:buSzPts val="1400"/>
                        <a:buFont typeface="Helvetica Neue"/>
                        <a:buChar char="▸"/>
                      </a:pPr>
                      <a:r>
                        <a:rPr lang="en" sz="1200" b="1">
                          <a:solidFill>
                            <a:srgbClr val="172C55"/>
                          </a:solidFill>
                          <a:latin typeface="Helvetica Neue"/>
                          <a:ea typeface="Helvetica Neue"/>
                          <a:cs typeface="Helvetica Neue"/>
                          <a:sym typeface="Helvetica Neue"/>
                        </a:rPr>
                        <a:t>To acquire and install materials and products for construction or alteration of GSA buildings that have substantially lower levels of embodied greenhouse gas emissions, as determined by EPA</a:t>
                      </a:r>
                      <a:endParaRPr sz="1200">
                        <a:solidFill>
                          <a:srgbClr val="172C55"/>
                        </a:solidFill>
                      </a:endParaRPr>
                    </a:p>
                  </a:txBody>
                  <a:tcPr marL="91425" marR="91425" marT="91425" marB="91425">
                    <a:lnL w="9525" cap="flat" cmpd="sng">
                      <a:solidFill>
                        <a:srgbClr val="351C75"/>
                      </a:solidFill>
                      <a:prstDash val="dot"/>
                      <a:round/>
                      <a:headEnd type="none" w="sm" len="sm"/>
                      <a:tailEnd type="none" w="sm" len="sm"/>
                    </a:lnL>
                    <a:lnR w="9525" cap="flat" cmpd="sng">
                      <a:solidFill>
                        <a:srgbClr val="351C75"/>
                      </a:solidFill>
                      <a:prstDash val="dot"/>
                      <a:round/>
                      <a:headEnd type="none" w="sm" len="sm"/>
                      <a:tailEnd type="none" w="sm" len="sm"/>
                    </a:lnR>
                    <a:lnT w="9525" cap="flat" cmpd="sng">
                      <a:solidFill>
                        <a:srgbClr val="351C75"/>
                      </a:solidFill>
                      <a:prstDash val="dot"/>
                      <a:round/>
                      <a:headEnd type="none" w="sm" len="sm"/>
                      <a:tailEnd type="none" w="sm" len="sm"/>
                    </a:lnT>
                    <a:lnB w="9525" cap="flat" cmpd="sng">
                      <a:solidFill>
                        <a:srgbClr val="351C75"/>
                      </a:solidFill>
                      <a:prstDash val="dot"/>
                      <a:round/>
                      <a:headEnd type="none" w="sm" len="sm"/>
                      <a:tailEnd type="none" w="sm" len="sm"/>
                    </a:lnB>
                  </a:tcPr>
                </a:tc>
                <a:tc>
                  <a:txBody>
                    <a:bodyPr/>
                    <a:lstStyle/>
                    <a:p>
                      <a:pPr marL="0" lvl="0" indent="0" algn="l" rtl="0">
                        <a:spcBef>
                          <a:spcPts val="0"/>
                        </a:spcBef>
                        <a:spcAft>
                          <a:spcPts val="0"/>
                        </a:spcAft>
                        <a:buClr>
                          <a:srgbClr val="000000"/>
                        </a:buClr>
                        <a:buSzPts val="1800"/>
                        <a:buFont typeface="Arial"/>
                        <a:buNone/>
                      </a:pPr>
                      <a:r>
                        <a:rPr lang="en" sz="1500" dirty="0">
                          <a:solidFill>
                            <a:srgbClr val="990000"/>
                          </a:solidFill>
                          <a:latin typeface="Arial Black"/>
                          <a:ea typeface="Arial Black"/>
                          <a:cs typeface="Arial Black"/>
                          <a:sym typeface="Arial Black"/>
                        </a:rPr>
                        <a:t>$975M</a:t>
                      </a:r>
                      <a:endParaRPr sz="1500" dirty="0">
                        <a:solidFill>
                          <a:srgbClr val="990000"/>
                        </a:solidFill>
                        <a:latin typeface="Arial Black"/>
                        <a:ea typeface="Arial Black"/>
                        <a:cs typeface="Arial Black"/>
                        <a:sym typeface="Arial Black"/>
                      </a:endParaRPr>
                    </a:p>
                    <a:p>
                      <a:pPr marL="0" lvl="0" indent="0" algn="l" rtl="0">
                        <a:spcBef>
                          <a:spcPts val="0"/>
                        </a:spcBef>
                        <a:spcAft>
                          <a:spcPts val="0"/>
                        </a:spcAft>
                        <a:buClr>
                          <a:srgbClr val="000000"/>
                        </a:buClr>
                        <a:buSzPts val="800"/>
                        <a:buFont typeface="Arial"/>
                        <a:buNone/>
                      </a:pPr>
                      <a:r>
                        <a:rPr lang="en" sz="1200" u="sng" dirty="0">
                          <a:solidFill>
                            <a:srgbClr val="172C55"/>
                          </a:solidFill>
                          <a:latin typeface="Arial Black"/>
                          <a:ea typeface="Arial Black"/>
                          <a:cs typeface="Arial Black"/>
                          <a:sym typeface="Arial Black"/>
                        </a:rPr>
                        <a:t>to remain available until </a:t>
                      </a:r>
                      <a:endParaRPr sz="1200" u="sng" dirty="0">
                        <a:solidFill>
                          <a:srgbClr val="172C55"/>
                        </a:solidFill>
                        <a:latin typeface="Arial Black"/>
                        <a:ea typeface="Arial Black"/>
                        <a:cs typeface="Arial Black"/>
                        <a:sym typeface="Arial Black"/>
                      </a:endParaRPr>
                    </a:p>
                    <a:p>
                      <a:pPr marL="0" lvl="0" indent="0" algn="l" rtl="0">
                        <a:spcBef>
                          <a:spcPts val="0"/>
                        </a:spcBef>
                        <a:spcAft>
                          <a:spcPts val="0"/>
                        </a:spcAft>
                        <a:buClr>
                          <a:srgbClr val="000000"/>
                        </a:buClr>
                        <a:buSzPts val="1100"/>
                        <a:buFont typeface="Arial"/>
                        <a:buNone/>
                      </a:pPr>
                      <a:r>
                        <a:rPr lang="en" sz="1200" u="sng" dirty="0">
                          <a:solidFill>
                            <a:srgbClr val="172C55"/>
                          </a:solidFill>
                          <a:latin typeface="Arial Black"/>
                          <a:ea typeface="Arial Black"/>
                          <a:cs typeface="Arial Black"/>
                          <a:sym typeface="Arial Black"/>
                        </a:rPr>
                        <a:t>September 30, 2026</a:t>
                      </a:r>
                      <a:endParaRPr sz="1200" dirty="0">
                        <a:solidFill>
                          <a:srgbClr val="172C55"/>
                        </a:solidFill>
                        <a:latin typeface="Arial Black"/>
                        <a:ea typeface="Arial Black"/>
                        <a:cs typeface="Arial Black"/>
                        <a:sym typeface="Arial Black"/>
                      </a:endParaRPr>
                    </a:p>
                    <a:p>
                      <a:pPr marL="0" lvl="0" indent="0" algn="l" rtl="0">
                        <a:spcBef>
                          <a:spcPts val="0"/>
                        </a:spcBef>
                        <a:spcAft>
                          <a:spcPts val="0"/>
                        </a:spcAft>
                        <a:buClr>
                          <a:srgbClr val="000000"/>
                        </a:buClr>
                        <a:buSzPts val="800"/>
                        <a:buFont typeface="Arial"/>
                        <a:buNone/>
                      </a:pPr>
                      <a:endParaRPr sz="1200" b="1" dirty="0">
                        <a:solidFill>
                          <a:srgbClr val="172C55"/>
                        </a:solidFill>
                        <a:latin typeface="Helvetica Neue"/>
                        <a:ea typeface="Helvetica Neue"/>
                        <a:cs typeface="Helvetica Neue"/>
                        <a:sym typeface="Helvetica Neue"/>
                      </a:endParaRPr>
                    </a:p>
                    <a:p>
                      <a:pPr marL="171450" lvl="0" indent="-146050" algn="l" rtl="0">
                        <a:spcBef>
                          <a:spcPts val="0"/>
                        </a:spcBef>
                        <a:spcAft>
                          <a:spcPts val="0"/>
                        </a:spcAft>
                        <a:buClr>
                          <a:srgbClr val="B45F06"/>
                        </a:buClr>
                        <a:buSzPts val="1400"/>
                        <a:buFont typeface="Helvetica Neue"/>
                        <a:buChar char="▸"/>
                      </a:pPr>
                      <a:r>
                        <a:rPr lang="en" sz="1200" b="1" dirty="0">
                          <a:solidFill>
                            <a:srgbClr val="172C55"/>
                          </a:solidFill>
                          <a:latin typeface="Helvetica Neue"/>
                          <a:ea typeface="Helvetica Neue"/>
                          <a:cs typeface="Helvetica Neue"/>
                          <a:sym typeface="Helvetica Neue"/>
                        </a:rPr>
                        <a:t>For emerging and sustainable technologies, and related sustainability and environmental programs</a:t>
                      </a:r>
                      <a:endParaRPr sz="1200" dirty="0">
                        <a:solidFill>
                          <a:srgbClr val="172C55"/>
                        </a:solidFill>
                      </a:endParaRPr>
                    </a:p>
                  </a:txBody>
                  <a:tcPr marL="91425" marR="91425" marT="91425" marB="91425">
                    <a:lnL w="9525" cap="flat" cmpd="sng">
                      <a:solidFill>
                        <a:srgbClr val="351C75"/>
                      </a:solidFill>
                      <a:prstDash val="dot"/>
                      <a:round/>
                      <a:headEnd type="none" w="sm" len="sm"/>
                      <a:tailEnd type="none" w="sm" len="sm"/>
                    </a:lnL>
                    <a:lnR w="9525" cap="flat" cmpd="sng">
                      <a:solidFill>
                        <a:srgbClr val="351C75"/>
                      </a:solidFill>
                      <a:prstDash val="dot"/>
                      <a:round/>
                      <a:headEnd type="none" w="sm" len="sm"/>
                      <a:tailEnd type="none" w="sm" len="sm"/>
                    </a:lnR>
                    <a:lnT w="9525" cap="flat" cmpd="sng">
                      <a:solidFill>
                        <a:srgbClr val="351C75"/>
                      </a:solidFill>
                      <a:prstDash val="dot"/>
                      <a:round/>
                      <a:headEnd type="none" w="sm" len="sm"/>
                      <a:tailEnd type="none" w="sm" len="sm"/>
                    </a:lnT>
                    <a:lnB w="9525" cap="flat" cmpd="sng">
                      <a:solidFill>
                        <a:srgbClr val="351C75"/>
                      </a:solidFill>
                      <a:prstDash val="dot"/>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graphicFrame>
        <p:nvGraphicFramePr>
          <p:cNvPr id="366" name="Google Shape;366;p50"/>
          <p:cNvGraphicFramePr/>
          <p:nvPr>
            <p:extLst>
              <p:ext uri="{D42A27DB-BD31-4B8C-83A1-F6EECF244321}">
                <p14:modId xmlns:p14="http://schemas.microsoft.com/office/powerpoint/2010/main" val="353515087"/>
              </p:ext>
            </p:extLst>
          </p:nvPr>
        </p:nvGraphicFramePr>
        <p:xfrm>
          <a:off x="349800" y="1733050"/>
          <a:ext cx="8444400" cy="3201875"/>
        </p:xfrm>
        <a:graphic>
          <a:graphicData uri="http://schemas.openxmlformats.org/drawingml/2006/table">
            <a:tbl>
              <a:tblPr firstRow="1">
                <a:noFill/>
                <a:tableStyleId>{8B888FE9-FB69-4BE3-A495-B16F9D7E1187}</a:tableStyleId>
              </a:tblPr>
              <a:tblGrid>
                <a:gridCol w="1874900">
                  <a:extLst>
                    <a:ext uri="{9D8B030D-6E8A-4147-A177-3AD203B41FA5}">
                      <a16:colId xmlns:a16="http://schemas.microsoft.com/office/drawing/2014/main" val="20000"/>
                    </a:ext>
                  </a:extLst>
                </a:gridCol>
                <a:gridCol w="1791050">
                  <a:extLst>
                    <a:ext uri="{9D8B030D-6E8A-4147-A177-3AD203B41FA5}">
                      <a16:colId xmlns:a16="http://schemas.microsoft.com/office/drawing/2014/main" val="20001"/>
                    </a:ext>
                  </a:extLst>
                </a:gridCol>
                <a:gridCol w="2339725">
                  <a:extLst>
                    <a:ext uri="{9D8B030D-6E8A-4147-A177-3AD203B41FA5}">
                      <a16:colId xmlns:a16="http://schemas.microsoft.com/office/drawing/2014/main" val="20002"/>
                    </a:ext>
                  </a:extLst>
                </a:gridCol>
                <a:gridCol w="2438725">
                  <a:extLst>
                    <a:ext uri="{9D8B030D-6E8A-4147-A177-3AD203B41FA5}">
                      <a16:colId xmlns:a16="http://schemas.microsoft.com/office/drawing/2014/main" val="20003"/>
                    </a:ext>
                  </a:extLst>
                </a:gridCol>
              </a:tblGrid>
              <a:tr h="644900">
                <a:tc>
                  <a:txBody>
                    <a:bodyPr/>
                    <a:lstStyle/>
                    <a:p>
                      <a:pPr marL="0" lvl="0" indent="0" algn="ctr" rtl="0">
                        <a:spcBef>
                          <a:spcPts val="0"/>
                        </a:spcBef>
                        <a:spcAft>
                          <a:spcPts val="0"/>
                        </a:spcAft>
                        <a:buNone/>
                      </a:pPr>
                      <a:r>
                        <a:rPr lang="en" sz="1300" b="1">
                          <a:solidFill>
                            <a:schemeClr val="dk1"/>
                          </a:solidFill>
                        </a:rPr>
                        <a:t>Reducing Harmful Emissions</a:t>
                      </a:r>
                      <a:endParaRPr sz="1700">
                        <a:solidFill>
                          <a:schemeClr val="dk1"/>
                        </a:solidFill>
                      </a:endParaRPr>
                    </a:p>
                  </a:txBody>
                  <a:tcPr marL="91425" marR="91425" marT="91425" marB="91425">
                    <a:lnL w="9525" cap="flat" cmpd="sng">
                      <a:solidFill>
                        <a:srgbClr val="351C75"/>
                      </a:solidFill>
                      <a:prstDash val="dot"/>
                      <a:round/>
                      <a:headEnd type="none" w="sm" len="sm"/>
                      <a:tailEnd type="none" w="sm" len="sm"/>
                    </a:lnL>
                    <a:lnR w="9525" cap="flat" cmpd="sng">
                      <a:solidFill>
                        <a:srgbClr val="FFFFFF"/>
                      </a:solidFill>
                      <a:prstDash val="dot"/>
                      <a:round/>
                      <a:headEnd type="none" w="sm" len="sm"/>
                      <a:tailEnd type="none" w="sm" len="sm"/>
                    </a:lnR>
                    <a:lnT w="9525" cap="flat" cmpd="sng">
                      <a:solidFill>
                        <a:srgbClr val="351C75"/>
                      </a:solidFill>
                      <a:prstDash val="dot"/>
                      <a:round/>
                      <a:headEnd type="none" w="sm" len="sm"/>
                      <a:tailEnd type="none" w="sm" len="sm"/>
                    </a:lnT>
                    <a:lnB w="9525" cap="flat" cmpd="sng">
                      <a:solidFill>
                        <a:srgbClr val="990000">
                          <a:alpha val="0"/>
                        </a:srgbClr>
                      </a:solidFill>
                      <a:prstDash val="dot"/>
                      <a:round/>
                      <a:headEnd type="none" w="sm" len="sm"/>
                      <a:tailEnd type="none" w="sm" len="sm"/>
                    </a:lnB>
                    <a:solidFill>
                      <a:srgbClr val="F6B26B"/>
                    </a:solidFill>
                  </a:tcPr>
                </a:tc>
                <a:tc>
                  <a:txBody>
                    <a:bodyPr/>
                    <a:lstStyle/>
                    <a:p>
                      <a:pPr marL="0" lvl="0" indent="0" algn="ctr" rtl="0">
                        <a:spcBef>
                          <a:spcPts val="0"/>
                        </a:spcBef>
                        <a:spcAft>
                          <a:spcPts val="0"/>
                        </a:spcAft>
                        <a:buNone/>
                      </a:pPr>
                      <a:r>
                        <a:rPr lang="en" sz="1300" b="1">
                          <a:solidFill>
                            <a:schemeClr val="dk1"/>
                          </a:solidFill>
                        </a:rPr>
                        <a:t>Creating Good Paying Jobs</a:t>
                      </a:r>
                      <a:endParaRPr sz="1700">
                        <a:solidFill>
                          <a:schemeClr val="dk1"/>
                        </a:solidFill>
                      </a:endParaRPr>
                    </a:p>
                  </a:txBody>
                  <a:tcPr marL="91425" marR="91425" marT="91425" marB="91425">
                    <a:lnL w="9525" cap="flat" cmpd="sng">
                      <a:solidFill>
                        <a:srgbClr val="FFFFFF"/>
                      </a:solidFill>
                      <a:prstDash val="dot"/>
                      <a:round/>
                      <a:headEnd type="none" w="sm" len="sm"/>
                      <a:tailEnd type="none" w="sm" len="sm"/>
                    </a:lnL>
                    <a:lnR w="9525" cap="flat" cmpd="sng">
                      <a:solidFill>
                        <a:srgbClr val="FFFFFF"/>
                      </a:solidFill>
                      <a:prstDash val="dot"/>
                      <a:round/>
                      <a:headEnd type="none" w="sm" len="sm"/>
                      <a:tailEnd type="none" w="sm" len="sm"/>
                    </a:lnR>
                    <a:lnT w="9525" cap="flat" cmpd="sng">
                      <a:solidFill>
                        <a:srgbClr val="351C75"/>
                      </a:solidFill>
                      <a:prstDash val="dot"/>
                      <a:round/>
                      <a:headEnd type="none" w="sm" len="sm"/>
                      <a:tailEnd type="none" w="sm" len="sm"/>
                    </a:lnT>
                    <a:lnB w="9525" cap="flat" cmpd="sng">
                      <a:solidFill>
                        <a:srgbClr val="351C75"/>
                      </a:solidFill>
                      <a:prstDash val="dot"/>
                      <a:round/>
                      <a:headEnd type="none" w="sm" len="sm"/>
                      <a:tailEnd type="none" w="sm" len="sm"/>
                    </a:lnB>
                    <a:solidFill>
                      <a:srgbClr val="F6B26B"/>
                    </a:solidFill>
                  </a:tcPr>
                </a:tc>
                <a:tc>
                  <a:txBody>
                    <a:bodyPr/>
                    <a:lstStyle/>
                    <a:p>
                      <a:pPr marL="0" lvl="0" indent="0" algn="ctr" rtl="0">
                        <a:spcBef>
                          <a:spcPts val="0"/>
                        </a:spcBef>
                        <a:spcAft>
                          <a:spcPts val="0"/>
                        </a:spcAft>
                        <a:buNone/>
                      </a:pPr>
                      <a:r>
                        <a:rPr lang="en" sz="1300" b="1">
                          <a:solidFill>
                            <a:schemeClr val="dk1"/>
                          </a:solidFill>
                        </a:rPr>
                        <a:t>Improving Efficiency and Reducing Long-term Costs</a:t>
                      </a:r>
                      <a:endParaRPr sz="1700">
                        <a:solidFill>
                          <a:schemeClr val="dk1"/>
                        </a:solidFill>
                      </a:endParaRPr>
                    </a:p>
                  </a:txBody>
                  <a:tcPr marL="91425" marR="91425" marT="91425" marB="91425">
                    <a:lnL w="9525" cap="flat" cmpd="sng">
                      <a:solidFill>
                        <a:srgbClr val="FFFFFF"/>
                      </a:solidFill>
                      <a:prstDash val="dot"/>
                      <a:round/>
                      <a:headEnd type="none" w="sm" len="sm"/>
                      <a:tailEnd type="none" w="sm" len="sm"/>
                    </a:lnL>
                    <a:lnR w="9525" cap="flat" cmpd="sng">
                      <a:solidFill>
                        <a:srgbClr val="FFFFFF"/>
                      </a:solidFill>
                      <a:prstDash val="dot"/>
                      <a:round/>
                      <a:headEnd type="none" w="sm" len="sm"/>
                      <a:tailEnd type="none" w="sm" len="sm"/>
                    </a:lnR>
                    <a:lnT w="9525" cap="flat" cmpd="sng">
                      <a:solidFill>
                        <a:srgbClr val="351C75"/>
                      </a:solidFill>
                      <a:prstDash val="dot"/>
                      <a:round/>
                      <a:headEnd type="none" w="sm" len="sm"/>
                      <a:tailEnd type="none" w="sm" len="sm"/>
                    </a:lnT>
                    <a:lnB w="9525" cap="flat" cmpd="sng">
                      <a:solidFill>
                        <a:srgbClr val="351C75"/>
                      </a:solidFill>
                      <a:prstDash val="dot"/>
                      <a:round/>
                      <a:headEnd type="none" w="sm" len="sm"/>
                      <a:tailEnd type="none" w="sm" len="sm"/>
                    </a:lnB>
                    <a:solidFill>
                      <a:srgbClr val="F6B26B"/>
                    </a:solidFill>
                  </a:tcPr>
                </a:tc>
                <a:tc>
                  <a:txBody>
                    <a:bodyPr/>
                    <a:lstStyle/>
                    <a:p>
                      <a:pPr marL="0" lvl="0" indent="0" algn="ctr" rtl="0">
                        <a:spcBef>
                          <a:spcPts val="0"/>
                        </a:spcBef>
                        <a:spcAft>
                          <a:spcPts val="0"/>
                        </a:spcAft>
                        <a:buNone/>
                      </a:pPr>
                      <a:r>
                        <a:rPr lang="en" sz="1300" b="1">
                          <a:solidFill>
                            <a:schemeClr val="dk1"/>
                          </a:solidFill>
                        </a:rPr>
                        <a:t>Catalyzing American Innovation</a:t>
                      </a:r>
                      <a:endParaRPr sz="1300" b="1">
                        <a:solidFill>
                          <a:schemeClr val="dk1"/>
                        </a:solidFill>
                      </a:endParaRPr>
                    </a:p>
                  </a:txBody>
                  <a:tcPr marL="91425" marR="91425" marT="91425" marB="91425">
                    <a:lnL w="9525" cap="flat" cmpd="sng">
                      <a:solidFill>
                        <a:srgbClr val="FFFFFF"/>
                      </a:solidFill>
                      <a:prstDash val="dot"/>
                      <a:round/>
                      <a:headEnd type="none" w="sm" len="sm"/>
                      <a:tailEnd type="none" w="sm" len="sm"/>
                    </a:lnL>
                    <a:lnR w="9525" cap="flat" cmpd="sng">
                      <a:solidFill>
                        <a:srgbClr val="351C75"/>
                      </a:solidFill>
                      <a:prstDash val="dot"/>
                      <a:round/>
                      <a:headEnd type="none" w="sm" len="sm"/>
                      <a:tailEnd type="none" w="sm" len="sm"/>
                    </a:lnR>
                    <a:lnT w="9525" cap="flat" cmpd="sng">
                      <a:solidFill>
                        <a:srgbClr val="351C75"/>
                      </a:solidFill>
                      <a:prstDash val="dot"/>
                      <a:round/>
                      <a:headEnd type="none" w="sm" len="sm"/>
                      <a:tailEnd type="none" w="sm" len="sm"/>
                    </a:lnT>
                    <a:lnB w="9525" cap="flat" cmpd="sng">
                      <a:solidFill>
                        <a:srgbClr val="351C75"/>
                      </a:solidFill>
                      <a:prstDash val="dot"/>
                      <a:round/>
                      <a:headEnd type="none" w="sm" len="sm"/>
                      <a:tailEnd type="none" w="sm" len="sm"/>
                    </a:lnB>
                    <a:solidFill>
                      <a:srgbClr val="F6B26B"/>
                    </a:solidFill>
                  </a:tcPr>
                </a:tc>
                <a:extLst>
                  <a:ext uri="{0D108BD9-81ED-4DB2-BD59-A6C34878D82A}">
                    <a16:rowId xmlns:a16="http://schemas.microsoft.com/office/drawing/2014/main" val="10000"/>
                  </a:ext>
                </a:extLst>
              </a:tr>
              <a:tr h="2556975">
                <a:tc>
                  <a:txBody>
                    <a:bodyPr/>
                    <a:lstStyle/>
                    <a:p>
                      <a:pPr marL="114300" lvl="0" indent="-133350" algn="l" rtl="0">
                        <a:spcBef>
                          <a:spcPts val="0"/>
                        </a:spcBef>
                        <a:spcAft>
                          <a:spcPts val="0"/>
                        </a:spcAft>
                        <a:buClr>
                          <a:srgbClr val="B45F06"/>
                        </a:buClr>
                        <a:buSzPts val="1200"/>
                        <a:buChar char="▸"/>
                      </a:pPr>
                      <a:r>
                        <a:rPr lang="en" sz="1200">
                          <a:solidFill>
                            <a:srgbClr val="172C55"/>
                          </a:solidFill>
                        </a:rPr>
                        <a:t>Avoid million of metric tons in embodied carbon through the   use of low-embodied carbon construction materials and improved energy efficient building operations.</a:t>
                      </a:r>
                      <a:endParaRPr sz="1200">
                        <a:solidFill>
                          <a:srgbClr val="172C55"/>
                        </a:solidFill>
                      </a:endParaRPr>
                    </a:p>
                  </a:txBody>
                  <a:tcPr marL="91425" marR="91425" marT="91425" marB="91425">
                    <a:lnL w="9525" cap="flat" cmpd="sng">
                      <a:solidFill>
                        <a:srgbClr val="351C75"/>
                      </a:solidFill>
                      <a:prstDash val="dot"/>
                      <a:round/>
                      <a:headEnd type="none" w="sm" len="sm"/>
                      <a:tailEnd type="none" w="sm" len="sm"/>
                    </a:lnL>
                    <a:lnR w="9525" cap="flat" cmpd="sng">
                      <a:solidFill>
                        <a:srgbClr val="351C75"/>
                      </a:solidFill>
                      <a:prstDash val="dot"/>
                      <a:round/>
                      <a:headEnd type="none" w="sm" len="sm"/>
                      <a:tailEnd type="none" w="sm" len="sm"/>
                    </a:lnR>
                    <a:lnT w="9525" cap="flat" cmpd="sng">
                      <a:solidFill>
                        <a:srgbClr val="990000">
                          <a:alpha val="0"/>
                        </a:srgbClr>
                      </a:solidFill>
                      <a:prstDash val="dot"/>
                      <a:round/>
                      <a:headEnd type="none" w="sm" len="sm"/>
                      <a:tailEnd type="none" w="sm" len="sm"/>
                    </a:lnT>
                    <a:lnB w="9525" cap="flat" cmpd="sng">
                      <a:solidFill>
                        <a:srgbClr val="351C75"/>
                      </a:solidFill>
                      <a:prstDash val="dot"/>
                      <a:round/>
                      <a:headEnd type="none" w="sm" len="sm"/>
                      <a:tailEnd type="none" w="sm" len="sm"/>
                    </a:lnB>
                  </a:tcPr>
                </a:tc>
                <a:tc>
                  <a:txBody>
                    <a:bodyPr/>
                    <a:lstStyle/>
                    <a:p>
                      <a:pPr marL="114300" lvl="0" indent="-133350" algn="l" rtl="0">
                        <a:spcBef>
                          <a:spcPts val="0"/>
                        </a:spcBef>
                        <a:spcAft>
                          <a:spcPts val="0"/>
                        </a:spcAft>
                        <a:buClr>
                          <a:srgbClr val="B45F06"/>
                        </a:buClr>
                        <a:buSzPts val="1200"/>
                        <a:buChar char="▸"/>
                      </a:pPr>
                      <a:r>
                        <a:rPr lang="en" sz="1200">
                          <a:solidFill>
                            <a:srgbClr val="172C55"/>
                          </a:solidFill>
                        </a:rPr>
                        <a:t>Resulting project will support an estimated 9,500 annual economy wide jobs across the length         of the projects (approximately 43,000 total job years).</a:t>
                      </a:r>
                      <a:endParaRPr sz="1200">
                        <a:solidFill>
                          <a:srgbClr val="172C55"/>
                        </a:solidFill>
                      </a:endParaRPr>
                    </a:p>
                  </a:txBody>
                  <a:tcPr marL="91425" marR="91425" marT="91425" marB="91425">
                    <a:lnL w="9525" cap="flat" cmpd="sng">
                      <a:solidFill>
                        <a:srgbClr val="351C75"/>
                      </a:solidFill>
                      <a:prstDash val="dot"/>
                      <a:round/>
                      <a:headEnd type="none" w="sm" len="sm"/>
                      <a:tailEnd type="none" w="sm" len="sm"/>
                    </a:lnL>
                    <a:lnR w="9525" cap="flat" cmpd="sng">
                      <a:solidFill>
                        <a:srgbClr val="351C75"/>
                      </a:solidFill>
                      <a:prstDash val="dot"/>
                      <a:round/>
                      <a:headEnd type="none" w="sm" len="sm"/>
                      <a:tailEnd type="none" w="sm" len="sm"/>
                    </a:lnR>
                    <a:lnT w="9525" cap="flat" cmpd="sng">
                      <a:solidFill>
                        <a:srgbClr val="351C75"/>
                      </a:solidFill>
                      <a:prstDash val="dot"/>
                      <a:round/>
                      <a:headEnd type="none" w="sm" len="sm"/>
                      <a:tailEnd type="none" w="sm" len="sm"/>
                    </a:lnT>
                    <a:lnB w="9525" cap="flat" cmpd="sng">
                      <a:solidFill>
                        <a:srgbClr val="351C75"/>
                      </a:solidFill>
                      <a:prstDash val="dot"/>
                      <a:round/>
                      <a:headEnd type="none" w="sm" len="sm"/>
                      <a:tailEnd type="none" w="sm" len="sm"/>
                    </a:lnB>
                  </a:tcPr>
                </a:tc>
                <a:tc>
                  <a:txBody>
                    <a:bodyPr/>
                    <a:lstStyle/>
                    <a:p>
                      <a:pPr marL="114300" lvl="0" indent="-133350" algn="l" rtl="0">
                        <a:spcBef>
                          <a:spcPts val="0"/>
                        </a:spcBef>
                        <a:spcAft>
                          <a:spcPts val="0"/>
                        </a:spcAft>
                        <a:buClr>
                          <a:srgbClr val="B45F06"/>
                        </a:buClr>
                        <a:buSzPts val="1200"/>
                        <a:buChar char="▸"/>
                      </a:pPr>
                      <a:r>
                        <a:rPr lang="en" sz="1200">
                          <a:solidFill>
                            <a:srgbClr val="172C55"/>
                          </a:solidFill>
                        </a:rPr>
                        <a:t>By making federal buildings more energy efficient, these projects will reduce operating costs and save money for taxpayers over the long run.</a:t>
                      </a:r>
                      <a:endParaRPr sz="1200">
                        <a:solidFill>
                          <a:srgbClr val="172C55"/>
                        </a:solidFill>
                      </a:endParaRPr>
                    </a:p>
                  </a:txBody>
                  <a:tcPr marL="91425" marR="91425" marT="91425" marB="91425">
                    <a:lnL w="9525" cap="flat" cmpd="sng">
                      <a:solidFill>
                        <a:srgbClr val="351C75"/>
                      </a:solidFill>
                      <a:prstDash val="dot"/>
                      <a:round/>
                      <a:headEnd type="none" w="sm" len="sm"/>
                      <a:tailEnd type="none" w="sm" len="sm"/>
                    </a:lnL>
                    <a:lnR w="9525" cap="flat" cmpd="sng">
                      <a:solidFill>
                        <a:srgbClr val="351C75"/>
                      </a:solidFill>
                      <a:prstDash val="dot"/>
                      <a:round/>
                      <a:headEnd type="none" w="sm" len="sm"/>
                      <a:tailEnd type="none" w="sm" len="sm"/>
                    </a:lnR>
                    <a:lnT w="9525" cap="flat" cmpd="sng">
                      <a:solidFill>
                        <a:srgbClr val="351C75"/>
                      </a:solidFill>
                      <a:prstDash val="dot"/>
                      <a:round/>
                      <a:headEnd type="none" w="sm" len="sm"/>
                      <a:tailEnd type="none" w="sm" len="sm"/>
                    </a:lnT>
                    <a:lnB w="9525" cap="flat" cmpd="sng">
                      <a:solidFill>
                        <a:srgbClr val="351C75"/>
                      </a:solidFill>
                      <a:prstDash val="dot"/>
                      <a:round/>
                      <a:headEnd type="none" w="sm" len="sm"/>
                      <a:tailEnd type="none" w="sm" len="sm"/>
                    </a:lnB>
                  </a:tcPr>
                </a:tc>
                <a:tc>
                  <a:txBody>
                    <a:bodyPr/>
                    <a:lstStyle/>
                    <a:p>
                      <a:pPr marL="171450" lvl="0" indent="-133350" algn="l" rtl="0">
                        <a:spcBef>
                          <a:spcPts val="0"/>
                        </a:spcBef>
                        <a:spcAft>
                          <a:spcPts val="0"/>
                        </a:spcAft>
                        <a:buClr>
                          <a:srgbClr val="B45F06"/>
                        </a:buClr>
                        <a:buSzPts val="1200"/>
                        <a:buChar char="▸"/>
                      </a:pPr>
                      <a:r>
                        <a:rPr lang="en" sz="1200" dirty="0">
                          <a:solidFill>
                            <a:srgbClr val="172C55"/>
                          </a:solidFill>
                        </a:rPr>
                        <a:t>By increasing demand for low-carbon materials and emerging/sustainable technology here in the U.S., these investments will strengthen America’s domestic industrial base and catalyze innovation and job growth in homegrown industries that produce next generation materials, products,                 and equipment.</a:t>
                      </a:r>
                      <a:endParaRPr sz="1500" dirty="0">
                        <a:solidFill>
                          <a:srgbClr val="990000"/>
                        </a:solidFill>
                      </a:endParaRPr>
                    </a:p>
                  </a:txBody>
                  <a:tcPr marL="57150" marR="91425" marT="91425" marB="91425">
                    <a:lnL w="9525" cap="flat" cmpd="sng">
                      <a:solidFill>
                        <a:srgbClr val="351C75"/>
                      </a:solidFill>
                      <a:prstDash val="dot"/>
                      <a:round/>
                      <a:headEnd type="none" w="sm" len="sm"/>
                      <a:tailEnd type="none" w="sm" len="sm"/>
                    </a:lnL>
                    <a:lnR w="9525" cap="flat" cmpd="sng">
                      <a:solidFill>
                        <a:srgbClr val="351C75"/>
                      </a:solidFill>
                      <a:prstDash val="dot"/>
                      <a:round/>
                      <a:headEnd type="none" w="sm" len="sm"/>
                      <a:tailEnd type="none" w="sm" len="sm"/>
                    </a:lnR>
                    <a:lnT w="9525" cap="flat" cmpd="sng">
                      <a:solidFill>
                        <a:srgbClr val="351C75"/>
                      </a:solidFill>
                      <a:prstDash val="dot"/>
                      <a:round/>
                      <a:headEnd type="none" w="sm" len="sm"/>
                      <a:tailEnd type="none" w="sm" len="sm"/>
                    </a:lnT>
                    <a:lnB w="9525" cap="flat" cmpd="sng">
                      <a:solidFill>
                        <a:srgbClr val="351C75"/>
                      </a:solidFill>
                      <a:prstDash val="dot"/>
                      <a:round/>
                      <a:headEnd type="none" w="sm" len="sm"/>
                      <a:tailEnd type="none" w="sm" len="sm"/>
                    </a:lnB>
                  </a:tcPr>
                </a:tc>
                <a:extLst>
                  <a:ext uri="{0D108BD9-81ED-4DB2-BD59-A6C34878D82A}">
                    <a16:rowId xmlns:a16="http://schemas.microsoft.com/office/drawing/2014/main" val="10001"/>
                  </a:ext>
                </a:extLst>
              </a:tr>
            </a:tbl>
          </a:graphicData>
        </a:graphic>
      </p:graphicFrame>
      <p:sp>
        <p:nvSpPr>
          <p:cNvPr id="367" name="Google Shape;367;p50"/>
          <p:cNvSpPr txBox="1">
            <a:spLocks noGrp="1"/>
          </p:cNvSpPr>
          <p:nvPr>
            <p:ph type="title" idx="4294967295"/>
          </p:nvPr>
        </p:nvSpPr>
        <p:spPr>
          <a:xfrm>
            <a:off x="461050" y="548050"/>
            <a:ext cx="8512800" cy="1032600"/>
          </a:xfrm>
          <a:prstGeom prst="rect">
            <a:avLst/>
          </a:prstGeom>
          <a:noFill/>
          <a:ln>
            <a:noFill/>
            <a:prstDash/>
          </a:ln>
          <a:effectLst/>
        </p:spPr>
        <p:txBody>
          <a:bodyPr rot="0" spcFirstLastPara="1" vertOverflow="overflow" horzOverflow="overflow" vert="horz" wrap="square" lIns="91425" tIns="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900" b="1" i="0" u="none" strike="noStrike" kern="0" cap="none" spc="0" normalizeH="0" baseline="0" noProof="0" dirty="0">
                <a:ln>
                  <a:noFill/>
                </a:ln>
                <a:solidFill>
                  <a:srgbClr val="005087"/>
                </a:solidFill>
                <a:effectLst/>
                <a:uLnTx/>
                <a:uFillTx/>
                <a:latin typeface="Arial"/>
                <a:ea typeface="Arial"/>
                <a:cs typeface="Arial"/>
                <a:sym typeface="Arial"/>
              </a:rPr>
              <a:t>IRA Program Objectives</a:t>
            </a:r>
          </a:p>
          <a:p>
            <a:pPr marL="0" marR="0" lvl="0" indent="0" algn="l" defTabSz="914400" rtl="0" eaLnBrk="1" fontAlgn="auto" latinLnBrk="0" hangingPunct="1">
              <a:lnSpc>
                <a:spcPct val="90000"/>
              </a:lnSpc>
              <a:spcBef>
                <a:spcPts val="200"/>
              </a:spcBef>
              <a:spcAft>
                <a:spcPts val="200"/>
              </a:spcAft>
              <a:buClr>
                <a:srgbClr val="000000"/>
              </a:buClr>
              <a:buSzTx/>
              <a:buFont typeface="Arial"/>
              <a:buNone/>
              <a:tabLst/>
              <a:defRPr/>
            </a:pPr>
            <a:r>
              <a:rPr kumimoji="0" lang="en-US" sz="1800" b="0" i="0" u="none" strike="noStrike" kern="0" cap="none" spc="0" normalizeH="0" baseline="0" noProof="0" dirty="0">
                <a:ln>
                  <a:noFill/>
                </a:ln>
                <a:solidFill>
                  <a:srgbClr val="172C55"/>
                </a:solidFill>
                <a:effectLst/>
                <a:uLnTx/>
                <a:uFillTx/>
                <a:latin typeface="Arial Narrow"/>
                <a:ea typeface="Arial Narrow"/>
                <a:cs typeface="Arial Narrow"/>
                <a:sym typeface="Arial Narrow"/>
              </a:rPr>
              <a:t>Successfully deploy low-embodied carbon materials and emerging sustainable technologies               to strategically transition the federal real estate portfolio to net zero emissions.</a:t>
            </a:r>
          </a:p>
        </p:txBody>
      </p:sp>
      <p:pic>
        <p:nvPicPr>
          <p:cNvPr id="368" name="Google Shape;368;p50" descr="A building with leaves coming out of the chimney"/>
          <p:cNvPicPr preferRelativeResize="0"/>
          <p:nvPr/>
        </p:nvPicPr>
        <p:blipFill>
          <a:blip r:embed="rId3">
            <a:alphaModFix/>
          </a:blip>
          <a:stretch>
            <a:fillRect/>
          </a:stretch>
        </p:blipFill>
        <p:spPr>
          <a:xfrm>
            <a:off x="1400751" y="4156200"/>
            <a:ext cx="687150" cy="710475"/>
          </a:xfrm>
          <a:prstGeom prst="rect">
            <a:avLst/>
          </a:prstGeom>
          <a:noFill/>
          <a:ln>
            <a:noFill/>
          </a:ln>
          <a:effectLst>
            <a:outerShdw blurRad="57150" dist="19050" dir="5400000" algn="bl" rotWithShape="0">
              <a:srgbClr val="336699">
                <a:alpha val="50000"/>
              </a:srgbClr>
            </a:outerShdw>
          </a:effectLst>
        </p:spPr>
      </p:pic>
      <p:pic>
        <p:nvPicPr>
          <p:cNvPr id="369" name="Google Shape;369;p50" descr="Cog/gear with a lightening bolt in the middle"/>
          <p:cNvPicPr preferRelativeResize="0"/>
          <p:nvPr/>
        </p:nvPicPr>
        <p:blipFill>
          <a:blip r:embed="rId4">
            <a:alphaModFix/>
          </a:blip>
          <a:stretch>
            <a:fillRect/>
          </a:stretch>
        </p:blipFill>
        <p:spPr>
          <a:xfrm>
            <a:off x="3286247" y="4245650"/>
            <a:ext cx="638386" cy="640775"/>
          </a:xfrm>
          <a:prstGeom prst="rect">
            <a:avLst/>
          </a:prstGeom>
          <a:noFill/>
          <a:ln>
            <a:noFill/>
          </a:ln>
          <a:effectLst>
            <a:outerShdw blurRad="57150" dist="19050" dir="5400000" algn="bl" rotWithShape="0">
              <a:srgbClr val="336699">
                <a:alpha val="50000"/>
              </a:srgbClr>
            </a:outerShdw>
          </a:effectLst>
        </p:spPr>
      </p:pic>
      <p:pic>
        <p:nvPicPr>
          <p:cNvPr id="370" name="Google Shape;370;p50" descr="Electrical plug"/>
          <p:cNvPicPr preferRelativeResize="0"/>
          <p:nvPr/>
        </p:nvPicPr>
        <p:blipFill>
          <a:blip r:embed="rId5">
            <a:alphaModFix/>
          </a:blip>
          <a:stretch>
            <a:fillRect/>
          </a:stretch>
        </p:blipFill>
        <p:spPr>
          <a:xfrm>
            <a:off x="5545975" y="4265409"/>
            <a:ext cx="687150" cy="601256"/>
          </a:xfrm>
          <a:prstGeom prst="rect">
            <a:avLst/>
          </a:prstGeom>
          <a:noFill/>
          <a:ln>
            <a:noFill/>
          </a:ln>
          <a:effectLst>
            <a:outerShdw blurRad="57150" dist="19050" dir="5400000" algn="bl" rotWithShape="0">
              <a:srgbClr val="336699">
                <a:alpha val="50000"/>
              </a:srgbClr>
            </a:outerShdw>
          </a:effectLst>
        </p:spPr>
      </p:pic>
      <p:pic>
        <p:nvPicPr>
          <p:cNvPr id="371" name="Google Shape;371;p50" descr="Lightbulb"/>
          <p:cNvPicPr preferRelativeResize="0"/>
          <p:nvPr/>
        </p:nvPicPr>
        <p:blipFill>
          <a:blip r:embed="rId6">
            <a:alphaModFix/>
          </a:blip>
          <a:stretch>
            <a:fillRect/>
          </a:stretch>
        </p:blipFill>
        <p:spPr>
          <a:xfrm>
            <a:off x="8151275" y="4285371"/>
            <a:ext cx="638375" cy="629090"/>
          </a:xfrm>
          <a:prstGeom prst="rect">
            <a:avLst/>
          </a:prstGeom>
          <a:noFill/>
          <a:ln>
            <a:noFill/>
          </a:ln>
          <a:effectLst>
            <a:outerShdw blurRad="57150" dist="19050" dir="5400000" algn="bl" rotWithShape="0">
              <a:srgbClr val="336699">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1"/>
          <p:cNvSpPr txBox="1">
            <a:spLocks noGrp="1"/>
          </p:cNvSpPr>
          <p:nvPr>
            <p:ph type="title"/>
          </p:nvPr>
        </p:nvSpPr>
        <p:spPr>
          <a:xfrm>
            <a:off x="870775" y="26140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GSA IRA LEC Project List</a:t>
            </a:r>
            <a:endParaRPr/>
          </a:p>
        </p:txBody>
      </p:sp>
      <p:sp>
        <p:nvSpPr>
          <p:cNvPr id="377" name="Google Shape;377;p51"/>
          <p:cNvSpPr txBox="1">
            <a:spLocks noGrp="1"/>
          </p:cNvSpPr>
          <p:nvPr>
            <p:ph type="body" idx="1"/>
          </p:nvPr>
        </p:nvSpPr>
        <p:spPr>
          <a:xfrm>
            <a:off x="311700" y="446010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Project info web pages are </a:t>
            </a:r>
            <a:r>
              <a:rPr lang="en" u="sng">
                <a:solidFill>
                  <a:schemeClr val="hlink"/>
                </a:solidFill>
                <a:hlinkClick r:id="rId3"/>
              </a:rPr>
              <a:t>linked</a:t>
            </a:r>
            <a:r>
              <a:rPr lang="en"/>
              <a:t> for many of these locations</a:t>
            </a:r>
            <a:endParaRPr/>
          </a:p>
        </p:txBody>
      </p:sp>
      <p:pic>
        <p:nvPicPr>
          <p:cNvPr id="378" name="Google Shape;378;p51" descr="Map of the U.S. showing GSA IRA LEC project locations by state"/>
          <p:cNvPicPr preferRelativeResize="0"/>
          <p:nvPr/>
        </p:nvPicPr>
        <p:blipFill>
          <a:blip r:embed="rId4">
            <a:alphaModFix/>
          </a:blip>
          <a:stretch>
            <a:fillRect/>
          </a:stretch>
        </p:blipFill>
        <p:spPr>
          <a:xfrm>
            <a:off x="1812738" y="834100"/>
            <a:ext cx="5518524" cy="3485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2"/>
          <p:cNvSpPr txBox="1">
            <a:spLocks noGrp="1"/>
          </p:cNvSpPr>
          <p:nvPr>
            <p:ph type="title"/>
          </p:nvPr>
        </p:nvSpPr>
        <p:spPr>
          <a:xfrm>
            <a:off x="311700" y="121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B45F06"/>
                </a:solidFill>
              </a:rPr>
              <a:t>Helpful links</a:t>
            </a:r>
            <a:endParaRPr sz="2400">
              <a:solidFill>
                <a:srgbClr val="0944A1"/>
              </a:solidFill>
              <a:latin typeface="Arial Black"/>
              <a:ea typeface="Arial Black"/>
              <a:cs typeface="Arial Black"/>
              <a:sym typeface="Arial Black"/>
            </a:endParaRPr>
          </a:p>
        </p:txBody>
      </p:sp>
      <p:sp>
        <p:nvSpPr>
          <p:cNvPr id="385" name="Google Shape;385;p52"/>
          <p:cNvSpPr txBox="1"/>
          <p:nvPr/>
        </p:nvSpPr>
        <p:spPr>
          <a:xfrm>
            <a:off x="1137700" y="693725"/>
            <a:ext cx="8520600" cy="419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1800" b="1">
                <a:solidFill>
                  <a:srgbClr val="A85C0F"/>
                </a:solidFill>
              </a:rPr>
              <a:t>GSA’s </a:t>
            </a:r>
            <a:r>
              <a:rPr lang="en" sz="1800" b="1" u="sng">
                <a:solidFill>
                  <a:srgbClr val="6D9EEB"/>
                </a:solidFill>
                <a:hlinkClick r:id="rId3">
                  <a:extLst>
                    <a:ext uri="{A12FA001-AC4F-418D-AE19-62706E023703}">
                      <ahyp:hlinkClr xmlns:ahyp="http://schemas.microsoft.com/office/drawing/2018/hyperlinkcolor" val="tx"/>
                    </a:ext>
                  </a:extLst>
                </a:hlinkClick>
              </a:rPr>
              <a:t>Inflation Reduction Act</a:t>
            </a:r>
            <a:r>
              <a:rPr lang="en" sz="1800" b="1">
                <a:solidFill>
                  <a:srgbClr val="A85C0F"/>
                </a:solidFill>
              </a:rPr>
              <a:t> webpage</a:t>
            </a:r>
            <a:endParaRPr sz="1800" b="1">
              <a:solidFill>
                <a:srgbClr val="A85C0F"/>
              </a:solidFill>
            </a:endParaRPr>
          </a:p>
          <a:p>
            <a:pPr marL="914400" marR="0" lvl="0" indent="-342900" algn="l" rtl="0">
              <a:lnSpc>
                <a:spcPct val="100000"/>
              </a:lnSpc>
              <a:spcBef>
                <a:spcPts val="1000"/>
              </a:spcBef>
              <a:spcAft>
                <a:spcPts val="0"/>
              </a:spcAft>
              <a:buClr>
                <a:srgbClr val="A85C0F"/>
              </a:buClr>
              <a:buSzPts val="1800"/>
              <a:buChar char="●"/>
            </a:pPr>
            <a:r>
              <a:rPr lang="en" sz="1800" b="1" u="sng">
                <a:solidFill>
                  <a:srgbClr val="6D9EEB"/>
                </a:solidFill>
                <a:hlinkClick r:id="rId4">
                  <a:extLst>
                    <a:ext uri="{A12FA001-AC4F-418D-AE19-62706E023703}">
                      <ahyp:hlinkClr xmlns:ahyp="http://schemas.microsoft.com/office/drawing/2018/hyperlinkcolor" val="tx"/>
                    </a:ext>
                  </a:extLst>
                </a:hlinkClick>
              </a:rPr>
              <a:t>Low-embodied Carbon material requirements</a:t>
            </a:r>
            <a:endParaRPr sz="1800" b="1">
              <a:solidFill>
                <a:srgbClr val="6D9EEB"/>
              </a:solidFill>
            </a:endParaRPr>
          </a:p>
          <a:p>
            <a:pPr marL="914400" marR="0" lvl="0" indent="-342900" algn="l" rtl="0">
              <a:lnSpc>
                <a:spcPct val="100000"/>
              </a:lnSpc>
              <a:spcBef>
                <a:spcPts val="0"/>
              </a:spcBef>
              <a:spcAft>
                <a:spcPts val="0"/>
              </a:spcAft>
              <a:buClr>
                <a:srgbClr val="A85C0F"/>
              </a:buClr>
              <a:buSzPts val="1800"/>
              <a:buChar char="●"/>
            </a:pPr>
            <a:r>
              <a:rPr lang="en" sz="1800" b="1" u="sng">
                <a:solidFill>
                  <a:srgbClr val="6D9EEB"/>
                </a:solidFill>
                <a:hlinkClick r:id="rId5">
                  <a:extLst>
                    <a:ext uri="{A12FA001-AC4F-418D-AE19-62706E023703}">
                      <ahyp:hlinkClr xmlns:ahyp="http://schemas.microsoft.com/office/drawing/2018/hyperlinkcolor" val="tx"/>
                    </a:ext>
                  </a:extLst>
                </a:hlinkClick>
              </a:rPr>
              <a:t>Low-embodied Carbon Projects</a:t>
            </a:r>
            <a:r>
              <a:rPr lang="en" sz="1800" b="1">
                <a:solidFill>
                  <a:srgbClr val="6D9EEB"/>
                </a:solidFill>
              </a:rPr>
              <a:t>, </a:t>
            </a:r>
            <a:r>
              <a:rPr lang="en" sz="1800" b="1" u="sng">
                <a:solidFill>
                  <a:schemeClr val="hlink"/>
                </a:solidFill>
                <a:hlinkClick r:id="rId6"/>
              </a:rPr>
              <a:t>Fact Sheet</a:t>
            </a:r>
            <a:r>
              <a:rPr lang="en" sz="1800" b="1">
                <a:solidFill>
                  <a:srgbClr val="6D9EEB"/>
                </a:solidFill>
              </a:rPr>
              <a:t>, and </a:t>
            </a:r>
            <a:r>
              <a:rPr lang="en" sz="1800" b="1" u="sng">
                <a:solidFill>
                  <a:schemeClr val="hlink"/>
                </a:solidFill>
                <a:hlinkClick r:id="rId7"/>
              </a:rPr>
              <a:t>FAQs</a:t>
            </a:r>
            <a:endParaRPr sz="1800" b="1">
              <a:solidFill>
                <a:srgbClr val="6D9EEB"/>
              </a:solidFill>
            </a:endParaRPr>
          </a:p>
          <a:p>
            <a:pPr marL="0" marR="0" lvl="0" indent="0" algn="l" rtl="0">
              <a:lnSpc>
                <a:spcPct val="100000"/>
              </a:lnSpc>
              <a:spcBef>
                <a:spcPts val="0"/>
              </a:spcBef>
              <a:spcAft>
                <a:spcPts val="0"/>
              </a:spcAft>
              <a:buClr>
                <a:srgbClr val="000000"/>
              </a:buClr>
              <a:buSzPts val="2400"/>
              <a:buFont typeface="Arial"/>
              <a:buNone/>
            </a:pPr>
            <a:endParaRPr sz="1800" b="1">
              <a:solidFill>
                <a:srgbClr val="A85C0F"/>
              </a:solidFill>
            </a:endParaRPr>
          </a:p>
          <a:p>
            <a:pPr marL="0" marR="0" lvl="0" indent="0" algn="l" rtl="0">
              <a:lnSpc>
                <a:spcPct val="100000"/>
              </a:lnSpc>
              <a:spcBef>
                <a:spcPts val="0"/>
              </a:spcBef>
              <a:spcAft>
                <a:spcPts val="0"/>
              </a:spcAft>
              <a:buClr>
                <a:srgbClr val="000000"/>
              </a:buClr>
              <a:buSzPts val="2400"/>
              <a:buFont typeface="Arial"/>
              <a:buNone/>
            </a:pPr>
            <a:r>
              <a:rPr lang="en" sz="1800" b="1">
                <a:solidFill>
                  <a:srgbClr val="A85C0F"/>
                </a:solidFill>
              </a:rPr>
              <a:t>GSA’s </a:t>
            </a:r>
            <a:r>
              <a:rPr lang="en" sz="1800" b="1" u="sng">
                <a:solidFill>
                  <a:srgbClr val="6D9EEB"/>
                </a:solidFill>
                <a:hlinkClick r:id="rId8">
                  <a:extLst>
                    <a:ext uri="{A12FA001-AC4F-418D-AE19-62706E023703}">
                      <ahyp:hlinkClr xmlns:ahyp="http://schemas.microsoft.com/office/drawing/2018/hyperlinkcolor" val="tx"/>
                    </a:ext>
                  </a:extLst>
                </a:hlinkClick>
              </a:rPr>
              <a:t>Bipartisan Infrastructure Law</a:t>
            </a:r>
            <a:r>
              <a:rPr lang="en" sz="1800" b="1">
                <a:solidFill>
                  <a:srgbClr val="A85C0F"/>
                </a:solidFill>
              </a:rPr>
              <a:t> webpage</a:t>
            </a:r>
            <a:endParaRPr sz="1800" b="1">
              <a:solidFill>
                <a:srgbClr val="A85C0F"/>
              </a:solidFill>
            </a:endParaRPr>
          </a:p>
          <a:p>
            <a:pPr marL="914400" marR="0" lvl="0" indent="-342900" algn="l" rtl="0">
              <a:lnSpc>
                <a:spcPct val="100000"/>
              </a:lnSpc>
              <a:spcBef>
                <a:spcPts val="0"/>
              </a:spcBef>
              <a:spcAft>
                <a:spcPts val="0"/>
              </a:spcAft>
              <a:buClr>
                <a:srgbClr val="A85C0F"/>
              </a:buClr>
              <a:buSzPts val="1800"/>
              <a:buChar char="●"/>
            </a:pPr>
            <a:r>
              <a:rPr lang="en" sz="1800" b="1" u="sng">
                <a:solidFill>
                  <a:srgbClr val="6D9EEB"/>
                </a:solidFill>
                <a:hlinkClick r:id="rId9">
                  <a:extLst>
                    <a:ext uri="{A12FA001-AC4F-418D-AE19-62706E023703}">
                      <ahyp:hlinkClr xmlns:ahyp="http://schemas.microsoft.com/office/drawing/2018/hyperlinkcolor" val="tx"/>
                    </a:ext>
                  </a:extLst>
                </a:hlinkClick>
              </a:rPr>
              <a:t>Land Port of Entry Projects</a:t>
            </a:r>
            <a:endParaRPr sz="1800" b="1">
              <a:solidFill>
                <a:srgbClr val="6D9EEB"/>
              </a:solidFill>
            </a:endParaRPr>
          </a:p>
          <a:p>
            <a:pPr marL="0" marR="0" lvl="0" indent="0" algn="l" rtl="0">
              <a:lnSpc>
                <a:spcPct val="100000"/>
              </a:lnSpc>
              <a:spcBef>
                <a:spcPts val="0"/>
              </a:spcBef>
              <a:spcAft>
                <a:spcPts val="0"/>
              </a:spcAft>
              <a:buClr>
                <a:srgbClr val="000000"/>
              </a:buClr>
              <a:buSzPts val="2400"/>
              <a:buFont typeface="Arial"/>
              <a:buNone/>
            </a:pPr>
            <a:endParaRPr sz="1800" b="1">
              <a:solidFill>
                <a:srgbClr val="A85C0F"/>
              </a:solidFill>
            </a:endParaRPr>
          </a:p>
          <a:p>
            <a:pPr marL="0" marR="0" lvl="0" indent="0" algn="l" rtl="0">
              <a:lnSpc>
                <a:spcPct val="100000"/>
              </a:lnSpc>
              <a:spcBef>
                <a:spcPts val="0"/>
              </a:spcBef>
              <a:spcAft>
                <a:spcPts val="0"/>
              </a:spcAft>
              <a:buClr>
                <a:srgbClr val="000000"/>
              </a:buClr>
              <a:buSzPts val="2400"/>
              <a:buFont typeface="Arial"/>
              <a:buNone/>
            </a:pPr>
            <a:r>
              <a:rPr lang="en" sz="1800" b="1" i="0" u="none" strike="noStrike" cap="none">
                <a:solidFill>
                  <a:srgbClr val="A85C0F"/>
                </a:solidFill>
                <a:latin typeface="Arial"/>
                <a:ea typeface="Arial"/>
                <a:cs typeface="Arial"/>
                <a:sym typeface="Arial"/>
              </a:rPr>
              <a:t>GSA Forecast of Contract Opportunities:  </a:t>
            </a:r>
            <a:r>
              <a:rPr lang="en" sz="1800" b="1" i="0" u="sng" strike="noStrike" cap="none">
                <a:solidFill>
                  <a:srgbClr val="6D9EEB"/>
                </a:solidFill>
                <a:latin typeface="Arial"/>
                <a:ea typeface="Arial"/>
                <a:cs typeface="Arial"/>
                <a:sym typeface="Arial"/>
                <a:hlinkClick r:id="rId10">
                  <a:extLst>
                    <a:ext uri="{A12FA001-AC4F-418D-AE19-62706E023703}">
                      <ahyp:hlinkClr xmlns:ahyp="http://schemas.microsoft.com/office/drawing/2018/hyperlinkcolor" val="tx"/>
                    </a:ext>
                  </a:extLst>
                </a:hlinkClick>
              </a:rPr>
              <a:t>Acquisition Gateway</a:t>
            </a:r>
            <a:endParaRPr sz="1800" b="1" i="0" u="none" strike="noStrike" cap="none">
              <a:solidFill>
                <a:srgbClr val="6D9EE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1" i="0" u="none" strike="noStrike" cap="none">
              <a:solidFill>
                <a:srgbClr val="A85C0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 sz="1800" b="1" i="0" u="none" strike="noStrike" cap="none">
                <a:solidFill>
                  <a:srgbClr val="A85C0F"/>
                </a:solidFill>
                <a:latin typeface="Arial"/>
                <a:ea typeface="Arial"/>
                <a:cs typeface="Arial"/>
                <a:sym typeface="Arial"/>
              </a:rPr>
              <a:t>Open Market opportunities over $25,000: </a:t>
            </a:r>
            <a:r>
              <a:rPr lang="en" sz="1800" b="1" i="0" u="sng" strike="noStrike" cap="none">
                <a:solidFill>
                  <a:srgbClr val="6D9EEB"/>
                </a:solidFill>
                <a:latin typeface="Arial"/>
                <a:ea typeface="Arial"/>
                <a:cs typeface="Arial"/>
                <a:sym typeface="Arial"/>
                <a:hlinkClick r:id="rId11">
                  <a:extLst>
                    <a:ext uri="{A12FA001-AC4F-418D-AE19-62706E023703}">
                      <ahyp:hlinkClr xmlns:ahyp="http://schemas.microsoft.com/office/drawing/2018/hyperlinkcolor" val="tx"/>
                    </a:ext>
                  </a:extLst>
                </a:hlinkClick>
              </a:rPr>
              <a:t>sam.gov</a:t>
            </a:r>
            <a:r>
              <a:rPr lang="en" sz="1800" b="1" i="0" u="none" strike="noStrike" cap="none">
                <a:solidFill>
                  <a:srgbClr val="A85C0F"/>
                </a:solidFill>
                <a:latin typeface="Arial"/>
                <a:ea typeface="Arial"/>
                <a:cs typeface="Arial"/>
                <a:sym typeface="Arial"/>
              </a:rPr>
              <a:t> </a:t>
            </a:r>
            <a:endParaRPr sz="1800" b="1">
              <a:solidFill>
                <a:srgbClr val="A85C0F"/>
              </a:solidFill>
            </a:endParaRPr>
          </a:p>
          <a:p>
            <a:pPr marL="0" marR="0" lvl="0" indent="0" algn="l" rtl="0">
              <a:lnSpc>
                <a:spcPct val="100000"/>
              </a:lnSpc>
              <a:spcBef>
                <a:spcPts val="0"/>
              </a:spcBef>
              <a:spcAft>
                <a:spcPts val="0"/>
              </a:spcAft>
              <a:buClr>
                <a:srgbClr val="000000"/>
              </a:buClr>
              <a:buSzPts val="2400"/>
              <a:buFont typeface="Arial"/>
              <a:buNone/>
            </a:pPr>
            <a:endParaRPr sz="1800" b="1">
              <a:solidFill>
                <a:srgbClr val="A85C0F"/>
              </a:solidFill>
            </a:endParaRPr>
          </a:p>
          <a:p>
            <a:pPr marL="0" marR="0" lvl="0" indent="0" algn="l" rtl="0">
              <a:lnSpc>
                <a:spcPct val="100000"/>
              </a:lnSpc>
              <a:spcBef>
                <a:spcPts val="0"/>
              </a:spcBef>
              <a:spcAft>
                <a:spcPts val="0"/>
              </a:spcAft>
              <a:buClr>
                <a:srgbClr val="000000"/>
              </a:buClr>
              <a:buSzPts val="2400"/>
              <a:buFont typeface="Arial"/>
              <a:buNone/>
            </a:pPr>
            <a:r>
              <a:rPr lang="en" sz="1800" b="1" u="sng">
                <a:solidFill>
                  <a:srgbClr val="6D9EEB"/>
                </a:solidFill>
                <a:hlinkClick r:id="rId12">
                  <a:extLst>
                    <a:ext uri="{A12FA001-AC4F-418D-AE19-62706E023703}">
                      <ahyp:hlinkClr xmlns:ahyp="http://schemas.microsoft.com/office/drawing/2018/hyperlinkcolor" val="tx"/>
                    </a:ext>
                  </a:extLst>
                </a:hlinkClick>
              </a:rPr>
              <a:t>EPA's Interim Determination</a:t>
            </a:r>
            <a:r>
              <a:rPr lang="en" sz="1800" b="1">
                <a:solidFill>
                  <a:srgbClr val="A85C0F"/>
                </a:solidFill>
              </a:rPr>
              <a:t> for low-embodied carbon materials</a:t>
            </a:r>
            <a:endParaRPr sz="1800" b="1" i="0" u="none" strike="noStrike" cap="none">
              <a:solidFill>
                <a:srgbClr val="A85C0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1" i="0" u="none" strike="noStrike" cap="none">
              <a:solidFill>
                <a:srgbClr val="A85C0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 sz="1800" b="1" i="0" u="none" strike="noStrike" cap="none">
                <a:solidFill>
                  <a:srgbClr val="A85C0F"/>
                </a:solidFill>
                <a:latin typeface="Arial"/>
                <a:ea typeface="Arial"/>
                <a:cs typeface="Arial"/>
                <a:sym typeface="Arial"/>
              </a:rPr>
              <a:t>Federal Buy Clean Initiative:  </a:t>
            </a:r>
            <a:r>
              <a:rPr lang="en" sz="1800" b="1" i="0" u="sng" strike="noStrike" cap="none">
                <a:solidFill>
                  <a:srgbClr val="6D9EEB"/>
                </a:solidFill>
                <a:latin typeface="Arial"/>
                <a:ea typeface="Arial"/>
                <a:cs typeface="Arial"/>
                <a:sym typeface="Arial"/>
                <a:hlinkClick r:id="rId13">
                  <a:extLst>
                    <a:ext uri="{A12FA001-AC4F-418D-AE19-62706E023703}">
                      <ahyp:hlinkClr xmlns:ahyp="http://schemas.microsoft.com/office/drawing/2018/hyperlinkcolor" val="tx"/>
                    </a:ext>
                  </a:extLst>
                </a:hlinkClick>
              </a:rPr>
              <a:t>sustainability.gov</a:t>
            </a:r>
            <a:endParaRPr sz="1800" b="1" i="0" u="none" strike="noStrike" cap="none">
              <a:solidFill>
                <a:srgbClr val="6D9EEB"/>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C232">
            <a:alpha val="46250"/>
          </a:srgbClr>
        </a:solidFill>
        <a:effectLst/>
      </p:bgPr>
    </p:bg>
    <p:spTree>
      <p:nvGrpSpPr>
        <p:cNvPr id="1" name="Shape 389"/>
        <p:cNvGrpSpPr/>
        <p:nvPr/>
      </p:nvGrpSpPr>
      <p:grpSpPr>
        <a:xfrm>
          <a:off x="0" y="0"/>
          <a:ext cx="0" cy="0"/>
          <a:chOff x="0" y="0"/>
          <a:chExt cx="0" cy="0"/>
        </a:xfrm>
      </p:grpSpPr>
      <p:pic>
        <p:nvPicPr>
          <p:cNvPr id="390" name="Google Shape;390;p53" descr="Abstract Blue Lines – Free PPT Backgrounds"/>
          <p:cNvPicPr preferRelativeResize="0"/>
          <p:nvPr/>
        </p:nvPicPr>
        <p:blipFill rotWithShape="1">
          <a:blip r:embed="rId3">
            <a:alphaModFix amt="13000"/>
          </a:blip>
          <a:srcRect/>
          <a:stretch/>
        </p:blipFill>
        <p:spPr>
          <a:xfrm>
            <a:off x="8" y="5104"/>
            <a:ext cx="9144003" cy="5133296"/>
          </a:xfrm>
          <a:prstGeom prst="rect">
            <a:avLst/>
          </a:prstGeom>
          <a:noFill/>
          <a:ln>
            <a:noFill/>
          </a:ln>
        </p:spPr>
      </p:pic>
      <p:pic>
        <p:nvPicPr>
          <p:cNvPr id="391" name="Google Shape;391;p5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 y="-1"/>
            <a:ext cx="9143986" cy="5143500"/>
          </a:xfrm>
          <a:prstGeom prst="rect">
            <a:avLst/>
          </a:prstGeom>
          <a:noFill/>
          <a:ln>
            <a:noFill/>
          </a:ln>
        </p:spPr>
      </p:pic>
      <p:sp>
        <p:nvSpPr>
          <p:cNvPr id="392" name="Google Shape;392;p53">
            <a:extLst>
              <a:ext uri="{C183D7F6-B498-43B3-948B-1728B52AA6E4}">
                <adec:decorative xmlns:adec="http://schemas.microsoft.com/office/drawing/2017/decorative" val="1"/>
              </a:ext>
            </a:extLst>
          </p:cNvPr>
          <p:cNvSpPr/>
          <p:nvPr/>
        </p:nvSpPr>
        <p:spPr>
          <a:xfrm>
            <a:off x="952500" y="1988322"/>
            <a:ext cx="1967100" cy="1967100"/>
          </a:xfrm>
          <a:prstGeom prst="ellipse">
            <a:avLst/>
          </a:prstGeom>
          <a:noFill/>
          <a:ln w="190500" cap="flat" cmpd="sng">
            <a:solidFill>
              <a:srgbClr val="00508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Karla"/>
              <a:ea typeface="Karla"/>
              <a:cs typeface="Karla"/>
              <a:sym typeface="Karla"/>
            </a:endParaRPr>
          </a:p>
        </p:txBody>
      </p:sp>
      <p:sp>
        <p:nvSpPr>
          <p:cNvPr id="393" name="Google Shape;393;p53">
            <a:extLst>
              <a:ext uri="{C183D7F6-B498-43B3-948B-1728B52AA6E4}">
                <adec:decorative xmlns:adec="http://schemas.microsoft.com/office/drawing/2017/decorative" val="1"/>
              </a:ext>
            </a:extLst>
          </p:cNvPr>
          <p:cNvSpPr/>
          <p:nvPr/>
        </p:nvSpPr>
        <p:spPr>
          <a:xfrm>
            <a:off x="2934056" y="1988322"/>
            <a:ext cx="1967100" cy="1967100"/>
          </a:xfrm>
          <a:prstGeom prst="ellipse">
            <a:avLst/>
          </a:prstGeom>
          <a:noFill/>
          <a:ln w="190500" cap="flat" cmpd="sng">
            <a:solidFill>
              <a:schemeClr val="accent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Karla"/>
              <a:ea typeface="Karla"/>
              <a:cs typeface="Karla"/>
              <a:sym typeface="Karla"/>
            </a:endParaRPr>
          </a:p>
        </p:txBody>
      </p:sp>
      <p:sp>
        <p:nvSpPr>
          <p:cNvPr id="394" name="Google Shape;394;p53">
            <a:extLst>
              <a:ext uri="{C183D7F6-B498-43B3-948B-1728B52AA6E4}">
                <adec:decorative xmlns:adec="http://schemas.microsoft.com/office/drawing/2017/decorative" val="1"/>
              </a:ext>
            </a:extLst>
          </p:cNvPr>
          <p:cNvSpPr/>
          <p:nvPr/>
        </p:nvSpPr>
        <p:spPr>
          <a:xfrm>
            <a:off x="4900969" y="1988322"/>
            <a:ext cx="1967100" cy="1967100"/>
          </a:xfrm>
          <a:prstGeom prst="ellipse">
            <a:avLst/>
          </a:prstGeom>
          <a:noFill/>
          <a:ln w="190500" cap="flat" cmpd="sng">
            <a:solidFill>
              <a:srgbClr val="00689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Karla"/>
              <a:ea typeface="Karla"/>
              <a:cs typeface="Karla"/>
              <a:sym typeface="Karla"/>
            </a:endParaRPr>
          </a:p>
        </p:txBody>
      </p:sp>
      <p:sp>
        <p:nvSpPr>
          <p:cNvPr id="395" name="Google Shape;395;p53">
            <a:extLst>
              <a:ext uri="{C183D7F6-B498-43B3-948B-1728B52AA6E4}">
                <adec:decorative xmlns:adec="http://schemas.microsoft.com/office/drawing/2017/decorative" val="1"/>
              </a:ext>
            </a:extLst>
          </p:cNvPr>
          <p:cNvSpPr/>
          <p:nvPr/>
        </p:nvSpPr>
        <p:spPr>
          <a:xfrm>
            <a:off x="6867881" y="1988322"/>
            <a:ext cx="1967100" cy="1967100"/>
          </a:xfrm>
          <a:prstGeom prst="ellipse">
            <a:avLst/>
          </a:prstGeom>
          <a:noFill/>
          <a:ln w="190500" cap="flat" cmpd="sng">
            <a:solidFill>
              <a:schemeClr val="accent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Karla"/>
              <a:ea typeface="Karla"/>
              <a:cs typeface="Karla"/>
              <a:sym typeface="Karla"/>
            </a:endParaRPr>
          </a:p>
        </p:txBody>
      </p:sp>
      <p:sp>
        <p:nvSpPr>
          <p:cNvPr id="396" name="Google Shape;396;p53"/>
          <p:cNvSpPr txBox="1"/>
          <p:nvPr/>
        </p:nvSpPr>
        <p:spPr>
          <a:xfrm rot="-5400000">
            <a:off x="-2034187" y="2304075"/>
            <a:ext cx="4800600" cy="592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700">
                <a:solidFill>
                  <a:srgbClr val="EA9999"/>
                </a:solidFill>
                <a:latin typeface="Poppins"/>
                <a:ea typeface="Poppins"/>
                <a:cs typeface="Poppins"/>
                <a:sym typeface="Poppins"/>
              </a:rPr>
              <a:t>Industry Engagement Strategy</a:t>
            </a:r>
            <a:br>
              <a:rPr lang="en" sz="1700">
                <a:solidFill>
                  <a:srgbClr val="EA9999"/>
                </a:solidFill>
                <a:latin typeface="Poppins"/>
                <a:ea typeface="Poppins"/>
                <a:cs typeface="Poppins"/>
                <a:sym typeface="Poppins"/>
              </a:rPr>
            </a:br>
            <a:r>
              <a:rPr lang="en" sz="1700">
                <a:solidFill>
                  <a:srgbClr val="EA9999"/>
                </a:solidFill>
                <a:latin typeface="Poppins"/>
                <a:ea typeface="Poppins"/>
                <a:cs typeface="Poppins"/>
                <a:sym typeface="Poppins"/>
              </a:rPr>
              <a:t>for National Initiatives</a:t>
            </a:r>
            <a:endParaRPr sz="300">
              <a:solidFill>
                <a:srgbClr val="EA9999"/>
              </a:solidFill>
              <a:latin typeface="Poppins"/>
              <a:ea typeface="Poppins"/>
              <a:cs typeface="Poppins"/>
              <a:sym typeface="Poppins"/>
            </a:endParaRPr>
          </a:p>
        </p:txBody>
      </p:sp>
      <p:sp>
        <p:nvSpPr>
          <p:cNvPr id="397" name="Google Shape;397;p53"/>
          <p:cNvSpPr txBox="1"/>
          <p:nvPr/>
        </p:nvSpPr>
        <p:spPr>
          <a:xfrm>
            <a:off x="1103787" y="2423913"/>
            <a:ext cx="1581600" cy="6447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0"/>
              </a:spcAft>
              <a:buNone/>
            </a:pPr>
            <a:r>
              <a:rPr lang="en" sz="1000">
                <a:solidFill>
                  <a:schemeClr val="dk1"/>
                </a:solidFill>
              </a:rPr>
              <a:t>Inform the public of opportunities and promote industry events in nationally and in each region.</a:t>
            </a:r>
            <a:endParaRPr sz="1000">
              <a:solidFill>
                <a:schemeClr val="dk1"/>
              </a:solidFill>
            </a:endParaRPr>
          </a:p>
          <a:p>
            <a:pPr marL="0" lvl="0" indent="0" algn="ctr" rtl="0">
              <a:lnSpc>
                <a:spcPct val="115000"/>
              </a:lnSpc>
              <a:spcBef>
                <a:spcPts val="0"/>
              </a:spcBef>
              <a:spcAft>
                <a:spcPts val="0"/>
              </a:spcAft>
              <a:buNone/>
            </a:pPr>
            <a:endParaRPr sz="1000">
              <a:solidFill>
                <a:schemeClr val="dk1"/>
              </a:solidFill>
            </a:endParaRPr>
          </a:p>
        </p:txBody>
      </p:sp>
      <p:sp>
        <p:nvSpPr>
          <p:cNvPr id="398" name="Google Shape;398;p53"/>
          <p:cNvSpPr txBox="1"/>
          <p:nvPr/>
        </p:nvSpPr>
        <p:spPr>
          <a:xfrm>
            <a:off x="1030687" y="1375389"/>
            <a:ext cx="1810500" cy="2331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400" b="1">
                <a:solidFill>
                  <a:srgbClr val="005085"/>
                </a:solidFill>
                <a:latin typeface="Karla"/>
                <a:ea typeface="Karla"/>
                <a:cs typeface="Karla"/>
                <a:sym typeface="Karla"/>
              </a:rPr>
              <a:t>National and Regional Industry Engagement</a:t>
            </a:r>
            <a:endParaRPr sz="1400" b="1">
              <a:solidFill>
                <a:srgbClr val="005085"/>
              </a:solidFill>
              <a:latin typeface="Karla"/>
              <a:ea typeface="Karla"/>
              <a:cs typeface="Karla"/>
              <a:sym typeface="Karla"/>
            </a:endParaRPr>
          </a:p>
        </p:txBody>
      </p:sp>
      <p:sp>
        <p:nvSpPr>
          <p:cNvPr id="399" name="Google Shape;399;p53"/>
          <p:cNvSpPr txBox="1"/>
          <p:nvPr/>
        </p:nvSpPr>
        <p:spPr>
          <a:xfrm>
            <a:off x="3126770" y="2535188"/>
            <a:ext cx="1581600" cy="6447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0"/>
              </a:spcAft>
              <a:buNone/>
            </a:pPr>
            <a:r>
              <a:rPr lang="en" sz="1000">
                <a:solidFill>
                  <a:schemeClr val="dk1"/>
                </a:solidFill>
              </a:rPr>
              <a:t>Develop useful resources to assist contractors who are interested in doing business with PBS.</a:t>
            </a:r>
            <a:endParaRPr sz="900">
              <a:solidFill>
                <a:srgbClr val="000000"/>
              </a:solidFill>
              <a:latin typeface="Karla"/>
              <a:ea typeface="Karla"/>
              <a:cs typeface="Karla"/>
              <a:sym typeface="Karla"/>
            </a:endParaRPr>
          </a:p>
        </p:txBody>
      </p:sp>
      <p:sp>
        <p:nvSpPr>
          <p:cNvPr id="400" name="Google Shape;400;p53"/>
          <p:cNvSpPr txBox="1"/>
          <p:nvPr/>
        </p:nvSpPr>
        <p:spPr>
          <a:xfrm>
            <a:off x="3004771" y="1375389"/>
            <a:ext cx="1810500" cy="2331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400" b="1">
                <a:solidFill>
                  <a:srgbClr val="0070C0"/>
                </a:solidFill>
                <a:latin typeface="Karla"/>
                <a:ea typeface="Karla"/>
                <a:cs typeface="Karla"/>
                <a:sym typeface="Karla"/>
              </a:rPr>
              <a:t>Helping</a:t>
            </a:r>
            <a:br>
              <a:rPr lang="en" sz="1400" b="1">
                <a:solidFill>
                  <a:srgbClr val="0070C0"/>
                </a:solidFill>
                <a:latin typeface="Karla"/>
                <a:ea typeface="Karla"/>
                <a:cs typeface="Karla"/>
                <a:sym typeface="Karla"/>
              </a:rPr>
            </a:br>
            <a:r>
              <a:rPr lang="en" sz="1400" b="1">
                <a:solidFill>
                  <a:srgbClr val="0070C0"/>
                </a:solidFill>
                <a:latin typeface="Karla"/>
                <a:ea typeface="Karla"/>
                <a:cs typeface="Karla"/>
                <a:sym typeface="Karla"/>
              </a:rPr>
              <a:t>Small Businesses</a:t>
            </a:r>
            <a:endParaRPr sz="1400" b="1">
              <a:solidFill>
                <a:srgbClr val="0070C0"/>
              </a:solidFill>
              <a:latin typeface="Karla"/>
              <a:ea typeface="Karla"/>
              <a:cs typeface="Karla"/>
              <a:sym typeface="Karla"/>
            </a:endParaRPr>
          </a:p>
        </p:txBody>
      </p:sp>
      <p:sp>
        <p:nvSpPr>
          <p:cNvPr id="401" name="Google Shape;401;p53"/>
          <p:cNvSpPr txBox="1"/>
          <p:nvPr/>
        </p:nvSpPr>
        <p:spPr>
          <a:xfrm>
            <a:off x="5093681" y="2334150"/>
            <a:ext cx="1581600" cy="6447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0"/>
              </a:spcAft>
              <a:buNone/>
            </a:pPr>
            <a:r>
              <a:rPr lang="en" sz="1000">
                <a:solidFill>
                  <a:schemeClr val="dk1"/>
                </a:solidFill>
              </a:rPr>
              <a:t>Provide assistance to vendors who are interested in doing business with GSA. Focus on PBS National Initiatives. </a:t>
            </a:r>
            <a:endParaRPr sz="1000">
              <a:solidFill>
                <a:schemeClr val="dk1"/>
              </a:solidFill>
            </a:endParaRPr>
          </a:p>
          <a:p>
            <a:pPr marL="0" lvl="0" indent="0" algn="ctr" rtl="0">
              <a:spcBef>
                <a:spcPts val="0"/>
              </a:spcBef>
              <a:spcAft>
                <a:spcPts val="0"/>
              </a:spcAft>
              <a:buNone/>
            </a:pPr>
            <a:endParaRPr sz="900">
              <a:latin typeface="Karla"/>
              <a:ea typeface="Karla"/>
              <a:cs typeface="Karla"/>
              <a:sym typeface="Karla"/>
            </a:endParaRPr>
          </a:p>
        </p:txBody>
      </p:sp>
      <p:sp>
        <p:nvSpPr>
          <p:cNvPr id="402" name="Google Shape;402;p53"/>
          <p:cNvSpPr txBox="1"/>
          <p:nvPr/>
        </p:nvSpPr>
        <p:spPr>
          <a:xfrm>
            <a:off x="5014508" y="1375389"/>
            <a:ext cx="1810500" cy="2331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400" b="1">
                <a:solidFill>
                  <a:srgbClr val="006896"/>
                </a:solidFill>
                <a:latin typeface="Karla"/>
                <a:ea typeface="Karla"/>
                <a:cs typeface="Karla"/>
                <a:sym typeface="Karla"/>
              </a:rPr>
              <a:t>Cross Functional Collaboration</a:t>
            </a:r>
            <a:endParaRPr sz="1400" b="1">
              <a:solidFill>
                <a:srgbClr val="006896"/>
              </a:solidFill>
              <a:latin typeface="Karla"/>
              <a:ea typeface="Karla"/>
              <a:cs typeface="Karla"/>
              <a:sym typeface="Karla"/>
            </a:endParaRPr>
          </a:p>
        </p:txBody>
      </p:sp>
      <p:sp>
        <p:nvSpPr>
          <p:cNvPr id="403" name="Google Shape;403;p53"/>
          <p:cNvSpPr txBox="1"/>
          <p:nvPr/>
        </p:nvSpPr>
        <p:spPr>
          <a:xfrm>
            <a:off x="7060370" y="2535188"/>
            <a:ext cx="1581600" cy="6447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0"/>
              </a:spcAft>
              <a:buNone/>
            </a:pPr>
            <a:r>
              <a:rPr lang="en" sz="1000">
                <a:solidFill>
                  <a:srgbClr val="222222"/>
                </a:solidFill>
              </a:rPr>
              <a:t>Involve partners in the planning process and promote industry events on various platforms</a:t>
            </a:r>
            <a:endParaRPr sz="1000">
              <a:solidFill>
                <a:srgbClr val="222222"/>
              </a:solidFill>
            </a:endParaRPr>
          </a:p>
          <a:p>
            <a:pPr marL="0" lvl="0" indent="0" algn="ctr" rtl="0">
              <a:lnSpc>
                <a:spcPct val="115000"/>
              </a:lnSpc>
              <a:spcBef>
                <a:spcPts val="0"/>
              </a:spcBef>
              <a:spcAft>
                <a:spcPts val="0"/>
              </a:spcAft>
              <a:buNone/>
            </a:pPr>
            <a:endParaRPr sz="1000">
              <a:solidFill>
                <a:srgbClr val="222222"/>
              </a:solidFill>
            </a:endParaRPr>
          </a:p>
        </p:txBody>
      </p:sp>
      <p:sp>
        <p:nvSpPr>
          <p:cNvPr id="404" name="Google Shape;404;p53"/>
          <p:cNvSpPr txBox="1"/>
          <p:nvPr/>
        </p:nvSpPr>
        <p:spPr>
          <a:xfrm>
            <a:off x="6867881" y="1375389"/>
            <a:ext cx="2033400" cy="2331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400" b="1">
                <a:solidFill>
                  <a:schemeClr val="accent6"/>
                </a:solidFill>
                <a:latin typeface="Karla"/>
                <a:ea typeface="Karla"/>
                <a:cs typeface="Karla"/>
                <a:sym typeface="Karla"/>
              </a:rPr>
              <a:t>Partnering Opportunities and Industry Engagement</a:t>
            </a:r>
            <a:endParaRPr sz="1400" b="1">
              <a:solidFill>
                <a:schemeClr val="accent6"/>
              </a:solidFill>
              <a:latin typeface="Karla"/>
              <a:ea typeface="Karla"/>
              <a:cs typeface="Karla"/>
              <a:sym typeface="Karla"/>
            </a:endParaRPr>
          </a:p>
        </p:txBody>
      </p:sp>
      <p:sp>
        <p:nvSpPr>
          <p:cNvPr id="405" name="Google Shape;405;p53">
            <a:extLst>
              <a:ext uri="{C183D7F6-B498-43B3-948B-1728B52AA6E4}">
                <adec:decorative xmlns:adec="http://schemas.microsoft.com/office/drawing/2017/decorative" val="1"/>
              </a:ext>
            </a:extLst>
          </p:cNvPr>
          <p:cNvSpPr/>
          <p:nvPr/>
        </p:nvSpPr>
        <p:spPr>
          <a:xfrm>
            <a:off x="1385850" y="3461250"/>
            <a:ext cx="1100400" cy="1100400"/>
          </a:xfrm>
          <a:prstGeom prst="ellipse">
            <a:avLst/>
          </a:prstGeom>
          <a:solidFill>
            <a:srgbClr val="00508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6" name="Google Shape;406;p53">
            <a:extLst>
              <a:ext uri="{C183D7F6-B498-43B3-948B-1728B52AA6E4}">
                <adec:decorative xmlns:adec="http://schemas.microsoft.com/office/drawing/2017/decorative" val="1"/>
              </a:ext>
            </a:extLst>
          </p:cNvPr>
          <p:cNvSpPr/>
          <p:nvPr/>
        </p:nvSpPr>
        <p:spPr>
          <a:xfrm>
            <a:off x="3367406" y="3461250"/>
            <a:ext cx="1100400" cy="1100400"/>
          </a:xfrm>
          <a:prstGeom prst="ellipse">
            <a:avLst/>
          </a:prstGeom>
          <a:solidFill>
            <a:schemeClr val="accent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7" name="Google Shape;407;p53">
            <a:extLst>
              <a:ext uri="{C183D7F6-B498-43B3-948B-1728B52AA6E4}">
                <adec:decorative xmlns:adec="http://schemas.microsoft.com/office/drawing/2017/decorative" val="1"/>
              </a:ext>
            </a:extLst>
          </p:cNvPr>
          <p:cNvSpPr/>
          <p:nvPr/>
        </p:nvSpPr>
        <p:spPr>
          <a:xfrm>
            <a:off x="5334319" y="3461250"/>
            <a:ext cx="1100400" cy="1100400"/>
          </a:xfrm>
          <a:prstGeom prst="ellipse">
            <a:avLst/>
          </a:prstGeom>
          <a:solidFill>
            <a:srgbClr val="00689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8" name="Google Shape;408;p53" descr="Handshake"/>
          <p:cNvSpPr/>
          <p:nvPr/>
        </p:nvSpPr>
        <p:spPr>
          <a:xfrm>
            <a:off x="7334419" y="3461250"/>
            <a:ext cx="1100400" cy="1100400"/>
          </a:xfrm>
          <a:prstGeom prst="ellipse">
            <a:avLst/>
          </a:prstGeom>
          <a:solidFill>
            <a:schemeClr val="accent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9" name="Google Shape;409;p53">
            <a:extLst>
              <a:ext uri="{C183D7F6-B498-43B3-948B-1728B52AA6E4}">
                <adec:decorative xmlns:adec="http://schemas.microsoft.com/office/drawing/2017/decorative" val="1"/>
              </a:ext>
            </a:extLst>
          </p:cNvPr>
          <p:cNvSpPr/>
          <p:nvPr/>
        </p:nvSpPr>
        <p:spPr>
          <a:xfrm>
            <a:off x="714375" y="5100"/>
            <a:ext cx="8429700" cy="644700"/>
          </a:xfrm>
          <a:prstGeom prst="roundRect">
            <a:avLst>
              <a:gd name="adj" fmla="val 0"/>
            </a:avLst>
          </a:prstGeom>
          <a:solidFill>
            <a:srgbClr val="005085">
              <a:alpha val="858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5085"/>
              </a:solidFill>
              <a:latin typeface="Calibri"/>
              <a:ea typeface="Calibri"/>
              <a:cs typeface="Calibri"/>
              <a:sym typeface="Calibri"/>
            </a:endParaRPr>
          </a:p>
        </p:txBody>
      </p:sp>
      <p:sp>
        <p:nvSpPr>
          <p:cNvPr id="410" name="Google Shape;410;p53"/>
          <p:cNvSpPr txBox="1">
            <a:spLocks noGrp="1"/>
          </p:cNvSpPr>
          <p:nvPr>
            <p:ph type="title" idx="4294967295"/>
          </p:nvPr>
        </p:nvSpPr>
        <p:spPr>
          <a:xfrm>
            <a:off x="1358846" y="90480"/>
            <a:ext cx="7311300" cy="4695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dirty="0">
                <a:ln>
                  <a:noFill/>
                </a:ln>
                <a:solidFill>
                  <a:schemeClr val="lt1"/>
                </a:solidFill>
                <a:effectLst/>
                <a:uLnTx/>
                <a:uFillTx/>
                <a:latin typeface="Arial"/>
                <a:ea typeface="Arial"/>
                <a:cs typeface="Arial"/>
                <a:sym typeface="Arial"/>
              </a:rPr>
              <a:t>Small Businesses Outreach Plan</a:t>
            </a:r>
            <a:endParaRPr kumimoji="0" lang="en-US" sz="2600" b="0" i="1" u="none" strike="noStrike" kern="0" cap="none" spc="0" normalizeH="0" baseline="0" noProof="0" dirty="0">
              <a:ln>
                <a:noFill/>
              </a:ln>
              <a:solidFill>
                <a:schemeClr val="lt1"/>
              </a:solidFill>
              <a:effectLst/>
              <a:uLnTx/>
              <a:uFillTx/>
              <a:latin typeface="Arial"/>
              <a:ea typeface="Arial"/>
              <a:cs typeface="Arial"/>
              <a:sym typeface="Arial"/>
            </a:endParaRPr>
          </a:p>
        </p:txBody>
      </p:sp>
      <p:pic>
        <p:nvPicPr>
          <p:cNvPr id="411" name="Google Shape;411;p53" descr="Lightbulb over a person's hand"/>
          <p:cNvPicPr preferRelativeResize="0"/>
          <p:nvPr/>
        </p:nvPicPr>
        <p:blipFill>
          <a:blip r:embed="rId5">
            <a:alphaModFix/>
          </a:blip>
          <a:stretch>
            <a:fillRect/>
          </a:stretch>
        </p:blipFill>
        <p:spPr>
          <a:xfrm>
            <a:off x="1628287" y="3664031"/>
            <a:ext cx="644662" cy="644662"/>
          </a:xfrm>
          <a:prstGeom prst="rect">
            <a:avLst/>
          </a:prstGeom>
          <a:noFill/>
          <a:ln>
            <a:noFill/>
          </a:ln>
        </p:spPr>
      </p:pic>
      <p:pic>
        <p:nvPicPr>
          <p:cNvPr id="412" name="Google Shape;412;p53" descr="Handshake"/>
          <p:cNvPicPr preferRelativeResize="0"/>
          <p:nvPr/>
        </p:nvPicPr>
        <p:blipFill>
          <a:blip r:embed="rId6">
            <a:alphaModFix/>
          </a:blip>
          <a:stretch>
            <a:fillRect/>
          </a:stretch>
        </p:blipFill>
        <p:spPr>
          <a:xfrm>
            <a:off x="7562212" y="3689057"/>
            <a:ext cx="644662" cy="644631"/>
          </a:xfrm>
          <a:prstGeom prst="rect">
            <a:avLst/>
          </a:prstGeom>
          <a:noFill/>
          <a:ln>
            <a:noFill/>
          </a:ln>
        </p:spPr>
      </p:pic>
      <p:pic>
        <p:nvPicPr>
          <p:cNvPr id="413" name="Google Shape;413;p53" descr="People in a flow chart circle"/>
          <p:cNvPicPr preferRelativeResize="0"/>
          <p:nvPr/>
        </p:nvPicPr>
        <p:blipFill>
          <a:blip r:embed="rId7">
            <a:alphaModFix/>
          </a:blip>
          <a:stretch>
            <a:fillRect/>
          </a:stretch>
        </p:blipFill>
        <p:spPr>
          <a:xfrm>
            <a:off x="5562119" y="3664051"/>
            <a:ext cx="644658" cy="644625"/>
          </a:xfrm>
          <a:prstGeom prst="rect">
            <a:avLst/>
          </a:prstGeom>
          <a:noFill/>
          <a:ln>
            <a:noFill/>
          </a:ln>
        </p:spPr>
      </p:pic>
      <p:pic>
        <p:nvPicPr>
          <p:cNvPr id="414" name="Google Shape;414;p53" descr="A person's hand selecting a button on a screen"/>
          <p:cNvPicPr preferRelativeResize="0"/>
          <p:nvPr/>
        </p:nvPicPr>
        <p:blipFill>
          <a:blip r:embed="rId8">
            <a:alphaModFix/>
          </a:blip>
          <a:stretch>
            <a:fillRect/>
          </a:stretch>
        </p:blipFill>
        <p:spPr>
          <a:xfrm>
            <a:off x="3601717" y="3668466"/>
            <a:ext cx="644662" cy="6446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C232">
            <a:alpha val="46250"/>
          </a:srgbClr>
        </a:solidFill>
        <a:effectLst/>
      </p:bgPr>
    </p:bg>
    <p:spTree>
      <p:nvGrpSpPr>
        <p:cNvPr id="1" name="Shape 418"/>
        <p:cNvGrpSpPr/>
        <p:nvPr/>
      </p:nvGrpSpPr>
      <p:grpSpPr>
        <a:xfrm>
          <a:off x="0" y="0"/>
          <a:ext cx="0" cy="0"/>
          <a:chOff x="0" y="0"/>
          <a:chExt cx="0" cy="0"/>
        </a:xfrm>
      </p:grpSpPr>
      <p:pic>
        <p:nvPicPr>
          <p:cNvPr id="419" name="Google Shape;419;p54" descr="Abstract Blue Lines – Free PPT Backgrounds"/>
          <p:cNvPicPr preferRelativeResize="0"/>
          <p:nvPr/>
        </p:nvPicPr>
        <p:blipFill rotWithShape="1">
          <a:blip r:embed="rId3">
            <a:alphaModFix amt="13000"/>
          </a:blip>
          <a:srcRect/>
          <a:stretch/>
        </p:blipFill>
        <p:spPr>
          <a:xfrm>
            <a:off x="8" y="5104"/>
            <a:ext cx="9144003" cy="5133296"/>
          </a:xfrm>
          <a:prstGeom prst="rect">
            <a:avLst/>
          </a:prstGeom>
          <a:noFill/>
          <a:ln>
            <a:noFill/>
          </a:ln>
        </p:spPr>
      </p:pic>
      <p:pic>
        <p:nvPicPr>
          <p:cNvPr id="420" name="Google Shape;420;p54" descr="Industry Engagement Strategy&#10;for National Initiatives"/>
          <p:cNvPicPr preferRelativeResize="0"/>
          <p:nvPr/>
        </p:nvPicPr>
        <p:blipFill>
          <a:blip r:embed="rId4">
            <a:alphaModFix/>
          </a:blip>
          <a:stretch>
            <a:fillRect/>
          </a:stretch>
        </p:blipFill>
        <p:spPr>
          <a:xfrm>
            <a:off x="9" y="-1"/>
            <a:ext cx="9143986" cy="5143500"/>
          </a:xfrm>
          <a:prstGeom prst="rect">
            <a:avLst/>
          </a:prstGeom>
          <a:noFill/>
          <a:ln>
            <a:noFill/>
          </a:ln>
        </p:spPr>
      </p:pic>
      <p:sp>
        <p:nvSpPr>
          <p:cNvPr id="421" name="Google Shape;421;p54"/>
          <p:cNvSpPr txBox="1"/>
          <p:nvPr/>
        </p:nvSpPr>
        <p:spPr>
          <a:xfrm rot="-5400000">
            <a:off x="-2034187" y="2304075"/>
            <a:ext cx="4800600" cy="592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700" dirty="0">
                <a:solidFill>
                  <a:srgbClr val="EA9999"/>
                </a:solidFill>
                <a:latin typeface="Poppins"/>
                <a:ea typeface="Poppins"/>
                <a:cs typeface="Poppins"/>
                <a:sym typeface="Poppins"/>
              </a:rPr>
              <a:t>Industry Engagement Strategy</a:t>
            </a:r>
            <a:br>
              <a:rPr lang="en" sz="1700" dirty="0">
                <a:solidFill>
                  <a:srgbClr val="EA9999"/>
                </a:solidFill>
                <a:latin typeface="Poppins"/>
                <a:ea typeface="Poppins"/>
                <a:cs typeface="Poppins"/>
                <a:sym typeface="Poppins"/>
              </a:rPr>
            </a:br>
            <a:r>
              <a:rPr lang="en" sz="1700" dirty="0">
                <a:solidFill>
                  <a:srgbClr val="EA9999"/>
                </a:solidFill>
                <a:latin typeface="Poppins"/>
                <a:ea typeface="Poppins"/>
                <a:cs typeface="Poppins"/>
                <a:sym typeface="Poppins"/>
              </a:rPr>
              <a:t>for National Initiatives</a:t>
            </a:r>
            <a:endParaRPr sz="300" dirty="0">
              <a:solidFill>
                <a:srgbClr val="EA9999"/>
              </a:solidFill>
              <a:latin typeface="Poppins"/>
              <a:ea typeface="Poppins"/>
              <a:cs typeface="Poppins"/>
              <a:sym typeface="Poppins"/>
            </a:endParaRPr>
          </a:p>
        </p:txBody>
      </p:sp>
      <p:sp>
        <p:nvSpPr>
          <p:cNvPr id="422" name="Google Shape;422;p54"/>
          <p:cNvSpPr txBox="1"/>
          <p:nvPr/>
        </p:nvSpPr>
        <p:spPr>
          <a:xfrm>
            <a:off x="5068025" y="1116600"/>
            <a:ext cx="3843000" cy="4021800"/>
          </a:xfrm>
          <a:prstGeom prst="rect">
            <a:avLst/>
          </a:prstGeom>
          <a:noFill/>
          <a:ln>
            <a:noFill/>
          </a:ln>
        </p:spPr>
        <p:txBody>
          <a:bodyPr spcFirstLastPara="1" wrap="square" lIns="68575" tIns="34275" rIns="68575" bIns="34275" anchor="t" anchorCtr="0">
            <a:normAutofit/>
          </a:bodyPr>
          <a:lstStyle/>
          <a:p>
            <a:pPr marL="685800" marR="0" lvl="0" indent="0" algn="l" rtl="0">
              <a:lnSpc>
                <a:spcPct val="90000"/>
              </a:lnSpc>
              <a:spcBef>
                <a:spcPts val="400"/>
              </a:spcBef>
              <a:spcAft>
                <a:spcPts val="0"/>
              </a:spcAft>
              <a:buNone/>
            </a:pPr>
            <a:endParaRPr sz="1700">
              <a:solidFill>
                <a:srgbClr val="005085"/>
              </a:solidFill>
            </a:endParaRPr>
          </a:p>
          <a:p>
            <a:pPr marL="0" marR="0" lvl="0" indent="0" algn="l" rtl="0">
              <a:lnSpc>
                <a:spcPct val="90000"/>
              </a:lnSpc>
              <a:spcBef>
                <a:spcPts val="400"/>
              </a:spcBef>
              <a:spcAft>
                <a:spcPts val="0"/>
              </a:spcAft>
              <a:buNone/>
            </a:pPr>
            <a:r>
              <a:rPr lang="en" sz="1700">
                <a:solidFill>
                  <a:srgbClr val="005085"/>
                </a:solidFill>
              </a:rPr>
              <a:t>PBS will host national and regional industry engagement events throughout the year to help  meet national small business goals of:</a:t>
            </a:r>
            <a:endParaRPr sz="1700">
              <a:solidFill>
                <a:srgbClr val="005085"/>
              </a:solidFill>
            </a:endParaRPr>
          </a:p>
          <a:p>
            <a:pPr marL="685800" marR="0" lvl="0" indent="0" algn="l" rtl="0">
              <a:lnSpc>
                <a:spcPct val="90000"/>
              </a:lnSpc>
              <a:spcBef>
                <a:spcPts val="400"/>
              </a:spcBef>
              <a:spcAft>
                <a:spcPts val="0"/>
              </a:spcAft>
              <a:buNone/>
            </a:pPr>
            <a:endParaRPr sz="1700">
              <a:solidFill>
                <a:srgbClr val="005085"/>
              </a:solidFill>
            </a:endParaRPr>
          </a:p>
          <a:p>
            <a:pPr marL="520700" marR="0" lvl="1" indent="-215900" algn="l" rtl="0">
              <a:lnSpc>
                <a:spcPct val="90000"/>
              </a:lnSpc>
              <a:spcBef>
                <a:spcPts val="400"/>
              </a:spcBef>
              <a:spcAft>
                <a:spcPts val="0"/>
              </a:spcAft>
              <a:buClr>
                <a:srgbClr val="005085"/>
              </a:buClr>
              <a:buSzPts val="1800"/>
              <a:buFont typeface="Arial"/>
              <a:buChar char="•"/>
            </a:pPr>
            <a:r>
              <a:rPr lang="en" sz="1800">
                <a:solidFill>
                  <a:srgbClr val="005085"/>
                </a:solidFill>
              </a:rPr>
              <a:t>Small Business 33%</a:t>
            </a:r>
            <a:endParaRPr sz="1800">
              <a:solidFill>
                <a:srgbClr val="005085"/>
              </a:solidFill>
            </a:endParaRPr>
          </a:p>
          <a:p>
            <a:pPr marL="520700" marR="0" lvl="1" indent="-215900" algn="l" rtl="0">
              <a:lnSpc>
                <a:spcPct val="90000"/>
              </a:lnSpc>
              <a:spcBef>
                <a:spcPts val="400"/>
              </a:spcBef>
              <a:spcAft>
                <a:spcPts val="0"/>
              </a:spcAft>
              <a:buClr>
                <a:srgbClr val="005085"/>
              </a:buClr>
              <a:buSzPts val="1800"/>
              <a:buChar char="•"/>
            </a:pPr>
            <a:r>
              <a:rPr lang="en" sz="1800">
                <a:solidFill>
                  <a:srgbClr val="005085"/>
                </a:solidFill>
              </a:rPr>
              <a:t>Small Disadvantaged Business 21.90%</a:t>
            </a:r>
            <a:endParaRPr sz="1800">
              <a:solidFill>
                <a:srgbClr val="005085"/>
              </a:solidFill>
            </a:endParaRPr>
          </a:p>
          <a:p>
            <a:pPr marL="520700" marR="0" lvl="1" indent="-215900" algn="l" rtl="0">
              <a:lnSpc>
                <a:spcPct val="90000"/>
              </a:lnSpc>
              <a:spcBef>
                <a:spcPts val="400"/>
              </a:spcBef>
              <a:spcAft>
                <a:spcPts val="0"/>
              </a:spcAft>
              <a:buClr>
                <a:srgbClr val="005085"/>
              </a:buClr>
              <a:buSzPts val="1800"/>
              <a:buChar char="•"/>
            </a:pPr>
            <a:r>
              <a:rPr lang="en" sz="1800">
                <a:solidFill>
                  <a:srgbClr val="005085"/>
                </a:solidFill>
              </a:rPr>
              <a:t>Woman Owned 5%</a:t>
            </a:r>
            <a:endParaRPr sz="1800">
              <a:solidFill>
                <a:srgbClr val="005085"/>
              </a:solidFill>
            </a:endParaRPr>
          </a:p>
          <a:p>
            <a:pPr marL="520700" marR="0" lvl="1" indent="-215900" algn="l" rtl="0">
              <a:lnSpc>
                <a:spcPct val="90000"/>
              </a:lnSpc>
              <a:spcBef>
                <a:spcPts val="400"/>
              </a:spcBef>
              <a:spcAft>
                <a:spcPts val="0"/>
              </a:spcAft>
              <a:buClr>
                <a:srgbClr val="005085"/>
              </a:buClr>
              <a:buSzPts val="1800"/>
              <a:buChar char="•"/>
            </a:pPr>
            <a:r>
              <a:rPr lang="en" sz="1800">
                <a:solidFill>
                  <a:srgbClr val="005085"/>
                </a:solidFill>
              </a:rPr>
              <a:t>Small Disadvantaged Veteran Owned Small Business 5%</a:t>
            </a:r>
            <a:endParaRPr sz="1800">
              <a:solidFill>
                <a:srgbClr val="005085"/>
              </a:solidFill>
            </a:endParaRPr>
          </a:p>
          <a:p>
            <a:pPr marL="520700" marR="0" lvl="1" indent="-215900" algn="l" rtl="0">
              <a:lnSpc>
                <a:spcPct val="90000"/>
              </a:lnSpc>
              <a:spcBef>
                <a:spcPts val="400"/>
              </a:spcBef>
              <a:spcAft>
                <a:spcPts val="0"/>
              </a:spcAft>
              <a:buClr>
                <a:srgbClr val="005085"/>
              </a:buClr>
              <a:buSzPts val="1800"/>
              <a:buChar char="•"/>
            </a:pPr>
            <a:r>
              <a:rPr lang="en" sz="1800">
                <a:solidFill>
                  <a:srgbClr val="005085"/>
                </a:solidFill>
              </a:rPr>
              <a:t>HubZone 3%</a:t>
            </a:r>
            <a:endParaRPr sz="1800">
              <a:solidFill>
                <a:srgbClr val="005085"/>
              </a:solidFill>
            </a:endParaRPr>
          </a:p>
        </p:txBody>
      </p:sp>
      <p:sp>
        <p:nvSpPr>
          <p:cNvPr id="423" name="Google Shape;423;p54">
            <a:extLst>
              <a:ext uri="{C183D7F6-B498-43B3-948B-1728B52AA6E4}">
                <adec:decorative xmlns:adec="http://schemas.microsoft.com/office/drawing/2017/decorative" val="1"/>
              </a:ext>
            </a:extLst>
          </p:cNvPr>
          <p:cNvSpPr/>
          <p:nvPr/>
        </p:nvSpPr>
        <p:spPr>
          <a:xfrm>
            <a:off x="714375" y="5100"/>
            <a:ext cx="8429700" cy="644700"/>
          </a:xfrm>
          <a:prstGeom prst="roundRect">
            <a:avLst>
              <a:gd name="adj" fmla="val 0"/>
            </a:avLst>
          </a:prstGeom>
          <a:solidFill>
            <a:srgbClr val="005085">
              <a:alpha val="858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5085"/>
              </a:solidFill>
              <a:latin typeface="Calibri"/>
              <a:ea typeface="Calibri"/>
              <a:cs typeface="Calibri"/>
              <a:sym typeface="Calibri"/>
            </a:endParaRPr>
          </a:p>
        </p:txBody>
      </p:sp>
      <p:sp>
        <p:nvSpPr>
          <p:cNvPr id="424" name="Google Shape;424;p54"/>
          <p:cNvSpPr txBox="1">
            <a:spLocks noGrp="1"/>
          </p:cNvSpPr>
          <p:nvPr>
            <p:ph type="title" idx="4294967295"/>
          </p:nvPr>
        </p:nvSpPr>
        <p:spPr>
          <a:xfrm>
            <a:off x="1358846" y="147630"/>
            <a:ext cx="7311300" cy="3771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chemeClr val="lt1"/>
                </a:solidFill>
                <a:effectLst/>
                <a:uLnTx/>
                <a:uFillTx/>
                <a:latin typeface="Arial"/>
                <a:ea typeface="Arial"/>
                <a:cs typeface="Arial"/>
                <a:sym typeface="Arial"/>
              </a:rPr>
              <a:t>PBS FY 24 Small Business Goals</a:t>
            </a:r>
            <a:endParaRPr kumimoji="0" lang="en-US" sz="1400" b="0" i="1" u="none" strike="noStrike" kern="0" cap="none" spc="0" normalizeH="0" baseline="0" noProof="0" dirty="0">
              <a:ln>
                <a:noFill/>
              </a:ln>
              <a:solidFill>
                <a:schemeClr val="lt1"/>
              </a:solidFill>
              <a:effectLst/>
              <a:uLnTx/>
              <a:uFillTx/>
              <a:latin typeface="Arial"/>
              <a:ea typeface="Arial"/>
              <a:cs typeface="Arial"/>
              <a:sym typeface="Arial"/>
            </a:endParaRPr>
          </a:p>
        </p:txBody>
      </p:sp>
      <p:pic>
        <p:nvPicPr>
          <p:cNvPr id="425" name="Google Shape;425;p54" descr="Computer keyboard on a desk with a notebook/clipboard, ink pen, and sticky note pad that says business innovation"/>
          <p:cNvPicPr preferRelativeResize="0"/>
          <p:nvPr/>
        </p:nvPicPr>
        <p:blipFill rotWithShape="1">
          <a:blip r:embed="rId5">
            <a:alphaModFix/>
          </a:blip>
          <a:srcRect l="12133" r="12126"/>
          <a:stretch/>
        </p:blipFill>
        <p:spPr>
          <a:xfrm>
            <a:off x="1150425" y="1468689"/>
            <a:ext cx="3769107" cy="3317630"/>
          </a:xfrm>
          <a:prstGeom prst="rect">
            <a:avLst/>
          </a:prstGeom>
          <a:noFill/>
          <a:ln>
            <a:noFill/>
          </a:ln>
          <a:effectLst>
            <a:reflection stA="31000" endPos="14000" dist="38100" dir="5400000" fadeDir="5400012"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7"/>
          <p:cNvSpPr txBox="1">
            <a:spLocks noGrp="1"/>
          </p:cNvSpPr>
          <p:nvPr>
            <p:ph type="sldNum" idx="12"/>
          </p:nvPr>
        </p:nvSpPr>
        <p:spPr>
          <a:xfrm>
            <a:off x="8478300" y="4767275"/>
            <a:ext cx="342000" cy="27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888888"/>
              </a:buClr>
              <a:buFont typeface="Calibri"/>
              <a:buNone/>
            </a:pPr>
            <a:fld id="{00000000-1234-1234-1234-123412341234}" type="slidenum">
              <a:rPr lang="en"/>
              <a:t>2</a:t>
            </a:fld>
            <a:endParaRPr/>
          </a:p>
        </p:txBody>
      </p:sp>
      <p:sp>
        <p:nvSpPr>
          <p:cNvPr id="183" name="Google Shape;183;p37"/>
          <p:cNvSpPr txBox="1">
            <a:spLocks noGrp="1"/>
          </p:cNvSpPr>
          <p:nvPr>
            <p:ph type="title" idx="4294967295"/>
          </p:nvPr>
        </p:nvSpPr>
        <p:spPr>
          <a:xfrm>
            <a:off x="238125" y="536814"/>
            <a:ext cx="8648700" cy="393300"/>
          </a:xfrm>
          <a:prstGeom prst="rect">
            <a:avLst/>
          </a:prstGeom>
          <a:noFill/>
          <a:ln>
            <a:noFill/>
            <a:prstDash/>
          </a:ln>
          <a:effectLst/>
        </p:spPr>
        <p:txBody>
          <a:bodyPr rot="0" spcFirstLastPara="1" vertOverflow="overflow" horzOverflow="overflow" vert="horz" wrap="square" lIns="68575" tIns="68575" rIns="68575" bIns="685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900" b="1" i="0" u="none" strike="noStrike" kern="0" cap="none" spc="0" normalizeH="0" baseline="0" noProof="0" dirty="0">
                <a:ln>
                  <a:noFill/>
                </a:ln>
                <a:solidFill>
                  <a:srgbClr val="005087"/>
                </a:solidFill>
                <a:effectLst/>
                <a:uLnTx/>
                <a:uFillTx/>
                <a:latin typeface="Source Sans Pro"/>
                <a:ea typeface="Source Sans Pro"/>
                <a:cs typeface="Source Sans Pro"/>
                <a:sym typeface="Source Sans Pro"/>
              </a:rPr>
              <a:t>Agenda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sp>
        <p:nvSpPr>
          <p:cNvPr id="184" name="Google Shape;184;p37"/>
          <p:cNvSpPr txBox="1"/>
          <p:nvPr/>
        </p:nvSpPr>
        <p:spPr>
          <a:xfrm>
            <a:off x="422100" y="1064100"/>
            <a:ext cx="8367600" cy="38790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chemeClr val="dk1"/>
              </a:buClr>
              <a:buSzPts val="3000"/>
              <a:buChar char="●"/>
            </a:pPr>
            <a:r>
              <a:rPr lang="en" sz="3000" b="1">
                <a:solidFill>
                  <a:schemeClr val="dk1"/>
                </a:solidFill>
              </a:rPr>
              <a:t>What We Do</a:t>
            </a:r>
            <a:endParaRPr sz="3000" b="1">
              <a:solidFill>
                <a:schemeClr val="dk1"/>
              </a:solidFill>
            </a:endParaRPr>
          </a:p>
          <a:p>
            <a:pPr marL="457200" lvl="0" indent="-419100" algn="l" rtl="0">
              <a:spcBef>
                <a:spcPts val="0"/>
              </a:spcBef>
              <a:spcAft>
                <a:spcPts val="0"/>
              </a:spcAft>
              <a:buClr>
                <a:schemeClr val="dk1"/>
              </a:buClr>
              <a:buSzPts val="3000"/>
              <a:buChar char="●"/>
            </a:pPr>
            <a:r>
              <a:rPr lang="en" sz="3000" b="1">
                <a:solidFill>
                  <a:schemeClr val="dk1"/>
                </a:solidFill>
              </a:rPr>
              <a:t>PBS Priorities</a:t>
            </a:r>
            <a:endParaRPr sz="3000" b="1">
              <a:solidFill>
                <a:schemeClr val="dk1"/>
              </a:solidFill>
            </a:endParaRPr>
          </a:p>
          <a:p>
            <a:pPr marL="457200" lvl="0" indent="-419100" algn="l" rtl="0">
              <a:spcBef>
                <a:spcPts val="0"/>
              </a:spcBef>
              <a:spcAft>
                <a:spcPts val="0"/>
              </a:spcAft>
              <a:buClr>
                <a:schemeClr val="dk1"/>
              </a:buClr>
              <a:buSzPts val="3000"/>
              <a:buChar char="●"/>
            </a:pPr>
            <a:r>
              <a:rPr lang="en" sz="3000" b="1">
                <a:solidFill>
                  <a:schemeClr val="dk1"/>
                </a:solidFill>
              </a:rPr>
              <a:t>GSA Sustainability Goals</a:t>
            </a:r>
            <a:endParaRPr sz="3000" b="1">
              <a:solidFill>
                <a:schemeClr val="dk1"/>
              </a:solidFill>
            </a:endParaRPr>
          </a:p>
          <a:p>
            <a:pPr marL="457200" lvl="0" indent="-419100" algn="l" rtl="0">
              <a:spcBef>
                <a:spcPts val="0"/>
              </a:spcBef>
              <a:spcAft>
                <a:spcPts val="0"/>
              </a:spcAft>
              <a:buClr>
                <a:schemeClr val="dk1"/>
              </a:buClr>
              <a:buSzPts val="3000"/>
              <a:buChar char="●"/>
            </a:pPr>
            <a:r>
              <a:rPr lang="en" sz="3000" b="1">
                <a:solidFill>
                  <a:schemeClr val="dk1"/>
                </a:solidFill>
              </a:rPr>
              <a:t>Capital Investment Program</a:t>
            </a:r>
            <a:endParaRPr sz="3000" b="1">
              <a:solidFill>
                <a:schemeClr val="dk1"/>
              </a:solidFill>
            </a:endParaRPr>
          </a:p>
          <a:p>
            <a:pPr marL="457200" lvl="0" indent="-419100" algn="l" rtl="0">
              <a:spcBef>
                <a:spcPts val="0"/>
              </a:spcBef>
              <a:spcAft>
                <a:spcPts val="0"/>
              </a:spcAft>
              <a:buClr>
                <a:schemeClr val="dk1"/>
              </a:buClr>
              <a:buSzPts val="3000"/>
              <a:buChar char="●"/>
            </a:pPr>
            <a:r>
              <a:rPr lang="en" sz="3000" b="1">
                <a:solidFill>
                  <a:schemeClr val="dk1"/>
                </a:solidFill>
              </a:rPr>
              <a:t>GSA’s role in BIL and IRA</a:t>
            </a:r>
            <a:endParaRPr sz="3000" b="1">
              <a:solidFill>
                <a:schemeClr val="dk1"/>
              </a:solidFill>
            </a:endParaRPr>
          </a:p>
          <a:p>
            <a:pPr marL="457200" lvl="0" indent="-419100" algn="l" rtl="0">
              <a:spcBef>
                <a:spcPts val="0"/>
              </a:spcBef>
              <a:spcAft>
                <a:spcPts val="0"/>
              </a:spcAft>
              <a:buClr>
                <a:schemeClr val="dk1"/>
              </a:buClr>
              <a:buSzPts val="3000"/>
              <a:buChar char="●"/>
            </a:pPr>
            <a:r>
              <a:rPr lang="en" sz="3000" b="1">
                <a:solidFill>
                  <a:schemeClr val="dk1"/>
                </a:solidFill>
              </a:rPr>
              <a:t>Where to find GSA Opportunities</a:t>
            </a:r>
            <a:endParaRPr sz="3000" b="1">
              <a:solidFill>
                <a:schemeClr val="dk1"/>
              </a:solidFill>
            </a:endParaRPr>
          </a:p>
          <a:p>
            <a:pPr marL="457200" lvl="0" indent="-419100" algn="l" rtl="0">
              <a:spcBef>
                <a:spcPts val="0"/>
              </a:spcBef>
              <a:spcAft>
                <a:spcPts val="0"/>
              </a:spcAft>
              <a:buClr>
                <a:schemeClr val="dk1"/>
              </a:buClr>
              <a:buSzPts val="3000"/>
              <a:buChar char="●"/>
            </a:pPr>
            <a:r>
              <a:rPr lang="en" sz="3000" b="1">
                <a:solidFill>
                  <a:schemeClr val="dk1"/>
                </a:solidFill>
              </a:rPr>
              <a:t>PBS Industry Engagement Summit</a:t>
            </a:r>
            <a:endParaRPr sz="3000" b="1">
              <a:solidFill>
                <a:schemeClr val="dk1"/>
              </a:solidFill>
            </a:endParaRPr>
          </a:p>
          <a:p>
            <a:pPr marL="457200" lvl="0" indent="-419100" algn="l" rtl="0">
              <a:spcBef>
                <a:spcPts val="0"/>
              </a:spcBef>
              <a:spcAft>
                <a:spcPts val="0"/>
              </a:spcAft>
              <a:buClr>
                <a:schemeClr val="dk1"/>
              </a:buClr>
              <a:buSzPts val="3000"/>
              <a:buChar char="●"/>
            </a:pPr>
            <a:r>
              <a:rPr lang="en" sz="3000" b="1">
                <a:solidFill>
                  <a:schemeClr val="dk1"/>
                </a:solidFill>
              </a:rPr>
              <a:t>Closing Remarks</a:t>
            </a: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C232">
            <a:alpha val="46250"/>
          </a:srgbClr>
        </a:solidFill>
        <a:effectLst/>
      </p:bgPr>
    </p:bg>
    <p:spTree>
      <p:nvGrpSpPr>
        <p:cNvPr id="1" name="Shape 429"/>
        <p:cNvGrpSpPr/>
        <p:nvPr/>
      </p:nvGrpSpPr>
      <p:grpSpPr>
        <a:xfrm>
          <a:off x="0" y="0"/>
          <a:ext cx="0" cy="0"/>
          <a:chOff x="0" y="0"/>
          <a:chExt cx="0" cy="0"/>
        </a:xfrm>
      </p:grpSpPr>
      <p:pic>
        <p:nvPicPr>
          <p:cNvPr id="430" name="Google Shape;430;p55" descr="Abstract Blue Lines – Free PPT Backgrounds"/>
          <p:cNvPicPr preferRelativeResize="0"/>
          <p:nvPr/>
        </p:nvPicPr>
        <p:blipFill rotWithShape="1">
          <a:blip r:embed="rId3">
            <a:alphaModFix amt="13000"/>
          </a:blip>
          <a:srcRect/>
          <a:stretch/>
        </p:blipFill>
        <p:spPr>
          <a:xfrm>
            <a:off x="8" y="5104"/>
            <a:ext cx="9144003" cy="5133296"/>
          </a:xfrm>
          <a:prstGeom prst="rect">
            <a:avLst/>
          </a:prstGeom>
          <a:noFill/>
          <a:ln>
            <a:noFill/>
          </a:ln>
        </p:spPr>
      </p:pic>
      <p:pic>
        <p:nvPicPr>
          <p:cNvPr id="431" name="Google Shape;431;p55" descr="Industry Engagement Strategy&#10;for National Initiatives"/>
          <p:cNvPicPr preferRelativeResize="0"/>
          <p:nvPr/>
        </p:nvPicPr>
        <p:blipFill>
          <a:blip r:embed="rId4">
            <a:alphaModFix/>
          </a:blip>
          <a:stretch>
            <a:fillRect/>
          </a:stretch>
        </p:blipFill>
        <p:spPr>
          <a:xfrm>
            <a:off x="9" y="-1"/>
            <a:ext cx="9143986" cy="5143500"/>
          </a:xfrm>
          <a:prstGeom prst="rect">
            <a:avLst/>
          </a:prstGeom>
          <a:noFill/>
          <a:ln>
            <a:noFill/>
          </a:ln>
        </p:spPr>
      </p:pic>
      <p:sp>
        <p:nvSpPr>
          <p:cNvPr id="432" name="Google Shape;432;p55">
            <a:extLst>
              <a:ext uri="{C183D7F6-B498-43B3-948B-1728B52AA6E4}">
                <adec:decorative xmlns:adec="http://schemas.microsoft.com/office/drawing/2017/decorative" val="1"/>
              </a:ext>
            </a:extLst>
          </p:cNvPr>
          <p:cNvSpPr/>
          <p:nvPr/>
        </p:nvSpPr>
        <p:spPr>
          <a:xfrm>
            <a:off x="1744575" y="1811900"/>
            <a:ext cx="2706000" cy="2634000"/>
          </a:xfrm>
          <a:prstGeom prst="rect">
            <a:avLst/>
          </a:prstGeom>
          <a:solidFill>
            <a:srgbClr val="00508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3" name="Google Shape;433;p55">
            <a:extLst>
              <a:ext uri="{C183D7F6-B498-43B3-948B-1728B52AA6E4}">
                <adec:decorative xmlns:adec="http://schemas.microsoft.com/office/drawing/2017/decorative" val="1"/>
              </a:ext>
            </a:extLst>
          </p:cNvPr>
          <p:cNvSpPr/>
          <p:nvPr/>
        </p:nvSpPr>
        <p:spPr>
          <a:xfrm>
            <a:off x="5078531" y="1811906"/>
            <a:ext cx="2613300" cy="2634000"/>
          </a:xfrm>
          <a:prstGeom prst="rect">
            <a:avLst/>
          </a:prstGeom>
          <a:solidFill>
            <a:srgbClr val="00508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4" name="Google Shape;434;p55"/>
          <p:cNvSpPr txBox="1"/>
          <p:nvPr/>
        </p:nvSpPr>
        <p:spPr>
          <a:xfrm rot="-5400000">
            <a:off x="-2034187" y="2304075"/>
            <a:ext cx="4800600" cy="592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700">
                <a:solidFill>
                  <a:srgbClr val="EA9999"/>
                </a:solidFill>
                <a:latin typeface="Poppins"/>
                <a:ea typeface="Poppins"/>
                <a:cs typeface="Poppins"/>
                <a:sym typeface="Poppins"/>
              </a:rPr>
              <a:t>Industry Engagement Strategy</a:t>
            </a:r>
            <a:br>
              <a:rPr lang="en" sz="1700">
                <a:solidFill>
                  <a:srgbClr val="EA9999"/>
                </a:solidFill>
                <a:latin typeface="Poppins"/>
                <a:ea typeface="Poppins"/>
                <a:cs typeface="Poppins"/>
                <a:sym typeface="Poppins"/>
              </a:rPr>
            </a:br>
            <a:r>
              <a:rPr lang="en" sz="1700">
                <a:solidFill>
                  <a:srgbClr val="EA9999"/>
                </a:solidFill>
                <a:latin typeface="Poppins"/>
                <a:ea typeface="Poppins"/>
                <a:cs typeface="Poppins"/>
                <a:sym typeface="Poppins"/>
              </a:rPr>
              <a:t>for National Initiatives</a:t>
            </a:r>
            <a:endParaRPr sz="300">
              <a:solidFill>
                <a:srgbClr val="EA9999"/>
              </a:solidFill>
              <a:latin typeface="Poppins"/>
              <a:ea typeface="Poppins"/>
              <a:cs typeface="Poppins"/>
              <a:sym typeface="Poppins"/>
            </a:endParaRPr>
          </a:p>
        </p:txBody>
      </p:sp>
      <p:sp>
        <p:nvSpPr>
          <p:cNvPr id="435" name="Google Shape;435;p55">
            <a:extLst>
              <a:ext uri="{C183D7F6-B498-43B3-948B-1728B52AA6E4}">
                <adec:decorative xmlns:adec="http://schemas.microsoft.com/office/drawing/2017/decorative" val="1"/>
              </a:ext>
            </a:extLst>
          </p:cNvPr>
          <p:cNvSpPr/>
          <p:nvPr/>
        </p:nvSpPr>
        <p:spPr>
          <a:xfrm>
            <a:off x="714375" y="5100"/>
            <a:ext cx="8429700" cy="644700"/>
          </a:xfrm>
          <a:prstGeom prst="roundRect">
            <a:avLst>
              <a:gd name="adj" fmla="val 0"/>
            </a:avLst>
          </a:prstGeom>
          <a:solidFill>
            <a:srgbClr val="005085">
              <a:alpha val="858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5085"/>
              </a:solidFill>
              <a:latin typeface="Calibri"/>
              <a:ea typeface="Calibri"/>
              <a:cs typeface="Calibri"/>
              <a:sym typeface="Calibri"/>
            </a:endParaRPr>
          </a:p>
        </p:txBody>
      </p:sp>
      <p:sp>
        <p:nvSpPr>
          <p:cNvPr id="436" name="Google Shape;436;p55"/>
          <p:cNvSpPr txBox="1">
            <a:spLocks noGrp="1"/>
          </p:cNvSpPr>
          <p:nvPr>
            <p:ph type="title" idx="4294967295"/>
          </p:nvPr>
        </p:nvSpPr>
        <p:spPr>
          <a:xfrm>
            <a:off x="1244546" y="147630"/>
            <a:ext cx="7311300" cy="3771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chemeClr val="lt1"/>
                </a:solidFill>
                <a:effectLst/>
                <a:uLnTx/>
                <a:uFillTx/>
                <a:latin typeface="Arial"/>
                <a:ea typeface="Arial"/>
                <a:cs typeface="Arial"/>
                <a:sym typeface="Arial"/>
              </a:rPr>
              <a:t>Strategic Acquisition for Quality Services</a:t>
            </a:r>
            <a:endParaRPr kumimoji="0" lang="en-US" sz="1400" b="0" i="1"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437" name="Google Shape;437;p55">
            <a:extLst>
              <a:ext uri="{C183D7F6-B498-43B3-948B-1728B52AA6E4}">
                <adec:decorative xmlns:adec="http://schemas.microsoft.com/office/drawing/2017/decorative" val="1"/>
              </a:ext>
            </a:extLst>
          </p:cNvPr>
          <p:cNvSpPr/>
          <p:nvPr/>
        </p:nvSpPr>
        <p:spPr>
          <a:xfrm>
            <a:off x="1834856" y="1176563"/>
            <a:ext cx="2613300" cy="739500"/>
          </a:xfrm>
          <a:prstGeom prst="round2DiagRect">
            <a:avLst>
              <a:gd name="adj1" fmla="val 16667"/>
              <a:gd name="adj2" fmla="val 0"/>
            </a:avLst>
          </a:prstGeom>
          <a:solidFill>
            <a:srgbClr val="D9D9D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8" name="Google Shape;438;p55"/>
          <p:cNvSpPr txBox="1"/>
          <p:nvPr/>
        </p:nvSpPr>
        <p:spPr>
          <a:xfrm>
            <a:off x="1959844" y="1257675"/>
            <a:ext cx="2363400" cy="592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700">
                <a:solidFill>
                  <a:srgbClr val="005085"/>
                </a:solidFill>
                <a:latin typeface="Poppins"/>
                <a:ea typeface="Poppins"/>
                <a:cs typeface="Poppins"/>
                <a:sym typeface="Poppins"/>
              </a:rPr>
              <a:t>Small Business</a:t>
            </a:r>
            <a:endParaRPr sz="1700">
              <a:solidFill>
                <a:srgbClr val="005085"/>
              </a:solidFill>
              <a:latin typeface="Poppins"/>
              <a:ea typeface="Poppins"/>
              <a:cs typeface="Poppins"/>
              <a:sym typeface="Poppins"/>
            </a:endParaRPr>
          </a:p>
          <a:p>
            <a:pPr marL="0" marR="0" lvl="0" indent="0" algn="ctr" rtl="0">
              <a:spcBef>
                <a:spcPts val="0"/>
              </a:spcBef>
              <a:spcAft>
                <a:spcPts val="0"/>
              </a:spcAft>
              <a:buClr>
                <a:srgbClr val="000000"/>
              </a:buClr>
              <a:buFont typeface="Arial"/>
              <a:buNone/>
            </a:pPr>
            <a:r>
              <a:rPr lang="en" sz="1700">
                <a:solidFill>
                  <a:srgbClr val="005085"/>
                </a:solidFill>
                <a:latin typeface="Poppins"/>
                <a:ea typeface="Poppins"/>
                <a:cs typeface="Poppins"/>
                <a:sym typeface="Poppins"/>
              </a:rPr>
              <a:t>Outreach</a:t>
            </a:r>
            <a:endParaRPr sz="300">
              <a:solidFill>
                <a:srgbClr val="005085"/>
              </a:solidFill>
              <a:latin typeface="Poppins"/>
              <a:ea typeface="Poppins"/>
              <a:cs typeface="Poppins"/>
              <a:sym typeface="Poppins"/>
            </a:endParaRPr>
          </a:p>
        </p:txBody>
      </p:sp>
      <p:sp>
        <p:nvSpPr>
          <p:cNvPr id="439" name="Google Shape;439;p55">
            <a:extLst>
              <a:ext uri="{C183D7F6-B498-43B3-948B-1728B52AA6E4}">
                <adec:decorative xmlns:adec="http://schemas.microsoft.com/office/drawing/2017/decorative" val="1"/>
              </a:ext>
            </a:extLst>
          </p:cNvPr>
          <p:cNvSpPr/>
          <p:nvPr/>
        </p:nvSpPr>
        <p:spPr>
          <a:xfrm>
            <a:off x="5078531" y="1176563"/>
            <a:ext cx="2613300" cy="739500"/>
          </a:xfrm>
          <a:prstGeom prst="round2DiagRect">
            <a:avLst>
              <a:gd name="adj1" fmla="val 16667"/>
              <a:gd name="adj2" fmla="val 0"/>
            </a:avLst>
          </a:prstGeom>
          <a:solidFill>
            <a:srgbClr val="D9D9D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0" name="Google Shape;440;p55"/>
          <p:cNvSpPr txBox="1"/>
          <p:nvPr/>
        </p:nvSpPr>
        <p:spPr>
          <a:xfrm>
            <a:off x="5078531" y="1257675"/>
            <a:ext cx="2613300" cy="592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700">
                <a:solidFill>
                  <a:srgbClr val="005085"/>
                </a:solidFill>
                <a:latin typeface="Poppins"/>
                <a:ea typeface="Poppins"/>
                <a:cs typeface="Poppins"/>
                <a:sym typeface="Poppins"/>
              </a:rPr>
              <a:t>Work with OSDBU, PBS Divisions &amp; Regions </a:t>
            </a:r>
            <a:endParaRPr sz="1700">
              <a:solidFill>
                <a:srgbClr val="005085"/>
              </a:solidFill>
              <a:latin typeface="Poppins"/>
              <a:ea typeface="Poppins"/>
              <a:cs typeface="Poppins"/>
              <a:sym typeface="Poppins"/>
            </a:endParaRPr>
          </a:p>
        </p:txBody>
      </p:sp>
      <p:sp>
        <p:nvSpPr>
          <p:cNvPr id="441" name="Google Shape;441;p55"/>
          <p:cNvSpPr txBox="1"/>
          <p:nvPr/>
        </p:nvSpPr>
        <p:spPr>
          <a:xfrm>
            <a:off x="5328844" y="1996838"/>
            <a:ext cx="2413500" cy="1986600"/>
          </a:xfrm>
          <a:prstGeom prst="rect">
            <a:avLst/>
          </a:prstGeom>
          <a:noFill/>
          <a:ln>
            <a:noFill/>
          </a:ln>
        </p:spPr>
        <p:txBody>
          <a:bodyPr spcFirstLastPara="1" wrap="square" lIns="68575" tIns="68575" rIns="68575" bIns="68575" anchor="t" anchorCtr="0">
            <a:spAutoFit/>
          </a:bodyPr>
          <a:lstStyle/>
          <a:p>
            <a:pPr marL="177800" lvl="1" indent="-190500" algn="l" rtl="0">
              <a:lnSpc>
                <a:spcPct val="90000"/>
              </a:lnSpc>
              <a:spcBef>
                <a:spcPts val="400"/>
              </a:spcBef>
              <a:spcAft>
                <a:spcPts val="0"/>
              </a:spcAft>
              <a:buClr>
                <a:schemeClr val="lt1"/>
              </a:buClr>
              <a:buSzPts val="1400"/>
              <a:buChar char="○"/>
            </a:pPr>
            <a:r>
              <a:rPr lang="en" sz="1400">
                <a:solidFill>
                  <a:schemeClr val="lt1"/>
                </a:solidFill>
              </a:rPr>
              <a:t>Early engagement</a:t>
            </a:r>
            <a:br>
              <a:rPr lang="en" sz="1400">
                <a:solidFill>
                  <a:schemeClr val="lt1"/>
                </a:solidFill>
              </a:rPr>
            </a:br>
            <a:r>
              <a:rPr lang="en" sz="1400">
                <a:solidFill>
                  <a:schemeClr val="lt1"/>
                </a:solidFill>
              </a:rPr>
              <a:t>and involvement in acquisition planning</a:t>
            </a:r>
            <a:endParaRPr sz="1200">
              <a:solidFill>
                <a:schemeClr val="lt1"/>
              </a:solidFill>
            </a:endParaRPr>
          </a:p>
          <a:p>
            <a:pPr marL="177800" lvl="1" indent="-190500" algn="l" rtl="0">
              <a:lnSpc>
                <a:spcPct val="90000"/>
              </a:lnSpc>
              <a:spcBef>
                <a:spcPts val="400"/>
              </a:spcBef>
              <a:spcAft>
                <a:spcPts val="0"/>
              </a:spcAft>
              <a:buClr>
                <a:schemeClr val="lt1"/>
              </a:buClr>
              <a:buSzPts val="1400"/>
              <a:buChar char="○"/>
            </a:pPr>
            <a:r>
              <a:rPr lang="en" sz="1400">
                <a:solidFill>
                  <a:schemeClr val="lt1"/>
                </a:solidFill>
              </a:rPr>
              <a:t>Maximize small and socioeconomic small business opportunities</a:t>
            </a:r>
            <a:endParaRPr sz="1400">
              <a:solidFill>
                <a:schemeClr val="lt1"/>
              </a:solidFill>
            </a:endParaRPr>
          </a:p>
          <a:p>
            <a:pPr marL="177800" lvl="1" indent="-190500" algn="l" rtl="0">
              <a:lnSpc>
                <a:spcPct val="90000"/>
              </a:lnSpc>
              <a:spcBef>
                <a:spcPts val="400"/>
              </a:spcBef>
              <a:spcAft>
                <a:spcPts val="0"/>
              </a:spcAft>
              <a:buClr>
                <a:schemeClr val="lt1"/>
              </a:buClr>
              <a:buSzPts val="1400"/>
              <a:buChar char="○"/>
            </a:pPr>
            <a:r>
              <a:rPr lang="en" sz="1400">
                <a:solidFill>
                  <a:schemeClr val="lt1"/>
                </a:solidFill>
              </a:rPr>
              <a:t>Focus on PBS Strategic Initiatives (IRA, LPOE, EV, Workforce Development)</a:t>
            </a:r>
            <a:endParaRPr sz="1400">
              <a:solidFill>
                <a:schemeClr val="lt1"/>
              </a:solidFill>
            </a:endParaRPr>
          </a:p>
        </p:txBody>
      </p:sp>
      <p:sp>
        <p:nvSpPr>
          <p:cNvPr id="442" name="Google Shape;442;p55"/>
          <p:cNvSpPr txBox="1"/>
          <p:nvPr/>
        </p:nvSpPr>
        <p:spPr>
          <a:xfrm>
            <a:off x="1962356" y="2169891"/>
            <a:ext cx="2363400" cy="1210800"/>
          </a:xfrm>
          <a:prstGeom prst="rect">
            <a:avLst/>
          </a:prstGeom>
          <a:noFill/>
          <a:ln>
            <a:noFill/>
          </a:ln>
        </p:spPr>
        <p:txBody>
          <a:bodyPr spcFirstLastPara="1" wrap="square" lIns="68575" tIns="68575" rIns="68575" bIns="68575" anchor="t" anchorCtr="0">
            <a:spAutoFit/>
          </a:bodyPr>
          <a:lstStyle/>
          <a:p>
            <a:pPr marL="254000" lvl="1" indent="-254000" algn="l" rtl="0">
              <a:lnSpc>
                <a:spcPct val="90000"/>
              </a:lnSpc>
              <a:spcBef>
                <a:spcPts val="400"/>
              </a:spcBef>
              <a:spcAft>
                <a:spcPts val="0"/>
              </a:spcAft>
              <a:buClr>
                <a:schemeClr val="lt1"/>
              </a:buClr>
              <a:buSzPts val="1400"/>
              <a:buChar char="○"/>
            </a:pPr>
            <a:r>
              <a:rPr lang="en" sz="1400">
                <a:solidFill>
                  <a:schemeClr val="lt1"/>
                </a:solidFill>
              </a:rPr>
              <a:t>Sources Sought Notice</a:t>
            </a:r>
            <a:endParaRPr sz="1400">
              <a:solidFill>
                <a:schemeClr val="lt1"/>
              </a:solidFill>
            </a:endParaRPr>
          </a:p>
          <a:p>
            <a:pPr marL="254000" lvl="1" indent="-254000" algn="l" rtl="0">
              <a:lnSpc>
                <a:spcPct val="90000"/>
              </a:lnSpc>
              <a:spcBef>
                <a:spcPts val="400"/>
              </a:spcBef>
              <a:spcAft>
                <a:spcPts val="0"/>
              </a:spcAft>
              <a:buClr>
                <a:schemeClr val="lt1"/>
              </a:buClr>
              <a:buSzPts val="1400"/>
              <a:buChar char="○"/>
            </a:pPr>
            <a:r>
              <a:rPr lang="en" sz="1400">
                <a:solidFill>
                  <a:schemeClr val="lt1"/>
                </a:solidFill>
              </a:rPr>
              <a:t>Capabilities/Matching Sessions</a:t>
            </a:r>
            <a:endParaRPr sz="1200">
              <a:solidFill>
                <a:schemeClr val="lt1"/>
              </a:solidFill>
            </a:endParaRPr>
          </a:p>
          <a:p>
            <a:pPr marL="254000" lvl="1" indent="-254000" algn="l" rtl="0">
              <a:lnSpc>
                <a:spcPct val="90000"/>
              </a:lnSpc>
              <a:spcBef>
                <a:spcPts val="400"/>
              </a:spcBef>
              <a:spcAft>
                <a:spcPts val="0"/>
              </a:spcAft>
              <a:buClr>
                <a:schemeClr val="lt1"/>
              </a:buClr>
              <a:buSzPts val="1400"/>
              <a:buChar char="○"/>
            </a:pPr>
            <a:r>
              <a:rPr lang="en" sz="1400">
                <a:solidFill>
                  <a:schemeClr val="lt1"/>
                </a:solidFill>
              </a:rPr>
              <a:t>National &amp; Regional Industry Days</a:t>
            </a:r>
            <a:endParaRPr sz="1400">
              <a:solidFill>
                <a:schemeClr val="lt1"/>
              </a:solidFill>
            </a:endParaRPr>
          </a:p>
        </p:txBody>
      </p:sp>
      <p:sp>
        <p:nvSpPr>
          <p:cNvPr id="443" name="Google Shape;443;p55">
            <a:extLst>
              <a:ext uri="{C183D7F6-B498-43B3-948B-1728B52AA6E4}">
                <adec:decorative xmlns:adec="http://schemas.microsoft.com/office/drawing/2017/decorative" val="1"/>
              </a:ext>
            </a:extLst>
          </p:cNvPr>
          <p:cNvSpPr/>
          <p:nvPr/>
        </p:nvSpPr>
        <p:spPr>
          <a:xfrm>
            <a:off x="2076844" y="1863731"/>
            <a:ext cx="2040900" cy="104100"/>
          </a:xfrm>
          <a:prstGeom prst="rect">
            <a:avLst/>
          </a:prstGeom>
          <a:solidFill>
            <a:srgbClr val="99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4" name="Google Shape;444;p55">
            <a:extLst>
              <a:ext uri="{C183D7F6-B498-43B3-948B-1728B52AA6E4}">
                <adec:decorative xmlns:adec="http://schemas.microsoft.com/office/drawing/2017/decorative" val="1"/>
              </a:ext>
            </a:extLst>
          </p:cNvPr>
          <p:cNvSpPr/>
          <p:nvPr/>
        </p:nvSpPr>
        <p:spPr>
          <a:xfrm>
            <a:off x="5364844" y="1863731"/>
            <a:ext cx="2040900" cy="104100"/>
          </a:xfrm>
          <a:prstGeom prst="rect">
            <a:avLst/>
          </a:prstGeom>
          <a:solidFill>
            <a:srgbClr val="99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445" name="Google Shape;445;p55" descr="Handshake"/>
          <p:cNvPicPr preferRelativeResize="0"/>
          <p:nvPr/>
        </p:nvPicPr>
        <p:blipFill>
          <a:blip r:embed="rId5">
            <a:alphaModFix/>
          </a:blip>
          <a:stretch>
            <a:fillRect/>
          </a:stretch>
        </p:blipFill>
        <p:spPr>
          <a:xfrm>
            <a:off x="5987547" y="3732696"/>
            <a:ext cx="795338" cy="795338"/>
          </a:xfrm>
          <a:prstGeom prst="rect">
            <a:avLst/>
          </a:prstGeom>
          <a:noFill/>
          <a:ln>
            <a:noFill/>
          </a:ln>
        </p:spPr>
      </p:pic>
      <p:pic>
        <p:nvPicPr>
          <p:cNvPr id="446" name="Google Shape;446;p55" descr="Two people face to face with a lightbulb in the middle"/>
          <p:cNvPicPr preferRelativeResize="0"/>
          <p:nvPr/>
        </p:nvPicPr>
        <p:blipFill>
          <a:blip r:embed="rId6">
            <a:alphaModFix/>
          </a:blip>
          <a:stretch>
            <a:fillRect/>
          </a:stretch>
        </p:blipFill>
        <p:spPr>
          <a:xfrm>
            <a:off x="2727541" y="3541668"/>
            <a:ext cx="739350" cy="739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6"/>
          <p:cNvSpPr txBox="1">
            <a:spLocks noGrp="1"/>
          </p:cNvSpPr>
          <p:nvPr>
            <p:ph type="sldNum" idx="12"/>
          </p:nvPr>
        </p:nvSpPr>
        <p:spPr>
          <a:xfrm>
            <a:off x="8478300" y="4767275"/>
            <a:ext cx="342000" cy="27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888888"/>
              </a:buClr>
              <a:buFont typeface="Calibri"/>
              <a:buNone/>
            </a:pPr>
            <a:fld id="{00000000-1234-1234-1234-123412341234}" type="slidenum">
              <a:rPr lang="en"/>
              <a:t>21</a:t>
            </a:fld>
            <a:endParaRPr/>
          </a:p>
        </p:txBody>
      </p:sp>
      <p:sp>
        <p:nvSpPr>
          <p:cNvPr id="453" name="Google Shape;453;p56"/>
          <p:cNvSpPr txBox="1">
            <a:spLocks noGrp="1"/>
          </p:cNvSpPr>
          <p:nvPr>
            <p:ph type="title" idx="4294967295"/>
          </p:nvPr>
        </p:nvSpPr>
        <p:spPr>
          <a:xfrm>
            <a:off x="308650" y="167050"/>
            <a:ext cx="8512800" cy="1032600"/>
          </a:xfrm>
          <a:prstGeom prst="rect">
            <a:avLst/>
          </a:prstGeom>
          <a:noFill/>
          <a:ln>
            <a:noFill/>
            <a:prstDash/>
          </a:ln>
          <a:effectLst/>
        </p:spPr>
        <p:txBody>
          <a:bodyPr rot="0" spcFirstLastPara="1" vertOverflow="overflow" horzOverflow="overflow" vert="horz" wrap="square" lIns="91425" tIns="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200"/>
              </a:spcAft>
              <a:buClr>
                <a:srgbClr val="000000"/>
              </a:buClr>
              <a:buSzTx/>
              <a:buFont typeface="Arial"/>
              <a:buNone/>
              <a:tabLst/>
              <a:defRPr/>
            </a:pPr>
            <a:r>
              <a:rPr kumimoji="0" lang="en-US" sz="2900" b="1" i="0" u="none" strike="noStrike" kern="0" cap="none" spc="0" normalizeH="0" baseline="0" noProof="0" dirty="0">
                <a:ln>
                  <a:noFill/>
                </a:ln>
                <a:solidFill>
                  <a:srgbClr val="005087"/>
                </a:solidFill>
                <a:effectLst/>
                <a:uLnTx/>
                <a:uFillTx/>
                <a:latin typeface="Arial"/>
                <a:ea typeface="Arial"/>
                <a:cs typeface="Arial"/>
                <a:sym typeface="Arial"/>
              </a:rPr>
              <a:t>Helpful Links</a:t>
            </a:r>
            <a:endParaRPr kumimoji="0" lang="en-US" sz="2900" b="0" i="0" u="none" strike="noStrike" kern="0" cap="none" spc="0" normalizeH="0" baseline="0" noProof="0" dirty="0">
              <a:ln>
                <a:noFill/>
              </a:ln>
              <a:solidFill>
                <a:srgbClr val="005087"/>
              </a:solidFill>
              <a:effectLst/>
              <a:uLnTx/>
              <a:uFillTx/>
              <a:latin typeface="Arial Narrow"/>
              <a:ea typeface="Arial Narrow"/>
              <a:cs typeface="Arial Narrow"/>
              <a:sym typeface="Arial Narrow"/>
            </a:endParaRPr>
          </a:p>
        </p:txBody>
      </p:sp>
      <p:sp>
        <p:nvSpPr>
          <p:cNvPr id="454" name="Google Shape;454;p56"/>
          <p:cNvSpPr txBox="1"/>
          <p:nvPr/>
        </p:nvSpPr>
        <p:spPr>
          <a:xfrm>
            <a:off x="2042800" y="929100"/>
            <a:ext cx="7042500" cy="4214400"/>
          </a:xfrm>
          <a:prstGeom prst="rect">
            <a:avLst/>
          </a:prstGeom>
          <a:noFill/>
          <a:ln>
            <a:noFill/>
          </a:ln>
        </p:spPr>
        <p:txBody>
          <a:bodyPr spcFirstLastPara="1" wrap="square" lIns="91425" tIns="91425" rIns="91425" bIns="91425" anchor="t" anchorCtr="0">
            <a:spAutoFit/>
          </a:bodyPr>
          <a:lstStyle/>
          <a:p>
            <a:pPr marL="57150" lvl="0" indent="-158750" algn="l" rtl="0">
              <a:lnSpc>
                <a:spcPct val="115000"/>
              </a:lnSpc>
              <a:spcBef>
                <a:spcPts val="0"/>
              </a:spcBef>
              <a:spcAft>
                <a:spcPts val="0"/>
              </a:spcAft>
              <a:buClr>
                <a:srgbClr val="B45F06"/>
              </a:buClr>
              <a:buSzPts val="1600"/>
              <a:buChar char="▸"/>
            </a:pPr>
            <a:r>
              <a:rPr lang="en" sz="1600">
                <a:solidFill>
                  <a:srgbClr val="172C55"/>
                </a:solidFill>
              </a:rPr>
              <a:t>GSA Forecast of Contract Opportunities:                                               </a:t>
            </a:r>
            <a:r>
              <a:rPr lang="en" sz="1600" i="1" u="sng">
                <a:solidFill>
                  <a:srgbClr val="AB2C38"/>
                </a:solidFill>
                <a:hlinkClick r:id="rId3">
                  <a:extLst>
                    <a:ext uri="{A12FA001-AC4F-418D-AE19-62706E023703}">
                      <ahyp:hlinkClr xmlns:ahyp="http://schemas.microsoft.com/office/drawing/2018/hyperlinkcolor" val="tx"/>
                    </a:ext>
                  </a:extLst>
                </a:hlinkClick>
              </a:rPr>
              <a:t>Acquisition Gateway</a:t>
            </a:r>
            <a:endParaRPr sz="1600" i="1">
              <a:solidFill>
                <a:srgbClr val="172C55"/>
              </a:solidFill>
            </a:endParaRPr>
          </a:p>
          <a:p>
            <a:pPr marL="57150" lvl="0" indent="-158750" algn="l" rtl="0">
              <a:lnSpc>
                <a:spcPct val="115000"/>
              </a:lnSpc>
              <a:spcBef>
                <a:spcPts val="600"/>
              </a:spcBef>
              <a:spcAft>
                <a:spcPts val="0"/>
              </a:spcAft>
              <a:buClr>
                <a:srgbClr val="B45F06"/>
              </a:buClr>
              <a:buSzPts val="1600"/>
              <a:buChar char="▸"/>
            </a:pPr>
            <a:r>
              <a:rPr lang="en" sz="1600">
                <a:solidFill>
                  <a:srgbClr val="172C55"/>
                </a:solidFill>
              </a:rPr>
              <a:t>Open Market opportunities over $25,000:                                                  </a:t>
            </a:r>
            <a:r>
              <a:rPr lang="en" sz="1600" i="1" u="sng">
                <a:solidFill>
                  <a:srgbClr val="172C55"/>
                </a:solidFill>
                <a:hlinkClick r:id="rId4">
                  <a:extLst>
                    <a:ext uri="{A12FA001-AC4F-418D-AE19-62706E023703}">
                      <ahyp:hlinkClr xmlns:ahyp="http://schemas.microsoft.com/office/drawing/2018/hyperlinkcolor" val="tx"/>
                    </a:ext>
                  </a:extLst>
                </a:hlinkClick>
              </a:rPr>
              <a:t>sam.gov</a:t>
            </a:r>
            <a:r>
              <a:rPr lang="en" sz="1600">
                <a:solidFill>
                  <a:srgbClr val="172C55"/>
                </a:solidFill>
              </a:rPr>
              <a:t> (search contract opportunities)</a:t>
            </a:r>
            <a:endParaRPr sz="1600">
              <a:solidFill>
                <a:srgbClr val="172C55"/>
              </a:solidFill>
            </a:endParaRPr>
          </a:p>
          <a:p>
            <a:pPr marL="57150" lvl="0" indent="-158750" algn="l" rtl="0">
              <a:lnSpc>
                <a:spcPct val="115000"/>
              </a:lnSpc>
              <a:spcBef>
                <a:spcPts val="600"/>
              </a:spcBef>
              <a:spcAft>
                <a:spcPts val="0"/>
              </a:spcAft>
              <a:buClr>
                <a:srgbClr val="B45F06"/>
              </a:buClr>
              <a:buSzPts val="1600"/>
              <a:buChar char="▸"/>
            </a:pPr>
            <a:r>
              <a:rPr lang="en" sz="1600">
                <a:solidFill>
                  <a:srgbClr val="172C55"/>
                </a:solidFill>
              </a:rPr>
              <a:t>Prepare for Getting on the GSA Schedule:                                                     </a:t>
            </a:r>
            <a:r>
              <a:rPr lang="en" sz="1600" i="1" u="sng">
                <a:solidFill>
                  <a:srgbClr val="172C55"/>
                </a:solidFill>
                <a:hlinkClick r:id="rId5">
                  <a:extLst>
                    <a:ext uri="{A12FA001-AC4F-418D-AE19-62706E023703}">
                      <ahyp:hlinkClr xmlns:ahyp="http://schemas.microsoft.com/office/drawing/2018/hyperlinkcolor" val="tx"/>
                    </a:ext>
                  </a:extLst>
                </a:hlinkClick>
              </a:rPr>
              <a:t>MAS Roadmap</a:t>
            </a:r>
            <a:endParaRPr sz="1600" i="1">
              <a:solidFill>
                <a:srgbClr val="172C55"/>
              </a:solidFill>
            </a:endParaRPr>
          </a:p>
          <a:p>
            <a:pPr marL="57150" lvl="0" indent="-158750" algn="l" rtl="0">
              <a:lnSpc>
                <a:spcPct val="115000"/>
              </a:lnSpc>
              <a:spcBef>
                <a:spcPts val="600"/>
              </a:spcBef>
              <a:spcAft>
                <a:spcPts val="0"/>
              </a:spcAft>
              <a:buClr>
                <a:srgbClr val="B45F06"/>
              </a:buClr>
              <a:buSzPts val="1600"/>
              <a:buChar char="▸"/>
            </a:pPr>
            <a:r>
              <a:rPr lang="en" sz="1600" i="1" u="sng">
                <a:solidFill>
                  <a:srgbClr val="172C55"/>
                </a:solidFill>
                <a:hlinkClick r:id="rId6">
                  <a:extLst>
                    <a:ext uri="{A12FA001-AC4F-418D-AE19-62706E023703}">
                      <ahyp:hlinkClr xmlns:ahyp="http://schemas.microsoft.com/office/drawing/2018/hyperlinkcolor" val="tx"/>
                    </a:ext>
                  </a:extLst>
                </a:hlinkClick>
              </a:rPr>
              <a:t>EPA Interim Determination on LEC materials</a:t>
            </a:r>
            <a:r>
              <a:rPr lang="en" sz="1600" i="1">
                <a:solidFill>
                  <a:srgbClr val="172C55"/>
                </a:solidFill>
              </a:rPr>
              <a:t>  </a:t>
            </a:r>
            <a:r>
              <a:rPr lang="en" sz="1600">
                <a:solidFill>
                  <a:srgbClr val="172C55"/>
                </a:solidFill>
              </a:rPr>
              <a:t>                                                 (scroll down to ‘Working With Other Federal Agencies’)</a:t>
            </a:r>
            <a:endParaRPr sz="1600">
              <a:solidFill>
                <a:srgbClr val="172C55"/>
              </a:solidFill>
            </a:endParaRPr>
          </a:p>
          <a:p>
            <a:pPr marL="57150" lvl="0" indent="-158750" algn="l" rtl="0">
              <a:lnSpc>
                <a:spcPct val="115000"/>
              </a:lnSpc>
              <a:spcBef>
                <a:spcPts val="600"/>
              </a:spcBef>
              <a:spcAft>
                <a:spcPts val="0"/>
              </a:spcAft>
              <a:buClr>
                <a:srgbClr val="B45F06"/>
              </a:buClr>
              <a:buSzPts val="1600"/>
              <a:buChar char="▸"/>
            </a:pPr>
            <a:r>
              <a:rPr lang="en" sz="1600">
                <a:solidFill>
                  <a:srgbClr val="172C55"/>
                </a:solidFill>
              </a:rPr>
              <a:t>Federal Buy Clean Initiative:                                                           </a:t>
            </a:r>
            <a:r>
              <a:rPr lang="en" sz="1600" i="1" u="sng">
                <a:solidFill>
                  <a:srgbClr val="172C55"/>
                </a:solidFill>
                <a:hlinkClick r:id="rId7">
                  <a:extLst>
                    <a:ext uri="{A12FA001-AC4F-418D-AE19-62706E023703}">
                      <ahyp:hlinkClr xmlns:ahyp="http://schemas.microsoft.com/office/drawing/2018/hyperlinkcolor" val="tx"/>
                    </a:ext>
                  </a:extLst>
                </a:hlinkClick>
              </a:rPr>
              <a:t>sustainability.gov</a:t>
            </a:r>
            <a:endParaRPr sz="1500">
              <a:solidFill>
                <a:srgbClr val="555555"/>
              </a:solidFill>
              <a:latin typeface="Source Sans Pro"/>
              <a:ea typeface="Source Sans Pro"/>
              <a:cs typeface="Source Sans Pro"/>
              <a:sym typeface="Source Sans Pro"/>
            </a:endParaRPr>
          </a:p>
          <a:p>
            <a:pPr marL="57150" lvl="0" indent="-158750" algn="l" rtl="0">
              <a:lnSpc>
                <a:spcPct val="115000"/>
              </a:lnSpc>
              <a:spcBef>
                <a:spcPts val="600"/>
              </a:spcBef>
              <a:spcAft>
                <a:spcPts val="600"/>
              </a:spcAft>
              <a:buClr>
                <a:srgbClr val="002665"/>
              </a:buClr>
              <a:buSzPts val="1600"/>
              <a:buChar char="▸"/>
            </a:pPr>
            <a:r>
              <a:rPr lang="en" sz="1600">
                <a:solidFill>
                  <a:srgbClr val="002665"/>
                </a:solidFill>
              </a:rPr>
              <a:t>USAspending is the official open data source of federal spending information, including information about federal awards such as contracts, grants, and loans </a:t>
            </a:r>
            <a:r>
              <a:rPr lang="en" sz="1500">
                <a:solidFill>
                  <a:srgbClr val="002665"/>
                </a:solidFill>
                <a:latin typeface="Source Sans Pro"/>
                <a:ea typeface="Source Sans Pro"/>
                <a:cs typeface="Source Sans Pro"/>
                <a:sym typeface="Source Sans Pro"/>
              </a:rPr>
              <a:t>.</a:t>
            </a:r>
            <a:r>
              <a:rPr lang="en" sz="1600" i="1">
                <a:solidFill>
                  <a:srgbClr val="002665"/>
                </a:solidFill>
              </a:rPr>
              <a:t>https://www.usaspending.gov/</a:t>
            </a:r>
            <a:endParaRPr sz="1600" i="1">
              <a:solidFill>
                <a:srgbClr val="002665"/>
              </a:solidFill>
            </a:endParaRPr>
          </a:p>
        </p:txBody>
      </p:sp>
      <p:pic>
        <p:nvPicPr>
          <p:cNvPr id="455" name="Google Shape;455;p56" descr="Chainlink"/>
          <p:cNvPicPr preferRelativeResize="0"/>
          <p:nvPr/>
        </p:nvPicPr>
        <p:blipFill>
          <a:blip r:embed="rId8">
            <a:alphaModFix/>
          </a:blip>
          <a:stretch>
            <a:fillRect/>
          </a:stretch>
        </p:blipFill>
        <p:spPr>
          <a:xfrm>
            <a:off x="430049" y="1619525"/>
            <a:ext cx="1344400" cy="1297700"/>
          </a:xfrm>
          <a:prstGeom prst="rect">
            <a:avLst/>
          </a:prstGeom>
          <a:noFill/>
          <a:ln>
            <a:noFill/>
          </a:ln>
          <a:effectLst>
            <a:outerShdw blurRad="57150" dist="19050" dir="5400000" algn="bl" rotWithShape="0">
              <a:srgbClr val="336699">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7"/>
          <p:cNvSpPr txBox="1">
            <a:spLocks noGrp="1"/>
          </p:cNvSpPr>
          <p:nvPr>
            <p:ph type="sldNum" idx="12"/>
          </p:nvPr>
        </p:nvSpPr>
        <p:spPr>
          <a:xfrm>
            <a:off x="8478300" y="4767275"/>
            <a:ext cx="342000" cy="27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888888"/>
              </a:buClr>
              <a:buFont typeface="Calibri"/>
              <a:buNone/>
            </a:pPr>
            <a:fld id="{00000000-1234-1234-1234-123412341234}" type="slidenum">
              <a:rPr lang="en"/>
              <a:t>22</a:t>
            </a:fld>
            <a:endParaRPr/>
          </a:p>
        </p:txBody>
      </p:sp>
      <p:sp>
        <p:nvSpPr>
          <p:cNvPr id="462" name="Google Shape;462;p57"/>
          <p:cNvSpPr txBox="1">
            <a:spLocks noGrp="1"/>
          </p:cNvSpPr>
          <p:nvPr>
            <p:ph type="title" idx="4294967295"/>
          </p:nvPr>
        </p:nvSpPr>
        <p:spPr>
          <a:xfrm>
            <a:off x="308650" y="319450"/>
            <a:ext cx="8512800" cy="1032600"/>
          </a:xfrm>
          <a:prstGeom prst="rect">
            <a:avLst/>
          </a:prstGeom>
          <a:noFill/>
          <a:ln>
            <a:noFill/>
            <a:prstDash/>
          </a:ln>
          <a:effectLst/>
        </p:spPr>
        <p:txBody>
          <a:bodyPr rot="0" spcFirstLastPara="1" vertOverflow="overflow" horzOverflow="overflow" vert="horz" wrap="square" lIns="91425" tIns="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200"/>
              </a:spcAft>
              <a:buClr>
                <a:srgbClr val="000000"/>
              </a:buClr>
              <a:buSzTx/>
              <a:buFont typeface="Arial"/>
              <a:buNone/>
              <a:tabLst/>
              <a:defRPr/>
            </a:pPr>
            <a:r>
              <a:rPr kumimoji="0" lang="en-US" sz="2900" b="1" i="0" u="none" strike="noStrike" kern="0" cap="none" spc="0" normalizeH="0" baseline="0" noProof="0" dirty="0">
                <a:ln>
                  <a:noFill/>
                </a:ln>
                <a:solidFill>
                  <a:srgbClr val="005087"/>
                </a:solidFill>
                <a:effectLst/>
                <a:uLnTx/>
                <a:uFillTx/>
                <a:latin typeface="Arial"/>
                <a:ea typeface="Arial"/>
                <a:cs typeface="Arial"/>
                <a:sym typeface="Arial"/>
              </a:rPr>
              <a:t>Helpful Links</a:t>
            </a:r>
            <a:endParaRPr kumimoji="0" lang="en-US" sz="2900" b="0" i="0" u="none" strike="noStrike" kern="0" cap="none" spc="0" normalizeH="0" baseline="0" noProof="0" dirty="0">
              <a:ln>
                <a:noFill/>
              </a:ln>
              <a:solidFill>
                <a:srgbClr val="005087"/>
              </a:solidFill>
              <a:effectLst/>
              <a:uLnTx/>
              <a:uFillTx/>
              <a:latin typeface="Arial Narrow"/>
              <a:ea typeface="Arial Narrow"/>
              <a:cs typeface="Arial Narrow"/>
              <a:sym typeface="Arial Narrow"/>
            </a:endParaRPr>
          </a:p>
        </p:txBody>
      </p:sp>
      <p:sp>
        <p:nvSpPr>
          <p:cNvPr id="463" name="Google Shape;463;p57"/>
          <p:cNvSpPr txBox="1"/>
          <p:nvPr/>
        </p:nvSpPr>
        <p:spPr>
          <a:xfrm>
            <a:off x="2101375" y="1252975"/>
            <a:ext cx="5205300" cy="32631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1000"/>
              </a:spcBef>
              <a:spcAft>
                <a:spcPts val="0"/>
              </a:spcAft>
              <a:buClr>
                <a:srgbClr val="B45F06"/>
              </a:buClr>
              <a:buSzPts val="1600"/>
              <a:buChar char="▸"/>
            </a:pPr>
            <a:r>
              <a:rPr lang="en" sz="1600" u="sng">
                <a:solidFill>
                  <a:srgbClr val="1155CC"/>
                </a:solidFill>
                <a:highlight>
                  <a:srgbClr val="FFFFFF"/>
                </a:highlight>
                <a:hlinkClick r:id="rId3">
                  <a:extLst>
                    <a:ext uri="{A12FA001-AC4F-418D-AE19-62706E023703}">
                      <ahyp:hlinkClr xmlns:ahyp="http://schemas.microsoft.com/office/drawing/2018/hyperlinkcolor" val="tx"/>
                    </a:ext>
                  </a:extLst>
                </a:hlinkClick>
              </a:rPr>
              <a:t>GSA Office of Small Disadvantaged Business Utilization (OSDBU) Getting On GSA Schedule Webinar</a:t>
            </a:r>
            <a:endParaRPr sz="1600" u="sng">
              <a:solidFill>
                <a:srgbClr val="1155CC"/>
              </a:solidFill>
              <a:highlight>
                <a:srgbClr val="FFFFFF"/>
              </a:highlight>
            </a:endParaRPr>
          </a:p>
          <a:p>
            <a:pPr marL="457200" lvl="0" indent="-330200" algn="l" rtl="0">
              <a:lnSpc>
                <a:spcPct val="115000"/>
              </a:lnSpc>
              <a:spcBef>
                <a:spcPts val="0"/>
              </a:spcBef>
              <a:spcAft>
                <a:spcPts val="0"/>
              </a:spcAft>
              <a:buClr>
                <a:srgbClr val="B45F06"/>
              </a:buClr>
              <a:buSzPts val="1600"/>
              <a:buChar char="▸"/>
            </a:pPr>
            <a:r>
              <a:rPr lang="en" sz="1600" u="sng">
                <a:solidFill>
                  <a:srgbClr val="1155CC"/>
                </a:solidFill>
                <a:highlight>
                  <a:srgbClr val="FFFFFF"/>
                </a:highlight>
                <a:hlinkClick r:id="rId4">
                  <a:extLst>
                    <a:ext uri="{A12FA001-AC4F-418D-AE19-62706E023703}">
                      <ahyp:hlinkClr xmlns:ahyp="http://schemas.microsoft.com/office/drawing/2018/hyperlinkcolor" val="tx"/>
                    </a:ext>
                  </a:extLst>
                </a:hlinkClick>
              </a:rPr>
              <a:t>How to Access GSA Contract Opportunities</a:t>
            </a:r>
            <a:endParaRPr sz="1600" u="sng">
              <a:solidFill>
                <a:srgbClr val="1155CC"/>
              </a:solidFill>
              <a:highlight>
                <a:srgbClr val="FFFFFF"/>
              </a:highlight>
            </a:endParaRPr>
          </a:p>
          <a:p>
            <a:pPr marL="457200" lvl="0" indent="-330200" algn="l" rtl="0">
              <a:lnSpc>
                <a:spcPct val="115000"/>
              </a:lnSpc>
              <a:spcBef>
                <a:spcPts val="0"/>
              </a:spcBef>
              <a:spcAft>
                <a:spcPts val="0"/>
              </a:spcAft>
              <a:buClr>
                <a:srgbClr val="B45F06"/>
              </a:buClr>
              <a:buSzPts val="1600"/>
              <a:buChar char="▸"/>
            </a:pPr>
            <a:r>
              <a:rPr lang="en" sz="1600" u="sng">
                <a:solidFill>
                  <a:srgbClr val="1155CC"/>
                </a:solidFill>
                <a:highlight>
                  <a:srgbClr val="FFFFFF"/>
                </a:highlight>
                <a:hlinkClick r:id="rId5">
                  <a:extLst>
                    <a:ext uri="{A12FA001-AC4F-418D-AE19-62706E023703}">
                      <ahyp:hlinkClr xmlns:ahyp="http://schemas.microsoft.com/office/drawing/2018/hyperlinkcolor" val="tx"/>
                    </a:ext>
                  </a:extLst>
                </a:hlinkClick>
              </a:rPr>
              <a:t>How to Become a GSA Schedule Holder</a:t>
            </a:r>
            <a:endParaRPr sz="1600" u="sng">
              <a:solidFill>
                <a:srgbClr val="1155CC"/>
              </a:solidFill>
              <a:highlight>
                <a:srgbClr val="FFFFFF"/>
              </a:highlight>
            </a:endParaRPr>
          </a:p>
          <a:p>
            <a:pPr marL="457200" lvl="0" indent="-330200" algn="l" rtl="0">
              <a:lnSpc>
                <a:spcPct val="115000"/>
              </a:lnSpc>
              <a:spcBef>
                <a:spcPts val="0"/>
              </a:spcBef>
              <a:spcAft>
                <a:spcPts val="0"/>
              </a:spcAft>
              <a:buClr>
                <a:srgbClr val="B45F06"/>
              </a:buClr>
              <a:buSzPts val="1600"/>
              <a:buChar char="▸"/>
            </a:pPr>
            <a:r>
              <a:rPr lang="en" sz="1600" u="sng">
                <a:solidFill>
                  <a:srgbClr val="1155CC"/>
                </a:solidFill>
                <a:highlight>
                  <a:srgbClr val="FFFFFF"/>
                </a:highlight>
                <a:hlinkClick r:id="rId6">
                  <a:extLst>
                    <a:ext uri="{A12FA001-AC4F-418D-AE19-62706E023703}">
                      <ahyp:hlinkClr xmlns:ahyp="http://schemas.microsoft.com/office/drawing/2018/hyperlinkcolor" val="tx"/>
                    </a:ext>
                  </a:extLst>
                </a:hlinkClick>
              </a:rPr>
              <a:t>GSA (OSDBU) Marketing Training for 8(a) STARS III Industry Partners</a:t>
            </a:r>
            <a:endParaRPr sz="1600" u="sng">
              <a:solidFill>
                <a:srgbClr val="1155CC"/>
              </a:solidFill>
              <a:highlight>
                <a:srgbClr val="FFFFFF"/>
              </a:highlight>
            </a:endParaRPr>
          </a:p>
          <a:p>
            <a:pPr marL="457200" lvl="0" indent="-330200" algn="l" rtl="0">
              <a:lnSpc>
                <a:spcPct val="115000"/>
              </a:lnSpc>
              <a:spcBef>
                <a:spcPts val="0"/>
              </a:spcBef>
              <a:spcAft>
                <a:spcPts val="0"/>
              </a:spcAft>
              <a:buClr>
                <a:srgbClr val="B45F06"/>
              </a:buClr>
              <a:buSzPts val="1600"/>
              <a:buChar char="▸"/>
            </a:pPr>
            <a:r>
              <a:rPr lang="en" sz="1600" u="sng">
                <a:solidFill>
                  <a:srgbClr val="1155CC"/>
                </a:solidFill>
                <a:highlight>
                  <a:srgbClr val="FFFFFF"/>
                </a:highlight>
                <a:hlinkClick r:id="rId7">
                  <a:extLst>
                    <a:ext uri="{A12FA001-AC4F-418D-AE19-62706E023703}">
                      <ahyp:hlinkClr xmlns:ahyp="http://schemas.microsoft.com/office/drawing/2018/hyperlinkcolor" val="tx"/>
                    </a:ext>
                  </a:extLst>
                </a:hlinkClick>
              </a:rPr>
              <a:t>Upcoming OSDBU Events &amp; Contacts</a:t>
            </a:r>
            <a:endParaRPr sz="1600" u="sng">
              <a:solidFill>
                <a:srgbClr val="1155CC"/>
              </a:solidFill>
              <a:highlight>
                <a:srgbClr val="FFFFFF"/>
              </a:highlight>
            </a:endParaRPr>
          </a:p>
          <a:p>
            <a:pPr marL="457200" lvl="0" indent="-330200" algn="l" rtl="0">
              <a:lnSpc>
                <a:spcPct val="115000"/>
              </a:lnSpc>
              <a:spcBef>
                <a:spcPts val="0"/>
              </a:spcBef>
              <a:spcAft>
                <a:spcPts val="0"/>
              </a:spcAft>
              <a:buClr>
                <a:srgbClr val="B45F06"/>
              </a:buClr>
              <a:buSzPts val="1600"/>
              <a:buChar char="▸"/>
            </a:pPr>
            <a:r>
              <a:rPr lang="en" sz="1600" u="sng">
                <a:solidFill>
                  <a:srgbClr val="1155CC"/>
                </a:solidFill>
                <a:highlight>
                  <a:srgbClr val="FFFFFF"/>
                </a:highlight>
                <a:hlinkClick r:id="rId8">
                  <a:extLst>
                    <a:ext uri="{A12FA001-AC4F-418D-AE19-62706E023703}">
                      <ahyp:hlinkClr xmlns:ahyp="http://schemas.microsoft.com/office/drawing/2018/hyperlinkcolor" val="tx"/>
                    </a:ext>
                  </a:extLst>
                </a:hlinkClick>
              </a:rPr>
              <a:t>Find your local GSA Small Business Advocate</a:t>
            </a:r>
            <a:endParaRPr sz="1600">
              <a:solidFill>
                <a:srgbClr val="172C55"/>
              </a:solidFill>
            </a:endParaRPr>
          </a:p>
          <a:p>
            <a:pPr marL="457200" lvl="0" indent="-330200" algn="l" rtl="0">
              <a:lnSpc>
                <a:spcPct val="115000"/>
              </a:lnSpc>
              <a:spcBef>
                <a:spcPts val="0"/>
              </a:spcBef>
              <a:spcAft>
                <a:spcPts val="0"/>
              </a:spcAft>
              <a:buClr>
                <a:srgbClr val="B45F06"/>
              </a:buClr>
              <a:buSzPts val="1600"/>
              <a:buChar char="▸"/>
            </a:pPr>
            <a:r>
              <a:rPr lang="en" sz="1600" b="1" u="sng">
                <a:solidFill>
                  <a:srgbClr val="1155CC"/>
                </a:solidFill>
                <a:hlinkClick r:id="rId9">
                  <a:extLst>
                    <a:ext uri="{A12FA001-AC4F-418D-AE19-62706E023703}">
                      <ahyp:hlinkClr xmlns:ahyp="http://schemas.microsoft.com/office/drawing/2018/hyperlinkcolor" val="tx"/>
                    </a:ext>
                  </a:extLst>
                </a:hlinkClick>
              </a:rPr>
              <a:t>PBS National IRA Industry Day (March 21, 2024) Registration Link</a:t>
            </a:r>
            <a:endParaRPr sz="1600" b="1">
              <a:solidFill>
                <a:srgbClr val="1155CC"/>
              </a:solidFill>
            </a:endParaRPr>
          </a:p>
        </p:txBody>
      </p:sp>
      <p:pic>
        <p:nvPicPr>
          <p:cNvPr id="464" name="Google Shape;464;p57" descr="Chainlink"/>
          <p:cNvPicPr preferRelativeResize="0"/>
          <p:nvPr/>
        </p:nvPicPr>
        <p:blipFill>
          <a:blip r:embed="rId10">
            <a:alphaModFix/>
          </a:blip>
          <a:stretch>
            <a:fillRect/>
          </a:stretch>
        </p:blipFill>
        <p:spPr>
          <a:xfrm>
            <a:off x="698399" y="1597150"/>
            <a:ext cx="1344400" cy="1297700"/>
          </a:xfrm>
          <a:prstGeom prst="rect">
            <a:avLst/>
          </a:prstGeom>
          <a:noFill/>
          <a:ln>
            <a:noFill/>
          </a:ln>
          <a:effectLst>
            <a:outerShdw blurRad="57150" dist="19050" dir="5400000" algn="bl" rotWithShape="0">
              <a:srgbClr val="336699">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8"/>
          <p:cNvSpPr txBox="1">
            <a:spLocks noGrp="1"/>
          </p:cNvSpPr>
          <p:nvPr>
            <p:ph type="sldNum" idx="12"/>
          </p:nvPr>
        </p:nvSpPr>
        <p:spPr>
          <a:xfrm>
            <a:off x="8478300" y="4767275"/>
            <a:ext cx="342000" cy="27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888888"/>
              </a:buClr>
              <a:buFont typeface="Calibri"/>
              <a:buNone/>
            </a:pPr>
            <a:fld id="{00000000-1234-1234-1234-123412341234}" type="slidenum">
              <a:rPr lang="en"/>
              <a:t>23</a:t>
            </a:fld>
            <a:endParaRPr/>
          </a:p>
        </p:txBody>
      </p:sp>
      <p:sp>
        <p:nvSpPr>
          <p:cNvPr id="471" name="Google Shape;471;p58"/>
          <p:cNvSpPr txBox="1"/>
          <p:nvPr/>
        </p:nvSpPr>
        <p:spPr>
          <a:xfrm>
            <a:off x="461050" y="319450"/>
            <a:ext cx="8512800" cy="1032600"/>
          </a:xfrm>
          <a:prstGeom prst="rect">
            <a:avLst/>
          </a:prstGeom>
          <a:noFill/>
          <a:ln>
            <a:noFill/>
          </a:ln>
        </p:spPr>
        <p:txBody>
          <a:bodyPr spcFirstLastPara="1" wrap="square" lIns="91425" tIns="0" rIns="91425" bIns="45700" anchor="ctr" anchorCtr="0">
            <a:noAutofit/>
          </a:bodyPr>
          <a:lstStyle/>
          <a:p>
            <a:pPr marL="0" lvl="0" indent="0" algn="ctr" rtl="0">
              <a:lnSpc>
                <a:spcPct val="115000"/>
              </a:lnSpc>
              <a:spcBef>
                <a:spcPts val="2400"/>
              </a:spcBef>
              <a:spcAft>
                <a:spcPts val="600"/>
              </a:spcAft>
              <a:buNone/>
            </a:pPr>
            <a:r>
              <a:rPr lang="en" sz="2900" b="1" dirty="0">
                <a:solidFill>
                  <a:srgbClr val="005087"/>
                </a:solidFill>
              </a:rPr>
              <a:t>Where to Find GSA Opportunities</a:t>
            </a:r>
            <a:endParaRPr sz="2900" dirty="0">
              <a:solidFill>
                <a:srgbClr val="005087"/>
              </a:solidFill>
              <a:latin typeface="Arial Narrow"/>
              <a:ea typeface="Arial Narrow"/>
              <a:cs typeface="Arial Narrow"/>
              <a:sym typeface="Arial Narrow"/>
            </a:endParaRPr>
          </a:p>
        </p:txBody>
      </p:sp>
      <p:sp>
        <p:nvSpPr>
          <p:cNvPr id="472" name="Google Shape;472;p58"/>
          <p:cNvSpPr txBox="1"/>
          <p:nvPr/>
        </p:nvSpPr>
        <p:spPr>
          <a:xfrm>
            <a:off x="531675" y="1313950"/>
            <a:ext cx="4847100" cy="243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 sz="1600">
                <a:solidFill>
                  <a:srgbClr val="172C55"/>
                </a:solidFill>
                <a:highlight>
                  <a:srgbClr val="FFFFFF"/>
                </a:highlight>
              </a:rPr>
              <a:t>The best resources to locate GSA opportunities are the </a:t>
            </a:r>
            <a:r>
              <a:rPr lang="en" sz="1600" i="1" u="sng">
                <a:solidFill>
                  <a:srgbClr val="990000"/>
                </a:solidFill>
                <a:highlight>
                  <a:srgbClr val="FFFFFF"/>
                </a:highlight>
                <a:hlinkClick r:id="rId3">
                  <a:extLst>
                    <a:ext uri="{A12FA001-AC4F-418D-AE19-62706E023703}">
                      <ahyp:hlinkClr xmlns:ahyp="http://schemas.microsoft.com/office/drawing/2018/hyperlinkcolor" val="tx"/>
                    </a:ext>
                  </a:extLst>
                </a:hlinkClick>
              </a:rPr>
              <a:t>SAM.gov</a:t>
            </a:r>
            <a:r>
              <a:rPr lang="en" sz="1600">
                <a:solidFill>
                  <a:srgbClr val="172C55"/>
                </a:solidFill>
                <a:highlight>
                  <a:srgbClr val="FFFFFF"/>
                </a:highlight>
              </a:rPr>
              <a:t> Contract Opportunities Search and the Forecast of Contracting Opportunities Tool.  </a:t>
            </a:r>
            <a:endParaRPr sz="1600">
              <a:solidFill>
                <a:srgbClr val="172C55"/>
              </a:solidFill>
              <a:highlight>
                <a:srgbClr val="FFFFFF"/>
              </a:highlight>
            </a:endParaRPr>
          </a:p>
          <a:p>
            <a:pPr marL="171450" lvl="0" indent="-133350" algn="l" rtl="0">
              <a:lnSpc>
                <a:spcPct val="115000"/>
              </a:lnSpc>
              <a:spcBef>
                <a:spcPts val="1200"/>
              </a:spcBef>
              <a:spcAft>
                <a:spcPts val="0"/>
              </a:spcAft>
              <a:buClr>
                <a:srgbClr val="F6B26B"/>
              </a:buClr>
              <a:buSzPts val="1200"/>
              <a:buChar char="▸"/>
            </a:pPr>
            <a:r>
              <a:rPr lang="en" sz="1200">
                <a:solidFill>
                  <a:srgbClr val="172C55"/>
                </a:solidFill>
                <a:highlight>
                  <a:srgbClr val="FFFFFF"/>
                </a:highlight>
              </a:rPr>
              <a:t>The </a:t>
            </a:r>
            <a:r>
              <a:rPr lang="en" sz="1200" i="1" u="sng">
                <a:solidFill>
                  <a:srgbClr val="AB2C38"/>
                </a:solidFill>
                <a:highlight>
                  <a:srgbClr val="FFFFFF"/>
                </a:highlight>
                <a:hlinkClick r:id="rId4">
                  <a:extLst>
                    <a:ext uri="{A12FA001-AC4F-418D-AE19-62706E023703}">
                      <ahyp:hlinkClr xmlns:ahyp="http://schemas.microsoft.com/office/drawing/2018/hyperlinkcolor" val="tx"/>
                    </a:ext>
                  </a:extLst>
                </a:hlinkClick>
              </a:rPr>
              <a:t>Forecast of Contracting Opportunities Tool</a:t>
            </a:r>
            <a:r>
              <a:rPr lang="en" sz="1200">
                <a:solidFill>
                  <a:srgbClr val="172C55"/>
                </a:solidFill>
                <a:highlight>
                  <a:srgbClr val="FFFFFF"/>
                </a:highlight>
              </a:rPr>
              <a:t> provides information on expected federal contracting opportunities. The tool assists with acquisition planning by helping vendors learn about potential prime contracting opportunities early in the process. Users can easily filter the data by agency, location (place of performance), NAICS Code, contract type, and more.</a:t>
            </a:r>
            <a:endParaRPr sz="1200">
              <a:solidFill>
                <a:srgbClr val="172C55"/>
              </a:solidFill>
            </a:endParaRPr>
          </a:p>
        </p:txBody>
      </p:sp>
      <p:sp>
        <p:nvSpPr>
          <p:cNvPr id="473" name="Google Shape;473;p58"/>
          <p:cNvSpPr txBox="1"/>
          <p:nvPr/>
        </p:nvSpPr>
        <p:spPr>
          <a:xfrm>
            <a:off x="5696100" y="1557800"/>
            <a:ext cx="3038400" cy="26628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1200"/>
              </a:spcBef>
              <a:spcAft>
                <a:spcPts val="0"/>
              </a:spcAft>
              <a:buNone/>
            </a:pPr>
            <a:r>
              <a:rPr lang="en" sz="1800">
                <a:solidFill>
                  <a:srgbClr val="222222"/>
                </a:solidFill>
                <a:latin typeface="Arial Black"/>
                <a:ea typeface="Arial Black"/>
                <a:cs typeface="Arial Black"/>
                <a:sym typeface="Arial Black"/>
              </a:rPr>
              <a:t>Where to Find Help</a:t>
            </a:r>
            <a:endParaRPr sz="1800">
              <a:solidFill>
                <a:srgbClr val="222222"/>
              </a:solidFill>
              <a:latin typeface="Arial Black"/>
              <a:ea typeface="Arial Black"/>
              <a:cs typeface="Arial Black"/>
              <a:sym typeface="Arial Black"/>
            </a:endParaRPr>
          </a:p>
          <a:p>
            <a:pPr marL="0" lvl="0" indent="0" algn="l" rtl="0">
              <a:lnSpc>
                <a:spcPct val="100000"/>
              </a:lnSpc>
              <a:spcBef>
                <a:spcPts val="1800"/>
              </a:spcBef>
              <a:spcAft>
                <a:spcPts val="0"/>
              </a:spcAft>
              <a:buNone/>
            </a:pPr>
            <a:r>
              <a:rPr lang="en" sz="1200">
                <a:solidFill>
                  <a:srgbClr val="222222"/>
                </a:solidFill>
              </a:rPr>
              <a:t>GSA has several useful resources for vendors seeking to do business with GSA.</a:t>
            </a:r>
            <a:endParaRPr sz="1200">
              <a:solidFill>
                <a:srgbClr val="222222"/>
              </a:solidFill>
            </a:endParaRPr>
          </a:p>
          <a:p>
            <a:pPr marL="171450" lvl="0" indent="-133350" algn="l" rtl="0">
              <a:lnSpc>
                <a:spcPct val="100000"/>
              </a:lnSpc>
              <a:spcBef>
                <a:spcPts val="600"/>
              </a:spcBef>
              <a:spcAft>
                <a:spcPts val="0"/>
              </a:spcAft>
              <a:buClr>
                <a:srgbClr val="1C4587"/>
              </a:buClr>
              <a:buSzPts val="1200"/>
              <a:buFont typeface="Arial"/>
              <a:buChar char="▸"/>
            </a:pPr>
            <a:r>
              <a:rPr lang="en" sz="1200" u="sng">
                <a:solidFill>
                  <a:srgbClr val="1C4587"/>
                </a:solidFill>
                <a:hlinkClick r:id="rId5">
                  <a:extLst>
                    <a:ext uri="{A12FA001-AC4F-418D-AE19-62706E023703}">
                      <ahyp:hlinkClr xmlns:ahyp="http://schemas.microsoft.com/office/drawing/2018/hyperlinkcolor" val="tx"/>
                    </a:ext>
                  </a:extLst>
                </a:hlinkClick>
              </a:rPr>
              <a:t>FAS GSA Schedules</a:t>
            </a:r>
            <a:endParaRPr sz="1200" u="sng">
              <a:solidFill>
                <a:srgbClr val="1C4587"/>
              </a:solidFill>
            </a:endParaRPr>
          </a:p>
          <a:p>
            <a:pPr marL="171450" lvl="0" indent="-133350" algn="l" rtl="0">
              <a:lnSpc>
                <a:spcPct val="100000"/>
              </a:lnSpc>
              <a:spcBef>
                <a:spcPts val="600"/>
              </a:spcBef>
              <a:spcAft>
                <a:spcPts val="0"/>
              </a:spcAft>
              <a:buClr>
                <a:srgbClr val="1C4587"/>
              </a:buClr>
              <a:buSzPts val="1200"/>
              <a:buFont typeface="Arial"/>
              <a:buChar char="▸"/>
            </a:pPr>
            <a:r>
              <a:rPr lang="en" sz="1200" u="sng">
                <a:solidFill>
                  <a:srgbClr val="1C4587"/>
                </a:solidFill>
                <a:hlinkClick r:id="rId6">
                  <a:extLst>
                    <a:ext uri="{A12FA001-AC4F-418D-AE19-62706E023703}">
                      <ahyp:hlinkClr xmlns:ahyp="http://schemas.microsoft.com/office/drawing/2018/hyperlinkcolor" val="tx"/>
                    </a:ext>
                  </a:extLst>
                </a:hlinkClick>
              </a:rPr>
              <a:t>Office of Small and Disadvantaged Business Utilization</a:t>
            </a:r>
            <a:endParaRPr sz="1200" u="sng">
              <a:solidFill>
                <a:srgbClr val="1C4587"/>
              </a:solidFill>
            </a:endParaRPr>
          </a:p>
          <a:p>
            <a:pPr marL="171450" lvl="0" indent="-133350" algn="l" rtl="0">
              <a:lnSpc>
                <a:spcPct val="100000"/>
              </a:lnSpc>
              <a:spcBef>
                <a:spcPts val="600"/>
              </a:spcBef>
              <a:spcAft>
                <a:spcPts val="0"/>
              </a:spcAft>
              <a:buClr>
                <a:srgbClr val="1C4587"/>
              </a:buClr>
              <a:buSzPts val="1200"/>
              <a:buFont typeface="Arial"/>
              <a:buChar char="▸"/>
            </a:pPr>
            <a:r>
              <a:rPr lang="en" sz="1200" u="sng">
                <a:solidFill>
                  <a:srgbClr val="1C4587"/>
                </a:solidFill>
                <a:hlinkClick r:id="rId7">
                  <a:extLst>
                    <a:ext uri="{A12FA001-AC4F-418D-AE19-62706E023703}">
                      <ahyp:hlinkClr xmlns:ahyp="http://schemas.microsoft.com/office/drawing/2018/hyperlinkcolor" val="tx"/>
                    </a:ext>
                  </a:extLst>
                </a:hlinkClick>
              </a:rPr>
              <a:t>Office of Citizen Services and Innovative Technologie</a:t>
            </a:r>
            <a:r>
              <a:rPr lang="en" sz="1200" u="sng">
                <a:solidFill>
                  <a:srgbClr val="1C4587"/>
                </a:solidFill>
              </a:rPr>
              <a:t>s</a:t>
            </a:r>
            <a:endParaRPr sz="1200" u="sng">
              <a:solidFill>
                <a:srgbClr val="1C4587"/>
              </a:solidFill>
            </a:endParaRPr>
          </a:p>
          <a:p>
            <a:pPr marL="171450" lvl="0" indent="-133350" algn="l" rtl="0">
              <a:lnSpc>
                <a:spcPct val="100000"/>
              </a:lnSpc>
              <a:spcBef>
                <a:spcPts val="600"/>
              </a:spcBef>
              <a:spcAft>
                <a:spcPts val="600"/>
              </a:spcAft>
              <a:buClr>
                <a:srgbClr val="1C4587"/>
              </a:buClr>
              <a:buSzPts val="1200"/>
              <a:buFont typeface="Roboto"/>
              <a:buChar char="▸"/>
            </a:pPr>
            <a:r>
              <a:rPr lang="en" sz="1200" u="sng">
                <a:solidFill>
                  <a:srgbClr val="1C4587"/>
                </a:solidFill>
                <a:hlinkClick r:id="rId8">
                  <a:extLst>
                    <a:ext uri="{A12FA001-AC4F-418D-AE19-62706E023703}">
                      <ahyp:hlinkClr xmlns:ahyp="http://schemas.microsoft.com/office/drawing/2018/hyperlinkcolor" val="tx"/>
                    </a:ext>
                  </a:extLst>
                </a:hlinkClick>
              </a:rPr>
              <a:t>Procurement Technical Assistance Centers (PTACs) </a:t>
            </a:r>
            <a:endParaRPr sz="1600" u="sng">
              <a:solidFill>
                <a:srgbClr val="1C4587"/>
              </a:solidFill>
              <a:highlight>
                <a:srgbClr val="FFFFFF"/>
              </a:highlight>
            </a:endParaRPr>
          </a:p>
        </p:txBody>
      </p:sp>
      <p:sp>
        <p:nvSpPr>
          <p:cNvPr id="475" name="Google Shape;475;p58"/>
          <p:cNvSpPr txBox="1">
            <a:spLocks noGrp="1"/>
          </p:cNvSpPr>
          <p:nvPr>
            <p:ph type="title" idx="4294967295"/>
          </p:nvPr>
        </p:nvSpPr>
        <p:spPr>
          <a:xfrm>
            <a:off x="717525" y="3912925"/>
            <a:ext cx="4475400" cy="677100"/>
          </a:xfrm>
          <a:prstGeom prst="rect">
            <a:avLst/>
          </a:prstGeom>
          <a:solidFill>
            <a:srgbClr val="990000"/>
          </a:solidFill>
          <a:ln w="19050" cap="flat" cmpd="sng">
            <a:solidFill>
              <a:srgbClr val="172C55"/>
            </a:solidFill>
            <a:prstDash val="solid"/>
            <a:round/>
            <a:headEnd type="none" w="sm" len="sm"/>
            <a:tailEnd type="none" w="sm" len="sm"/>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ea typeface="Arial"/>
                <a:cs typeface="Arial"/>
                <a:sym typeface="Arial"/>
              </a:rPr>
              <a:t>In fiscal year 2024 we anticipate more than 100 IRA project opportunities in 39 states.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8"/>
          <p:cNvSpPr txBox="1">
            <a:spLocks noGrp="1"/>
          </p:cNvSpPr>
          <p:nvPr>
            <p:ph type="sldNum" idx="12"/>
          </p:nvPr>
        </p:nvSpPr>
        <p:spPr>
          <a:xfrm>
            <a:off x="8478300" y="4767275"/>
            <a:ext cx="342000" cy="27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888888"/>
              </a:buClr>
              <a:buFont typeface="Calibri"/>
              <a:buNone/>
            </a:pPr>
            <a:fld id="{00000000-1234-1234-1234-123412341234}" type="slidenum">
              <a:rPr lang="en"/>
              <a:t>3</a:t>
            </a:fld>
            <a:endParaRPr/>
          </a:p>
        </p:txBody>
      </p:sp>
      <p:sp>
        <p:nvSpPr>
          <p:cNvPr id="191" name="Google Shape;191;p38"/>
          <p:cNvSpPr txBox="1">
            <a:spLocks noGrp="1"/>
          </p:cNvSpPr>
          <p:nvPr>
            <p:ph type="title" idx="4294967295"/>
          </p:nvPr>
        </p:nvSpPr>
        <p:spPr>
          <a:xfrm>
            <a:off x="238125" y="536814"/>
            <a:ext cx="8648700" cy="393300"/>
          </a:xfrm>
          <a:prstGeom prst="rect">
            <a:avLst/>
          </a:prstGeom>
          <a:noFill/>
          <a:ln>
            <a:noFill/>
            <a:prstDash/>
          </a:ln>
          <a:effectLst/>
        </p:spPr>
        <p:txBody>
          <a:bodyPr rot="0" spcFirstLastPara="1" vertOverflow="overflow" horzOverflow="overflow" vert="horz" wrap="square" lIns="68575" tIns="68575" rIns="68575" bIns="685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900" b="1" i="0" u="none" strike="noStrike" kern="0" cap="none" spc="0" normalizeH="0" baseline="0" noProof="0" dirty="0">
                <a:ln>
                  <a:noFill/>
                </a:ln>
                <a:solidFill>
                  <a:srgbClr val="005087"/>
                </a:solidFill>
                <a:effectLst/>
                <a:uLnTx/>
                <a:uFillTx/>
                <a:latin typeface="Source Sans Pro"/>
                <a:ea typeface="Source Sans Pro"/>
                <a:cs typeface="Source Sans Pro"/>
                <a:sym typeface="Source Sans Pro"/>
              </a:rPr>
              <a:t>GSA Opportunity for Impact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sp>
        <p:nvSpPr>
          <p:cNvPr id="192" name="Google Shape;192;p38"/>
          <p:cNvSpPr txBox="1"/>
          <p:nvPr/>
        </p:nvSpPr>
        <p:spPr>
          <a:xfrm>
            <a:off x="422100" y="1064100"/>
            <a:ext cx="8367600" cy="3463200"/>
          </a:xfrm>
          <a:prstGeom prst="rect">
            <a:avLst/>
          </a:prstGeom>
          <a:noFill/>
          <a:ln>
            <a:noFill/>
          </a:ln>
        </p:spPr>
        <p:txBody>
          <a:bodyPr spcFirstLastPara="1" wrap="square" lIns="91425" tIns="91425" rIns="91425" bIns="91425" anchor="t" anchorCtr="0">
            <a:spAutoFit/>
          </a:bodyPr>
          <a:lstStyle/>
          <a:p>
            <a:pPr marL="171450" lvl="0" indent="-57150" algn="l" rtl="0">
              <a:spcBef>
                <a:spcPts val="400"/>
              </a:spcBef>
              <a:spcAft>
                <a:spcPts val="0"/>
              </a:spcAft>
              <a:buNone/>
            </a:pPr>
            <a:r>
              <a:rPr lang="en" sz="2100" b="1">
                <a:solidFill>
                  <a:srgbClr val="172C55"/>
                </a:solidFill>
              </a:rPr>
              <a:t>GSA Portfolio: </a:t>
            </a:r>
            <a:endParaRPr sz="2100" b="1">
              <a:solidFill>
                <a:srgbClr val="172C55"/>
              </a:solidFill>
            </a:endParaRPr>
          </a:p>
          <a:p>
            <a:pPr marL="342900" lvl="0" indent="-158750" algn="l" rtl="0">
              <a:spcBef>
                <a:spcPts val="600"/>
              </a:spcBef>
              <a:spcAft>
                <a:spcPts val="0"/>
              </a:spcAft>
              <a:buClr>
                <a:srgbClr val="B45F06"/>
              </a:buClr>
              <a:buSzPts val="1600"/>
              <a:buChar char="▸"/>
            </a:pPr>
            <a:r>
              <a:rPr lang="en" sz="1700">
                <a:solidFill>
                  <a:srgbClr val="172C55"/>
                </a:solidFill>
              </a:rPr>
              <a:t>Serves over 1.1 million employees across 50 federal agencies and 400 bureaus</a:t>
            </a:r>
            <a:endParaRPr sz="1700">
              <a:solidFill>
                <a:srgbClr val="172C55"/>
              </a:solidFill>
            </a:endParaRPr>
          </a:p>
          <a:p>
            <a:pPr marL="342900" lvl="0" indent="-158750" algn="l" rtl="0">
              <a:spcBef>
                <a:spcPts val="600"/>
              </a:spcBef>
              <a:spcAft>
                <a:spcPts val="0"/>
              </a:spcAft>
              <a:buClr>
                <a:srgbClr val="B45F06"/>
              </a:buClr>
              <a:buSzPts val="1600"/>
              <a:buChar char="▸"/>
            </a:pPr>
            <a:r>
              <a:rPr lang="en" sz="1700">
                <a:solidFill>
                  <a:srgbClr val="172C55"/>
                </a:solidFill>
              </a:rPr>
              <a:t>Operates 1,400 owned buildings with over 186M square feet across the U.S.</a:t>
            </a:r>
            <a:endParaRPr sz="1700">
              <a:solidFill>
                <a:srgbClr val="172C55"/>
              </a:solidFill>
            </a:endParaRPr>
          </a:p>
          <a:p>
            <a:pPr marL="342900" lvl="0" indent="-158750" algn="l" rtl="0">
              <a:spcBef>
                <a:spcPts val="600"/>
              </a:spcBef>
              <a:spcAft>
                <a:spcPts val="0"/>
              </a:spcAft>
              <a:buClr>
                <a:srgbClr val="B45F06"/>
              </a:buClr>
              <a:buSzPts val="1600"/>
              <a:buChar char="▸"/>
            </a:pPr>
            <a:r>
              <a:rPr lang="en" sz="1700">
                <a:solidFill>
                  <a:srgbClr val="172C55"/>
                </a:solidFill>
              </a:rPr>
              <a:t>Manages over 7,000 leases representing 184M square feet</a:t>
            </a:r>
            <a:endParaRPr sz="1700">
              <a:solidFill>
                <a:srgbClr val="172C55"/>
              </a:solidFill>
            </a:endParaRPr>
          </a:p>
          <a:p>
            <a:pPr marL="342900" lvl="0" indent="-158750" algn="l" rtl="0">
              <a:spcBef>
                <a:spcPts val="600"/>
              </a:spcBef>
              <a:spcAft>
                <a:spcPts val="0"/>
              </a:spcAft>
              <a:buClr>
                <a:srgbClr val="B45F06"/>
              </a:buClr>
              <a:buSzPts val="1600"/>
              <a:buChar char="▸"/>
            </a:pPr>
            <a:r>
              <a:rPr lang="en" sz="1700">
                <a:solidFill>
                  <a:srgbClr val="172C55"/>
                </a:solidFill>
              </a:rPr>
              <a:t>Pays utilities on a real estate footprint that represents 6% of the entire           federal footprint </a:t>
            </a:r>
            <a:endParaRPr sz="1700">
              <a:solidFill>
                <a:srgbClr val="172C55"/>
              </a:solidFill>
            </a:endParaRPr>
          </a:p>
          <a:p>
            <a:pPr marL="171450" lvl="0" indent="-57150" algn="l" rtl="0">
              <a:spcBef>
                <a:spcPts val="600"/>
              </a:spcBef>
              <a:spcAft>
                <a:spcPts val="0"/>
              </a:spcAft>
              <a:buNone/>
            </a:pPr>
            <a:r>
              <a:rPr lang="en" sz="2100" b="1">
                <a:solidFill>
                  <a:srgbClr val="172C55"/>
                </a:solidFill>
              </a:rPr>
              <a:t>GSA Energy: </a:t>
            </a:r>
            <a:endParaRPr sz="2100">
              <a:solidFill>
                <a:srgbClr val="172C55"/>
              </a:solidFill>
            </a:endParaRPr>
          </a:p>
          <a:p>
            <a:pPr marL="342900" lvl="0" indent="-158750" algn="l" rtl="0">
              <a:spcBef>
                <a:spcPts val="600"/>
              </a:spcBef>
              <a:spcAft>
                <a:spcPts val="0"/>
              </a:spcAft>
              <a:buClr>
                <a:srgbClr val="B45F06"/>
              </a:buClr>
              <a:buSzPts val="1600"/>
              <a:buChar char="▸"/>
            </a:pPr>
            <a:r>
              <a:rPr lang="en" sz="1700">
                <a:solidFill>
                  <a:srgbClr val="172C55"/>
                </a:solidFill>
              </a:rPr>
              <a:t>Seventh largest U.S. federal facilities energy user in FY20 [17.9 Trillion BTU]</a:t>
            </a:r>
            <a:endParaRPr sz="1700">
              <a:solidFill>
                <a:srgbClr val="172C55"/>
              </a:solidFill>
            </a:endParaRPr>
          </a:p>
          <a:p>
            <a:pPr marL="342900" lvl="0" indent="-158750" algn="l" rtl="0">
              <a:spcBef>
                <a:spcPts val="600"/>
              </a:spcBef>
              <a:spcAft>
                <a:spcPts val="600"/>
              </a:spcAft>
              <a:buClr>
                <a:srgbClr val="B45F06"/>
              </a:buClr>
              <a:buSzPts val="1600"/>
              <a:buChar char="▸"/>
            </a:pPr>
            <a:r>
              <a:rPr lang="en" sz="1700">
                <a:solidFill>
                  <a:srgbClr val="172C55"/>
                </a:solidFill>
              </a:rPr>
              <a:t>Our electricity alone represents 4% of the entire U.S. Federal Government’s electricity usage.</a:t>
            </a:r>
            <a:endParaRPr sz="2100">
              <a:solidFill>
                <a:srgbClr val="172C5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9"/>
          <p:cNvSpPr txBox="1">
            <a:spLocks noGrp="1"/>
          </p:cNvSpPr>
          <p:nvPr>
            <p:ph type="sldNum" idx="12"/>
          </p:nvPr>
        </p:nvSpPr>
        <p:spPr>
          <a:xfrm>
            <a:off x="8478300" y="4767275"/>
            <a:ext cx="342000" cy="27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888888"/>
              </a:buClr>
              <a:buFont typeface="Calibri"/>
              <a:buNone/>
            </a:pPr>
            <a:fld id="{00000000-1234-1234-1234-123412341234}" type="slidenum">
              <a:rPr lang="en"/>
              <a:t>4</a:t>
            </a:fld>
            <a:endParaRPr/>
          </a:p>
        </p:txBody>
      </p:sp>
      <p:sp>
        <p:nvSpPr>
          <p:cNvPr id="199" name="Google Shape;199;p39"/>
          <p:cNvSpPr txBox="1">
            <a:spLocks noGrp="1"/>
          </p:cNvSpPr>
          <p:nvPr>
            <p:ph type="title" idx="4294967295"/>
          </p:nvPr>
        </p:nvSpPr>
        <p:spPr>
          <a:xfrm>
            <a:off x="238125" y="536814"/>
            <a:ext cx="8648700" cy="393300"/>
          </a:xfrm>
          <a:prstGeom prst="rect">
            <a:avLst/>
          </a:prstGeom>
          <a:noFill/>
          <a:ln>
            <a:noFill/>
            <a:prstDash/>
          </a:ln>
          <a:effectLst/>
        </p:spPr>
        <p:txBody>
          <a:bodyPr rot="0" spcFirstLastPara="1" vertOverflow="overflow" horzOverflow="overflow" vert="horz" wrap="square" lIns="68575" tIns="68575" rIns="68575" bIns="685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900" b="1" i="0" u="none" strike="noStrike" kern="0" cap="none" spc="0" normalizeH="0" baseline="0" noProof="0" dirty="0">
                <a:ln>
                  <a:noFill/>
                </a:ln>
                <a:solidFill>
                  <a:srgbClr val="005087"/>
                </a:solidFill>
                <a:effectLst/>
                <a:uLnTx/>
                <a:uFillTx/>
                <a:latin typeface="Source Sans Pro"/>
                <a:ea typeface="Source Sans Pro"/>
                <a:cs typeface="Source Sans Pro"/>
                <a:sym typeface="Source Sans Pro"/>
              </a:rPr>
              <a:t>What We Do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sp>
        <p:nvSpPr>
          <p:cNvPr id="200" name="Google Shape;200;p39"/>
          <p:cNvSpPr txBox="1"/>
          <p:nvPr/>
        </p:nvSpPr>
        <p:spPr>
          <a:xfrm>
            <a:off x="422100" y="1064100"/>
            <a:ext cx="8367600" cy="3909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Char char="●"/>
            </a:pPr>
            <a:r>
              <a:rPr lang="en" sz="2200">
                <a:solidFill>
                  <a:schemeClr val="dk1"/>
                </a:solidFill>
              </a:rPr>
              <a:t>The Public Building Service (PBS) also: </a:t>
            </a:r>
            <a:endParaRPr sz="2200">
              <a:solidFill>
                <a:schemeClr val="dk1"/>
              </a:solidFill>
            </a:endParaRPr>
          </a:p>
          <a:p>
            <a:pPr marL="914400" lvl="1" indent="-368300" algn="l" rtl="0">
              <a:spcBef>
                <a:spcPts val="0"/>
              </a:spcBef>
              <a:spcAft>
                <a:spcPts val="0"/>
              </a:spcAft>
              <a:buClr>
                <a:schemeClr val="dk1"/>
              </a:buClr>
              <a:buSzPts val="2200"/>
              <a:buChar char="○"/>
            </a:pPr>
            <a:r>
              <a:rPr lang="en" sz="2200" u="sng">
                <a:solidFill>
                  <a:schemeClr val="dk1"/>
                </a:solidFill>
                <a:hlinkClick r:id="rId3">
                  <a:extLst>
                    <a:ext uri="{A12FA001-AC4F-418D-AE19-62706E023703}">
                      <ahyp:hlinkClr xmlns:ahyp="http://schemas.microsoft.com/office/drawing/2018/hyperlinkcolor" val="tx"/>
                    </a:ext>
                  </a:extLst>
                </a:hlinkClick>
              </a:rPr>
              <a:t>Promotes innovative workplace solutions</a:t>
            </a:r>
            <a:endParaRPr sz="2200">
              <a:solidFill>
                <a:schemeClr val="dk1"/>
              </a:solidFill>
            </a:endParaRPr>
          </a:p>
          <a:p>
            <a:pPr marL="914400" lvl="1" indent="-368300" algn="l" rtl="0">
              <a:spcBef>
                <a:spcPts val="0"/>
              </a:spcBef>
              <a:spcAft>
                <a:spcPts val="0"/>
              </a:spcAft>
              <a:buClr>
                <a:schemeClr val="dk1"/>
              </a:buClr>
              <a:buSzPts val="2200"/>
              <a:buChar char="○"/>
            </a:pPr>
            <a:r>
              <a:rPr lang="en" sz="2200" u="sng">
                <a:solidFill>
                  <a:schemeClr val="dk1"/>
                </a:solidFill>
                <a:hlinkClick r:id="rId4">
                  <a:extLst>
                    <a:ext uri="{A12FA001-AC4F-418D-AE19-62706E023703}">
                      <ahyp:hlinkClr xmlns:ahyp="http://schemas.microsoft.com/office/drawing/2018/hyperlinkcolor" val="tx"/>
                    </a:ext>
                  </a:extLst>
                </a:hlinkClick>
              </a:rPr>
              <a:t>Acts as a green technologies proving ground</a:t>
            </a:r>
            <a:endParaRPr sz="2200">
              <a:solidFill>
                <a:schemeClr val="dk1"/>
              </a:solidFill>
            </a:endParaRPr>
          </a:p>
          <a:p>
            <a:pPr marL="914400" lvl="1" indent="-368300" algn="l" rtl="0">
              <a:spcBef>
                <a:spcPts val="0"/>
              </a:spcBef>
              <a:spcAft>
                <a:spcPts val="0"/>
              </a:spcAft>
              <a:buClr>
                <a:schemeClr val="dk1"/>
              </a:buClr>
              <a:buSzPts val="2200"/>
              <a:buChar char="○"/>
            </a:pPr>
            <a:r>
              <a:rPr lang="en" sz="2200" u="sng">
                <a:solidFill>
                  <a:schemeClr val="dk1"/>
                </a:solidFill>
                <a:hlinkClick r:id="rId5">
                  <a:extLst>
                    <a:ext uri="{A12FA001-AC4F-418D-AE19-62706E023703}">
                      <ahyp:hlinkClr xmlns:ahyp="http://schemas.microsoft.com/office/drawing/2018/hyperlinkcolor" val="tx"/>
                    </a:ext>
                  </a:extLst>
                </a:hlinkClick>
              </a:rPr>
              <a:t>Supports development of urban communities</a:t>
            </a:r>
            <a:endParaRPr sz="2200">
              <a:solidFill>
                <a:schemeClr val="dk1"/>
              </a:solidFill>
            </a:endParaRPr>
          </a:p>
          <a:p>
            <a:pPr marL="914400" lvl="1" indent="-368300" algn="l" rtl="0">
              <a:spcBef>
                <a:spcPts val="0"/>
              </a:spcBef>
              <a:spcAft>
                <a:spcPts val="0"/>
              </a:spcAft>
              <a:buClr>
                <a:schemeClr val="dk1"/>
              </a:buClr>
              <a:buSzPts val="2200"/>
              <a:buChar char="○"/>
            </a:pPr>
            <a:r>
              <a:rPr lang="en" sz="2200" u="sng">
                <a:solidFill>
                  <a:schemeClr val="dk1"/>
                </a:solidFill>
                <a:hlinkClick r:id="rId6">
                  <a:extLst>
                    <a:ext uri="{A12FA001-AC4F-418D-AE19-62706E023703}">
                      <ahyp:hlinkClr xmlns:ahyp="http://schemas.microsoft.com/office/drawing/2018/hyperlinkcolor" val="tx"/>
                    </a:ext>
                  </a:extLst>
                </a:hlinkClick>
              </a:rPr>
              <a:t>Provides space for child care centers</a:t>
            </a:r>
            <a:endParaRPr sz="2200">
              <a:solidFill>
                <a:schemeClr val="dk1"/>
              </a:solidFill>
            </a:endParaRPr>
          </a:p>
          <a:p>
            <a:pPr marL="914400" lvl="1" indent="-368300" algn="l" rtl="0">
              <a:spcBef>
                <a:spcPts val="0"/>
              </a:spcBef>
              <a:spcAft>
                <a:spcPts val="0"/>
              </a:spcAft>
              <a:buClr>
                <a:schemeClr val="dk1"/>
              </a:buClr>
              <a:buSzPts val="2200"/>
              <a:buChar char="○"/>
            </a:pPr>
            <a:r>
              <a:rPr lang="en" sz="2200" u="sng">
                <a:solidFill>
                  <a:schemeClr val="dk1"/>
                </a:solidFill>
                <a:hlinkClick r:id="rId7">
                  <a:extLst>
                    <a:ext uri="{A12FA001-AC4F-418D-AE19-62706E023703}">
                      <ahyp:hlinkClr xmlns:ahyp="http://schemas.microsoft.com/office/drawing/2018/hyperlinkcolor" val="tx"/>
                    </a:ext>
                  </a:extLst>
                </a:hlinkClick>
              </a:rPr>
              <a:t>Donates or sells underutilized real estate for federal agencies</a:t>
            </a:r>
            <a:endParaRPr sz="2200">
              <a:solidFill>
                <a:schemeClr val="dk1"/>
              </a:solidFill>
            </a:endParaRPr>
          </a:p>
          <a:p>
            <a:pPr marL="914400" lvl="1" indent="-368300" algn="l" rtl="0">
              <a:spcBef>
                <a:spcPts val="0"/>
              </a:spcBef>
              <a:spcAft>
                <a:spcPts val="0"/>
              </a:spcAft>
              <a:buClr>
                <a:schemeClr val="dk1"/>
              </a:buClr>
              <a:buSzPts val="2200"/>
              <a:buChar char="○"/>
            </a:pPr>
            <a:r>
              <a:rPr lang="en" sz="2200" u="sng">
                <a:solidFill>
                  <a:schemeClr val="dk1"/>
                </a:solidFill>
                <a:hlinkClick r:id="rId8">
                  <a:extLst>
                    <a:ext uri="{A12FA001-AC4F-418D-AE19-62706E023703}">
                      <ahyp:hlinkClr xmlns:ahyp="http://schemas.microsoft.com/office/drawing/2018/hyperlinkcolor" val="tx"/>
                    </a:ext>
                  </a:extLst>
                </a:hlinkClick>
              </a:rPr>
              <a:t>Commissions artwork for new federal buildings</a:t>
            </a:r>
            <a:endParaRPr sz="2200">
              <a:solidFill>
                <a:schemeClr val="dk1"/>
              </a:solidFill>
            </a:endParaRPr>
          </a:p>
          <a:p>
            <a:pPr marL="914400" lvl="1" indent="-368300" algn="l" rtl="0">
              <a:spcBef>
                <a:spcPts val="0"/>
              </a:spcBef>
              <a:spcAft>
                <a:spcPts val="0"/>
              </a:spcAft>
              <a:buClr>
                <a:schemeClr val="dk1"/>
              </a:buClr>
              <a:buSzPts val="2200"/>
              <a:buChar char="○"/>
            </a:pPr>
            <a:r>
              <a:rPr lang="en" sz="2200" u="sng">
                <a:solidFill>
                  <a:schemeClr val="dk1"/>
                </a:solidFill>
                <a:hlinkClick r:id="rId9">
                  <a:extLst>
                    <a:ext uri="{A12FA001-AC4F-418D-AE19-62706E023703}">
                      <ahyp:hlinkClr xmlns:ahyp="http://schemas.microsoft.com/office/drawing/2018/hyperlinkcolor" val="tx"/>
                    </a:ext>
                  </a:extLst>
                </a:hlinkClick>
              </a:rPr>
              <a:t>Conserves federally-owned artworks, the largest public collection in the country</a:t>
            </a:r>
            <a:endParaRPr sz="2200">
              <a:solidFill>
                <a:schemeClr val="dk1"/>
              </a:solidFill>
            </a:endParaRPr>
          </a:p>
          <a:p>
            <a:pPr marL="914400" lvl="1" indent="-361950" algn="l" rtl="0">
              <a:spcBef>
                <a:spcPts val="0"/>
              </a:spcBef>
              <a:spcAft>
                <a:spcPts val="0"/>
              </a:spcAft>
              <a:buSzPts val="2100"/>
              <a:buChar char="○"/>
            </a:pPr>
            <a:r>
              <a:rPr lang="en" sz="2200" u="sng">
                <a:solidFill>
                  <a:schemeClr val="dk1"/>
                </a:solidFill>
                <a:hlinkClick r:id="rId10">
                  <a:extLst>
                    <a:ext uri="{A12FA001-AC4F-418D-AE19-62706E023703}">
                      <ahyp:hlinkClr xmlns:ahyp="http://schemas.microsoft.com/office/drawing/2018/hyperlinkcolor" val="tx"/>
                    </a:ext>
                  </a:extLst>
                </a:hlinkClick>
              </a:rPr>
              <a:t>Supports sustainable design</a:t>
            </a:r>
            <a:r>
              <a:rPr lang="en" sz="2100"/>
              <a:t>s</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0"/>
          <p:cNvSpPr txBox="1">
            <a:spLocks noGrp="1"/>
          </p:cNvSpPr>
          <p:nvPr>
            <p:ph type="sldNum" idx="12"/>
          </p:nvPr>
        </p:nvSpPr>
        <p:spPr>
          <a:xfrm>
            <a:off x="8478300" y="4767275"/>
            <a:ext cx="342000" cy="27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888888"/>
              </a:buClr>
              <a:buFont typeface="Calibri"/>
              <a:buNone/>
            </a:pPr>
            <a:fld id="{00000000-1234-1234-1234-123412341234}" type="slidenum">
              <a:rPr lang="en"/>
              <a:t>5</a:t>
            </a:fld>
            <a:endParaRPr/>
          </a:p>
        </p:txBody>
      </p:sp>
      <p:sp>
        <p:nvSpPr>
          <p:cNvPr id="207" name="Google Shape;207;p40"/>
          <p:cNvSpPr txBox="1">
            <a:spLocks noGrp="1"/>
          </p:cNvSpPr>
          <p:nvPr>
            <p:ph type="title" idx="4294967295"/>
          </p:nvPr>
        </p:nvSpPr>
        <p:spPr>
          <a:xfrm>
            <a:off x="238125" y="536814"/>
            <a:ext cx="8648700" cy="393300"/>
          </a:xfrm>
          <a:prstGeom prst="rect">
            <a:avLst/>
          </a:prstGeom>
          <a:noFill/>
          <a:ln>
            <a:noFill/>
            <a:prstDash/>
          </a:ln>
          <a:effectLst/>
        </p:spPr>
        <p:txBody>
          <a:bodyPr rot="0" spcFirstLastPara="1" vertOverflow="overflow" horzOverflow="overflow" vert="horz" wrap="square" lIns="68575" tIns="68575" rIns="68575" bIns="685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900" b="1" i="0" u="none" strike="noStrike" kern="0" cap="none" spc="0" normalizeH="0" baseline="0" noProof="0" dirty="0">
                <a:ln>
                  <a:noFill/>
                </a:ln>
                <a:solidFill>
                  <a:srgbClr val="005087"/>
                </a:solidFill>
                <a:effectLst/>
                <a:uLnTx/>
                <a:uFillTx/>
                <a:latin typeface="Source Sans Pro"/>
                <a:ea typeface="Source Sans Pro"/>
                <a:cs typeface="Source Sans Pro"/>
                <a:sym typeface="Source Sans Pro"/>
              </a:rPr>
              <a:t>PBS Strategic Approach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sp>
        <p:nvSpPr>
          <p:cNvPr id="210" name="Google Shape;210;p40" descr="Programs"/>
          <p:cNvSpPr/>
          <p:nvPr/>
        </p:nvSpPr>
        <p:spPr>
          <a:xfrm>
            <a:off x="269100" y="1275075"/>
            <a:ext cx="2526300" cy="3549600"/>
          </a:xfrm>
          <a:prstGeom prst="roundRect">
            <a:avLst>
              <a:gd name="adj" fmla="val 16667"/>
            </a:avLst>
          </a:prstGeom>
          <a:solidFill>
            <a:srgbClr val="351C75"/>
          </a:solidFill>
          <a:ln w="9525" cap="flat" cmpd="sng">
            <a:solidFill>
              <a:srgbClr val="FFFFFF"/>
            </a:solidFill>
            <a:prstDash val="solid"/>
            <a:round/>
            <a:headEnd type="none" w="sm" len="sm"/>
            <a:tailEnd type="none" w="sm" len="sm"/>
          </a:ln>
          <a:effectLst>
            <a:reflection stA="25000" endPos="8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1" name="Google Shape;211;p40" descr="Strategic goals"/>
          <p:cNvSpPr/>
          <p:nvPr/>
        </p:nvSpPr>
        <p:spPr>
          <a:xfrm>
            <a:off x="3216475" y="1275075"/>
            <a:ext cx="3256500" cy="3549600"/>
          </a:xfrm>
          <a:prstGeom prst="roundRect">
            <a:avLst>
              <a:gd name="adj" fmla="val 16667"/>
            </a:avLst>
          </a:prstGeom>
          <a:solidFill>
            <a:srgbClr val="351C75"/>
          </a:solidFill>
          <a:ln w="9525" cap="flat" cmpd="sng">
            <a:solidFill>
              <a:srgbClr val="FFFFFF"/>
            </a:solidFill>
            <a:prstDash val="solid"/>
            <a:round/>
            <a:headEnd type="none" w="sm" len="sm"/>
            <a:tailEnd type="none" w="sm" len="sm"/>
          </a:ln>
          <a:effectLst>
            <a:reflection stA="25000" endPos="8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2" name="Google Shape;212;p40" descr="Success"/>
          <p:cNvSpPr/>
          <p:nvPr/>
        </p:nvSpPr>
        <p:spPr>
          <a:xfrm>
            <a:off x="6909200" y="1275075"/>
            <a:ext cx="1873500" cy="3549600"/>
          </a:xfrm>
          <a:prstGeom prst="roundRect">
            <a:avLst>
              <a:gd name="adj" fmla="val 16667"/>
            </a:avLst>
          </a:prstGeom>
          <a:solidFill>
            <a:srgbClr val="351C75"/>
          </a:solidFill>
          <a:ln w="9525" cap="flat" cmpd="sng">
            <a:solidFill>
              <a:srgbClr val="FFFFFF"/>
            </a:solidFill>
            <a:prstDash val="solid"/>
            <a:round/>
            <a:headEnd type="none" w="sm" len="sm"/>
            <a:tailEnd type="none" w="sm" len="sm"/>
          </a:ln>
          <a:effectLst>
            <a:reflection stA="25000" endPos="8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3" name="Google Shape;213;p40">
            <a:extLst>
              <a:ext uri="{C183D7F6-B498-43B3-948B-1728B52AA6E4}">
                <adec:decorative xmlns:adec="http://schemas.microsoft.com/office/drawing/2017/decorative" val="1"/>
              </a:ext>
            </a:extLst>
          </p:cNvPr>
          <p:cNvSpPr/>
          <p:nvPr/>
        </p:nvSpPr>
        <p:spPr>
          <a:xfrm>
            <a:off x="272925" y="1733400"/>
            <a:ext cx="7132200" cy="965400"/>
          </a:xfrm>
          <a:prstGeom prst="homePlate">
            <a:avLst>
              <a:gd name="adj" fmla="val 50000"/>
            </a:avLst>
          </a:prstGeom>
          <a:solidFill>
            <a:srgbClr val="FF0000">
              <a:alpha val="45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4" name="Google Shape;214;p40">
            <a:extLst>
              <a:ext uri="{C183D7F6-B498-43B3-948B-1728B52AA6E4}">
                <adec:decorative xmlns:adec="http://schemas.microsoft.com/office/drawing/2017/decorative" val="1"/>
              </a:ext>
            </a:extLst>
          </p:cNvPr>
          <p:cNvSpPr/>
          <p:nvPr/>
        </p:nvSpPr>
        <p:spPr>
          <a:xfrm>
            <a:off x="272925" y="2752300"/>
            <a:ext cx="7132200" cy="965400"/>
          </a:xfrm>
          <a:prstGeom prst="homePlate">
            <a:avLst>
              <a:gd name="adj" fmla="val 50000"/>
            </a:avLst>
          </a:prstGeom>
          <a:solidFill>
            <a:srgbClr val="3D85C6">
              <a:alpha val="4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5" name="Google Shape;215;p40">
            <a:extLst>
              <a:ext uri="{C183D7F6-B498-43B3-948B-1728B52AA6E4}">
                <adec:decorative xmlns:adec="http://schemas.microsoft.com/office/drawing/2017/decorative" val="1"/>
              </a:ext>
            </a:extLst>
          </p:cNvPr>
          <p:cNvSpPr/>
          <p:nvPr/>
        </p:nvSpPr>
        <p:spPr>
          <a:xfrm>
            <a:off x="272925" y="3771200"/>
            <a:ext cx="7132200" cy="965400"/>
          </a:xfrm>
          <a:prstGeom prst="homePlate">
            <a:avLst>
              <a:gd name="adj" fmla="val 50000"/>
            </a:avLst>
          </a:prstGeom>
          <a:solidFill>
            <a:srgbClr val="F1C232">
              <a:alpha val="4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aphicFrame>
        <p:nvGraphicFramePr>
          <p:cNvPr id="216" name="Google Shape;216;p40"/>
          <p:cNvGraphicFramePr/>
          <p:nvPr>
            <p:extLst>
              <p:ext uri="{D42A27DB-BD31-4B8C-83A1-F6EECF244321}">
                <p14:modId xmlns:p14="http://schemas.microsoft.com/office/powerpoint/2010/main" val="3241806849"/>
              </p:ext>
            </p:extLst>
          </p:nvPr>
        </p:nvGraphicFramePr>
        <p:xfrm>
          <a:off x="430150" y="1246500"/>
          <a:ext cx="8283700" cy="3428945"/>
        </p:xfrm>
        <a:graphic>
          <a:graphicData uri="http://schemas.openxmlformats.org/drawingml/2006/table">
            <a:tbl>
              <a:tblPr firstRow="1">
                <a:noFill/>
                <a:tableStyleId>{8B888FE9-FB69-4BE3-A495-B16F9D7E1187}</a:tableStyleId>
              </a:tblPr>
              <a:tblGrid>
                <a:gridCol w="2306450">
                  <a:extLst>
                    <a:ext uri="{9D8B030D-6E8A-4147-A177-3AD203B41FA5}">
                      <a16:colId xmlns:a16="http://schemas.microsoft.com/office/drawing/2014/main" val="20000"/>
                    </a:ext>
                  </a:extLst>
                </a:gridCol>
                <a:gridCol w="4017075">
                  <a:extLst>
                    <a:ext uri="{9D8B030D-6E8A-4147-A177-3AD203B41FA5}">
                      <a16:colId xmlns:a16="http://schemas.microsoft.com/office/drawing/2014/main" val="20001"/>
                    </a:ext>
                  </a:extLst>
                </a:gridCol>
                <a:gridCol w="1960175">
                  <a:extLst>
                    <a:ext uri="{9D8B030D-6E8A-4147-A177-3AD203B41FA5}">
                      <a16:colId xmlns:a16="http://schemas.microsoft.com/office/drawing/2014/main" val="20002"/>
                    </a:ext>
                  </a:extLst>
                </a:gridCol>
              </a:tblGrid>
              <a:tr h="322225">
                <a:tc>
                  <a:txBody>
                    <a:bodyPr/>
                    <a:lstStyle/>
                    <a:p>
                      <a:pPr marL="0" lvl="0" indent="0" algn="ctr" rtl="0">
                        <a:spcBef>
                          <a:spcPts val="0"/>
                        </a:spcBef>
                        <a:spcAft>
                          <a:spcPts val="0"/>
                        </a:spcAft>
                        <a:buClr>
                          <a:srgbClr val="000000"/>
                        </a:buClr>
                        <a:buFont typeface="Arial"/>
                        <a:buNone/>
                      </a:pPr>
                      <a:r>
                        <a:rPr lang="en" sz="1800" b="1">
                          <a:solidFill>
                            <a:srgbClr val="FFFFFF"/>
                          </a:solidFill>
                        </a:rPr>
                        <a:t>PROGRAMS</a:t>
                      </a:r>
                      <a:endParaRPr sz="1300" b="1">
                        <a:solidFill>
                          <a:srgbClr val="FFFFFF"/>
                        </a:solidFill>
                      </a:endParaRPr>
                    </a:p>
                  </a:txBody>
                  <a:tcPr marL="91425" marR="91425" marT="13715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rgbClr val="000000"/>
                        </a:buClr>
                        <a:buFont typeface="Arial"/>
                        <a:buNone/>
                      </a:pPr>
                      <a:r>
                        <a:rPr lang="en" sz="1800" b="1">
                          <a:solidFill>
                            <a:srgbClr val="FFFFFF"/>
                          </a:solidFill>
                        </a:rPr>
                        <a:t>STRATEGIC GOALS</a:t>
                      </a:r>
                      <a:endParaRPr sz="1200" b="1">
                        <a:solidFill>
                          <a:srgbClr val="FFFFFF"/>
                        </a:solidFill>
                      </a:endParaRPr>
                    </a:p>
                  </a:txBody>
                  <a:tcPr marL="91425" marR="91425" marT="13715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rgbClr val="000000"/>
                        </a:buClr>
                        <a:buFont typeface="Arial"/>
                        <a:buNone/>
                      </a:pPr>
                      <a:r>
                        <a:rPr lang="en" sz="1800" b="1">
                          <a:solidFill>
                            <a:srgbClr val="FFFFFF"/>
                          </a:solidFill>
                        </a:rPr>
                        <a:t>SUCCESS</a:t>
                      </a:r>
                      <a:endParaRPr sz="1200" b="1" i="1">
                        <a:solidFill>
                          <a:srgbClr val="FFFFFF"/>
                        </a:solidFill>
                      </a:endParaRPr>
                    </a:p>
                  </a:txBody>
                  <a:tcPr marL="182875" marR="91425" marT="13715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2751925">
                <a:tc>
                  <a:txBody>
                    <a:bodyPr/>
                    <a:lstStyle/>
                    <a:p>
                      <a:pPr marL="0" lvl="0" indent="0" algn="l" rtl="0">
                        <a:lnSpc>
                          <a:spcPct val="100000"/>
                        </a:lnSpc>
                        <a:spcBef>
                          <a:spcPts val="1200"/>
                        </a:spcBef>
                        <a:spcAft>
                          <a:spcPts val="0"/>
                        </a:spcAft>
                        <a:buNone/>
                      </a:pPr>
                      <a:r>
                        <a:rPr lang="en" sz="1300" b="1">
                          <a:solidFill>
                            <a:srgbClr val="FFFFFF"/>
                          </a:solidFill>
                        </a:rPr>
                        <a:t>Greenhouse gas  management and reduction</a:t>
                      </a:r>
                      <a:endParaRPr sz="1300" b="1">
                        <a:solidFill>
                          <a:srgbClr val="FFFFFF"/>
                        </a:solidFill>
                      </a:endParaRPr>
                    </a:p>
                    <a:p>
                      <a:pPr marL="0" lvl="0" indent="0" algn="l" rtl="0">
                        <a:lnSpc>
                          <a:spcPct val="100000"/>
                        </a:lnSpc>
                        <a:spcBef>
                          <a:spcPts val="1200"/>
                        </a:spcBef>
                        <a:spcAft>
                          <a:spcPts val="0"/>
                        </a:spcAft>
                        <a:buNone/>
                      </a:pPr>
                      <a:endParaRPr sz="900" b="1">
                        <a:solidFill>
                          <a:srgbClr val="FFFFFF"/>
                        </a:solidFill>
                      </a:endParaRPr>
                    </a:p>
                    <a:p>
                      <a:pPr marL="0" lvl="0" indent="0" algn="l" rtl="0">
                        <a:lnSpc>
                          <a:spcPct val="100000"/>
                        </a:lnSpc>
                        <a:spcBef>
                          <a:spcPts val="1200"/>
                        </a:spcBef>
                        <a:spcAft>
                          <a:spcPts val="0"/>
                        </a:spcAft>
                        <a:buNone/>
                      </a:pPr>
                      <a:r>
                        <a:rPr lang="en" sz="1300" b="1">
                          <a:solidFill>
                            <a:srgbClr val="FFFFFF"/>
                          </a:solidFill>
                        </a:rPr>
                        <a:t>Sustainability excellence in projects and practices</a:t>
                      </a:r>
                      <a:endParaRPr sz="1300" b="1">
                        <a:solidFill>
                          <a:srgbClr val="FFFFFF"/>
                        </a:solidFill>
                      </a:endParaRPr>
                    </a:p>
                    <a:p>
                      <a:pPr marL="0" lvl="0" indent="0" algn="l" rtl="0">
                        <a:lnSpc>
                          <a:spcPct val="100000"/>
                        </a:lnSpc>
                        <a:spcBef>
                          <a:spcPts val="1200"/>
                        </a:spcBef>
                        <a:spcAft>
                          <a:spcPts val="0"/>
                        </a:spcAft>
                        <a:buNone/>
                      </a:pPr>
                      <a:endParaRPr sz="1300" b="1">
                        <a:solidFill>
                          <a:srgbClr val="FFFFFF"/>
                        </a:solidFill>
                      </a:endParaRPr>
                    </a:p>
                    <a:p>
                      <a:pPr marL="0" lvl="0" indent="0" algn="l" rtl="0">
                        <a:lnSpc>
                          <a:spcPct val="100000"/>
                        </a:lnSpc>
                        <a:spcBef>
                          <a:spcPts val="1200"/>
                        </a:spcBef>
                        <a:spcAft>
                          <a:spcPts val="1200"/>
                        </a:spcAft>
                        <a:buClr>
                          <a:srgbClr val="000000"/>
                        </a:buClr>
                        <a:buFont typeface="Arial"/>
                        <a:buNone/>
                      </a:pPr>
                      <a:r>
                        <a:rPr lang="en" sz="1300" b="1">
                          <a:solidFill>
                            <a:srgbClr val="FFFFFF"/>
                          </a:solidFill>
                        </a:rPr>
                        <a:t>Climate adaptation,          risk, and resilience </a:t>
                      </a:r>
                      <a:endParaRPr sz="1300" b="1">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76250" lvl="0" indent="-76200" algn="l" rtl="0">
                        <a:lnSpc>
                          <a:spcPct val="100000"/>
                        </a:lnSpc>
                        <a:spcBef>
                          <a:spcPts val="200"/>
                        </a:spcBef>
                        <a:spcAft>
                          <a:spcPts val="0"/>
                        </a:spcAft>
                        <a:buClr>
                          <a:srgbClr val="FFFFFF"/>
                        </a:buClr>
                        <a:buSzPts val="1200"/>
                        <a:buChar char="▸"/>
                      </a:pPr>
                      <a:r>
                        <a:rPr lang="en" sz="1200" b="1">
                          <a:solidFill>
                            <a:srgbClr val="FFFFFF"/>
                          </a:solidFill>
                        </a:rPr>
                        <a:t>Energy &amp; water efficiency, waste reduction</a:t>
                      </a:r>
                      <a:endParaRPr sz="1200" b="1">
                        <a:solidFill>
                          <a:srgbClr val="FFFFFF"/>
                        </a:solidFill>
                      </a:endParaRPr>
                    </a:p>
                    <a:p>
                      <a:pPr marL="476250" lvl="0" indent="-76200" algn="l" rtl="0">
                        <a:lnSpc>
                          <a:spcPct val="100000"/>
                        </a:lnSpc>
                        <a:spcBef>
                          <a:spcPts val="400"/>
                        </a:spcBef>
                        <a:spcAft>
                          <a:spcPts val="0"/>
                        </a:spcAft>
                        <a:buClr>
                          <a:srgbClr val="FFFFFF"/>
                        </a:buClr>
                        <a:buSzPts val="1200"/>
                        <a:buChar char="▸"/>
                      </a:pPr>
                      <a:r>
                        <a:rPr lang="en" sz="1200" b="1">
                          <a:solidFill>
                            <a:srgbClr val="FFFFFF"/>
                          </a:solidFill>
                        </a:rPr>
                        <a:t>100% carbon pollution-free electricity          (CFE) by 2030, 100% 24/7 CFE by 2035</a:t>
                      </a:r>
                      <a:endParaRPr sz="1200" b="1">
                        <a:solidFill>
                          <a:srgbClr val="FFFFFF"/>
                        </a:solidFill>
                      </a:endParaRPr>
                    </a:p>
                    <a:p>
                      <a:pPr marL="476250" lvl="0" indent="-76200" algn="l" rtl="0">
                        <a:lnSpc>
                          <a:spcPct val="100000"/>
                        </a:lnSpc>
                        <a:spcBef>
                          <a:spcPts val="400"/>
                        </a:spcBef>
                        <a:spcAft>
                          <a:spcPts val="0"/>
                        </a:spcAft>
                        <a:buClr>
                          <a:srgbClr val="FFFFFF"/>
                        </a:buClr>
                        <a:buSzPts val="1200"/>
                        <a:buChar char="▸"/>
                      </a:pPr>
                      <a:r>
                        <a:rPr lang="en" sz="1200" b="1">
                          <a:solidFill>
                            <a:srgbClr val="FFFFFF"/>
                          </a:solidFill>
                        </a:rPr>
                        <a:t>100% zero-emission vehicles (ZEV) by 2035 </a:t>
                      </a:r>
                      <a:endParaRPr sz="1200" b="1">
                        <a:solidFill>
                          <a:srgbClr val="FFFFFF"/>
                        </a:solidFill>
                      </a:endParaRPr>
                    </a:p>
                    <a:p>
                      <a:pPr marL="476250" lvl="0" indent="0" algn="l" rtl="0">
                        <a:lnSpc>
                          <a:spcPct val="100000"/>
                        </a:lnSpc>
                        <a:spcBef>
                          <a:spcPts val="400"/>
                        </a:spcBef>
                        <a:spcAft>
                          <a:spcPts val="0"/>
                        </a:spcAft>
                        <a:buNone/>
                      </a:pPr>
                      <a:endParaRPr sz="1100" b="1">
                        <a:solidFill>
                          <a:srgbClr val="FFFFFF"/>
                        </a:solidFill>
                      </a:endParaRPr>
                    </a:p>
                    <a:p>
                      <a:pPr marL="476250" lvl="0" indent="-76200" algn="l" rtl="0">
                        <a:spcBef>
                          <a:spcPts val="400"/>
                        </a:spcBef>
                        <a:spcAft>
                          <a:spcPts val="0"/>
                        </a:spcAft>
                        <a:buClr>
                          <a:srgbClr val="FFFFFF"/>
                        </a:buClr>
                        <a:buSzPts val="1200"/>
                        <a:buChar char="▸"/>
                      </a:pPr>
                      <a:r>
                        <a:rPr lang="en" sz="1200" b="1">
                          <a:solidFill>
                            <a:srgbClr val="FFFFFF"/>
                          </a:solidFill>
                        </a:rPr>
                        <a:t>Drive change and innovation in planning, design, construction, and operations</a:t>
                      </a:r>
                      <a:endParaRPr sz="1200" b="1">
                        <a:solidFill>
                          <a:srgbClr val="FFFFFF"/>
                        </a:solidFill>
                      </a:endParaRPr>
                    </a:p>
                    <a:p>
                      <a:pPr marL="476250" lvl="0" indent="-76200" algn="l" rtl="0">
                        <a:spcBef>
                          <a:spcPts val="400"/>
                        </a:spcBef>
                        <a:spcAft>
                          <a:spcPts val="0"/>
                        </a:spcAft>
                        <a:buClr>
                          <a:srgbClr val="FFFFFF"/>
                        </a:buClr>
                        <a:buSzPts val="1200"/>
                        <a:buChar char="▸"/>
                      </a:pPr>
                      <a:r>
                        <a:rPr lang="en" sz="1200" b="1">
                          <a:solidFill>
                            <a:srgbClr val="FFFFFF"/>
                          </a:solidFill>
                        </a:rPr>
                        <a:t>Create a sustainability culture in PBS</a:t>
                      </a:r>
                      <a:endParaRPr sz="1200" b="1">
                        <a:solidFill>
                          <a:srgbClr val="FFFFFF"/>
                        </a:solidFill>
                      </a:endParaRPr>
                    </a:p>
                    <a:p>
                      <a:pPr marL="476250" lvl="0" indent="0" algn="l" rtl="0">
                        <a:spcBef>
                          <a:spcPts val="400"/>
                        </a:spcBef>
                        <a:spcAft>
                          <a:spcPts val="0"/>
                        </a:spcAft>
                        <a:buNone/>
                      </a:pPr>
                      <a:endParaRPr sz="2000" b="1">
                        <a:solidFill>
                          <a:srgbClr val="FFFFFF"/>
                        </a:solidFill>
                      </a:endParaRPr>
                    </a:p>
                    <a:p>
                      <a:pPr marL="476250" lvl="0" indent="-76200" algn="l" rtl="0">
                        <a:spcBef>
                          <a:spcPts val="400"/>
                        </a:spcBef>
                        <a:spcAft>
                          <a:spcPts val="0"/>
                        </a:spcAft>
                        <a:buClr>
                          <a:srgbClr val="FFFFFF"/>
                        </a:buClr>
                        <a:buSzPts val="1200"/>
                        <a:buChar char="▸"/>
                      </a:pPr>
                      <a:r>
                        <a:rPr lang="en" sz="1200" b="1">
                          <a:solidFill>
                            <a:srgbClr val="FFFFFF"/>
                          </a:solidFill>
                        </a:rPr>
                        <a:t>Build climate literacy and capacity</a:t>
                      </a:r>
                      <a:endParaRPr sz="1200" b="1">
                        <a:solidFill>
                          <a:srgbClr val="FFFFFF"/>
                        </a:solidFill>
                      </a:endParaRPr>
                    </a:p>
                    <a:p>
                      <a:pPr marL="476250" lvl="0" indent="-76200" algn="l" rtl="0">
                        <a:spcBef>
                          <a:spcPts val="400"/>
                        </a:spcBef>
                        <a:spcAft>
                          <a:spcPts val="400"/>
                        </a:spcAft>
                        <a:buClr>
                          <a:srgbClr val="FFFFFF"/>
                        </a:buClr>
                        <a:buSzPts val="1200"/>
                        <a:buChar char="▸"/>
                      </a:pPr>
                      <a:r>
                        <a:rPr lang="en" sz="1200" b="1">
                          <a:solidFill>
                            <a:srgbClr val="FFFFFF"/>
                          </a:solidFill>
                        </a:rPr>
                        <a:t>Advance climate adaptation, bolster risk management, &amp; safeguard federal assets</a:t>
                      </a:r>
                      <a:endParaRPr sz="1200" b="1">
                        <a:solidFill>
                          <a:srgbClr val="FFFFFF"/>
                        </a:solidFill>
                      </a:endParaRPr>
                    </a:p>
                  </a:txBody>
                  <a:tcPr marL="91425"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200" b="1" dirty="0">
                          <a:solidFill>
                            <a:srgbClr val="FFFFFF"/>
                          </a:solidFill>
                        </a:rPr>
                        <a:t>Net-zero-emission federally-owned portfolio by 2045</a:t>
                      </a:r>
                      <a:endParaRPr sz="1200" b="1" dirty="0">
                        <a:solidFill>
                          <a:srgbClr val="FFFFFF"/>
                        </a:solidFill>
                      </a:endParaRPr>
                    </a:p>
                    <a:p>
                      <a:pPr marL="0" lvl="0" indent="0" algn="ctr" rtl="0">
                        <a:spcBef>
                          <a:spcPts val="0"/>
                        </a:spcBef>
                        <a:spcAft>
                          <a:spcPts val="0"/>
                        </a:spcAft>
                        <a:buNone/>
                      </a:pPr>
                      <a:endParaRPr sz="1700" b="1" dirty="0">
                        <a:solidFill>
                          <a:srgbClr val="FFFFFF"/>
                        </a:solidFill>
                      </a:endParaRPr>
                    </a:p>
                    <a:p>
                      <a:pPr marL="0" lvl="0" indent="0" algn="ctr" rtl="0">
                        <a:spcBef>
                          <a:spcPts val="0"/>
                        </a:spcBef>
                        <a:spcAft>
                          <a:spcPts val="0"/>
                        </a:spcAft>
                        <a:buNone/>
                      </a:pPr>
                      <a:endParaRPr sz="700" b="1" dirty="0">
                        <a:solidFill>
                          <a:srgbClr val="FFFFFF"/>
                        </a:solidFill>
                      </a:endParaRPr>
                    </a:p>
                    <a:p>
                      <a:pPr marL="0" lvl="0" indent="0" algn="ctr" rtl="0">
                        <a:spcBef>
                          <a:spcPts val="0"/>
                        </a:spcBef>
                        <a:spcAft>
                          <a:spcPts val="0"/>
                        </a:spcAft>
                        <a:buNone/>
                      </a:pPr>
                      <a:endParaRPr sz="1200" b="1" dirty="0">
                        <a:solidFill>
                          <a:srgbClr val="FFFFFF"/>
                        </a:solidFill>
                      </a:endParaRPr>
                    </a:p>
                    <a:p>
                      <a:pPr marL="0" lvl="0" indent="0" algn="ctr" rtl="0">
                        <a:spcBef>
                          <a:spcPts val="0"/>
                        </a:spcBef>
                        <a:spcAft>
                          <a:spcPts val="0"/>
                        </a:spcAft>
                        <a:buNone/>
                      </a:pPr>
                      <a:r>
                        <a:rPr lang="en" sz="1200" b="1" dirty="0">
                          <a:solidFill>
                            <a:srgbClr val="FFFFFF"/>
                          </a:solidFill>
                        </a:rPr>
                        <a:t>50% sustainable buildings; skilled workforce</a:t>
                      </a:r>
                      <a:endParaRPr sz="1200" dirty="0">
                        <a:solidFill>
                          <a:srgbClr val="FFFFFF"/>
                        </a:solidFill>
                      </a:endParaRPr>
                    </a:p>
                    <a:p>
                      <a:pPr marL="0" lvl="0" indent="0" algn="ctr" rtl="0">
                        <a:spcBef>
                          <a:spcPts val="0"/>
                        </a:spcBef>
                        <a:spcAft>
                          <a:spcPts val="0"/>
                        </a:spcAft>
                        <a:buNone/>
                      </a:pPr>
                      <a:endParaRPr sz="700" b="1" dirty="0">
                        <a:solidFill>
                          <a:srgbClr val="FFFFFF"/>
                        </a:solidFill>
                      </a:endParaRPr>
                    </a:p>
                    <a:p>
                      <a:pPr marL="0" lvl="0" indent="0" algn="ctr" rtl="0">
                        <a:spcBef>
                          <a:spcPts val="0"/>
                        </a:spcBef>
                        <a:spcAft>
                          <a:spcPts val="0"/>
                        </a:spcAft>
                        <a:buNone/>
                      </a:pPr>
                      <a:endParaRPr sz="2900" b="1" dirty="0">
                        <a:solidFill>
                          <a:srgbClr val="FFFFFF"/>
                        </a:solidFill>
                      </a:endParaRPr>
                    </a:p>
                    <a:p>
                      <a:pPr marL="0" lvl="0" indent="0" algn="ctr" rtl="0">
                        <a:spcBef>
                          <a:spcPts val="0"/>
                        </a:spcBef>
                        <a:spcAft>
                          <a:spcPts val="0"/>
                        </a:spcAft>
                        <a:buClr>
                          <a:srgbClr val="000000"/>
                        </a:buClr>
                        <a:buFont typeface="Arial"/>
                        <a:buNone/>
                      </a:pPr>
                      <a:r>
                        <a:rPr lang="en" sz="1200" b="1" dirty="0">
                          <a:solidFill>
                            <a:srgbClr val="FFFFFF"/>
                          </a:solidFill>
                        </a:rPr>
                        <a:t>Climate-ready resilient federal buildings</a:t>
                      </a:r>
                      <a:endParaRPr sz="1200" b="1" dirty="0">
                        <a:solidFill>
                          <a:srgbClr val="FFFFFF"/>
                        </a:solidFill>
                      </a:endParaRPr>
                    </a:p>
                    <a:p>
                      <a:pPr marL="0" lvl="0" indent="0" algn="l" rtl="0">
                        <a:spcBef>
                          <a:spcPts val="0"/>
                        </a:spcBef>
                        <a:spcAft>
                          <a:spcPts val="0"/>
                        </a:spcAft>
                        <a:buNone/>
                      </a:pPr>
                      <a:endParaRPr sz="1200" dirty="0">
                        <a:solidFill>
                          <a:srgbClr val="FFFFFF"/>
                        </a:solidFill>
                      </a:endParaRPr>
                    </a:p>
                  </a:txBody>
                  <a:tcPr marL="18287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1"/>
          <p:cNvSpPr txBox="1">
            <a:spLocks noGrp="1"/>
          </p:cNvSpPr>
          <p:nvPr>
            <p:ph type="sldNum" idx="12"/>
          </p:nvPr>
        </p:nvSpPr>
        <p:spPr>
          <a:xfrm>
            <a:off x="8478300" y="4767275"/>
            <a:ext cx="342000" cy="27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888888"/>
              </a:buClr>
              <a:buFont typeface="Calibri"/>
              <a:buNone/>
            </a:pPr>
            <a:fld id="{00000000-1234-1234-1234-123412341234}" type="slidenum">
              <a:rPr lang="en"/>
              <a:t>6</a:t>
            </a:fld>
            <a:endParaRPr/>
          </a:p>
        </p:txBody>
      </p:sp>
      <p:sp>
        <p:nvSpPr>
          <p:cNvPr id="223" name="Google Shape;223;p41"/>
          <p:cNvSpPr txBox="1">
            <a:spLocks noGrp="1"/>
          </p:cNvSpPr>
          <p:nvPr>
            <p:ph type="title" idx="4294967295"/>
          </p:nvPr>
        </p:nvSpPr>
        <p:spPr>
          <a:xfrm>
            <a:off x="238125" y="460614"/>
            <a:ext cx="8648700" cy="393300"/>
          </a:xfrm>
          <a:prstGeom prst="rect">
            <a:avLst/>
          </a:prstGeom>
          <a:noFill/>
          <a:ln>
            <a:noFill/>
            <a:prstDash/>
          </a:ln>
          <a:effectLst/>
        </p:spPr>
        <p:txBody>
          <a:bodyPr rot="0" spcFirstLastPara="1" vertOverflow="overflow" horzOverflow="overflow" vert="horz" wrap="square" lIns="68575" tIns="68575" rIns="68575" bIns="685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900" b="1" i="0" u="none" strike="noStrike" kern="0" cap="none" spc="0" normalizeH="0" baseline="0" noProof="0" dirty="0">
                <a:ln>
                  <a:noFill/>
                </a:ln>
                <a:solidFill>
                  <a:srgbClr val="005087"/>
                </a:solidFill>
                <a:effectLst/>
                <a:uLnTx/>
                <a:uFillTx/>
                <a:latin typeface="Source Sans Pro"/>
                <a:ea typeface="Source Sans Pro"/>
                <a:cs typeface="Source Sans Pro"/>
                <a:sym typeface="Source Sans Pro"/>
              </a:rPr>
              <a:t>FY 2024 Capital Investment Request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sng" strike="noStrike" kern="0" cap="none" spc="0" normalizeH="0" baseline="0" noProof="0" dirty="0">
                <a:ln>
                  <a:noFill/>
                </a:ln>
                <a:solidFill>
                  <a:srgbClr val="000000"/>
                </a:solidFill>
                <a:effectLst/>
                <a:uLnTx/>
                <a:uFillTx/>
                <a:latin typeface="Arial"/>
                <a:ea typeface="Arial"/>
                <a:cs typeface="Arial"/>
                <a:sym typeface="Arial"/>
              </a:rPr>
              <a:t>Project List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sp>
        <p:nvSpPr>
          <p:cNvPr id="224" name="Google Shape;224;p41"/>
          <p:cNvSpPr txBox="1"/>
          <p:nvPr/>
        </p:nvSpPr>
        <p:spPr>
          <a:xfrm>
            <a:off x="4435250" y="1068225"/>
            <a:ext cx="4538700" cy="3970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300" b="1">
                <a:solidFill>
                  <a:srgbClr val="172C55"/>
                </a:solidFill>
              </a:rPr>
              <a:t>Major Repair and Alterations Projects (cont'd)</a:t>
            </a:r>
            <a:endParaRPr sz="1300">
              <a:solidFill>
                <a:srgbClr val="172C55"/>
              </a:solidFill>
            </a:endParaRPr>
          </a:p>
          <a:p>
            <a:pPr marL="171450" lvl="0" indent="-133350" algn="l" rtl="0">
              <a:lnSpc>
                <a:spcPct val="100000"/>
              </a:lnSpc>
              <a:spcBef>
                <a:spcPts val="200"/>
              </a:spcBef>
              <a:spcAft>
                <a:spcPts val="0"/>
              </a:spcAft>
              <a:buClr>
                <a:srgbClr val="B45F06"/>
              </a:buClr>
              <a:buSzPts val="1200"/>
              <a:buChar char="▸"/>
            </a:pPr>
            <a:r>
              <a:rPr lang="en" sz="1200">
                <a:solidFill>
                  <a:srgbClr val="172C55"/>
                </a:solidFill>
              </a:rPr>
              <a:t>Chicago, IL Everett McKinley Dirksen U.S. Courthouse</a:t>
            </a:r>
            <a:endParaRPr sz="1200">
              <a:solidFill>
                <a:srgbClr val="172C55"/>
              </a:solidFill>
            </a:endParaRPr>
          </a:p>
          <a:p>
            <a:pPr marL="171450" lvl="0" indent="-133350" algn="l" rtl="0">
              <a:lnSpc>
                <a:spcPct val="100000"/>
              </a:lnSpc>
              <a:spcBef>
                <a:spcPts val="0"/>
              </a:spcBef>
              <a:spcAft>
                <a:spcPts val="0"/>
              </a:spcAft>
              <a:buClr>
                <a:srgbClr val="B45F06"/>
              </a:buClr>
              <a:buSzPts val="1200"/>
              <a:buChar char="▸"/>
            </a:pPr>
            <a:r>
              <a:rPr lang="en" sz="1200">
                <a:solidFill>
                  <a:srgbClr val="172C55"/>
                </a:solidFill>
              </a:rPr>
              <a:t>Los Angeles, CA Federal Building - 11000 Wilshire Boulevard</a:t>
            </a:r>
            <a:endParaRPr sz="1200">
              <a:solidFill>
                <a:srgbClr val="172C55"/>
              </a:solidFill>
            </a:endParaRPr>
          </a:p>
          <a:p>
            <a:pPr marL="171450" lvl="0" indent="-133350" algn="l" rtl="0">
              <a:lnSpc>
                <a:spcPct val="100000"/>
              </a:lnSpc>
              <a:spcBef>
                <a:spcPts val="0"/>
              </a:spcBef>
              <a:spcAft>
                <a:spcPts val="0"/>
              </a:spcAft>
              <a:buClr>
                <a:srgbClr val="B45F06"/>
              </a:buClr>
              <a:buSzPts val="1200"/>
              <a:buChar char="▸"/>
            </a:pPr>
            <a:r>
              <a:rPr lang="en" sz="1200">
                <a:solidFill>
                  <a:srgbClr val="172C55"/>
                </a:solidFill>
              </a:rPr>
              <a:t>Pittsburgh, PA Joseph F. Weis, Jr. U.S. Courthouse</a:t>
            </a:r>
            <a:endParaRPr sz="1200">
              <a:solidFill>
                <a:srgbClr val="172C55"/>
              </a:solidFill>
            </a:endParaRPr>
          </a:p>
          <a:p>
            <a:pPr marL="171450" lvl="0" indent="-133350" algn="l" rtl="0">
              <a:lnSpc>
                <a:spcPct val="100000"/>
              </a:lnSpc>
              <a:spcBef>
                <a:spcPts val="0"/>
              </a:spcBef>
              <a:spcAft>
                <a:spcPts val="0"/>
              </a:spcAft>
              <a:buClr>
                <a:srgbClr val="B45F06"/>
              </a:buClr>
              <a:buSzPts val="1200"/>
              <a:buChar char="▸"/>
            </a:pPr>
            <a:r>
              <a:rPr lang="en" sz="1200">
                <a:solidFill>
                  <a:srgbClr val="172C55"/>
                </a:solidFill>
              </a:rPr>
              <a:t>Indianapolis, IN Major General Emmett J. Bean                     Federal Center</a:t>
            </a:r>
            <a:endParaRPr sz="1200" b="1">
              <a:solidFill>
                <a:srgbClr val="172C55"/>
              </a:solidFill>
            </a:endParaRPr>
          </a:p>
          <a:p>
            <a:pPr marL="171450" lvl="0" indent="-133350" algn="l" rtl="0">
              <a:lnSpc>
                <a:spcPct val="100000"/>
              </a:lnSpc>
              <a:spcBef>
                <a:spcPts val="0"/>
              </a:spcBef>
              <a:spcAft>
                <a:spcPts val="0"/>
              </a:spcAft>
              <a:buClr>
                <a:srgbClr val="B45F06"/>
              </a:buClr>
              <a:buSzPts val="1200"/>
              <a:buChar char="▸"/>
            </a:pPr>
            <a:r>
              <a:rPr lang="en" sz="1200">
                <a:solidFill>
                  <a:srgbClr val="172C55"/>
                </a:solidFill>
              </a:rPr>
              <a:t>Paducah, KY Federal Building and U.S. Courthouse</a:t>
            </a:r>
            <a:endParaRPr sz="1200">
              <a:solidFill>
                <a:srgbClr val="172C55"/>
              </a:solidFill>
            </a:endParaRPr>
          </a:p>
          <a:p>
            <a:pPr marL="171450" lvl="0" indent="-133350" algn="l" rtl="0">
              <a:lnSpc>
                <a:spcPct val="100000"/>
              </a:lnSpc>
              <a:spcBef>
                <a:spcPts val="0"/>
              </a:spcBef>
              <a:spcAft>
                <a:spcPts val="0"/>
              </a:spcAft>
              <a:buClr>
                <a:srgbClr val="B45F06"/>
              </a:buClr>
              <a:buSzPts val="1200"/>
              <a:buChar char="▸"/>
            </a:pPr>
            <a:r>
              <a:rPr lang="en" sz="1200">
                <a:solidFill>
                  <a:srgbClr val="172C55"/>
                </a:solidFill>
              </a:rPr>
              <a:t>Beaumont, TX Jack Brooks Federal Building U.S. Post Office and Courthouse</a:t>
            </a:r>
            <a:endParaRPr sz="1200">
              <a:solidFill>
                <a:srgbClr val="172C55"/>
              </a:solidFill>
            </a:endParaRPr>
          </a:p>
          <a:p>
            <a:pPr marL="171450" lvl="0" indent="-133350" algn="l" rtl="0">
              <a:lnSpc>
                <a:spcPct val="100000"/>
              </a:lnSpc>
              <a:spcBef>
                <a:spcPts val="0"/>
              </a:spcBef>
              <a:spcAft>
                <a:spcPts val="0"/>
              </a:spcAft>
              <a:buClr>
                <a:srgbClr val="B45F06"/>
              </a:buClr>
              <a:buSzPts val="1200"/>
              <a:buChar char="▸"/>
            </a:pPr>
            <a:r>
              <a:rPr lang="en" sz="1200">
                <a:solidFill>
                  <a:srgbClr val="172C55"/>
                </a:solidFill>
              </a:rPr>
              <a:t>Tacoma, WA Tacoma Union Station</a:t>
            </a:r>
            <a:endParaRPr sz="1200">
              <a:solidFill>
                <a:srgbClr val="172C55"/>
              </a:solidFill>
            </a:endParaRPr>
          </a:p>
          <a:p>
            <a:pPr marL="171450" lvl="0" indent="-133350" algn="l" rtl="0">
              <a:lnSpc>
                <a:spcPct val="100000"/>
              </a:lnSpc>
              <a:spcBef>
                <a:spcPts val="0"/>
              </a:spcBef>
              <a:spcAft>
                <a:spcPts val="0"/>
              </a:spcAft>
              <a:buClr>
                <a:srgbClr val="B45F06"/>
              </a:buClr>
              <a:buSzPts val="1200"/>
              <a:buChar char="▸"/>
            </a:pPr>
            <a:r>
              <a:rPr lang="en" sz="1200">
                <a:solidFill>
                  <a:srgbClr val="172C55"/>
                </a:solidFill>
              </a:rPr>
              <a:t>Washington, DC Ronald Reagan Building Complex (</a:t>
            </a:r>
            <a:r>
              <a:rPr lang="en" sz="1200" b="1">
                <a:solidFill>
                  <a:srgbClr val="172C55"/>
                </a:solidFill>
              </a:rPr>
              <a:t>inc. IRA)</a:t>
            </a:r>
            <a:endParaRPr sz="1200" b="1">
              <a:solidFill>
                <a:srgbClr val="172C55"/>
              </a:solidFill>
            </a:endParaRPr>
          </a:p>
          <a:p>
            <a:pPr marL="171450" lvl="0" indent="-133350" algn="l" rtl="0">
              <a:lnSpc>
                <a:spcPct val="100000"/>
              </a:lnSpc>
              <a:spcBef>
                <a:spcPts val="0"/>
              </a:spcBef>
              <a:spcAft>
                <a:spcPts val="0"/>
              </a:spcAft>
              <a:buClr>
                <a:srgbClr val="B45F06"/>
              </a:buClr>
              <a:buSzPts val="1200"/>
              <a:buChar char="▸"/>
            </a:pPr>
            <a:r>
              <a:rPr lang="en" sz="1200">
                <a:solidFill>
                  <a:srgbClr val="172C55"/>
                </a:solidFill>
              </a:rPr>
              <a:t>Detroit, MI Patrick V. McNamara Federal Building Garage </a:t>
            </a:r>
            <a:r>
              <a:rPr lang="en" sz="1200" b="1" i="1">
                <a:solidFill>
                  <a:srgbClr val="172C55"/>
                </a:solidFill>
              </a:rPr>
              <a:t>(incl. IRA)</a:t>
            </a:r>
            <a:endParaRPr sz="1200">
              <a:solidFill>
                <a:srgbClr val="172C55"/>
              </a:solidFill>
            </a:endParaRPr>
          </a:p>
          <a:p>
            <a:pPr marL="457200" lvl="0" indent="0" algn="l" rtl="0">
              <a:lnSpc>
                <a:spcPct val="100000"/>
              </a:lnSpc>
              <a:spcBef>
                <a:spcPts val="0"/>
              </a:spcBef>
              <a:spcAft>
                <a:spcPts val="0"/>
              </a:spcAft>
              <a:buNone/>
            </a:pPr>
            <a:endParaRPr sz="1100">
              <a:solidFill>
                <a:srgbClr val="172C55"/>
              </a:solidFill>
            </a:endParaRPr>
          </a:p>
          <a:p>
            <a:pPr marL="0" lvl="0" indent="0" algn="l" rtl="0">
              <a:lnSpc>
                <a:spcPct val="100000"/>
              </a:lnSpc>
              <a:spcBef>
                <a:spcPts val="0"/>
              </a:spcBef>
              <a:spcAft>
                <a:spcPts val="0"/>
              </a:spcAft>
              <a:buNone/>
            </a:pPr>
            <a:r>
              <a:rPr lang="en" sz="1300" b="1">
                <a:solidFill>
                  <a:srgbClr val="172C55"/>
                </a:solidFill>
              </a:rPr>
              <a:t>Special Emphasis </a:t>
            </a:r>
            <a:endParaRPr sz="1300" b="1" i="1">
              <a:solidFill>
                <a:srgbClr val="172C55"/>
              </a:solidFill>
            </a:endParaRPr>
          </a:p>
          <a:p>
            <a:pPr marL="171450" lvl="0" indent="-133350" algn="l" rtl="0">
              <a:lnSpc>
                <a:spcPct val="100000"/>
              </a:lnSpc>
              <a:spcBef>
                <a:spcPts val="200"/>
              </a:spcBef>
              <a:spcAft>
                <a:spcPts val="0"/>
              </a:spcAft>
              <a:buClr>
                <a:srgbClr val="B45F06"/>
              </a:buClr>
              <a:buSzPts val="1200"/>
              <a:buChar char="▸"/>
            </a:pPr>
            <a:r>
              <a:rPr lang="en" sz="1200">
                <a:solidFill>
                  <a:srgbClr val="172C55"/>
                </a:solidFill>
              </a:rPr>
              <a:t>Consolidation Activities Program</a:t>
            </a:r>
            <a:endParaRPr sz="1200">
              <a:solidFill>
                <a:srgbClr val="172C55"/>
              </a:solidFill>
            </a:endParaRPr>
          </a:p>
          <a:p>
            <a:pPr marL="171450" lvl="0" indent="-133350" algn="l" rtl="0">
              <a:lnSpc>
                <a:spcPct val="100000"/>
              </a:lnSpc>
              <a:spcBef>
                <a:spcPts val="0"/>
              </a:spcBef>
              <a:spcAft>
                <a:spcPts val="0"/>
              </a:spcAft>
              <a:buClr>
                <a:srgbClr val="B45F06"/>
              </a:buClr>
              <a:buSzPts val="1200"/>
              <a:buChar char="▸"/>
            </a:pPr>
            <a:r>
              <a:rPr lang="en" sz="1200">
                <a:solidFill>
                  <a:srgbClr val="172C55"/>
                </a:solidFill>
              </a:rPr>
              <a:t>Judiciary Capital Security Program</a:t>
            </a:r>
            <a:endParaRPr sz="1200">
              <a:solidFill>
                <a:srgbClr val="172C55"/>
              </a:solidFill>
            </a:endParaRPr>
          </a:p>
          <a:p>
            <a:pPr marL="171450" lvl="0" indent="-133350" algn="l" rtl="0">
              <a:lnSpc>
                <a:spcPct val="100000"/>
              </a:lnSpc>
              <a:spcBef>
                <a:spcPts val="0"/>
              </a:spcBef>
              <a:spcAft>
                <a:spcPts val="0"/>
              </a:spcAft>
              <a:buClr>
                <a:srgbClr val="B45F06"/>
              </a:buClr>
              <a:buSzPts val="1200"/>
              <a:buChar char="▸"/>
            </a:pPr>
            <a:r>
              <a:rPr lang="en" sz="1200">
                <a:solidFill>
                  <a:srgbClr val="172C55"/>
                </a:solidFill>
              </a:rPr>
              <a:t>Fire Protection and Life Safety Program</a:t>
            </a:r>
            <a:endParaRPr sz="1200">
              <a:solidFill>
                <a:srgbClr val="172C55"/>
              </a:solidFill>
            </a:endParaRPr>
          </a:p>
          <a:p>
            <a:pPr marL="171450" lvl="0" indent="-133350" algn="l" rtl="0">
              <a:lnSpc>
                <a:spcPct val="100000"/>
              </a:lnSpc>
              <a:spcBef>
                <a:spcPts val="0"/>
              </a:spcBef>
              <a:spcAft>
                <a:spcPts val="0"/>
              </a:spcAft>
              <a:buClr>
                <a:srgbClr val="B45F06"/>
              </a:buClr>
              <a:buSzPts val="1200"/>
              <a:buChar char="▸"/>
            </a:pPr>
            <a:r>
              <a:rPr lang="en" sz="1200">
                <a:solidFill>
                  <a:srgbClr val="172C55"/>
                </a:solidFill>
              </a:rPr>
              <a:t>Energy and Water Retrofit and Conservation Program</a:t>
            </a:r>
            <a:endParaRPr sz="1200">
              <a:solidFill>
                <a:srgbClr val="172C55"/>
              </a:solidFill>
            </a:endParaRPr>
          </a:p>
          <a:p>
            <a:pPr marL="171450" lvl="0" indent="-133350" algn="l" rtl="0">
              <a:lnSpc>
                <a:spcPct val="100000"/>
              </a:lnSpc>
              <a:spcBef>
                <a:spcPts val="0"/>
              </a:spcBef>
              <a:spcAft>
                <a:spcPts val="0"/>
              </a:spcAft>
              <a:buClr>
                <a:srgbClr val="B45F06"/>
              </a:buClr>
              <a:buSzPts val="1200"/>
              <a:buChar char="▸"/>
            </a:pPr>
            <a:r>
              <a:rPr lang="en" sz="1200">
                <a:solidFill>
                  <a:srgbClr val="172C55"/>
                </a:solidFill>
              </a:rPr>
              <a:t>Inventory Risk Mitigation and Resilience Program</a:t>
            </a:r>
            <a:endParaRPr sz="1200">
              <a:solidFill>
                <a:srgbClr val="172C55"/>
              </a:solidFill>
            </a:endParaRPr>
          </a:p>
          <a:p>
            <a:pPr marL="0" lvl="0" indent="0" algn="l" rtl="0">
              <a:lnSpc>
                <a:spcPct val="100000"/>
              </a:lnSpc>
              <a:spcBef>
                <a:spcPts val="0"/>
              </a:spcBef>
              <a:spcAft>
                <a:spcPts val="0"/>
              </a:spcAft>
              <a:buNone/>
            </a:pPr>
            <a:endParaRPr sz="1000">
              <a:solidFill>
                <a:srgbClr val="172C55"/>
              </a:solidFill>
            </a:endParaRPr>
          </a:p>
        </p:txBody>
      </p:sp>
      <p:sp>
        <p:nvSpPr>
          <p:cNvPr id="225" name="Google Shape;225;p41"/>
          <p:cNvSpPr txBox="1"/>
          <p:nvPr/>
        </p:nvSpPr>
        <p:spPr>
          <a:xfrm>
            <a:off x="348450" y="1471275"/>
            <a:ext cx="3866700" cy="3509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300" b="1">
                <a:solidFill>
                  <a:srgbClr val="172C55"/>
                </a:solidFill>
              </a:rPr>
              <a:t>New Construction</a:t>
            </a:r>
            <a:endParaRPr sz="1300" b="1">
              <a:solidFill>
                <a:srgbClr val="172C55"/>
              </a:solidFill>
            </a:endParaRPr>
          </a:p>
          <a:p>
            <a:pPr marL="114300" lvl="0" indent="-133350" algn="l" rtl="0">
              <a:lnSpc>
                <a:spcPct val="100000"/>
              </a:lnSpc>
              <a:spcBef>
                <a:spcPts val="200"/>
              </a:spcBef>
              <a:spcAft>
                <a:spcPts val="0"/>
              </a:spcAft>
              <a:buClr>
                <a:srgbClr val="B45F06"/>
              </a:buClr>
              <a:buSzPts val="1200"/>
              <a:buChar char="▸"/>
            </a:pPr>
            <a:r>
              <a:rPr lang="en" sz="1200">
                <a:solidFill>
                  <a:srgbClr val="172C55"/>
                </a:solidFill>
              </a:rPr>
              <a:t>Washington, DC DHS Consolidation at St. Elizabeths </a:t>
            </a:r>
            <a:endParaRPr sz="1200">
              <a:solidFill>
                <a:srgbClr val="172C55"/>
              </a:solidFill>
            </a:endParaRPr>
          </a:p>
          <a:p>
            <a:pPr marL="114300" lvl="0" indent="-133350" algn="l" rtl="0">
              <a:lnSpc>
                <a:spcPct val="100000"/>
              </a:lnSpc>
              <a:spcBef>
                <a:spcPts val="0"/>
              </a:spcBef>
              <a:spcAft>
                <a:spcPts val="0"/>
              </a:spcAft>
              <a:buClr>
                <a:srgbClr val="B45F06"/>
              </a:buClr>
              <a:buSzPts val="1200"/>
              <a:buChar char="▸"/>
            </a:pPr>
            <a:r>
              <a:rPr lang="en" sz="1200">
                <a:solidFill>
                  <a:srgbClr val="172C55"/>
                </a:solidFill>
              </a:rPr>
              <a:t>Kansas City, MO Hardesty Federal Complex Remediation</a:t>
            </a:r>
            <a:endParaRPr sz="1200">
              <a:solidFill>
                <a:srgbClr val="172C55"/>
              </a:solidFill>
            </a:endParaRPr>
          </a:p>
          <a:p>
            <a:pPr marL="114300" marR="0" lvl="0" indent="-133350" algn="l" rtl="0">
              <a:lnSpc>
                <a:spcPct val="100000"/>
              </a:lnSpc>
              <a:spcBef>
                <a:spcPts val="0"/>
              </a:spcBef>
              <a:spcAft>
                <a:spcPts val="0"/>
              </a:spcAft>
              <a:buClr>
                <a:srgbClr val="B45F06"/>
              </a:buClr>
              <a:buSzPts val="1200"/>
              <a:buChar char="▸"/>
            </a:pPr>
            <a:r>
              <a:rPr lang="en" sz="1200">
                <a:solidFill>
                  <a:srgbClr val="172C55"/>
                </a:solidFill>
              </a:rPr>
              <a:t>Washington, DC Southeast Federal Center Remediation</a:t>
            </a:r>
            <a:endParaRPr sz="1200">
              <a:solidFill>
                <a:srgbClr val="172C55"/>
              </a:solidFill>
            </a:endParaRPr>
          </a:p>
          <a:p>
            <a:pPr marL="114300" lvl="0" indent="-133350" algn="l" rtl="0">
              <a:lnSpc>
                <a:spcPct val="100000"/>
              </a:lnSpc>
              <a:spcBef>
                <a:spcPts val="0"/>
              </a:spcBef>
              <a:spcAft>
                <a:spcPts val="0"/>
              </a:spcAft>
              <a:buClr>
                <a:srgbClr val="B45F06"/>
              </a:buClr>
              <a:buSzPts val="1200"/>
              <a:buChar char="▸"/>
            </a:pPr>
            <a:r>
              <a:rPr lang="en" sz="1200">
                <a:solidFill>
                  <a:srgbClr val="172C55"/>
                </a:solidFill>
              </a:rPr>
              <a:t>Seattle, WA Design of Replacement Facility</a:t>
            </a:r>
            <a:endParaRPr sz="1200">
              <a:solidFill>
                <a:srgbClr val="172C55"/>
              </a:solidFill>
            </a:endParaRPr>
          </a:p>
          <a:p>
            <a:pPr marL="457200" lvl="0" indent="0" algn="l" rtl="0">
              <a:lnSpc>
                <a:spcPct val="100000"/>
              </a:lnSpc>
              <a:spcBef>
                <a:spcPts val="0"/>
              </a:spcBef>
              <a:spcAft>
                <a:spcPts val="0"/>
              </a:spcAft>
              <a:buNone/>
            </a:pPr>
            <a:endParaRPr sz="900">
              <a:solidFill>
                <a:srgbClr val="172C55"/>
              </a:solidFill>
            </a:endParaRPr>
          </a:p>
          <a:p>
            <a:pPr marL="0" lvl="0" indent="0" algn="l" rtl="0">
              <a:lnSpc>
                <a:spcPct val="100000"/>
              </a:lnSpc>
              <a:spcBef>
                <a:spcPts val="0"/>
              </a:spcBef>
              <a:spcAft>
                <a:spcPts val="0"/>
              </a:spcAft>
              <a:buNone/>
            </a:pPr>
            <a:r>
              <a:rPr lang="en" sz="1300" b="1">
                <a:solidFill>
                  <a:srgbClr val="172C55"/>
                </a:solidFill>
              </a:rPr>
              <a:t>Major Repair and Alterations Projects </a:t>
            </a:r>
            <a:endParaRPr sz="1300" b="1">
              <a:solidFill>
                <a:srgbClr val="172C55"/>
              </a:solidFill>
            </a:endParaRPr>
          </a:p>
          <a:p>
            <a:pPr marL="114300" lvl="0" indent="-133350" algn="l" rtl="0">
              <a:lnSpc>
                <a:spcPct val="100000"/>
              </a:lnSpc>
              <a:spcBef>
                <a:spcPts val="200"/>
              </a:spcBef>
              <a:spcAft>
                <a:spcPts val="0"/>
              </a:spcAft>
              <a:buClr>
                <a:srgbClr val="B45F06"/>
              </a:buClr>
              <a:buSzPts val="1200"/>
              <a:buChar char="▸"/>
            </a:pPr>
            <a:r>
              <a:rPr lang="en" sz="1200">
                <a:solidFill>
                  <a:srgbClr val="172C55"/>
                </a:solidFill>
              </a:rPr>
              <a:t>Philadelphia, PA James A. Byrne U.S. Courthouse</a:t>
            </a:r>
            <a:endParaRPr sz="1200">
              <a:solidFill>
                <a:srgbClr val="172C55"/>
              </a:solidFill>
            </a:endParaRPr>
          </a:p>
          <a:p>
            <a:pPr marL="114300" lvl="0" indent="-133350" algn="l" rtl="0">
              <a:lnSpc>
                <a:spcPct val="100000"/>
              </a:lnSpc>
              <a:spcBef>
                <a:spcPts val="0"/>
              </a:spcBef>
              <a:spcAft>
                <a:spcPts val="0"/>
              </a:spcAft>
              <a:buClr>
                <a:srgbClr val="B45F06"/>
              </a:buClr>
              <a:buSzPts val="1200"/>
              <a:buChar char="▸"/>
            </a:pPr>
            <a:r>
              <a:rPr lang="en" sz="1200">
                <a:solidFill>
                  <a:srgbClr val="172C55"/>
                </a:solidFill>
              </a:rPr>
              <a:t>Boston, MA John J. Moakley U.S. Courthouse</a:t>
            </a:r>
            <a:endParaRPr sz="1200">
              <a:solidFill>
                <a:srgbClr val="172C55"/>
              </a:solidFill>
            </a:endParaRPr>
          </a:p>
          <a:p>
            <a:pPr marL="114300" lvl="0" indent="-133350" algn="l" rtl="0">
              <a:lnSpc>
                <a:spcPct val="100000"/>
              </a:lnSpc>
              <a:spcBef>
                <a:spcPts val="0"/>
              </a:spcBef>
              <a:spcAft>
                <a:spcPts val="0"/>
              </a:spcAft>
              <a:buClr>
                <a:srgbClr val="B45F06"/>
              </a:buClr>
              <a:buSzPts val="1200"/>
              <a:buChar char="▸"/>
            </a:pPr>
            <a:r>
              <a:rPr lang="en" sz="1200">
                <a:solidFill>
                  <a:srgbClr val="172C55"/>
                </a:solidFill>
              </a:rPr>
              <a:t>Atlanta, GA Sam Nunn Atlanta Federal Center</a:t>
            </a:r>
            <a:endParaRPr sz="1200">
              <a:solidFill>
                <a:srgbClr val="172C55"/>
              </a:solidFill>
            </a:endParaRPr>
          </a:p>
          <a:p>
            <a:pPr marL="114300" lvl="0" indent="-133350" algn="l" rtl="0">
              <a:lnSpc>
                <a:spcPct val="100000"/>
              </a:lnSpc>
              <a:spcBef>
                <a:spcPts val="0"/>
              </a:spcBef>
              <a:spcAft>
                <a:spcPts val="0"/>
              </a:spcAft>
              <a:buClr>
                <a:srgbClr val="B45F06"/>
              </a:buClr>
              <a:buSzPts val="1200"/>
              <a:buChar char="▸"/>
            </a:pPr>
            <a:r>
              <a:rPr lang="en" sz="1200">
                <a:solidFill>
                  <a:srgbClr val="172C55"/>
                </a:solidFill>
              </a:rPr>
              <a:t>Oklahoma City, OK William J Holloway Jr. U.S. Courthouse &amp; U.S. PO/Courthouse</a:t>
            </a:r>
            <a:endParaRPr sz="1200">
              <a:solidFill>
                <a:srgbClr val="172C55"/>
              </a:solidFill>
            </a:endParaRPr>
          </a:p>
          <a:p>
            <a:pPr marL="114300" lvl="0" indent="-133350" algn="l" rtl="0">
              <a:lnSpc>
                <a:spcPct val="100000"/>
              </a:lnSpc>
              <a:spcBef>
                <a:spcPts val="0"/>
              </a:spcBef>
              <a:spcAft>
                <a:spcPts val="0"/>
              </a:spcAft>
              <a:buClr>
                <a:srgbClr val="B45F06"/>
              </a:buClr>
              <a:buSzPts val="1200"/>
              <a:buChar char="▸"/>
            </a:pPr>
            <a:r>
              <a:rPr lang="en" sz="1200">
                <a:solidFill>
                  <a:srgbClr val="172C55"/>
                </a:solidFill>
              </a:rPr>
              <a:t>New York, NY Silvio J. Mollo Federal Building</a:t>
            </a:r>
            <a:endParaRPr sz="1200">
              <a:solidFill>
                <a:srgbClr val="172C55"/>
              </a:solidFill>
            </a:endParaRPr>
          </a:p>
          <a:p>
            <a:pPr marL="114300" lvl="0" indent="-133350" algn="l" rtl="0">
              <a:lnSpc>
                <a:spcPct val="100000"/>
              </a:lnSpc>
              <a:spcBef>
                <a:spcPts val="0"/>
              </a:spcBef>
              <a:spcAft>
                <a:spcPts val="0"/>
              </a:spcAft>
              <a:buClr>
                <a:srgbClr val="B45F06"/>
              </a:buClr>
              <a:buSzPts val="1200"/>
              <a:buChar char="▸"/>
            </a:pPr>
            <a:r>
              <a:rPr lang="en" sz="1200">
                <a:solidFill>
                  <a:srgbClr val="172C55"/>
                </a:solidFill>
              </a:rPr>
              <a:t>Boston, MA Thomas P. O’Neill, Jr. Federal Building</a:t>
            </a:r>
            <a:endParaRPr sz="1200">
              <a:solidFill>
                <a:srgbClr val="172C55"/>
              </a:solidFill>
            </a:endParaRPr>
          </a:p>
          <a:p>
            <a:pPr marL="114300" lvl="0" indent="-133350" algn="l" rtl="0">
              <a:lnSpc>
                <a:spcPct val="100000"/>
              </a:lnSpc>
              <a:spcBef>
                <a:spcPts val="0"/>
              </a:spcBef>
              <a:spcAft>
                <a:spcPts val="0"/>
              </a:spcAft>
              <a:buClr>
                <a:srgbClr val="B45F06"/>
              </a:buClr>
              <a:buSzPts val="1200"/>
              <a:buChar char="▸"/>
            </a:pPr>
            <a:r>
              <a:rPr lang="en" sz="1200">
                <a:solidFill>
                  <a:srgbClr val="172C55"/>
                </a:solidFill>
              </a:rPr>
              <a:t>Martinsburg, WV IRS Enterprise Computing Center</a:t>
            </a:r>
            <a:endParaRPr sz="1200">
              <a:solidFill>
                <a:srgbClr val="172C55"/>
              </a:solidFill>
            </a:endParaRPr>
          </a:p>
          <a:p>
            <a:pPr marL="114300" lvl="0" indent="-133350" algn="l" rtl="0">
              <a:spcBef>
                <a:spcPts val="0"/>
              </a:spcBef>
              <a:spcAft>
                <a:spcPts val="0"/>
              </a:spcAft>
              <a:buClr>
                <a:srgbClr val="B45F06"/>
              </a:buClr>
              <a:buSzPts val="1200"/>
              <a:buChar char="▸"/>
            </a:pPr>
            <a:r>
              <a:rPr lang="en" sz="1200">
                <a:solidFill>
                  <a:srgbClr val="172C55"/>
                </a:solidFill>
              </a:rPr>
              <a:t>Sacramento, CA 801 I Street Federal Building</a:t>
            </a:r>
            <a:endParaRPr sz="1200">
              <a:solidFill>
                <a:srgbClr val="172C55"/>
              </a:solidFill>
            </a:endParaRPr>
          </a:p>
          <a:p>
            <a:pPr marL="457200" lvl="0" indent="0" algn="l" rtl="0">
              <a:lnSpc>
                <a:spcPct val="100000"/>
              </a:lnSpc>
              <a:spcBef>
                <a:spcPts val="0"/>
              </a:spcBef>
              <a:spcAft>
                <a:spcPts val="0"/>
              </a:spcAft>
              <a:buNone/>
            </a:pPr>
            <a:endParaRPr sz="1000">
              <a:solidFill>
                <a:srgbClr val="172C55"/>
              </a:solidFill>
            </a:endParaRPr>
          </a:p>
        </p:txBody>
      </p:sp>
      <p:sp>
        <p:nvSpPr>
          <p:cNvPr id="226" name="Google Shape;226;p41"/>
          <p:cNvSpPr txBox="1"/>
          <p:nvPr/>
        </p:nvSpPr>
        <p:spPr>
          <a:xfrm>
            <a:off x="5565500" y="4793375"/>
            <a:ext cx="3678600" cy="338700"/>
          </a:xfrm>
          <a:prstGeom prst="rect">
            <a:avLst/>
          </a:prstGeom>
          <a:noFill/>
          <a:ln>
            <a:noFill/>
          </a:ln>
        </p:spPr>
        <p:txBody>
          <a:bodyPr spcFirstLastPara="1" wrap="square" lIns="91425" tIns="91425" rIns="91425" bIns="91425" anchor="t" anchorCtr="0">
            <a:spAutoFit/>
          </a:bodyPr>
          <a:lstStyle/>
          <a:p>
            <a:pPr marL="114300" lvl="0" indent="-120650" algn="l" rtl="0">
              <a:spcBef>
                <a:spcPts val="0"/>
              </a:spcBef>
              <a:spcAft>
                <a:spcPts val="0"/>
              </a:spcAft>
              <a:buClr>
                <a:srgbClr val="990000"/>
              </a:buClr>
              <a:buSzPts val="1000"/>
              <a:buChar char="▸"/>
            </a:pPr>
            <a:r>
              <a:rPr lang="en" sz="1000" b="1" i="1">
                <a:solidFill>
                  <a:srgbClr val="990000"/>
                </a:solidFill>
              </a:rPr>
              <a:t>The FY 2024 request is pending Congressional action</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2"/>
          <p:cNvSpPr txBox="1">
            <a:spLocks noGrp="1"/>
          </p:cNvSpPr>
          <p:nvPr>
            <p:ph type="sldNum" idx="12"/>
          </p:nvPr>
        </p:nvSpPr>
        <p:spPr>
          <a:xfrm>
            <a:off x="8478300" y="4767275"/>
            <a:ext cx="342000" cy="27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888888"/>
              </a:buClr>
              <a:buFont typeface="Calibri"/>
              <a:buNone/>
            </a:pPr>
            <a:fld id="{00000000-1234-1234-1234-123412341234}" type="slidenum">
              <a:rPr lang="en"/>
              <a:t>7</a:t>
            </a:fld>
            <a:endParaRPr/>
          </a:p>
        </p:txBody>
      </p:sp>
      <p:sp>
        <p:nvSpPr>
          <p:cNvPr id="233" name="Google Shape;233;p42"/>
          <p:cNvSpPr txBox="1">
            <a:spLocks noGrp="1"/>
          </p:cNvSpPr>
          <p:nvPr>
            <p:ph type="title" idx="4294967295"/>
          </p:nvPr>
        </p:nvSpPr>
        <p:spPr>
          <a:xfrm>
            <a:off x="238125" y="460614"/>
            <a:ext cx="8648700" cy="393300"/>
          </a:xfrm>
          <a:prstGeom prst="rect">
            <a:avLst/>
          </a:prstGeom>
          <a:noFill/>
          <a:ln>
            <a:noFill/>
            <a:prstDash/>
          </a:ln>
          <a:effectLst/>
        </p:spPr>
        <p:txBody>
          <a:bodyPr rot="0" spcFirstLastPara="1" vertOverflow="overflow" horzOverflow="overflow" vert="horz" wrap="square" lIns="68575" tIns="68575" rIns="68575" bIns="685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900" b="1" i="0" u="none" strike="noStrike" kern="0" cap="none" spc="0" normalizeH="0" baseline="0" noProof="0" dirty="0">
                <a:ln>
                  <a:noFill/>
                </a:ln>
                <a:solidFill>
                  <a:srgbClr val="005087"/>
                </a:solidFill>
                <a:effectLst/>
                <a:uLnTx/>
                <a:uFillTx/>
                <a:latin typeface="Source Sans Pro"/>
                <a:ea typeface="Source Sans Pro"/>
                <a:cs typeface="Source Sans Pro"/>
                <a:sym typeface="Source Sans Pro"/>
              </a:rPr>
              <a:t>FY 2025 Capital Investment Request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sng" strike="noStrike" kern="0" cap="none" spc="0" normalizeH="0" baseline="0" noProof="0" dirty="0">
                <a:ln>
                  <a:noFill/>
                </a:ln>
                <a:solidFill>
                  <a:srgbClr val="000000"/>
                </a:solidFill>
                <a:effectLst/>
                <a:uLnTx/>
                <a:uFillTx/>
                <a:latin typeface="Arial"/>
                <a:ea typeface="Arial"/>
                <a:cs typeface="Arial"/>
                <a:sym typeface="Arial"/>
              </a:rPr>
              <a:t>Project List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sp>
        <p:nvSpPr>
          <p:cNvPr id="234" name="Google Shape;234;p42"/>
          <p:cNvSpPr txBox="1"/>
          <p:nvPr/>
        </p:nvSpPr>
        <p:spPr>
          <a:xfrm>
            <a:off x="4435250" y="1068225"/>
            <a:ext cx="4538700" cy="3970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300" b="1">
                <a:solidFill>
                  <a:srgbClr val="172C55"/>
                </a:solidFill>
              </a:rPr>
              <a:t>Major Repair and Alterations Projects (cont'd)</a:t>
            </a:r>
            <a:endParaRPr sz="1300">
              <a:solidFill>
                <a:srgbClr val="172C55"/>
              </a:solidFill>
            </a:endParaRPr>
          </a:p>
          <a:p>
            <a:pPr marL="457200" lvl="0" indent="-292100" algn="l" rtl="0">
              <a:lnSpc>
                <a:spcPct val="115000"/>
              </a:lnSpc>
              <a:spcBef>
                <a:spcPts val="200"/>
              </a:spcBef>
              <a:spcAft>
                <a:spcPts val="0"/>
              </a:spcAft>
              <a:buClr>
                <a:srgbClr val="B45F06"/>
              </a:buClr>
              <a:buSzPts val="1000"/>
              <a:buChar char="▸"/>
            </a:pPr>
            <a:r>
              <a:rPr lang="en" sz="1200">
                <a:solidFill>
                  <a:schemeClr val="dk1"/>
                </a:solidFill>
              </a:rPr>
              <a:t>Brooklyn, NY Emanuel Celler U.S. Courthouse</a:t>
            </a:r>
            <a:endParaRPr sz="1200">
              <a:solidFill>
                <a:schemeClr val="dk1"/>
              </a:solidFill>
            </a:endParaRPr>
          </a:p>
          <a:p>
            <a:pPr marL="457200" lvl="0" indent="-292100" algn="l" rtl="0">
              <a:lnSpc>
                <a:spcPct val="115000"/>
              </a:lnSpc>
              <a:spcBef>
                <a:spcPts val="0"/>
              </a:spcBef>
              <a:spcAft>
                <a:spcPts val="0"/>
              </a:spcAft>
              <a:buClr>
                <a:srgbClr val="B45F06"/>
              </a:buClr>
              <a:buSzPts val="1000"/>
              <a:buChar char="▸"/>
            </a:pPr>
            <a:r>
              <a:rPr lang="en" sz="1200">
                <a:solidFill>
                  <a:schemeClr val="dk1"/>
                </a:solidFill>
              </a:rPr>
              <a:t>Washington, DC Stewart Lee Udall Federal Building</a:t>
            </a:r>
            <a:endParaRPr sz="1200">
              <a:solidFill>
                <a:schemeClr val="dk1"/>
              </a:solidFill>
            </a:endParaRPr>
          </a:p>
          <a:p>
            <a:pPr marL="457200" lvl="0" indent="-292100" algn="l" rtl="0">
              <a:lnSpc>
                <a:spcPct val="115000"/>
              </a:lnSpc>
              <a:spcBef>
                <a:spcPts val="0"/>
              </a:spcBef>
              <a:spcAft>
                <a:spcPts val="0"/>
              </a:spcAft>
              <a:buClr>
                <a:srgbClr val="B45F06"/>
              </a:buClr>
              <a:buSzPts val="1000"/>
              <a:buChar char="▸"/>
            </a:pPr>
            <a:r>
              <a:rPr lang="en" sz="1200">
                <a:solidFill>
                  <a:schemeClr val="dk1"/>
                </a:solidFill>
              </a:rPr>
              <a:t>Washington, DC Howard T. Markey National Courts Complex</a:t>
            </a:r>
            <a:endParaRPr sz="1200">
              <a:solidFill>
                <a:schemeClr val="dk1"/>
              </a:solidFill>
            </a:endParaRPr>
          </a:p>
          <a:p>
            <a:pPr marL="457200" lvl="0" indent="-292100" algn="l" rtl="0">
              <a:lnSpc>
                <a:spcPct val="115000"/>
              </a:lnSpc>
              <a:spcBef>
                <a:spcPts val="0"/>
              </a:spcBef>
              <a:spcAft>
                <a:spcPts val="0"/>
              </a:spcAft>
              <a:buClr>
                <a:srgbClr val="B45F06"/>
              </a:buClr>
              <a:buSzPts val="1000"/>
              <a:buChar char="▸"/>
            </a:pPr>
            <a:r>
              <a:rPr lang="en" sz="1200">
                <a:solidFill>
                  <a:schemeClr val="dk1"/>
                </a:solidFill>
              </a:rPr>
              <a:t>Suitland, MD Washington National Records Center</a:t>
            </a:r>
            <a:endParaRPr sz="1200">
              <a:solidFill>
                <a:schemeClr val="dk1"/>
              </a:solidFill>
            </a:endParaRPr>
          </a:p>
          <a:p>
            <a:pPr marL="457200" lvl="0" indent="-292100" algn="l" rtl="0">
              <a:lnSpc>
                <a:spcPct val="115000"/>
              </a:lnSpc>
              <a:spcBef>
                <a:spcPts val="0"/>
              </a:spcBef>
              <a:spcAft>
                <a:spcPts val="0"/>
              </a:spcAft>
              <a:buClr>
                <a:srgbClr val="B45F06"/>
              </a:buClr>
              <a:buSzPts val="1000"/>
              <a:buChar char="▸"/>
            </a:pPr>
            <a:r>
              <a:rPr lang="en" sz="1200">
                <a:solidFill>
                  <a:schemeClr val="dk1"/>
                </a:solidFill>
              </a:rPr>
              <a:t>Washington, DC Robert C. Weaver Federal Building</a:t>
            </a:r>
            <a:endParaRPr sz="1200">
              <a:solidFill>
                <a:schemeClr val="dk1"/>
              </a:solidFill>
            </a:endParaRPr>
          </a:p>
          <a:p>
            <a:pPr marL="457200" lvl="0" indent="-292100" algn="l" rtl="0">
              <a:lnSpc>
                <a:spcPct val="115000"/>
              </a:lnSpc>
              <a:spcBef>
                <a:spcPts val="0"/>
              </a:spcBef>
              <a:spcAft>
                <a:spcPts val="0"/>
              </a:spcAft>
              <a:buClr>
                <a:srgbClr val="B45F06"/>
              </a:buClr>
              <a:buSzPts val="1000"/>
              <a:buChar char="▸"/>
            </a:pPr>
            <a:r>
              <a:rPr lang="en" sz="1200">
                <a:solidFill>
                  <a:schemeClr val="dk1"/>
                </a:solidFill>
              </a:rPr>
              <a:t>Philadelphia, PA Mid-Atlantic Social Security Center</a:t>
            </a:r>
            <a:endParaRPr sz="1200">
              <a:solidFill>
                <a:schemeClr val="dk1"/>
              </a:solidFill>
            </a:endParaRPr>
          </a:p>
          <a:p>
            <a:pPr marL="457200" lvl="0" indent="-292100" algn="l" rtl="0">
              <a:lnSpc>
                <a:spcPct val="115000"/>
              </a:lnSpc>
              <a:spcBef>
                <a:spcPts val="0"/>
              </a:spcBef>
              <a:spcAft>
                <a:spcPts val="0"/>
              </a:spcAft>
              <a:buClr>
                <a:srgbClr val="B45F06"/>
              </a:buClr>
              <a:buSzPts val="1000"/>
              <a:buChar char="▸"/>
            </a:pPr>
            <a:r>
              <a:rPr lang="en" sz="1200">
                <a:solidFill>
                  <a:schemeClr val="dk1"/>
                </a:solidFill>
              </a:rPr>
              <a:t>Chicago, IL Ralph H. Metcalfe Federal Building</a:t>
            </a:r>
            <a:endParaRPr sz="1200">
              <a:solidFill>
                <a:schemeClr val="dk1"/>
              </a:solidFill>
            </a:endParaRPr>
          </a:p>
          <a:p>
            <a:pPr marL="457200" lvl="0" indent="-292100" algn="l" rtl="0">
              <a:lnSpc>
                <a:spcPct val="115000"/>
              </a:lnSpc>
              <a:spcBef>
                <a:spcPts val="0"/>
              </a:spcBef>
              <a:spcAft>
                <a:spcPts val="0"/>
              </a:spcAft>
              <a:buClr>
                <a:srgbClr val="B45F06"/>
              </a:buClr>
              <a:buSzPts val="1000"/>
              <a:buChar char="▸"/>
            </a:pPr>
            <a:r>
              <a:rPr lang="en" sz="1200">
                <a:solidFill>
                  <a:schemeClr val="dk1"/>
                </a:solidFill>
              </a:rPr>
              <a:t>Washington, DC Federal Office Building - 7th and D</a:t>
            </a:r>
            <a:endParaRPr sz="1000">
              <a:solidFill>
                <a:srgbClr val="172C55"/>
              </a:solidFill>
            </a:endParaRPr>
          </a:p>
          <a:p>
            <a:pPr marL="457200" lvl="0" indent="0" algn="l" rtl="0">
              <a:lnSpc>
                <a:spcPct val="100000"/>
              </a:lnSpc>
              <a:spcBef>
                <a:spcPts val="0"/>
              </a:spcBef>
              <a:spcAft>
                <a:spcPts val="0"/>
              </a:spcAft>
              <a:buNone/>
            </a:pPr>
            <a:endParaRPr sz="1100">
              <a:solidFill>
                <a:srgbClr val="172C55"/>
              </a:solidFill>
            </a:endParaRPr>
          </a:p>
          <a:p>
            <a:pPr marL="0" lvl="0" indent="0" algn="l" rtl="0">
              <a:lnSpc>
                <a:spcPct val="100000"/>
              </a:lnSpc>
              <a:spcBef>
                <a:spcPts val="0"/>
              </a:spcBef>
              <a:spcAft>
                <a:spcPts val="0"/>
              </a:spcAft>
              <a:buNone/>
            </a:pPr>
            <a:r>
              <a:rPr lang="en" sz="1300" b="1">
                <a:solidFill>
                  <a:srgbClr val="172C55"/>
                </a:solidFill>
              </a:rPr>
              <a:t>Special Emphasis </a:t>
            </a:r>
            <a:endParaRPr sz="1300" b="1" i="1">
              <a:solidFill>
                <a:srgbClr val="172C55"/>
              </a:solidFill>
            </a:endParaRPr>
          </a:p>
          <a:p>
            <a:pPr marL="171450" lvl="0" indent="-133350" algn="l" rtl="0">
              <a:lnSpc>
                <a:spcPct val="100000"/>
              </a:lnSpc>
              <a:spcBef>
                <a:spcPts val="200"/>
              </a:spcBef>
              <a:spcAft>
                <a:spcPts val="0"/>
              </a:spcAft>
              <a:buClr>
                <a:srgbClr val="B45F06"/>
              </a:buClr>
              <a:buSzPts val="1200"/>
              <a:buChar char="▸"/>
            </a:pPr>
            <a:r>
              <a:rPr lang="en" sz="1200">
                <a:solidFill>
                  <a:srgbClr val="172C55"/>
                </a:solidFill>
              </a:rPr>
              <a:t>Optimization Program</a:t>
            </a:r>
            <a:endParaRPr sz="1200">
              <a:solidFill>
                <a:srgbClr val="172C55"/>
              </a:solidFill>
            </a:endParaRPr>
          </a:p>
          <a:p>
            <a:pPr marL="171450" lvl="0" indent="-133350" algn="l" rtl="0">
              <a:lnSpc>
                <a:spcPct val="100000"/>
              </a:lnSpc>
              <a:spcBef>
                <a:spcPts val="0"/>
              </a:spcBef>
              <a:spcAft>
                <a:spcPts val="0"/>
              </a:spcAft>
              <a:buClr>
                <a:srgbClr val="B45F06"/>
              </a:buClr>
              <a:buSzPts val="1200"/>
              <a:buChar char="▸"/>
            </a:pPr>
            <a:r>
              <a:rPr lang="en" sz="1200">
                <a:solidFill>
                  <a:srgbClr val="172C55"/>
                </a:solidFill>
              </a:rPr>
              <a:t>Fire Protection and Life Safety Program</a:t>
            </a:r>
            <a:endParaRPr sz="1200">
              <a:solidFill>
                <a:srgbClr val="172C55"/>
              </a:solidFill>
            </a:endParaRPr>
          </a:p>
          <a:p>
            <a:pPr marL="171450" lvl="0" indent="-133350" algn="l" rtl="0">
              <a:lnSpc>
                <a:spcPct val="100000"/>
              </a:lnSpc>
              <a:spcBef>
                <a:spcPts val="0"/>
              </a:spcBef>
              <a:spcAft>
                <a:spcPts val="0"/>
              </a:spcAft>
              <a:buClr>
                <a:srgbClr val="B45F06"/>
              </a:buClr>
              <a:buSzPts val="1200"/>
              <a:buChar char="▸"/>
            </a:pPr>
            <a:r>
              <a:rPr lang="en" sz="1200">
                <a:solidFill>
                  <a:srgbClr val="172C55"/>
                </a:solidFill>
              </a:rPr>
              <a:t>Judiciary Capital Security Program</a:t>
            </a:r>
            <a:endParaRPr sz="1200">
              <a:solidFill>
                <a:srgbClr val="172C55"/>
              </a:solidFill>
            </a:endParaRPr>
          </a:p>
          <a:p>
            <a:pPr marL="171450" lvl="0" indent="-133350" algn="l" rtl="0">
              <a:lnSpc>
                <a:spcPct val="100000"/>
              </a:lnSpc>
              <a:spcBef>
                <a:spcPts val="0"/>
              </a:spcBef>
              <a:spcAft>
                <a:spcPts val="0"/>
              </a:spcAft>
              <a:buClr>
                <a:srgbClr val="B45F06"/>
              </a:buClr>
              <a:buSzPts val="1200"/>
              <a:buChar char="▸"/>
            </a:pPr>
            <a:r>
              <a:rPr lang="en" sz="1200">
                <a:solidFill>
                  <a:srgbClr val="172C55"/>
                </a:solidFill>
              </a:rPr>
              <a:t>Childcare Systems and Security Program </a:t>
            </a:r>
            <a:endParaRPr sz="1200">
              <a:solidFill>
                <a:srgbClr val="172C55"/>
              </a:solidFill>
            </a:endParaRPr>
          </a:p>
          <a:p>
            <a:pPr marL="171450" lvl="0" indent="-133350" algn="l" rtl="0">
              <a:lnSpc>
                <a:spcPct val="100000"/>
              </a:lnSpc>
              <a:spcBef>
                <a:spcPts val="0"/>
              </a:spcBef>
              <a:spcAft>
                <a:spcPts val="0"/>
              </a:spcAft>
              <a:buClr>
                <a:srgbClr val="B45F06"/>
              </a:buClr>
              <a:buSzPts val="1200"/>
              <a:buChar char="▸"/>
            </a:pPr>
            <a:r>
              <a:rPr lang="en" sz="1200">
                <a:solidFill>
                  <a:srgbClr val="172C55"/>
                </a:solidFill>
              </a:rPr>
              <a:t>Energy and Water Retrofit and Conservation Measures Program</a:t>
            </a:r>
            <a:endParaRPr sz="1200">
              <a:solidFill>
                <a:srgbClr val="172C55"/>
              </a:solidFill>
            </a:endParaRPr>
          </a:p>
        </p:txBody>
      </p:sp>
      <p:sp>
        <p:nvSpPr>
          <p:cNvPr id="235" name="Google Shape;235;p42"/>
          <p:cNvSpPr txBox="1"/>
          <p:nvPr/>
        </p:nvSpPr>
        <p:spPr>
          <a:xfrm>
            <a:off x="348450" y="1471275"/>
            <a:ext cx="3866700" cy="3509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300" b="1">
                <a:solidFill>
                  <a:srgbClr val="172C55"/>
                </a:solidFill>
              </a:rPr>
              <a:t>New Construction</a:t>
            </a:r>
            <a:endParaRPr sz="1300" b="1">
              <a:solidFill>
                <a:srgbClr val="172C55"/>
              </a:solidFill>
            </a:endParaRPr>
          </a:p>
          <a:p>
            <a:pPr marL="114300" lvl="0" indent="-133350" algn="l" rtl="0">
              <a:lnSpc>
                <a:spcPct val="100000"/>
              </a:lnSpc>
              <a:spcBef>
                <a:spcPts val="200"/>
              </a:spcBef>
              <a:spcAft>
                <a:spcPts val="0"/>
              </a:spcAft>
              <a:buClr>
                <a:srgbClr val="B45F06"/>
              </a:buClr>
              <a:buSzPts val="1200"/>
              <a:buChar char="▸"/>
            </a:pPr>
            <a:r>
              <a:rPr lang="en" sz="1200">
                <a:solidFill>
                  <a:srgbClr val="172C55"/>
                </a:solidFill>
              </a:rPr>
              <a:t>None</a:t>
            </a:r>
            <a:endParaRPr sz="1200">
              <a:solidFill>
                <a:srgbClr val="172C55"/>
              </a:solidFill>
            </a:endParaRPr>
          </a:p>
          <a:p>
            <a:pPr marL="457200" lvl="0" indent="0" algn="l" rtl="0">
              <a:lnSpc>
                <a:spcPct val="100000"/>
              </a:lnSpc>
              <a:spcBef>
                <a:spcPts val="0"/>
              </a:spcBef>
              <a:spcAft>
                <a:spcPts val="0"/>
              </a:spcAft>
              <a:buNone/>
            </a:pPr>
            <a:endParaRPr sz="900">
              <a:solidFill>
                <a:srgbClr val="172C55"/>
              </a:solidFill>
            </a:endParaRPr>
          </a:p>
          <a:p>
            <a:pPr marL="0" lvl="0" indent="0" algn="l" rtl="0">
              <a:lnSpc>
                <a:spcPct val="100000"/>
              </a:lnSpc>
              <a:spcBef>
                <a:spcPts val="0"/>
              </a:spcBef>
              <a:spcAft>
                <a:spcPts val="0"/>
              </a:spcAft>
              <a:buNone/>
            </a:pPr>
            <a:r>
              <a:rPr lang="en" sz="1300" b="1">
                <a:solidFill>
                  <a:srgbClr val="172C55"/>
                </a:solidFill>
              </a:rPr>
              <a:t>Major Repair and Alterations Projects </a:t>
            </a:r>
            <a:endParaRPr sz="1300" b="1">
              <a:solidFill>
                <a:srgbClr val="172C55"/>
              </a:solidFill>
            </a:endParaRPr>
          </a:p>
          <a:p>
            <a:pPr marL="114300" marR="0" lvl="0" indent="-133350" algn="l" rtl="0">
              <a:lnSpc>
                <a:spcPct val="100000"/>
              </a:lnSpc>
              <a:spcBef>
                <a:spcPts val="200"/>
              </a:spcBef>
              <a:spcAft>
                <a:spcPts val="0"/>
              </a:spcAft>
              <a:buClr>
                <a:srgbClr val="B45F06"/>
              </a:buClr>
              <a:buSzPts val="1200"/>
              <a:buChar char="▸"/>
            </a:pPr>
            <a:r>
              <a:rPr lang="en" sz="1200">
                <a:solidFill>
                  <a:srgbClr val="172C55"/>
                </a:solidFill>
              </a:rPr>
              <a:t>Boston</a:t>
            </a:r>
            <a:r>
              <a:rPr lang="en" sz="1200"/>
              <a:t>, MA John F. Kennedy Federal Building</a:t>
            </a:r>
            <a:endParaRPr sz="1200"/>
          </a:p>
          <a:p>
            <a:pPr marL="457200" lvl="0" indent="-304800" algn="l" rtl="0">
              <a:lnSpc>
                <a:spcPct val="115000"/>
              </a:lnSpc>
              <a:spcBef>
                <a:spcPts val="0"/>
              </a:spcBef>
              <a:spcAft>
                <a:spcPts val="0"/>
              </a:spcAft>
              <a:buClr>
                <a:srgbClr val="B45F06"/>
              </a:buClr>
              <a:buSzPts val="1200"/>
              <a:buChar char="▸"/>
            </a:pPr>
            <a:r>
              <a:rPr lang="en" sz="1200"/>
              <a:t>Washington, DC William Jefferson Clinton Complex</a:t>
            </a:r>
            <a:endParaRPr sz="1200"/>
          </a:p>
          <a:p>
            <a:pPr marL="457200" lvl="0" indent="-304800" algn="l" rtl="0">
              <a:lnSpc>
                <a:spcPct val="115000"/>
              </a:lnSpc>
              <a:spcBef>
                <a:spcPts val="0"/>
              </a:spcBef>
              <a:spcAft>
                <a:spcPts val="0"/>
              </a:spcAft>
              <a:buClr>
                <a:srgbClr val="B45F06"/>
              </a:buClr>
              <a:buSzPts val="1200"/>
              <a:buChar char="▸"/>
            </a:pPr>
            <a:r>
              <a:rPr lang="en" sz="1200"/>
              <a:t>Washington, DC Robert F. Kennedy Federal Building</a:t>
            </a:r>
            <a:endParaRPr sz="1200"/>
          </a:p>
          <a:p>
            <a:pPr marL="457200" lvl="0" indent="-304800" algn="l" rtl="0">
              <a:lnSpc>
                <a:spcPct val="115000"/>
              </a:lnSpc>
              <a:spcBef>
                <a:spcPts val="0"/>
              </a:spcBef>
              <a:spcAft>
                <a:spcPts val="0"/>
              </a:spcAft>
              <a:buClr>
                <a:srgbClr val="B45F06"/>
              </a:buClr>
              <a:buSzPts val="1200"/>
              <a:buChar char="▸"/>
            </a:pPr>
            <a:r>
              <a:rPr lang="en" sz="1200"/>
              <a:t>Woodlawn, MD Centers for Medicare and Medicaid Services Headquarters Campus</a:t>
            </a:r>
            <a:endParaRPr sz="1200"/>
          </a:p>
          <a:p>
            <a:pPr marL="457200" lvl="0" indent="-304800" algn="l" rtl="0">
              <a:lnSpc>
                <a:spcPct val="115000"/>
              </a:lnSpc>
              <a:spcBef>
                <a:spcPts val="0"/>
              </a:spcBef>
              <a:spcAft>
                <a:spcPts val="0"/>
              </a:spcAft>
              <a:buClr>
                <a:srgbClr val="B45F06"/>
              </a:buClr>
              <a:buSzPts val="1200"/>
              <a:buChar char="▸"/>
            </a:pPr>
            <a:r>
              <a:rPr lang="en" sz="1200"/>
              <a:t>Washington, DC Orville Wright Federal Building</a:t>
            </a:r>
            <a:endParaRPr sz="1200"/>
          </a:p>
          <a:p>
            <a:pPr marL="457200" lvl="0" indent="-304800" algn="l" rtl="0">
              <a:lnSpc>
                <a:spcPct val="115000"/>
              </a:lnSpc>
              <a:spcBef>
                <a:spcPts val="0"/>
              </a:spcBef>
              <a:spcAft>
                <a:spcPts val="0"/>
              </a:spcAft>
              <a:buClr>
                <a:srgbClr val="B45F06"/>
              </a:buClr>
              <a:buSzPts val="1200"/>
              <a:buChar char="▸"/>
            </a:pPr>
            <a:r>
              <a:rPr lang="en" sz="1200">
                <a:solidFill>
                  <a:schemeClr val="dk1"/>
                </a:solidFill>
              </a:rPr>
              <a:t>New York, NY Jacob K. Javits Federal Building Complex</a:t>
            </a:r>
            <a:endParaRPr sz="1200">
              <a:solidFill>
                <a:schemeClr val="dk1"/>
              </a:solidFill>
            </a:endParaRPr>
          </a:p>
          <a:p>
            <a:pPr marL="457200" lvl="0" indent="-304800" algn="l" rtl="0">
              <a:lnSpc>
                <a:spcPct val="115000"/>
              </a:lnSpc>
              <a:spcBef>
                <a:spcPts val="0"/>
              </a:spcBef>
              <a:spcAft>
                <a:spcPts val="0"/>
              </a:spcAft>
              <a:buClr>
                <a:srgbClr val="B45F06"/>
              </a:buClr>
              <a:buSzPts val="1200"/>
              <a:buChar char="▸"/>
            </a:pPr>
            <a:r>
              <a:rPr lang="en" sz="1200">
                <a:solidFill>
                  <a:schemeClr val="dk1"/>
                </a:solidFill>
              </a:rPr>
              <a:t>Seattle, WA Henry M. Jackson Federal Building</a:t>
            </a:r>
            <a:endParaRPr sz="1200">
              <a:solidFill>
                <a:schemeClr val="dk1"/>
              </a:solidFill>
            </a:endParaRPr>
          </a:p>
          <a:p>
            <a:pPr marL="457200" lvl="0" indent="-304800" algn="l" rtl="0">
              <a:lnSpc>
                <a:spcPct val="115000"/>
              </a:lnSpc>
              <a:spcBef>
                <a:spcPts val="0"/>
              </a:spcBef>
              <a:spcAft>
                <a:spcPts val="0"/>
              </a:spcAft>
              <a:buClr>
                <a:srgbClr val="B45F06"/>
              </a:buClr>
              <a:buSzPts val="1200"/>
              <a:buChar char="▸"/>
            </a:pPr>
            <a:r>
              <a:rPr lang="en" sz="1200">
                <a:solidFill>
                  <a:schemeClr val="dk1"/>
                </a:solidFill>
              </a:rPr>
              <a:t>Cleveland, OH Carl B. Stokes U.S. Courthouse</a:t>
            </a:r>
            <a:endParaRPr sz="1200">
              <a:solidFill>
                <a:srgbClr val="172C55"/>
              </a:solidFill>
            </a:endParaRPr>
          </a:p>
        </p:txBody>
      </p:sp>
      <p:sp>
        <p:nvSpPr>
          <p:cNvPr id="236" name="Google Shape;236;p42"/>
          <p:cNvSpPr txBox="1"/>
          <p:nvPr/>
        </p:nvSpPr>
        <p:spPr>
          <a:xfrm>
            <a:off x="5565500" y="4793375"/>
            <a:ext cx="3678600" cy="338700"/>
          </a:xfrm>
          <a:prstGeom prst="rect">
            <a:avLst/>
          </a:prstGeom>
          <a:noFill/>
          <a:ln>
            <a:noFill/>
          </a:ln>
        </p:spPr>
        <p:txBody>
          <a:bodyPr spcFirstLastPara="1" wrap="square" lIns="91425" tIns="91425" rIns="91425" bIns="91425" anchor="t" anchorCtr="0">
            <a:spAutoFit/>
          </a:bodyPr>
          <a:lstStyle/>
          <a:p>
            <a:pPr marL="114300" lvl="0" indent="-120650" algn="l" rtl="0">
              <a:spcBef>
                <a:spcPts val="0"/>
              </a:spcBef>
              <a:spcAft>
                <a:spcPts val="0"/>
              </a:spcAft>
              <a:buClr>
                <a:srgbClr val="990000"/>
              </a:buClr>
              <a:buSzPts val="1000"/>
              <a:buChar char="▸"/>
            </a:pPr>
            <a:r>
              <a:rPr lang="en" sz="1000" b="1" i="1">
                <a:solidFill>
                  <a:srgbClr val="990000"/>
                </a:solidFill>
              </a:rPr>
              <a:t>The FY 2025 request is pending Congressional action</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3"/>
          <p:cNvSpPr txBox="1">
            <a:spLocks noGrp="1"/>
          </p:cNvSpPr>
          <p:nvPr>
            <p:ph type="sldNum" idx="12"/>
          </p:nvPr>
        </p:nvSpPr>
        <p:spPr>
          <a:xfrm>
            <a:off x="8478300" y="4767275"/>
            <a:ext cx="342000" cy="27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888888"/>
              </a:buClr>
              <a:buFont typeface="Calibri"/>
              <a:buNone/>
            </a:pPr>
            <a:fld id="{00000000-1234-1234-1234-123412341234}" type="slidenum">
              <a:rPr lang="en"/>
              <a:t>8</a:t>
            </a:fld>
            <a:endParaRPr/>
          </a:p>
        </p:txBody>
      </p:sp>
      <p:sp>
        <p:nvSpPr>
          <p:cNvPr id="243" name="Google Shape;243;p43"/>
          <p:cNvSpPr txBox="1">
            <a:spLocks noGrp="1"/>
          </p:cNvSpPr>
          <p:nvPr>
            <p:ph type="title" idx="4294967295"/>
          </p:nvPr>
        </p:nvSpPr>
        <p:spPr>
          <a:xfrm>
            <a:off x="238125" y="536814"/>
            <a:ext cx="8648700" cy="393300"/>
          </a:xfrm>
          <a:prstGeom prst="rect">
            <a:avLst/>
          </a:prstGeom>
          <a:noFill/>
          <a:ln>
            <a:noFill/>
            <a:prstDash/>
          </a:ln>
          <a:effectLst/>
        </p:spPr>
        <p:txBody>
          <a:bodyPr rot="0" spcFirstLastPara="1" vertOverflow="overflow" horzOverflow="overflow" vert="horz" wrap="square" lIns="68575" tIns="68575" rIns="68575" bIns="685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4000" b="1" i="0" u="none" strike="noStrike" kern="0" cap="none" spc="0" normalizeH="0" baseline="0" noProof="0" dirty="0">
              <a:ln>
                <a:noFill/>
              </a:ln>
              <a:solidFill>
                <a:srgbClr val="172C55"/>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chemeClr val="dk1"/>
              </a:buClr>
              <a:buSzPts val="1100"/>
              <a:buFont typeface="Arial"/>
              <a:buNone/>
              <a:tabLst/>
              <a:defRPr/>
            </a:pPr>
            <a:r>
              <a:rPr kumimoji="0" lang="en-US" sz="2900" b="1" i="0" u="none" strike="noStrike" kern="0" cap="none" spc="0" normalizeH="0" baseline="0" noProof="0" dirty="0">
                <a:ln>
                  <a:noFill/>
                </a:ln>
                <a:solidFill>
                  <a:srgbClr val="005087"/>
                </a:solidFill>
                <a:effectLst/>
                <a:uLnTx/>
                <a:uFillTx/>
                <a:latin typeface="Arial"/>
                <a:ea typeface="Arial"/>
                <a:cs typeface="Arial"/>
                <a:sym typeface="Arial"/>
              </a:rPr>
              <a:t>BIL Background</a:t>
            </a:r>
            <a:r>
              <a:rPr kumimoji="0" lang="en-US" sz="2900" b="0" i="0" u="none" strike="noStrike" kern="0" cap="none" spc="0" normalizeH="0" baseline="0" noProof="0" dirty="0">
                <a:ln>
                  <a:noFill/>
                </a:ln>
                <a:solidFill>
                  <a:srgbClr val="005087"/>
                </a:solidFill>
                <a:effectLst/>
                <a:uLnTx/>
                <a:uFillTx/>
                <a:latin typeface="Arial"/>
                <a:ea typeface="Arial"/>
                <a:cs typeface="Arial"/>
                <a:sym typeface="Arial"/>
              </a:rPr>
              <a:t> </a:t>
            </a:r>
          </a:p>
          <a:p>
            <a:pPr marL="0" marR="113029" lvl="0" indent="0" algn="l" defTabSz="914400" rtl="0" eaLnBrk="1" fontAlgn="auto" latinLnBrk="0" hangingPunct="1">
              <a:lnSpc>
                <a:spcPct val="100000"/>
              </a:lnSpc>
              <a:spcBef>
                <a:spcPts val="0"/>
              </a:spcBef>
              <a:spcAft>
                <a:spcPts val="0"/>
              </a:spcAft>
              <a:buClr>
                <a:srgbClr val="172C55"/>
              </a:buClr>
              <a:buSzPts val="1100"/>
              <a:buFont typeface="Arial"/>
              <a:buNone/>
              <a:tabLst/>
              <a:defRPr/>
            </a:pPr>
            <a:r>
              <a:rPr kumimoji="0" lang="en-US" sz="2308" b="0" i="0" u="none" strike="noStrike" kern="0" cap="none" spc="0" normalizeH="0" baseline="0" noProof="0" dirty="0">
                <a:ln>
                  <a:noFill/>
                </a:ln>
                <a:solidFill>
                  <a:srgbClr val="172C55"/>
                </a:solidFill>
                <a:effectLst/>
                <a:uLnTx/>
                <a:uFillTx/>
                <a:latin typeface="Arial Narrow"/>
                <a:ea typeface="Arial Narrow"/>
                <a:cs typeface="Arial Narrow"/>
                <a:sym typeface="Arial Narrow"/>
              </a:rPr>
              <a:t>Bipartisan Infrastructure Law (BIL)</a:t>
            </a:r>
            <a:r>
              <a:rPr kumimoji="0" lang="en-US" sz="2308" b="0" i="0" u="none" strike="noStrike" kern="0" cap="none" spc="0" normalizeH="0" baseline="0" noProof="0" dirty="0">
                <a:ln>
                  <a:noFill/>
                </a:ln>
                <a:solidFill>
                  <a:srgbClr val="172C55"/>
                </a:solidFill>
                <a:effectLst/>
                <a:uLnTx/>
                <a:uFillTx/>
                <a:latin typeface="Arial"/>
                <a:ea typeface="Arial"/>
                <a:cs typeface="Arial"/>
                <a:sym typeface="Arial"/>
              </a:rPr>
              <a:t> </a:t>
            </a: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sp>
        <p:nvSpPr>
          <p:cNvPr id="244" name="Google Shape;244;p43" descr="Car at a port of entry station"/>
          <p:cNvSpPr/>
          <p:nvPr/>
        </p:nvSpPr>
        <p:spPr>
          <a:xfrm>
            <a:off x="1196225" y="1511425"/>
            <a:ext cx="938100" cy="938100"/>
          </a:xfrm>
          <a:prstGeom prst="roundRect">
            <a:avLst>
              <a:gd name="adj" fmla="val 16667"/>
            </a:avLst>
          </a:prstGeom>
          <a:noFill/>
          <a:ln w="9525" cap="flat" cmpd="sng">
            <a:solidFill>
              <a:srgbClr val="FFFFFF"/>
            </a:solidFill>
            <a:prstDash val="dot"/>
            <a:round/>
            <a:headEnd type="none" w="sm" len="sm"/>
            <a:tailEnd type="none" w="sm" len="sm"/>
          </a:ln>
          <a:effectLst>
            <a:outerShdw blurRad="57150" dist="19050" dir="5400000" algn="bl" rotWithShape="0">
              <a:srgbClr val="F4CCCC">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5" name="Google Shape;245;p43"/>
          <p:cNvSpPr txBox="1"/>
          <p:nvPr/>
        </p:nvSpPr>
        <p:spPr>
          <a:xfrm>
            <a:off x="2146900" y="1547300"/>
            <a:ext cx="6093000" cy="2510700"/>
          </a:xfrm>
          <a:prstGeom prst="rect">
            <a:avLst/>
          </a:prstGeom>
          <a:noFill/>
          <a:ln>
            <a:noFill/>
          </a:ln>
        </p:spPr>
        <p:txBody>
          <a:bodyPr spcFirstLastPara="1" wrap="square" lIns="91425" tIns="45700" rIns="91425" bIns="45700" anchor="t" anchorCtr="0">
            <a:noAutofit/>
          </a:bodyPr>
          <a:lstStyle/>
          <a:p>
            <a:pPr marL="342900" marR="113029" lvl="0" indent="-222250" algn="l" rtl="0">
              <a:spcBef>
                <a:spcPts val="0"/>
              </a:spcBef>
              <a:spcAft>
                <a:spcPts val="0"/>
              </a:spcAft>
              <a:buClr>
                <a:srgbClr val="B45F06"/>
              </a:buClr>
              <a:buSzPts val="1700"/>
              <a:buChar char="▸"/>
            </a:pPr>
            <a:r>
              <a:rPr lang="en" sz="1500">
                <a:solidFill>
                  <a:srgbClr val="172C55"/>
                </a:solidFill>
              </a:rPr>
              <a:t>The Bipartisan Infrastructure Law includes a total of $3.4 billion for GSA to build and modernize land ports of entry (LPOEs) on the country’s northern and southern borders. </a:t>
            </a:r>
            <a:endParaRPr sz="1500">
              <a:solidFill>
                <a:srgbClr val="172C55"/>
              </a:solidFill>
            </a:endParaRPr>
          </a:p>
          <a:p>
            <a:pPr marL="342900" marR="113029" lvl="0" indent="-222250" algn="l" rtl="0">
              <a:spcBef>
                <a:spcPts val="1000"/>
              </a:spcBef>
              <a:spcAft>
                <a:spcPts val="0"/>
              </a:spcAft>
              <a:buClr>
                <a:srgbClr val="B45F06"/>
              </a:buClr>
              <a:buSzPts val="1700"/>
              <a:buChar char="▸"/>
            </a:pPr>
            <a:r>
              <a:rPr lang="en" sz="1500">
                <a:solidFill>
                  <a:srgbClr val="172C55"/>
                </a:solidFill>
              </a:rPr>
              <a:t>CBP received $330 million, to remain available until September 30, 2026, for furniture, fixtures and equipment for the LPOEs modernized by GSA under the program.</a:t>
            </a:r>
            <a:endParaRPr sz="1500">
              <a:solidFill>
                <a:srgbClr val="172C55"/>
              </a:solidFill>
            </a:endParaRPr>
          </a:p>
          <a:p>
            <a:pPr marL="342900" marR="113029" lvl="0" indent="-222250" algn="l" rtl="0">
              <a:spcBef>
                <a:spcPts val="1000"/>
              </a:spcBef>
              <a:spcAft>
                <a:spcPts val="1000"/>
              </a:spcAft>
              <a:buClr>
                <a:srgbClr val="B45F06"/>
              </a:buClr>
              <a:buSzPts val="1700"/>
              <a:buChar char="▸"/>
            </a:pPr>
            <a:r>
              <a:rPr lang="en" sz="1500">
                <a:solidFill>
                  <a:srgbClr val="172C55"/>
                </a:solidFill>
              </a:rPr>
              <a:t>The investments will improve commerce and trade, create good-paying construction jobs, and incorporate new and innovative sustainability features.</a:t>
            </a:r>
            <a:endParaRPr sz="1500">
              <a:solidFill>
                <a:srgbClr val="172C55"/>
              </a:solidFill>
            </a:endParaRPr>
          </a:p>
        </p:txBody>
      </p:sp>
      <p:pic>
        <p:nvPicPr>
          <p:cNvPr id="246" name="Google Shape;246;p43" descr="Bar graphs with the last bar as a an arrow pointing up."/>
          <p:cNvPicPr preferRelativeResize="0"/>
          <p:nvPr/>
        </p:nvPicPr>
        <p:blipFill>
          <a:blip r:embed="rId3">
            <a:alphaModFix/>
          </a:blip>
          <a:stretch>
            <a:fillRect/>
          </a:stretch>
        </p:blipFill>
        <p:spPr>
          <a:xfrm>
            <a:off x="1204133" y="3402150"/>
            <a:ext cx="643125" cy="565025"/>
          </a:xfrm>
          <a:prstGeom prst="rect">
            <a:avLst/>
          </a:prstGeom>
          <a:noFill/>
          <a:ln>
            <a:noFill/>
          </a:ln>
          <a:effectLst>
            <a:outerShdw blurRad="57150" dist="19050" dir="5400000" algn="bl" rotWithShape="0">
              <a:srgbClr val="F4CCCC">
                <a:alpha val="50000"/>
              </a:srgbClr>
            </a:outerShdw>
          </a:effectLst>
        </p:spPr>
      </p:pic>
      <p:pic>
        <p:nvPicPr>
          <p:cNvPr id="247" name="Google Shape;247;p43" descr="Car at land port of entry station."/>
          <p:cNvPicPr preferRelativeResize="0"/>
          <p:nvPr/>
        </p:nvPicPr>
        <p:blipFill>
          <a:blip r:embed="rId4">
            <a:alphaModFix/>
          </a:blip>
          <a:stretch>
            <a:fillRect/>
          </a:stretch>
        </p:blipFill>
        <p:spPr>
          <a:xfrm>
            <a:off x="1132696" y="1496375"/>
            <a:ext cx="938004" cy="788951"/>
          </a:xfrm>
          <a:prstGeom prst="rect">
            <a:avLst/>
          </a:prstGeom>
          <a:noFill/>
          <a:ln>
            <a:noFill/>
          </a:ln>
          <a:effectLst>
            <a:outerShdw blurRad="57150" dist="19050" dir="5400000" algn="bl" rotWithShape="0">
              <a:srgbClr val="F4CCCC">
                <a:alpha val="50000"/>
              </a:srgbClr>
            </a:outerShdw>
          </a:effectLst>
        </p:spPr>
      </p:pic>
      <p:pic>
        <p:nvPicPr>
          <p:cNvPr id="248" name="Google Shape;248;p43" descr="People moving a box"/>
          <p:cNvPicPr preferRelativeResize="0"/>
          <p:nvPr/>
        </p:nvPicPr>
        <p:blipFill>
          <a:blip r:embed="rId5">
            <a:alphaModFix/>
          </a:blip>
          <a:stretch>
            <a:fillRect/>
          </a:stretch>
        </p:blipFill>
        <p:spPr>
          <a:xfrm>
            <a:off x="1175988" y="2459038"/>
            <a:ext cx="699400" cy="648350"/>
          </a:xfrm>
          <a:prstGeom prst="rect">
            <a:avLst/>
          </a:prstGeom>
          <a:noFill/>
          <a:ln>
            <a:noFill/>
          </a:ln>
          <a:effectLst>
            <a:outerShdw blurRad="57150" dist="19050" dir="5400000" algn="bl" rotWithShape="0">
              <a:srgbClr val="F4CCCC">
                <a:alpha val="50000"/>
              </a:srgbClr>
            </a:outerShdw>
          </a:effectLst>
        </p:spPr>
      </p:pic>
      <p:sp>
        <p:nvSpPr>
          <p:cNvPr id="249" name="Google Shape;249;p43"/>
          <p:cNvSpPr txBox="1"/>
          <p:nvPr/>
        </p:nvSpPr>
        <p:spPr>
          <a:xfrm>
            <a:off x="3939450" y="4417525"/>
            <a:ext cx="5036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i="1">
                <a:solidFill>
                  <a:srgbClr val="222222"/>
                </a:solidFill>
              </a:rPr>
              <a:t>* Public Law 117-58, Signed into Law by President Joe Biden on November 15, 2021</a:t>
            </a:r>
            <a:endParaRPr sz="1000" i="1">
              <a:solidFill>
                <a:srgbClr val="22222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4"/>
          <p:cNvSpPr txBox="1">
            <a:spLocks noGrp="1"/>
          </p:cNvSpPr>
          <p:nvPr>
            <p:ph type="sldNum" idx="12"/>
          </p:nvPr>
        </p:nvSpPr>
        <p:spPr>
          <a:xfrm>
            <a:off x="8478300" y="4767275"/>
            <a:ext cx="342000" cy="27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888888"/>
              </a:buClr>
              <a:buFont typeface="Calibri"/>
              <a:buNone/>
            </a:pPr>
            <a:fld id="{00000000-1234-1234-1234-123412341234}" type="slidenum">
              <a:rPr lang="en"/>
              <a:t>9</a:t>
            </a:fld>
            <a:endParaRPr/>
          </a:p>
        </p:txBody>
      </p:sp>
      <p:sp>
        <p:nvSpPr>
          <p:cNvPr id="256" name="Google Shape;256;p44"/>
          <p:cNvSpPr txBox="1">
            <a:spLocks noGrp="1"/>
          </p:cNvSpPr>
          <p:nvPr>
            <p:ph type="title" idx="4294967295"/>
          </p:nvPr>
        </p:nvSpPr>
        <p:spPr>
          <a:xfrm>
            <a:off x="461050" y="395650"/>
            <a:ext cx="8512800" cy="1032600"/>
          </a:xfrm>
          <a:prstGeom prst="rect">
            <a:avLst/>
          </a:prstGeom>
          <a:noFill/>
          <a:ln>
            <a:noFill/>
            <a:prstDash/>
          </a:ln>
          <a:effectLst/>
        </p:spPr>
        <p:txBody>
          <a:bodyPr rot="0" spcFirstLastPara="1" vertOverflow="overflow" horzOverflow="overflow" vert="horz" wrap="square" lIns="91425" tIns="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900" b="1" i="0" u="none" strike="noStrike" kern="0" cap="none" spc="0" normalizeH="0" baseline="0" noProof="0" dirty="0">
                <a:ln>
                  <a:noFill/>
                </a:ln>
                <a:solidFill>
                  <a:srgbClr val="005087"/>
                </a:solidFill>
                <a:effectLst/>
                <a:uLnTx/>
                <a:uFillTx/>
                <a:latin typeface="Arial"/>
                <a:ea typeface="Arial"/>
                <a:cs typeface="Arial"/>
                <a:sym typeface="Arial"/>
              </a:rPr>
              <a:t>BIL Background Highlights</a:t>
            </a:r>
          </a:p>
        </p:txBody>
      </p:sp>
      <p:sp>
        <p:nvSpPr>
          <p:cNvPr id="257" name="Google Shape;257;p44"/>
          <p:cNvSpPr txBox="1"/>
          <p:nvPr/>
        </p:nvSpPr>
        <p:spPr>
          <a:xfrm>
            <a:off x="179325" y="1514175"/>
            <a:ext cx="4425000" cy="209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990000"/>
                </a:solidFill>
                <a:latin typeface="Arial Black"/>
                <a:ea typeface="Arial Black"/>
                <a:cs typeface="Arial Black"/>
                <a:sym typeface="Arial Black"/>
              </a:rPr>
              <a:t>$</a:t>
            </a:r>
            <a:r>
              <a:rPr lang="en" sz="6000" b="0" i="0" u="none" strike="noStrike" cap="none">
                <a:solidFill>
                  <a:srgbClr val="351C75"/>
                </a:solidFill>
                <a:latin typeface="Arial Black"/>
                <a:ea typeface="Arial Black"/>
                <a:cs typeface="Arial Black"/>
                <a:sym typeface="Arial Black"/>
              </a:rPr>
              <a:t>3.75</a:t>
            </a:r>
            <a:r>
              <a:rPr lang="en" sz="6000" b="0" i="0" u="none" strike="noStrike" cap="none">
                <a:solidFill>
                  <a:srgbClr val="990000"/>
                </a:solidFill>
                <a:latin typeface="Arial Black"/>
                <a:ea typeface="Arial Black"/>
                <a:cs typeface="Arial Black"/>
                <a:sym typeface="Arial Black"/>
              </a:rPr>
              <a:t>B</a:t>
            </a:r>
            <a:endParaRPr sz="6000" b="0" i="0" u="none" strike="noStrike" cap="none">
              <a:solidFill>
                <a:srgbClr val="990000"/>
              </a:solidFill>
              <a:latin typeface="Arial Black"/>
              <a:ea typeface="Arial Black"/>
              <a:cs typeface="Arial Black"/>
              <a:sym typeface="Arial Black"/>
            </a:endParaRPr>
          </a:p>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990000"/>
                </a:solidFill>
                <a:latin typeface="Arial Black"/>
                <a:ea typeface="Arial Black"/>
                <a:cs typeface="Arial Black"/>
                <a:sym typeface="Arial Black"/>
              </a:rPr>
              <a:t>&gt;</a:t>
            </a:r>
            <a:r>
              <a:rPr lang="en" sz="6000" b="0" i="0" u="none" strike="noStrike" cap="none">
                <a:solidFill>
                  <a:srgbClr val="351C75"/>
                </a:solidFill>
                <a:latin typeface="Arial Black"/>
                <a:ea typeface="Arial Black"/>
                <a:cs typeface="Arial Black"/>
                <a:sym typeface="Arial Black"/>
              </a:rPr>
              <a:t>60</a:t>
            </a:r>
            <a:r>
              <a:rPr lang="en" sz="6000" b="0" i="0" u="none" strike="noStrike" cap="none">
                <a:solidFill>
                  <a:srgbClr val="1D94D2"/>
                </a:solidFill>
                <a:latin typeface="Arial Black"/>
                <a:ea typeface="Arial Black"/>
                <a:cs typeface="Arial Black"/>
                <a:sym typeface="Arial Black"/>
              </a:rPr>
              <a:t> </a:t>
            </a:r>
            <a:r>
              <a:rPr lang="en" sz="6000" b="0" i="0" u="none" strike="noStrike" cap="none">
                <a:solidFill>
                  <a:srgbClr val="990000"/>
                </a:solidFill>
                <a:latin typeface="Arial"/>
                <a:ea typeface="Arial"/>
                <a:cs typeface="Arial"/>
                <a:sym typeface="Arial"/>
              </a:rPr>
              <a:t>LPOEs</a:t>
            </a:r>
            <a:r>
              <a:rPr lang="en" sz="6400" b="0" i="0" u="none" strike="noStrike" cap="none">
                <a:solidFill>
                  <a:srgbClr val="01538D"/>
                </a:solidFill>
                <a:highlight>
                  <a:srgbClr val="2CA3B6"/>
                </a:highlight>
                <a:latin typeface="Arial Black"/>
                <a:ea typeface="Arial Black"/>
                <a:cs typeface="Arial Black"/>
                <a:sym typeface="Arial Black"/>
              </a:rPr>
              <a:t> </a:t>
            </a:r>
            <a:endParaRPr sz="6400" b="0" i="0" u="none" strike="noStrike" cap="none">
              <a:solidFill>
                <a:srgbClr val="01538D"/>
              </a:solidFill>
              <a:highlight>
                <a:srgbClr val="2CA3B6"/>
              </a:highlight>
              <a:latin typeface="Arial Black"/>
              <a:ea typeface="Arial Black"/>
              <a:cs typeface="Arial Black"/>
              <a:sym typeface="Arial Black"/>
            </a:endParaRPr>
          </a:p>
        </p:txBody>
      </p:sp>
      <p:pic>
        <p:nvPicPr>
          <p:cNvPr id="258" name="Google Shape;258;p44" descr="Map of the U.S. with the words North and South"/>
          <p:cNvPicPr preferRelativeResize="0"/>
          <p:nvPr/>
        </p:nvPicPr>
        <p:blipFill rotWithShape="1">
          <a:blip r:embed="rId3">
            <a:alphaModFix/>
          </a:blip>
          <a:srcRect/>
          <a:stretch/>
        </p:blipFill>
        <p:spPr>
          <a:xfrm>
            <a:off x="3272837" y="1523090"/>
            <a:ext cx="1444063" cy="1112835"/>
          </a:xfrm>
          <a:prstGeom prst="rect">
            <a:avLst/>
          </a:prstGeom>
          <a:noFill/>
          <a:ln>
            <a:noFill/>
          </a:ln>
        </p:spPr>
      </p:pic>
      <p:cxnSp>
        <p:nvCxnSpPr>
          <p:cNvPr id="259" name="Google Shape;259;p44">
            <a:extLst>
              <a:ext uri="{C183D7F6-B498-43B3-948B-1728B52AA6E4}">
                <adec:decorative xmlns:adec="http://schemas.microsoft.com/office/drawing/2017/decorative" val="1"/>
              </a:ext>
            </a:extLst>
          </p:cNvPr>
          <p:cNvCxnSpPr/>
          <p:nvPr/>
        </p:nvCxnSpPr>
        <p:spPr>
          <a:xfrm>
            <a:off x="308400" y="3516050"/>
            <a:ext cx="4166100" cy="0"/>
          </a:xfrm>
          <a:prstGeom prst="straightConnector1">
            <a:avLst/>
          </a:prstGeom>
          <a:noFill/>
          <a:ln w="28575" cap="flat" cmpd="sng">
            <a:solidFill>
              <a:srgbClr val="990000"/>
            </a:solidFill>
            <a:prstDash val="solid"/>
            <a:round/>
            <a:headEnd type="none" w="sm" len="sm"/>
            <a:tailEnd type="none" w="sm" len="sm"/>
          </a:ln>
        </p:spPr>
      </p:cxnSp>
      <p:sp>
        <p:nvSpPr>
          <p:cNvPr id="260" name="Google Shape;260;p44"/>
          <p:cNvSpPr txBox="1"/>
          <p:nvPr/>
        </p:nvSpPr>
        <p:spPr>
          <a:xfrm>
            <a:off x="362350" y="3537250"/>
            <a:ext cx="4191900" cy="1376100"/>
          </a:xfrm>
          <a:prstGeom prst="rect">
            <a:avLst/>
          </a:prstGeom>
          <a:noFill/>
          <a:ln>
            <a:noFill/>
          </a:ln>
        </p:spPr>
        <p:txBody>
          <a:bodyPr spcFirstLastPara="1" wrap="square" lIns="91425" tIns="91425" rIns="91425" bIns="91425" anchor="t" anchorCtr="0">
            <a:spAutoFit/>
          </a:bodyPr>
          <a:lstStyle/>
          <a:p>
            <a:pPr marL="0" marR="0" lvl="0" indent="-133350" algn="l" rtl="0">
              <a:lnSpc>
                <a:spcPct val="115000"/>
              </a:lnSpc>
              <a:spcBef>
                <a:spcPts val="0"/>
              </a:spcBef>
              <a:spcAft>
                <a:spcPts val="0"/>
              </a:spcAft>
              <a:buClr>
                <a:srgbClr val="B45F06"/>
              </a:buClr>
              <a:buSzPts val="1200"/>
              <a:buChar char="▸"/>
            </a:pPr>
            <a:r>
              <a:rPr lang="en" sz="1200" b="1" i="0" u="none" strike="noStrike" cap="none">
                <a:solidFill>
                  <a:srgbClr val="172C55"/>
                </a:solidFill>
              </a:rPr>
              <a:t>Aging facilities and site constraints</a:t>
            </a:r>
            <a:endParaRPr sz="1200" b="1" i="0" u="none" strike="noStrike" cap="none">
              <a:solidFill>
                <a:srgbClr val="172C55"/>
              </a:solidFill>
            </a:endParaRPr>
          </a:p>
          <a:p>
            <a:pPr marL="0" marR="0" lvl="0" indent="-133350" algn="l" rtl="0">
              <a:lnSpc>
                <a:spcPct val="100000"/>
              </a:lnSpc>
              <a:spcBef>
                <a:spcPts val="0"/>
              </a:spcBef>
              <a:spcAft>
                <a:spcPts val="0"/>
              </a:spcAft>
              <a:buClr>
                <a:srgbClr val="B45F06"/>
              </a:buClr>
              <a:buSzPts val="1200"/>
              <a:buChar char="▸"/>
            </a:pPr>
            <a:r>
              <a:rPr lang="en" sz="1200" b="1" i="0" u="none" strike="noStrike" cap="none">
                <a:solidFill>
                  <a:srgbClr val="172C55"/>
                </a:solidFill>
              </a:rPr>
              <a:t>General Services Administration ($3.4 billion)                          - Site, Design, Construction</a:t>
            </a:r>
            <a:endParaRPr sz="1200" b="1" i="0" u="none" strike="noStrike" cap="none">
              <a:solidFill>
                <a:srgbClr val="172C55"/>
              </a:solidFill>
            </a:endParaRPr>
          </a:p>
          <a:p>
            <a:pPr marL="0" marR="0" lvl="0" indent="-133350" algn="l" rtl="0">
              <a:lnSpc>
                <a:spcPct val="115000"/>
              </a:lnSpc>
              <a:spcBef>
                <a:spcPts val="0"/>
              </a:spcBef>
              <a:spcAft>
                <a:spcPts val="0"/>
              </a:spcAft>
              <a:buClr>
                <a:srgbClr val="B45F06"/>
              </a:buClr>
              <a:buSzPts val="1200"/>
              <a:buFont typeface="Arial"/>
              <a:buChar char="▸"/>
            </a:pPr>
            <a:r>
              <a:rPr lang="en" sz="1200" b="1" i="0" u="none" strike="noStrike" cap="none">
                <a:solidFill>
                  <a:srgbClr val="172C55"/>
                </a:solidFill>
              </a:rPr>
              <a:t>Department of Homeland Security - Customs                and Border Protection (CBP) </a:t>
            </a:r>
            <a:r>
              <a:rPr lang="en" sz="1200" b="1" i="0" u="none" strike="noStrike" cap="none">
                <a:solidFill>
                  <a:srgbClr val="990000"/>
                </a:solidFill>
                <a:latin typeface="Arial Black"/>
                <a:ea typeface="Arial Black"/>
                <a:cs typeface="Arial Black"/>
                <a:sym typeface="Arial Black"/>
              </a:rPr>
              <a:t>$330M</a:t>
            </a:r>
            <a:r>
              <a:rPr lang="en" sz="1200" b="1" i="0" u="none" strike="noStrike" cap="none">
                <a:solidFill>
                  <a:srgbClr val="172C55"/>
                </a:solidFill>
              </a:rPr>
              <a:t> - Furniture               &amp; Equipment</a:t>
            </a:r>
            <a:endParaRPr sz="1200" b="1" i="0" u="none" strike="noStrike" cap="none">
              <a:solidFill>
                <a:srgbClr val="172C55"/>
              </a:solidFill>
            </a:endParaRPr>
          </a:p>
        </p:txBody>
      </p:sp>
      <p:sp>
        <p:nvSpPr>
          <p:cNvPr id="261" name="Google Shape;261;p44"/>
          <p:cNvSpPr txBox="1"/>
          <p:nvPr/>
        </p:nvSpPr>
        <p:spPr>
          <a:xfrm>
            <a:off x="4690275" y="1514175"/>
            <a:ext cx="1131000" cy="892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600"/>
              <a:buFont typeface="Arial"/>
              <a:buNone/>
            </a:pPr>
            <a:r>
              <a:rPr lang="en" sz="4600" b="0" i="0" u="none" strike="noStrike" cap="none">
                <a:solidFill>
                  <a:srgbClr val="351C75"/>
                </a:solidFill>
                <a:latin typeface="Arial Black"/>
                <a:ea typeface="Arial Black"/>
                <a:cs typeface="Arial Black"/>
                <a:sym typeface="Arial Black"/>
              </a:rPr>
              <a:t>26</a:t>
            </a:r>
            <a:endParaRPr sz="5000" b="0" i="0" u="none" strike="noStrike" cap="none">
              <a:solidFill>
                <a:srgbClr val="351C75"/>
              </a:solidFill>
              <a:highlight>
                <a:srgbClr val="2CA3B6"/>
              </a:highlight>
              <a:latin typeface="Arial Black"/>
              <a:ea typeface="Arial Black"/>
              <a:cs typeface="Arial Black"/>
              <a:sym typeface="Arial Black"/>
            </a:endParaRPr>
          </a:p>
        </p:txBody>
      </p:sp>
      <p:sp>
        <p:nvSpPr>
          <p:cNvPr id="262" name="Google Shape;262;p44"/>
          <p:cNvSpPr txBox="1"/>
          <p:nvPr/>
        </p:nvSpPr>
        <p:spPr>
          <a:xfrm>
            <a:off x="4867275" y="2105513"/>
            <a:ext cx="5928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990000"/>
                </a:solidFill>
                <a:latin typeface="Arial"/>
                <a:ea typeface="Arial"/>
                <a:cs typeface="Arial"/>
                <a:sym typeface="Arial"/>
              </a:rPr>
              <a:t>LPOEs</a:t>
            </a:r>
            <a:endParaRPr sz="1300" b="1" i="0" u="none" strike="noStrike" cap="none">
              <a:solidFill>
                <a:srgbClr val="01538D"/>
              </a:solidFill>
              <a:highlight>
                <a:srgbClr val="2CA3B6"/>
              </a:highlight>
              <a:latin typeface="Arial"/>
              <a:ea typeface="Arial"/>
              <a:cs typeface="Arial"/>
              <a:sym typeface="Arial"/>
            </a:endParaRPr>
          </a:p>
        </p:txBody>
      </p:sp>
      <p:cxnSp>
        <p:nvCxnSpPr>
          <p:cNvPr id="263" name="Google Shape;263;p44">
            <a:extLst>
              <a:ext uri="{C183D7F6-B498-43B3-948B-1728B52AA6E4}">
                <adec:decorative xmlns:adec="http://schemas.microsoft.com/office/drawing/2017/decorative" val="1"/>
              </a:ext>
            </a:extLst>
          </p:cNvPr>
          <p:cNvCxnSpPr/>
          <p:nvPr/>
        </p:nvCxnSpPr>
        <p:spPr>
          <a:xfrm>
            <a:off x="4695188" y="2406975"/>
            <a:ext cx="1168200" cy="0"/>
          </a:xfrm>
          <a:prstGeom prst="straightConnector1">
            <a:avLst/>
          </a:prstGeom>
          <a:noFill/>
          <a:ln w="28575" cap="flat" cmpd="sng">
            <a:solidFill>
              <a:srgbClr val="990000"/>
            </a:solidFill>
            <a:prstDash val="solid"/>
            <a:round/>
            <a:headEnd type="none" w="sm" len="sm"/>
            <a:tailEnd type="none" w="sm" len="sm"/>
          </a:ln>
        </p:spPr>
      </p:cxnSp>
      <p:sp>
        <p:nvSpPr>
          <p:cNvPr id="264" name="Google Shape;264;p44"/>
          <p:cNvSpPr txBox="1"/>
          <p:nvPr/>
        </p:nvSpPr>
        <p:spPr>
          <a:xfrm>
            <a:off x="4716900" y="2330025"/>
            <a:ext cx="1368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172C55"/>
                </a:solidFill>
                <a:latin typeface="Arial"/>
                <a:ea typeface="Arial"/>
                <a:cs typeface="Arial"/>
                <a:sym typeface="Arial"/>
              </a:rPr>
              <a:t>New Construction</a:t>
            </a:r>
            <a:endParaRPr sz="900" b="1" i="0" u="none" strike="noStrike" cap="none">
              <a:solidFill>
                <a:srgbClr val="172C5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172C55"/>
                </a:solidFill>
                <a:latin typeface="Arial"/>
                <a:ea typeface="Arial"/>
                <a:cs typeface="Arial"/>
                <a:sym typeface="Arial"/>
              </a:rPr>
              <a:t>and Modernization</a:t>
            </a:r>
            <a:endParaRPr sz="900" b="1" i="0" u="none" strike="noStrike" cap="none">
              <a:solidFill>
                <a:srgbClr val="172C55"/>
              </a:solidFill>
              <a:latin typeface="Arial"/>
              <a:ea typeface="Arial"/>
              <a:cs typeface="Arial"/>
              <a:sym typeface="Arial"/>
            </a:endParaRPr>
          </a:p>
        </p:txBody>
      </p:sp>
      <p:sp>
        <p:nvSpPr>
          <p:cNvPr id="265" name="Google Shape;265;p44"/>
          <p:cNvSpPr txBox="1"/>
          <p:nvPr/>
        </p:nvSpPr>
        <p:spPr>
          <a:xfrm>
            <a:off x="5931588" y="1514175"/>
            <a:ext cx="1131000" cy="892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600"/>
              <a:buFont typeface="Arial"/>
              <a:buNone/>
            </a:pPr>
            <a:r>
              <a:rPr lang="en" sz="4600" b="0" i="0" u="none" strike="noStrike" cap="none">
                <a:solidFill>
                  <a:srgbClr val="351C75"/>
                </a:solidFill>
                <a:latin typeface="Arial Black"/>
                <a:ea typeface="Arial Black"/>
                <a:cs typeface="Arial Black"/>
                <a:sym typeface="Arial Black"/>
              </a:rPr>
              <a:t>21</a:t>
            </a:r>
            <a:endParaRPr sz="5000" b="0" i="0" u="none" strike="noStrike" cap="none">
              <a:solidFill>
                <a:srgbClr val="351C75"/>
              </a:solidFill>
              <a:highlight>
                <a:srgbClr val="2CA3B6"/>
              </a:highlight>
              <a:latin typeface="Arial Black"/>
              <a:ea typeface="Arial Black"/>
              <a:cs typeface="Arial Black"/>
              <a:sym typeface="Arial Black"/>
            </a:endParaRPr>
          </a:p>
        </p:txBody>
      </p:sp>
      <p:sp>
        <p:nvSpPr>
          <p:cNvPr id="266" name="Google Shape;266;p44"/>
          <p:cNvSpPr txBox="1"/>
          <p:nvPr/>
        </p:nvSpPr>
        <p:spPr>
          <a:xfrm>
            <a:off x="6008463" y="2105525"/>
            <a:ext cx="7281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990000"/>
                </a:solidFill>
                <a:latin typeface="Arial"/>
                <a:ea typeface="Arial"/>
                <a:cs typeface="Arial"/>
                <a:sym typeface="Arial"/>
              </a:rPr>
              <a:t>Locations</a:t>
            </a:r>
            <a:endParaRPr sz="1300" b="1" i="0" u="none" strike="noStrike" cap="none">
              <a:solidFill>
                <a:srgbClr val="01538D"/>
              </a:solidFill>
              <a:highlight>
                <a:srgbClr val="2CA3B6"/>
              </a:highlight>
              <a:latin typeface="Arial"/>
              <a:ea typeface="Arial"/>
              <a:cs typeface="Arial"/>
              <a:sym typeface="Arial"/>
            </a:endParaRPr>
          </a:p>
        </p:txBody>
      </p:sp>
      <p:cxnSp>
        <p:nvCxnSpPr>
          <p:cNvPr id="267" name="Google Shape;267;p44">
            <a:extLst>
              <a:ext uri="{C183D7F6-B498-43B3-948B-1728B52AA6E4}">
                <adec:decorative xmlns:adec="http://schemas.microsoft.com/office/drawing/2017/decorative" val="1"/>
              </a:ext>
            </a:extLst>
          </p:cNvPr>
          <p:cNvCxnSpPr/>
          <p:nvPr/>
        </p:nvCxnSpPr>
        <p:spPr>
          <a:xfrm>
            <a:off x="5954263" y="2406975"/>
            <a:ext cx="1168200" cy="0"/>
          </a:xfrm>
          <a:prstGeom prst="straightConnector1">
            <a:avLst/>
          </a:prstGeom>
          <a:noFill/>
          <a:ln w="28575" cap="flat" cmpd="sng">
            <a:solidFill>
              <a:srgbClr val="990000"/>
            </a:solidFill>
            <a:prstDash val="solid"/>
            <a:round/>
            <a:headEnd type="none" w="sm" len="sm"/>
            <a:tailEnd type="none" w="sm" len="sm"/>
          </a:ln>
        </p:spPr>
      </p:cxnSp>
      <p:sp>
        <p:nvSpPr>
          <p:cNvPr id="268" name="Google Shape;268;p44"/>
          <p:cNvSpPr txBox="1"/>
          <p:nvPr/>
        </p:nvSpPr>
        <p:spPr>
          <a:xfrm>
            <a:off x="5954250" y="2330025"/>
            <a:ext cx="1368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172C55"/>
                </a:solidFill>
                <a:latin typeface="Arial"/>
                <a:ea typeface="Arial"/>
                <a:cs typeface="Arial"/>
                <a:sym typeface="Arial"/>
              </a:rPr>
              <a:t>Paving &amp; Roadway</a:t>
            </a:r>
            <a:endParaRPr sz="900" b="1" i="0" u="none" strike="noStrike" cap="none">
              <a:solidFill>
                <a:srgbClr val="172C5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172C55"/>
                </a:solidFill>
                <a:latin typeface="Arial"/>
                <a:ea typeface="Arial"/>
                <a:cs typeface="Arial"/>
                <a:sym typeface="Arial"/>
              </a:rPr>
              <a:t>Improvements</a:t>
            </a:r>
            <a:endParaRPr sz="900" b="1" i="0" u="none" strike="noStrike" cap="none">
              <a:solidFill>
                <a:srgbClr val="172C55"/>
              </a:solidFill>
              <a:latin typeface="Arial"/>
              <a:ea typeface="Arial"/>
              <a:cs typeface="Arial"/>
              <a:sym typeface="Arial"/>
            </a:endParaRPr>
          </a:p>
        </p:txBody>
      </p:sp>
      <p:sp>
        <p:nvSpPr>
          <p:cNvPr id="269" name="Google Shape;269;p44"/>
          <p:cNvSpPr txBox="1"/>
          <p:nvPr/>
        </p:nvSpPr>
        <p:spPr>
          <a:xfrm>
            <a:off x="5954250" y="2645700"/>
            <a:ext cx="1368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172C55"/>
                </a:solidFill>
                <a:latin typeface="Arial"/>
                <a:ea typeface="Arial"/>
                <a:cs typeface="Arial"/>
                <a:sym typeface="Arial"/>
              </a:rPr>
              <a:t>Across Northern and Southern Borders</a:t>
            </a:r>
            <a:endParaRPr sz="900" b="1" i="0" u="none" strike="noStrike" cap="none">
              <a:solidFill>
                <a:srgbClr val="172C55"/>
              </a:solidFill>
              <a:latin typeface="Arial"/>
              <a:ea typeface="Arial"/>
              <a:cs typeface="Arial"/>
              <a:sym typeface="Arial"/>
            </a:endParaRPr>
          </a:p>
        </p:txBody>
      </p:sp>
      <p:sp>
        <p:nvSpPr>
          <p:cNvPr id="270" name="Google Shape;270;p44"/>
          <p:cNvSpPr txBox="1"/>
          <p:nvPr/>
        </p:nvSpPr>
        <p:spPr>
          <a:xfrm>
            <a:off x="7457994" y="1468725"/>
            <a:ext cx="592800" cy="892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600"/>
              <a:buFont typeface="Arial"/>
              <a:buNone/>
            </a:pPr>
            <a:r>
              <a:rPr lang="en" sz="4600" b="0" i="0" u="none" strike="noStrike" cap="none">
                <a:solidFill>
                  <a:srgbClr val="351C75"/>
                </a:solidFill>
                <a:latin typeface="Arial Black"/>
                <a:ea typeface="Arial Black"/>
                <a:cs typeface="Arial Black"/>
                <a:sym typeface="Arial Black"/>
              </a:rPr>
              <a:t>3</a:t>
            </a:r>
            <a:endParaRPr sz="5000" b="0" i="0" u="none" strike="noStrike" cap="none">
              <a:solidFill>
                <a:srgbClr val="351C75"/>
              </a:solidFill>
              <a:highlight>
                <a:srgbClr val="2CA3B6"/>
              </a:highlight>
              <a:latin typeface="Arial Black"/>
              <a:ea typeface="Arial Black"/>
              <a:cs typeface="Arial Black"/>
              <a:sym typeface="Arial Black"/>
            </a:endParaRPr>
          </a:p>
        </p:txBody>
      </p:sp>
      <p:sp>
        <p:nvSpPr>
          <p:cNvPr id="271" name="Google Shape;271;p44"/>
          <p:cNvSpPr txBox="1"/>
          <p:nvPr/>
        </p:nvSpPr>
        <p:spPr>
          <a:xfrm>
            <a:off x="7457975" y="2105525"/>
            <a:ext cx="7281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990000"/>
                </a:solidFill>
                <a:latin typeface="Arial"/>
                <a:ea typeface="Arial"/>
                <a:cs typeface="Arial"/>
                <a:sym typeface="Arial"/>
              </a:rPr>
              <a:t>Leased</a:t>
            </a:r>
            <a:endParaRPr sz="1300" b="1" i="0" u="none" strike="noStrike" cap="none">
              <a:solidFill>
                <a:srgbClr val="01538D"/>
              </a:solidFill>
              <a:highlight>
                <a:srgbClr val="2CA3B6"/>
              </a:highlight>
              <a:latin typeface="Arial"/>
              <a:ea typeface="Arial"/>
              <a:cs typeface="Arial"/>
              <a:sym typeface="Arial"/>
            </a:endParaRPr>
          </a:p>
        </p:txBody>
      </p:sp>
      <p:cxnSp>
        <p:nvCxnSpPr>
          <p:cNvPr id="272" name="Google Shape;272;p44">
            <a:extLst>
              <a:ext uri="{C183D7F6-B498-43B3-948B-1728B52AA6E4}">
                <adec:decorative xmlns:adec="http://schemas.microsoft.com/office/drawing/2017/decorative" val="1"/>
              </a:ext>
            </a:extLst>
          </p:cNvPr>
          <p:cNvCxnSpPr/>
          <p:nvPr/>
        </p:nvCxnSpPr>
        <p:spPr>
          <a:xfrm>
            <a:off x="7255463" y="2406975"/>
            <a:ext cx="1168200" cy="0"/>
          </a:xfrm>
          <a:prstGeom prst="straightConnector1">
            <a:avLst/>
          </a:prstGeom>
          <a:noFill/>
          <a:ln w="28575" cap="flat" cmpd="sng">
            <a:solidFill>
              <a:srgbClr val="990000"/>
            </a:solidFill>
            <a:prstDash val="solid"/>
            <a:round/>
            <a:headEnd type="none" w="sm" len="sm"/>
            <a:tailEnd type="none" w="sm" len="sm"/>
          </a:ln>
        </p:spPr>
      </p:cxnSp>
      <p:sp>
        <p:nvSpPr>
          <p:cNvPr id="273" name="Google Shape;273;p44"/>
          <p:cNvSpPr txBox="1"/>
          <p:nvPr/>
        </p:nvSpPr>
        <p:spPr>
          <a:xfrm>
            <a:off x="7172925" y="2330025"/>
            <a:ext cx="13686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172C55"/>
                </a:solidFill>
                <a:latin typeface="Arial"/>
                <a:ea typeface="Arial"/>
                <a:cs typeface="Arial"/>
                <a:sym typeface="Arial"/>
              </a:rPr>
              <a:t>LPOE Acquisitions</a:t>
            </a:r>
            <a:endParaRPr sz="900" b="1" i="0" u="none" strike="noStrike" cap="none">
              <a:solidFill>
                <a:srgbClr val="172C55"/>
              </a:solidFill>
              <a:latin typeface="Arial"/>
              <a:ea typeface="Arial"/>
              <a:cs typeface="Arial"/>
              <a:sym typeface="Arial"/>
            </a:endParaRPr>
          </a:p>
        </p:txBody>
      </p:sp>
      <p:pic>
        <p:nvPicPr>
          <p:cNvPr id="274" name="Google Shape;274;p44" descr="Roadway and Inspection Services improvements for the Department of Transportation-Federal Motor Carrier Safety Administration (FMCSA)&#10;" title="Roadway and Inspection Services"/>
          <p:cNvPicPr preferRelativeResize="0"/>
          <p:nvPr/>
        </p:nvPicPr>
        <p:blipFill rotWithShape="1">
          <a:blip r:embed="rId4">
            <a:alphaModFix/>
          </a:blip>
          <a:srcRect r="73609" b="33079"/>
          <a:stretch/>
        </p:blipFill>
        <p:spPr>
          <a:xfrm>
            <a:off x="4838975" y="2992875"/>
            <a:ext cx="938102" cy="1032600"/>
          </a:xfrm>
          <a:prstGeom prst="rect">
            <a:avLst/>
          </a:prstGeom>
          <a:noFill/>
          <a:ln>
            <a:noFill/>
          </a:ln>
        </p:spPr>
      </p:pic>
      <p:sp>
        <p:nvSpPr>
          <p:cNvPr id="275" name="Google Shape;275;p44"/>
          <p:cNvSpPr txBox="1"/>
          <p:nvPr/>
        </p:nvSpPr>
        <p:spPr>
          <a:xfrm>
            <a:off x="5877575" y="3093525"/>
            <a:ext cx="26640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990000"/>
                </a:solidFill>
                <a:latin typeface="Arial Black"/>
                <a:ea typeface="Arial Black"/>
                <a:cs typeface="Arial Black"/>
                <a:sym typeface="Arial Black"/>
              </a:rPr>
              <a:t>Roadway and Inspection Services Improvement</a:t>
            </a:r>
            <a:endParaRPr sz="1600" b="1" i="0" u="none" strike="noStrike" cap="none">
              <a:solidFill>
                <a:srgbClr val="990000"/>
              </a:solidFill>
              <a:latin typeface="Arial Black"/>
              <a:ea typeface="Arial Black"/>
              <a:cs typeface="Arial Black"/>
              <a:sym typeface="Arial Black"/>
            </a:endParaRPr>
          </a:p>
        </p:txBody>
      </p:sp>
      <p:cxnSp>
        <p:nvCxnSpPr>
          <p:cNvPr id="276" name="Google Shape;276;p44">
            <a:extLst>
              <a:ext uri="{C183D7F6-B498-43B3-948B-1728B52AA6E4}">
                <adec:decorative xmlns:adec="http://schemas.microsoft.com/office/drawing/2017/decorative" val="1"/>
              </a:ext>
            </a:extLst>
          </p:cNvPr>
          <p:cNvCxnSpPr/>
          <p:nvPr/>
        </p:nvCxnSpPr>
        <p:spPr>
          <a:xfrm>
            <a:off x="4654125" y="4161375"/>
            <a:ext cx="4166100" cy="0"/>
          </a:xfrm>
          <a:prstGeom prst="straightConnector1">
            <a:avLst/>
          </a:prstGeom>
          <a:noFill/>
          <a:ln w="28575" cap="flat" cmpd="sng">
            <a:solidFill>
              <a:srgbClr val="990000"/>
            </a:solidFill>
            <a:prstDash val="solid"/>
            <a:round/>
            <a:headEnd type="none" w="sm" len="sm"/>
            <a:tailEnd type="none" w="sm" len="sm"/>
          </a:ln>
        </p:spPr>
      </p:cxnSp>
      <p:sp>
        <p:nvSpPr>
          <p:cNvPr id="277" name="Google Shape;277;p44"/>
          <p:cNvSpPr txBox="1"/>
          <p:nvPr/>
        </p:nvSpPr>
        <p:spPr>
          <a:xfrm>
            <a:off x="4763250" y="4146850"/>
            <a:ext cx="35973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172C55"/>
                </a:solidFill>
              </a:rPr>
              <a:t>for the Department of Transportation-Federal Motor Carrier Safety Administration (FCMCSA)</a:t>
            </a:r>
            <a:endParaRPr sz="1200" b="1" i="0" u="none" strike="noStrike" cap="none">
              <a:solidFill>
                <a:srgbClr val="172C55"/>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TotalTime>
  <Words>2235</Words>
  <Application>Microsoft Office PowerPoint</Application>
  <PresentationFormat>On-screen Show (16:9)</PresentationFormat>
  <Paragraphs>388</Paragraphs>
  <Slides>23</Slides>
  <Notes>23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Poppins</vt:lpstr>
      <vt:lpstr>Montserrat</vt:lpstr>
      <vt:lpstr>Calibri</vt:lpstr>
      <vt:lpstr>Arial Narrow</vt:lpstr>
      <vt:lpstr>Source Sans Pro</vt:lpstr>
      <vt:lpstr>Helvetica Neue</vt:lpstr>
      <vt:lpstr>Roboto</vt:lpstr>
      <vt:lpstr>Arial Black</vt:lpstr>
      <vt:lpstr>Arial</vt:lpstr>
      <vt:lpstr>Karla</vt:lpstr>
      <vt:lpstr>Montserrat SemiBold</vt:lpstr>
      <vt:lpstr>Simple Light</vt:lpstr>
      <vt:lpstr>Blank Presentation</vt:lpstr>
      <vt:lpstr>GSA Public Buildings Service </vt:lpstr>
      <vt:lpstr> Agenda </vt:lpstr>
      <vt:lpstr>   GSA Opportunity for Impact    </vt:lpstr>
      <vt:lpstr> What We Do </vt:lpstr>
      <vt:lpstr>   PBS Strategic Approach   </vt:lpstr>
      <vt:lpstr>    FY 2024 Capital Investment Request   Project List    </vt:lpstr>
      <vt:lpstr>    FY 2025 Capital Investment Request   Project List    </vt:lpstr>
      <vt:lpstr>    BIL Background  Bipartisan Infrastructure Law (BIL)    </vt:lpstr>
      <vt:lpstr>BIL Background Highlights</vt:lpstr>
      <vt:lpstr>Land Port of Entry BIL Project List        Northern Border - 20 Major Modernizations</vt:lpstr>
      <vt:lpstr>Land Port of Entry BIL Project List      Southern Border - Six Major Modernizations</vt:lpstr>
      <vt:lpstr>Public Building Services (PBS) Governmentwide Design/Build and Construction IDIQ Contracts for Electric Vehicles Supply Equipment (EVSE) Installation and Related Infrastructure Improvements </vt:lpstr>
      <vt:lpstr>EVSE IDIQ Objectives</vt:lpstr>
      <vt:lpstr>Inflation Reduction Act (IRA) At a Glance</vt:lpstr>
      <vt:lpstr>IRA Program Objectives Successfully deploy low-embodied carbon materials and emerging sustainable technologies               to strategically transition the federal real estate portfolio to net zero emissions.</vt:lpstr>
      <vt:lpstr>GSA IRA LEC Project List</vt:lpstr>
      <vt:lpstr>Helpful links</vt:lpstr>
      <vt:lpstr>Small Businesses Outreach Plan</vt:lpstr>
      <vt:lpstr>PBS FY 24 Small Business Goals</vt:lpstr>
      <vt:lpstr>Strategic Acquisition for Quality Services</vt:lpstr>
      <vt:lpstr>Helpful Links</vt:lpstr>
      <vt:lpstr>Helpful Links</vt:lpstr>
      <vt:lpstr>In fiscal year 2024 we anticipate more than 100 IRA project opportunities in 39 states.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GSA Public Building Service </dc:title>
  <dc:creator>YolandaGJohnson</dc:creator>
  <cp:lastModifiedBy>YolandaGJohnson</cp:lastModifiedBy>
  <cp:revision>11</cp:revision>
  <dcterms:modified xsi:type="dcterms:W3CDTF">2024-04-17T15:16:26Z</dcterms:modified>
</cp:coreProperties>
</file>