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6067C7-27D9-4EE1-8815-62324BDF8FE2}">
  <a:tblStyle styleId="{C66067C7-27D9-4EE1-8815-62324BDF8FE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284A3C-4C8E-4A68-A59E-76C44D400B2B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6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6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eCell>
    <a:sw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outlineViewPr>
    <p:cViewPr>
      <p:scale>
        <a:sx n="33" d="100"/>
        <a:sy n="33" d="100"/>
      </p:scale>
      <p:origin x="0" y="-21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f8e0968e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3" name="Google Shape;83;gef8e0968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99" name="Google Shape;1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1400"/>
              <a:buFont typeface="Roboto"/>
              <a:buNone/>
            </a:pPr>
            <a:endParaRPr/>
          </a:p>
        </p:txBody>
      </p:sp>
      <p:sp>
        <p:nvSpPr>
          <p:cNvPr id="208" name="Google Shape;2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20" name="Google Shape;2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28" name="Google Shape;2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36" name="Google Shape;23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46" name="Google Shape;2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1400"/>
              <a:buFont typeface="Roboto"/>
              <a:buNone/>
            </a:pPr>
            <a:endParaRPr/>
          </a:p>
        </p:txBody>
      </p:sp>
      <p:sp>
        <p:nvSpPr>
          <p:cNvPr id="255" name="Google Shape;2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f046bf22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f046bf22f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f046bf22f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f0b600d1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f0b600d1f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f0b600d1f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f046bf22f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gf046bf22f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f0b600d1f2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f0b600d1f2_0_1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f0b600d1f2_0_1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1400"/>
              <a:buFont typeface="Roboto"/>
              <a:buNone/>
            </a:pPr>
            <a:r>
              <a:rPr lang="en-US"/>
              <a:t>YES/NO</a:t>
            </a:r>
            <a:endParaRPr/>
          </a:p>
        </p:txBody>
      </p:sp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75" name="Google Shape;1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>
            <a:spLocks noGrp="1"/>
          </p:cNvSpPr>
          <p:nvPr>
            <p:ph type="pic" idx="2"/>
          </p:nvPr>
        </p:nvSpPr>
        <p:spPr>
          <a:xfrm>
            <a:off x="4812" y="2"/>
            <a:ext cx="12183600" cy="4117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제목 슬라이드">
  <p:cSld name="12_제목 슬라이드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>
            <a:spLocks noGrp="1"/>
          </p:cNvSpPr>
          <p:nvPr>
            <p:ph type="pic" idx="2"/>
          </p:nvPr>
        </p:nvSpPr>
        <p:spPr>
          <a:xfrm>
            <a:off x="987654" y="2253456"/>
            <a:ext cx="2351100" cy="235110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3"/>
          <p:cNvSpPr>
            <a:spLocks noGrp="1"/>
          </p:cNvSpPr>
          <p:nvPr>
            <p:ph type="pic" idx="3"/>
          </p:nvPr>
        </p:nvSpPr>
        <p:spPr>
          <a:xfrm>
            <a:off x="3619578" y="2253456"/>
            <a:ext cx="2351100" cy="23511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3"/>
          <p:cNvSpPr>
            <a:spLocks noGrp="1"/>
          </p:cNvSpPr>
          <p:nvPr>
            <p:ph type="pic" idx="4"/>
          </p:nvPr>
        </p:nvSpPr>
        <p:spPr>
          <a:xfrm>
            <a:off x="6251502" y="2253456"/>
            <a:ext cx="2351100" cy="2351100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3"/>
          <p:cNvSpPr>
            <a:spLocks noGrp="1"/>
          </p:cNvSpPr>
          <p:nvPr>
            <p:ph type="pic" idx="5"/>
          </p:nvPr>
        </p:nvSpPr>
        <p:spPr>
          <a:xfrm>
            <a:off x="8883426" y="2253456"/>
            <a:ext cx="2351100" cy="2351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제목 슬라이드">
  <p:cSld name="25_제목 슬라이드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>
            <a:spLocks noGrp="1"/>
          </p:cNvSpPr>
          <p:nvPr>
            <p:ph type="pic" idx="2"/>
          </p:nvPr>
        </p:nvSpPr>
        <p:spPr>
          <a:xfrm>
            <a:off x="7532915" y="0"/>
            <a:ext cx="37011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5860473"/>
            <a:ext cx="1687817" cy="997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966898" y="74612"/>
            <a:ext cx="1105000" cy="108085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a.gov/schedul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MASPMO@GSA.GOV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go.usa.gov/xFR9p" TargetMode="External"/><Relationship Id="rId3" Type="http://schemas.openxmlformats.org/officeDocument/2006/relationships/hyperlink" Target="https://www.gsa.gov/" TargetMode="External"/><Relationship Id="rId7" Type="http://schemas.openxmlformats.org/officeDocument/2006/relationships/hyperlink" Target="https://www.sba.gov/" TargetMode="External"/><Relationship Id="rId12" Type="http://schemas.openxmlformats.org/officeDocument/2006/relationships/hyperlink" Target="https://go.usa.gov/xFRbn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gsa.gov/pbs" TargetMode="External"/><Relationship Id="rId11" Type="http://schemas.openxmlformats.org/officeDocument/2006/relationships/hyperlink" Target="https://go.usa.gov/xFNkS" TargetMode="External"/><Relationship Id="rId5" Type="http://schemas.openxmlformats.org/officeDocument/2006/relationships/hyperlink" Target="https://www.gsa.gov/fas" TargetMode="External"/><Relationship Id="rId10" Type="http://schemas.openxmlformats.org/officeDocument/2006/relationships/hyperlink" Target="https://www.aptac-us.org/" TargetMode="External"/><Relationship Id="rId4" Type="http://schemas.openxmlformats.org/officeDocument/2006/relationships/hyperlink" Target="https://www.gsa.gov/osdbu" TargetMode="External"/><Relationship Id="rId9" Type="http://schemas.openxmlformats.org/officeDocument/2006/relationships/hyperlink" Target="https://go.usa.gov/xFRPD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 idx="4294967295"/>
          </p:nvPr>
        </p:nvSpPr>
        <p:spPr>
          <a:xfrm>
            <a:off x="1284076" y="4743450"/>
            <a:ext cx="9919185" cy="34725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Welcome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RFIs, RFQs, RFPs: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UNDERSTANDING THE DIFFERENCE</a:t>
            </a:r>
            <a:b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</a:b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5" descr="GSA Starmark logo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3261" y="5907464"/>
            <a:ext cx="988738" cy="967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 descr="Five people sitting at a table looking at two people on a television monitor; decorative red and blue images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"/>
            <a:ext cx="12192000" cy="4743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>
            <a:spLocks noGrp="1"/>
          </p:cNvSpPr>
          <p:nvPr>
            <p:ph type="title" idx="4294967295"/>
          </p:nvPr>
        </p:nvSpPr>
        <p:spPr>
          <a:xfrm>
            <a:off x="210503" y="731462"/>
            <a:ext cx="7608131" cy="8617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16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RFI Example- Less Complex:</a:t>
            </a:r>
          </a:p>
        </p:txBody>
      </p:sp>
      <p:pic>
        <p:nvPicPr>
          <p:cNvPr id="189" name="Google Shape;189;p24" descr="Example of less complex RF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6189" y="1818601"/>
            <a:ext cx="9976206" cy="407163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title" idx="4294967295"/>
          </p:nvPr>
        </p:nvSpPr>
        <p:spPr>
          <a:xfrm>
            <a:off x="204230" y="576001"/>
            <a:ext cx="7608131" cy="8617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16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RFI Example- More Complex:</a:t>
            </a:r>
          </a:p>
        </p:txBody>
      </p:sp>
      <p:sp>
        <p:nvSpPr>
          <p:cNvPr id="195" name="Google Shape;195;p25" descr="Example of more complex RFI"/>
          <p:cNvSpPr/>
          <p:nvPr/>
        </p:nvSpPr>
        <p:spPr>
          <a:xfrm>
            <a:off x="934947" y="1437744"/>
            <a:ext cx="4274048" cy="453090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5" descr="Example of more complex RFI"/>
          <p:cNvSpPr/>
          <p:nvPr/>
        </p:nvSpPr>
        <p:spPr>
          <a:xfrm>
            <a:off x="6267237" y="1437744"/>
            <a:ext cx="4274048" cy="453090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>
            <a:spLocks noGrp="1"/>
          </p:cNvSpPr>
          <p:nvPr>
            <p:ph type="title" idx="4294967295"/>
          </p:nvPr>
        </p:nvSpPr>
        <p:spPr>
          <a:xfrm>
            <a:off x="204228" y="654787"/>
            <a:ext cx="5885400" cy="738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16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RFI Tips:</a:t>
            </a:r>
          </a:p>
        </p:txBody>
      </p:sp>
      <p:sp>
        <p:nvSpPr>
          <p:cNvPr id="203" name="Google Shape;203;p26"/>
          <p:cNvSpPr txBox="1"/>
          <p:nvPr/>
        </p:nvSpPr>
        <p:spPr>
          <a:xfrm>
            <a:off x="204230" y="1450805"/>
            <a:ext cx="11632018" cy="2830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Dos:</a:t>
            </a:r>
            <a:endParaRPr sz="24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Timely</a:t>
            </a:r>
            <a:endParaRPr dirty="0"/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Complete</a:t>
            </a:r>
            <a:endParaRPr dirty="0"/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Focus on the Requirement</a:t>
            </a:r>
            <a:endParaRPr dirty="0"/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Specific-Agencies, Contract NO’s, Figures, Dates, Tasks, Roles, etc.</a:t>
            </a:r>
            <a:endParaRPr dirty="0"/>
          </a:p>
        </p:txBody>
      </p:sp>
      <p:sp>
        <p:nvSpPr>
          <p:cNvPr id="204" name="Google Shape;204;p26"/>
          <p:cNvSpPr txBox="1"/>
          <p:nvPr/>
        </p:nvSpPr>
        <p:spPr>
          <a:xfrm>
            <a:off x="279991" y="4045149"/>
            <a:ext cx="11632018" cy="2830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Don’ts:</a:t>
            </a:r>
            <a:endParaRPr dirty="0"/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Underestimate the importance of your response.</a:t>
            </a:r>
            <a:endParaRPr dirty="0"/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Make Assumptions</a:t>
            </a:r>
            <a:endParaRPr dirty="0"/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5" name="Google Shape;205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4045149"/>
            <a:ext cx="12192000" cy="0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>
            <a:spLocks noGrp="1"/>
          </p:cNvSpPr>
          <p:nvPr>
            <p:ph type="title" idx="4294967295"/>
          </p:nvPr>
        </p:nvSpPr>
        <p:spPr>
          <a:xfrm>
            <a:off x="204230" y="909341"/>
            <a:ext cx="4135200" cy="646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216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Question:</a:t>
            </a:r>
          </a:p>
        </p:txBody>
      </p:sp>
      <p:sp>
        <p:nvSpPr>
          <p:cNvPr id="213" name="Google Shape;213;p27"/>
          <p:cNvSpPr txBox="1"/>
          <p:nvPr/>
        </p:nvSpPr>
        <p:spPr>
          <a:xfrm>
            <a:off x="114195" y="1845880"/>
            <a:ext cx="7644000" cy="30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002163"/>
                </a:solidFill>
                <a:latin typeface="Arial"/>
                <a:ea typeface="Arial"/>
                <a:cs typeface="Arial"/>
                <a:sym typeface="Arial"/>
              </a:rPr>
              <a:t>How does the Government use the information submitted through an RFI response?</a:t>
            </a:r>
            <a:endParaRPr sz="3600" b="0" i="0" u="none" strike="noStrike" cap="none" dirty="0">
              <a:solidFill>
                <a:srgbClr val="0021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4" name="Google Shape;214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-9" y="1561428"/>
            <a:ext cx="2710500" cy="0"/>
          </a:xfrm>
          <a:prstGeom prst="straightConnector1">
            <a:avLst/>
          </a:prstGeom>
          <a:noFill/>
          <a:ln w="38100" cap="flat" cmpd="sng">
            <a:solidFill>
              <a:srgbClr val="00216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5" name="Google Shape;215;p27" descr="Blue glass buildi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6316" r="6679" b="614"/>
          <a:stretch/>
        </p:blipFill>
        <p:spPr>
          <a:xfrm>
            <a:off x="8505521" y="0"/>
            <a:ext cx="38405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8035" y="1"/>
            <a:ext cx="414600" cy="6857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>
            <a:spLocks noGrp="1"/>
          </p:cNvSpPr>
          <p:nvPr>
            <p:ph type="body" idx="4294967295"/>
          </p:nvPr>
        </p:nvSpPr>
        <p:spPr>
          <a:xfrm>
            <a:off x="210023" y="1603491"/>
            <a:ext cx="7886013" cy="4440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None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In accordance with FAR 15.203, at a minimum:</a:t>
            </a:r>
            <a:endParaRPr/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Char char="•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The Government’s Requirement</a:t>
            </a:r>
            <a:endParaRPr/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Char char="•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Terms &amp; Conditions</a:t>
            </a:r>
            <a:endParaRPr/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Char char="•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Instructions (Information required to be in the proposal)</a:t>
            </a:r>
            <a:endParaRPr/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Char char="•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Evaluation Criteria: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400"/>
              <a:buChar char="•"/>
            </a:pPr>
            <a:r>
              <a:rPr lang="en-US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Factors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400"/>
              <a:buChar char="•"/>
            </a:pPr>
            <a:r>
              <a:rPr lang="en-US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Relative importance</a:t>
            </a:r>
            <a:endParaRPr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28"/>
          <p:cNvSpPr txBox="1">
            <a:spLocks noGrp="1"/>
          </p:cNvSpPr>
          <p:nvPr>
            <p:ph type="title" idx="4294967295"/>
          </p:nvPr>
        </p:nvSpPr>
        <p:spPr>
          <a:xfrm>
            <a:off x="228790" y="669699"/>
            <a:ext cx="8134500" cy="738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16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RFPs - What to Expect:</a:t>
            </a:r>
          </a:p>
        </p:txBody>
      </p:sp>
      <p:sp>
        <p:nvSpPr>
          <p:cNvPr id="224" name="Google Shape;224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8035" y="1"/>
            <a:ext cx="414600" cy="6857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28" descr="Blue glass buildi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6316" r="6679" b="614"/>
          <a:stretch/>
        </p:blipFill>
        <p:spPr>
          <a:xfrm>
            <a:off x="8505521" y="0"/>
            <a:ext cx="384059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"/>
          <p:cNvSpPr txBox="1">
            <a:spLocks noGrp="1"/>
          </p:cNvSpPr>
          <p:nvPr>
            <p:ph type="body" idx="4294967295"/>
          </p:nvPr>
        </p:nvSpPr>
        <p:spPr>
          <a:xfrm>
            <a:off x="129525" y="1323150"/>
            <a:ext cx="7886100" cy="49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None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In accordance with FAR 8.405-2 (c), at a minimum:</a:t>
            </a:r>
            <a:endParaRPr/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Char char="•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Statement of Work (SOW) or Performance Work Statement (PWS)</a:t>
            </a:r>
            <a:endParaRPr/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Char char="•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Evaluation Criteria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Char char="•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Quotes do not establish a binding contract agreement with the Government.  The contract is established when the contractor accepts the Government’s subsequent offer to work by</a:t>
            </a:r>
            <a:endParaRPr/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0" lvl="4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400"/>
              <a:buChar char="•"/>
            </a:pPr>
            <a:r>
              <a:rPr lang="en-US" sz="20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Signing the quote, or</a:t>
            </a:r>
            <a:endParaRPr/>
          </a:p>
          <a:p>
            <a:pPr marL="2286000" lvl="4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400"/>
              <a:buChar char="•"/>
            </a:pPr>
            <a:r>
              <a:rPr lang="en-US" sz="20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Performance/Delivery</a:t>
            </a:r>
            <a:endParaRPr/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None/>
            </a:pPr>
            <a:endParaRPr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29"/>
          <p:cNvSpPr txBox="1">
            <a:spLocks noGrp="1"/>
          </p:cNvSpPr>
          <p:nvPr>
            <p:ph type="title" idx="4294967295"/>
          </p:nvPr>
        </p:nvSpPr>
        <p:spPr>
          <a:xfrm>
            <a:off x="228790" y="530824"/>
            <a:ext cx="8134500" cy="738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16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RFQs - What to Expect:</a:t>
            </a:r>
          </a:p>
        </p:txBody>
      </p:sp>
      <p:sp>
        <p:nvSpPr>
          <p:cNvPr id="232" name="Google Shape;23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8035" y="1"/>
            <a:ext cx="414600" cy="6857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29" descr="Blue glass buildi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6316" r="6679" b="614"/>
          <a:stretch/>
        </p:blipFill>
        <p:spPr>
          <a:xfrm>
            <a:off x="8505521" y="0"/>
            <a:ext cx="384059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>
            <a:spLocks noGrp="1"/>
          </p:cNvSpPr>
          <p:nvPr>
            <p:ph type="title" idx="4294967295"/>
          </p:nvPr>
        </p:nvSpPr>
        <p:spPr>
          <a:xfrm>
            <a:off x="210503" y="731462"/>
            <a:ext cx="5885400" cy="738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16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RFQ &amp; RFP Tips:</a:t>
            </a:r>
          </a:p>
        </p:txBody>
      </p:sp>
      <p:sp>
        <p:nvSpPr>
          <p:cNvPr id="240" name="Google Shape;240;p30"/>
          <p:cNvSpPr txBox="1"/>
          <p:nvPr/>
        </p:nvSpPr>
        <p:spPr>
          <a:xfrm>
            <a:off x="204230" y="1450805"/>
            <a:ext cx="7563033" cy="442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 b="1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b="1" i="0" u="sng" strike="noStrike" cap="none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Do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3200" b="1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 b="1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3432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✔"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Read, read, read! (instructions to offerors, PWS/SOW, evaluation criteria</a:t>
            </a:r>
            <a:r>
              <a:rPr lang="en-US" sz="2400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dirty="0"/>
          </a:p>
          <a:p>
            <a:pPr marL="1143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3432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✔"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Ask Questions</a:t>
            </a:r>
            <a:endParaRPr dirty="0"/>
          </a:p>
          <a:p>
            <a:pPr marL="1143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3432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✔"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Self-evaluate</a:t>
            </a:r>
            <a:endParaRPr dirty="0"/>
          </a:p>
          <a:p>
            <a:pPr marL="1143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3432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✔"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Be detailed, specific, and responsive (timeliness, no exceptions to the solicitation, ensure all instructions are followed</a:t>
            </a:r>
            <a:r>
              <a:rPr lang="en-US" sz="2400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dirty="0"/>
          </a:p>
        </p:txBody>
      </p:sp>
      <p:pic>
        <p:nvPicPr>
          <p:cNvPr id="242" name="Google Shape;242;p30" descr="Blue glass buildi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6316" r="6679" b="614"/>
          <a:stretch/>
        </p:blipFill>
        <p:spPr>
          <a:xfrm>
            <a:off x="8505521" y="0"/>
            <a:ext cx="38405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8035" y="1"/>
            <a:ext cx="414600" cy="6857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/>
          <p:cNvSpPr txBox="1">
            <a:spLocks noGrp="1"/>
          </p:cNvSpPr>
          <p:nvPr>
            <p:ph type="title" idx="4294967295"/>
          </p:nvPr>
        </p:nvSpPr>
        <p:spPr>
          <a:xfrm>
            <a:off x="210503" y="731462"/>
            <a:ext cx="5885497" cy="73863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16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RFQ &amp; RFP-Tips:</a:t>
            </a:r>
          </a:p>
        </p:txBody>
      </p:sp>
      <p:sp>
        <p:nvSpPr>
          <p:cNvPr id="250" name="Google Shape;250;p31"/>
          <p:cNvSpPr txBox="1"/>
          <p:nvPr/>
        </p:nvSpPr>
        <p:spPr>
          <a:xfrm>
            <a:off x="204230" y="1450805"/>
            <a:ext cx="7563033" cy="442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 b="1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b="1" i="0" u="sng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Don’t</a:t>
            </a:r>
            <a:r>
              <a:rPr lang="en-US" sz="3200" b="1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3200" b="1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 b="1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2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“Low bid”</a:t>
            </a:r>
            <a:endParaRPr/>
          </a:p>
          <a:p>
            <a:pPr marL="1143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2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Grammar mistakes</a:t>
            </a:r>
            <a:endParaRPr/>
          </a:p>
          <a:p>
            <a:pPr marL="1143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2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Restate the requirement</a:t>
            </a:r>
            <a:endParaRPr/>
          </a:p>
          <a:p>
            <a:pPr marL="1143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2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Make assumptions </a:t>
            </a:r>
            <a:endParaRPr/>
          </a:p>
        </p:txBody>
      </p:sp>
      <p:pic>
        <p:nvPicPr>
          <p:cNvPr id="251" name="Google Shape;251;p31" descr="Blue glass buildi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6316" r="6679" b="614"/>
          <a:stretch/>
        </p:blipFill>
        <p:spPr>
          <a:xfrm>
            <a:off x="8505521" y="0"/>
            <a:ext cx="38405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8035" y="1"/>
            <a:ext cx="414600" cy="6857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2"/>
          <p:cNvSpPr txBox="1">
            <a:spLocks noGrp="1"/>
          </p:cNvSpPr>
          <p:nvPr>
            <p:ph type="title" idx="4294967295"/>
          </p:nvPr>
        </p:nvSpPr>
        <p:spPr>
          <a:xfrm>
            <a:off x="204230" y="909341"/>
            <a:ext cx="4135200" cy="646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216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Questions:</a:t>
            </a:r>
          </a:p>
        </p:txBody>
      </p:sp>
      <p:sp>
        <p:nvSpPr>
          <p:cNvPr id="260" name="Google Shape;260;p32"/>
          <p:cNvSpPr txBox="1"/>
          <p:nvPr/>
        </p:nvSpPr>
        <p:spPr>
          <a:xfrm>
            <a:off x="204234" y="1981300"/>
            <a:ext cx="7644000" cy="30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002163"/>
                </a:solidFill>
                <a:latin typeface="Arial"/>
                <a:ea typeface="Arial"/>
                <a:cs typeface="Arial"/>
                <a:sym typeface="Arial"/>
              </a:rPr>
              <a:t>How can I ensure my quote/proposal is responsive?</a:t>
            </a:r>
            <a:endParaRPr sz="3600" b="0" i="0" u="none" strike="noStrike" cap="none" dirty="0">
              <a:solidFill>
                <a:srgbClr val="0021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600" dirty="0">
              <a:solidFill>
                <a:srgbClr val="00216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 dirty="0">
                <a:solidFill>
                  <a:srgbClr val="002163"/>
                </a:solidFill>
              </a:rPr>
              <a:t>How does the government evaluate my quote/proposal?</a:t>
            </a:r>
            <a:endParaRPr sz="3600" dirty="0">
              <a:solidFill>
                <a:srgbClr val="002163"/>
              </a:solidFill>
            </a:endParaRPr>
          </a:p>
        </p:txBody>
      </p:sp>
      <p:cxnSp>
        <p:nvCxnSpPr>
          <p:cNvPr id="261" name="Google Shape;261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1536801"/>
            <a:ext cx="2710500" cy="0"/>
          </a:xfrm>
          <a:prstGeom prst="straightConnector1">
            <a:avLst/>
          </a:prstGeom>
          <a:noFill/>
          <a:ln w="38100" cap="flat" cmpd="sng">
            <a:solidFill>
              <a:srgbClr val="00216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2" name="Google Shape;262;p32" descr="Blue glass buildi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6316" r="6679" b="614"/>
          <a:stretch/>
        </p:blipFill>
        <p:spPr>
          <a:xfrm>
            <a:off x="8505521" y="0"/>
            <a:ext cx="38405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8035" y="1"/>
            <a:ext cx="414600" cy="6857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3"/>
          <p:cNvSpPr txBox="1">
            <a:spLocks noGrp="1"/>
          </p:cNvSpPr>
          <p:nvPr>
            <p:ph type="title" idx="4294967295"/>
          </p:nvPr>
        </p:nvSpPr>
        <p:spPr>
          <a:xfrm>
            <a:off x="2237900" y="2548575"/>
            <a:ext cx="7865100" cy="122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/>
        </p:nvSpPr>
        <p:spPr>
          <a:xfrm>
            <a:off x="579443" y="474222"/>
            <a:ext cx="10417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1" u="none" strike="noStrike" cap="none" dirty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INTRODUCING TODAY’S SPEAKERS</a:t>
            </a:r>
            <a:endParaRPr sz="4000" b="1" i="1" u="none" strike="noStrike" cap="none" dirty="0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207775" y="1621138"/>
            <a:ext cx="101313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4500" b="1" i="0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-US" sz="45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teve Sizemore, </a:t>
            </a:r>
            <a:r>
              <a:rPr lang="en-US" sz="4500" b="1" i="0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Deputy Director</a:t>
            </a:r>
            <a:r>
              <a:rPr lang="en-US" sz="45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4500" b="1" i="0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MAS PMO/</a:t>
            </a:r>
            <a:r>
              <a:rPr lang="en-US" sz="45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GSA</a:t>
            </a:r>
            <a:endParaRPr sz="4500" b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100" b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45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Jessica  Pate, Contract Specialist, DCSD/FAS</a:t>
            </a:r>
            <a:endParaRPr sz="45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A355A7-3FD2-4A9D-A0BA-78CF6BDDF7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69629" y="4754466"/>
            <a:ext cx="2368138" cy="1230697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tabLst/>
              <a:defRPr/>
            </a:pPr>
            <a:r>
              <a:rPr lang="en-US" sz="1100" b="1" i="1" u="none" strike="noStrike" cap="none" dirty="0">
                <a:solidFill>
                  <a:schemeClr val="bg1"/>
                </a:solidFill>
                <a:effectLst/>
                <a:sym typeface="Calibri"/>
              </a:rPr>
              <a:t>INTRODUCING TODAY’S SPEAKERS</a:t>
            </a:r>
            <a:endParaRPr lang="en-US" sz="1100" dirty="0">
              <a:solidFill>
                <a:schemeClr val="bg1"/>
              </a:solidFill>
              <a:effectLst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111"/>
              <a:buFont typeface="Roboto"/>
              <a:buNone/>
            </a:pPr>
            <a:r>
              <a:rPr lang="en-US" sz="6300" b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MAS Resources</a:t>
            </a:r>
            <a:endParaRPr sz="6300" b="1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500"/>
          </a:p>
        </p:txBody>
      </p:sp>
      <p:sp>
        <p:nvSpPr>
          <p:cNvPr id="277" name="Google Shape;277;p34"/>
          <p:cNvSpPr txBox="1">
            <a:spLocks noGrp="1"/>
          </p:cNvSpPr>
          <p:nvPr>
            <p:ph type="body" idx="1"/>
          </p:nvPr>
        </p:nvSpPr>
        <p:spPr>
          <a:xfrm>
            <a:off x="282050" y="1714733"/>
            <a:ext cx="113607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www.gsa.gov/schedule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MASPMO@GSA.GOV</a:t>
            </a:r>
            <a:endParaRPr sz="5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5"/>
          <p:cNvSpPr txBox="1">
            <a:spLocks noGrp="1"/>
          </p:cNvSpPr>
          <p:nvPr>
            <p:ph type="title"/>
          </p:nvPr>
        </p:nvSpPr>
        <p:spPr>
          <a:xfrm>
            <a:off x="415600" y="324920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70707"/>
              <a:buFont typeface="Roboto"/>
              <a:buNone/>
            </a:pPr>
            <a:r>
              <a:rPr lang="en-US" b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Small Business Resources</a:t>
            </a:r>
            <a:endParaRPr b="1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p35"/>
          <p:cNvSpPr txBox="1">
            <a:spLocks noGrp="1"/>
          </p:cNvSpPr>
          <p:nvPr>
            <p:ph type="body" idx="1"/>
          </p:nvPr>
        </p:nvSpPr>
        <p:spPr>
          <a:xfrm>
            <a:off x="415600" y="1036137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25000" lnSpcReduction="20000"/>
          </a:bodyPr>
          <a:lstStyle/>
          <a:p>
            <a:pPr marL="609584" lvl="0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7466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General Services Administration (GSA)</a:t>
            </a:r>
            <a:r>
              <a:rPr lang="en-US" sz="746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466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</a:t>
            </a:r>
            <a:r>
              <a:rPr lang="en-US" sz="7466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https://www.gsa.gov</a:t>
            </a:r>
            <a:endParaRPr sz="7466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169" lvl="1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746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Office of Small &amp; Disadvantaged Business Utilization (OSDBU) -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https://www.gsa.gov/osdbu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169" lvl="1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746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Federal Acquisition Service (FAS) - Commercial Products &amp; Services -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https://www.gsa.gov/fas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169" lvl="1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746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Public Buildings Services (PBS) - Construction, Architecture, Interior Design, and Real Estate -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https://www.gsa.gov/pbs</a:t>
            </a:r>
            <a:endParaRPr sz="7466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437"/>
              <a:buNone/>
            </a:pP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4" lvl="0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7466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Small Business Administration (SBA) -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https://www.sba.gov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169" lvl="1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746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SBA Size Standards -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https://go.usa.gov/xFR9p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169" lvl="1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746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Small Business Loans -</a:t>
            </a:r>
            <a:r>
              <a:rPr lang="en-US" sz="7466" b="1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9"/>
              </a:rPr>
              <a:t>https://go.usa.gov/xFRPD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437"/>
              <a:buNone/>
            </a:pPr>
            <a:endParaRPr sz="7466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4" lvl="0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7466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Procurement Technical Assistance Centers (PTACS) -</a:t>
            </a:r>
            <a:r>
              <a:rPr lang="en-US" sz="7466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0"/>
              </a:rPr>
              <a:t>https://www.aptac-us.org/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437"/>
              <a:buNone/>
            </a:pPr>
            <a:endParaRPr sz="7466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4" lvl="0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7466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System for Award Management (SAM) -</a:t>
            </a:r>
            <a:r>
              <a:rPr lang="en-US" sz="7466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1"/>
              </a:rPr>
              <a:t>https://go.usa.gov/xFNkS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437"/>
              <a:buNone/>
            </a:pPr>
            <a:endParaRPr sz="7466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4" lvl="0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7466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Federal Agency Procurement Forecasts -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2"/>
              </a:rPr>
              <a:t>https://go.usa.gov/xFRbn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2500"/>
              <a:buNone/>
            </a:pPr>
            <a:endParaRPr sz="6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7142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7142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7142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7142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7142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ct val="257142"/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7"/>
          <p:cNvSpPr txBox="1">
            <a:spLocks noGrp="1"/>
          </p:cNvSpPr>
          <p:nvPr>
            <p:ph type="title" idx="4294967295"/>
          </p:nvPr>
        </p:nvSpPr>
        <p:spPr>
          <a:xfrm>
            <a:off x="1873875" y="1331500"/>
            <a:ext cx="7865100" cy="2248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Thank You!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7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7" descr="Blue glass building"/>
          <p:cNvPicPr preferRelativeResize="0"/>
          <p:nvPr/>
        </p:nvPicPr>
        <p:blipFill rotWithShape="1">
          <a:blip r:embed="rId3">
            <a:alphaModFix/>
          </a:blip>
          <a:srcRect l="55419" r="5814" b="614"/>
          <a:stretch/>
        </p:blipFill>
        <p:spPr>
          <a:xfrm>
            <a:off x="9507425" y="0"/>
            <a:ext cx="292842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92835" y="451"/>
            <a:ext cx="414600" cy="6857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4294967295"/>
          </p:nvPr>
        </p:nvSpPr>
        <p:spPr>
          <a:xfrm>
            <a:off x="208396" y="1884150"/>
            <a:ext cx="8806200" cy="4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Font typeface="Roboto"/>
              <a:buChar char="•"/>
            </a:pPr>
            <a:r>
              <a:rPr lang="en-US" sz="2400" dirty="0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The power of responding to requests for information (RFI)/ sources sought notices (SSN)</a:t>
            </a:r>
            <a:endParaRPr sz="2400" dirty="0">
              <a:solidFill>
                <a:srgbClr val="0021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 dirty="0">
              <a:solidFill>
                <a:srgbClr val="0021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400"/>
              <a:buFont typeface="Roboto"/>
              <a:buChar char="•"/>
            </a:pPr>
            <a:r>
              <a:rPr lang="en-US" sz="2400" dirty="0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Differences between requests for quotes (RFQ), and requests for proposals (RFP)</a:t>
            </a:r>
            <a:endParaRPr sz="2400" dirty="0">
              <a:solidFill>
                <a:srgbClr val="0021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 dirty="0">
              <a:solidFill>
                <a:srgbClr val="0021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400"/>
              <a:buFont typeface="Roboto"/>
              <a:buChar char="•"/>
            </a:pPr>
            <a:r>
              <a:rPr lang="en-US" sz="2400" dirty="0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Tips on creating more effective responses</a:t>
            </a:r>
            <a:endParaRPr sz="2400" dirty="0">
              <a:solidFill>
                <a:srgbClr val="0021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 dirty="0">
              <a:solidFill>
                <a:srgbClr val="0021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400"/>
              <a:buFont typeface="Roboto"/>
              <a:buChar char="•"/>
            </a:pPr>
            <a:r>
              <a:rPr lang="en-US" sz="2400" dirty="0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Common mistakes to avoid</a:t>
            </a:r>
            <a:endParaRPr sz="2400" dirty="0">
              <a:solidFill>
                <a:srgbClr val="0021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 dirty="0">
              <a:solidFill>
                <a:srgbClr val="0021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Insights from federal contracting officers</a:t>
            </a:r>
            <a:r>
              <a:rPr lang="en-US" sz="2400" dirty="0"/>
              <a:t> </a:t>
            </a:r>
            <a:endParaRPr sz="2400" dirty="0"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4294967295"/>
          </p:nvPr>
        </p:nvSpPr>
        <p:spPr>
          <a:xfrm>
            <a:off x="204225" y="874950"/>
            <a:ext cx="8134500" cy="8617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16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This Session will cover:</a:t>
            </a:r>
          </a:p>
        </p:txBody>
      </p:sp>
      <p:cxnSp>
        <p:nvCxnSpPr>
          <p:cNvPr id="111" name="Google Shape;111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H="1">
            <a:off x="35800" y="1575625"/>
            <a:ext cx="9078300" cy="18000"/>
          </a:xfrm>
          <a:prstGeom prst="straightConnector1">
            <a:avLst/>
          </a:prstGeom>
          <a:noFill/>
          <a:ln w="28575" cap="flat" cmpd="sng">
            <a:solidFill>
              <a:srgbClr val="00216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 idx="4294967295"/>
          </p:nvPr>
        </p:nvSpPr>
        <p:spPr>
          <a:xfrm>
            <a:off x="-255221" y="908175"/>
            <a:ext cx="5059230" cy="8617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16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Core Purpose:</a:t>
            </a:r>
          </a:p>
        </p:txBody>
      </p:sp>
      <p:grpSp>
        <p:nvGrpSpPr>
          <p:cNvPr id="117" name="Google Shape;117;p18" descr="RFI/SSN in a blue circle&#10;RFQ in a blue circle&#10;RFQ in a blue circle&#10;3 red arrows pointing to a red circle that says Finding the Right Supplier"/>
          <p:cNvGrpSpPr/>
          <p:nvPr/>
        </p:nvGrpSpPr>
        <p:grpSpPr>
          <a:xfrm>
            <a:off x="2340784" y="544530"/>
            <a:ext cx="7481309" cy="5825447"/>
            <a:chOff x="2143817" y="3325"/>
            <a:chExt cx="6264476" cy="5670248"/>
          </a:xfrm>
        </p:grpSpPr>
        <p:sp>
          <p:nvSpPr>
            <p:cNvPr id="118" name="Google Shape;118;p18"/>
            <p:cNvSpPr/>
            <p:nvPr/>
          </p:nvSpPr>
          <p:spPr>
            <a:xfrm>
              <a:off x="4361505" y="2564090"/>
              <a:ext cx="1829100" cy="18291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8"/>
            <p:cNvSpPr txBox="1"/>
            <p:nvPr/>
          </p:nvSpPr>
          <p:spPr>
            <a:xfrm>
              <a:off x="4629371" y="2831956"/>
              <a:ext cx="1293300" cy="12933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Finding the Right Supplier</a:t>
              </a:r>
              <a:endParaRPr sz="2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" name="Google Shape;120;p18"/>
            <p:cNvSpPr/>
            <p:nvPr/>
          </p:nvSpPr>
          <p:spPr>
            <a:xfrm rot="5400000">
              <a:off x="5082071" y="1898341"/>
              <a:ext cx="387899" cy="6219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00000"/>
            </a:solidFill>
            <a:ln>
              <a:noFill/>
            </a:ln>
            <a:effectLst>
              <a:outerShdw blurRad="50800" dist="12700" dir="5400000" algn="ctr" rotWithShape="0">
                <a:srgbClr val="000000">
                  <a:alpha val="4901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8"/>
            <p:cNvSpPr/>
            <p:nvPr/>
          </p:nvSpPr>
          <p:spPr>
            <a:xfrm>
              <a:off x="4361505" y="3325"/>
              <a:ext cx="1829100" cy="1829100"/>
            </a:xfrm>
            <a:prstGeom prst="ellipse">
              <a:avLst/>
            </a:prstGeom>
            <a:solidFill>
              <a:srgbClr val="1F3864"/>
            </a:solidFill>
            <a:ln>
              <a:noFill/>
            </a:ln>
            <a:effectLst>
              <a:outerShdw blurRad="50800" dist="12700" dir="5400000" algn="ctr" rotWithShape="0">
                <a:srgbClr val="000000">
                  <a:alpha val="4901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8"/>
            <p:cNvSpPr txBox="1"/>
            <p:nvPr/>
          </p:nvSpPr>
          <p:spPr>
            <a:xfrm>
              <a:off x="4629371" y="271191"/>
              <a:ext cx="1293300" cy="129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7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RFI/</a:t>
              </a:r>
              <a:endParaRPr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7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SSN</a:t>
              </a:r>
              <a:endParaRPr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" name="Google Shape;123;p18"/>
            <p:cNvSpPr/>
            <p:nvPr/>
          </p:nvSpPr>
          <p:spPr>
            <a:xfrm rot="-9221555">
              <a:off x="6217342" y="3850638"/>
              <a:ext cx="387872" cy="62185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00000"/>
            </a:solidFill>
            <a:ln>
              <a:noFill/>
            </a:ln>
            <a:effectLst>
              <a:outerShdw blurRad="50800" dist="12700" dir="5400000" algn="ctr" rotWithShape="0">
                <a:srgbClr val="000000">
                  <a:alpha val="4901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6579193" y="3844473"/>
              <a:ext cx="1829100" cy="1829100"/>
            </a:xfrm>
            <a:prstGeom prst="ellipse">
              <a:avLst/>
            </a:prstGeom>
            <a:solidFill>
              <a:srgbClr val="1F3864"/>
            </a:solidFill>
            <a:ln>
              <a:noFill/>
            </a:ln>
            <a:effectLst>
              <a:outerShdw blurRad="50800" dist="12700" dir="5400000" algn="ctr" rotWithShape="0">
                <a:srgbClr val="000000">
                  <a:alpha val="4901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8"/>
            <p:cNvSpPr txBox="1"/>
            <p:nvPr/>
          </p:nvSpPr>
          <p:spPr>
            <a:xfrm>
              <a:off x="6847059" y="4112339"/>
              <a:ext cx="1293300" cy="129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7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RFP</a:t>
              </a:r>
              <a:endParaRPr sz="27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" name="Google Shape;126;p18"/>
            <p:cNvSpPr/>
            <p:nvPr/>
          </p:nvSpPr>
          <p:spPr>
            <a:xfrm rot="-1665265">
              <a:off x="3982789" y="3802391"/>
              <a:ext cx="387818" cy="62198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00000"/>
            </a:solidFill>
            <a:ln>
              <a:noFill/>
            </a:ln>
            <a:effectLst>
              <a:outerShdw blurRad="50800" dist="12700" dir="5400000" algn="ctr" rotWithShape="0">
                <a:srgbClr val="000000">
                  <a:alpha val="4901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8"/>
            <p:cNvSpPr/>
            <p:nvPr/>
          </p:nvSpPr>
          <p:spPr>
            <a:xfrm>
              <a:off x="2143817" y="3844473"/>
              <a:ext cx="1829100" cy="1829100"/>
            </a:xfrm>
            <a:prstGeom prst="ellipse">
              <a:avLst/>
            </a:prstGeom>
            <a:solidFill>
              <a:srgbClr val="1F3864"/>
            </a:solidFill>
            <a:ln>
              <a:noFill/>
            </a:ln>
            <a:effectLst>
              <a:outerShdw blurRad="50800" dist="12700" dir="5400000" algn="ctr" rotWithShape="0">
                <a:srgbClr val="000000">
                  <a:alpha val="4901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8"/>
            <p:cNvSpPr txBox="1"/>
            <p:nvPr/>
          </p:nvSpPr>
          <p:spPr>
            <a:xfrm>
              <a:off x="2411683" y="4112339"/>
              <a:ext cx="1293300" cy="1293300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7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RFQ</a:t>
              </a:r>
              <a:endParaRPr sz="27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body" idx="4294967295"/>
          </p:nvPr>
        </p:nvSpPr>
        <p:spPr>
          <a:xfrm>
            <a:off x="210023" y="1603491"/>
            <a:ext cx="11882660" cy="4440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Font typeface="Roboto"/>
              <a:buChar char="•"/>
            </a:pPr>
            <a:r>
              <a:rPr lang="en-US" sz="2400" b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Request for Information (RFI) / Sources Sought Notice (SSN):   </a:t>
            </a:r>
            <a:r>
              <a:rPr lang="en-US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A market research tool used to obtain price, delivery, capabilities, interest. etc. for planning purposes</a:t>
            </a:r>
            <a:endParaRPr/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Font typeface="Roboto"/>
              <a:buChar char="•"/>
            </a:pPr>
            <a:r>
              <a:rPr lang="en-US" sz="2400" b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Request for Quote (RFQ):   </a:t>
            </a:r>
            <a:r>
              <a:rPr lang="en-US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A solicitation method used to obtain price, cost, delivery, and related information from suppliers </a:t>
            </a:r>
            <a:endParaRPr/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Font typeface="Roboto"/>
              <a:buChar char="•"/>
            </a:pPr>
            <a:r>
              <a:rPr lang="en-US" sz="2400" b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Request for Proposal (RFP):  </a:t>
            </a:r>
            <a:r>
              <a:rPr lang="en-US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A solicitation method which  communicates the Government’s requirements and requests proposals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Font typeface="Roboto"/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19"/>
          <p:cNvSpPr txBox="1">
            <a:spLocks noGrp="1"/>
          </p:cNvSpPr>
          <p:nvPr>
            <p:ph type="title" idx="4294967295"/>
          </p:nvPr>
        </p:nvSpPr>
        <p:spPr>
          <a:xfrm>
            <a:off x="228790" y="669699"/>
            <a:ext cx="8134500" cy="8617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16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Definitions: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 idx="4294967295"/>
          </p:nvPr>
        </p:nvSpPr>
        <p:spPr>
          <a:xfrm>
            <a:off x="0" y="1466336"/>
            <a:ext cx="9154634" cy="73863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16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Where are we in the acquisition Process?</a:t>
            </a:r>
          </a:p>
        </p:txBody>
      </p:sp>
      <p:grpSp>
        <p:nvGrpSpPr>
          <p:cNvPr id="140" name="Google Shape;140;p20" descr="Where are we in the acquisition Process? Blue squares and red arrow pointing right&#10;Planning: RFI SSN&#10;Solicitation: RFQ RFP&#10;Evaluations&#10;Award&#10;Administration"/>
          <p:cNvGrpSpPr/>
          <p:nvPr/>
        </p:nvGrpSpPr>
        <p:grpSpPr>
          <a:xfrm>
            <a:off x="46322" y="1073025"/>
            <a:ext cx="12099352" cy="5687688"/>
            <a:chOff x="431374" y="904443"/>
            <a:chExt cx="11404800" cy="5724900"/>
          </a:xfrm>
        </p:grpSpPr>
        <p:grpSp>
          <p:nvGrpSpPr>
            <p:cNvPr id="141" name="Google Shape;141;p20"/>
            <p:cNvGrpSpPr/>
            <p:nvPr/>
          </p:nvGrpSpPr>
          <p:grpSpPr>
            <a:xfrm>
              <a:off x="431374" y="904443"/>
              <a:ext cx="11404800" cy="5724900"/>
              <a:chOff x="-135158" y="-19"/>
              <a:chExt cx="11404800" cy="5724900"/>
            </a:xfrm>
          </p:grpSpPr>
          <p:sp>
            <p:nvSpPr>
              <p:cNvPr id="142" name="Google Shape;142;p20"/>
              <p:cNvSpPr/>
              <p:nvPr/>
            </p:nvSpPr>
            <p:spPr>
              <a:xfrm>
                <a:off x="-135158" y="-19"/>
                <a:ext cx="11404800" cy="5724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gradFill>
                <a:gsLst>
                  <a:gs pos="0">
                    <a:schemeClr val="lt1"/>
                  </a:gs>
                  <a:gs pos="71900">
                    <a:srgbClr val="D24848"/>
                  </a:gs>
                  <a:gs pos="88000">
                    <a:srgbClr val="C00000"/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20"/>
              <p:cNvSpPr/>
              <p:nvPr/>
            </p:nvSpPr>
            <p:spPr>
              <a:xfrm>
                <a:off x="3249" y="1717481"/>
                <a:ext cx="1956300" cy="2289900"/>
              </a:xfrm>
              <a:prstGeom prst="roundRect">
                <a:avLst>
                  <a:gd name="adj" fmla="val 16667"/>
                </a:avLst>
              </a:prstGeom>
              <a:solidFill>
                <a:srgbClr val="1F3864"/>
              </a:soli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49019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20"/>
              <p:cNvSpPr txBox="1"/>
              <p:nvPr/>
            </p:nvSpPr>
            <p:spPr>
              <a:xfrm>
                <a:off x="98747" y="1812979"/>
                <a:ext cx="1765200" cy="2099100"/>
              </a:xfrm>
              <a:prstGeom prst="rect">
                <a:avLst/>
              </a:prstGeom>
              <a:solidFill>
                <a:srgbClr val="1F3864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sz="2400" b="1" i="0" u="none" strike="noStrike" cap="non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Planning</a:t>
                </a:r>
                <a:endParaRPr sz="24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171450" marR="0" lvl="1" indent="-171450" algn="l" rtl="0">
                  <a:lnSpc>
                    <a:spcPct val="90000"/>
                  </a:lnSpc>
                  <a:spcBef>
                    <a:spcPts val="84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Twentieth Century"/>
                  <a:buChar char="•"/>
                </a:pPr>
                <a:r>
                  <a:rPr lang="en-US" sz="1800" b="1" i="0" u="none" strike="noStrike" cap="non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RFI</a:t>
                </a:r>
                <a:endParaRPr sz="18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171450" marR="0" lvl="1" indent="-171450" algn="l" rtl="0">
                  <a:lnSpc>
                    <a:spcPct val="90000"/>
                  </a:lnSpc>
                  <a:spcBef>
                    <a:spcPts val="84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Twentieth Century"/>
                  <a:buChar char="•"/>
                </a:pPr>
                <a:r>
                  <a:rPr lang="en-US" sz="1800" b="1" i="0" u="none" strike="noStrike" cap="non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SSN</a:t>
                </a:r>
                <a:endParaRPr sz="18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45" name="Google Shape;145;p20"/>
              <p:cNvSpPr/>
              <p:nvPr/>
            </p:nvSpPr>
            <p:spPr>
              <a:xfrm>
                <a:off x="2285573" y="1717481"/>
                <a:ext cx="1956300" cy="2289900"/>
              </a:xfrm>
              <a:prstGeom prst="roundRect">
                <a:avLst>
                  <a:gd name="adj" fmla="val 16667"/>
                </a:avLst>
              </a:prstGeom>
              <a:solidFill>
                <a:srgbClr val="1F3864"/>
              </a:soli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49019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20"/>
              <p:cNvSpPr txBox="1"/>
              <p:nvPr/>
            </p:nvSpPr>
            <p:spPr>
              <a:xfrm>
                <a:off x="2380657" y="1812990"/>
                <a:ext cx="1765200" cy="2046600"/>
              </a:xfrm>
              <a:prstGeom prst="rect">
                <a:avLst/>
              </a:prstGeom>
              <a:solidFill>
                <a:srgbClr val="1F3864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sz="2400" b="1" i="0" u="none" strike="noStrike" cap="non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Solicitation</a:t>
                </a:r>
                <a:endParaRPr sz="24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171450" marR="0" lvl="1" indent="-171450" algn="l" rtl="0">
                  <a:lnSpc>
                    <a:spcPct val="90000"/>
                  </a:lnSpc>
                  <a:spcBef>
                    <a:spcPts val="84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Twentieth Century"/>
                  <a:buChar char="•"/>
                </a:pPr>
                <a:r>
                  <a:rPr lang="en-US" sz="1800" b="1" i="0" u="none" strike="noStrike" cap="non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RFQ</a:t>
                </a:r>
                <a:endParaRPr sz="18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171450" marR="0" lvl="1" indent="-171450" algn="l" rtl="0">
                  <a:lnSpc>
                    <a:spcPct val="90000"/>
                  </a:lnSpc>
                  <a:spcBef>
                    <a:spcPts val="27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Twentieth Century"/>
                  <a:buChar char="•"/>
                </a:pPr>
                <a:r>
                  <a:rPr lang="en-US" sz="1800" b="1" i="0" u="none" strike="noStrike" cap="non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RFP</a:t>
                </a:r>
                <a:endParaRPr sz="18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47" name="Google Shape;147;p20"/>
              <p:cNvSpPr/>
              <p:nvPr/>
            </p:nvSpPr>
            <p:spPr>
              <a:xfrm>
                <a:off x="4567896" y="1717481"/>
                <a:ext cx="1956300" cy="2289900"/>
              </a:xfrm>
              <a:prstGeom prst="roundRect">
                <a:avLst>
                  <a:gd name="adj" fmla="val 16667"/>
                </a:avLst>
              </a:prstGeom>
              <a:solidFill>
                <a:srgbClr val="1F3864"/>
              </a:soli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49019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20"/>
              <p:cNvSpPr txBox="1"/>
              <p:nvPr/>
            </p:nvSpPr>
            <p:spPr>
              <a:xfrm>
                <a:off x="4663394" y="1812979"/>
                <a:ext cx="1765200" cy="2099100"/>
              </a:xfrm>
              <a:prstGeom prst="rect">
                <a:avLst/>
              </a:prstGeom>
              <a:solidFill>
                <a:srgbClr val="1F3864"/>
              </a:solidFill>
              <a:ln>
                <a:noFill/>
              </a:ln>
            </p:spPr>
            <p:txBody>
              <a:bodyPr spcFirstLastPara="1" wrap="square" lIns="76200" tIns="76200" rIns="76200" bIns="762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en-US" sz="2400" b="1" i="0" u="none" strike="noStrike" cap="non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Evaluations</a:t>
                </a:r>
                <a:endParaRPr sz="24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49" name="Google Shape;149;p20"/>
              <p:cNvSpPr/>
              <p:nvPr/>
            </p:nvSpPr>
            <p:spPr>
              <a:xfrm>
                <a:off x="6850219" y="1717481"/>
                <a:ext cx="1956300" cy="2289900"/>
              </a:xfrm>
              <a:prstGeom prst="roundRect">
                <a:avLst>
                  <a:gd name="adj" fmla="val 16667"/>
                </a:avLst>
              </a:prstGeom>
              <a:solidFill>
                <a:srgbClr val="1F3864"/>
              </a:soli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49019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20"/>
              <p:cNvSpPr txBox="1"/>
              <p:nvPr/>
            </p:nvSpPr>
            <p:spPr>
              <a:xfrm>
                <a:off x="6954377" y="1812880"/>
                <a:ext cx="1765200" cy="2099100"/>
              </a:xfrm>
              <a:prstGeom prst="rect">
                <a:avLst/>
              </a:prstGeom>
              <a:solidFill>
                <a:srgbClr val="1F3864"/>
              </a:solidFill>
              <a:ln>
                <a:noFill/>
              </a:ln>
            </p:spPr>
            <p:txBody>
              <a:bodyPr spcFirstLastPara="1" wrap="square" lIns="76200" tIns="76200" rIns="76200" bIns="762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en-US" sz="2400" b="1" i="0" u="none" strike="noStrike" cap="non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Award</a:t>
                </a:r>
                <a:endParaRPr sz="24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1" name="Google Shape;151;p20"/>
              <p:cNvSpPr/>
              <p:nvPr/>
            </p:nvSpPr>
            <p:spPr>
              <a:xfrm>
                <a:off x="9132543" y="1717481"/>
                <a:ext cx="1956300" cy="2289900"/>
              </a:xfrm>
              <a:prstGeom prst="roundRect">
                <a:avLst>
                  <a:gd name="adj" fmla="val 16667"/>
                </a:avLst>
              </a:prstGeom>
              <a:solidFill>
                <a:srgbClr val="1F3864"/>
              </a:soli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49019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20"/>
              <p:cNvSpPr txBox="1"/>
              <p:nvPr/>
            </p:nvSpPr>
            <p:spPr>
              <a:xfrm>
                <a:off x="9132542" y="1863393"/>
                <a:ext cx="1956300" cy="194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6200" tIns="76200" rIns="76200" bIns="762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en-US" sz="2200" b="1" i="0" u="none" strike="noStrike" cap="non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Administration</a:t>
                </a:r>
                <a:endParaRPr sz="22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53" name="Google Shape;153;p20"/>
            <p:cNvSpPr/>
            <p:nvPr/>
          </p:nvSpPr>
          <p:spPr>
            <a:xfrm>
              <a:off x="536713" y="2230024"/>
              <a:ext cx="725700" cy="6063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7058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4" name="Google Shape;154;p20"/>
            <p:cNvSpPr/>
            <p:nvPr/>
          </p:nvSpPr>
          <p:spPr>
            <a:xfrm>
              <a:off x="2683565" y="2230025"/>
              <a:ext cx="725700" cy="6063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7058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title" idx="4294967295"/>
          </p:nvPr>
        </p:nvSpPr>
        <p:spPr>
          <a:xfrm>
            <a:off x="-1834333" y="613135"/>
            <a:ext cx="8134500" cy="8617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16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Key Differences:</a:t>
            </a:r>
          </a:p>
        </p:txBody>
      </p:sp>
      <p:graphicFrame>
        <p:nvGraphicFramePr>
          <p:cNvPr id="160" name="Google Shape;160;p21"/>
          <p:cNvGraphicFramePr/>
          <p:nvPr/>
        </p:nvGraphicFramePr>
        <p:xfrm>
          <a:off x="74428" y="1371601"/>
          <a:ext cx="12117575" cy="5486375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99B5FF"/>
                    </a:gs>
                    <a:gs pos="35000">
                      <a:srgbClr val="B9CBFF"/>
                    </a:gs>
                    <a:gs pos="100000">
                      <a:srgbClr val="E2E9FF"/>
                    </a:gs>
                  </a:gsLst>
                  <a:lin ang="16200000" scaled="0"/>
                </a:gradFill>
                <a:tableStyleId>{C66067C7-27D9-4EE1-8815-62324BDF8FE2}</a:tableStyleId>
              </a:tblPr>
              <a:tblGrid>
                <a:gridCol w="30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0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8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4525" marR="845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Why</a:t>
                      </a:r>
                      <a:endParaRPr sz="2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4525" marR="84525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Where</a:t>
                      </a:r>
                      <a:endParaRPr sz="2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4525" marR="84525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RFI/SSN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Request for Information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Sources Sought Notice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4525" marR="845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Solicit industry input: 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1800" u="sng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Government’s</a:t>
                      </a: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: 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6286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Requirement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6286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Strategy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1800" u="sng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Industry’s</a:t>
                      </a: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: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6286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Capability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6286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Interest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4525" marR="845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FAR </a:t>
                      </a:r>
                      <a:r>
                        <a:rPr lang="en-US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subpart </a:t>
                      </a: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8.4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FAR part 12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FAR parts 13, 15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FAR 16.505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4525" marR="845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GSA Schedules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Commercial Items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Open Market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(GSA OASIS, Alliant)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4525" marR="8452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RFP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Request for Proposal</a:t>
                      </a:r>
                      <a:endParaRPr sz="1800" i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4525" marR="845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Communicate Requirement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&amp; Solicit Proposals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4525" marR="845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FAR part 12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FAR parts 13, 15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FAR 16.505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4525" marR="845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Commercial Items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Open Market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(GSA OASIS, Alliant)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4525" marR="8452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RFQ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Request for Quote</a:t>
                      </a:r>
                      <a:endParaRPr sz="1800" i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4525" marR="845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wentieth Century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Obtain: 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Price 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Delivery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Related Information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4525" marR="845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FAR </a:t>
                      </a:r>
                      <a:r>
                        <a:rPr lang="en-US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subpart </a:t>
                      </a: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8.4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FAR pa</a:t>
                      </a:r>
                      <a:r>
                        <a:rPr lang="en-US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rt </a:t>
                      </a: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4525" marR="845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GSA Schedules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Open Market (Below the SAT)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4525" marR="8452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/>
        </p:nvSpPr>
        <p:spPr>
          <a:xfrm>
            <a:off x="204230" y="909341"/>
            <a:ext cx="4135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1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POLL:</a:t>
            </a:r>
            <a:endParaRPr sz="3600" b="1" i="1" u="none" strike="noStrike" cap="none">
              <a:solidFill>
                <a:srgbClr val="0021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22"/>
          <p:cNvSpPr txBox="1">
            <a:spLocks noGrp="1"/>
          </p:cNvSpPr>
          <p:nvPr>
            <p:ph type="title" idx="4294967295"/>
          </p:nvPr>
        </p:nvSpPr>
        <p:spPr>
          <a:xfrm>
            <a:off x="327259" y="2600875"/>
            <a:ext cx="7644000" cy="3032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16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Has your organization responded to an RFI?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216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1555541"/>
            <a:ext cx="2710500" cy="0"/>
          </a:xfrm>
          <a:prstGeom prst="straightConnector1">
            <a:avLst/>
          </a:prstGeom>
          <a:noFill/>
          <a:ln w="38100" cap="flat" cmpd="sng">
            <a:solidFill>
              <a:srgbClr val="00216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0" name="Google Shape;170;p22" descr="Blue glass buildi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6316" r="6679" b="614"/>
          <a:stretch/>
        </p:blipFill>
        <p:spPr>
          <a:xfrm>
            <a:off x="8505521" y="0"/>
            <a:ext cx="38405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8035" y="1"/>
            <a:ext cx="414600" cy="6857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title" idx="4294967295"/>
          </p:nvPr>
        </p:nvSpPr>
        <p:spPr>
          <a:xfrm>
            <a:off x="210503" y="731462"/>
            <a:ext cx="5885497" cy="8617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16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What to Expect:</a:t>
            </a:r>
          </a:p>
        </p:txBody>
      </p:sp>
      <p:sp>
        <p:nvSpPr>
          <p:cNvPr id="178" name="Google Shape;178;p23"/>
          <p:cNvSpPr txBox="1"/>
          <p:nvPr/>
        </p:nvSpPr>
        <p:spPr>
          <a:xfrm>
            <a:off x="588345" y="2029983"/>
            <a:ext cx="4383014" cy="60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What is in an RFI?</a:t>
            </a:r>
            <a:endParaRPr/>
          </a:p>
        </p:txBody>
      </p:sp>
      <p:sp>
        <p:nvSpPr>
          <p:cNvPr id="179" name="Google Shape;179;p23"/>
          <p:cNvSpPr txBox="1"/>
          <p:nvPr/>
        </p:nvSpPr>
        <p:spPr>
          <a:xfrm>
            <a:off x="891649" y="2723905"/>
            <a:ext cx="4759930" cy="3204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No standard format</a:t>
            </a:r>
            <a:endParaRPr/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Shorter response times</a:t>
            </a:r>
            <a:endParaRPr/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Overview of the Government’s Requirement</a:t>
            </a:r>
            <a:endParaRPr/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Questions for Industry</a:t>
            </a:r>
            <a:endParaRPr/>
          </a:p>
        </p:txBody>
      </p:sp>
      <p:sp>
        <p:nvSpPr>
          <p:cNvPr id="180" name="Google Shape;180;p23"/>
          <p:cNvSpPr txBox="1"/>
          <p:nvPr/>
        </p:nvSpPr>
        <p:spPr>
          <a:xfrm>
            <a:off x="6624759" y="1917985"/>
            <a:ext cx="4404428" cy="60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How Should I Respond?</a:t>
            </a:r>
            <a:endParaRPr/>
          </a:p>
        </p:txBody>
      </p:sp>
      <p:sp>
        <p:nvSpPr>
          <p:cNvPr id="181" name="Google Shape;181;p23"/>
          <p:cNvSpPr txBox="1"/>
          <p:nvPr/>
        </p:nvSpPr>
        <p:spPr>
          <a:xfrm>
            <a:off x="6540421" y="2520124"/>
            <a:ext cx="4759930" cy="4061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Follow the format specified in the RFI</a:t>
            </a:r>
            <a:endParaRPr/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Interest – Will you submit an offer?</a:t>
            </a:r>
            <a:endParaRPr/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Business Size &amp; Primary NAICS</a:t>
            </a:r>
            <a:endParaRPr/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Relative Experience</a:t>
            </a:r>
            <a:endParaRPr/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Subcontractor Involvement</a:t>
            </a:r>
            <a:endParaRPr/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Conflicts of Interest</a:t>
            </a:r>
            <a:endParaRPr/>
          </a:p>
        </p:txBody>
      </p:sp>
      <p:cxnSp>
        <p:nvCxnSpPr>
          <p:cNvPr id="182" name="Google Shape;182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2520124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3" name="Google Shape;183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5691789" y="1787703"/>
            <a:ext cx="424" cy="5070297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820</Words>
  <Application>Microsoft Office PowerPoint</Application>
  <PresentationFormat>Widescreen</PresentationFormat>
  <Paragraphs>192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Roboto</vt:lpstr>
      <vt:lpstr>Calibri</vt:lpstr>
      <vt:lpstr>Twentieth Century</vt:lpstr>
      <vt:lpstr>Noto Sans Symbols</vt:lpstr>
      <vt:lpstr>Arial</vt:lpstr>
      <vt:lpstr>1_Office Theme</vt:lpstr>
      <vt:lpstr>Welcome RFIs, RFQs, RFPs:  UNDERSTANDING THE DIFFERENCE   </vt:lpstr>
      <vt:lpstr>INTRODUCING TODAY’S SPEAKERS </vt:lpstr>
      <vt:lpstr>This Session will cover:</vt:lpstr>
      <vt:lpstr>Core Purpose:</vt:lpstr>
      <vt:lpstr>Definitions:</vt:lpstr>
      <vt:lpstr>Where are we in the acquisition Process?</vt:lpstr>
      <vt:lpstr>Key Differences:</vt:lpstr>
      <vt:lpstr>Has your organization responded to an RFI? </vt:lpstr>
      <vt:lpstr>What to Expect:</vt:lpstr>
      <vt:lpstr>RFI Example- Less Complex:</vt:lpstr>
      <vt:lpstr>RFI Example- More Complex:</vt:lpstr>
      <vt:lpstr>RFI Tips:</vt:lpstr>
      <vt:lpstr>Question:</vt:lpstr>
      <vt:lpstr>RFPs - What to Expect:</vt:lpstr>
      <vt:lpstr>RFQs - What to Expect:</vt:lpstr>
      <vt:lpstr>RFQ &amp; RFP Tips:</vt:lpstr>
      <vt:lpstr>RFQ &amp; RFP-Tips:</vt:lpstr>
      <vt:lpstr>Questions:</vt:lpstr>
      <vt:lpstr>Questions?</vt:lpstr>
      <vt:lpstr>MAS Resources </vt:lpstr>
      <vt:lpstr>Small Business Resources</vt:lpstr>
      <vt:lpstr>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YolandaGJohnson</dc:creator>
  <cp:lastModifiedBy>YolandaGJohnson</cp:lastModifiedBy>
  <cp:revision>4</cp:revision>
  <dcterms:modified xsi:type="dcterms:W3CDTF">2021-09-30T14:17:39Z</dcterms:modified>
</cp:coreProperties>
</file>