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  <p:sldId id="27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landa Johnson - EC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7DCD5C-3284-4A0E-A32F-80B341FF6B75}">
  <a:tblStyle styleId="{E87DCD5C-3284-4A0E-A32F-80B341FF6B7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-41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963d30a73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0963d30a73_0_534:notes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0963d30a73_0_53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963d30a73_0_837:notes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0963d30a73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14" name="Google Shape;3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0" name="Google Shape;3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072eb885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32" name="Google Shape;332;g2072eb885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963d30a73_0_845:notes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0963d30a73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963d30a73_0_730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10963d30a73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73100"/>
            <a:ext cx="5988050" cy="336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963d30a73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10963d30a73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4812" y="2"/>
            <a:ext cx="12183600" cy="41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제목 슬라이드 1">
  <p:cSld name="25_제목 슬라이드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>
            <a:spLocks noGrp="1"/>
          </p:cNvSpPr>
          <p:nvPr>
            <p:ph type="pic" idx="2"/>
          </p:nvPr>
        </p:nvSpPr>
        <p:spPr>
          <a:xfrm>
            <a:off x="7532915" y="0"/>
            <a:ext cx="37011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제목 슬라이드">
  <p:cSld name="26_제목 슬라이드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4338" y="1352549"/>
            <a:ext cx="6138498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>
            <a:spLocks noGrp="1"/>
          </p:cNvSpPr>
          <p:nvPr>
            <p:ph type="pic" idx="2"/>
          </p:nvPr>
        </p:nvSpPr>
        <p:spPr>
          <a:xfrm>
            <a:off x="6079512" y="1895475"/>
            <a:ext cx="42480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62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647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제목 슬라이드">
  <p:cSld name="2_제목 슬라이드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>
            <a:spLocks noGrp="1"/>
          </p:cNvSpPr>
          <p:nvPr>
            <p:ph type="pic" idx="2"/>
          </p:nvPr>
        </p:nvSpPr>
        <p:spPr>
          <a:xfrm>
            <a:off x="683332" y="1501096"/>
            <a:ext cx="34773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>
            <a:spLocks noGrp="1"/>
          </p:cNvSpPr>
          <p:nvPr>
            <p:ph type="pic" idx="3"/>
          </p:nvPr>
        </p:nvSpPr>
        <p:spPr>
          <a:xfrm>
            <a:off x="4357406" y="3733800"/>
            <a:ext cx="34773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제목 슬라이드">
  <p:cSld name="25_제목 슬라이드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>
            <a:spLocks noGrp="1"/>
          </p:cNvSpPr>
          <p:nvPr>
            <p:ph type="pic" idx="2"/>
          </p:nvPr>
        </p:nvSpPr>
        <p:spPr>
          <a:xfrm>
            <a:off x="7532915" y="0"/>
            <a:ext cx="37011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6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제목 슬라이드">
  <p:cSld name="12_제목 슬라이드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>
            <a:spLocks noGrp="1"/>
          </p:cNvSpPr>
          <p:nvPr>
            <p:ph type="pic" idx="2"/>
          </p:nvPr>
        </p:nvSpPr>
        <p:spPr>
          <a:xfrm>
            <a:off x="987654" y="2253456"/>
            <a:ext cx="2351100" cy="23511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>
            <a:spLocks noGrp="1"/>
          </p:cNvSpPr>
          <p:nvPr>
            <p:ph type="pic" idx="3"/>
          </p:nvPr>
        </p:nvSpPr>
        <p:spPr>
          <a:xfrm>
            <a:off x="3619578" y="2253456"/>
            <a:ext cx="2351100" cy="23511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3"/>
          <p:cNvSpPr>
            <a:spLocks noGrp="1"/>
          </p:cNvSpPr>
          <p:nvPr>
            <p:ph type="pic" idx="4"/>
          </p:nvPr>
        </p:nvSpPr>
        <p:spPr>
          <a:xfrm>
            <a:off x="6251502" y="2253456"/>
            <a:ext cx="2351100" cy="23511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>
            <a:spLocks noGrp="1"/>
          </p:cNvSpPr>
          <p:nvPr>
            <p:ph type="pic" idx="5"/>
          </p:nvPr>
        </p:nvSpPr>
        <p:spPr>
          <a:xfrm>
            <a:off x="8883426" y="2253456"/>
            <a:ext cx="2351100" cy="235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제목 슬라이드">
  <p:cSld name="12_제목 슬라이드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987652" y="2253456"/>
            <a:ext cx="23511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pic" idx="3"/>
          </p:nvPr>
        </p:nvSpPr>
        <p:spPr>
          <a:xfrm>
            <a:off x="3619577" y="2253456"/>
            <a:ext cx="23511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>
            <a:spLocks noGrp="1"/>
          </p:cNvSpPr>
          <p:nvPr>
            <p:ph type="pic" idx="4"/>
          </p:nvPr>
        </p:nvSpPr>
        <p:spPr>
          <a:xfrm>
            <a:off x="6251500" y="2253456"/>
            <a:ext cx="23511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>
            <a:spLocks noGrp="1"/>
          </p:cNvSpPr>
          <p:nvPr>
            <p:ph type="pic" idx="5"/>
          </p:nvPr>
        </p:nvSpPr>
        <p:spPr>
          <a:xfrm>
            <a:off x="8883424" y="2253456"/>
            <a:ext cx="23511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제목 슬라이드">
  <p:cSld name="26_제목 슬라이드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>
            <a:spLocks noGrp="1"/>
          </p:cNvSpPr>
          <p:nvPr>
            <p:ph type="pic" idx="2"/>
          </p:nvPr>
        </p:nvSpPr>
        <p:spPr>
          <a:xfrm>
            <a:off x="7532915" y="0"/>
            <a:ext cx="37011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제목 슬라이드">
  <p:cSld name="6_제목 슬라이드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제목 슬라이드">
  <p:cSld name="8_제목 슬라이드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>
            <a:spLocks noGrp="1"/>
          </p:cNvSpPr>
          <p:nvPr>
            <p:ph type="pic" idx="2"/>
          </p:nvPr>
        </p:nvSpPr>
        <p:spPr>
          <a:xfrm>
            <a:off x="7605485" y="1494976"/>
            <a:ext cx="45864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>
            <a:spLocks noGrp="1"/>
          </p:cNvSpPr>
          <p:nvPr>
            <p:ph type="pic" idx="3"/>
          </p:nvPr>
        </p:nvSpPr>
        <p:spPr>
          <a:xfrm>
            <a:off x="4499429" y="1494976"/>
            <a:ext cx="28884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제목 슬라이드">
  <p:cSld name="18_제목 슬라이드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>
            <a:spLocks noGrp="1"/>
          </p:cNvSpPr>
          <p:nvPr>
            <p:ph type="pic" idx="2"/>
          </p:nvPr>
        </p:nvSpPr>
        <p:spPr>
          <a:xfrm>
            <a:off x="1" y="3429000"/>
            <a:ext cx="12192000" cy="3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609602" y="1535112"/>
            <a:ext cx="5387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>
            <a:off x="609602" y="2174876"/>
            <a:ext cx="5387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3"/>
          </p:nvPr>
        </p:nvSpPr>
        <p:spPr>
          <a:xfrm>
            <a:off x="6193368" y="1535112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4"/>
          </p:nvPr>
        </p:nvSpPr>
        <p:spPr>
          <a:xfrm>
            <a:off x="6193368" y="2174876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5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2"/>
          </p:nvPr>
        </p:nvSpPr>
        <p:spPr>
          <a:xfrm>
            <a:off x="6197602" y="1600202"/>
            <a:ext cx="5385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609603" y="273053"/>
            <a:ext cx="40110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4766734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제목 슬라이드">
  <p:cSld name="25_제목 슬라이드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7532915" y="0"/>
            <a:ext cx="37011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2389720" y="4800602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32"/>
          <p:cNvSpPr>
            <a:spLocks noGrp="1"/>
          </p:cNvSpPr>
          <p:nvPr>
            <p:ph type="pic" idx="2"/>
          </p:nvPr>
        </p:nvSpPr>
        <p:spPr>
          <a:xfrm>
            <a:off x="2389720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2389720" y="5367339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 rot="5400000">
            <a:off x="3832951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6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xfrm rot="5400000">
            <a:off x="7285051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body" idx="1"/>
          </p:nvPr>
        </p:nvSpPr>
        <p:spPr>
          <a:xfrm rot="5400000">
            <a:off x="1697001" y="-812862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6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3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966898" y="74612"/>
            <a:ext cx="1105000" cy="10808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dt" idx="10"/>
          </p:nvPr>
        </p:nvSpPr>
        <p:spPr>
          <a:xfrm>
            <a:off x="609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737603" y="6356352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schedul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SPMO@GSA.GO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4847" y="5612663"/>
            <a:ext cx="8966400" cy="127800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3150" tIns="61550" rIns="123150" bIns="61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4847" y="5789515"/>
            <a:ext cx="8966400" cy="127800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3150" tIns="61550" rIns="123150" bIns="61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90" t="31690" r="13721" b="30220"/>
          <a:stretch/>
        </p:blipFill>
        <p:spPr>
          <a:xfrm>
            <a:off x="2006913" y="1331650"/>
            <a:ext cx="8006863" cy="142222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3" y="2962821"/>
            <a:ext cx="8972700" cy="367200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3150" tIns="61550" rIns="123150" bIns="61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1700" y="2960635"/>
            <a:ext cx="896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3962402" y="6172202"/>
            <a:ext cx="4267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5"/>
          <p:cNvSpPr>
            <a:spLocks noGrp="1"/>
          </p:cNvSpPr>
          <p:nvPr>
            <p:ph type="title" idx="4294967295"/>
          </p:nvPr>
        </p:nvSpPr>
        <p:spPr>
          <a:xfrm>
            <a:off x="102550" y="3536723"/>
            <a:ext cx="11986800" cy="52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3150" tIns="61550" rIns="123150" bIns="615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RFIs, RFQs, RFPs: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Understanding the Difference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 idx="4294967295"/>
          </p:nvPr>
        </p:nvSpPr>
        <p:spPr>
          <a:xfrm>
            <a:off x="210499" y="731450"/>
            <a:ext cx="10682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>
                <a:latin typeface="Arial"/>
                <a:ea typeface="Arial"/>
                <a:cs typeface="Arial"/>
                <a:sym typeface="Arial"/>
              </a:rPr>
              <a:t>RFI Example - Less Complex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4" descr="Example of less complex RF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189" y="1818601"/>
            <a:ext cx="9976206" cy="40716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>
            <a:spLocks noGrp="1"/>
          </p:cNvSpPr>
          <p:nvPr>
            <p:ph type="title" idx="4294967295"/>
          </p:nvPr>
        </p:nvSpPr>
        <p:spPr>
          <a:xfrm>
            <a:off x="204223" y="576000"/>
            <a:ext cx="1050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>
                <a:latin typeface="Arial"/>
                <a:ea typeface="Arial"/>
                <a:cs typeface="Arial"/>
                <a:sym typeface="Arial"/>
              </a:rPr>
              <a:t>RFI Example - More Complex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 descr="Example of more complex RFI"/>
          <p:cNvSpPr/>
          <p:nvPr/>
        </p:nvSpPr>
        <p:spPr>
          <a:xfrm>
            <a:off x="934947" y="1437744"/>
            <a:ext cx="4274048" cy="45309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5" descr="Example of more complex RFI"/>
          <p:cNvSpPr/>
          <p:nvPr/>
        </p:nvSpPr>
        <p:spPr>
          <a:xfrm>
            <a:off x="6267237" y="1437744"/>
            <a:ext cx="4274048" cy="453090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 idx="4294967295"/>
          </p:nvPr>
        </p:nvSpPr>
        <p:spPr>
          <a:xfrm>
            <a:off x="204223" y="654775"/>
            <a:ext cx="10096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 dirty="0">
                <a:latin typeface="Arial"/>
                <a:ea typeface="Arial"/>
                <a:cs typeface="Arial"/>
                <a:sym typeface="Arial"/>
              </a:rPr>
              <a:t>RFI Tips</a:t>
            </a:r>
            <a:endParaRPr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6"/>
          <p:cNvSpPr txBox="1"/>
          <p:nvPr/>
        </p:nvSpPr>
        <p:spPr>
          <a:xfrm>
            <a:off x="204230" y="1450805"/>
            <a:ext cx="11632018" cy="283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</a:rPr>
              <a:t>Dos: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Timely</a:t>
            </a:r>
            <a:endParaRPr sz="1400" i="0" u="none" strike="noStrike" cap="none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Complete</a:t>
            </a:r>
            <a:endParaRPr sz="1400" i="0" u="none" strike="noStrike" cap="none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Focus on the Requirement</a:t>
            </a:r>
            <a:endParaRPr sz="1400" i="0" u="none" strike="noStrike" cap="none" dirty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Specific-Agencies, Contract Numbers, Figures, Dates, Tasks, Roles, etc.</a:t>
            </a:r>
            <a:endParaRPr sz="14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95" name="Google Shape;295;p46"/>
          <p:cNvSpPr txBox="1"/>
          <p:nvPr/>
        </p:nvSpPr>
        <p:spPr>
          <a:xfrm>
            <a:off x="280050" y="4281125"/>
            <a:ext cx="116319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</a:rPr>
              <a:t>Don’ts: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>
                <a:solidFill>
                  <a:schemeClr val="dk1"/>
                </a:solidFill>
              </a:rPr>
              <a:t>Underestimate the importance of your response</a:t>
            </a:r>
            <a:endParaRPr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>
                <a:solidFill>
                  <a:schemeClr val="dk1"/>
                </a:solidFill>
              </a:rPr>
              <a:t>Make Assumptions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6" name="Google Shape;296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4045149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/>
        </p:nvSpPr>
        <p:spPr>
          <a:xfrm>
            <a:off x="0" y="2720067"/>
            <a:ext cx="9688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>
                <a:solidFill>
                  <a:srgbClr val="0C0C0C"/>
                </a:solidFill>
              </a:rPr>
              <a:t>How does the Government use the information submitted through an RFI response?</a:t>
            </a:r>
            <a:endParaRPr sz="4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title" idx="4294967295"/>
          </p:nvPr>
        </p:nvSpPr>
        <p:spPr>
          <a:xfrm>
            <a:off x="216000" y="681264"/>
            <a:ext cx="5053500" cy="80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3150" tIns="61550" rIns="123150" bIns="615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 descr="Image of a people using laptops and calculators sitting at a conference tabl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692962" y="2358961"/>
            <a:ext cx="6857998" cy="2140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body" idx="4294967295"/>
          </p:nvPr>
        </p:nvSpPr>
        <p:spPr>
          <a:xfrm>
            <a:off x="417800" y="1603500"/>
            <a:ext cx="11035500" cy="44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r>
              <a:rPr lang="en-US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 accordance with FAR 15.203, at a minimum: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Government’s Requirement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Terms &amp; Conditions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Instructions (Information required to be in the proposal)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Evaluation Criteria: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○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Factors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○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Relative importance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 txBox="1">
            <a:spLocks noGrp="1"/>
          </p:cNvSpPr>
          <p:nvPr>
            <p:ph type="title" idx="4294967295"/>
          </p:nvPr>
        </p:nvSpPr>
        <p:spPr>
          <a:xfrm>
            <a:off x="417803" y="545100"/>
            <a:ext cx="1031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>
                <a:latin typeface="Arial"/>
                <a:ea typeface="Arial"/>
                <a:cs typeface="Arial"/>
                <a:sym typeface="Arial"/>
              </a:rPr>
              <a:t>RFPs - What to Expect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>
            <a:spLocks noGrp="1"/>
          </p:cNvSpPr>
          <p:nvPr>
            <p:ph type="body" idx="4294967295"/>
          </p:nvPr>
        </p:nvSpPr>
        <p:spPr>
          <a:xfrm>
            <a:off x="320400" y="1741650"/>
            <a:ext cx="11551200" cy="4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 accordance with FAR 8.405-2 (c), at a minimum: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Statement of Work (SOW) or Performance Work Statement (PWS)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Evaluation Criteria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Quotes do not establish a binding contract agreement with the Government.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contract is established when the contractor accepts the Government’s subsequent offer to work by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Signing the quote, 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Performance/Delivery</a:t>
            </a:r>
            <a:endParaRPr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49"/>
          <p:cNvSpPr txBox="1">
            <a:spLocks noGrp="1"/>
          </p:cNvSpPr>
          <p:nvPr>
            <p:ph type="title" idx="4294967295"/>
          </p:nvPr>
        </p:nvSpPr>
        <p:spPr>
          <a:xfrm>
            <a:off x="512303" y="399750"/>
            <a:ext cx="1022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>
                <a:latin typeface="Arial"/>
                <a:ea typeface="Arial"/>
                <a:cs typeface="Arial"/>
                <a:sym typeface="Arial"/>
              </a:rPr>
              <a:t>RFQs - What to Expect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>
            <a:spLocks noGrp="1"/>
          </p:cNvSpPr>
          <p:nvPr>
            <p:ph type="title" idx="4294967295"/>
          </p:nvPr>
        </p:nvSpPr>
        <p:spPr>
          <a:xfrm>
            <a:off x="292723" y="481825"/>
            <a:ext cx="1033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>
                <a:latin typeface="Arial"/>
                <a:ea typeface="Arial"/>
                <a:cs typeface="Arial"/>
                <a:sym typeface="Arial"/>
              </a:rPr>
              <a:t>RFQ &amp; RFP Tips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0"/>
          <p:cNvSpPr txBox="1"/>
          <p:nvPr/>
        </p:nvSpPr>
        <p:spPr>
          <a:xfrm>
            <a:off x="204225" y="1450800"/>
            <a:ext cx="11609100" cy="4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chemeClr val="dk1"/>
                </a:solidFill>
              </a:rPr>
              <a:t>Do</a:t>
            </a:r>
            <a:r>
              <a:rPr lang="en-US" sz="3200" b="1" i="0" u="none" strike="noStrike" cap="none">
                <a:solidFill>
                  <a:schemeClr val="dk1"/>
                </a:solidFill>
              </a:rPr>
              <a:t>:</a:t>
            </a:r>
            <a:endParaRPr sz="3200" b="1" i="0" u="none" strike="noStrike" cap="none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</a:endParaRPr>
          </a:p>
          <a:p>
            <a:pPr marL="457200" marR="0" lvl="0" indent="-35147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en-US" sz="2400" i="0" u="none" strike="noStrike" cap="none">
                <a:solidFill>
                  <a:schemeClr val="dk1"/>
                </a:solidFill>
              </a:rPr>
              <a:t>Read, read, read! (instructions to offerors, PWS/SOW, evaluation criteria)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</a:endParaRPr>
          </a:p>
          <a:p>
            <a:pPr marL="457200" marR="0" lvl="0" indent="-35147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en-US" sz="2400" i="0" u="none" strike="noStrike" cap="none">
                <a:solidFill>
                  <a:schemeClr val="dk1"/>
                </a:solidFill>
              </a:rPr>
              <a:t>Ask Questions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</a:endParaRPr>
          </a:p>
          <a:p>
            <a:pPr marL="457200" marR="0" lvl="0" indent="-35147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en-US" sz="2400" i="0" u="none" strike="noStrike" cap="none">
                <a:solidFill>
                  <a:schemeClr val="dk1"/>
                </a:solidFill>
              </a:rPr>
              <a:t>Self-evaluate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</a:endParaRPr>
          </a:p>
          <a:p>
            <a:pPr marL="457200" marR="0" lvl="0" indent="-35147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lang="en-US" sz="2400" i="0" u="none" strike="noStrike" cap="none">
                <a:solidFill>
                  <a:schemeClr val="dk1"/>
                </a:solidFill>
              </a:rPr>
              <a:t>Be detailed, specific, and responsive (timeliness, no exceptions to the solicitation, ensure all instructions are followed)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>
            <a:spLocks noGrp="1"/>
          </p:cNvSpPr>
          <p:nvPr>
            <p:ph type="title" idx="4294967295"/>
          </p:nvPr>
        </p:nvSpPr>
        <p:spPr>
          <a:xfrm>
            <a:off x="210500" y="731450"/>
            <a:ext cx="1051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>
                <a:latin typeface="Arial"/>
                <a:ea typeface="Arial"/>
                <a:cs typeface="Arial"/>
                <a:sym typeface="Arial"/>
              </a:rPr>
              <a:t>RFQ &amp; RFP-Tips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1"/>
          <p:cNvSpPr txBox="1"/>
          <p:nvPr/>
        </p:nvSpPr>
        <p:spPr>
          <a:xfrm>
            <a:off x="204222" y="1450800"/>
            <a:ext cx="11476500" cy="4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2060"/>
              </a:solidFill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1" i="0" u="sng" strike="noStrike" cap="none">
                <a:solidFill>
                  <a:schemeClr val="dk1"/>
                </a:solidFill>
              </a:rPr>
              <a:t>Don’t</a:t>
            </a:r>
            <a:r>
              <a:rPr lang="en-US" sz="3600" b="1" i="0" u="none" strike="noStrike" cap="none">
                <a:solidFill>
                  <a:schemeClr val="dk1"/>
                </a:solidFill>
              </a:rPr>
              <a:t>:</a:t>
            </a:r>
            <a:endParaRPr sz="3600" b="1" i="0" u="none" strike="noStrike" cap="none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</a:endParaRPr>
          </a:p>
          <a:p>
            <a:pPr marL="457200" marR="0" lvl="0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✔"/>
            </a:pPr>
            <a:r>
              <a:rPr lang="en-US" sz="2800" i="0" u="none" strike="noStrike" cap="none">
                <a:solidFill>
                  <a:schemeClr val="dk1"/>
                </a:solidFill>
              </a:rPr>
              <a:t>“Low bid”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</a:endParaRPr>
          </a:p>
          <a:p>
            <a:pPr marL="457200" marR="0" lvl="0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✔"/>
            </a:pPr>
            <a:r>
              <a:rPr lang="en-US" sz="2800" i="0" u="none" strike="noStrike" cap="none">
                <a:solidFill>
                  <a:schemeClr val="dk1"/>
                </a:solidFill>
              </a:rPr>
              <a:t>Grammar mistakes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</a:endParaRPr>
          </a:p>
          <a:p>
            <a:pPr marL="457200" marR="0" lvl="0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✔"/>
            </a:pPr>
            <a:r>
              <a:rPr lang="en-US" sz="2800" i="0" u="none" strike="noStrike" cap="none">
                <a:solidFill>
                  <a:schemeClr val="dk1"/>
                </a:solidFill>
              </a:rPr>
              <a:t>Restate the requirement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1143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</a:endParaRPr>
          </a:p>
          <a:p>
            <a:pPr marL="457200" marR="0" lvl="0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✔"/>
            </a:pPr>
            <a:r>
              <a:rPr lang="en-US" sz="2800" i="0" u="none" strike="noStrike" cap="none">
                <a:solidFill>
                  <a:schemeClr val="dk1"/>
                </a:solidFill>
              </a:rPr>
              <a:t>Make assumptions </a:t>
            </a:r>
            <a:endParaRPr sz="18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>
            <a:spLocks noGrp="1"/>
          </p:cNvSpPr>
          <p:nvPr>
            <p:ph type="title" idx="4294967295"/>
          </p:nvPr>
        </p:nvSpPr>
        <p:spPr>
          <a:xfrm>
            <a:off x="210500" y="731450"/>
            <a:ext cx="10514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eBuy “Interested” Feature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52" descr="Screenshot of GSA eBuy Prepare Quote Response webpag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0" y="1654850"/>
            <a:ext cx="8615100" cy="510524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2"/>
          <p:cNvSpPr txBox="1">
            <a:spLocks noGrp="1"/>
          </p:cNvSpPr>
          <p:nvPr>
            <p:ph type="body" idx="2"/>
          </p:nvPr>
        </p:nvSpPr>
        <p:spPr>
          <a:xfrm>
            <a:off x="9151200" y="1825700"/>
            <a:ext cx="2896800" cy="493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Sellers can notify buyers that they are interested in an RFI/RFQ before submitting a response.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Seller’s </a:t>
            </a:r>
            <a:r>
              <a:rPr lang="en-US" sz="2600" i="1">
                <a:latin typeface="Arial"/>
                <a:ea typeface="Arial"/>
                <a:cs typeface="Arial"/>
                <a:sym typeface="Arial"/>
              </a:rPr>
              <a:t>My Quotes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 page will display all interested action.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2" descr="Yellow circle around the word &quot;Interested&quot;."/>
          <p:cNvSpPr/>
          <p:nvPr/>
        </p:nvSpPr>
        <p:spPr>
          <a:xfrm>
            <a:off x="4872975" y="1726650"/>
            <a:ext cx="1371600" cy="1554000"/>
          </a:xfrm>
          <a:prstGeom prst="ellipse">
            <a:avLst/>
          </a:prstGeom>
          <a:noFill/>
          <a:ln w="1143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/>
        </p:nvSpPr>
        <p:spPr>
          <a:xfrm>
            <a:off x="0" y="2720067"/>
            <a:ext cx="96888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600">
                <a:solidFill>
                  <a:srgbClr val="0C0C0C"/>
                </a:solidFill>
              </a:rPr>
              <a:t>How can I ensure my quote/proposal is responsive?</a:t>
            </a:r>
            <a:endParaRPr sz="3600">
              <a:solidFill>
                <a:srgbClr val="0C0C0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600">
              <a:solidFill>
                <a:srgbClr val="0C0C0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600">
                <a:solidFill>
                  <a:srgbClr val="0C0C0C"/>
                </a:solidFill>
              </a:rPr>
              <a:t>How does the government evaluate my quote/proposal?</a:t>
            </a:r>
            <a:endParaRPr sz="3600">
              <a:solidFill>
                <a:srgbClr val="0C0C0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337" name="Google Shape;337;p52"/>
          <p:cNvSpPr txBox="1">
            <a:spLocks noGrp="1"/>
          </p:cNvSpPr>
          <p:nvPr>
            <p:ph type="title" idx="4294967295"/>
          </p:nvPr>
        </p:nvSpPr>
        <p:spPr>
          <a:xfrm>
            <a:off x="216000" y="654264"/>
            <a:ext cx="5053500" cy="80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3150" tIns="61550" rIns="123150" bIns="615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52" descr="Image of a people using laptops and calculators sitting at a conference tabl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692962" y="2358961"/>
            <a:ext cx="6857998" cy="2140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 descr="Image of person standing on a laptop pointing at the screen."/>
          <p:cNvSpPr/>
          <p:nvPr/>
        </p:nvSpPr>
        <p:spPr>
          <a:xfrm>
            <a:off x="7786255" y="1501602"/>
            <a:ext cx="4322700" cy="446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6299" y="1501602"/>
            <a:ext cx="3676200" cy="20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 idx="4294967295"/>
          </p:nvPr>
        </p:nvSpPr>
        <p:spPr>
          <a:xfrm>
            <a:off x="4649100" y="2099746"/>
            <a:ext cx="3349200" cy="1329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00" tIns="45675" rIns="91400" bIns="456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599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Welcome</a:t>
            </a:r>
          </a:p>
        </p:txBody>
      </p:sp>
      <p:pic>
        <p:nvPicPr>
          <p:cNvPr id="193" name="Google Shape;193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151" y="111397"/>
            <a:ext cx="1200919" cy="108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6" descr="Photo of Jessica Pate, Branch Chief, GSA FAS Direct Client Support Division (DCSD)."/>
          <p:cNvSpPr/>
          <p:nvPr/>
        </p:nvSpPr>
        <p:spPr>
          <a:xfrm>
            <a:off x="4485499" y="3925770"/>
            <a:ext cx="3676200" cy="20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chemeClr val="lt1"/>
                </a:solidFill>
              </a:rPr>
              <a:t>Jessica Pate</a:t>
            </a:r>
            <a:r>
              <a:rPr lang="en-US" sz="1866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66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 dirty="0">
                <a:solidFill>
                  <a:schemeClr val="lt1"/>
                </a:solidFill>
              </a:rPr>
              <a:t>Branch Chief</a:t>
            </a:r>
            <a:endParaRPr sz="1466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 dirty="0">
                <a:solidFill>
                  <a:schemeClr val="lt1"/>
                </a:solidFill>
              </a:rPr>
              <a:t>GSA FAS </a:t>
            </a:r>
            <a:endParaRPr sz="1466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 dirty="0">
                <a:solidFill>
                  <a:schemeClr val="lt1"/>
                </a:solidFill>
              </a:rPr>
              <a:t>Direct Client Support Division (DCSD)</a:t>
            </a:r>
            <a:endParaRPr sz="1866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89;p36" descr="Photo of Jessica Pate.">
            <a:extLst>
              <a:ext uri="{FF2B5EF4-FFF2-40B4-BE49-F238E27FC236}">
                <a16:creationId xmlns:a16="http://schemas.microsoft.com/office/drawing/2014/main" id="{B3885D4D-E0C0-F83B-C7A0-F0171468D4C7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7210" b="7210"/>
          <a:stretch/>
        </p:blipFill>
        <p:spPr>
          <a:xfrm>
            <a:off x="682625" y="1501775"/>
            <a:ext cx="3478213" cy="44640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11"/>
              <a:buFont typeface="Roboto"/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MAS Resources for Assistance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111"/>
              <a:buFont typeface="Roboto"/>
              <a:buNone/>
            </a:pPr>
            <a:endParaRPr sz="63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500"/>
          </a:p>
        </p:txBody>
      </p:sp>
      <p:sp>
        <p:nvSpPr>
          <p:cNvPr id="345" name="Google Shape;345;p53"/>
          <p:cNvSpPr txBox="1">
            <a:spLocks noGrp="1"/>
          </p:cNvSpPr>
          <p:nvPr>
            <p:ph type="body" idx="1"/>
          </p:nvPr>
        </p:nvSpPr>
        <p:spPr>
          <a:xfrm>
            <a:off x="282050" y="17147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www.gsa.gov/schedule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sz="4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MASPMO@GSA.GOV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"/>
          <p:cNvSpPr txBox="1">
            <a:spLocks noGrp="1"/>
          </p:cNvSpPr>
          <p:nvPr>
            <p:ph type="title" idx="4294967295"/>
          </p:nvPr>
        </p:nvSpPr>
        <p:spPr>
          <a:xfrm>
            <a:off x="2237900" y="2548575"/>
            <a:ext cx="7865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US" sz="7500" b="1" i="0" u="none" strike="noStrike" cap="none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5"/>
          <p:cNvSpPr txBox="1">
            <a:spLocks noGrp="1"/>
          </p:cNvSpPr>
          <p:nvPr>
            <p:ph type="title" idx="4294967295"/>
          </p:nvPr>
        </p:nvSpPr>
        <p:spPr>
          <a:xfrm>
            <a:off x="1900400" y="2499575"/>
            <a:ext cx="7865100" cy="2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US" sz="7500" b="1" i="0" u="none" strike="noStrike" cap="none">
                <a:latin typeface="Arial"/>
                <a:ea typeface="Arial"/>
                <a:cs typeface="Arial"/>
                <a:sym typeface="Arial"/>
              </a:rPr>
              <a:t>Thank You!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endParaRPr sz="7400" b="1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body" idx="4294967295"/>
          </p:nvPr>
        </p:nvSpPr>
        <p:spPr>
          <a:xfrm>
            <a:off x="208401" y="1636375"/>
            <a:ext cx="11100600" cy="4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power of responding to Requests for Information (RFI)/Sources Sought Notices (SSN)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Differences between Requests for Quotes (RFQ) and Requests for Proposals (RFP)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Tips on creating more effective responses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Common mistakes to avoid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Insights from federal contracting officers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7"/>
          <p:cNvSpPr txBox="1">
            <a:spLocks noGrp="1"/>
          </p:cNvSpPr>
          <p:nvPr>
            <p:ph type="title" idx="4294967295"/>
          </p:nvPr>
        </p:nvSpPr>
        <p:spPr>
          <a:xfrm>
            <a:off x="124575" y="423650"/>
            <a:ext cx="960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Today’s Agenda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title" idx="4294967295"/>
          </p:nvPr>
        </p:nvSpPr>
        <p:spPr>
          <a:xfrm>
            <a:off x="-255221" y="908175"/>
            <a:ext cx="505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>
                <a:latin typeface="Arial"/>
                <a:ea typeface="Arial"/>
                <a:cs typeface="Arial"/>
                <a:sym typeface="Arial"/>
              </a:rPr>
              <a:t>Core Purpose: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38" descr="RFI/SSN in a blue circle&#10;RFQ in a blue circle&#10;RFQ in a blue circle&#10;3 red arrows pointing to a red circle that says Finding the Right Supplier"/>
          <p:cNvGrpSpPr/>
          <p:nvPr/>
        </p:nvGrpSpPr>
        <p:grpSpPr>
          <a:xfrm>
            <a:off x="2340691" y="544530"/>
            <a:ext cx="7481037" cy="5825613"/>
            <a:chOff x="2143817" y="3325"/>
            <a:chExt cx="6264476" cy="5670248"/>
          </a:xfrm>
        </p:grpSpPr>
        <p:sp>
          <p:nvSpPr>
            <p:cNvPr id="207" name="Google Shape;207;p38"/>
            <p:cNvSpPr/>
            <p:nvPr/>
          </p:nvSpPr>
          <p:spPr>
            <a:xfrm>
              <a:off x="4361505" y="2564090"/>
              <a:ext cx="1829100" cy="18291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8"/>
            <p:cNvSpPr txBox="1"/>
            <p:nvPr/>
          </p:nvSpPr>
          <p:spPr>
            <a:xfrm>
              <a:off x="4629371" y="2831956"/>
              <a:ext cx="1293300" cy="1293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</a:rPr>
                <a:t>Finding the Right Supplier</a:t>
              </a:r>
              <a:endParaRPr sz="2400" b="1" i="0" u="none" strike="noStrike" cap="none">
                <a:solidFill>
                  <a:schemeClr val="lt1"/>
                </a:solidFill>
              </a:endParaRPr>
            </a:p>
          </p:txBody>
        </p:sp>
        <p:sp>
          <p:nvSpPr>
            <p:cNvPr id="209" name="Google Shape;209;p38"/>
            <p:cNvSpPr/>
            <p:nvPr/>
          </p:nvSpPr>
          <p:spPr>
            <a:xfrm rot="5400000">
              <a:off x="5082071" y="1898341"/>
              <a:ext cx="387899" cy="6219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8"/>
            <p:cNvSpPr/>
            <p:nvPr/>
          </p:nvSpPr>
          <p:spPr>
            <a:xfrm>
              <a:off x="4361505" y="3325"/>
              <a:ext cx="1829100" cy="18291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8"/>
            <p:cNvSpPr txBox="1"/>
            <p:nvPr/>
          </p:nvSpPr>
          <p:spPr>
            <a:xfrm>
              <a:off x="4629371" y="271191"/>
              <a:ext cx="1293300" cy="12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</a:rPr>
                <a:t>RFI/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</a:rPr>
                <a:t>SSN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2" name="Google Shape;212;p38"/>
            <p:cNvSpPr/>
            <p:nvPr/>
          </p:nvSpPr>
          <p:spPr>
            <a:xfrm rot="-9221555">
              <a:off x="6217342" y="3850638"/>
              <a:ext cx="387872" cy="62185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6579193" y="3844473"/>
              <a:ext cx="1829100" cy="18291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8"/>
            <p:cNvSpPr txBox="1"/>
            <p:nvPr/>
          </p:nvSpPr>
          <p:spPr>
            <a:xfrm>
              <a:off x="6847059" y="4112339"/>
              <a:ext cx="1293300" cy="12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</a:rPr>
                <a:t>RFP</a:t>
              </a:r>
              <a:endParaRPr sz="2700" b="1" i="0" u="none" strike="noStrike" cap="none">
                <a:solidFill>
                  <a:schemeClr val="lt1"/>
                </a:solidFill>
              </a:endParaRPr>
            </a:p>
          </p:txBody>
        </p:sp>
        <p:sp>
          <p:nvSpPr>
            <p:cNvPr id="215" name="Google Shape;215;p38"/>
            <p:cNvSpPr/>
            <p:nvPr/>
          </p:nvSpPr>
          <p:spPr>
            <a:xfrm rot="-1665265">
              <a:off x="3982789" y="3802391"/>
              <a:ext cx="387818" cy="6219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2143817" y="3844473"/>
              <a:ext cx="1829100" cy="18291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4862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8"/>
            <p:cNvSpPr txBox="1"/>
            <p:nvPr/>
          </p:nvSpPr>
          <p:spPr>
            <a:xfrm>
              <a:off x="2411683" y="4112339"/>
              <a:ext cx="1293300" cy="12933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</a:rPr>
                <a:t>RFQ</a:t>
              </a:r>
              <a:endParaRPr sz="2700" b="1" i="0" u="none" strike="noStrike" cap="none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body" idx="4294967295"/>
          </p:nvPr>
        </p:nvSpPr>
        <p:spPr>
          <a:xfrm>
            <a:off x="237648" y="1895516"/>
            <a:ext cx="11882700" cy="44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Request for Information (RFI) / Sources Sought Notice (SSN):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 market research tool used to obtain price, delivery, capabilities, interest, etc. for planning purposes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Request for Quote (RFQ):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 solicitation method used to obtain price, cost, delivery, and related information from suppliers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Request for Proposal (RFP):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 solicitation method which  communicates the Government’s requirements and requests proposals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163"/>
              </a:buClr>
              <a:buSzPts val="2800"/>
              <a:buFont typeface="Roboto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9"/>
          <p:cNvSpPr txBox="1">
            <a:spLocks noGrp="1"/>
          </p:cNvSpPr>
          <p:nvPr>
            <p:ph type="title" idx="4294967295"/>
          </p:nvPr>
        </p:nvSpPr>
        <p:spPr>
          <a:xfrm>
            <a:off x="335003" y="519275"/>
            <a:ext cx="10354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>
                <a:latin typeface="Arial"/>
                <a:ea typeface="Arial"/>
                <a:cs typeface="Arial"/>
                <a:sym typeface="Arial"/>
              </a:rPr>
              <a:t>Definitions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>
            <a:spLocks noGrp="1"/>
          </p:cNvSpPr>
          <p:nvPr>
            <p:ph type="title" idx="4294967295"/>
          </p:nvPr>
        </p:nvSpPr>
        <p:spPr>
          <a:xfrm>
            <a:off x="0" y="1466336"/>
            <a:ext cx="915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3400" b="1" i="0" u="none" strike="noStrike" cap="none">
                <a:latin typeface="Arial"/>
                <a:ea typeface="Arial"/>
                <a:cs typeface="Arial"/>
                <a:sym typeface="Arial"/>
              </a:rPr>
              <a:t>Where are we in the </a:t>
            </a:r>
            <a:r>
              <a:rPr lang="en-US" sz="3400" b="1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400" b="1" i="0" u="none" strike="noStrike" cap="none">
                <a:latin typeface="Arial"/>
                <a:ea typeface="Arial"/>
                <a:cs typeface="Arial"/>
                <a:sym typeface="Arial"/>
              </a:rPr>
              <a:t>cquisition Process?</a:t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40" descr="Where are we in the acquisition Process? Blue squares and red arrow pointing right&#10;Planning: RFI SSN&#10;Solicitation: RFQ RFP&#10;Evaluations&#10;Award&#10;Administration"/>
          <p:cNvGrpSpPr/>
          <p:nvPr/>
        </p:nvGrpSpPr>
        <p:grpSpPr>
          <a:xfrm>
            <a:off x="46322" y="1073025"/>
            <a:ext cx="12099352" cy="5687688"/>
            <a:chOff x="431374" y="904443"/>
            <a:chExt cx="11404800" cy="5724900"/>
          </a:xfrm>
        </p:grpSpPr>
        <p:grpSp>
          <p:nvGrpSpPr>
            <p:cNvPr id="230" name="Google Shape;230;p40"/>
            <p:cNvGrpSpPr/>
            <p:nvPr/>
          </p:nvGrpSpPr>
          <p:grpSpPr>
            <a:xfrm>
              <a:off x="431374" y="904443"/>
              <a:ext cx="11404800" cy="5724900"/>
              <a:chOff x="-135158" y="-19"/>
              <a:chExt cx="11404800" cy="5724900"/>
            </a:xfrm>
          </p:grpSpPr>
          <p:sp>
            <p:nvSpPr>
              <p:cNvPr id="231" name="Google Shape;231;p40"/>
              <p:cNvSpPr/>
              <p:nvPr/>
            </p:nvSpPr>
            <p:spPr>
              <a:xfrm>
                <a:off x="-135158" y="-19"/>
                <a:ext cx="11404800" cy="5724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chemeClr val="lt1"/>
                  </a:gs>
                  <a:gs pos="71900">
                    <a:srgbClr val="D24848"/>
                  </a:gs>
                  <a:gs pos="88000">
                    <a:srgbClr val="C0000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40"/>
              <p:cNvSpPr/>
              <p:nvPr/>
            </p:nvSpPr>
            <p:spPr>
              <a:xfrm>
                <a:off x="3249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862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40"/>
              <p:cNvSpPr txBox="1"/>
              <p:nvPr/>
            </p:nvSpPr>
            <p:spPr>
              <a:xfrm>
                <a:off x="98747" y="1812979"/>
                <a:ext cx="1765200" cy="20991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Planning</a:t>
                </a:r>
                <a:endParaRPr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84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Char char="•"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RFI</a:t>
                </a:r>
                <a:endParaRPr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84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Char char="•"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SSN</a:t>
                </a:r>
                <a:endParaRPr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4" name="Google Shape;234;p40"/>
              <p:cNvSpPr/>
              <p:nvPr/>
            </p:nvSpPr>
            <p:spPr>
              <a:xfrm>
                <a:off x="2285573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862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40"/>
              <p:cNvSpPr txBox="1"/>
              <p:nvPr/>
            </p:nvSpPr>
            <p:spPr>
              <a:xfrm>
                <a:off x="2380657" y="1812990"/>
                <a:ext cx="1765200" cy="20466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Solicitation</a:t>
                </a:r>
                <a:endParaRPr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84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Char char="•"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RFQ</a:t>
                </a:r>
                <a:endParaRPr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Twentieth Century"/>
                  <a:buChar char="•"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RFP</a:t>
                </a:r>
                <a:endParaRPr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6" name="Google Shape;236;p40"/>
              <p:cNvSpPr/>
              <p:nvPr/>
            </p:nvSpPr>
            <p:spPr>
              <a:xfrm>
                <a:off x="4567896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862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40"/>
              <p:cNvSpPr txBox="1"/>
              <p:nvPr/>
            </p:nvSpPr>
            <p:spPr>
              <a:xfrm>
                <a:off x="4663394" y="1812979"/>
                <a:ext cx="1765200" cy="20991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spcFirstLastPara="1" wrap="square" lIns="76200" tIns="76200" rIns="76200" bIns="76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Evaluations</a:t>
                </a:r>
                <a:endParaRPr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8" name="Google Shape;238;p40"/>
              <p:cNvSpPr/>
              <p:nvPr/>
            </p:nvSpPr>
            <p:spPr>
              <a:xfrm>
                <a:off x="6850219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862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40"/>
              <p:cNvSpPr txBox="1"/>
              <p:nvPr/>
            </p:nvSpPr>
            <p:spPr>
              <a:xfrm>
                <a:off x="6954377" y="1812880"/>
                <a:ext cx="1765200" cy="20991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spcFirstLastPara="1" wrap="square" lIns="76200" tIns="76200" rIns="76200" bIns="76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Award</a:t>
                </a:r>
                <a:endParaRPr sz="24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0" name="Google Shape;240;p40"/>
              <p:cNvSpPr/>
              <p:nvPr/>
            </p:nvSpPr>
            <p:spPr>
              <a:xfrm>
                <a:off x="9132543" y="1717481"/>
                <a:ext cx="1956300" cy="2289900"/>
              </a:xfrm>
              <a:prstGeom prst="roundRect">
                <a:avLst>
                  <a:gd name="adj" fmla="val 16667"/>
                </a:avLst>
              </a:prstGeom>
              <a:solidFill>
                <a:srgbClr val="1F3864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4862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40"/>
              <p:cNvSpPr txBox="1"/>
              <p:nvPr/>
            </p:nvSpPr>
            <p:spPr>
              <a:xfrm>
                <a:off x="9132542" y="1863393"/>
                <a:ext cx="1956300" cy="19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6200" tIns="76200" rIns="76200" bIns="762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200" b="1" i="0" u="none" strike="noStrike" cap="non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Administration</a:t>
                </a:r>
                <a:endParaRPr sz="2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2" name="Google Shape;242;p40"/>
            <p:cNvSpPr/>
            <p:nvPr/>
          </p:nvSpPr>
          <p:spPr>
            <a:xfrm>
              <a:off x="536713" y="2230024"/>
              <a:ext cx="725700" cy="6063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666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2683565" y="2230025"/>
              <a:ext cx="725700" cy="6063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6666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title" idx="4294967295"/>
          </p:nvPr>
        </p:nvSpPr>
        <p:spPr>
          <a:xfrm>
            <a:off x="74429" y="388200"/>
            <a:ext cx="1169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>
                <a:latin typeface="Arial"/>
                <a:ea typeface="Arial"/>
                <a:cs typeface="Arial"/>
                <a:sym typeface="Arial"/>
              </a:rPr>
              <a:t>Key Differences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9" name="Google Shape;249;p41"/>
          <p:cNvGraphicFramePr/>
          <p:nvPr/>
        </p:nvGraphicFramePr>
        <p:xfrm>
          <a:off x="74428" y="1371601"/>
          <a:ext cx="12117575" cy="548637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9B5FF"/>
                    </a:gs>
                    <a:gs pos="35000">
                      <a:srgbClr val="B9CBFF"/>
                    </a:gs>
                    <a:gs pos="100000">
                      <a:srgbClr val="E2E9FF"/>
                    </a:gs>
                  </a:gsLst>
                  <a:lin ang="16200000" scaled="0"/>
                </a:gradFill>
                <a:tableStyleId>{E87DCD5C-3284-4A0E-A32F-80B341FF6B75}</a:tableStyleId>
              </a:tblPr>
              <a:tblGrid>
                <a:gridCol w="30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Why</a:t>
                      </a:r>
                      <a:endParaRPr sz="2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Where</a:t>
                      </a:r>
                      <a:endParaRPr sz="2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RFI/SSN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Request for Information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Sources Sought Notice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Solicit industry input: 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Government’s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28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Requirement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28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Strategy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Industry’s</a:t>
                      </a: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28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Capability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6286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Interest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subpart 8.4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 12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parts 13, 15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16.505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GSA Schedules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Commercial Items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 Market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(GSA OASIS, Alliant)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RFP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Request for Proposal</a:t>
                      </a:r>
                      <a:endParaRPr sz="18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Communicate Requirement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&amp; Solicit Proposals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 12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parts 13, 15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16.505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Commercial Items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 Market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(GSA OASIS, Alliant)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RFQ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Request for Quote</a:t>
                      </a:r>
                      <a:endParaRPr sz="1800" i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wentieth Century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Obtain: 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Price 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Delivery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Related Information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subpart 8.4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FAR part 13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GSA Schedules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Open Market (Below the SAT)</a:t>
                      </a:r>
                      <a:endParaRPr sz="1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4525" marR="845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457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2"/>
          <p:cNvSpPr txBox="1">
            <a:spLocks noGrp="1"/>
          </p:cNvSpPr>
          <p:nvPr>
            <p:ph type="title" idx="4294967295"/>
          </p:nvPr>
        </p:nvSpPr>
        <p:spPr>
          <a:xfrm>
            <a:off x="-2" y="2664554"/>
            <a:ext cx="4457700" cy="227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Poll Question </a:t>
            </a:r>
          </a:p>
        </p:txBody>
      </p:sp>
      <p:grpSp>
        <p:nvGrpSpPr>
          <p:cNvPr id="256" name="Google Shape;256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1549" y="2374858"/>
            <a:ext cx="417319" cy="579175"/>
            <a:chOff x="6781800" y="2305050"/>
            <a:chExt cx="679451" cy="942975"/>
          </a:xfrm>
        </p:grpSpPr>
        <p:sp>
          <p:nvSpPr>
            <p:cNvPr id="257" name="Google Shape;257;p42"/>
            <p:cNvSpPr/>
            <p:nvPr/>
          </p:nvSpPr>
          <p:spPr>
            <a:xfrm>
              <a:off x="6781800" y="2305050"/>
              <a:ext cx="679451" cy="606425"/>
            </a:xfrm>
            <a:custGeom>
              <a:avLst/>
              <a:gdLst/>
              <a:ahLst/>
              <a:cxnLst/>
              <a:rect l="l" t="t" r="r" b="b"/>
              <a:pathLst>
                <a:path w="629" h="562" extrusionOk="0">
                  <a:moveTo>
                    <a:pt x="125" y="562"/>
                  </a:moveTo>
                  <a:cubicBezTo>
                    <a:pt x="122" y="562"/>
                    <a:pt x="119" y="561"/>
                    <a:pt x="116" y="559"/>
                  </a:cubicBezTo>
                  <a:cubicBezTo>
                    <a:pt x="42" y="499"/>
                    <a:pt x="0" y="410"/>
                    <a:pt x="0" y="314"/>
                  </a:cubicBezTo>
                  <a:cubicBezTo>
                    <a:pt x="0" y="141"/>
                    <a:pt x="141" y="0"/>
                    <a:pt x="314" y="0"/>
                  </a:cubicBezTo>
                  <a:cubicBezTo>
                    <a:pt x="488" y="0"/>
                    <a:pt x="629" y="141"/>
                    <a:pt x="629" y="314"/>
                  </a:cubicBezTo>
                  <a:cubicBezTo>
                    <a:pt x="629" y="407"/>
                    <a:pt x="589" y="494"/>
                    <a:pt x="518" y="554"/>
                  </a:cubicBezTo>
                  <a:cubicBezTo>
                    <a:pt x="512" y="559"/>
                    <a:pt x="503" y="558"/>
                    <a:pt x="498" y="552"/>
                  </a:cubicBezTo>
                  <a:cubicBezTo>
                    <a:pt x="493" y="546"/>
                    <a:pt x="494" y="537"/>
                    <a:pt x="500" y="532"/>
                  </a:cubicBezTo>
                  <a:cubicBezTo>
                    <a:pt x="564" y="478"/>
                    <a:pt x="601" y="398"/>
                    <a:pt x="601" y="314"/>
                  </a:cubicBezTo>
                  <a:cubicBezTo>
                    <a:pt x="601" y="156"/>
                    <a:pt x="472" y="28"/>
                    <a:pt x="314" y="28"/>
                  </a:cubicBezTo>
                  <a:cubicBezTo>
                    <a:pt x="156" y="28"/>
                    <a:pt x="28" y="156"/>
                    <a:pt x="28" y="314"/>
                  </a:cubicBezTo>
                  <a:cubicBezTo>
                    <a:pt x="28" y="401"/>
                    <a:pt x="67" y="483"/>
                    <a:pt x="134" y="537"/>
                  </a:cubicBezTo>
                  <a:cubicBezTo>
                    <a:pt x="140" y="542"/>
                    <a:pt x="141" y="551"/>
                    <a:pt x="136" y="557"/>
                  </a:cubicBezTo>
                  <a:cubicBezTo>
                    <a:pt x="133" y="560"/>
                    <a:pt x="129" y="562"/>
                    <a:pt x="125" y="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2"/>
            <p:cNvSpPr/>
            <p:nvPr/>
          </p:nvSpPr>
          <p:spPr>
            <a:xfrm>
              <a:off x="7042150" y="3197225"/>
              <a:ext cx="161925" cy="50800"/>
            </a:xfrm>
            <a:custGeom>
              <a:avLst/>
              <a:gdLst/>
              <a:ahLst/>
              <a:cxnLst/>
              <a:rect l="l" t="t" r="r" b="b"/>
              <a:pathLst>
                <a:path w="150" h="47" extrusionOk="0">
                  <a:moveTo>
                    <a:pt x="74" y="47"/>
                  </a:moveTo>
                  <a:cubicBezTo>
                    <a:pt x="54" y="47"/>
                    <a:pt x="29" y="45"/>
                    <a:pt x="7" y="28"/>
                  </a:cubicBezTo>
                  <a:cubicBezTo>
                    <a:pt x="1" y="23"/>
                    <a:pt x="0" y="14"/>
                    <a:pt x="5" y="8"/>
                  </a:cubicBezTo>
                  <a:cubicBezTo>
                    <a:pt x="10" y="2"/>
                    <a:pt x="19" y="1"/>
                    <a:pt x="25" y="6"/>
                  </a:cubicBezTo>
                  <a:cubicBezTo>
                    <a:pt x="39" y="17"/>
                    <a:pt x="58" y="19"/>
                    <a:pt x="74" y="19"/>
                  </a:cubicBezTo>
                  <a:cubicBezTo>
                    <a:pt x="96" y="19"/>
                    <a:pt x="113" y="14"/>
                    <a:pt x="126" y="5"/>
                  </a:cubicBezTo>
                  <a:cubicBezTo>
                    <a:pt x="132" y="0"/>
                    <a:pt x="141" y="1"/>
                    <a:pt x="145" y="8"/>
                  </a:cubicBezTo>
                  <a:cubicBezTo>
                    <a:pt x="150" y="14"/>
                    <a:pt x="149" y="23"/>
                    <a:pt x="142" y="27"/>
                  </a:cubicBezTo>
                  <a:cubicBezTo>
                    <a:pt x="125" y="41"/>
                    <a:pt x="102" y="47"/>
                    <a:pt x="7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2"/>
            <p:cNvSpPr/>
            <p:nvPr/>
          </p:nvSpPr>
          <p:spPr>
            <a:xfrm>
              <a:off x="6918325" y="2909888"/>
              <a:ext cx="407987" cy="282575"/>
            </a:xfrm>
            <a:custGeom>
              <a:avLst/>
              <a:gdLst/>
              <a:ahLst/>
              <a:cxnLst/>
              <a:rect l="l" t="t" r="r" b="b"/>
              <a:pathLst>
                <a:path w="377" h="261" extrusionOk="0">
                  <a:moveTo>
                    <a:pt x="323" y="261"/>
                  </a:moveTo>
                  <a:cubicBezTo>
                    <a:pt x="54" y="261"/>
                    <a:pt x="54" y="261"/>
                    <a:pt x="54" y="261"/>
                  </a:cubicBezTo>
                  <a:cubicBezTo>
                    <a:pt x="24" y="261"/>
                    <a:pt x="0" y="237"/>
                    <a:pt x="0" y="207"/>
                  </a:cubicBezTo>
                  <a:cubicBezTo>
                    <a:pt x="0" y="192"/>
                    <a:pt x="6" y="178"/>
                    <a:pt x="16" y="168"/>
                  </a:cubicBezTo>
                  <a:cubicBezTo>
                    <a:pt x="6" y="158"/>
                    <a:pt x="0" y="145"/>
                    <a:pt x="0" y="130"/>
                  </a:cubicBezTo>
                  <a:cubicBezTo>
                    <a:pt x="0" y="115"/>
                    <a:pt x="6" y="10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53" y="0"/>
                    <a:pt x="377" y="24"/>
                    <a:pt x="377" y="54"/>
                  </a:cubicBezTo>
                  <a:cubicBezTo>
                    <a:pt x="377" y="69"/>
                    <a:pt x="371" y="82"/>
                    <a:pt x="361" y="92"/>
                  </a:cubicBezTo>
                  <a:cubicBezTo>
                    <a:pt x="371" y="102"/>
                    <a:pt x="377" y="115"/>
                    <a:pt x="377" y="130"/>
                  </a:cubicBezTo>
                  <a:cubicBezTo>
                    <a:pt x="377" y="145"/>
                    <a:pt x="371" y="158"/>
                    <a:pt x="361" y="168"/>
                  </a:cubicBezTo>
                  <a:cubicBezTo>
                    <a:pt x="371" y="178"/>
                    <a:pt x="377" y="192"/>
                    <a:pt x="377" y="207"/>
                  </a:cubicBezTo>
                  <a:cubicBezTo>
                    <a:pt x="377" y="237"/>
                    <a:pt x="353" y="261"/>
                    <a:pt x="323" y="261"/>
                  </a:cubicBezTo>
                  <a:close/>
                  <a:moveTo>
                    <a:pt x="54" y="28"/>
                  </a:moveTo>
                  <a:cubicBezTo>
                    <a:pt x="40" y="28"/>
                    <a:pt x="28" y="40"/>
                    <a:pt x="28" y="54"/>
                  </a:cubicBezTo>
                  <a:cubicBezTo>
                    <a:pt x="28" y="65"/>
                    <a:pt x="35" y="75"/>
                    <a:pt x="46" y="79"/>
                  </a:cubicBezTo>
                  <a:cubicBezTo>
                    <a:pt x="52" y="80"/>
                    <a:pt x="56" y="86"/>
                    <a:pt x="56" y="92"/>
                  </a:cubicBezTo>
                  <a:cubicBezTo>
                    <a:pt x="56" y="98"/>
                    <a:pt x="52" y="104"/>
                    <a:pt x="46" y="105"/>
                  </a:cubicBezTo>
                  <a:cubicBezTo>
                    <a:pt x="35" y="109"/>
                    <a:pt x="28" y="119"/>
                    <a:pt x="28" y="130"/>
                  </a:cubicBezTo>
                  <a:cubicBezTo>
                    <a:pt x="28" y="141"/>
                    <a:pt x="35" y="151"/>
                    <a:pt x="46" y="155"/>
                  </a:cubicBezTo>
                  <a:cubicBezTo>
                    <a:pt x="52" y="156"/>
                    <a:pt x="56" y="162"/>
                    <a:pt x="56" y="168"/>
                  </a:cubicBezTo>
                  <a:cubicBezTo>
                    <a:pt x="56" y="174"/>
                    <a:pt x="52" y="180"/>
                    <a:pt x="46" y="181"/>
                  </a:cubicBezTo>
                  <a:cubicBezTo>
                    <a:pt x="36" y="185"/>
                    <a:pt x="28" y="195"/>
                    <a:pt x="28" y="207"/>
                  </a:cubicBezTo>
                  <a:cubicBezTo>
                    <a:pt x="28" y="221"/>
                    <a:pt x="40" y="233"/>
                    <a:pt x="54" y="233"/>
                  </a:cubicBezTo>
                  <a:cubicBezTo>
                    <a:pt x="323" y="233"/>
                    <a:pt x="323" y="233"/>
                    <a:pt x="323" y="233"/>
                  </a:cubicBezTo>
                  <a:cubicBezTo>
                    <a:pt x="337" y="233"/>
                    <a:pt x="349" y="221"/>
                    <a:pt x="349" y="207"/>
                  </a:cubicBezTo>
                  <a:cubicBezTo>
                    <a:pt x="349" y="195"/>
                    <a:pt x="341" y="185"/>
                    <a:pt x="331" y="181"/>
                  </a:cubicBezTo>
                  <a:cubicBezTo>
                    <a:pt x="325" y="180"/>
                    <a:pt x="321" y="174"/>
                    <a:pt x="321" y="168"/>
                  </a:cubicBezTo>
                  <a:cubicBezTo>
                    <a:pt x="321" y="162"/>
                    <a:pt x="325" y="156"/>
                    <a:pt x="331" y="155"/>
                  </a:cubicBezTo>
                  <a:cubicBezTo>
                    <a:pt x="342" y="151"/>
                    <a:pt x="349" y="141"/>
                    <a:pt x="349" y="130"/>
                  </a:cubicBezTo>
                  <a:cubicBezTo>
                    <a:pt x="349" y="119"/>
                    <a:pt x="342" y="109"/>
                    <a:pt x="331" y="105"/>
                  </a:cubicBezTo>
                  <a:cubicBezTo>
                    <a:pt x="325" y="104"/>
                    <a:pt x="321" y="98"/>
                    <a:pt x="321" y="92"/>
                  </a:cubicBezTo>
                  <a:cubicBezTo>
                    <a:pt x="321" y="86"/>
                    <a:pt x="325" y="80"/>
                    <a:pt x="331" y="79"/>
                  </a:cubicBezTo>
                  <a:cubicBezTo>
                    <a:pt x="342" y="75"/>
                    <a:pt x="349" y="65"/>
                    <a:pt x="349" y="54"/>
                  </a:cubicBezTo>
                  <a:cubicBezTo>
                    <a:pt x="349" y="40"/>
                    <a:pt x="337" y="28"/>
                    <a:pt x="323" y="28"/>
                  </a:cubicBezTo>
                  <a:lnTo>
                    <a:pt x="54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2"/>
            <p:cNvSpPr/>
            <p:nvPr/>
          </p:nvSpPr>
          <p:spPr>
            <a:xfrm>
              <a:off x="6999288" y="2995613"/>
              <a:ext cx="246062" cy="30162"/>
            </a:xfrm>
            <a:custGeom>
              <a:avLst/>
              <a:gdLst/>
              <a:ahLst/>
              <a:cxnLst/>
              <a:rect l="l" t="t" r="r" b="b"/>
              <a:pathLst>
                <a:path w="227" h="28" extrusionOk="0">
                  <a:moveTo>
                    <a:pt x="213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21" y="0"/>
                    <a:pt x="227" y="6"/>
                    <a:pt x="227" y="14"/>
                  </a:cubicBezTo>
                  <a:cubicBezTo>
                    <a:pt x="227" y="22"/>
                    <a:pt x="221" y="28"/>
                    <a:pt x="21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2"/>
            <p:cNvSpPr/>
            <p:nvPr/>
          </p:nvSpPr>
          <p:spPr>
            <a:xfrm>
              <a:off x="6999288" y="3076575"/>
              <a:ext cx="246062" cy="30162"/>
            </a:xfrm>
            <a:custGeom>
              <a:avLst/>
              <a:gdLst/>
              <a:ahLst/>
              <a:cxnLst/>
              <a:rect l="l" t="t" r="r" b="b"/>
              <a:pathLst>
                <a:path w="227" h="28" extrusionOk="0">
                  <a:moveTo>
                    <a:pt x="213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21" y="0"/>
                    <a:pt x="227" y="6"/>
                    <a:pt x="227" y="14"/>
                  </a:cubicBezTo>
                  <a:cubicBezTo>
                    <a:pt x="227" y="22"/>
                    <a:pt x="221" y="28"/>
                    <a:pt x="21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7016750" y="2562225"/>
              <a:ext cx="211137" cy="376237"/>
            </a:xfrm>
            <a:custGeom>
              <a:avLst/>
              <a:gdLst/>
              <a:ahLst/>
              <a:cxnLst/>
              <a:rect l="l" t="t" r="r" b="b"/>
              <a:pathLst>
                <a:path w="195" h="347" extrusionOk="0">
                  <a:moveTo>
                    <a:pt x="195" y="17"/>
                  </a:moveTo>
                  <a:cubicBezTo>
                    <a:pt x="195" y="12"/>
                    <a:pt x="193" y="6"/>
                    <a:pt x="188" y="4"/>
                  </a:cubicBezTo>
                  <a:cubicBezTo>
                    <a:pt x="181" y="0"/>
                    <a:pt x="172" y="3"/>
                    <a:pt x="169" y="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8" y="9"/>
                    <a:pt x="135" y="6"/>
                    <a:pt x="132" y="4"/>
                  </a:cubicBezTo>
                  <a:cubicBezTo>
                    <a:pt x="125" y="0"/>
                    <a:pt x="116" y="3"/>
                    <a:pt x="113" y="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9"/>
                    <a:pt x="80" y="6"/>
                    <a:pt x="77" y="4"/>
                  </a:cubicBezTo>
                  <a:cubicBezTo>
                    <a:pt x="70" y="0"/>
                    <a:pt x="61" y="2"/>
                    <a:pt x="58" y="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3" y="4"/>
                    <a:pt x="14" y="1"/>
                    <a:pt x="8" y="5"/>
                  </a:cubicBezTo>
                  <a:cubicBezTo>
                    <a:pt x="3" y="7"/>
                    <a:pt x="0" y="12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9"/>
                    <a:pt x="6" y="295"/>
                    <a:pt x="14" y="295"/>
                  </a:cubicBezTo>
                  <a:cubicBezTo>
                    <a:pt x="22" y="295"/>
                    <a:pt x="28" y="289"/>
                    <a:pt x="28" y="281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80"/>
                    <a:pt x="36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6" y="83"/>
                    <a:pt x="51" y="80"/>
                    <a:pt x="53" y="7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7" y="80"/>
                    <a:pt x="92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2" y="83"/>
                    <a:pt x="107" y="80"/>
                    <a:pt x="109" y="7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80"/>
                    <a:pt x="148" y="83"/>
                    <a:pt x="153" y="83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58" y="83"/>
                    <a:pt x="163" y="80"/>
                    <a:pt x="165" y="76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67" y="333"/>
                    <a:pt x="167" y="333"/>
                    <a:pt x="167" y="333"/>
                  </a:cubicBezTo>
                  <a:cubicBezTo>
                    <a:pt x="167" y="341"/>
                    <a:pt x="173" y="347"/>
                    <a:pt x="181" y="347"/>
                  </a:cubicBezTo>
                  <a:cubicBezTo>
                    <a:pt x="189" y="347"/>
                    <a:pt x="195" y="341"/>
                    <a:pt x="195" y="333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8"/>
                    <a:pt x="195" y="18"/>
                    <a:pt x="195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079512" y="1895475"/>
            <a:ext cx="42480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2"/>
          <p:cNvSpPr/>
          <p:nvPr/>
        </p:nvSpPr>
        <p:spPr>
          <a:xfrm>
            <a:off x="6110344" y="1904104"/>
            <a:ext cx="4260000" cy="263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Has your organization responded to an RFI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title" idx="4294967295"/>
          </p:nvPr>
        </p:nvSpPr>
        <p:spPr>
          <a:xfrm>
            <a:off x="210498" y="430575"/>
            <a:ext cx="993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4800" b="1" i="0" u="none" strike="noStrike" cap="none" dirty="0">
                <a:latin typeface="Arial"/>
                <a:ea typeface="Arial"/>
                <a:cs typeface="Arial"/>
                <a:sym typeface="Arial"/>
              </a:rPr>
              <a:t>What to Expect</a:t>
            </a:r>
            <a:endParaRPr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3"/>
          <p:cNvSpPr txBox="1"/>
          <p:nvPr/>
        </p:nvSpPr>
        <p:spPr>
          <a:xfrm>
            <a:off x="588345" y="2029983"/>
            <a:ext cx="4383014" cy="6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</a:rPr>
              <a:t>What is in an RFI?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71" name="Google Shape;271;p43"/>
          <p:cNvSpPr txBox="1"/>
          <p:nvPr/>
        </p:nvSpPr>
        <p:spPr>
          <a:xfrm>
            <a:off x="891649" y="2723905"/>
            <a:ext cx="4759930" cy="320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i="0" u="none" strike="noStrike" cap="none">
                <a:solidFill>
                  <a:schemeClr val="dk1"/>
                </a:solidFill>
              </a:rPr>
              <a:t>No standard format</a:t>
            </a:r>
            <a:endParaRPr sz="1600" i="0" u="none" strike="noStrike" cap="none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i="0" u="none" strike="noStrike" cap="none">
                <a:solidFill>
                  <a:schemeClr val="dk1"/>
                </a:solidFill>
              </a:rPr>
              <a:t>Shorter response times</a:t>
            </a:r>
            <a:endParaRPr sz="1600" i="0" u="none" strike="noStrike" cap="none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i="0" u="none" strike="noStrike" cap="none">
                <a:solidFill>
                  <a:schemeClr val="dk1"/>
                </a:solidFill>
              </a:rPr>
              <a:t>Overview of the Government’s Requirement</a:t>
            </a:r>
            <a:endParaRPr sz="1600" i="0" u="none" strike="noStrike" cap="none">
              <a:solidFill>
                <a:schemeClr val="dk1"/>
              </a:solidFill>
            </a:endParaRPr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i="0" u="none" strike="noStrike" cap="none">
                <a:solidFill>
                  <a:schemeClr val="dk1"/>
                </a:solidFill>
              </a:rPr>
              <a:t>Questions for Industry</a:t>
            </a:r>
            <a:endParaRPr sz="16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72" name="Google Shape;272;p43"/>
          <p:cNvSpPr txBox="1"/>
          <p:nvPr/>
        </p:nvSpPr>
        <p:spPr>
          <a:xfrm>
            <a:off x="6624749" y="1917975"/>
            <a:ext cx="46620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</a:rPr>
              <a:t>How Should I Respond?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73" name="Google Shape;273;p43"/>
          <p:cNvSpPr txBox="1"/>
          <p:nvPr/>
        </p:nvSpPr>
        <p:spPr>
          <a:xfrm>
            <a:off x="6526921" y="2632124"/>
            <a:ext cx="47598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>
                <a:solidFill>
                  <a:schemeClr val="dk1"/>
                </a:solidFill>
              </a:rPr>
              <a:t>Follow the format specified in the RFI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>
                <a:solidFill>
                  <a:schemeClr val="dk1"/>
                </a:solidFill>
              </a:rPr>
              <a:t>Interest – Will you submit an offer?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>
                <a:solidFill>
                  <a:schemeClr val="dk1"/>
                </a:solidFill>
              </a:rPr>
              <a:t>Business Size &amp; Primary NAICS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>
                <a:solidFill>
                  <a:schemeClr val="dk1"/>
                </a:solidFill>
              </a:rPr>
              <a:t>Relative Experience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>
                <a:solidFill>
                  <a:schemeClr val="dk1"/>
                </a:solidFill>
              </a:rPr>
              <a:t>Subcontractor Involvement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i="0" u="none" strike="noStrike" cap="none">
                <a:solidFill>
                  <a:schemeClr val="dk1"/>
                </a:solidFill>
              </a:rPr>
              <a:t>Conflicts of Interest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cxnSp>
        <p:nvCxnSpPr>
          <p:cNvPr id="274" name="Google Shape;274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2520124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691789" y="1787703"/>
            <a:ext cx="424" cy="50702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663</Words>
  <Application>Microsoft Office PowerPoint</Application>
  <PresentationFormat>Widescreen</PresentationFormat>
  <Paragraphs>174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Twentieth Century</vt:lpstr>
      <vt:lpstr>Arial</vt:lpstr>
      <vt:lpstr>Calibri</vt:lpstr>
      <vt:lpstr>Roboto</vt:lpstr>
      <vt:lpstr>1_Office Theme</vt:lpstr>
      <vt:lpstr>GSA PRESENTATION V1</vt:lpstr>
      <vt:lpstr>RFIs, RFQs, RFPs:  Understanding the Difference</vt:lpstr>
      <vt:lpstr>Welcome</vt:lpstr>
      <vt:lpstr>Today’s Agenda</vt:lpstr>
      <vt:lpstr>Core Purpose:</vt:lpstr>
      <vt:lpstr>Definitions</vt:lpstr>
      <vt:lpstr>Where are we in the Acquisition Process?</vt:lpstr>
      <vt:lpstr>Key Differences</vt:lpstr>
      <vt:lpstr>Poll Question </vt:lpstr>
      <vt:lpstr>What to Expect</vt:lpstr>
      <vt:lpstr>RFI Example - Less Complex</vt:lpstr>
      <vt:lpstr>RFI Example - More Complex</vt:lpstr>
      <vt:lpstr>RFI Tips</vt:lpstr>
      <vt:lpstr>Question </vt:lpstr>
      <vt:lpstr>RFPs - What to Expect</vt:lpstr>
      <vt:lpstr>RFQs - What to Expect</vt:lpstr>
      <vt:lpstr>RFQ &amp; RFP Tips</vt:lpstr>
      <vt:lpstr>RFQ &amp; RFP-Tips</vt:lpstr>
      <vt:lpstr>eBuy “Interested” Feature</vt:lpstr>
      <vt:lpstr>Questions </vt:lpstr>
      <vt:lpstr>MAS Resources for Assistance  </vt:lpstr>
      <vt:lpstr>Questions?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7</cp:revision>
  <dcterms:modified xsi:type="dcterms:W3CDTF">2023-02-09T19:47:52Z</dcterms:modified>
</cp:coreProperties>
</file>