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5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Bodoni" panose="020B0604020202020204" charset="0"/>
      <p:bold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56">
          <p15:clr>
            <a:srgbClr val="000000"/>
          </p15:clr>
        </p15:guide>
        <p15:guide id="2" pos="5328">
          <p15:clr>
            <a:srgbClr val="000000"/>
          </p15:clr>
        </p15:guide>
        <p15:guide id="3" orient="horz" pos="606">
          <p15:clr>
            <a:srgbClr val="9AA0A6"/>
          </p15:clr>
        </p15:guide>
        <p15:guide id="4" orient="horz" pos="540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ani Brown - ZCRC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6122" autoAdjust="0"/>
  </p:normalViewPr>
  <p:slideViewPr>
    <p:cSldViewPr snapToGrid="0">
      <p:cViewPr varScale="1">
        <p:scale>
          <a:sx n="145" d="100"/>
          <a:sy n="145" d="100"/>
        </p:scale>
        <p:origin x="624" y="108"/>
      </p:cViewPr>
      <p:guideLst>
        <p:guide orient="horz" pos="756"/>
        <p:guide pos="5328"/>
        <p:guide orient="horz" pos="606"/>
        <p:guide orient="horz" pos="5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4-30T19:18:50.397" idx="1">
    <p:pos x="6000" y="0"/>
    <p:text>@daena.coke-mckay@gsa.gov hi daena, please add the speaker name(s) and titles to this slideshow. thank you.
_Assigned to daena.coke-mckay@gsa.gov_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ccfaa4c978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3100" y="573088"/>
            <a:ext cx="5030788" cy="2830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2ccfaa4c978_0_546:notes"/>
          <p:cNvSpPr txBox="1">
            <a:spLocks noGrp="1"/>
          </p:cNvSpPr>
          <p:nvPr>
            <p:ph type="body" idx="1"/>
          </p:nvPr>
        </p:nvSpPr>
        <p:spPr>
          <a:xfrm>
            <a:off x="256382" y="3517905"/>
            <a:ext cx="6343800" cy="49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FFFF00"/>
              </a:highlight>
            </a:endParaRPr>
          </a:p>
        </p:txBody>
      </p:sp>
      <p:sp>
        <p:nvSpPr>
          <p:cNvPr id="193" name="Google Shape;193;g2ccfaa4c978_0_5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ccfaa4c978_0_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3100" y="573088"/>
            <a:ext cx="5030788" cy="2830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2ccfaa4c978_0_556:notes"/>
          <p:cNvSpPr txBox="1">
            <a:spLocks noGrp="1"/>
          </p:cNvSpPr>
          <p:nvPr>
            <p:ph type="body" idx="1"/>
          </p:nvPr>
        </p:nvSpPr>
        <p:spPr>
          <a:xfrm>
            <a:off x="256382" y="3517905"/>
            <a:ext cx="6343800" cy="49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04" name="Google Shape;204;g2ccfaa4c978_0_5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ccfaa4c978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3100" y="573088"/>
            <a:ext cx="5030788" cy="2830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2ccfaa4c978_0_565:notes"/>
          <p:cNvSpPr txBox="1">
            <a:spLocks noGrp="1"/>
          </p:cNvSpPr>
          <p:nvPr>
            <p:ph type="body" idx="1"/>
          </p:nvPr>
        </p:nvSpPr>
        <p:spPr>
          <a:xfrm>
            <a:off x="256382" y="3517905"/>
            <a:ext cx="6343800" cy="49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  <p:sp>
        <p:nvSpPr>
          <p:cNvPr id="214" name="Google Shape;214;g2ccfaa4c978_0_5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ccfaa4c978_0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3100" y="573088"/>
            <a:ext cx="5030788" cy="2830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2ccfaa4c978_0_575:notes"/>
          <p:cNvSpPr txBox="1">
            <a:spLocks noGrp="1"/>
          </p:cNvSpPr>
          <p:nvPr>
            <p:ph type="body" idx="1"/>
          </p:nvPr>
        </p:nvSpPr>
        <p:spPr>
          <a:xfrm>
            <a:off x="256382" y="3517905"/>
            <a:ext cx="6343800" cy="49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  <p:sp>
        <p:nvSpPr>
          <p:cNvPr id="225" name="Google Shape;225;g2ccfaa4c978_0_5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ccfaa4c978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3100" y="573088"/>
            <a:ext cx="5030788" cy="2830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g2ccfaa4c978_0_587:notes"/>
          <p:cNvSpPr txBox="1">
            <a:spLocks noGrp="1"/>
          </p:cNvSpPr>
          <p:nvPr>
            <p:ph type="body" idx="1"/>
          </p:nvPr>
        </p:nvSpPr>
        <p:spPr>
          <a:xfrm>
            <a:off x="256382" y="3517905"/>
            <a:ext cx="6343800" cy="49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  <p:sp>
        <p:nvSpPr>
          <p:cNvPr id="238" name="Google Shape;238;g2ccfaa4c978_0_5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ccfaa4c978_0_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3100" y="573088"/>
            <a:ext cx="5030788" cy="2830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2ccfaa4c978_0_613:notes"/>
          <p:cNvSpPr txBox="1">
            <a:spLocks noGrp="1"/>
          </p:cNvSpPr>
          <p:nvPr>
            <p:ph type="body" idx="1"/>
          </p:nvPr>
        </p:nvSpPr>
        <p:spPr>
          <a:xfrm>
            <a:off x="256382" y="3517905"/>
            <a:ext cx="6343800" cy="49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5" name="Google Shape;265;g2ccfaa4c978_0_6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ccfaa4c978_0_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3100" y="573088"/>
            <a:ext cx="5030788" cy="2830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g2ccfaa4c978_0_622:notes"/>
          <p:cNvSpPr txBox="1">
            <a:spLocks noGrp="1"/>
          </p:cNvSpPr>
          <p:nvPr>
            <p:ph type="body" idx="1"/>
          </p:nvPr>
        </p:nvSpPr>
        <p:spPr>
          <a:xfrm>
            <a:off x="256382" y="3517905"/>
            <a:ext cx="6343800" cy="49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  <p:sp>
        <p:nvSpPr>
          <p:cNvPr id="275" name="Google Shape;275;g2ccfaa4c978_0_6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ccfaa4c978_0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3100" y="573088"/>
            <a:ext cx="5030788" cy="2830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g2ccfaa4c978_0_634:notes"/>
          <p:cNvSpPr txBox="1">
            <a:spLocks noGrp="1"/>
          </p:cNvSpPr>
          <p:nvPr>
            <p:ph type="body" idx="1"/>
          </p:nvPr>
        </p:nvSpPr>
        <p:spPr>
          <a:xfrm>
            <a:off x="256382" y="3517905"/>
            <a:ext cx="6343800" cy="49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  <p:sp>
        <p:nvSpPr>
          <p:cNvPr id="287" name="Google Shape;287;g2ccfaa4c978_0_6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ccfaa4c978_0_6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3100" y="573088"/>
            <a:ext cx="5030788" cy="2830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g2ccfaa4c978_0_647:notes"/>
          <p:cNvSpPr txBox="1">
            <a:spLocks noGrp="1"/>
          </p:cNvSpPr>
          <p:nvPr>
            <p:ph type="body" idx="1"/>
          </p:nvPr>
        </p:nvSpPr>
        <p:spPr>
          <a:xfrm>
            <a:off x="256382" y="3517905"/>
            <a:ext cx="6343800" cy="49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1" name="Google Shape;301;g2ccfaa4c978_0_6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ccfaa4c978_0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3100" y="573088"/>
            <a:ext cx="5030788" cy="2830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g2ccfaa4c978_0_678:notes"/>
          <p:cNvSpPr txBox="1">
            <a:spLocks noGrp="1"/>
          </p:cNvSpPr>
          <p:nvPr>
            <p:ph type="body" idx="1"/>
          </p:nvPr>
        </p:nvSpPr>
        <p:spPr>
          <a:xfrm>
            <a:off x="256382" y="3517905"/>
            <a:ext cx="6343800" cy="49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ccfaa4c978_0_464:notes"/>
          <p:cNvSpPr txBox="1">
            <a:spLocks noGrp="1"/>
          </p:cNvSpPr>
          <p:nvPr>
            <p:ph type="body" idx="1"/>
          </p:nvPr>
        </p:nvSpPr>
        <p:spPr>
          <a:xfrm>
            <a:off x="256382" y="3517905"/>
            <a:ext cx="6343800" cy="490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2ccfaa4c978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3100" y="573088"/>
            <a:ext cx="5030788" cy="2830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ccfaa4c978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2850" y="573088"/>
            <a:ext cx="5031300" cy="2830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g2ccfaa4c978_0_686:notes"/>
          <p:cNvSpPr txBox="1">
            <a:spLocks noGrp="1"/>
          </p:cNvSpPr>
          <p:nvPr>
            <p:ph type="body" idx="1"/>
          </p:nvPr>
        </p:nvSpPr>
        <p:spPr>
          <a:xfrm>
            <a:off x="256382" y="3517905"/>
            <a:ext cx="6343800" cy="49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2ccfaa4c978_0_6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ccfaa4c978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3100" y="573088"/>
            <a:ext cx="5030788" cy="2830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2ccfaa4c978_0_469:notes"/>
          <p:cNvSpPr txBox="1">
            <a:spLocks noGrp="1"/>
          </p:cNvSpPr>
          <p:nvPr>
            <p:ph type="body" idx="1"/>
          </p:nvPr>
        </p:nvSpPr>
        <p:spPr>
          <a:xfrm>
            <a:off x="256382" y="3517905"/>
            <a:ext cx="6343800" cy="49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g2ccfaa4c978_0_4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ccfaa4c978_0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3100" y="573088"/>
            <a:ext cx="5030788" cy="2830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2ccfaa4c978_0_477:notes"/>
          <p:cNvSpPr txBox="1">
            <a:spLocks noGrp="1"/>
          </p:cNvSpPr>
          <p:nvPr>
            <p:ph type="body" idx="1"/>
          </p:nvPr>
        </p:nvSpPr>
        <p:spPr>
          <a:xfrm>
            <a:off x="256382" y="3517905"/>
            <a:ext cx="6343800" cy="49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  <p:sp>
        <p:nvSpPr>
          <p:cNvPr id="121" name="Google Shape;121;g2ccfaa4c978_0_4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ccfaa4c978_0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3100" y="573088"/>
            <a:ext cx="5030788" cy="2830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2ccfaa4c978_0_484:notes"/>
          <p:cNvSpPr txBox="1">
            <a:spLocks noGrp="1"/>
          </p:cNvSpPr>
          <p:nvPr>
            <p:ph type="body" idx="1"/>
          </p:nvPr>
        </p:nvSpPr>
        <p:spPr>
          <a:xfrm>
            <a:off x="256382" y="3517905"/>
            <a:ext cx="6343800" cy="49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g2ccfaa4c978_0_4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ccfaa4c978_0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3100" y="573088"/>
            <a:ext cx="5030788" cy="2830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2ccfaa4c978_0_495:notes"/>
          <p:cNvSpPr txBox="1">
            <a:spLocks noGrp="1"/>
          </p:cNvSpPr>
          <p:nvPr>
            <p:ph type="body" idx="1"/>
          </p:nvPr>
        </p:nvSpPr>
        <p:spPr>
          <a:xfrm>
            <a:off x="256382" y="3517905"/>
            <a:ext cx="6343800" cy="49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g2ccfaa4c978_0_4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ccfaa4c978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3100" y="573088"/>
            <a:ext cx="5030788" cy="2830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2ccfaa4c978_0_504:notes"/>
          <p:cNvSpPr txBox="1">
            <a:spLocks noGrp="1"/>
          </p:cNvSpPr>
          <p:nvPr>
            <p:ph type="body" idx="1"/>
          </p:nvPr>
        </p:nvSpPr>
        <p:spPr>
          <a:xfrm>
            <a:off x="256382" y="3517905"/>
            <a:ext cx="6343800" cy="49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  <p:sp>
        <p:nvSpPr>
          <p:cNvPr id="148" name="Google Shape;148;g2ccfaa4c978_0_5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ccfaa4c978_0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3100" y="573088"/>
            <a:ext cx="5030788" cy="2830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2ccfaa4c978_0_518:notes"/>
          <p:cNvSpPr txBox="1">
            <a:spLocks noGrp="1"/>
          </p:cNvSpPr>
          <p:nvPr>
            <p:ph type="body" idx="1"/>
          </p:nvPr>
        </p:nvSpPr>
        <p:spPr>
          <a:xfrm>
            <a:off x="256382" y="3517905"/>
            <a:ext cx="6343800" cy="49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g2ccfaa4c978_0_5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ccfaa4c978_0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3100" y="573088"/>
            <a:ext cx="5030788" cy="2830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2ccfaa4c978_0_536:notes"/>
          <p:cNvSpPr txBox="1">
            <a:spLocks noGrp="1"/>
          </p:cNvSpPr>
          <p:nvPr>
            <p:ph type="body" idx="1"/>
          </p:nvPr>
        </p:nvSpPr>
        <p:spPr>
          <a:xfrm>
            <a:off x="256382" y="3517905"/>
            <a:ext cx="6343800" cy="49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1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2ccfaa4c978_0_5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1289873"/>
            <a:ext cx="9144000" cy="385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-8700" y="3975750"/>
            <a:ext cx="9161400" cy="1167600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0033" y="1729550"/>
            <a:ext cx="1698487" cy="305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3E7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1143000" y="1454741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3F80"/>
              </a:buClr>
              <a:buSzPts val="6000"/>
              <a:buFont typeface="Arial"/>
              <a:buChar char="●"/>
              <a:defRPr sz="6000">
                <a:solidFill>
                  <a:srgbClr val="003F8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1143000" y="4645959"/>
            <a:ext cx="68580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3F80"/>
              </a:buClr>
              <a:buSzPts val="1350"/>
              <a:buNone/>
              <a:defRPr sz="1350">
                <a:solidFill>
                  <a:srgbClr val="003F80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2"/>
          </p:nvPr>
        </p:nvSpPr>
        <p:spPr>
          <a:xfrm>
            <a:off x="1143000" y="3245446"/>
            <a:ext cx="685800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2400"/>
              <a:buNone/>
              <a:defRPr sz="2400" b="1">
                <a:solidFill>
                  <a:srgbClr val="A5A5A5"/>
                </a:solidFill>
              </a:defRPr>
            </a:lvl1pPr>
            <a:lvl2pPr marL="914400" lvl="1" indent="-2286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  <a:defRPr sz="2400" b="1">
                <a:solidFill>
                  <a:srgbClr val="898989"/>
                </a:solidFill>
              </a:defRPr>
            </a:lvl2pPr>
            <a:lvl3pPr marL="1371600" lvl="2" indent="-2286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  <a:defRPr sz="2400" b="1">
                <a:solidFill>
                  <a:srgbClr val="898989"/>
                </a:solidFill>
              </a:defRPr>
            </a:lvl3pPr>
            <a:lvl4pPr marL="1828800" lvl="3" indent="-2286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  <a:defRPr sz="2400" b="1">
                <a:solidFill>
                  <a:srgbClr val="898989"/>
                </a:solidFill>
              </a:defRPr>
            </a:lvl4pPr>
            <a:lvl5pPr marL="2286000" lvl="4" indent="-2286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  <a:defRPr sz="2400" b="1">
                <a:solidFill>
                  <a:srgbClr val="898989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68048" y="524433"/>
            <a:ext cx="1805925" cy="496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 - Screen Only">
  <p:cSld name="Chapter Slide - Screen Only">
    <p:bg>
      <p:bgPr>
        <a:solidFill>
          <a:srgbClr val="003E7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B4"/>
              </a:buClr>
              <a:buSzPts val="4500"/>
              <a:buFont typeface="Arial"/>
              <a:buChar char="●"/>
              <a:defRPr sz="4500">
                <a:solidFill>
                  <a:srgbClr val="007EB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98989"/>
              </a:buClr>
              <a:buSzPts val="1800"/>
              <a:buNone/>
              <a:defRPr sz="1800" b="1">
                <a:solidFill>
                  <a:srgbClr val="898989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628650" y="275269"/>
            <a:ext cx="7886700" cy="8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F80"/>
              </a:buClr>
              <a:buSzPts val="18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419100" y="4645730"/>
            <a:ext cx="1767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3028950" y="4645730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6796510" y="46457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with Subtitle">
  <p:cSld name="Title and Content - with Subtitl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628650" y="276456"/>
            <a:ext cx="78867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F80"/>
              </a:buClr>
              <a:buSzPts val="18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628650" y="1189311"/>
            <a:ext cx="7886700" cy="3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dt" idx="10"/>
          </p:nvPr>
        </p:nvSpPr>
        <p:spPr>
          <a:xfrm>
            <a:off x="417815" y="4645730"/>
            <a:ext cx="1795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ftr" idx="11"/>
          </p:nvPr>
        </p:nvSpPr>
        <p:spPr>
          <a:xfrm>
            <a:off x="3028950" y="4645730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6796510" y="46457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ubTitle" idx="2"/>
          </p:nvPr>
        </p:nvSpPr>
        <p:spPr>
          <a:xfrm>
            <a:off x="628650" y="725634"/>
            <a:ext cx="78867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98989"/>
              </a:buClr>
              <a:buSzPts val="1575"/>
              <a:buNone/>
              <a:defRPr sz="1575" b="1">
                <a:solidFill>
                  <a:srgbClr val="898989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 1">
  <p:cSld name="Pictur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>
            <a:spLocks noGrp="1"/>
          </p:cNvSpPr>
          <p:nvPr>
            <p:ph type="pic" idx="2"/>
          </p:nvPr>
        </p:nvSpPr>
        <p:spPr>
          <a:xfrm>
            <a:off x="3887391" y="740574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18"/>
          <p:cNvSpPr txBox="1">
            <a:spLocks noGrp="1"/>
          </p:cNvSpPr>
          <p:nvPr>
            <p:ph type="dt" idx="10"/>
          </p:nvPr>
        </p:nvSpPr>
        <p:spPr>
          <a:xfrm>
            <a:off x="419100" y="4645730"/>
            <a:ext cx="1767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ftr" idx="11"/>
          </p:nvPr>
        </p:nvSpPr>
        <p:spPr>
          <a:xfrm>
            <a:off x="3028950" y="4645730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ldNum" idx="12"/>
          </p:nvPr>
        </p:nvSpPr>
        <p:spPr>
          <a:xfrm>
            <a:off x="6796510" y="46457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629841" y="740574"/>
            <a:ext cx="2949300" cy="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F80"/>
              </a:buClr>
              <a:buSzPts val="2700"/>
              <a:buFont typeface="Arial"/>
              <a:buChar char="●"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629841" y="1658775"/>
            <a:ext cx="29493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 b="1">
                <a:solidFill>
                  <a:srgbClr val="898989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311700" y="1014602"/>
            <a:ext cx="8520600" cy="263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  <a:defRPr sz="2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■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218975" y="189731"/>
            <a:ext cx="75342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2800"/>
              <a:buFont typeface="Arial"/>
              <a:buNone/>
              <a:defRPr sz="1800" b="1" i="1" u="none" strike="noStrike" cap="none">
                <a:solidFill>
                  <a:srgbClr val="00266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8C3D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248C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344424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457200" y="1631157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4"/>
          </p:nvPr>
        </p:nvSpPr>
        <p:spPr>
          <a:xfrm>
            <a:off x="4645027" y="1631157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2"/>
          </p:nvPr>
        </p:nvSpPr>
        <p:spPr>
          <a:xfrm>
            <a:off x="457202" y="1076326"/>
            <a:ext cx="3008313" cy="3518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3177" y="4500562"/>
            <a:ext cx="9140825" cy="642938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325374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0"/>
            <a:ext cx="9144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0" y="0"/>
            <a:ext cx="9144000" cy="45005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974550" y="4528550"/>
            <a:ext cx="1093248" cy="6149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3.png"/><Relationship Id="rId21" Type="http://schemas.openxmlformats.org/officeDocument/2006/relationships/image" Target="../media/image41.jp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jp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6.png"/><Relationship Id="rId20" Type="http://schemas.openxmlformats.org/officeDocument/2006/relationships/image" Target="../media/image4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jpg"/><Relationship Id="rId5" Type="http://schemas.openxmlformats.org/officeDocument/2006/relationships/image" Target="../media/image25.jpg"/><Relationship Id="rId15" Type="http://schemas.openxmlformats.org/officeDocument/2006/relationships/image" Target="../media/image35.gif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/>
        </p:nvSpPr>
        <p:spPr>
          <a:xfrm>
            <a:off x="1459250" y="687500"/>
            <a:ext cx="709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1">
                <a:solidFill>
                  <a:schemeClr val="lt2"/>
                </a:solidFill>
              </a:rPr>
              <a:t>U.S. General Services Administration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0" name="Google Shape;100;p19" descr="Small Business Works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2425" y="4100925"/>
            <a:ext cx="1782400" cy="100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>
            <a:spLocks noGrp="1"/>
          </p:cNvSpPr>
          <p:nvPr>
            <p:ph type="title" idx="4294967295"/>
          </p:nvPr>
        </p:nvSpPr>
        <p:spPr>
          <a:xfrm>
            <a:off x="2571750" y="2091875"/>
            <a:ext cx="6039000" cy="1631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0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0059A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Small Business Works 2024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59A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GSA OSDBU A.C.T.S on Maximizing Small Business Opportunities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59A8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9" descr="GSA StarMark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600" y="311500"/>
            <a:ext cx="698675" cy="63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>
            <a:spLocks noGrp="1"/>
          </p:cNvSpPr>
          <p:nvPr>
            <p:ph type="title"/>
          </p:nvPr>
        </p:nvSpPr>
        <p:spPr>
          <a:xfrm>
            <a:off x="226500" y="197253"/>
            <a:ext cx="86910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6D"/>
              </a:buClr>
              <a:buSzPct val="100000"/>
              <a:buFont typeface="Arial"/>
              <a:buNone/>
            </a:pPr>
            <a:r>
              <a:rPr lang="en-US" sz="3600" b="1">
                <a:solidFill>
                  <a:srgbClr val="002E6D"/>
                </a:solidFill>
              </a:rPr>
              <a:t>Other program  benefits</a:t>
            </a:r>
            <a:endParaRPr sz="3600" b="1">
              <a:solidFill>
                <a:srgbClr val="002E6D"/>
              </a:solidFill>
              <a:highlight>
                <a:srgbClr val="FFFF00"/>
              </a:highlight>
            </a:endParaRPr>
          </a:p>
        </p:txBody>
      </p:sp>
      <p:pic>
        <p:nvPicPr>
          <p:cNvPr id="196" name="Google Shape;196;p28" descr="People working in a warehouse."/>
          <p:cNvPicPr preferRelativeResize="0"/>
          <p:nvPr/>
        </p:nvPicPr>
        <p:blipFill rotWithShape="1">
          <a:blip r:embed="rId3">
            <a:alphaModFix/>
          </a:blip>
          <a:srcRect t="19810" b="1917"/>
          <a:stretch/>
        </p:blipFill>
        <p:spPr>
          <a:xfrm>
            <a:off x="0" y="857250"/>
            <a:ext cx="9143998" cy="364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8" descr="&quot; &quot;"/>
          <p:cNvSpPr/>
          <p:nvPr/>
        </p:nvSpPr>
        <p:spPr>
          <a:xfrm>
            <a:off x="259492" y="1123122"/>
            <a:ext cx="2957700" cy="3353100"/>
          </a:xfrm>
          <a:prstGeom prst="rect">
            <a:avLst/>
          </a:prstGeom>
          <a:solidFill>
            <a:schemeClr val="lt1">
              <a:alpha val="8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8"/>
          <p:cNvSpPr txBox="1"/>
          <p:nvPr/>
        </p:nvSpPr>
        <p:spPr>
          <a:xfrm>
            <a:off x="412875" y="1137450"/>
            <a:ext cx="2714400" cy="33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6D"/>
              </a:buClr>
              <a:buSzPts val="1300"/>
              <a:buFont typeface="Arial"/>
              <a:buChar char="•"/>
            </a:pPr>
            <a:r>
              <a:rPr lang="en-US" sz="1300" b="1" i="0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  <a:t>Lower working capital requirements allow small </a:t>
            </a:r>
            <a:br>
              <a:rPr lang="en-US" sz="1300" b="1" i="0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300" b="1" i="0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  <a:t>businesses to qualify for </a:t>
            </a:r>
            <a:br>
              <a:rPr lang="en-US" sz="1300" b="1" i="0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300" b="1" i="0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  <a:t>up to twice as much </a:t>
            </a:r>
            <a:br>
              <a:rPr lang="en-US" sz="1300" b="1" i="0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300" b="1" i="0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  <a:t>bonding capacity.</a:t>
            </a:r>
            <a:endParaRPr sz="1100"/>
          </a:p>
          <a:p>
            <a:pPr marL="171450" marR="0" lvl="0" indent="-69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F80"/>
              </a:buClr>
              <a:buSzPts val="1600"/>
              <a:buFont typeface="Arial"/>
              <a:buNone/>
            </a:pPr>
            <a:endParaRPr sz="1300" b="1" i="0">
              <a:solidFill>
                <a:srgbClr val="002E6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6D"/>
              </a:buClr>
              <a:buSzPts val="1300"/>
              <a:buFont typeface="Arial"/>
              <a:buChar char="•"/>
            </a:pPr>
            <a:r>
              <a:rPr lang="en-US" sz="1300" b="1" i="0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  <a:t>Available balance on bank lines of credit (BLOC) counted towards working capital requirements.</a:t>
            </a:r>
            <a:endParaRPr sz="11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F80"/>
              </a:buClr>
              <a:buSzPts val="1600"/>
              <a:buFont typeface="Arial"/>
              <a:buNone/>
            </a:pPr>
            <a:endParaRPr sz="1300" b="1" i="0">
              <a:solidFill>
                <a:srgbClr val="002E6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6D"/>
              </a:buClr>
              <a:buSzPts val="1600"/>
              <a:buFont typeface="Arial"/>
              <a:buChar char="•"/>
            </a:pPr>
            <a:r>
              <a:rPr lang="en-US" sz="1300" b="1" i="0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  <a:t>Bond guarantees may </a:t>
            </a:r>
            <a:br>
              <a:rPr lang="en-US" sz="1300" b="1" i="0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300" b="1" i="0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  <a:t>be available on larger projects with internal financial statements</a:t>
            </a:r>
            <a:r>
              <a:rPr lang="en-US" sz="1600" b="1" i="0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99" name="Google Shape;199;p28" descr="&quot; &quot;"/>
          <p:cNvSpPr/>
          <p:nvPr/>
        </p:nvSpPr>
        <p:spPr>
          <a:xfrm>
            <a:off x="260476" y="1124434"/>
            <a:ext cx="152400" cy="3348300"/>
          </a:xfrm>
          <a:prstGeom prst="rect">
            <a:avLst/>
          </a:prstGeom>
          <a:solidFill>
            <a:srgbClr val="002E6D">
              <a:alpha val="8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8"/>
          <p:cNvSpPr txBox="1">
            <a:spLocks noGrp="1"/>
          </p:cNvSpPr>
          <p:nvPr>
            <p:ph type="sldNum" idx="12"/>
          </p:nvPr>
        </p:nvSpPr>
        <p:spPr>
          <a:xfrm>
            <a:off x="6796510" y="470336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>
            <a:spLocks noGrp="1"/>
          </p:cNvSpPr>
          <p:nvPr>
            <p:ph type="title"/>
          </p:nvPr>
        </p:nvSpPr>
        <p:spPr>
          <a:xfrm>
            <a:off x="1590047" y="580212"/>
            <a:ext cx="6588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7676"/>
              </a:buClr>
              <a:buSzPts val="3000"/>
              <a:buFont typeface="Calibri"/>
              <a:buNone/>
            </a:pPr>
            <a:r>
              <a:rPr lang="en-US" sz="3200" b="1" i="0" u="none" strike="noStrike" cap="none">
                <a:solidFill>
                  <a:srgbClr val="0059A8"/>
                </a:solidFill>
                <a:latin typeface="Calibri"/>
                <a:ea typeface="Calibri"/>
                <a:cs typeface="Calibri"/>
                <a:sym typeface="Calibri"/>
              </a:rPr>
              <a:t>Vera Hall, Small Business Owner</a:t>
            </a:r>
            <a:endParaRPr sz="3200" b="1">
              <a:solidFill>
                <a:srgbClr val="0059A8"/>
              </a:solidFill>
            </a:endParaRPr>
          </a:p>
        </p:txBody>
      </p:sp>
      <p:pic>
        <p:nvPicPr>
          <p:cNvPr id="207" name="Google Shape;207;p29" descr="Icon of a woma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384" y="742414"/>
            <a:ext cx="535675" cy="70191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9"/>
          <p:cNvSpPr txBox="1"/>
          <p:nvPr/>
        </p:nvSpPr>
        <p:spPr>
          <a:xfrm>
            <a:off x="1668361" y="1444317"/>
            <a:ext cx="6022800" cy="1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E6D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  <a:t>“The ability to get this type of bonding through the SBA’s Surety Bond Guarantee program allows you as a small business owner to realistically compete with larger corporations for contracts that you want and need to grow your business.”</a:t>
            </a:r>
            <a:endParaRPr sz="2000" b="1">
              <a:solidFill>
                <a:srgbClr val="002E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9"/>
          <p:cNvSpPr txBox="1"/>
          <p:nvPr/>
        </p:nvSpPr>
        <p:spPr>
          <a:xfrm>
            <a:off x="1668360" y="3728181"/>
            <a:ext cx="69936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Arial"/>
              <a:buNone/>
            </a:pPr>
            <a:r>
              <a:rPr lang="en-US" sz="19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Let the SBG Program help your business grow. </a:t>
            </a:r>
            <a:endParaRPr sz="1800" b="1">
              <a:solidFill>
                <a:srgbClr val="002E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9"/>
          <p:cNvSpPr txBox="1">
            <a:spLocks noGrp="1"/>
          </p:cNvSpPr>
          <p:nvPr>
            <p:ph type="sldNum" idx="12"/>
          </p:nvPr>
        </p:nvSpPr>
        <p:spPr>
          <a:xfrm>
            <a:off x="6796510" y="470336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>
            <a:spLocks noGrp="1"/>
          </p:cNvSpPr>
          <p:nvPr>
            <p:ph type="title"/>
          </p:nvPr>
        </p:nvSpPr>
        <p:spPr>
          <a:xfrm>
            <a:off x="230658" y="300277"/>
            <a:ext cx="86910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F80"/>
              </a:buClr>
              <a:buSzPts val="3600"/>
              <a:buFont typeface="Arial"/>
              <a:buNone/>
            </a:pPr>
            <a:r>
              <a:rPr lang="en-US" sz="3200" b="1">
                <a:solidFill>
                  <a:srgbClr val="0059A8"/>
                </a:solidFill>
              </a:rPr>
              <a:t>A fast and user-friendly program</a:t>
            </a:r>
            <a:endParaRPr sz="3200" b="1">
              <a:solidFill>
                <a:srgbClr val="0059A8"/>
              </a:solidFill>
            </a:endParaRPr>
          </a:p>
        </p:txBody>
      </p:sp>
      <p:pic>
        <p:nvPicPr>
          <p:cNvPr id="217" name="Google Shape;217;p30" descr="An image of a person working in a warehouse."/>
          <p:cNvPicPr preferRelativeResize="0"/>
          <p:nvPr/>
        </p:nvPicPr>
        <p:blipFill rotWithShape="1">
          <a:blip r:embed="rId3">
            <a:alphaModFix/>
          </a:blip>
          <a:srcRect l="3593" t="6371" r="3070" b="205"/>
          <a:stretch/>
        </p:blipFill>
        <p:spPr>
          <a:xfrm>
            <a:off x="1371600" y="876834"/>
            <a:ext cx="6400804" cy="360484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0" descr="&quot; &quot;"/>
          <p:cNvSpPr/>
          <p:nvPr/>
        </p:nvSpPr>
        <p:spPr>
          <a:xfrm rot="10800000" flipH="1">
            <a:off x="-1" y="3720415"/>
            <a:ext cx="8311200" cy="430800"/>
          </a:xfrm>
          <a:prstGeom prst="rect">
            <a:avLst/>
          </a:prstGeom>
          <a:solidFill>
            <a:srgbClr val="002E6D">
              <a:alpha val="8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0"/>
          <p:cNvSpPr/>
          <p:nvPr/>
        </p:nvSpPr>
        <p:spPr>
          <a:xfrm>
            <a:off x="429183" y="3824652"/>
            <a:ext cx="7898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 Up-to-date technology    • Experienced and professional staff    • </a:t>
            </a:r>
            <a:r>
              <a:rPr lang="en-US" sz="14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Online application process </a:t>
            </a:r>
            <a:endParaRPr sz="14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0" descr="&quot; &quot;"/>
          <p:cNvSpPr/>
          <p:nvPr/>
        </p:nvSpPr>
        <p:spPr>
          <a:xfrm>
            <a:off x="-1" y="4153329"/>
            <a:ext cx="8311200" cy="113100"/>
          </a:xfrm>
          <a:prstGeom prst="rect">
            <a:avLst/>
          </a:prstGeom>
          <a:solidFill>
            <a:srgbClr val="007D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0"/>
          <p:cNvSpPr txBox="1">
            <a:spLocks noGrp="1"/>
          </p:cNvSpPr>
          <p:nvPr>
            <p:ph type="sldNum" idx="12"/>
          </p:nvPr>
        </p:nvSpPr>
        <p:spPr>
          <a:xfrm>
            <a:off x="6796510" y="470336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>
            <a:spLocks noGrp="1"/>
          </p:cNvSpPr>
          <p:nvPr>
            <p:ph type="title"/>
          </p:nvPr>
        </p:nvSpPr>
        <p:spPr>
          <a:xfrm>
            <a:off x="230658" y="300277"/>
            <a:ext cx="86910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F80"/>
              </a:buClr>
              <a:buSzPts val="3600"/>
              <a:buFont typeface="Arial"/>
              <a:buNone/>
            </a:pPr>
            <a:r>
              <a:rPr lang="en-US" sz="3200" b="1">
                <a:solidFill>
                  <a:srgbClr val="0059A8"/>
                </a:solidFill>
              </a:rPr>
              <a:t>Prior Approval Program and QuickApp = </a:t>
            </a:r>
            <a:br>
              <a:rPr lang="en-US" sz="3200" b="1">
                <a:solidFill>
                  <a:srgbClr val="0059A8"/>
                </a:solidFill>
              </a:rPr>
            </a:br>
            <a:r>
              <a:rPr lang="en-US" sz="3200" b="1">
                <a:solidFill>
                  <a:srgbClr val="0059A8"/>
                </a:solidFill>
              </a:rPr>
              <a:t>Fast decisions to meet your needs</a:t>
            </a:r>
            <a:endParaRPr sz="3200" b="1">
              <a:solidFill>
                <a:srgbClr val="0059A8"/>
              </a:solidFill>
            </a:endParaRPr>
          </a:p>
        </p:txBody>
      </p:sp>
      <p:pic>
        <p:nvPicPr>
          <p:cNvPr id="228" name="Google Shape;228;p31" descr="Icon of a sign saying &quot;Only 2 Days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791" y="1499275"/>
            <a:ext cx="1370239" cy="141944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1"/>
          <p:cNvSpPr txBox="1"/>
          <p:nvPr/>
        </p:nvSpPr>
        <p:spPr>
          <a:xfrm>
            <a:off x="1187774" y="3256329"/>
            <a:ext cx="3230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Prior approval program </a:t>
            </a: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delivers underwriting decisions in </a:t>
            </a:r>
            <a:r>
              <a:rPr lang="en-US" sz="2000" b="1">
                <a:solidFill>
                  <a:srgbClr val="207DBB"/>
                </a:solidFill>
                <a:latin typeface="Arial"/>
                <a:ea typeface="Arial"/>
                <a:cs typeface="Arial"/>
                <a:sym typeface="Arial"/>
              </a:rPr>
              <a:t>2 days.</a:t>
            </a:r>
            <a:r>
              <a:rPr lang="en-US" sz="2000" b="1">
                <a:solidFill>
                  <a:srgbClr val="207DBB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30" name="Google Shape;230;p31" descr="Icon of an arrow circling &quot;24 hours&quot;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83612" y="1666913"/>
            <a:ext cx="1039876" cy="108259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1"/>
          <p:cNvSpPr txBox="1"/>
          <p:nvPr/>
        </p:nvSpPr>
        <p:spPr>
          <a:xfrm>
            <a:off x="4994210" y="3256329"/>
            <a:ext cx="28557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QuickApp</a:t>
            </a: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decisions within </a:t>
            </a:r>
            <a:r>
              <a:rPr lang="en-US" sz="2000" b="1">
                <a:solidFill>
                  <a:srgbClr val="207DBB"/>
                </a:solidFill>
                <a:latin typeface="Arial"/>
                <a:ea typeface="Arial"/>
                <a:cs typeface="Arial"/>
                <a:sym typeface="Arial"/>
              </a:rPr>
              <a:t>24 hours </a:t>
            </a: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bonds of </a:t>
            </a:r>
            <a:r>
              <a:rPr lang="en-US" sz="2000" b="1">
                <a:solidFill>
                  <a:srgbClr val="007DBC"/>
                </a:solidFill>
                <a:latin typeface="Arial"/>
                <a:ea typeface="Arial"/>
                <a:cs typeface="Arial"/>
                <a:sym typeface="Arial"/>
              </a:rPr>
              <a:t>$500,000 or less</a:t>
            </a: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000" b="1">
              <a:solidFill>
                <a:srgbClr val="1B1E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2" name="Google Shape;232;p31" descr="&quot; &quot;"/>
          <p:cNvCxnSpPr/>
          <p:nvPr/>
        </p:nvCxnSpPr>
        <p:spPr>
          <a:xfrm>
            <a:off x="1187774" y="3104714"/>
            <a:ext cx="548700" cy="0"/>
          </a:xfrm>
          <a:prstGeom prst="straightConnector1">
            <a:avLst/>
          </a:prstGeom>
          <a:noFill/>
          <a:ln w="44450" cap="flat" cmpd="sng">
            <a:solidFill>
              <a:srgbClr val="007DB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3" name="Google Shape;233;p31" descr="&quot; &quot;"/>
          <p:cNvCxnSpPr/>
          <p:nvPr/>
        </p:nvCxnSpPr>
        <p:spPr>
          <a:xfrm>
            <a:off x="4994210" y="3104714"/>
            <a:ext cx="548700" cy="0"/>
          </a:xfrm>
          <a:prstGeom prst="straightConnector1">
            <a:avLst/>
          </a:prstGeom>
          <a:noFill/>
          <a:ln w="44450" cap="flat" cmpd="sng">
            <a:solidFill>
              <a:srgbClr val="007DB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4" name="Google Shape;234;p31"/>
          <p:cNvSpPr txBox="1">
            <a:spLocks noGrp="1"/>
          </p:cNvSpPr>
          <p:nvPr>
            <p:ph type="sldNum" idx="12"/>
          </p:nvPr>
        </p:nvSpPr>
        <p:spPr>
          <a:xfrm>
            <a:off x="6796510" y="470336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>
            <a:spLocks noGrp="1"/>
          </p:cNvSpPr>
          <p:nvPr>
            <p:ph type="title"/>
          </p:nvPr>
        </p:nvSpPr>
        <p:spPr>
          <a:xfrm>
            <a:off x="230658" y="326996"/>
            <a:ext cx="86910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F80"/>
              </a:buClr>
              <a:buSzPct val="100000"/>
              <a:buFont typeface="Arial"/>
              <a:buNone/>
            </a:pPr>
            <a:r>
              <a:rPr lang="en-US" sz="3600" b="1">
                <a:solidFill>
                  <a:srgbClr val="0059A8"/>
                </a:solidFill>
              </a:rPr>
              <a:t>Bonds the SBA guarantees</a:t>
            </a:r>
            <a:endParaRPr sz="3600" b="1">
              <a:solidFill>
                <a:srgbClr val="0059A8"/>
              </a:solidFill>
              <a:highlight>
                <a:srgbClr val="FFFF00"/>
              </a:highlight>
            </a:endParaRPr>
          </a:p>
        </p:txBody>
      </p:sp>
      <p:pic>
        <p:nvPicPr>
          <p:cNvPr id="241" name="Google Shape;241;p32" descr="An image of three people in hard hats looking over a set of plans."/>
          <p:cNvPicPr preferRelativeResize="0"/>
          <p:nvPr/>
        </p:nvPicPr>
        <p:blipFill rotWithShape="1">
          <a:blip r:embed="rId3">
            <a:alphaModFix/>
          </a:blip>
          <a:srcRect l="6574" r="25296" b="5231"/>
          <a:stretch/>
        </p:blipFill>
        <p:spPr>
          <a:xfrm>
            <a:off x="0" y="1053612"/>
            <a:ext cx="4009293" cy="278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2"/>
          <p:cNvSpPr txBox="1"/>
          <p:nvPr/>
        </p:nvSpPr>
        <p:spPr>
          <a:xfrm>
            <a:off x="4327063" y="840315"/>
            <a:ext cx="550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variety of bond types and amounts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 b="1">
              <a:solidFill>
                <a:srgbClr val="207D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3" name="Google Shape;243;p32" descr="1 Bid"/>
          <p:cNvGrpSpPr/>
          <p:nvPr/>
        </p:nvGrpSpPr>
        <p:grpSpPr>
          <a:xfrm>
            <a:off x="4369976" y="1180612"/>
            <a:ext cx="4551600" cy="661000"/>
            <a:chOff x="4369976" y="1574149"/>
            <a:chExt cx="4551600" cy="881333"/>
          </a:xfrm>
        </p:grpSpPr>
        <p:sp>
          <p:nvSpPr>
            <p:cNvPr id="244" name="Google Shape;244;p32"/>
            <p:cNvSpPr/>
            <p:nvPr/>
          </p:nvSpPr>
          <p:spPr>
            <a:xfrm flipH="1">
              <a:off x="4369976" y="1574149"/>
              <a:ext cx="4551600" cy="682200"/>
            </a:xfrm>
            <a:prstGeom prst="snip1Rect">
              <a:avLst>
                <a:gd name="adj" fmla="val 16667"/>
              </a:avLst>
            </a:prstGeom>
            <a:solidFill>
              <a:srgbClr val="002E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2"/>
            <p:cNvSpPr txBox="1"/>
            <p:nvPr/>
          </p:nvSpPr>
          <p:spPr>
            <a:xfrm>
              <a:off x="4977566" y="1716000"/>
              <a:ext cx="16110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Bid</a:t>
              </a:r>
              <a:endParaRPr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2"/>
            <p:cNvSpPr txBox="1"/>
            <p:nvPr/>
          </p:nvSpPr>
          <p:spPr>
            <a:xfrm>
              <a:off x="4551549" y="1593582"/>
              <a:ext cx="5904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247" name="Google Shape;247;p32" descr="2 Performance"/>
          <p:cNvGrpSpPr/>
          <p:nvPr/>
        </p:nvGrpSpPr>
        <p:grpSpPr>
          <a:xfrm>
            <a:off x="4369976" y="1795815"/>
            <a:ext cx="4551600" cy="650915"/>
            <a:chOff x="4369976" y="2394420"/>
            <a:chExt cx="4551600" cy="867886"/>
          </a:xfrm>
        </p:grpSpPr>
        <p:sp>
          <p:nvSpPr>
            <p:cNvPr id="248" name="Google Shape;248;p32"/>
            <p:cNvSpPr/>
            <p:nvPr/>
          </p:nvSpPr>
          <p:spPr>
            <a:xfrm flipH="1">
              <a:off x="4369976" y="2394420"/>
              <a:ext cx="4551600" cy="682200"/>
            </a:xfrm>
            <a:prstGeom prst="snip1Rect">
              <a:avLst>
                <a:gd name="adj" fmla="val 16667"/>
              </a:avLst>
            </a:prstGeom>
            <a:solidFill>
              <a:srgbClr val="207D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32"/>
            <p:cNvSpPr/>
            <p:nvPr/>
          </p:nvSpPr>
          <p:spPr>
            <a:xfrm>
              <a:off x="4993969" y="2504606"/>
              <a:ext cx="3223053" cy="430503"/>
            </a:xfrm>
            <a:custGeom>
              <a:avLst/>
              <a:gdLst/>
              <a:ahLst/>
              <a:cxnLst/>
              <a:rect l="l" t="t" r="r" b="b"/>
              <a:pathLst>
                <a:path w="1522103" h="461665" extrusionOk="0">
                  <a:moveTo>
                    <a:pt x="272191" y="322931"/>
                  </a:moveTo>
                  <a:lnTo>
                    <a:pt x="1522103" y="0"/>
                  </a:lnTo>
                  <a:lnTo>
                    <a:pt x="1522103" y="461665"/>
                  </a:lnTo>
                  <a:lnTo>
                    <a:pt x="0" y="461665"/>
                  </a:lnTo>
                  <a:lnTo>
                    <a:pt x="272191" y="32293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Performance</a:t>
              </a: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2"/>
            <p:cNvSpPr txBox="1"/>
            <p:nvPr/>
          </p:nvSpPr>
          <p:spPr>
            <a:xfrm>
              <a:off x="4551549" y="2400406"/>
              <a:ext cx="5904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grpSp>
        <p:nvGrpSpPr>
          <p:cNvPr id="251" name="Google Shape;251;p32" descr="3 Payment"/>
          <p:cNvGrpSpPr/>
          <p:nvPr/>
        </p:nvGrpSpPr>
        <p:grpSpPr>
          <a:xfrm>
            <a:off x="4369976" y="2411019"/>
            <a:ext cx="4551600" cy="661000"/>
            <a:chOff x="4369976" y="3214692"/>
            <a:chExt cx="4551600" cy="881333"/>
          </a:xfrm>
        </p:grpSpPr>
        <p:sp>
          <p:nvSpPr>
            <p:cNvPr id="252" name="Google Shape;252;p32"/>
            <p:cNvSpPr/>
            <p:nvPr/>
          </p:nvSpPr>
          <p:spPr>
            <a:xfrm flipH="1">
              <a:off x="4369976" y="3214692"/>
              <a:ext cx="4551600" cy="682200"/>
            </a:xfrm>
            <a:prstGeom prst="snip1Rect">
              <a:avLst>
                <a:gd name="adj" fmla="val 16667"/>
              </a:avLst>
            </a:prstGeom>
            <a:solidFill>
              <a:srgbClr val="002E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32"/>
            <p:cNvSpPr txBox="1"/>
            <p:nvPr/>
          </p:nvSpPr>
          <p:spPr>
            <a:xfrm>
              <a:off x="4977580" y="3341245"/>
              <a:ext cx="3756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Payment</a:t>
              </a: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2"/>
            <p:cNvSpPr txBox="1"/>
            <p:nvPr/>
          </p:nvSpPr>
          <p:spPr>
            <a:xfrm>
              <a:off x="4551549" y="3234125"/>
              <a:ext cx="5904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grpSp>
        <p:nvGrpSpPr>
          <p:cNvPr id="255" name="Google Shape;255;p32" descr="4 Ancillary"/>
          <p:cNvGrpSpPr/>
          <p:nvPr/>
        </p:nvGrpSpPr>
        <p:grpSpPr>
          <a:xfrm>
            <a:off x="4369976" y="3036307"/>
            <a:ext cx="4551600" cy="671085"/>
            <a:chOff x="4369976" y="4048410"/>
            <a:chExt cx="4551600" cy="894780"/>
          </a:xfrm>
        </p:grpSpPr>
        <p:sp>
          <p:nvSpPr>
            <p:cNvPr id="256" name="Google Shape;256;p32"/>
            <p:cNvSpPr/>
            <p:nvPr/>
          </p:nvSpPr>
          <p:spPr>
            <a:xfrm flipH="1">
              <a:off x="4369976" y="4048410"/>
              <a:ext cx="4551600" cy="682200"/>
            </a:xfrm>
            <a:prstGeom prst="snip1Rect">
              <a:avLst>
                <a:gd name="adj" fmla="val 16667"/>
              </a:avLst>
            </a:prstGeom>
            <a:solidFill>
              <a:srgbClr val="207D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32"/>
            <p:cNvSpPr txBox="1"/>
            <p:nvPr/>
          </p:nvSpPr>
          <p:spPr>
            <a:xfrm>
              <a:off x="4977580" y="4171155"/>
              <a:ext cx="38790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Maintenance</a:t>
              </a:r>
              <a:endParaRPr/>
            </a:p>
          </p:txBody>
        </p:sp>
        <p:sp>
          <p:nvSpPr>
            <p:cNvPr id="258" name="Google Shape;258;p32"/>
            <p:cNvSpPr txBox="1"/>
            <p:nvPr/>
          </p:nvSpPr>
          <p:spPr>
            <a:xfrm>
              <a:off x="4551549" y="4081290"/>
              <a:ext cx="5904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sp>
        <p:nvSpPr>
          <p:cNvPr id="259" name="Google Shape;259;p32"/>
          <p:cNvSpPr txBox="1"/>
          <p:nvPr/>
        </p:nvSpPr>
        <p:spPr>
          <a:xfrm>
            <a:off x="4389035" y="3560662"/>
            <a:ext cx="4513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each government and private sector </a:t>
            </a:r>
            <a:br>
              <a:rPr lang="en-US" sz="1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contract </a:t>
            </a:r>
            <a:r>
              <a:rPr lang="en-US" sz="1300" b="1">
                <a:solidFill>
                  <a:srgbClr val="207DBB"/>
                </a:solidFill>
                <a:latin typeface="Arial"/>
                <a:ea typeface="Arial"/>
                <a:cs typeface="Arial"/>
                <a:sym typeface="Arial"/>
              </a:rPr>
              <a:t>up to $9 million.</a:t>
            </a:r>
            <a:endParaRPr sz="900"/>
          </a:p>
        </p:txBody>
      </p:sp>
      <p:sp>
        <p:nvSpPr>
          <p:cNvPr id="260" name="Google Shape;260;p32"/>
          <p:cNvSpPr txBox="1"/>
          <p:nvPr/>
        </p:nvSpPr>
        <p:spPr>
          <a:xfrm>
            <a:off x="4327063" y="4053246"/>
            <a:ext cx="3473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en-US" sz="12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direct federal contract, </a:t>
            </a:r>
            <a:b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limit is </a:t>
            </a:r>
            <a:r>
              <a:rPr lang="en-US" sz="1200" b="1">
                <a:solidFill>
                  <a:srgbClr val="007DBC"/>
                </a:solidFill>
                <a:latin typeface="Arial"/>
                <a:ea typeface="Arial"/>
                <a:cs typeface="Arial"/>
                <a:sym typeface="Arial"/>
              </a:rPr>
              <a:t>$</a:t>
            </a:r>
            <a:r>
              <a:rPr lang="en-US" sz="1200" b="1">
                <a:solidFill>
                  <a:srgbClr val="207DBB"/>
                </a:solidFill>
                <a:latin typeface="Arial"/>
                <a:ea typeface="Arial"/>
                <a:cs typeface="Arial"/>
                <a:sym typeface="Arial"/>
              </a:rPr>
              <a:t>14 million.</a:t>
            </a:r>
            <a:endParaRPr sz="800"/>
          </a:p>
        </p:txBody>
      </p:sp>
      <p:sp>
        <p:nvSpPr>
          <p:cNvPr id="261" name="Google Shape;261;p32"/>
          <p:cNvSpPr txBox="1">
            <a:spLocks noGrp="1"/>
          </p:cNvSpPr>
          <p:nvPr>
            <p:ph type="sldNum" idx="12"/>
          </p:nvPr>
        </p:nvSpPr>
        <p:spPr>
          <a:xfrm>
            <a:off x="6796510" y="470336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3"/>
          <p:cNvSpPr txBox="1">
            <a:spLocks noGrp="1"/>
          </p:cNvSpPr>
          <p:nvPr>
            <p:ph type="title"/>
          </p:nvPr>
        </p:nvSpPr>
        <p:spPr>
          <a:xfrm>
            <a:off x="-50" y="303175"/>
            <a:ext cx="91440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6D"/>
              </a:buClr>
              <a:buSzPts val="3600"/>
              <a:buFont typeface="Arial"/>
              <a:buNone/>
            </a:pPr>
            <a:r>
              <a:rPr lang="en-US" sz="3200" b="1">
                <a:solidFill>
                  <a:srgbClr val="0059A8"/>
                </a:solidFill>
              </a:rPr>
              <a:t>Program qualifications for small businesses</a:t>
            </a:r>
            <a:br>
              <a:rPr lang="en-US" sz="3200" b="1">
                <a:solidFill>
                  <a:srgbClr val="0059A8"/>
                </a:solidFill>
              </a:rPr>
            </a:br>
            <a:endParaRPr sz="3200" b="1">
              <a:solidFill>
                <a:srgbClr val="0059A8"/>
              </a:solidFill>
            </a:endParaRPr>
          </a:p>
        </p:txBody>
      </p:sp>
      <p:sp>
        <p:nvSpPr>
          <p:cNvPr id="268" name="Google Shape;268;p33"/>
          <p:cNvSpPr/>
          <p:nvPr/>
        </p:nvSpPr>
        <p:spPr>
          <a:xfrm>
            <a:off x="327379" y="1614122"/>
            <a:ext cx="34827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42359"/>
                </a:solidFill>
                <a:latin typeface="Arial"/>
                <a:ea typeface="Arial"/>
                <a:cs typeface="Arial"/>
                <a:sym typeface="Arial"/>
              </a:rPr>
              <a:t>Categorized as a small business based on:</a:t>
            </a:r>
            <a:endParaRPr sz="1200"/>
          </a:p>
          <a:p>
            <a:pPr marL="285750" marR="0" lvl="0" indent="-273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annual revenues </a:t>
            </a:r>
            <a:b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construction, service </a:t>
            </a:r>
            <a:b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supply firms</a:t>
            </a:r>
            <a:endParaRPr sz="1200"/>
          </a:p>
          <a:p>
            <a:pPr marL="285750" marR="0" lvl="0" indent="-273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number of employees for manufacturers </a:t>
            </a:r>
            <a:endParaRPr sz="1200"/>
          </a:p>
        </p:txBody>
      </p:sp>
      <p:sp>
        <p:nvSpPr>
          <p:cNvPr id="269" name="Google Shape;269;p33"/>
          <p:cNvSpPr/>
          <p:nvPr/>
        </p:nvSpPr>
        <p:spPr>
          <a:xfrm>
            <a:off x="347133" y="3138121"/>
            <a:ext cx="38064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423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42359"/>
                </a:solidFill>
                <a:latin typeface="Arial"/>
                <a:ea typeface="Arial"/>
                <a:cs typeface="Arial"/>
                <a:sym typeface="Arial"/>
              </a:rPr>
              <a:t>Other requirements</a:t>
            </a:r>
            <a:endParaRPr sz="1200"/>
          </a:p>
          <a:p>
            <a:pPr marL="285750" marR="0" lvl="0" indent="-273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current on public debts, taxes and repayment agreements</a:t>
            </a:r>
            <a:endParaRPr sz="1200"/>
          </a:p>
          <a:p>
            <a:pPr marL="285750" marR="0" lvl="0" indent="-273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 underwriting standards</a:t>
            </a:r>
            <a:endParaRPr sz="1200"/>
          </a:p>
        </p:txBody>
      </p:sp>
      <p:pic>
        <p:nvPicPr>
          <p:cNvPr id="270" name="Google Shape;270;p33" descr="An image of two people looking over a set of plans."/>
          <p:cNvPicPr preferRelativeResize="0"/>
          <p:nvPr/>
        </p:nvPicPr>
        <p:blipFill rotWithShape="1">
          <a:blip r:embed="rId3">
            <a:alphaModFix/>
          </a:blip>
          <a:srcRect l="12412" t="4992" r="34036" b="22126"/>
          <a:stretch/>
        </p:blipFill>
        <p:spPr>
          <a:xfrm>
            <a:off x="4349262" y="1503485"/>
            <a:ext cx="4794739" cy="2936631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3"/>
          <p:cNvSpPr txBox="1">
            <a:spLocks noGrp="1"/>
          </p:cNvSpPr>
          <p:nvPr>
            <p:ph type="sldNum" idx="12"/>
          </p:nvPr>
        </p:nvSpPr>
        <p:spPr>
          <a:xfrm>
            <a:off x="6796510" y="470336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4"/>
          <p:cNvSpPr txBox="1">
            <a:spLocks noGrp="1"/>
          </p:cNvSpPr>
          <p:nvPr>
            <p:ph type="title"/>
          </p:nvPr>
        </p:nvSpPr>
        <p:spPr>
          <a:xfrm>
            <a:off x="849004" y="329396"/>
            <a:ext cx="7609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3200" b="1" i="0" u="none" strike="noStrike" cap="none">
                <a:solidFill>
                  <a:srgbClr val="0059A8"/>
                </a:solidFill>
                <a:latin typeface="Arial"/>
                <a:ea typeface="Arial"/>
                <a:cs typeface="Arial"/>
                <a:sym typeface="Arial"/>
              </a:rPr>
              <a:t>To qualify, small businesses must:</a:t>
            </a:r>
            <a:endParaRPr sz="3200" b="1">
              <a:solidFill>
                <a:srgbClr val="0059A8"/>
              </a:solidFill>
            </a:endParaRPr>
          </a:p>
        </p:txBody>
      </p:sp>
      <p:sp>
        <p:nvSpPr>
          <p:cNvPr id="278" name="Google Shape;278;p34" descr="&quot; &quot;"/>
          <p:cNvSpPr/>
          <p:nvPr/>
        </p:nvSpPr>
        <p:spPr>
          <a:xfrm>
            <a:off x="0" y="914400"/>
            <a:ext cx="9144000" cy="3724500"/>
          </a:xfrm>
          <a:prstGeom prst="rect">
            <a:avLst/>
          </a:prstGeom>
          <a:solidFill>
            <a:srgbClr val="969696">
              <a:alpha val="117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4"/>
          <p:cNvSpPr/>
          <p:nvPr/>
        </p:nvSpPr>
        <p:spPr>
          <a:xfrm>
            <a:off x="1012378" y="1104719"/>
            <a:ext cx="23277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2E6D"/>
              </a:buClr>
              <a:buSzPts val="1400"/>
              <a:buFont typeface="Arial"/>
              <a:buChar char="•"/>
            </a:pPr>
            <a:r>
              <a:rPr lang="en-US" sz="1400" b="1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  <a:t>Possess good character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2E6D"/>
              </a:buClr>
              <a:buSzPts val="1400"/>
              <a:buFont typeface="Arial"/>
              <a:buChar char="•"/>
            </a:pPr>
            <a:r>
              <a:rPr lang="en-US" sz="1400" b="1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  <a:t>Need a bond that </a:t>
            </a:r>
            <a:br>
              <a:rPr lang="en-US" sz="1400" b="1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  <a:t>business is unable to </a:t>
            </a:r>
            <a:br>
              <a:rPr lang="en-US" sz="1400" b="1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  <a:t>obtain elsewhere</a:t>
            </a:r>
            <a:endParaRPr/>
          </a:p>
        </p:txBody>
      </p:sp>
      <p:sp>
        <p:nvSpPr>
          <p:cNvPr id="280" name="Google Shape;280;p34"/>
          <p:cNvSpPr/>
          <p:nvPr/>
        </p:nvSpPr>
        <p:spPr>
          <a:xfrm>
            <a:off x="3378205" y="1104719"/>
            <a:ext cx="29175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2E6D"/>
              </a:buClr>
              <a:buSzPts val="1400"/>
              <a:buFont typeface="Arial"/>
              <a:buChar char="•"/>
            </a:pPr>
            <a:r>
              <a:rPr lang="en-US" sz="1400" b="1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  <a:t>Be a U.S.-based, for-</a:t>
            </a:r>
            <a:br>
              <a:rPr lang="en-US" sz="1400" b="1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  <a:t>profit business with legal resident owners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2E6D"/>
              </a:buClr>
              <a:buSzPts val="1400"/>
              <a:buFont typeface="Arial"/>
              <a:buChar char="•"/>
            </a:pPr>
            <a:r>
              <a:rPr lang="en-US" sz="1400" b="1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  <a:t>Be eligible to do business </a:t>
            </a:r>
            <a:br>
              <a:rPr lang="en-US" sz="1400" b="1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  <a:t>with the federal government</a:t>
            </a:r>
            <a:endParaRPr/>
          </a:p>
        </p:txBody>
      </p:sp>
      <p:sp>
        <p:nvSpPr>
          <p:cNvPr id="281" name="Google Shape;281;p34"/>
          <p:cNvSpPr/>
          <p:nvPr/>
        </p:nvSpPr>
        <p:spPr>
          <a:xfrm>
            <a:off x="5970809" y="1104719"/>
            <a:ext cx="2792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2E6D"/>
              </a:buClr>
              <a:buSzPts val="1400"/>
              <a:buFont typeface="Arial"/>
              <a:buChar char="•"/>
            </a:pPr>
            <a:r>
              <a:rPr lang="en-US" sz="1400" b="1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  <a:t>Not be involved in </a:t>
            </a:r>
            <a:br>
              <a:rPr lang="en-US" sz="1400" b="1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  <a:t>a current bankruptcy proceeding</a:t>
            </a:r>
            <a:endParaRPr/>
          </a:p>
        </p:txBody>
      </p:sp>
      <p:pic>
        <p:nvPicPr>
          <p:cNvPr id="282" name="Google Shape;282;p34" descr="An image of a group of people working in a warehouse."/>
          <p:cNvPicPr preferRelativeResize="0"/>
          <p:nvPr/>
        </p:nvPicPr>
        <p:blipFill rotWithShape="1">
          <a:blip r:embed="rId3">
            <a:alphaModFix/>
          </a:blip>
          <a:srcRect t="31225" r="388" b="10756"/>
          <a:stretch/>
        </p:blipFill>
        <p:spPr>
          <a:xfrm>
            <a:off x="791033" y="2215661"/>
            <a:ext cx="8352969" cy="241788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4"/>
          <p:cNvSpPr txBox="1">
            <a:spLocks noGrp="1"/>
          </p:cNvSpPr>
          <p:nvPr>
            <p:ph type="sldNum" idx="12"/>
          </p:nvPr>
        </p:nvSpPr>
        <p:spPr>
          <a:xfrm>
            <a:off x="6796510" y="470336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5"/>
          <p:cNvSpPr txBox="1">
            <a:spLocks noGrp="1"/>
          </p:cNvSpPr>
          <p:nvPr>
            <p:ph type="title"/>
          </p:nvPr>
        </p:nvSpPr>
        <p:spPr>
          <a:xfrm>
            <a:off x="628650" y="301988"/>
            <a:ext cx="78867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F80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0059A8"/>
                </a:solidFill>
              </a:rPr>
              <a:t>Typical surety bond fees</a:t>
            </a:r>
            <a:endParaRPr sz="3200" b="1">
              <a:solidFill>
                <a:srgbClr val="0059A8"/>
              </a:solidFill>
            </a:endParaRPr>
          </a:p>
        </p:txBody>
      </p:sp>
      <p:sp>
        <p:nvSpPr>
          <p:cNvPr id="290" name="Google Shape;290;p35"/>
          <p:cNvSpPr/>
          <p:nvPr/>
        </p:nvSpPr>
        <p:spPr>
          <a:xfrm>
            <a:off x="5399366" y="1539178"/>
            <a:ext cx="3531279" cy="530915"/>
          </a:xfrm>
          <a:custGeom>
            <a:avLst/>
            <a:gdLst/>
            <a:ahLst/>
            <a:cxnLst/>
            <a:rect l="l" t="t" r="r" b="b"/>
            <a:pathLst>
              <a:path w="1522103" h="461665" extrusionOk="0">
                <a:moveTo>
                  <a:pt x="272191" y="322931"/>
                </a:moveTo>
                <a:lnTo>
                  <a:pt x="1522103" y="0"/>
                </a:lnTo>
                <a:lnTo>
                  <a:pt x="1522103" y="461665"/>
                </a:lnTo>
                <a:lnTo>
                  <a:pt x="0" y="461665"/>
                </a:lnTo>
                <a:lnTo>
                  <a:pt x="272191" y="322931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  <a:t>Bid bond guarantee fees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  <a:t>are never charged by the SBA. </a:t>
            </a:r>
            <a:endParaRPr sz="1200"/>
          </a:p>
        </p:txBody>
      </p:sp>
      <p:sp>
        <p:nvSpPr>
          <p:cNvPr id="291" name="Google Shape;291;p35"/>
          <p:cNvSpPr txBox="1"/>
          <p:nvPr/>
        </p:nvSpPr>
        <p:spPr>
          <a:xfrm>
            <a:off x="5416158" y="2169274"/>
            <a:ext cx="33558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  <a:t>Contractor’s fee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  <a:t>0.6% of the contract amount paid to SBA for the guarantee.</a:t>
            </a:r>
            <a:endParaRPr sz="1600" b="1">
              <a:solidFill>
                <a:srgbClr val="002E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5"/>
          <p:cNvSpPr txBox="1"/>
          <p:nvPr/>
        </p:nvSpPr>
        <p:spPr>
          <a:xfrm>
            <a:off x="5416158" y="3190510"/>
            <a:ext cx="33558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  <a:t>Surety premium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  <a:t>is a charge paid to the surety company for the bond. </a:t>
            </a:r>
            <a:endParaRPr sz="1600" b="1">
              <a:solidFill>
                <a:srgbClr val="002E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3" name="Google Shape;293;p35" descr="&quot; &quot;"/>
          <p:cNvGrpSpPr/>
          <p:nvPr/>
        </p:nvGrpSpPr>
        <p:grpSpPr>
          <a:xfrm>
            <a:off x="5310260" y="1269911"/>
            <a:ext cx="3833343" cy="2941022"/>
            <a:chOff x="4499661" y="2473061"/>
            <a:chExt cx="3951900" cy="2993102"/>
          </a:xfrm>
        </p:grpSpPr>
        <p:sp>
          <p:nvSpPr>
            <p:cNvPr id="294" name="Google Shape;294;p35"/>
            <p:cNvSpPr/>
            <p:nvPr/>
          </p:nvSpPr>
          <p:spPr>
            <a:xfrm rot="10800000" flipH="1">
              <a:off x="4499661" y="5320063"/>
              <a:ext cx="3951900" cy="146100"/>
            </a:xfrm>
            <a:prstGeom prst="rect">
              <a:avLst/>
            </a:prstGeom>
            <a:solidFill>
              <a:srgbClr val="002E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5" name="Google Shape;295;p35"/>
            <p:cNvSpPr/>
            <p:nvPr/>
          </p:nvSpPr>
          <p:spPr>
            <a:xfrm rot="10800000" flipH="1">
              <a:off x="4499661" y="2473061"/>
              <a:ext cx="3951900" cy="1461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296" name="Google Shape;296;p35" descr="Two people work together in an office."/>
          <p:cNvPicPr preferRelativeResize="0"/>
          <p:nvPr/>
        </p:nvPicPr>
        <p:blipFill rotWithShape="1">
          <a:blip r:embed="rId3">
            <a:alphaModFix/>
          </a:blip>
          <a:srcRect l="35629" t="29577" r="2428"/>
          <a:stretch/>
        </p:blipFill>
        <p:spPr>
          <a:xfrm>
            <a:off x="-2" y="1269819"/>
            <a:ext cx="5174790" cy="2940801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5"/>
          <p:cNvSpPr txBox="1">
            <a:spLocks noGrp="1"/>
          </p:cNvSpPr>
          <p:nvPr>
            <p:ph type="sldNum" idx="12"/>
          </p:nvPr>
        </p:nvSpPr>
        <p:spPr>
          <a:xfrm>
            <a:off x="6796510" y="470336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6"/>
          <p:cNvSpPr txBox="1">
            <a:spLocks noGrp="1"/>
          </p:cNvSpPr>
          <p:nvPr>
            <p:ph type="title"/>
          </p:nvPr>
        </p:nvSpPr>
        <p:spPr>
          <a:xfrm>
            <a:off x="113404" y="284979"/>
            <a:ext cx="89172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F8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rgbClr val="0059A8"/>
                </a:solidFill>
              </a:rPr>
              <a:t>SBG Program Surety Partners</a:t>
            </a:r>
            <a:endParaRPr sz="3200" b="1" dirty="0">
              <a:solidFill>
                <a:srgbClr val="0059A8"/>
              </a:solidFill>
            </a:endParaRPr>
          </a:p>
        </p:txBody>
      </p:sp>
      <p:pic>
        <p:nvPicPr>
          <p:cNvPr id="304" name="Google Shape;304;p36" descr="AEGIS logo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15268" y="3686348"/>
            <a:ext cx="895800" cy="3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6" descr="FCCI Insurance Group logo"/>
          <p:cNvPicPr preferRelativeResize="0"/>
          <p:nvPr/>
        </p:nvPicPr>
        <p:blipFill rotWithShape="1">
          <a:blip r:embed="rId4">
            <a:alphaModFix/>
          </a:blip>
          <a:srcRect t="16170" b="10724"/>
          <a:stretch/>
        </p:blipFill>
        <p:spPr>
          <a:xfrm>
            <a:off x="3894140" y="4034716"/>
            <a:ext cx="786146" cy="431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6" descr="SureTec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30932" y="1351217"/>
            <a:ext cx="519392" cy="448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6" descr="CNA Surety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82725" y="3471754"/>
            <a:ext cx="999674" cy="399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6" descr="Tokiomarine HCC log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23455" y="3641207"/>
            <a:ext cx="1064120" cy="39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6" descr="The Cincinnati Insurance Companies logo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8060" y="3029373"/>
            <a:ext cx="774005" cy="341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6" descr="RLI Different Works log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533692" y="1950017"/>
            <a:ext cx="703127" cy="322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6" descr="Gray Surety logo &#10;"/>
          <p:cNvPicPr preferRelativeResize="0"/>
          <p:nvPr/>
        </p:nvPicPr>
        <p:blipFill rotWithShape="1">
          <a:blip r:embed="rId10">
            <a:alphaModFix/>
          </a:blip>
          <a:srcRect t="41397"/>
          <a:stretch/>
        </p:blipFill>
        <p:spPr>
          <a:xfrm>
            <a:off x="5137919" y="2064934"/>
            <a:ext cx="1585166" cy="368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6" descr="The Service  Insurance Company logo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899445" y="3984550"/>
            <a:ext cx="455171" cy="437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6" descr="West Bend A Mutual Insurance Company logo"/>
          <p:cNvPicPr preferRelativeResize="0"/>
          <p:nvPr/>
        </p:nvPicPr>
        <p:blipFill rotWithShape="1">
          <a:blip r:embed="rId12">
            <a:alphaModFix/>
          </a:blip>
          <a:srcRect r="43794"/>
          <a:stretch/>
        </p:blipFill>
        <p:spPr>
          <a:xfrm>
            <a:off x="3730251" y="2545159"/>
            <a:ext cx="1156738" cy="31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6" descr="Western National Insurance logo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804503" y="4125655"/>
            <a:ext cx="717186" cy="320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6" descr="Travelers logo"/>
          <p:cNvPicPr preferRelativeResize="0"/>
          <p:nvPr/>
        </p:nvPicPr>
        <p:blipFill rotWithShape="1">
          <a:blip r:embed="rId14">
            <a:alphaModFix/>
          </a:blip>
          <a:srcRect b="15139"/>
          <a:stretch/>
        </p:blipFill>
        <p:spPr>
          <a:xfrm>
            <a:off x="4754651" y="3141312"/>
            <a:ext cx="1267853" cy="267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6" descr="Hudson Insurance Group logo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326676" y="3140655"/>
            <a:ext cx="801371" cy="275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6" descr="Antilles Insurance logo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677477" y="2684228"/>
            <a:ext cx="1001865" cy="214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6" descr="Insurors Indemnity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956154" y="2549942"/>
            <a:ext cx="1015303" cy="250019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6"/>
          <p:cNvSpPr txBox="1"/>
          <p:nvPr/>
        </p:nvSpPr>
        <p:spPr>
          <a:xfrm>
            <a:off x="1806334" y="4150335"/>
            <a:ext cx="963600" cy="2715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odoni"/>
              <a:buNone/>
            </a:pPr>
            <a:r>
              <a:rPr lang="en-US" sz="2700" b="0" i="0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rPr>
              <a:t>UC&amp;S</a:t>
            </a:r>
            <a:r>
              <a:rPr lang="en-US" sz="2700" b="0" i="0">
                <a:solidFill>
                  <a:srgbClr val="003F8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700" b="1" i="0">
              <a:solidFill>
                <a:srgbClr val="003F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36" descr="IFIC Group logo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937710" y="1327962"/>
            <a:ext cx="472196" cy="4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6" descr="Nationwide logo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087516" y="3678325"/>
            <a:ext cx="862603" cy="33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6" descr="Markel logo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862066" y="1285950"/>
            <a:ext cx="406203" cy="485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6" descr="A close up of a logo&#10;&#10;Description automatically generated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769925" y="1981538"/>
            <a:ext cx="1276988" cy="29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6" descr="Bondex Insurance Group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75548" y="1964595"/>
            <a:ext cx="1019938" cy="29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6" descr="USIC logo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4824039" y="1307544"/>
            <a:ext cx="313880" cy="492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6" descr="A drawing of a face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6884151" y="3087677"/>
            <a:ext cx="1015305" cy="282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6" descr="Text&#10;&#10;Description automatically generated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3030590" y="1390821"/>
            <a:ext cx="10287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6" descr="Logo&#10;&#10;Description automatically generated with medium confidence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423360" y="1358870"/>
            <a:ext cx="1597039" cy="412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7"/>
          <p:cNvSpPr txBox="1">
            <a:spLocks noGrp="1"/>
          </p:cNvSpPr>
          <p:nvPr>
            <p:ph type="title"/>
          </p:nvPr>
        </p:nvSpPr>
        <p:spPr>
          <a:xfrm>
            <a:off x="113379" y="342900"/>
            <a:ext cx="89172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Find an SBA-authorized surety agent</a:t>
            </a:r>
            <a:endParaRPr sz="3200" b="1" i="0" u="none" strike="noStrike" cap="none">
              <a:solidFill>
                <a:srgbClr val="003F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4" name="Google Shape;334;p37" descr="Icon of a mobile device."/>
          <p:cNvGrpSpPr/>
          <p:nvPr/>
        </p:nvGrpSpPr>
        <p:grpSpPr>
          <a:xfrm>
            <a:off x="2076450" y="1319213"/>
            <a:ext cx="3743325" cy="2505075"/>
            <a:chOff x="2076450" y="1758950"/>
            <a:chExt cx="4991100" cy="3340101"/>
          </a:xfrm>
        </p:grpSpPr>
        <p:pic>
          <p:nvPicPr>
            <p:cNvPr id="335" name="Google Shape;335;p37" descr="&quot; &quot;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76450" y="1758950"/>
              <a:ext cx="4991100" cy="3340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" name="Google Shape;336;p37" descr="&quot; &quot;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31897" y="2124664"/>
              <a:ext cx="2188965" cy="16528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7" name="Google Shape;337;p37"/>
          <p:cNvSpPr txBox="1"/>
          <p:nvPr/>
        </p:nvSpPr>
        <p:spPr>
          <a:xfrm>
            <a:off x="5731333" y="1458331"/>
            <a:ext cx="2891400" cy="10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2E6D"/>
              </a:buClr>
              <a:buSzPts val="3600"/>
              <a:buFont typeface="Arial"/>
              <a:buNone/>
            </a:pPr>
            <a:r>
              <a:rPr lang="en-US" sz="3600" i="0" u="none" strike="noStrike" cap="none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  <a:t>Visit</a:t>
            </a:r>
            <a:endParaRPr/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2E6D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  <a:t>sba.gov/osg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ctrTitle"/>
          </p:nvPr>
        </p:nvSpPr>
        <p:spPr>
          <a:xfrm>
            <a:off x="1143000" y="1674717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3F80"/>
              </a:buClr>
              <a:buSzPct val="100000"/>
              <a:buFont typeface="Arial"/>
              <a:buNone/>
            </a:pPr>
            <a:r>
              <a:rPr lang="en-US" sz="6000">
                <a:solidFill>
                  <a:srgbClr val="003F80"/>
                </a:solidFill>
              </a:rPr>
              <a:t>Surety Bond Guarantee Program for Small Businesses</a:t>
            </a: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ubTitle" idx="1"/>
          </p:nvPr>
        </p:nvSpPr>
        <p:spPr>
          <a:xfrm>
            <a:off x="1143000" y="4645959"/>
            <a:ext cx="68580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US" sz="1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sba.gov/osg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3F80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8"/>
          <p:cNvSpPr txBox="1">
            <a:spLocks noGrp="1"/>
          </p:cNvSpPr>
          <p:nvPr>
            <p:ph type="title"/>
          </p:nvPr>
        </p:nvSpPr>
        <p:spPr>
          <a:xfrm>
            <a:off x="2447803" y="2136735"/>
            <a:ext cx="4883100" cy="8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6D"/>
              </a:buClr>
              <a:buSzPts val="3600"/>
              <a:buFont typeface="Arial"/>
              <a:buNone/>
            </a:pPr>
            <a:r>
              <a:rPr lang="en-US" sz="3100">
                <a:solidFill>
                  <a:srgbClr val="002E6D"/>
                </a:solidFill>
              </a:rPr>
              <a:t>Thank you!</a:t>
            </a:r>
            <a:br>
              <a:rPr lang="en-US" sz="760">
                <a:solidFill>
                  <a:srgbClr val="002E6D"/>
                </a:solidFill>
              </a:rPr>
            </a:br>
            <a:r>
              <a:rPr lang="en-US" sz="2560" b="0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  <a:t>Any questions?</a:t>
            </a:r>
            <a:endParaRPr sz="760"/>
          </a:p>
        </p:txBody>
      </p:sp>
      <p:sp>
        <p:nvSpPr>
          <p:cNvPr id="344" name="Google Shape;344;p38" descr="&quot; &quot;"/>
          <p:cNvSpPr/>
          <p:nvPr/>
        </p:nvSpPr>
        <p:spPr>
          <a:xfrm flipH="1">
            <a:off x="2558100" y="2973169"/>
            <a:ext cx="6585900" cy="34200"/>
          </a:xfrm>
          <a:prstGeom prst="snip1Rect">
            <a:avLst>
              <a:gd name="adj" fmla="val 16667"/>
            </a:avLst>
          </a:prstGeom>
          <a:solidFill>
            <a:srgbClr val="002E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 descr="SBA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8048" y="524433"/>
            <a:ext cx="1805925" cy="49602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>
            <a:spLocks noGrp="1"/>
          </p:cNvSpPr>
          <p:nvPr>
            <p:ph type="ctrTitle"/>
          </p:nvPr>
        </p:nvSpPr>
        <p:spPr>
          <a:xfrm>
            <a:off x="778933" y="1145159"/>
            <a:ext cx="7476000" cy="16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3F80"/>
              </a:buClr>
              <a:buSzPts val="5400"/>
              <a:buFont typeface="Arial"/>
              <a:buNone/>
            </a:pPr>
            <a:r>
              <a:rPr lang="en-US" sz="5400">
                <a:solidFill>
                  <a:srgbClr val="003F80"/>
                </a:solidFill>
              </a:rPr>
              <a:t>The SBA Has Your Back</a:t>
            </a:r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subTitle" idx="1"/>
          </p:nvPr>
        </p:nvSpPr>
        <p:spPr>
          <a:xfrm>
            <a:off x="1143000" y="4436226"/>
            <a:ext cx="68580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0">
                <a:solidFill>
                  <a:schemeClr val="dk1"/>
                </a:solidFill>
              </a:rPr>
              <a:t>All SBA products and services are extended to the </a:t>
            </a:r>
            <a:br>
              <a:rPr lang="en-US" b="0">
                <a:solidFill>
                  <a:schemeClr val="dk1"/>
                </a:solidFill>
              </a:rPr>
            </a:br>
            <a:r>
              <a:rPr lang="en-US" b="0">
                <a:solidFill>
                  <a:schemeClr val="dk1"/>
                </a:solidFill>
              </a:rPr>
              <a:t>public on a nondiscriminatory basis.</a:t>
            </a:r>
            <a:endParaRPr/>
          </a:p>
        </p:txBody>
      </p:sp>
      <p:sp>
        <p:nvSpPr>
          <p:cNvPr id="117" name="Google Shape;117;p21"/>
          <p:cNvSpPr/>
          <p:nvPr/>
        </p:nvSpPr>
        <p:spPr>
          <a:xfrm>
            <a:off x="7933575" y="4837892"/>
            <a:ext cx="1121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3F80"/>
                </a:solidFill>
                <a:latin typeface="Calibri"/>
                <a:ea typeface="Calibri"/>
                <a:cs typeface="Calibri"/>
                <a:sym typeface="Calibri"/>
              </a:rPr>
              <a:t>sba.gov/osg </a:t>
            </a:r>
            <a:endParaRPr sz="1400" b="1">
              <a:solidFill>
                <a:srgbClr val="003F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4820405" y="997300"/>
            <a:ext cx="3952200" cy="31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80"/>
              </a:buClr>
              <a:buSzPct val="100000"/>
              <a:buFont typeface="Arial"/>
              <a:buNone/>
            </a:pPr>
            <a:r>
              <a:rPr lang="en-US" sz="2900">
                <a:latin typeface="Arial"/>
                <a:ea typeface="Arial"/>
                <a:cs typeface="Arial"/>
                <a:sym typeface="Arial"/>
              </a:rPr>
              <a:t>We </a:t>
            </a:r>
            <a:r>
              <a:rPr lang="en-US" sz="29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help small businesses </a:t>
            </a:r>
            <a:r>
              <a:rPr lang="en-US" sz="2900">
                <a:latin typeface="Arial"/>
                <a:ea typeface="Arial"/>
                <a:cs typeface="Arial"/>
                <a:sym typeface="Arial"/>
              </a:rPr>
              <a:t>facing barriers to success by </a:t>
            </a:r>
            <a:r>
              <a:rPr lang="en-US" sz="29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creating access and opportunity </a:t>
            </a:r>
            <a:r>
              <a:rPr lang="en-US" sz="2900">
                <a:latin typeface="Arial"/>
                <a:ea typeface="Arial"/>
                <a:cs typeface="Arial"/>
                <a:sym typeface="Arial"/>
              </a:rPr>
              <a:t>for them </a:t>
            </a:r>
            <a:br>
              <a:rPr lang="en-US" sz="2900">
                <a:latin typeface="Arial"/>
                <a:ea typeface="Arial"/>
                <a:cs typeface="Arial"/>
                <a:sym typeface="Arial"/>
              </a:rPr>
            </a:br>
            <a:r>
              <a:rPr lang="en-US" sz="2900">
                <a:latin typeface="Arial"/>
                <a:ea typeface="Arial"/>
                <a:cs typeface="Arial"/>
                <a:sym typeface="Arial"/>
              </a:rPr>
              <a:t>to qualify for contract bonding, increase bonding capacity, and grow their business. </a:t>
            </a:r>
            <a:endParaRPr sz="29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22" descr="A woman works in a workshop."/>
          <p:cNvPicPr preferRelativeResize="0"/>
          <p:nvPr/>
        </p:nvPicPr>
        <p:blipFill rotWithShape="1">
          <a:blip r:embed="rId3">
            <a:alphaModFix/>
          </a:blip>
          <a:srcRect l="10574" r="23046" b="8231"/>
          <a:stretch/>
        </p:blipFill>
        <p:spPr>
          <a:xfrm>
            <a:off x="0" y="1055077"/>
            <a:ext cx="4489938" cy="310368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 txBox="1">
            <a:spLocks noGrp="1"/>
          </p:cNvSpPr>
          <p:nvPr>
            <p:ph type="sldNum" idx="12"/>
          </p:nvPr>
        </p:nvSpPr>
        <p:spPr>
          <a:xfrm>
            <a:off x="6796510" y="470336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0" y="296000"/>
            <a:ext cx="91440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F80"/>
              </a:buClr>
              <a:buSzPct val="100000"/>
              <a:buFont typeface="Arial"/>
              <a:buNone/>
            </a:pPr>
            <a:r>
              <a:rPr lang="en-US" sz="3600" b="1">
                <a:solidFill>
                  <a:srgbClr val="0059A8"/>
                </a:solidFill>
              </a:rPr>
              <a:t>Providing access and creating stability</a:t>
            </a:r>
            <a:endParaRPr b="1">
              <a:solidFill>
                <a:srgbClr val="0059A8"/>
              </a:solidFill>
            </a:endParaRPr>
          </a:p>
        </p:txBody>
      </p:sp>
      <p:pic>
        <p:nvPicPr>
          <p:cNvPr id="132" name="Google Shape;132;p23" descr="Icon of a hand with money."/>
          <p:cNvPicPr preferRelativeResize="0"/>
          <p:nvPr/>
        </p:nvPicPr>
        <p:blipFill rotWithShape="1">
          <a:blip r:embed="rId3">
            <a:alphaModFix/>
          </a:blip>
          <a:srcRect l="11995"/>
          <a:stretch/>
        </p:blipFill>
        <p:spPr>
          <a:xfrm flipH="1">
            <a:off x="483517" y="2005310"/>
            <a:ext cx="1840583" cy="139823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/>
          <p:nvPr/>
        </p:nvSpPr>
        <p:spPr>
          <a:xfrm>
            <a:off x="2654300" y="1544769"/>
            <a:ext cx="61722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E6D"/>
                </a:solidFill>
              </a:rPr>
              <a:t>You gain access to bid, performance, </a:t>
            </a:r>
            <a:br>
              <a:rPr lang="en-US" sz="2800">
                <a:solidFill>
                  <a:srgbClr val="002E6D"/>
                </a:solidFill>
              </a:rPr>
            </a:br>
            <a:r>
              <a:rPr lang="en-US" sz="2800">
                <a:solidFill>
                  <a:srgbClr val="002E6D"/>
                </a:solidFill>
              </a:rPr>
              <a:t>payment, and ancillary bonds.</a:t>
            </a:r>
            <a:endParaRPr/>
          </a:p>
        </p:txBody>
      </p:sp>
      <p:sp>
        <p:nvSpPr>
          <p:cNvPr id="134" name="Google Shape;134;p23"/>
          <p:cNvSpPr txBox="1"/>
          <p:nvPr/>
        </p:nvSpPr>
        <p:spPr>
          <a:xfrm>
            <a:off x="2722845" y="2930412"/>
            <a:ext cx="6035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E6D"/>
                </a:solidFill>
              </a:rPr>
              <a:t>Our guarantee allows small businesses to qualify for more bonding.</a:t>
            </a:r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sldNum" idx="12"/>
          </p:nvPr>
        </p:nvSpPr>
        <p:spPr>
          <a:xfrm>
            <a:off x="6796510" y="470336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293275" y="502345"/>
            <a:ext cx="8691000" cy="6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6D"/>
              </a:buClr>
              <a:buSzPts val="3600"/>
              <a:buFont typeface="Arial"/>
              <a:buNone/>
            </a:pPr>
            <a:r>
              <a:rPr lang="en-US" sz="3200" b="1">
                <a:solidFill>
                  <a:srgbClr val="0059A8"/>
                </a:solidFill>
              </a:rPr>
              <a:t>SBA’s Surety Bond Guarantee Program</a:t>
            </a:r>
            <a:endParaRPr sz="3200" b="1">
              <a:solidFill>
                <a:srgbClr val="0059A8"/>
              </a:solidFill>
            </a:endParaRPr>
          </a:p>
        </p:txBody>
      </p:sp>
      <p:sp>
        <p:nvSpPr>
          <p:cNvPr id="142" name="Google Shape;142;p24"/>
          <p:cNvSpPr txBox="1"/>
          <p:nvPr/>
        </p:nvSpPr>
        <p:spPr>
          <a:xfrm>
            <a:off x="881703" y="1340397"/>
            <a:ext cx="73806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7DBC"/>
                </a:solidFill>
              </a:rPr>
              <a:t>Enables surety companies to support small businesses having difficulty obtaining bonding.</a:t>
            </a:r>
            <a:endParaRPr b="1"/>
          </a:p>
        </p:txBody>
      </p:sp>
      <p:sp>
        <p:nvSpPr>
          <p:cNvPr id="143" name="Google Shape;143;p24"/>
          <p:cNvSpPr/>
          <p:nvPr/>
        </p:nvSpPr>
        <p:spPr>
          <a:xfrm>
            <a:off x="7538460" y="4710891"/>
            <a:ext cx="1121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3F80"/>
                </a:solidFill>
                <a:latin typeface="Calibri"/>
                <a:ea typeface="Calibri"/>
                <a:cs typeface="Calibri"/>
                <a:sym typeface="Calibri"/>
              </a:rPr>
              <a:t>sba.gov/osg </a:t>
            </a:r>
            <a:endParaRPr sz="1400" b="1">
              <a:solidFill>
                <a:srgbClr val="003F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4"/>
          <p:cNvSpPr txBox="1">
            <a:spLocks noGrp="1"/>
          </p:cNvSpPr>
          <p:nvPr>
            <p:ph type="sldNum" idx="12"/>
          </p:nvPr>
        </p:nvSpPr>
        <p:spPr>
          <a:xfrm>
            <a:off x="6796510" y="470336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230658" y="300277"/>
            <a:ext cx="86910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6D"/>
              </a:buClr>
              <a:buSzPct val="100000"/>
              <a:buFont typeface="Arial"/>
              <a:buNone/>
            </a:pPr>
            <a:r>
              <a:rPr lang="en-US" sz="3600" b="1" u="sng">
                <a:solidFill>
                  <a:srgbClr val="0059A8"/>
                </a:solidFill>
              </a:rPr>
              <a:t>How you benefit</a:t>
            </a:r>
            <a:endParaRPr sz="3600" b="1" u="sng">
              <a:solidFill>
                <a:srgbClr val="0059A8"/>
              </a:solidFill>
            </a:endParaRPr>
          </a:p>
        </p:txBody>
      </p:sp>
      <p:pic>
        <p:nvPicPr>
          <p:cNvPr id="151" name="Google Shape;151;p25" descr="Icon of a piggy bank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836" y="1705476"/>
            <a:ext cx="1390590" cy="123961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 txBox="1"/>
          <p:nvPr/>
        </p:nvSpPr>
        <p:spPr>
          <a:xfrm>
            <a:off x="533815" y="3145693"/>
            <a:ext cx="2028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E6D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  <a:t>Grow your business</a:t>
            </a:r>
            <a:endParaRPr/>
          </a:p>
        </p:txBody>
      </p:sp>
      <p:pic>
        <p:nvPicPr>
          <p:cNvPr id="153" name="Google Shape;153;p25" descr="Icon of increasing money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3946140" y="2036018"/>
            <a:ext cx="908973" cy="89256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 txBox="1"/>
          <p:nvPr/>
        </p:nvSpPr>
        <p:spPr>
          <a:xfrm>
            <a:off x="3591128" y="3137607"/>
            <a:ext cx="1964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E6D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  <a:t>Increase </a:t>
            </a:r>
            <a:br>
              <a:rPr lang="en-US" sz="2400" b="1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  <a:t>opportunity</a:t>
            </a:r>
            <a:endParaRPr/>
          </a:p>
        </p:txBody>
      </p:sp>
      <p:pic>
        <p:nvPicPr>
          <p:cNvPr id="155" name="Google Shape;155;p25" descr="Icon of arrows pointing in different directions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77829" y="1994145"/>
            <a:ext cx="939881" cy="97631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5"/>
          <p:cNvSpPr txBox="1"/>
          <p:nvPr/>
        </p:nvSpPr>
        <p:spPr>
          <a:xfrm>
            <a:off x="5909021" y="3145697"/>
            <a:ext cx="2677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E6D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  <a:t>Flexible requirements </a:t>
            </a:r>
            <a:endParaRPr/>
          </a:p>
        </p:txBody>
      </p:sp>
      <p:cxnSp>
        <p:nvCxnSpPr>
          <p:cNvPr id="157" name="Google Shape;157;p25" descr="&quot; &quot;"/>
          <p:cNvCxnSpPr/>
          <p:nvPr/>
        </p:nvCxnSpPr>
        <p:spPr>
          <a:xfrm>
            <a:off x="3242533" y="1773890"/>
            <a:ext cx="0" cy="2300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8" name="Google Shape;158;p25" descr="&quot; &quot;"/>
          <p:cNvCxnSpPr/>
          <p:nvPr/>
        </p:nvCxnSpPr>
        <p:spPr>
          <a:xfrm>
            <a:off x="5732424" y="1773890"/>
            <a:ext cx="0" cy="2300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9" name="Google Shape;159;p25"/>
          <p:cNvSpPr txBox="1">
            <a:spLocks noGrp="1"/>
          </p:cNvSpPr>
          <p:nvPr>
            <p:ph type="sldNum" idx="12"/>
          </p:nvPr>
        </p:nvSpPr>
        <p:spPr>
          <a:xfrm>
            <a:off x="6796510" y="470336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230658" y="300277"/>
            <a:ext cx="8691000" cy="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F80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0059A8"/>
                </a:solidFill>
              </a:rPr>
              <a:t>Evaluation based on capacity, </a:t>
            </a:r>
            <a:br>
              <a:rPr lang="en-US" sz="3200" b="1">
                <a:solidFill>
                  <a:srgbClr val="0059A8"/>
                </a:solidFill>
              </a:rPr>
            </a:br>
            <a:r>
              <a:rPr lang="en-US" sz="3200" b="1">
                <a:solidFill>
                  <a:srgbClr val="0059A8"/>
                </a:solidFill>
              </a:rPr>
              <a:t>capital, and character</a:t>
            </a:r>
            <a:endParaRPr sz="3200" b="1">
              <a:solidFill>
                <a:srgbClr val="0059A8"/>
              </a:solidFill>
            </a:endParaRPr>
          </a:p>
        </p:txBody>
      </p:sp>
      <p:grpSp>
        <p:nvGrpSpPr>
          <p:cNvPr id="166" name="Google Shape;166;p26" descr="Icon of a checklist."/>
          <p:cNvGrpSpPr/>
          <p:nvPr/>
        </p:nvGrpSpPr>
        <p:grpSpPr>
          <a:xfrm>
            <a:off x="707923" y="1290345"/>
            <a:ext cx="1406012" cy="1397623"/>
            <a:chOff x="707923" y="1921627"/>
            <a:chExt cx="1406012" cy="1863497"/>
          </a:xfrm>
        </p:grpSpPr>
        <p:cxnSp>
          <p:nvCxnSpPr>
            <p:cNvPr id="167" name="Google Shape;167;p26"/>
            <p:cNvCxnSpPr/>
            <p:nvPr/>
          </p:nvCxnSpPr>
          <p:spPr>
            <a:xfrm>
              <a:off x="940634" y="3785124"/>
              <a:ext cx="548700" cy="0"/>
            </a:xfrm>
            <a:prstGeom prst="straightConnector1">
              <a:avLst/>
            </a:prstGeom>
            <a:noFill/>
            <a:ln w="44450" cap="flat" cmpd="sng">
              <a:solidFill>
                <a:srgbClr val="007DB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68" name="Google Shape;168;p26" descr="A close up of a sig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7923" y="1921627"/>
              <a:ext cx="1406012" cy="18209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9" name="Google Shape;169;p26"/>
          <p:cNvSpPr txBox="1"/>
          <p:nvPr/>
        </p:nvSpPr>
        <p:spPr>
          <a:xfrm>
            <a:off x="908254" y="2847668"/>
            <a:ext cx="2345700" cy="16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  <a:t>Capacity</a:t>
            </a:r>
            <a:r>
              <a:rPr lang="en-US" sz="1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(your ability to complete the work) is based on experience in your field, key personnel experience, and day-to-day business management practices.</a:t>
            </a:r>
            <a:endParaRPr sz="1500" b="1">
              <a:solidFill>
                <a:srgbClr val="207D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" name="Google Shape;170;p26" descr="Icon of people and money."/>
          <p:cNvGrpSpPr/>
          <p:nvPr/>
        </p:nvGrpSpPr>
        <p:grpSpPr>
          <a:xfrm>
            <a:off x="3722169" y="1462711"/>
            <a:ext cx="1321781" cy="1223894"/>
            <a:chOff x="3722169" y="2153265"/>
            <a:chExt cx="1321781" cy="1631859"/>
          </a:xfrm>
        </p:grpSpPr>
        <p:cxnSp>
          <p:nvCxnSpPr>
            <p:cNvPr id="171" name="Google Shape;171;p26"/>
            <p:cNvCxnSpPr/>
            <p:nvPr/>
          </p:nvCxnSpPr>
          <p:spPr>
            <a:xfrm>
              <a:off x="3823590" y="3785124"/>
              <a:ext cx="548700" cy="0"/>
            </a:xfrm>
            <a:prstGeom prst="straightConnector1">
              <a:avLst/>
            </a:prstGeom>
            <a:noFill/>
            <a:ln w="44450" cap="flat" cmpd="sng">
              <a:solidFill>
                <a:srgbClr val="007DB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72" name="Google Shape;172;p26" descr="A close up of a sig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22169" y="2153265"/>
              <a:ext cx="1321781" cy="13458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3" name="Google Shape;173;p26"/>
          <p:cNvSpPr txBox="1"/>
          <p:nvPr/>
        </p:nvSpPr>
        <p:spPr>
          <a:xfrm>
            <a:off x="3798696" y="2963738"/>
            <a:ext cx="22020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  <a:t>Capital</a:t>
            </a:r>
            <a:r>
              <a:rPr lang="en-US" sz="1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based on your company’s profitability and the quality of your financial statements. </a:t>
            </a:r>
            <a:endParaRPr/>
          </a:p>
        </p:txBody>
      </p:sp>
      <p:grpSp>
        <p:nvGrpSpPr>
          <p:cNvPr id="174" name="Google Shape;174;p26" descr="Icon of thumbs up and a line of stars."/>
          <p:cNvGrpSpPr/>
          <p:nvPr/>
        </p:nvGrpSpPr>
        <p:grpSpPr>
          <a:xfrm>
            <a:off x="6259681" y="1439028"/>
            <a:ext cx="1537142" cy="1256228"/>
            <a:chOff x="6218531" y="2110154"/>
            <a:chExt cx="1537142" cy="1674970"/>
          </a:xfrm>
        </p:grpSpPr>
        <p:cxnSp>
          <p:nvCxnSpPr>
            <p:cNvPr id="175" name="Google Shape;175;p26"/>
            <p:cNvCxnSpPr/>
            <p:nvPr/>
          </p:nvCxnSpPr>
          <p:spPr>
            <a:xfrm>
              <a:off x="6566298" y="3785124"/>
              <a:ext cx="548700" cy="0"/>
            </a:xfrm>
            <a:prstGeom prst="straightConnector1">
              <a:avLst/>
            </a:prstGeom>
            <a:noFill/>
            <a:ln w="44450" cap="flat" cmpd="sng">
              <a:solidFill>
                <a:srgbClr val="007DB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76" name="Google Shape;176;p26" descr="Icon of thumbs up and a line of stars.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218531" y="2110154"/>
              <a:ext cx="1537142" cy="13481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7" name="Google Shape;177;p26"/>
          <p:cNvSpPr txBox="1"/>
          <p:nvPr/>
        </p:nvSpPr>
        <p:spPr>
          <a:xfrm>
            <a:off x="6545448" y="2948713"/>
            <a:ext cx="20574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  <a:t>Character </a:t>
            </a:r>
            <a:r>
              <a:rPr lang="en-US" sz="1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means the small business owner’s personal credit history and business reputation. </a:t>
            </a:r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sldNum" idx="12"/>
          </p:nvPr>
        </p:nvSpPr>
        <p:spPr>
          <a:xfrm>
            <a:off x="6796510" y="470336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>
            <a:spLocks noGrp="1"/>
          </p:cNvSpPr>
          <p:nvPr>
            <p:ph type="title"/>
          </p:nvPr>
        </p:nvSpPr>
        <p:spPr>
          <a:xfrm>
            <a:off x="230658" y="300277"/>
            <a:ext cx="86910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F8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59A8"/>
                </a:solidFill>
                <a:latin typeface="Arial"/>
                <a:ea typeface="Arial"/>
                <a:cs typeface="Arial"/>
                <a:sym typeface="Arial"/>
              </a:rPr>
              <a:t>Benefits of SBA guaranteed bonds</a:t>
            </a:r>
            <a:endParaRPr sz="3200" b="1" i="0" u="none" strike="noStrike" cap="none">
              <a:solidFill>
                <a:srgbClr val="0059A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27" descr="An image shows increased capacity, starting with $100 K Working Capital (WC), $1 million traditional surety bond market, eligible for 10x, $2 million SBG Program, eligible for 20x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048790"/>
            <a:ext cx="3410653" cy="398665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7"/>
          <p:cNvSpPr txBox="1"/>
          <p:nvPr/>
        </p:nvSpPr>
        <p:spPr>
          <a:xfrm>
            <a:off x="4347758" y="1508345"/>
            <a:ext cx="33357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  <a:t>Working capital requirement is about half what is normally required for contract surety bonds.</a:t>
            </a:r>
            <a:endParaRPr/>
          </a:p>
        </p:txBody>
      </p:sp>
      <p:cxnSp>
        <p:nvCxnSpPr>
          <p:cNvPr id="187" name="Google Shape;187;p27" descr="&quot; &quot;"/>
          <p:cNvCxnSpPr/>
          <p:nvPr/>
        </p:nvCxnSpPr>
        <p:spPr>
          <a:xfrm rot="10800000">
            <a:off x="4347750" y="2880373"/>
            <a:ext cx="4311900" cy="0"/>
          </a:xfrm>
          <a:prstGeom prst="straightConnector1">
            <a:avLst/>
          </a:prstGeom>
          <a:noFill/>
          <a:ln w="12700" cap="flat" cmpd="sng">
            <a:solidFill>
              <a:srgbClr val="007DBC"/>
            </a:solidFill>
            <a:prstDash val="dot"/>
            <a:miter lim="800000"/>
            <a:headEnd type="none" w="sm" len="sm"/>
            <a:tailEnd type="oval" w="med" len="med"/>
          </a:ln>
        </p:spPr>
      </p:cxnSp>
      <p:sp>
        <p:nvSpPr>
          <p:cNvPr id="188" name="Google Shape;188;p27"/>
          <p:cNvSpPr txBox="1"/>
          <p:nvPr/>
        </p:nvSpPr>
        <p:spPr>
          <a:xfrm>
            <a:off x="4347757" y="3041604"/>
            <a:ext cx="34155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2E6D"/>
                </a:solidFill>
                <a:latin typeface="Arial"/>
                <a:ea typeface="Arial"/>
                <a:cs typeface="Arial"/>
                <a:sym typeface="Arial"/>
              </a:rPr>
              <a:t>We count the unused portion of bank lines of credit (BLOC) as working capital.</a:t>
            </a:r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sldNum" idx="12"/>
          </p:nvPr>
        </p:nvSpPr>
        <p:spPr>
          <a:xfrm>
            <a:off x="6796510" y="470336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676</Words>
  <Application>Microsoft Office PowerPoint</Application>
  <PresentationFormat>On-screen Show (16:9)</PresentationFormat>
  <Paragraphs>111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Roboto</vt:lpstr>
      <vt:lpstr>Open Sans</vt:lpstr>
      <vt:lpstr>Bodoni</vt:lpstr>
      <vt:lpstr>Arial</vt:lpstr>
      <vt:lpstr>Blank Presentation</vt:lpstr>
      <vt:lpstr>Small Business Works 2024  GSA OSDBU A.C.T.S on Maximizing Small Business Opportunities</vt:lpstr>
      <vt:lpstr>Surety Bond Guarantee Program for Small Businesses</vt:lpstr>
      <vt:lpstr>The SBA Has Your Back</vt:lpstr>
      <vt:lpstr>We help small businesses facing barriers to success by creating access and opportunity for them  to qualify for contract bonding, increase bonding capacity, and grow their business. </vt:lpstr>
      <vt:lpstr>Providing access and creating stability</vt:lpstr>
      <vt:lpstr>SBA’s Surety Bond Guarantee Program</vt:lpstr>
      <vt:lpstr>How you benefit</vt:lpstr>
      <vt:lpstr>Evaluation based on capacity,  capital, and character</vt:lpstr>
      <vt:lpstr>Benefits of SBA guaranteed bonds</vt:lpstr>
      <vt:lpstr>Other program  benefits</vt:lpstr>
      <vt:lpstr>Vera Hall, Small Business Owner</vt:lpstr>
      <vt:lpstr>A fast and user-friendly program</vt:lpstr>
      <vt:lpstr>Prior Approval Program and QuickApp =  Fast decisions to meet your needs</vt:lpstr>
      <vt:lpstr>Bonds the SBA guarantees</vt:lpstr>
      <vt:lpstr>Program qualifications for small businesses </vt:lpstr>
      <vt:lpstr>To qualify, small businesses must:</vt:lpstr>
      <vt:lpstr>Typical surety bond fees</vt:lpstr>
      <vt:lpstr>SBG Program Surety Partners</vt:lpstr>
      <vt:lpstr>Find an SBA-authorized surety agent</vt:lpstr>
      <vt:lpstr>Thank you!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YolandaGJohnson</dc:creator>
  <cp:lastModifiedBy>YolandaGJohnson</cp:lastModifiedBy>
  <cp:revision>3</cp:revision>
  <dcterms:modified xsi:type="dcterms:W3CDTF">2024-05-08T16:23:29Z</dcterms:modified>
</cp:coreProperties>
</file>