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7"/>
  </p:notesMasterIdLst>
  <p:handoutMasterIdLst>
    <p:handoutMasterId r:id="rId28"/>
  </p:handoutMasterIdLst>
  <p:sldIdLst>
    <p:sldId id="256" r:id="rId2"/>
    <p:sldId id="257" r:id="rId3"/>
    <p:sldId id="265" r:id="rId4"/>
    <p:sldId id="266" r:id="rId5"/>
    <p:sldId id="285" r:id="rId6"/>
    <p:sldId id="267" r:id="rId7"/>
    <p:sldId id="272" r:id="rId8"/>
    <p:sldId id="269" r:id="rId9"/>
    <p:sldId id="273" r:id="rId10"/>
    <p:sldId id="274" r:id="rId11"/>
    <p:sldId id="268" r:id="rId12"/>
    <p:sldId id="271" r:id="rId13"/>
    <p:sldId id="275" r:id="rId14"/>
    <p:sldId id="277" r:id="rId15"/>
    <p:sldId id="276" r:id="rId16"/>
    <p:sldId id="278" r:id="rId17"/>
    <p:sldId id="279" r:id="rId18"/>
    <p:sldId id="270" r:id="rId19"/>
    <p:sldId id="280" r:id="rId20"/>
    <p:sldId id="281" r:id="rId21"/>
    <p:sldId id="282" r:id="rId22"/>
    <p:sldId id="284" r:id="rId23"/>
    <p:sldId id="283" r:id="rId24"/>
    <p:sldId id="262" r:id="rId25"/>
    <p:sldId id="263" r:id="rId26"/>
  </p:sldIdLst>
  <p:sldSz cx="9144000" cy="7315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075">
          <p15:clr>
            <a:srgbClr val="000000"/>
          </p15:clr>
        </p15:guide>
        <p15:guide id="2" pos="5328">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an, Lauri" initials="RL"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0" d="100"/>
          <a:sy n="110" d="100"/>
        </p:scale>
        <p:origin x="-1644" y="-18"/>
      </p:cViewPr>
      <p:guideLst>
        <p:guide orient="horz" pos="1075"/>
        <p:guide pos="5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5D6D9ED-34DB-42A3-87AC-067A88CE46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D7B0A2F-FD68-4F3B-BF15-CE5CA7649F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15320-CA82-4B26-ABC4-687FDE69424F}" type="datetimeFigureOut">
              <a:rPr lang="en-US" smtClean="0"/>
              <a:t>10/19/2020</a:t>
            </a:fld>
            <a:endParaRPr lang="en-US"/>
          </a:p>
        </p:txBody>
      </p:sp>
      <p:sp>
        <p:nvSpPr>
          <p:cNvPr id="4" name="Footer Placeholder 3">
            <a:extLst>
              <a:ext uri="{FF2B5EF4-FFF2-40B4-BE49-F238E27FC236}">
                <a16:creationId xmlns:a16="http://schemas.microsoft.com/office/drawing/2014/main" xmlns="" id="{AEA4AD8E-B273-4A53-B2EE-71B7A84952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3CC21439-3929-407F-9EFE-1FF9252A59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D3FA74-F264-4B29-8C4D-327AF5794BA8}" type="slidenum">
              <a:rPr lang="en-US" smtClean="0"/>
              <a:t>‹#›</a:t>
            </a:fld>
            <a:endParaRPr lang="en-US"/>
          </a:p>
        </p:txBody>
      </p:sp>
    </p:spTree>
    <p:extLst>
      <p:ext uri="{BB962C8B-B14F-4D97-AF65-F5344CB8AC3E}">
        <p14:creationId xmlns:p14="http://schemas.microsoft.com/office/powerpoint/2010/main" val="422405112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0477335"/>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5e6e15aae_0_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a:t>
            </a:fld>
            <a:endParaRPr sz="1200">
              <a:solidFill>
                <a:schemeClr val="dk1"/>
              </a:solidFill>
              <a:latin typeface="Arial"/>
              <a:ea typeface="Arial"/>
              <a:cs typeface="Arial"/>
              <a:sym typeface="Arial"/>
            </a:endParaRPr>
          </a:p>
        </p:txBody>
      </p:sp>
      <p:sp>
        <p:nvSpPr>
          <p:cNvPr id="63" name="Google Shape;63;g75e6e15aae_0_7: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 name="Google Shape;64;g75e6e15aae_0_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xmlns="" id="{FCEB0FAD-B737-4AF0-8EDA-BCBA4845D032}"/>
              </a:ext>
            </a:extLst>
          </p:cNvPr>
          <p:cNvSpPr>
            <a:spLocks noGrp="1"/>
          </p:cNvSpPr>
          <p:nvPr>
            <p:ph type="ft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46D27138-4213-41CB-9C32-4877535E39DA}"/>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32542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7D70F238-1EE0-4A20-8E2D-F95C1F4255BC}"/>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41499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D9EE6C69-70EE-40B8-840D-4CBE0923BA98}"/>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47090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ED36EE1F-C7B7-42F1-9072-4FD2674EDEBC}"/>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138921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F4C07B92-C640-41EF-A556-5C9187FA5577}"/>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725580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98714E99-573C-483D-8C8F-67F04B06F434}"/>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448222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F8377B2B-4CA3-4A83-8D6D-321A99C93F7D}"/>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1763110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69A572D6-E630-4FF6-8F12-6536450E4368}"/>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1880068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3C85287D-C217-4ED8-9CF1-62281848B36C}"/>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3015006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44CFE0CC-F139-4381-BFBC-28C64FC4B501}"/>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312123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22E4F088-5E2E-4851-8C52-45AD3807B202}"/>
              </a:ext>
            </a:extLst>
          </p:cNvPr>
          <p:cNvSpPr>
            <a:spLocks noGrp="1"/>
          </p:cNvSpPr>
          <p:nvPr>
            <p:ph type="ftr" idx="1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36D72C2E-28E0-416B-BD23-2EB34BF593CA}"/>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19790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349A1873-BF53-4AB3-B676-452DDC224325}"/>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3007138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p7: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88E80B84-633C-4082-A791-FA542D461434}"/>
              </a:ext>
            </a:extLst>
          </p:cNvPr>
          <p:cNvSpPr>
            <a:spLocks noGrp="1"/>
          </p:cNvSpPr>
          <p:nvPr>
            <p:ph type="ftr" idx="1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7" name="Google Shape;117;p8: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90E48C6A-2122-4FDF-BAE5-90CC8E8AFF48}"/>
              </a:ext>
            </a:extLst>
          </p:cNvPr>
          <p:cNvSpPr>
            <a:spLocks noGrp="1"/>
          </p:cNvSpPr>
          <p:nvPr>
            <p:ph type="ftr" idx="1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C18B7DF6-A558-4F55-BFBF-D5C6134B960A}"/>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125399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6B8380BB-B936-449F-8AFA-828D9E6222E7}"/>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24710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66C3E2F5-3E31-4C4B-A080-784BA681F869}"/>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6352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 name="Google Shape;93;p5: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E60B38E5-7A3C-42A9-97F5-291A48EF9A42}"/>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92034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 name="Google Shape;71;p2: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FC5B7482-071D-4866-A627-9CC942610930}"/>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56087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 name="Google Shape;93;p5: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D9BE4FE5-D97F-4AE3-BC59-D24C14891178}"/>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3166783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 name="Google Shape;93;p5:notes"/>
          <p:cNvSpPr>
            <a:spLocks noGrp="1" noRot="1" noChangeAspect="1"/>
          </p:cNvSpPr>
          <p:nvPr>
            <p:ph type="sldImg" idx="2"/>
          </p:nvPr>
        </p:nvSpPr>
        <p:spPr>
          <a:xfrm>
            <a:off x="1285875" y="685800"/>
            <a:ext cx="42862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xmlns="" id="{E89D7147-8CAA-421C-B1A0-ABED3D9DCD4B}"/>
              </a:ext>
            </a:extLst>
          </p:cNvPr>
          <p:cNvSpPr>
            <a:spLocks noGrp="1"/>
          </p:cNvSpPr>
          <p:nvPr>
            <p:ph type="ftr" idx="11"/>
          </p:nvPr>
        </p:nvSpPr>
        <p:spPr/>
        <p:txBody>
          <a:bodyPr/>
          <a:lstStyle/>
          <a:p>
            <a:endParaRPr lang="en-US"/>
          </a:p>
        </p:txBody>
      </p:sp>
    </p:spTree>
    <p:extLst>
      <p:ext uri="{BB962C8B-B14F-4D97-AF65-F5344CB8AC3E}">
        <p14:creationId xmlns:p14="http://schemas.microsoft.com/office/powerpoint/2010/main" val="2428975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pic>
        <p:nvPicPr>
          <p:cNvPr id="15" name="Google Shape;15;p2" descr="HiRez4inchGSAStarMarkRGB"/>
          <p:cNvPicPr preferRelativeResize="0"/>
          <p:nvPr/>
        </p:nvPicPr>
        <p:blipFill rotWithShape="1">
          <a:blip r:embed="rId2">
            <a:alphaModFix/>
          </a:blip>
          <a:srcRect/>
          <a:stretch/>
        </p:blipFill>
        <p:spPr>
          <a:xfrm>
            <a:off x="684213" y="457200"/>
            <a:ext cx="758825" cy="685800"/>
          </a:xfrm>
          <a:prstGeom prst="rect">
            <a:avLst/>
          </a:prstGeom>
          <a:noFill/>
          <a:ln>
            <a:noFill/>
          </a:ln>
        </p:spPr>
      </p:pic>
      <p:sp>
        <p:nvSpPr>
          <p:cNvPr id="16" name="Google Shape;16;p2"/>
          <p:cNvSpPr txBox="1"/>
          <p:nvPr/>
        </p:nvSpPr>
        <p:spPr>
          <a:xfrm>
            <a:off x="4419600" y="1031875"/>
            <a:ext cx="4038600" cy="242888"/>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b="1" i="0" u="none" strike="noStrike" cap="none">
                <a:solidFill>
                  <a:schemeClr val="lt2"/>
                </a:solidFill>
                <a:latin typeface="Arial"/>
                <a:ea typeface="Arial"/>
                <a:cs typeface="Arial"/>
                <a:sym typeface="Arial"/>
              </a:rPr>
              <a:t>U.S. General Services Administration</a:t>
            </a:r>
            <a:endParaRPr/>
          </a:p>
        </p:txBody>
      </p:sp>
      <p:sp>
        <p:nvSpPr>
          <p:cNvPr id="17" name="Google Shape;17;p2"/>
          <p:cNvSpPr/>
          <p:nvPr/>
        </p:nvSpPr>
        <p:spPr>
          <a:xfrm>
            <a:off x="3175" y="1828800"/>
            <a:ext cx="9140825" cy="914400"/>
          </a:xfrm>
          <a:prstGeom prst="rect">
            <a:avLst/>
          </a:prstGeom>
          <a:solidFill>
            <a:srgbClr val="B1111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57200" y="292947"/>
            <a:ext cx="8229600" cy="1219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2800" b="0"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55" name="Google Shape;55;p11"/>
          <p:cNvSpPr txBox="1">
            <a:spLocks noGrp="1"/>
          </p:cNvSpPr>
          <p:nvPr>
            <p:ph type="body" idx="1"/>
          </p:nvPr>
        </p:nvSpPr>
        <p:spPr>
          <a:xfrm rot="5400000">
            <a:off x="2158153" y="5927"/>
            <a:ext cx="4827694" cy="82296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 name="Google Shape;56;p11"/>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rot="5400000">
            <a:off x="4537286" y="2385061"/>
            <a:ext cx="6241627" cy="20574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2800" b="0"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59" name="Google Shape;59;p12"/>
          <p:cNvSpPr txBox="1">
            <a:spLocks noGrp="1"/>
          </p:cNvSpPr>
          <p:nvPr>
            <p:ph type="body" idx="1"/>
          </p:nvPr>
        </p:nvSpPr>
        <p:spPr>
          <a:xfrm rot="5400000">
            <a:off x="346287" y="403862"/>
            <a:ext cx="6241627" cy="60198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Google Shape;60;p12"/>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292947"/>
            <a:ext cx="8229600" cy="1219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2800" b="0"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457200" y="1706880"/>
            <a:ext cx="8229600" cy="4827694"/>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722313" y="4700694"/>
            <a:ext cx="7772400" cy="145288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26" name="Google Shape;26;p5"/>
          <p:cNvSpPr txBox="1">
            <a:spLocks noGrp="1"/>
          </p:cNvSpPr>
          <p:nvPr>
            <p:ph type="body" idx="1"/>
          </p:nvPr>
        </p:nvSpPr>
        <p:spPr>
          <a:xfrm>
            <a:off x="722313" y="3100495"/>
            <a:ext cx="7772400" cy="1600199"/>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7" name="Google Shape;27;p5"/>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57200" y="292947"/>
            <a:ext cx="8229600" cy="1219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2800" b="0"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30" name="Google Shape;30;p6"/>
          <p:cNvSpPr txBox="1">
            <a:spLocks noGrp="1"/>
          </p:cNvSpPr>
          <p:nvPr>
            <p:ph type="body" idx="1"/>
          </p:nvPr>
        </p:nvSpPr>
        <p:spPr>
          <a:xfrm>
            <a:off x="457200" y="1706880"/>
            <a:ext cx="4038600" cy="4827694"/>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6"/>
          <p:cNvSpPr txBox="1">
            <a:spLocks noGrp="1"/>
          </p:cNvSpPr>
          <p:nvPr>
            <p:ph type="body" idx="2"/>
          </p:nvPr>
        </p:nvSpPr>
        <p:spPr>
          <a:xfrm>
            <a:off x="4648200" y="1706880"/>
            <a:ext cx="4038600" cy="4827694"/>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6"/>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57200" y="292947"/>
            <a:ext cx="8229600" cy="1219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2800" b="0"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35" name="Google Shape;35;p7"/>
          <p:cNvSpPr txBox="1">
            <a:spLocks noGrp="1"/>
          </p:cNvSpPr>
          <p:nvPr>
            <p:ph type="body" idx="1"/>
          </p:nvPr>
        </p:nvSpPr>
        <p:spPr>
          <a:xfrm>
            <a:off x="457200" y="1637454"/>
            <a:ext cx="4040188" cy="682413"/>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6" name="Google Shape;36;p7"/>
          <p:cNvSpPr txBox="1">
            <a:spLocks noGrp="1"/>
          </p:cNvSpPr>
          <p:nvPr>
            <p:ph type="body" idx="2"/>
          </p:nvPr>
        </p:nvSpPr>
        <p:spPr>
          <a:xfrm>
            <a:off x="457200" y="2319867"/>
            <a:ext cx="4040188" cy="4214707"/>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7" name="Google Shape;37;p7"/>
          <p:cNvSpPr txBox="1">
            <a:spLocks noGrp="1"/>
          </p:cNvSpPr>
          <p:nvPr>
            <p:ph type="body" idx="3"/>
          </p:nvPr>
        </p:nvSpPr>
        <p:spPr>
          <a:xfrm>
            <a:off x="4645026" y="1637454"/>
            <a:ext cx="4041775" cy="682413"/>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8" name="Google Shape;38;p7"/>
          <p:cNvSpPr txBox="1">
            <a:spLocks noGrp="1"/>
          </p:cNvSpPr>
          <p:nvPr>
            <p:ph type="body" idx="4"/>
          </p:nvPr>
        </p:nvSpPr>
        <p:spPr>
          <a:xfrm>
            <a:off x="4645026" y="2319867"/>
            <a:ext cx="4041775" cy="4214707"/>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57200" y="292947"/>
            <a:ext cx="8229600" cy="1219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2800" b="0"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42" name="Google Shape;42;p8"/>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57201" y="291253"/>
            <a:ext cx="3008313" cy="12395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45" name="Google Shape;45;p9"/>
          <p:cNvSpPr txBox="1">
            <a:spLocks noGrp="1"/>
          </p:cNvSpPr>
          <p:nvPr>
            <p:ph type="body" idx="1"/>
          </p:nvPr>
        </p:nvSpPr>
        <p:spPr>
          <a:xfrm>
            <a:off x="3575050" y="291254"/>
            <a:ext cx="5111750" cy="6243321"/>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Google Shape;46;p9"/>
          <p:cNvSpPr txBox="1">
            <a:spLocks noGrp="1"/>
          </p:cNvSpPr>
          <p:nvPr>
            <p:ph type="body" idx="2"/>
          </p:nvPr>
        </p:nvSpPr>
        <p:spPr>
          <a:xfrm>
            <a:off x="457201" y="1530774"/>
            <a:ext cx="3008313" cy="500380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7" name="Google Shape;47;p9"/>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1792288" y="5120640"/>
            <a:ext cx="5486400" cy="60452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rgbClr val="005087"/>
                </a:solidFill>
                <a:latin typeface="Arial"/>
                <a:ea typeface="Arial"/>
                <a:cs typeface="Arial"/>
                <a:sym typeface="Arial"/>
              </a:defRPr>
            </a:lvl1pPr>
            <a:lvl2pPr marR="0" lvl="1" algn="r" rtl="0">
              <a:spcBef>
                <a:spcPts val="0"/>
              </a:spcBef>
              <a:spcAft>
                <a:spcPts val="0"/>
              </a:spcAft>
              <a:buSzPts val="1400"/>
              <a:buNone/>
              <a:defRPr sz="2800" b="0" i="0" u="none" strike="noStrike" cap="none">
                <a:solidFill>
                  <a:srgbClr val="005087"/>
                </a:solidFill>
                <a:latin typeface="Arial"/>
                <a:ea typeface="Arial"/>
                <a:cs typeface="Arial"/>
                <a:sym typeface="Arial"/>
              </a:defRPr>
            </a:lvl2pPr>
            <a:lvl3pPr marR="0" lvl="2" algn="r" rtl="0">
              <a:spcBef>
                <a:spcPts val="0"/>
              </a:spcBef>
              <a:spcAft>
                <a:spcPts val="0"/>
              </a:spcAft>
              <a:buSzPts val="1400"/>
              <a:buNone/>
              <a:defRPr sz="2800" b="0" i="0" u="none" strike="noStrike" cap="none">
                <a:solidFill>
                  <a:srgbClr val="005087"/>
                </a:solidFill>
                <a:latin typeface="Arial"/>
                <a:ea typeface="Arial"/>
                <a:cs typeface="Arial"/>
                <a:sym typeface="Arial"/>
              </a:defRPr>
            </a:lvl3pPr>
            <a:lvl4pPr marR="0" lvl="3" algn="r" rtl="0">
              <a:spcBef>
                <a:spcPts val="0"/>
              </a:spcBef>
              <a:spcAft>
                <a:spcPts val="0"/>
              </a:spcAft>
              <a:buSzPts val="1400"/>
              <a:buNone/>
              <a:defRPr sz="2800" b="0" i="0" u="none" strike="noStrike" cap="none">
                <a:solidFill>
                  <a:srgbClr val="005087"/>
                </a:solidFill>
                <a:latin typeface="Arial"/>
                <a:ea typeface="Arial"/>
                <a:cs typeface="Arial"/>
                <a:sym typeface="Arial"/>
              </a:defRPr>
            </a:lvl4pPr>
            <a:lvl5pPr marR="0" lvl="4" algn="r" rtl="0">
              <a:spcBef>
                <a:spcPts val="0"/>
              </a:spcBef>
              <a:spcAft>
                <a:spcPts val="0"/>
              </a:spcAft>
              <a:buSzPts val="1400"/>
              <a:buNone/>
              <a:defRPr sz="2800" b="0" i="0" u="none" strike="noStrike" cap="none">
                <a:solidFill>
                  <a:srgbClr val="005087"/>
                </a:solidFill>
                <a:latin typeface="Arial"/>
                <a:ea typeface="Arial"/>
                <a:cs typeface="Arial"/>
                <a:sym typeface="Arial"/>
              </a:defRPr>
            </a:lvl5pPr>
            <a:lvl6pPr marR="0" lvl="5" algn="r" rtl="0">
              <a:spcBef>
                <a:spcPts val="0"/>
              </a:spcBef>
              <a:spcAft>
                <a:spcPts val="0"/>
              </a:spcAft>
              <a:buSzPts val="1400"/>
              <a:buNone/>
              <a:defRPr sz="2800" b="0" i="0" u="none" strike="noStrike" cap="none">
                <a:solidFill>
                  <a:srgbClr val="005087"/>
                </a:solidFill>
                <a:latin typeface="Arial"/>
                <a:ea typeface="Arial"/>
                <a:cs typeface="Arial"/>
                <a:sym typeface="Arial"/>
              </a:defRPr>
            </a:lvl6pPr>
            <a:lvl7pPr marR="0" lvl="6" algn="r" rtl="0">
              <a:spcBef>
                <a:spcPts val="0"/>
              </a:spcBef>
              <a:spcAft>
                <a:spcPts val="0"/>
              </a:spcAft>
              <a:buSzPts val="1400"/>
              <a:buNone/>
              <a:defRPr sz="2800" b="0" i="0" u="none" strike="noStrike" cap="none">
                <a:solidFill>
                  <a:srgbClr val="005087"/>
                </a:solidFill>
                <a:latin typeface="Arial"/>
                <a:ea typeface="Arial"/>
                <a:cs typeface="Arial"/>
                <a:sym typeface="Arial"/>
              </a:defRPr>
            </a:lvl7pPr>
            <a:lvl8pPr marR="0" lvl="7" algn="r" rtl="0">
              <a:spcBef>
                <a:spcPts val="0"/>
              </a:spcBef>
              <a:spcAft>
                <a:spcPts val="0"/>
              </a:spcAft>
              <a:buSzPts val="1400"/>
              <a:buNone/>
              <a:defRPr sz="2800" b="0" i="0" u="none" strike="noStrike" cap="none">
                <a:solidFill>
                  <a:srgbClr val="005087"/>
                </a:solidFill>
                <a:latin typeface="Arial"/>
                <a:ea typeface="Arial"/>
                <a:cs typeface="Arial"/>
                <a:sym typeface="Arial"/>
              </a:defRPr>
            </a:lvl8pPr>
            <a:lvl9pPr marR="0" lvl="8" algn="r" rtl="0">
              <a:spcBef>
                <a:spcPts val="0"/>
              </a:spcBef>
              <a:spcAft>
                <a:spcPts val="0"/>
              </a:spcAft>
              <a:buSzPts val="1400"/>
              <a:buNone/>
              <a:defRPr sz="2800" b="0" i="0" u="none" strike="noStrike" cap="none">
                <a:solidFill>
                  <a:srgbClr val="005087"/>
                </a:solidFill>
                <a:latin typeface="Arial"/>
                <a:ea typeface="Arial"/>
                <a:cs typeface="Arial"/>
                <a:sym typeface="Arial"/>
              </a:defRPr>
            </a:lvl9pPr>
          </a:lstStyle>
          <a:p>
            <a:endParaRPr/>
          </a:p>
        </p:txBody>
      </p:sp>
      <p:sp>
        <p:nvSpPr>
          <p:cNvPr id="50" name="Google Shape;50;p10"/>
          <p:cNvSpPr>
            <a:spLocks noGrp="1"/>
          </p:cNvSpPr>
          <p:nvPr>
            <p:ph type="pic" idx="2"/>
          </p:nvPr>
        </p:nvSpPr>
        <p:spPr>
          <a:xfrm>
            <a:off x="1792288" y="653627"/>
            <a:ext cx="5486400" cy="438912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51" name="Google Shape;51;p10"/>
          <p:cNvSpPr txBox="1">
            <a:spLocks noGrp="1"/>
          </p:cNvSpPr>
          <p:nvPr>
            <p:ph type="body" idx="1"/>
          </p:nvPr>
        </p:nvSpPr>
        <p:spPr>
          <a:xfrm>
            <a:off x="1792288" y="5725161"/>
            <a:ext cx="5486400" cy="85851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2" name="Google Shape;52;p10"/>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3175" y="6400800"/>
            <a:ext cx="9140825" cy="914400"/>
          </a:xfrm>
          <a:prstGeom prst="rect">
            <a:avLst/>
          </a:prstGeom>
          <a:solidFill>
            <a:srgbClr val="B1111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lvl1pPr marL="0" marR="0" lvl="0" indent="0" algn="r" rtl="0">
              <a:spcBef>
                <a:spcPts val="0"/>
              </a:spcBef>
              <a:spcAft>
                <a:spcPts val="0"/>
              </a:spcAft>
              <a:buNone/>
              <a:defRPr sz="1200" b="0" i="0" u="none" strike="noStrike" cap="none">
                <a:solidFill>
                  <a:schemeClr val="lt1"/>
                </a:solidFill>
                <a:latin typeface="Arial"/>
                <a:ea typeface="Arial"/>
                <a:cs typeface="Arial"/>
                <a:sym typeface="Arial"/>
              </a:defRPr>
            </a:lvl1pPr>
            <a:lvl2pPr marL="0" marR="0" lvl="1" indent="0" algn="r" rtl="0">
              <a:spcBef>
                <a:spcPts val="0"/>
              </a:spcBef>
              <a:spcAft>
                <a:spcPts val="0"/>
              </a:spcAft>
              <a:buNone/>
              <a:defRPr sz="1200" b="0" i="0" u="none" strike="noStrike" cap="none">
                <a:solidFill>
                  <a:schemeClr val="lt1"/>
                </a:solidFill>
                <a:latin typeface="Arial"/>
                <a:ea typeface="Arial"/>
                <a:cs typeface="Arial"/>
                <a:sym typeface="Arial"/>
              </a:defRPr>
            </a:lvl2pPr>
            <a:lvl3pPr marL="0" marR="0" lvl="2" indent="0" algn="r" rtl="0">
              <a:spcBef>
                <a:spcPts val="0"/>
              </a:spcBef>
              <a:spcAft>
                <a:spcPts val="0"/>
              </a:spcAft>
              <a:buNone/>
              <a:defRPr sz="1200" b="0" i="0" u="none" strike="noStrike" cap="none">
                <a:solidFill>
                  <a:schemeClr val="lt1"/>
                </a:solidFill>
                <a:latin typeface="Arial"/>
                <a:ea typeface="Arial"/>
                <a:cs typeface="Arial"/>
                <a:sym typeface="Arial"/>
              </a:defRPr>
            </a:lvl3pPr>
            <a:lvl4pPr marL="0" marR="0" lvl="3" indent="0" algn="r" rtl="0">
              <a:spcBef>
                <a:spcPts val="0"/>
              </a:spcBef>
              <a:spcAft>
                <a:spcPts val="0"/>
              </a:spcAft>
              <a:buNone/>
              <a:defRPr sz="1200" b="0" i="0" u="none" strike="noStrike" cap="none">
                <a:solidFill>
                  <a:schemeClr val="lt1"/>
                </a:solidFill>
                <a:latin typeface="Arial"/>
                <a:ea typeface="Arial"/>
                <a:cs typeface="Arial"/>
                <a:sym typeface="Arial"/>
              </a:defRPr>
            </a:lvl4pPr>
            <a:lvl5pPr marL="0" marR="0" lvl="4" indent="0" algn="r" rtl="0">
              <a:spcBef>
                <a:spcPts val="0"/>
              </a:spcBef>
              <a:spcAft>
                <a:spcPts val="0"/>
              </a:spcAft>
              <a:buNone/>
              <a:defRPr sz="1200" b="0" i="0" u="none" strike="noStrike" cap="none">
                <a:solidFill>
                  <a:schemeClr val="lt1"/>
                </a:solidFill>
                <a:latin typeface="Arial"/>
                <a:ea typeface="Arial"/>
                <a:cs typeface="Arial"/>
                <a:sym typeface="Arial"/>
              </a:defRPr>
            </a:lvl5pPr>
            <a:lvl6pPr marL="0" marR="0" lvl="5" indent="0" algn="r" rtl="0">
              <a:spcBef>
                <a:spcPts val="0"/>
              </a:spcBef>
              <a:spcAft>
                <a:spcPts val="0"/>
              </a:spcAft>
              <a:buNone/>
              <a:defRPr sz="1200" b="0" i="0" u="none" strike="noStrike" cap="none">
                <a:solidFill>
                  <a:schemeClr val="lt1"/>
                </a:solidFill>
                <a:latin typeface="Arial"/>
                <a:ea typeface="Arial"/>
                <a:cs typeface="Arial"/>
                <a:sym typeface="Arial"/>
              </a:defRPr>
            </a:lvl6pPr>
            <a:lvl7pPr marL="0" marR="0" lvl="6" indent="0" algn="r" rtl="0">
              <a:spcBef>
                <a:spcPts val="0"/>
              </a:spcBef>
              <a:spcAft>
                <a:spcPts val="0"/>
              </a:spcAft>
              <a:buNone/>
              <a:defRPr sz="1200" b="0" i="0" u="none" strike="noStrike" cap="none">
                <a:solidFill>
                  <a:schemeClr val="lt1"/>
                </a:solidFill>
                <a:latin typeface="Arial"/>
                <a:ea typeface="Arial"/>
                <a:cs typeface="Arial"/>
                <a:sym typeface="Arial"/>
              </a:defRPr>
            </a:lvl7pPr>
            <a:lvl8pPr marL="0" marR="0" lvl="7" indent="0" algn="r" rtl="0">
              <a:spcBef>
                <a:spcPts val="0"/>
              </a:spcBef>
              <a:spcAft>
                <a:spcPts val="0"/>
              </a:spcAft>
              <a:buNone/>
              <a:defRPr sz="1200" b="0" i="0" u="none" strike="noStrike" cap="none">
                <a:solidFill>
                  <a:schemeClr val="lt1"/>
                </a:solidFill>
                <a:latin typeface="Arial"/>
                <a:ea typeface="Arial"/>
                <a:cs typeface="Arial"/>
                <a:sym typeface="Arial"/>
              </a:defRPr>
            </a:lvl8pPr>
            <a:lvl9pPr marL="0" marR="0" lvl="8" indent="0" algn="r" rtl="0">
              <a:spcBef>
                <a:spcPts val="0"/>
              </a:spcBef>
              <a:spcAft>
                <a:spcPts val="0"/>
              </a:spcAft>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2</a:t>
            </a:r>
            <a:endParaRPr sz="1400">
              <a:solidFill>
                <a:srgbClr val="000000"/>
              </a:solidFill>
            </a:endParaRPr>
          </a:p>
        </p:txBody>
      </p:sp>
      <p:sp>
        <p:nvSpPr>
          <p:cNvPr id="12" name="Google Shape;12;p1"/>
          <p:cNvSpPr/>
          <p:nvPr/>
        </p:nvSpPr>
        <p:spPr>
          <a:xfrm>
            <a:off x="0" y="0"/>
            <a:ext cx="9144000" cy="682783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13" name="Google Shape;13;p1"/>
          <p:cNvSpPr/>
          <p:nvPr/>
        </p:nvSpPr>
        <p:spPr>
          <a:xfrm>
            <a:off x="0" y="0"/>
            <a:ext cx="9144000" cy="64008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sa.gov/about-us/regions/welcome-to-the-pacific-rim-region-9/land-ports-of-entry/san-luis-i-land-port-of-entr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p:nvPr/>
        </p:nvSpPr>
        <p:spPr>
          <a:xfrm>
            <a:off x="6365875" y="3225800"/>
            <a:ext cx="184200" cy="4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7" name="Google Shape;67;p13"/>
          <p:cNvSpPr txBox="1"/>
          <p:nvPr/>
        </p:nvSpPr>
        <p:spPr>
          <a:xfrm>
            <a:off x="1370013" y="3411537"/>
            <a:ext cx="7088100" cy="1809943"/>
          </a:xfrm>
          <a:prstGeom prst="rect">
            <a:avLst/>
          </a:prstGeom>
          <a:noFill/>
          <a:ln>
            <a:noFill/>
          </a:ln>
        </p:spPr>
        <p:txBody>
          <a:bodyPr spcFirstLastPara="1" wrap="square" lIns="0" tIns="0" rIns="0" bIns="0" anchor="t" anchorCtr="0">
            <a:noAutofit/>
          </a:bodyPr>
          <a:lstStyle/>
          <a:p>
            <a:pPr marL="0" marR="0" lvl="0" indent="0" algn="r" rtl="0">
              <a:lnSpc>
                <a:spcPts val="3200"/>
              </a:lnSpc>
              <a:spcBef>
                <a:spcPts val="0"/>
              </a:spcBef>
              <a:spcAft>
                <a:spcPts val="0"/>
              </a:spcAft>
              <a:buNone/>
            </a:pPr>
            <a:r>
              <a:rPr lang="en-US" sz="3200" dirty="0">
                <a:solidFill>
                  <a:srgbClr val="005087"/>
                </a:solidFill>
                <a:latin typeface="Arial"/>
                <a:ea typeface="Arial"/>
                <a:cs typeface="Arial"/>
                <a:sym typeface="Arial"/>
              </a:rPr>
              <a:t>San Luis Land Port of Entry Modernization Environmental Impact Statement</a:t>
            </a:r>
            <a:endParaRPr dirty="0"/>
          </a:p>
          <a:p>
            <a:pPr marL="0" marR="0" lvl="0" indent="0" algn="r" rtl="0">
              <a:lnSpc>
                <a:spcPct val="50000"/>
              </a:lnSpc>
              <a:spcBef>
                <a:spcPts val="1800"/>
              </a:spcBef>
              <a:spcAft>
                <a:spcPts val="0"/>
              </a:spcAft>
              <a:buNone/>
            </a:pPr>
            <a:r>
              <a:rPr lang="en-US" sz="2000" dirty="0">
                <a:solidFill>
                  <a:schemeClr val="lt2"/>
                </a:solidFill>
                <a:latin typeface="Arial"/>
                <a:ea typeface="Arial"/>
                <a:cs typeface="Arial"/>
                <a:sym typeface="Arial"/>
              </a:rPr>
              <a:t>Virtual Public Meeting</a:t>
            </a:r>
            <a:endParaRPr dirty="0"/>
          </a:p>
          <a:p>
            <a:pPr marL="0" marR="0" lvl="0" indent="0" algn="r" rtl="0">
              <a:spcBef>
                <a:spcPts val="1800"/>
              </a:spcBef>
              <a:spcAft>
                <a:spcPts val="0"/>
              </a:spcAft>
              <a:buNone/>
            </a:pPr>
            <a:endParaRPr sz="2800" dirty="0">
              <a:solidFill>
                <a:schemeClr val="dk1"/>
              </a:solidFill>
              <a:latin typeface="Arial"/>
              <a:ea typeface="Arial"/>
              <a:cs typeface="Arial"/>
              <a:sym typeface="Arial"/>
            </a:endParaRPr>
          </a:p>
        </p:txBody>
      </p:sp>
      <p:sp>
        <p:nvSpPr>
          <p:cNvPr id="68" name="Google Shape;68;p13"/>
          <p:cNvSpPr txBox="1"/>
          <p:nvPr/>
        </p:nvSpPr>
        <p:spPr>
          <a:xfrm>
            <a:off x="3962313" y="5472733"/>
            <a:ext cx="4495800" cy="942900"/>
          </a:xfrm>
          <a:prstGeom prst="rect">
            <a:avLst/>
          </a:prstGeom>
          <a:noFill/>
          <a:ln>
            <a:noFill/>
          </a:ln>
        </p:spPr>
        <p:txBody>
          <a:bodyPr spcFirstLastPara="1" wrap="square" lIns="0" tIns="0" rIns="0" bIns="0" anchor="t" anchorCtr="0">
            <a:noAutofit/>
          </a:bodyPr>
          <a:lstStyle/>
          <a:p>
            <a:pPr marL="0" marR="0" lvl="0" indent="0" algn="r" rtl="0">
              <a:lnSpc>
                <a:spcPct val="30000"/>
              </a:lnSpc>
              <a:spcBef>
                <a:spcPts val="0"/>
              </a:spcBef>
              <a:spcAft>
                <a:spcPts val="0"/>
              </a:spcAft>
              <a:buNone/>
            </a:pPr>
            <a:r>
              <a:rPr lang="en-US" sz="2000" dirty="0">
                <a:solidFill>
                  <a:srgbClr val="B11116"/>
                </a:solidFill>
                <a:latin typeface="Arial"/>
                <a:ea typeface="Arial"/>
                <a:cs typeface="Arial"/>
                <a:sym typeface="Arial"/>
              </a:rPr>
              <a:t>presented by</a:t>
            </a:r>
            <a:endParaRPr dirty="0"/>
          </a:p>
          <a:p>
            <a:pPr marL="0" marR="0" lvl="0" indent="0" algn="r" rtl="0">
              <a:lnSpc>
                <a:spcPct val="30000"/>
              </a:lnSpc>
              <a:spcBef>
                <a:spcPts val="1800"/>
              </a:spcBef>
              <a:spcAft>
                <a:spcPts val="0"/>
              </a:spcAft>
              <a:buNone/>
            </a:pPr>
            <a:r>
              <a:rPr lang="en-US" sz="2800" dirty="0">
                <a:solidFill>
                  <a:srgbClr val="B11116"/>
                </a:solidFill>
                <a:latin typeface="Arial"/>
                <a:ea typeface="Arial"/>
                <a:cs typeface="Arial"/>
                <a:sym typeface="Arial"/>
              </a:rPr>
              <a:t>Osmahn Kadri</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8" name="Google Shape;98;p17"/>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Arial"/>
                <a:ea typeface="Arial"/>
                <a:cs typeface="Arial"/>
                <a:sym typeface="Arial"/>
              </a:rPr>
              <a:t>10</a:t>
            </a:fld>
            <a:endParaRPr sz="1200" dirty="0">
              <a:solidFill>
                <a:schemeClr val="lt1"/>
              </a:solidFill>
              <a:latin typeface="Arial"/>
              <a:ea typeface="Arial"/>
              <a:cs typeface="Arial"/>
              <a:sym typeface="Arial"/>
            </a:endParaRPr>
          </a:p>
        </p:txBody>
      </p:sp>
      <p:sp>
        <p:nvSpPr>
          <p:cNvPr id="8" name="Google Shape;73;p14">
            <a:extLst>
              <a:ext uri="{FF2B5EF4-FFF2-40B4-BE49-F238E27FC236}">
                <a16:creationId xmlns:a16="http://schemas.microsoft.com/office/drawing/2014/main" xmlns="" id="{F54ABF60-6284-446A-95A4-44410050DDB9}"/>
              </a:ext>
            </a:extLst>
          </p:cNvPr>
          <p:cNvSpPr/>
          <p:nvPr/>
        </p:nvSpPr>
        <p:spPr>
          <a:xfrm>
            <a:off x="688975" y="32741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Project Background – Traffic Issues</a:t>
            </a:r>
            <a:endParaRPr dirty="0"/>
          </a:p>
        </p:txBody>
      </p:sp>
      <p:sp>
        <p:nvSpPr>
          <p:cNvPr id="9" name="Google Shape;104;p18">
            <a:extLst>
              <a:ext uri="{FF2B5EF4-FFF2-40B4-BE49-F238E27FC236}">
                <a16:creationId xmlns:a16="http://schemas.microsoft.com/office/drawing/2014/main" xmlns="" id="{3C955CDD-B95A-49D3-8FC6-132C179A7142}"/>
              </a:ext>
            </a:extLst>
          </p:cNvPr>
          <p:cNvSpPr txBox="1"/>
          <p:nvPr/>
        </p:nvSpPr>
        <p:spPr>
          <a:xfrm>
            <a:off x="6697494" y="1726340"/>
            <a:ext cx="2318319" cy="4482269"/>
          </a:xfrm>
          <a:prstGeom prst="rect">
            <a:avLst/>
          </a:prstGeom>
          <a:noFill/>
          <a:ln>
            <a:noFill/>
          </a:ln>
        </p:spPr>
        <p:txBody>
          <a:bodyPr spcFirstLastPara="1" wrap="square" lIns="0" tIns="0" rIns="0" bIns="0" anchor="ctr" anchorCtr="0">
            <a:noAutofit/>
          </a:bodyPr>
          <a:lstStyle/>
          <a:p>
            <a:pPr marL="285750" indent="-285750">
              <a:spcAft>
                <a:spcPts val="1200"/>
              </a:spcAft>
              <a:buFont typeface="Arial" panose="020B0604020202020204" pitchFamily="34" charset="0"/>
              <a:buChar char="•"/>
            </a:pPr>
            <a:r>
              <a:rPr lang="en-US" sz="1800" dirty="0"/>
              <a:t>Higher volume coupled with outdated facilities creates long wait times</a:t>
            </a:r>
          </a:p>
          <a:p>
            <a:pPr marL="285750" lvl="0" indent="-285750">
              <a:spcAft>
                <a:spcPts val="1200"/>
              </a:spcAft>
              <a:buFont typeface="Arial" panose="020B0604020202020204" pitchFamily="34" charset="0"/>
              <a:buChar char="•"/>
            </a:pPr>
            <a:r>
              <a:rPr lang="en-US" sz="1800" dirty="0"/>
              <a:t>58% increase of Personally Owned Vehicle crossing since 2010</a:t>
            </a:r>
          </a:p>
          <a:p>
            <a:pPr marL="285750" lvl="0" indent="-285750">
              <a:spcAft>
                <a:spcPts val="1200"/>
              </a:spcAft>
              <a:buFont typeface="Arial" panose="020B0604020202020204" pitchFamily="34" charset="0"/>
              <a:buChar char="•"/>
            </a:pPr>
            <a:r>
              <a:rPr lang="en-US" sz="1800" dirty="0"/>
              <a:t>Long wait times leads to traffic backups</a:t>
            </a:r>
          </a:p>
        </p:txBody>
      </p:sp>
      <p:grpSp>
        <p:nvGrpSpPr>
          <p:cNvPr id="5" name="Group 4">
            <a:extLst>
              <a:ext uri="{FF2B5EF4-FFF2-40B4-BE49-F238E27FC236}">
                <a16:creationId xmlns:a16="http://schemas.microsoft.com/office/drawing/2014/main" xmlns="" id="{3482E742-0775-44A7-92AC-12646375A2FC}"/>
              </a:ext>
            </a:extLst>
          </p:cNvPr>
          <p:cNvGrpSpPr/>
          <p:nvPr/>
        </p:nvGrpSpPr>
        <p:grpSpPr>
          <a:xfrm>
            <a:off x="337290" y="1739069"/>
            <a:ext cx="6215910" cy="4392539"/>
            <a:chOff x="337290" y="1813561"/>
            <a:chExt cx="6350808" cy="4407778"/>
          </a:xfrm>
        </p:grpSpPr>
        <p:sp>
          <p:nvSpPr>
            <p:cNvPr id="10" name="Google Shape;97;p17">
              <a:extLst>
                <a:ext uri="{FF2B5EF4-FFF2-40B4-BE49-F238E27FC236}">
                  <a16:creationId xmlns:a16="http://schemas.microsoft.com/office/drawing/2014/main" xmlns="" id="{F5167F91-DC6A-40EC-B5B7-46B3792C4C49}"/>
                </a:ext>
              </a:extLst>
            </p:cNvPr>
            <p:cNvSpPr/>
            <p:nvPr/>
          </p:nvSpPr>
          <p:spPr>
            <a:xfrm>
              <a:off x="337290" y="1813561"/>
              <a:ext cx="6350808" cy="4407778"/>
            </a:xfrm>
            <a:prstGeom prst="rect">
              <a:avLst/>
            </a:prstGeom>
            <a:solidFill>
              <a:srgbClr val="0050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4" name="Picture 3">
              <a:extLst>
                <a:ext uri="{FF2B5EF4-FFF2-40B4-BE49-F238E27FC236}">
                  <a16:creationId xmlns:a16="http://schemas.microsoft.com/office/drawing/2014/main" xmlns="" id="{B0A3E1F8-167F-4AFC-AA35-F8C1E1727FAB}"/>
                </a:ext>
              </a:extLst>
            </p:cNvPr>
            <p:cNvPicPr>
              <a:picLocks noChangeAspect="1"/>
            </p:cNvPicPr>
            <p:nvPr/>
          </p:nvPicPr>
          <p:blipFill rotWithShape="1">
            <a:blip r:embed="rId3"/>
            <a:srcRect r="9848"/>
            <a:stretch/>
          </p:blipFill>
          <p:spPr>
            <a:xfrm>
              <a:off x="481584" y="1914768"/>
              <a:ext cx="6071616" cy="4186291"/>
            </a:xfrm>
            <a:prstGeom prst="rect">
              <a:avLst/>
            </a:prstGeom>
            <a:ln w="123825">
              <a:noFill/>
            </a:ln>
          </p:spPr>
        </p:pic>
      </p:grpSp>
    </p:spTree>
    <p:extLst>
      <p:ext uri="{BB962C8B-B14F-4D97-AF65-F5344CB8AC3E}">
        <p14:creationId xmlns:p14="http://schemas.microsoft.com/office/powerpoint/2010/main" val="2766693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Purpose and Need of the </a:t>
            </a:r>
            <a:br>
              <a:rPr lang="en-US" sz="3200" dirty="0">
                <a:solidFill>
                  <a:srgbClr val="005087"/>
                </a:solidFill>
              </a:rPr>
            </a:br>
            <a:r>
              <a:rPr lang="en-US" sz="3200" dirty="0">
                <a:solidFill>
                  <a:srgbClr val="005087"/>
                </a:solidFill>
              </a:rPr>
              <a:t>Proposed Action and Alternatives</a:t>
            </a:r>
            <a:endParaRPr dirty="0"/>
          </a:p>
        </p:txBody>
      </p:sp>
      <p:sp>
        <p:nvSpPr>
          <p:cNvPr id="74" name="Google Shape;74;p14"/>
          <p:cNvSpPr/>
          <p:nvPr/>
        </p:nvSpPr>
        <p:spPr>
          <a:xfrm>
            <a:off x="684213" y="1876425"/>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600"/>
              </a:spcAft>
              <a:buClr>
                <a:schemeClr val="dk1"/>
              </a:buClr>
              <a:buSzPts val="2000"/>
              <a:buFont typeface="Arial"/>
              <a:buChar char="•"/>
            </a:pPr>
            <a:r>
              <a:rPr lang="en-US" sz="2000" dirty="0">
                <a:solidFill>
                  <a:schemeClr val="dk1"/>
                </a:solidFill>
              </a:rPr>
              <a:t>The Proposed Action will provide facilities to fully support Customs and Border Protection’s (CBP’s) mission.</a:t>
            </a:r>
          </a:p>
          <a:p>
            <a:pPr marL="342900" lvl="0" indent="-342900">
              <a:spcAft>
                <a:spcPts val="600"/>
              </a:spcAft>
              <a:buClr>
                <a:schemeClr val="dk1"/>
              </a:buClr>
              <a:buSzPts val="2000"/>
              <a:buFont typeface="Arial"/>
              <a:buChar char="•"/>
            </a:pPr>
            <a:r>
              <a:rPr lang="en-US" sz="2000" dirty="0">
                <a:solidFill>
                  <a:schemeClr val="dk1"/>
                </a:solidFill>
              </a:rPr>
              <a:t>The Proposed Action is needed in order to improve the safety, security, and operations of the LPOE and reduce vehicle and pedestrian wait times</a:t>
            </a:r>
          </a:p>
          <a:p>
            <a:pPr marL="342900" lvl="0" indent="-342900">
              <a:spcAft>
                <a:spcPts val="600"/>
              </a:spcAft>
              <a:buClr>
                <a:schemeClr val="dk1"/>
              </a:buClr>
              <a:buSzPts val="2000"/>
              <a:buFont typeface="Arial"/>
              <a:buChar char="•"/>
            </a:pPr>
            <a:r>
              <a:rPr lang="en-US" sz="2000" dirty="0">
                <a:solidFill>
                  <a:schemeClr val="dk1"/>
                </a:solidFill>
              </a:rPr>
              <a:t>Provide a strengthened security system and a more streamlined pedestrian and POV traffic flow through the LPOE. </a:t>
            </a:r>
          </a:p>
          <a:p>
            <a:pPr marL="342900" lvl="0" indent="-342900">
              <a:spcAft>
                <a:spcPts val="600"/>
              </a:spcAft>
              <a:buClr>
                <a:schemeClr val="dk1"/>
              </a:buClr>
              <a:buSzPts val="2000"/>
              <a:buFont typeface="Arial"/>
              <a:buChar char="•"/>
            </a:pPr>
            <a:r>
              <a:rPr lang="en-US" sz="2000" dirty="0">
                <a:solidFill>
                  <a:schemeClr val="dk1"/>
                </a:solidFill>
              </a:rPr>
              <a:t>Three action alternatives and the no action alternative were analyzed in the EIS:</a:t>
            </a:r>
          </a:p>
          <a:p>
            <a:pPr marL="742950" lvl="1" indent="-285750">
              <a:spcBef>
                <a:spcPts val="400"/>
              </a:spcBef>
              <a:buClr>
                <a:schemeClr val="dk1"/>
              </a:buClr>
              <a:buSzPts val="2000"/>
              <a:buFont typeface="Arial"/>
              <a:buChar char="–"/>
            </a:pPr>
            <a:r>
              <a:rPr lang="en-US" sz="2000" dirty="0">
                <a:solidFill>
                  <a:schemeClr val="dk1"/>
                </a:solidFill>
              </a:rPr>
              <a:t>Proposed Action – Demolition and Redevelopment</a:t>
            </a:r>
          </a:p>
          <a:p>
            <a:pPr marL="742950" lvl="1" indent="-285750">
              <a:spcBef>
                <a:spcPts val="400"/>
              </a:spcBef>
              <a:buClr>
                <a:schemeClr val="dk1"/>
              </a:buClr>
              <a:buSzPts val="2000"/>
              <a:buFont typeface="Arial"/>
              <a:buChar char="–"/>
            </a:pPr>
            <a:r>
              <a:rPr lang="en-US" sz="2000" dirty="0">
                <a:solidFill>
                  <a:schemeClr val="dk1"/>
                </a:solidFill>
              </a:rPr>
              <a:t>Alternative 1 – Renovate and Modernize</a:t>
            </a:r>
          </a:p>
          <a:p>
            <a:pPr marL="742950" lvl="1" indent="-285750">
              <a:spcBef>
                <a:spcPts val="400"/>
              </a:spcBef>
              <a:buClr>
                <a:schemeClr val="dk1"/>
              </a:buClr>
              <a:buSzPts val="2000"/>
              <a:buFont typeface="Arial"/>
              <a:buChar char="–"/>
            </a:pPr>
            <a:r>
              <a:rPr lang="en-US" sz="2000" dirty="0">
                <a:solidFill>
                  <a:schemeClr val="dk1"/>
                </a:solidFill>
              </a:rPr>
              <a:t>Alternative 2 – Relocate Outbound Exit</a:t>
            </a:r>
          </a:p>
          <a:p>
            <a:pPr marL="742950" lvl="1" indent="-285750">
              <a:spcBef>
                <a:spcPts val="400"/>
              </a:spcBef>
              <a:buClr>
                <a:schemeClr val="dk1"/>
              </a:buClr>
              <a:buSzPts val="2000"/>
              <a:buFont typeface="Arial"/>
              <a:buChar char="–"/>
            </a:pPr>
            <a:r>
              <a:rPr lang="en-US" sz="2000" dirty="0">
                <a:solidFill>
                  <a:schemeClr val="dk1"/>
                </a:solidFill>
              </a:rPr>
              <a:t>No Action Alternative</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4DB56B07-BF57-4C7C-9660-B989AA50156D}" type="slidenum">
              <a:rPr lang="en-US" smtClean="0"/>
              <a:t>11</a:t>
            </a:fld>
            <a:endParaRPr dirty="0"/>
          </a:p>
        </p:txBody>
      </p:sp>
    </p:spTree>
    <p:extLst>
      <p:ext uri="{BB962C8B-B14F-4D97-AF65-F5344CB8AC3E}">
        <p14:creationId xmlns:p14="http://schemas.microsoft.com/office/powerpoint/2010/main" val="253458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Proposed Action – </a:t>
            </a:r>
            <a:br>
              <a:rPr lang="en-US" sz="3200" dirty="0">
                <a:solidFill>
                  <a:srgbClr val="005087"/>
                </a:solidFill>
              </a:rPr>
            </a:br>
            <a:r>
              <a:rPr lang="en-US" sz="3200" dirty="0">
                <a:solidFill>
                  <a:srgbClr val="005087"/>
                </a:solidFill>
              </a:rPr>
              <a:t>Demolition and Redevelopment</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000" dirty="0">
                <a:solidFill>
                  <a:schemeClr val="dk1"/>
                </a:solidFill>
              </a:rPr>
              <a:t>Demolish existing facilities and construct new facilities, in a reconfigured layout. </a:t>
            </a:r>
          </a:p>
          <a:p>
            <a:pPr marL="342900" lvl="0" indent="-342900">
              <a:spcAft>
                <a:spcPts val="1200"/>
              </a:spcAft>
              <a:buClr>
                <a:schemeClr val="dk1"/>
              </a:buClr>
              <a:buSzPts val="2000"/>
              <a:buFont typeface="Arial"/>
              <a:buChar char="•"/>
            </a:pPr>
            <a:r>
              <a:rPr lang="en-US" sz="2000" dirty="0">
                <a:solidFill>
                  <a:schemeClr val="dk1"/>
                </a:solidFill>
              </a:rPr>
              <a:t>Acquire Friendship Park in order to expand and modernize the San Luis I LPOE. </a:t>
            </a:r>
          </a:p>
          <a:p>
            <a:pPr marL="342900" lvl="0" indent="-342900">
              <a:spcBef>
                <a:spcPts val="400"/>
              </a:spcBef>
              <a:spcAft>
                <a:spcPts val="1200"/>
              </a:spcAft>
              <a:buClr>
                <a:schemeClr val="dk1"/>
              </a:buClr>
              <a:buSzPts val="2000"/>
              <a:buFont typeface="Arial"/>
              <a:buChar char="•"/>
            </a:pPr>
            <a:r>
              <a:rPr lang="en-US" sz="2000" dirty="0">
                <a:solidFill>
                  <a:schemeClr val="dk1"/>
                </a:solidFill>
              </a:rPr>
              <a:t>A phased approach for construction could be used to alleviate potential disruption to CBP operations at the San Luis I LPOE. </a:t>
            </a:r>
            <a:endParaRPr dirty="0"/>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B5195BC9-7733-41F2-BA97-4E2309D88C10}" type="slidenum">
              <a:rPr lang="en-US" smtClean="0"/>
              <a:t>12</a:t>
            </a:fld>
            <a:endParaRPr dirty="0"/>
          </a:p>
        </p:txBody>
      </p:sp>
    </p:spTree>
    <p:extLst>
      <p:ext uri="{BB962C8B-B14F-4D97-AF65-F5344CB8AC3E}">
        <p14:creationId xmlns:p14="http://schemas.microsoft.com/office/powerpoint/2010/main" val="2425862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8975" y="406182"/>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Demolition and Redevelopment</a:t>
            </a:r>
            <a:endParaRPr dirty="0"/>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dirty="0">
                <a:solidFill>
                  <a:schemeClr val="lt1"/>
                </a:solidFill>
                <a:latin typeface="Arial"/>
                <a:ea typeface="Arial"/>
                <a:cs typeface="Arial"/>
                <a:sym typeface="Arial"/>
              </a:rPr>
              <a:t>13</a:t>
            </a:r>
            <a:endParaRPr dirty="0"/>
          </a:p>
        </p:txBody>
      </p:sp>
      <p:sp>
        <p:nvSpPr>
          <p:cNvPr id="7" name="TextBox 6">
            <a:extLst>
              <a:ext uri="{FF2B5EF4-FFF2-40B4-BE49-F238E27FC236}">
                <a16:creationId xmlns:a16="http://schemas.microsoft.com/office/drawing/2014/main" xmlns="" id="{54BE50FF-76B9-41CD-8802-DAF4C99EE584}"/>
              </a:ext>
            </a:extLst>
          </p:cNvPr>
          <p:cNvSpPr txBox="1">
            <a:spLocks noChangeAspect="1"/>
          </p:cNvSpPr>
          <p:nvPr/>
        </p:nvSpPr>
        <p:spPr>
          <a:xfrm>
            <a:off x="7175500" y="3657600"/>
            <a:ext cx="1501502" cy="646331"/>
          </a:xfrm>
          <a:prstGeom prst="rect">
            <a:avLst/>
          </a:prstGeom>
          <a:noFill/>
        </p:spPr>
        <p:txBody>
          <a:bodyPr wrap="square" rtlCol="0">
            <a:spAutoFit/>
          </a:bodyPr>
          <a:lstStyle/>
          <a:p>
            <a:pPr algn="ctr"/>
            <a:r>
              <a:rPr lang="en-US" sz="1200" i="1" dirty="0"/>
              <a:t>* Theoretical Overview of the Proposed Action </a:t>
            </a:r>
          </a:p>
        </p:txBody>
      </p:sp>
      <p:grpSp>
        <p:nvGrpSpPr>
          <p:cNvPr id="3" name="Group 2">
            <a:extLst>
              <a:ext uri="{FF2B5EF4-FFF2-40B4-BE49-F238E27FC236}">
                <a16:creationId xmlns:a16="http://schemas.microsoft.com/office/drawing/2014/main" xmlns="" id="{D06FD0C4-74F0-4472-A1F2-B62EE50DCFEF}"/>
              </a:ext>
            </a:extLst>
          </p:cNvPr>
          <p:cNvGrpSpPr/>
          <p:nvPr/>
        </p:nvGrpSpPr>
        <p:grpSpPr>
          <a:xfrm>
            <a:off x="566160" y="1370986"/>
            <a:ext cx="6517266" cy="4754880"/>
            <a:chOff x="566160" y="1370986"/>
            <a:chExt cx="6517266" cy="4754880"/>
          </a:xfrm>
        </p:grpSpPr>
        <p:sp>
          <p:nvSpPr>
            <p:cNvPr id="8" name="Google Shape;97;p17">
              <a:extLst>
                <a:ext uri="{FF2B5EF4-FFF2-40B4-BE49-F238E27FC236}">
                  <a16:creationId xmlns:a16="http://schemas.microsoft.com/office/drawing/2014/main" xmlns="" id="{6C669B5E-4718-4C17-966D-F5041ADFD17A}"/>
                </a:ext>
              </a:extLst>
            </p:cNvPr>
            <p:cNvSpPr/>
            <p:nvPr/>
          </p:nvSpPr>
          <p:spPr>
            <a:xfrm>
              <a:off x="566160" y="1370986"/>
              <a:ext cx="6517266" cy="4754880"/>
            </a:xfrm>
            <a:prstGeom prst="rect">
              <a:avLst/>
            </a:prstGeom>
            <a:solidFill>
              <a:srgbClr val="0050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xmlns="" id="{6A0963C7-C6D0-4289-B5A4-D4D082D75AE1}"/>
                </a:ext>
              </a:extLst>
            </p:cNvPr>
            <p:cNvPicPr>
              <a:picLocks noChangeAspect="1"/>
            </p:cNvPicPr>
            <p:nvPr/>
          </p:nvPicPr>
          <p:blipFill>
            <a:blip r:embed="rId3"/>
            <a:stretch>
              <a:fillRect/>
            </a:stretch>
          </p:blipFill>
          <p:spPr>
            <a:xfrm>
              <a:off x="684213" y="1462426"/>
              <a:ext cx="6298603" cy="4572000"/>
            </a:xfrm>
            <a:prstGeom prst="rect">
              <a:avLst/>
            </a:prstGeom>
            <a:ln>
              <a:solidFill>
                <a:schemeClr val="tx1"/>
              </a:solidFill>
            </a:ln>
          </p:spPr>
        </p:pic>
      </p:grpSp>
    </p:spTree>
    <p:extLst>
      <p:ext uri="{BB962C8B-B14F-4D97-AF65-F5344CB8AC3E}">
        <p14:creationId xmlns:p14="http://schemas.microsoft.com/office/powerpoint/2010/main" val="40438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Alternative 1 –</a:t>
            </a:r>
            <a:br>
              <a:rPr lang="en-US" sz="3200" dirty="0">
                <a:solidFill>
                  <a:srgbClr val="005087"/>
                </a:solidFill>
              </a:rPr>
            </a:br>
            <a:r>
              <a:rPr lang="en-US" sz="3200" dirty="0">
                <a:solidFill>
                  <a:srgbClr val="005087"/>
                </a:solidFill>
              </a:rPr>
              <a:t>Renovate and Modernize</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000" dirty="0">
                <a:solidFill>
                  <a:schemeClr val="dk1"/>
                </a:solidFill>
              </a:rPr>
              <a:t>Renovate existing facilities and infrastructure at the LPOE. </a:t>
            </a:r>
          </a:p>
          <a:p>
            <a:pPr marL="342900" lvl="0" indent="-342900">
              <a:spcAft>
                <a:spcPts val="1200"/>
              </a:spcAft>
              <a:buClr>
                <a:schemeClr val="dk1"/>
              </a:buClr>
              <a:buSzPts val="2000"/>
              <a:buFont typeface="Arial"/>
              <a:buChar char="•"/>
            </a:pPr>
            <a:r>
              <a:rPr lang="en-US" sz="2000" dirty="0">
                <a:solidFill>
                  <a:schemeClr val="dk1"/>
                </a:solidFill>
              </a:rPr>
              <a:t>Does not include acquisition of the former Friendship Park. Current LPOE layout would remain.</a:t>
            </a:r>
          </a:p>
          <a:p>
            <a:pPr marL="342900" lvl="0" indent="-342900">
              <a:spcBef>
                <a:spcPts val="400"/>
              </a:spcBef>
              <a:spcAft>
                <a:spcPts val="1200"/>
              </a:spcAft>
              <a:buClr>
                <a:schemeClr val="dk1"/>
              </a:buClr>
              <a:buSzPts val="2000"/>
              <a:buFont typeface="Arial"/>
              <a:buChar char="•"/>
            </a:pPr>
            <a:r>
              <a:rPr lang="en-US" sz="2000" dirty="0">
                <a:solidFill>
                  <a:schemeClr val="dk1"/>
                </a:solidFill>
              </a:rPr>
              <a:t>Current traffic patterns would remain the same and backups would continue.</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dirty="0"/>
              <a:t>14</a:t>
            </a:r>
            <a:endParaRPr dirty="0"/>
          </a:p>
        </p:txBody>
      </p:sp>
    </p:spTree>
    <p:extLst>
      <p:ext uri="{BB962C8B-B14F-4D97-AF65-F5344CB8AC3E}">
        <p14:creationId xmlns:p14="http://schemas.microsoft.com/office/powerpoint/2010/main" val="2848395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74684" y="293846"/>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Alternative 1 –</a:t>
            </a:r>
            <a:br>
              <a:rPr lang="en-US" sz="3200" dirty="0">
                <a:solidFill>
                  <a:srgbClr val="005087"/>
                </a:solidFill>
              </a:rPr>
            </a:br>
            <a:r>
              <a:rPr lang="en-US" sz="3200" dirty="0">
                <a:solidFill>
                  <a:srgbClr val="005087"/>
                </a:solidFill>
              </a:rPr>
              <a:t>Renovate and Modernize</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29E03117-0BE5-4CE4-B902-0912C55B7943}" type="slidenum">
              <a:rPr lang="en-US" smtClean="0"/>
              <a:t>15</a:t>
            </a:fld>
            <a:endParaRPr dirty="0"/>
          </a:p>
        </p:txBody>
      </p:sp>
      <p:sp>
        <p:nvSpPr>
          <p:cNvPr id="7" name="TextBox 6">
            <a:extLst>
              <a:ext uri="{FF2B5EF4-FFF2-40B4-BE49-F238E27FC236}">
                <a16:creationId xmlns:a16="http://schemas.microsoft.com/office/drawing/2014/main" xmlns="" id="{54BE50FF-76B9-41CD-8802-DAF4C99EE584}"/>
              </a:ext>
            </a:extLst>
          </p:cNvPr>
          <p:cNvSpPr txBox="1">
            <a:spLocks noChangeAspect="1"/>
          </p:cNvSpPr>
          <p:nvPr/>
        </p:nvSpPr>
        <p:spPr>
          <a:xfrm>
            <a:off x="7175500" y="3657600"/>
            <a:ext cx="1501502" cy="646331"/>
          </a:xfrm>
          <a:prstGeom prst="rect">
            <a:avLst/>
          </a:prstGeom>
          <a:noFill/>
        </p:spPr>
        <p:txBody>
          <a:bodyPr wrap="square" rtlCol="0">
            <a:spAutoFit/>
          </a:bodyPr>
          <a:lstStyle/>
          <a:p>
            <a:pPr algn="ctr"/>
            <a:r>
              <a:rPr lang="en-US" sz="1200" i="1" dirty="0"/>
              <a:t>* Theoretical Overview of the Proposed Action </a:t>
            </a:r>
          </a:p>
        </p:txBody>
      </p:sp>
      <p:grpSp>
        <p:nvGrpSpPr>
          <p:cNvPr id="3" name="Group 2">
            <a:extLst>
              <a:ext uri="{FF2B5EF4-FFF2-40B4-BE49-F238E27FC236}">
                <a16:creationId xmlns:a16="http://schemas.microsoft.com/office/drawing/2014/main" xmlns="" id="{DE8A9DD1-08F3-4298-A313-0BCB620613F0}"/>
              </a:ext>
            </a:extLst>
          </p:cNvPr>
          <p:cNvGrpSpPr/>
          <p:nvPr/>
        </p:nvGrpSpPr>
        <p:grpSpPr>
          <a:xfrm>
            <a:off x="566159" y="1371600"/>
            <a:ext cx="6517266" cy="4754880"/>
            <a:chOff x="566159" y="1526223"/>
            <a:chExt cx="6517266" cy="4754880"/>
          </a:xfrm>
        </p:grpSpPr>
        <p:sp>
          <p:nvSpPr>
            <p:cNvPr id="8" name="Google Shape;97;p17">
              <a:extLst>
                <a:ext uri="{FF2B5EF4-FFF2-40B4-BE49-F238E27FC236}">
                  <a16:creationId xmlns:a16="http://schemas.microsoft.com/office/drawing/2014/main" xmlns="" id="{F99E831F-EC59-4C19-BA2A-51710F38EEA7}"/>
                </a:ext>
              </a:extLst>
            </p:cNvPr>
            <p:cNvSpPr/>
            <p:nvPr/>
          </p:nvSpPr>
          <p:spPr>
            <a:xfrm>
              <a:off x="566159" y="1526223"/>
              <a:ext cx="6517266" cy="4754880"/>
            </a:xfrm>
            <a:prstGeom prst="rect">
              <a:avLst/>
            </a:prstGeom>
            <a:solidFill>
              <a:srgbClr val="0050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xmlns="" id="{FD53CC9E-B236-473E-8837-4EE60181D304}"/>
                </a:ext>
              </a:extLst>
            </p:cNvPr>
            <p:cNvPicPr>
              <a:picLocks/>
            </p:cNvPicPr>
            <p:nvPr/>
          </p:nvPicPr>
          <p:blipFill>
            <a:blip r:embed="rId3"/>
            <a:stretch>
              <a:fillRect/>
            </a:stretch>
          </p:blipFill>
          <p:spPr>
            <a:xfrm>
              <a:off x="674684" y="1617663"/>
              <a:ext cx="6300216" cy="4572000"/>
            </a:xfrm>
            <a:prstGeom prst="rect">
              <a:avLst/>
            </a:prstGeom>
            <a:ln>
              <a:solidFill>
                <a:schemeClr val="tx1"/>
              </a:solidFill>
            </a:ln>
          </p:spPr>
        </p:pic>
      </p:grpSp>
    </p:spTree>
    <p:extLst>
      <p:ext uri="{BB962C8B-B14F-4D97-AF65-F5344CB8AC3E}">
        <p14:creationId xmlns:p14="http://schemas.microsoft.com/office/powerpoint/2010/main" val="3316894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Alternative 2 –</a:t>
            </a:r>
            <a:br>
              <a:rPr lang="en-US" sz="3200" dirty="0">
                <a:solidFill>
                  <a:srgbClr val="005087"/>
                </a:solidFill>
              </a:rPr>
            </a:br>
            <a:r>
              <a:rPr lang="en-US" sz="3200" dirty="0">
                <a:solidFill>
                  <a:srgbClr val="005087"/>
                </a:solidFill>
              </a:rPr>
              <a:t>Relocate Outbound Exit</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000" dirty="0">
                <a:solidFill>
                  <a:schemeClr val="dk1"/>
                </a:solidFill>
              </a:rPr>
              <a:t>Includes the construction of new facilities as described under the Proposed Action.</a:t>
            </a:r>
          </a:p>
          <a:p>
            <a:pPr marL="342900" lvl="0" indent="-342900">
              <a:spcAft>
                <a:spcPts val="1200"/>
              </a:spcAft>
              <a:buClr>
                <a:schemeClr val="dk1"/>
              </a:buClr>
              <a:buSzPts val="2000"/>
              <a:buFont typeface="Arial"/>
              <a:buChar char="•"/>
            </a:pPr>
            <a:r>
              <a:rPr lang="en-US" sz="2000" dirty="0">
                <a:solidFill>
                  <a:schemeClr val="dk1"/>
                </a:solidFill>
              </a:rPr>
              <a:t>Includes the acquisition of Friendship Park. Layout would be reconfigured as described under Proposed Action.</a:t>
            </a:r>
          </a:p>
          <a:p>
            <a:pPr marL="342900" lvl="0" indent="-342900">
              <a:spcBef>
                <a:spcPts val="400"/>
              </a:spcBef>
              <a:spcAft>
                <a:spcPts val="1200"/>
              </a:spcAft>
              <a:buClr>
                <a:schemeClr val="dk1"/>
              </a:buClr>
              <a:buSzPts val="2000"/>
              <a:buFont typeface="Arial"/>
              <a:buChar char="•"/>
            </a:pPr>
            <a:r>
              <a:rPr lang="en-US" sz="2000" dirty="0">
                <a:solidFill>
                  <a:schemeClr val="dk1"/>
                </a:solidFill>
              </a:rPr>
              <a:t>Outgoing traffic would be routed directly south from Archibald Street (through the former Friendship Park site) to Avenida Morelos in Mexico.</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499C7B89-2E05-43E4-8D10-B2F3324EEA17}" type="slidenum">
              <a:rPr lang="en-US" smtClean="0"/>
              <a:t>16</a:t>
            </a:fld>
            <a:endParaRPr dirty="0"/>
          </a:p>
        </p:txBody>
      </p:sp>
    </p:spTree>
    <p:extLst>
      <p:ext uri="{BB962C8B-B14F-4D97-AF65-F5344CB8AC3E}">
        <p14:creationId xmlns:p14="http://schemas.microsoft.com/office/powerpoint/2010/main" val="2419533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8975" y="293846"/>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Alternative 2 –</a:t>
            </a:r>
            <a:br>
              <a:rPr lang="en-US" sz="3200" dirty="0">
                <a:solidFill>
                  <a:srgbClr val="005087"/>
                </a:solidFill>
              </a:rPr>
            </a:br>
            <a:r>
              <a:rPr lang="en-US" sz="3200" dirty="0">
                <a:solidFill>
                  <a:srgbClr val="005087"/>
                </a:solidFill>
              </a:rPr>
              <a:t>Relocate Outbound Exit</a:t>
            </a:r>
            <a:endParaRPr lang="en-US" sz="3200" dirty="0"/>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74F1862F-62D6-4289-9BF9-43DDCCCC86F1}" type="slidenum">
              <a:rPr lang="en-US" sz="1200" smtClean="0">
                <a:solidFill>
                  <a:schemeClr val="lt1"/>
                </a:solidFill>
                <a:latin typeface="Arial"/>
                <a:ea typeface="Arial"/>
                <a:cs typeface="Arial"/>
                <a:sym typeface="Arial"/>
              </a:rPr>
              <a:t>17</a:t>
            </a:fld>
            <a:endParaRPr dirty="0"/>
          </a:p>
        </p:txBody>
      </p:sp>
      <p:sp>
        <p:nvSpPr>
          <p:cNvPr id="7" name="TextBox 6">
            <a:extLst>
              <a:ext uri="{FF2B5EF4-FFF2-40B4-BE49-F238E27FC236}">
                <a16:creationId xmlns:a16="http://schemas.microsoft.com/office/drawing/2014/main" xmlns="" id="{54BE50FF-76B9-41CD-8802-DAF4C99EE584}"/>
              </a:ext>
            </a:extLst>
          </p:cNvPr>
          <p:cNvSpPr txBox="1">
            <a:spLocks noChangeAspect="1"/>
          </p:cNvSpPr>
          <p:nvPr/>
        </p:nvSpPr>
        <p:spPr>
          <a:xfrm>
            <a:off x="7175500" y="3657600"/>
            <a:ext cx="1501502" cy="646331"/>
          </a:xfrm>
          <a:prstGeom prst="rect">
            <a:avLst/>
          </a:prstGeom>
          <a:noFill/>
        </p:spPr>
        <p:txBody>
          <a:bodyPr wrap="square" rtlCol="0">
            <a:spAutoFit/>
          </a:bodyPr>
          <a:lstStyle/>
          <a:p>
            <a:pPr algn="ctr"/>
            <a:r>
              <a:rPr lang="en-US" sz="1200" i="1" dirty="0"/>
              <a:t>* Theoretical Overview of the Proposed Action </a:t>
            </a:r>
          </a:p>
        </p:txBody>
      </p:sp>
      <p:grpSp>
        <p:nvGrpSpPr>
          <p:cNvPr id="3" name="Group 2">
            <a:extLst>
              <a:ext uri="{FF2B5EF4-FFF2-40B4-BE49-F238E27FC236}">
                <a16:creationId xmlns:a16="http://schemas.microsoft.com/office/drawing/2014/main" xmlns="" id="{D50D49DA-6241-4B9F-9551-2C974C2CA5C6}"/>
              </a:ext>
            </a:extLst>
          </p:cNvPr>
          <p:cNvGrpSpPr/>
          <p:nvPr/>
        </p:nvGrpSpPr>
        <p:grpSpPr>
          <a:xfrm>
            <a:off x="566928" y="1371600"/>
            <a:ext cx="6517266" cy="4754880"/>
            <a:chOff x="593974" y="1653004"/>
            <a:chExt cx="6517266" cy="4754880"/>
          </a:xfrm>
        </p:grpSpPr>
        <p:sp>
          <p:nvSpPr>
            <p:cNvPr id="8" name="Google Shape;97;p17">
              <a:extLst>
                <a:ext uri="{FF2B5EF4-FFF2-40B4-BE49-F238E27FC236}">
                  <a16:creationId xmlns:a16="http://schemas.microsoft.com/office/drawing/2014/main" xmlns="" id="{371F5872-AD99-4324-A680-8B77158EF872}"/>
                </a:ext>
              </a:extLst>
            </p:cNvPr>
            <p:cNvSpPr/>
            <p:nvPr/>
          </p:nvSpPr>
          <p:spPr>
            <a:xfrm>
              <a:off x="593974" y="1653004"/>
              <a:ext cx="6517266" cy="4754880"/>
            </a:xfrm>
            <a:prstGeom prst="rect">
              <a:avLst/>
            </a:prstGeom>
            <a:solidFill>
              <a:srgbClr val="0050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xmlns="" id="{013D738F-72C0-489B-B489-D22463B7F22F}"/>
                </a:ext>
              </a:extLst>
            </p:cNvPr>
            <p:cNvPicPr>
              <a:picLocks noChangeAspect="1"/>
            </p:cNvPicPr>
            <p:nvPr/>
          </p:nvPicPr>
          <p:blipFill rotWithShape="1">
            <a:blip r:embed="rId3"/>
            <a:srcRect r="460"/>
            <a:stretch/>
          </p:blipFill>
          <p:spPr>
            <a:xfrm>
              <a:off x="684213" y="1744444"/>
              <a:ext cx="6336789" cy="4572000"/>
            </a:xfrm>
            <a:prstGeom prst="rect">
              <a:avLst/>
            </a:prstGeom>
            <a:ln>
              <a:solidFill>
                <a:schemeClr val="tx1"/>
              </a:solidFill>
            </a:ln>
          </p:spPr>
        </p:pic>
      </p:grpSp>
    </p:spTree>
    <p:extLst>
      <p:ext uri="{BB962C8B-B14F-4D97-AF65-F5344CB8AC3E}">
        <p14:creationId xmlns:p14="http://schemas.microsoft.com/office/powerpoint/2010/main" val="3311103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3200" dirty="0">
                <a:solidFill>
                  <a:srgbClr val="005087"/>
                </a:solidFill>
                <a:latin typeface="Arial"/>
                <a:ea typeface="Arial"/>
                <a:cs typeface="Arial"/>
                <a:sym typeface="Arial"/>
              </a:rPr>
              <a:t>No Action Alternative</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000" dirty="0">
                <a:solidFill>
                  <a:schemeClr val="dk1"/>
                </a:solidFill>
              </a:rPr>
              <a:t>No renovation or expansion of the LPOE would occur.</a:t>
            </a:r>
          </a:p>
          <a:p>
            <a:pPr marL="342900" lvl="0" indent="-342900">
              <a:spcBef>
                <a:spcPts val="400"/>
              </a:spcBef>
              <a:spcAft>
                <a:spcPts val="1200"/>
              </a:spcAft>
              <a:buClr>
                <a:schemeClr val="dk1"/>
              </a:buClr>
              <a:buSzPts val="2000"/>
              <a:buFont typeface="Arial"/>
              <a:buChar char="•"/>
            </a:pPr>
            <a:r>
              <a:rPr lang="en-US" sz="2000" dirty="0">
                <a:solidFill>
                  <a:schemeClr val="dk1"/>
                </a:solidFill>
              </a:rPr>
              <a:t>Does not include the acquisition of Friendship Park.</a:t>
            </a:r>
          </a:p>
          <a:p>
            <a:pPr marL="342900" lvl="0" indent="-342900">
              <a:spcBef>
                <a:spcPts val="400"/>
              </a:spcBef>
              <a:spcAft>
                <a:spcPts val="1200"/>
              </a:spcAft>
              <a:buClr>
                <a:schemeClr val="dk1"/>
              </a:buClr>
              <a:buSzPts val="2000"/>
              <a:buFont typeface="Arial"/>
              <a:buChar char="•"/>
            </a:pPr>
            <a:r>
              <a:rPr lang="en-US" sz="2000" dirty="0">
                <a:solidFill>
                  <a:schemeClr val="dk1"/>
                </a:solidFill>
              </a:rPr>
              <a:t>Current issues would remain: safety, security, operations, and vehicle and pedestrian queues.</a:t>
            </a:r>
          </a:p>
          <a:p>
            <a:pPr marL="342900" lvl="0" indent="-342900">
              <a:spcBef>
                <a:spcPts val="400"/>
              </a:spcBef>
              <a:spcAft>
                <a:spcPts val="1200"/>
              </a:spcAft>
              <a:buClr>
                <a:schemeClr val="dk1"/>
              </a:buClr>
              <a:buSzPts val="2000"/>
              <a:buFont typeface="Arial"/>
              <a:buChar char="•"/>
            </a:pPr>
            <a:r>
              <a:rPr lang="en-US" sz="2000" dirty="0">
                <a:solidFill>
                  <a:schemeClr val="dk1"/>
                </a:solidFill>
              </a:rPr>
              <a:t>Could compromise CBP’s ability to fulfill it’s mission.</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C68736F5-ED12-4EF9-8B99-BAC842F71247}" type="slidenum">
              <a:rPr lang="en-US" smtClean="0"/>
              <a:t>18</a:t>
            </a:fld>
            <a:endParaRPr dirty="0"/>
          </a:p>
        </p:txBody>
      </p:sp>
    </p:spTree>
    <p:extLst>
      <p:ext uri="{BB962C8B-B14F-4D97-AF65-F5344CB8AC3E}">
        <p14:creationId xmlns:p14="http://schemas.microsoft.com/office/powerpoint/2010/main" val="1443264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Summary of Potential </a:t>
            </a:r>
            <a:br>
              <a:rPr lang="en-US" sz="3200" dirty="0">
                <a:solidFill>
                  <a:srgbClr val="005087"/>
                </a:solidFill>
              </a:rPr>
            </a:br>
            <a:r>
              <a:rPr lang="en-US" sz="3200" dirty="0">
                <a:solidFill>
                  <a:srgbClr val="005087"/>
                </a:solidFill>
              </a:rPr>
              <a:t>Environmental Impacts</a:t>
            </a:r>
            <a:endParaRPr dirty="0"/>
          </a:p>
        </p:txBody>
      </p:sp>
      <p:sp>
        <p:nvSpPr>
          <p:cNvPr id="74" name="Google Shape;74;p14"/>
          <p:cNvSpPr/>
          <p:nvPr/>
        </p:nvSpPr>
        <p:spPr>
          <a:xfrm>
            <a:off x="684213" y="1949449"/>
            <a:ext cx="7772400" cy="4391529"/>
          </a:xfrm>
          <a:prstGeom prst="rect">
            <a:avLst/>
          </a:prstGeom>
          <a:noFill/>
          <a:ln>
            <a:noFill/>
          </a:ln>
        </p:spPr>
        <p:txBody>
          <a:bodyPr spcFirstLastPara="1" wrap="square" lIns="91425" tIns="45700" rIns="91425" bIns="45700" anchor="t" anchorCtr="0">
            <a:noAutofit/>
          </a:bodyPr>
          <a:lstStyle/>
          <a:p>
            <a:pPr marL="342900" lvl="0" indent="-342900">
              <a:buClr>
                <a:schemeClr val="dk1"/>
              </a:buClr>
              <a:buSzPts val="2000"/>
              <a:buFont typeface="Arial"/>
              <a:buChar char="•"/>
            </a:pPr>
            <a:r>
              <a:rPr lang="en-US" sz="2000" dirty="0">
                <a:solidFill>
                  <a:schemeClr val="dk1"/>
                </a:solidFill>
              </a:rPr>
              <a:t>Proposed Action </a:t>
            </a:r>
          </a:p>
          <a:p>
            <a:pPr marL="742950" lvl="0" indent="-342900">
              <a:buClr>
                <a:schemeClr val="dk1"/>
              </a:buClr>
              <a:buSzPts val="2000"/>
              <a:buFont typeface="Arial" panose="020B0604020202020204" pitchFamily="34" charset="0"/>
              <a:buChar char="‒"/>
            </a:pPr>
            <a:r>
              <a:rPr lang="en-US" sz="2000" dirty="0">
                <a:solidFill>
                  <a:schemeClr val="dk1"/>
                </a:solidFill>
              </a:rPr>
              <a:t>In general, short-term adverse impacts from the Proposed Action (during construction and demolition activities) would be negligible to minor. </a:t>
            </a:r>
          </a:p>
          <a:p>
            <a:pPr marL="742950" lvl="0" indent="-342900">
              <a:buClr>
                <a:schemeClr val="dk1"/>
              </a:buClr>
              <a:buSzPts val="2000"/>
              <a:buFont typeface="Arial" panose="020B0604020202020204" pitchFamily="34" charset="0"/>
              <a:buChar char="‒"/>
            </a:pPr>
            <a:r>
              <a:rPr lang="en-US" sz="2000" dirty="0">
                <a:solidFill>
                  <a:schemeClr val="dk1"/>
                </a:solidFill>
              </a:rPr>
              <a:t>Long-term beneficial impacts from the Proposed Action would be expected on the following resources:</a:t>
            </a:r>
          </a:p>
          <a:p>
            <a:pPr marL="742950" lvl="0" indent="-342900">
              <a:buClr>
                <a:schemeClr val="dk1"/>
              </a:buClr>
              <a:buSzPts val="2000"/>
              <a:buFont typeface="Arial" panose="020B0604020202020204" pitchFamily="34" charset="0"/>
              <a:buChar char="‒"/>
            </a:pPr>
            <a:endParaRPr lang="en-US" sz="2000" dirty="0">
              <a:solidFill>
                <a:schemeClr val="dk1"/>
              </a:solidFill>
            </a:endParaRPr>
          </a:p>
          <a:p>
            <a:pPr marL="342900" marR="0" lvl="0" indent="-342900" algn="l" rtl="0">
              <a:spcBef>
                <a:spcPts val="400"/>
              </a:spcBef>
              <a:spcAft>
                <a:spcPts val="0"/>
              </a:spcAft>
              <a:buClr>
                <a:schemeClr val="dk1"/>
              </a:buClr>
              <a:buSzPts val="2000"/>
              <a:buFont typeface="Arial"/>
              <a:buChar char="•"/>
            </a:pPr>
            <a:endParaRPr dirty="0"/>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BCD1BDAA-9874-41BD-8FE1-C1EF3BD3106A}" type="slidenum">
              <a:rPr lang="en-US" smtClean="0"/>
              <a:t>19</a:t>
            </a:fld>
            <a:endParaRPr dirty="0"/>
          </a:p>
        </p:txBody>
      </p:sp>
      <p:sp>
        <p:nvSpPr>
          <p:cNvPr id="8" name="TextBox 7">
            <a:extLst>
              <a:ext uri="{FF2B5EF4-FFF2-40B4-BE49-F238E27FC236}">
                <a16:creationId xmlns:a16="http://schemas.microsoft.com/office/drawing/2014/main" xmlns="" id="{AE1520C0-E2C4-4A24-98B4-80321691C762}"/>
              </a:ext>
            </a:extLst>
          </p:cNvPr>
          <p:cNvSpPr txBox="1"/>
          <p:nvPr/>
        </p:nvSpPr>
        <p:spPr>
          <a:xfrm>
            <a:off x="1521151" y="3884812"/>
            <a:ext cx="7152830" cy="2554545"/>
          </a:xfrm>
          <a:prstGeom prst="rect">
            <a:avLst/>
          </a:prstGeom>
          <a:noFill/>
        </p:spPr>
        <p:txBody>
          <a:bodyPr wrap="square" numCol="2" rtlCol="0">
            <a:spAutoFit/>
          </a:bodyPr>
          <a:lstStyle/>
          <a:p>
            <a:pPr marL="342900" lvl="1" indent="-342900">
              <a:buClr>
                <a:schemeClr val="dk1"/>
              </a:buClr>
              <a:buSzPts val="2000"/>
              <a:buFont typeface="Arial" panose="020B0604020202020204" pitchFamily="34" charset="0"/>
              <a:buChar char="•"/>
            </a:pPr>
            <a:r>
              <a:rPr lang="en-US" sz="2000" dirty="0">
                <a:solidFill>
                  <a:schemeClr val="dk1"/>
                </a:solidFill>
              </a:rPr>
              <a:t>Water resources</a:t>
            </a:r>
          </a:p>
          <a:p>
            <a:pPr marL="342900" lvl="1" indent="-342900">
              <a:buClr>
                <a:schemeClr val="dk1"/>
              </a:buClr>
              <a:buSzPts val="2000"/>
              <a:buFont typeface="Arial" panose="020B0604020202020204" pitchFamily="34" charset="0"/>
              <a:buChar char="•"/>
            </a:pPr>
            <a:r>
              <a:rPr lang="en-US" sz="2000" dirty="0">
                <a:solidFill>
                  <a:schemeClr val="dk1"/>
                </a:solidFill>
              </a:rPr>
              <a:t>Land use and visual resources</a:t>
            </a:r>
          </a:p>
          <a:p>
            <a:pPr marL="342900" lvl="1" indent="-342900">
              <a:buClr>
                <a:schemeClr val="dk1"/>
              </a:buClr>
              <a:buSzPts val="2000"/>
              <a:buFont typeface="Arial" panose="020B0604020202020204" pitchFamily="34" charset="0"/>
              <a:buChar char="•"/>
            </a:pPr>
            <a:r>
              <a:rPr lang="en-US" sz="2000" dirty="0">
                <a:solidFill>
                  <a:schemeClr val="dk1"/>
                </a:solidFill>
              </a:rPr>
              <a:t>Infrastructure and utilities</a:t>
            </a:r>
          </a:p>
          <a:p>
            <a:pPr marL="342900" lvl="1" indent="-342900">
              <a:buClr>
                <a:schemeClr val="dk1"/>
              </a:buClr>
              <a:buSzPts val="2000"/>
              <a:buFont typeface="Arial" panose="020B0604020202020204" pitchFamily="34" charset="0"/>
              <a:buChar char="•"/>
            </a:pPr>
            <a:r>
              <a:rPr lang="en-US" sz="2000" dirty="0">
                <a:solidFill>
                  <a:schemeClr val="dk1"/>
                </a:solidFill>
              </a:rPr>
              <a:t>Air quality</a:t>
            </a:r>
          </a:p>
          <a:p>
            <a:pPr marL="1255713" lvl="1" indent="-342900">
              <a:buClr>
                <a:schemeClr val="dk1"/>
              </a:buClr>
              <a:buSzPts val="2000"/>
              <a:buFont typeface="Arial" panose="020B0604020202020204" pitchFamily="34" charset="0"/>
              <a:buChar char="•"/>
            </a:pPr>
            <a:endParaRPr lang="en-US" sz="2000" dirty="0">
              <a:solidFill>
                <a:schemeClr val="dk1"/>
              </a:solidFill>
            </a:endParaRPr>
          </a:p>
          <a:p>
            <a:pPr marL="1255713" lvl="1" indent="-342900">
              <a:buClr>
                <a:schemeClr val="dk1"/>
              </a:buClr>
              <a:buSzPts val="2000"/>
              <a:buFont typeface="Arial" panose="020B0604020202020204" pitchFamily="34" charset="0"/>
              <a:buChar char="•"/>
            </a:pPr>
            <a:endParaRPr lang="en-US" sz="2000" dirty="0">
              <a:solidFill>
                <a:schemeClr val="dk1"/>
              </a:solidFill>
            </a:endParaRPr>
          </a:p>
          <a:p>
            <a:pPr marL="1255713" lvl="1" indent="-342900">
              <a:buClr>
                <a:schemeClr val="dk1"/>
              </a:buClr>
              <a:buSzPts val="2000"/>
              <a:buFont typeface="Arial" panose="020B0604020202020204" pitchFamily="34" charset="0"/>
              <a:buChar char="•"/>
            </a:pPr>
            <a:endParaRPr lang="en-US" sz="2000" dirty="0">
              <a:solidFill>
                <a:schemeClr val="dk1"/>
              </a:solidFill>
            </a:endParaRPr>
          </a:p>
          <a:p>
            <a:pPr marL="342900" lvl="1" indent="-342900">
              <a:buClr>
                <a:schemeClr val="dk1"/>
              </a:buClr>
              <a:buSzPts val="2000"/>
              <a:buFont typeface="Arial" panose="020B0604020202020204" pitchFamily="34" charset="0"/>
              <a:buChar char="•"/>
            </a:pPr>
            <a:r>
              <a:rPr lang="en-US" sz="2000" dirty="0">
                <a:solidFill>
                  <a:schemeClr val="dk1"/>
                </a:solidFill>
              </a:rPr>
              <a:t>Noise</a:t>
            </a:r>
          </a:p>
          <a:p>
            <a:pPr marL="342900" lvl="1" indent="-342900">
              <a:buClr>
                <a:schemeClr val="dk1"/>
              </a:buClr>
              <a:buSzPts val="2000"/>
              <a:buFont typeface="Arial" panose="020B0604020202020204" pitchFamily="34" charset="0"/>
              <a:buChar char="•"/>
            </a:pPr>
            <a:r>
              <a:rPr lang="en-US" sz="2000" dirty="0">
                <a:solidFill>
                  <a:schemeClr val="dk1"/>
                </a:solidFill>
              </a:rPr>
              <a:t>Human health and safety</a:t>
            </a:r>
          </a:p>
          <a:p>
            <a:pPr marL="342900" lvl="1" indent="-342900">
              <a:buClr>
                <a:schemeClr val="dk1"/>
              </a:buClr>
              <a:buSzPts val="2000"/>
              <a:buFont typeface="Arial" panose="020B0604020202020204" pitchFamily="34" charset="0"/>
              <a:buChar char="•"/>
            </a:pPr>
            <a:r>
              <a:rPr lang="en-US" sz="2000" dirty="0">
                <a:solidFill>
                  <a:schemeClr val="dk1"/>
                </a:solidFill>
              </a:rPr>
              <a:t>Socioeconomics</a:t>
            </a:r>
          </a:p>
          <a:p>
            <a:pPr marL="342900" lvl="1" indent="-342900">
              <a:buClr>
                <a:schemeClr val="dk1"/>
              </a:buClr>
              <a:buSzPts val="2000"/>
              <a:buFont typeface="Arial" panose="020B0604020202020204" pitchFamily="34" charset="0"/>
              <a:buChar char="•"/>
            </a:pPr>
            <a:r>
              <a:rPr lang="en-US" sz="2000" dirty="0">
                <a:solidFill>
                  <a:schemeClr val="dk1"/>
                </a:solidFill>
              </a:rPr>
              <a:t>Protection of children</a:t>
            </a:r>
          </a:p>
          <a:p>
            <a:endParaRPr lang="en-US" dirty="0"/>
          </a:p>
        </p:txBody>
      </p:sp>
    </p:spTree>
    <p:extLst>
      <p:ext uri="{BB962C8B-B14F-4D97-AF65-F5344CB8AC3E}">
        <p14:creationId xmlns:p14="http://schemas.microsoft.com/office/powerpoint/2010/main" val="4288308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Final EIS Meeting Objectives</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Bef>
                <a:spcPts val="600"/>
              </a:spcBef>
              <a:spcAft>
                <a:spcPts val="1200"/>
              </a:spcAft>
              <a:buClr>
                <a:schemeClr val="dk1"/>
              </a:buClr>
              <a:buSzPts val="2000"/>
              <a:buFont typeface="Arial"/>
              <a:buChar char="•"/>
            </a:pPr>
            <a:r>
              <a:rPr lang="en-US" sz="2800" dirty="0">
                <a:solidFill>
                  <a:schemeClr val="dk1"/>
                </a:solidFill>
              </a:rPr>
              <a:t>Inform the public of the potential impacts from the project.</a:t>
            </a:r>
          </a:p>
          <a:p>
            <a:pPr marL="342900" lvl="0" indent="-342900">
              <a:spcBef>
                <a:spcPts val="600"/>
              </a:spcBef>
              <a:spcAft>
                <a:spcPts val="1200"/>
              </a:spcAft>
              <a:buClr>
                <a:schemeClr val="dk1"/>
              </a:buClr>
              <a:buSzPts val="2000"/>
              <a:buFont typeface="Arial"/>
              <a:buChar char="•"/>
            </a:pPr>
            <a:r>
              <a:rPr lang="en-US" sz="2800" dirty="0">
                <a:solidFill>
                  <a:schemeClr val="dk1"/>
                </a:solidFill>
              </a:rPr>
              <a:t>Provide updates of the changes since the Revised Draft EIS.</a:t>
            </a:r>
          </a:p>
          <a:p>
            <a:pPr marL="342900" lvl="0" indent="-342900">
              <a:spcBef>
                <a:spcPts val="600"/>
              </a:spcBef>
              <a:buClr>
                <a:schemeClr val="dk1"/>
              </a:buClr>
              <a:buSzPts val="2000"/>
              <a:buFont typeface="Arial"/>
              <a:buChar char="•"/>
            </a:pPr>
            <a:r>
              <a:rPr lang="en-US" sz="2800" dirty="0">
                <a:solidFill>
                  <a:schemeClr val="dk1"/>
                </a:solidFill>
              </a:rPr>
              <a:t>Solicit Public Comments on the Final EIS.</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r>
              <a:rPr lang="en-US" sz="1200" dirty="0">
                <a:solidFill>
                  <a:schemeClr val="lt1"/>
                </a:solidFill>
                <a:latin typeface="Arial"/>
                <a:ea typeface="Arial"/>
                <a:cs typeface="Arial"/>
                <a:sym typeface="Arial"/>
              </a:rPr>
              <a:t>2</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Summary of Potential </a:t>
            </a:r>
            <a:br>
              <a:rPr lang="en-US" sz="3200" dirty="0">
                <a:solidFill>
                  <a:srgbClr val="005087"/>
                </a:solidFill>
              </a:rPr>
            </a:br>
            <a:r>
              <a:rPr lang="en-US" sz="3200" dirty="0">
                <a:solidFill>
                  <a:srgbClr val="005087"/>
                </a:solidFill>
              </a:rPr>
              <a:t>Environmental Impacts (continued)</a:t>
            </a:r>
            <a:endParaRPr lang="en-US" sz="3200" dirty="0"/>
          </a:p>
        </p:txBody>
      </p:sp>
      <p:sp>
        <p:nvSpPr>
          <p:cNvPr id="74" name="Google Shape;74;p14"/>
          <p:cNvSpPr/>
          <p:nvPr/>
        </p:nvSpPr>
        <p:spPr>
          <a:xfrm>
            <a:off x="684213" y="1876425"/>
            <a:ext cx="7772400" cy="4389438"/>
          </a:xfrm>
          <a:prstGeom prst="rect">
            <a:avLst/>
          </a:prstGeom>
          <a:noFill/>
          <a:ln>
            <a:noFill/>
          </a:ln>
        </p:spPr>
        <p:txBody>
          <a:bodyPr spcFirstLastPara="1" wrap="square" lIns="91425" tIns="45700" rIns="91425" bIns="45700" anchor="t" anchorCtr="0">
            <a:noAutofit/>
          </a:bodyPr>
          <a:lstStyle/>
          <a:p>
            <a:pPr marL="342900" lvl="0" indent="-342900">
              <a:buClr>
                <a:schemeClr val="dk1"/>
              </a:buClr>
              <a:buSzPts val="2000"/>
              <a:buFont typeface="Arial"/>
              <a:buChar char="•"/>
            </a:pPr>
            <a:r>
              <a:rPr lang="en-US" sz="2000" dirty="0">
                <a:solidFill>
                  <a:schemeClr val="dk1"/>
                </a:solidFill>
              </a:rPr>
              <a:t>Alternative 1</a:t>
            </a:r>
          </a:p>
          <a:p>
            <a:pPr marL="803275" lvl="0" indent="-342900">
              <a:spcAft>
                <a:spcPts val="1200"/>
              </a:spcAft>
              <a:buClr>
                <a:schemeClr val="dk1"/>
              </a:buClr>
              <a:buSzPts val="2000"/>
              <a:buFont typeface="Arial" panose="020B0604020202020204" pitchFamily="34" charset="0"/>
              <a:buChar char="‒"/>
            </a:pPr>
            <a:r>
              <a:rPr lang="en-US" sz="2000" dirty="0">
                <a:solidFill>
                  <a:schemeClr val="dk1"/>
                </a:solidFill>
              </a:rPr>
              <a:t>Impacts would be less than the Proposed Action because Friendship Park would not be acquired and the LPOE would not be reconfigured to use this land. </a:t>
            </a:r>
          </a:p>
          <a:p>
            <a:pPr marL="803275" lvl="0" indent="-342900">
              <a:spcAft>
                <a:spcPts val="1200"/>
              </a:spcAft>
              <a:buClr>
                <a:schemeClr val="dk1"/>
              </a:buClr>
              <a:buSzPts val="2000"/>
              <a:buFont typeface="Arial" panose="020B0604020202020204" pitchFamily="34" charset="0"/>
              <a:buChar char="‒"/>
            </a:pPr>
            <a:r>
              <a:rPr lang="en-US" sz="2000" dirty="0">
                <a:solidFill>
                  <a:schemeClr val="dk1"/>
                </a:solidFill>
              </a:rPr>
              <a:t>Alternative 1 does not meet the purpose and need of the Proposed Action which is to fully provide facilities to support CBP’s mission requirements. </a:t>
            </a:r>
          </a:p>
          <a:p>
            <a:pPr marL="342900" lvl="0" indent="-342900">
              <a:spcBef>
                <a:spcPts val="600"/>
              </a:spcBef>
              <a:buClr>
                <a:schemeClr val="dk1"/>
              </a:buClr>
              <a:buSzPts val="2000"/>
              <a:buFont typeface="Arial"/>
              <a:buChar char="•"/>
            </a:pPr>
            <a:r>
              <a:rPr lang="en-US" sz="2000" dirty="0">
                <a:solidFill>
                  <a:schemeClr val="dk1"/>
                </a:solidFill>
              </a:rPr>
              <a:t>Alternative 2</a:t>
            </a:r>
          </a:p>
          <a:p>
            <a:pPr marL="803275" lvl="0" indent="-342900">
              <a:spcAft>
                <a:spcPts val="1200"/>
              </a:spcAft>
              <a:buClr>
                <a:schemeClr val="dk1"/>
              </a:buClr>
              <a:buSzPts val="2000"/>
              <a:buFont typeface="Arial" panose="020B0604020202020204" pitchFamily="34" charset="0"/>
              <a:buChar char="‒"/>
            </a:pPr>
            <a:r>
              <a:rPr lang="en-US" sz="2000" dirty="0">
                <a:solidFill>
                  <a:schemeClr val="dk1"/>
                </a:solidFill>
              </a:rPr>
              <a:t>In general, impacts would be the same as those described for the Proposed Action.</a:t>
            </a:r>
          </a:p>
          <a:p>
            <a:pPr marL="803275" lvl="0" indent="-342900">
              <a:spcAft>
                <a:spcPts val="1200"/>
              </a:spcAft>
              <a:buClr>
                <a:schemeClr val="dk1"/>
              </a:buClr>
              <a:buSzPts val="2000"/>
              <a:buFont typeface="Arial" panose="020B0604020202020204" pitchFamily="34" charset="0"/>
              <a:buChar char="‒"/>
            </a:pPr>
            <a:r>
              <a:rPr lang="en-US" sz="2000" dirty="0">
                <a:solidFill>
                  <a:schemeClr val="dk1"/>
                </a:solidFill>
              </a:rPr>
              <a:t>Long-term, beneficial impacts on traffic and transportation would be expected from the rerouting of vehicles into the LPOE.</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C7AF285B-24F8-402F-872C-973AB522CA67}" type="slidenum">
              <a:rPr lang="en-US" smtClean="0"/>
              <a:t>20</a:t>
            </a:fld>
            <a:endParaRPr dirty="0"/>
          </a:p>
        </p:txBody>
      </p:sp>
    </p:spTree>
    <p:extLst>
      <p:ext uri="{BB962C8B-B14F-4D97-AF65-F5344CB8AC3E}">
        <p14:creationId xmlns:p14="http://schemas.microsoft.com/office/powerpoint/2010/main" val="32692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Summary of Potential </a:t>
            </a:r>
            <a:br>
              <a:rPr lang="en-US" sz="3200" dirty="0">
                <a:solidFill>
                  <a:srgbClr val="005087"/>
                </a:solidFill>
              </a:rPr>
            </a:br>
            <a:r>
              <a:rPr lang="en-US" sz="3200" dirty="0">
                <a:solidFill>
                  <a:srgbClr val="005087"/>
                </a:solidFill>
              </a:rPr>
              <a:t>Environmental Impacts (continued)</a:t>
            </a:r>
            <a:endParaRPr lang="en-US" sz="3200" dirty="0"/>
          </a:p>
        </p:txBody>
      </p:sp>
      <p:sp>
        <p:nvSpPr>
          <p:cNvPr id="74" name="Google Shape;74;p14"/>
          <p:cNvSpPr/>
          <p:nvPr/>
        </p:nvSpPr>
        <p:spPr>
          <a:xfrm>
            <a:off x="684213" y="1876425"/>
            <a:ext cx="7772400" cy="2319560"/>
          </a:xfrm>
          <a:prstGeom prst="rect">
            <a:avLst/>
          </a:prstGeom>
          <a:noFill/>
          <a:ln>
            <a:noFill/>
          </a:ln>
        </p:spPr>
        <p:txBody>
          <a:bodyPr spcFirstLastPara="1" wrap="square" lIns="91425" tIns="45700" rIns="91425" bIns="45700" anchor="t" anchorCtr="0">
            <a:noAutofit/>
          </a:bodyPr>
          <a:lstStyle/>
          <a:p>
            <a:pPr marL="342900" lvl="0" indent="-342900">
              <a:buClr>
                <a:schemeClr val="dk1"/>
              </a:buClr>
              <a:buSzPts val="2000"/>
              <a:buFont typeface="Arial"/>
              <a:buChar char="•"/>
            </a:pPr>
            <a:r>
              <a:rPr lang="en-US" sz="2000" dirty="0">
                <a:solidFill>
                  <a:schemeClr val="dk1"/>
                </a:solidFill>
              </a:rPr>
              <a:t>No Action Alternative</a:t>
            </a:r>
          </a:p>
          <a:p>
            <a:pPr marL="804862" lvl="0" indent="-342900">
              <a:buClr>
                <a:schemeClr val="dk1"/>
              </a:buClr>
              <a:buSzPts val="2000"/>
              <a:buFont typeface="Arial" panose="020B0604020202020204" pitchFamily="34" charset="0"/>
              <a:buChar char="‒"/>
            </a:pPr>
            <a:r>
              <a:rPr lang="en-US" sz="2000" dirty="0">
                <a:solidFill>
                  <a:schemeClr val="dk1"/>
                </a:solidFill>
              </a:rPr>
              <a:t>No short-term adverse or beneficial impacts would be expected as a result of the No Action Alternative. </a:t>
            </a:r>
          </a:p>
          <a:p>
            <a:pPr marL="804862" lvl="0" indent="-342900">
              <a:buClr>
                <a:schemeClr val="dk1"/>
              </a:buClr>
              <a:buSzPts val="2000"/>
              <a:buFont typeface="Arial" panose="020B0604020202020204" pitchFamily="34" charset="0"/>
              <a:buChar char="‒"/>
            </a:pPr>
            <a:r>
              <a:rPr lang="en-US" sz="2000" dirty="0">
                <a:solidFill>
                  <a:schemeClr val="dk1"/>
                </a:solidFill>
              </a:rPr>
              <a:t>Long-term, moderate, adverse impacts on existing infrastructure and utilities.</a:t>
            </a:r>
          </a:p>
          <a:p>
            <a:pPr marL="804862" lvl="0" indent="-342900">
              <a:buClr>
                <a:schemeClr val="dk1"/>
              </a:buClr>
              <a:buSzPts val="2000"/>
              <a:buFont typeface="Arial" panose="020B0604020202020204" pitchFamily="34" charset="0"/>
              <a:buChar char="‒"/>
            </a:pPr>
            <a:r>
              <a:rPr lang="en-US" sz="2000" dirty="0">
                <a:solidFill>
                  <a:schemeClr val="dk1"/>
                </a:solidFill>
              </a:rPr>
              <a:t>Long-term, negligible to minor, adverse impacts would be expected on the following resources:</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6DC8A1B2-9CC7-4E5D-8BB1-59B571F4C9B3}" type="slidenum">
              <a:rPr lang="en-US" smtClean="0"/>
              <a:t>21</a:t>
            </a:fld>
            <a:endParaRPr dirty="0"/>
          </a:p>
        </p:txBody>
      </p:sp>
      <p:sp>
        <p:nvSpPr>
          <p:cNvPr id="6" name="TextBox 5">
            <a:extLst>
              <a:ext uri="{FF2B5EF4-FFF2-40B4-BE49-F238E27FC236}">
                <a16:creationId xmlns:a16="http://schemas.microsoft.com/office/drawing/2014/main" xmlns="" id="{D576DF9E-1BE5-4D25-99D0-90FCFE56BB6E}"/>
              </a:ext>
            </a:extLst>
          </p:cNvPr>
          <p:cNvSpPr txBox="1"/>
          <p:nvPr/>
        </p:nvSpPr>
        <p:spPr>
          <a:xfrm>
            <a:off x="1538243" y="4100256"/>
            <a:ext cx="7152830" cy="2554545"/>
          </a:xfrm>
          <a:prstGeom prst="rect">
            <a:avLst/>
          </a:prstGeom>
          <a:noFill/>
        </p:spPr>
        <p:txBody>
          <a:bodyPr wrap="square" numCol="2" rtlCol="0">
            <a:spAutoFit/>
          </a:bodyPr>
          <a:lstStyle/>
          <a:p>
            <a:pPr marL="342900" lvl="1" indent="-342900">
              <a:buClr>
                <a:schemeClr val="dk1"/>
              </a:buClr>
              <a:buSzPts val="2000"/>
              <a:buFont typeface="Arial" panose="020B0604020202020204" pitchFamily="34" charset="0"/>
              <a:buChar char="•"/>
            </a:pPr>
            <a:r>
              <a:rPr lang="en-US" sz="2000" dirty="0">
                <a:solidFill>
                  <a:schemeClr val="dk1"/>
                </a:solidFill>
              </a:rPr>
              <a:t>Water resources</a:t>
            </a:r>
          </a:p>
          <a:p>
            <a:pPr marL="342900" lvl="1" indent="-342900">
              <a:buClr>
                <a:schemeClr val="dk1"/>
              </a:buClr>
              <a:buSzPts val="2000"/>
              <a:buFont typeface="Arial" panose="020B0604020202020204" pitchFamily="34" charset="0"/>
              <a:buChar char="•"/>
            </a:pPr>
            <a:r>
              <a:rPr lang="en-US" sz="2000" dirty="0">
                <a:solidFill>
                  <a:schemeClr val="dk1"/>
                </a:solidFill>
              </a:rPr>
              <a:t>Traffic and Transportation</a:t>
            </a:r>
          </a:p>
          <a:p>
            <a:pPr marL="342900" lvl="1" indent="-342900">
              <a:buClr>
                <a:schemeClr val="dk1"/>
              </a:buClr>
              <a:buSzPts val="2000"/>
              <a:buFont typeface="Arial" panose="020B0604020202020204" pitchFamily="34" charset="0"/>
              <a:buChar char="•"/>
            </a:pPr>
            <a:r>
              <a:rPr lang="en-US" sz="2000" dirty="0">
                <a:solidFill>
                  <a:schemeClr val="dk1"/>
                </a:solidFill>
              </a:rPr>
              <a:t>Land use and visual resources</a:t>
            </a:r>
          </a:p>
          <a:p>
            <a:pPr marL="342900" lvl="1" indent="-342900">
              <a:buClr>
                <a:schemeClr val="dk1"/>
              </a:buClr>
              <a:buSzPts val="2000"/>
              <a:buFont typeface="Arial" panose="020B0604020202020204" pitchFamily="34" charset="0"/>
              <a:buChar char="•"/>
            </a:pPr>
            <a:endParaRPr lang="en-US" sz="2000" dirty="0">
              <a:solidFill>
                <a:schemeClr val="dk1"/>
              </a:solidFill>
            </a:endParaRPr>
          </a:p>
          <a:p>
            <a:pPr marL="342900" lvl="1" indent="-342900">
              <a:buClr>
                <a:schemeClr val="dk1"/>
              </a:buClr>
              <a:buSzPts val="2000"/>
              <a:buFont typeface="Arial" panose="020B0604020202020204" pitchFamily="34" charset="0"/>
              <a:buChar char="•"/>
            </a:pPr>
            <a:endParaRPr lang="en-US" sz="2000" dirty="0">
              <a:solidFill>
                <a:schemeClr val="dk1"/>
              </a:solidFill>
            </a:endParaRPr>
          </a:p>
          <a:p>
            <a:pPr marL="342900" lvl="1" indent="-342900">
              <a:buClr>
                <a:schemeClr val="dk1"/>
              </a:buClr>
              <a:buSzPts val="2000"/>
              <a:buFont typeface="Arial" panose="020B0604020202020204" pitchFamily="34" charset="0"/>
              <a:buChar char="•"/>
            </a:pPr>
            <a:endParaRPr lang="en-US" sz="2000" dirty="0">
              <a:solidFill>
                <a:schemeClr val="dk1"/>
              </a:solidFill>
            </a:endParaRPr>
          </a:p>
          <a:p>
            <a:pPr marL="342900" lvl="1" indent="-342900">
              <a:buClr>
                <a:schemeClr val="dk1"/>
              </a:buClr>
              <a:buSzPts val="2000"/>
              <a:buFont typeface="Arial" panose="020B0604020202020204" pitchFamily="34" charset="0"/>
              <a:buChar char="•"/>
            </a:pPr>
            <a:endParaRPr lang="en-US" sz="2000" dirty="0">
              <a:solidFill>
                <a:schemeClr val="dk1"/>
              </a:solidFill>
            </a:endParaRPr>
          </a:p>
          <a:p>
            <a:pPr marL="342900" lvl="1" indent="-342900">
              <a:buClr>
                <a:schemeClr val="dk1"/>
              </a:buClr>
              <a:buSzPts val="2000"/>
              <a:buFont typeface="Arial" panose="020B0604020202020204" pitchFamily="34" charset="0"/>
              <a:buChar char="•"/>
            </a:pPr>
            <a:r>
              <a:rPr lang="en-US" sz="2000" dirty="0">
                <a:solidFill>
                  <a:schemeClr val="dk1"/>
                </a:solidFill>
              </a:rPr>
              <a:t>Air quality</a:t>
            </a:r>
          </a:p>
          <a:p>
            <a:pPr marL="342900" lvl="1" indent="-342900">
              <a:buClr>
                <a:schemeClr val="dk1"/>
              </a:buClr>
              <a:buSzPts val="2000"/>
              <a:buFont typeface="Arial" panose="020B0604020202020204" pitchFamily="34" charset="0"/>
              <a:buChar char="•"/>
            </a:pPr>
            <a:r>
              <a:rPr lang="en-US" sz="2000" dirty="0">
                <a:solidFill>
                  <a:schemeClr val="dk1"/>
                </a:solidFill>
              </a:rPr>
              <a:t>Human health and safety</a:t>
            </a:r>
          </a:p>
          <a:p>
            <a:pPr marL="342900" lvl="1" indent="-342900">
              <a:buClr>
                <a:schemeClr val="dk1"/>
              </a:buClr>
              <a:buSzPts val="2000"/>
              <a:buFont typeface="Arial" panose="020B0604020202020204" pitchFamily="34" charset="0"/>
              <a:buChar char="•"/>
            </a:pPr>
            <a:r>
              <a:rPr lang="en-US" sz="2000" dirty="0">
                <a:solidFill>
                  <a:schemeClr val="dk1"/>
                </a:solidFill>
              </a:rPr>
              <a:t>Socioeconomics</a:t>
            </a:r>
          </a:p>
          <a:p>
            <a:endParaRPr lang="en-US" dirty="0"/>
          </a:p>
        </p:txBody>
      </p:sp>
    </p:spTree>
    <p:extLst>
      <p:ext uri="{BB962C8B-B14F-4D97-AF65-F5344CB8AC3E}">
        <p14:creationId xmlns:p14="http://schemas.microsoft.com/office/powerpoint/2010/main" val="3585978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7883A3-331B-4A07-9CBE-E0184B89C824}"/>
              </a:ext>
            </a:extLst>
          </p:cNvPr>
          <p:cNvSpPr>
            <a:spLocks noGrp="1"/>
          </p:cNvSpPr>
          <p:nvPr>
            <p:ph type="title"/>
          </p:nvPr>
        </p:nvSpPr>
        <p:spPr/>
        <p:txBody>
          <a:bodyPr/>
          <a:lstStyle/>
          <a:p>
            <a:r>
              <a:rPr lang="en-US" sz="3200" dirty="0"/>
              <a:t/>
            </a:r>
            <a:br>
              <a:rPr lang="en-US" sz="3200" dirty="0"/>
            </a:br>
            <a:r>
              <a:rPr lang="en-US" sz="3200" dirty="0"/>
              <a:t>What’s Next?</a:t>
            </a:r>
          </a:p>
        </p:txBody>
      </p:sp>
      <p:sp>
        <p:nvSpPr>
          <p:cNvPr id="3" name="Text Placeholder 2">
            <a:extLst>
              <a:ext uri="{FF2B5EF4-FFF2-40B4-BE49-F238E27FC236}">
                <a16:creationId xmlns:a16="http://schemas.microsoft.com/office/drawing/2014/main" xmlns="" id="{FEB95045-25DE-4172-B7FC-773A174524F0}"/>
              </a:ext>
            </a:extLst>
          </p:cNvPr>
          <p:cNvSpPr>
            <a:spLocks noGrp="1"/>
          </p:cNvSpPr>
          <p:nvPr>
            <p:ph type="body" idx="1"/>
          </p:nvPr>
        </p:nvSpPr>
        <p:spPr/>
        <p:txBody>
          <a:bodyPr/>
          <a:lstStyle/>
          <a:p>
            <a:pPr>
              <a:spcAft>
                <a:spcPts val="1200"/>
              </a:spcAft>
            </a:pPr>
            <a:r>
              <a:rPr lang="en-US" sz="2800" dirty="0"/>
              <a:t>GSA will develop the Record of Decision (ROD) which will document the agency’s decision on which alternative to implement. </a:t>
            </a:r>
          </a:p>
          <a:p>
            <a:r>
              <a:rPr lang="en-US" sz="2800" dirty="0"/>
              <a:t>The ROD will be based on the analysis contained in the Final EIS, including comments received during the public review periods.</a:t>
            </a:r>
          </a:p>
        </p:txBody>
      </p:sp>
      <p:sp>
        <p:nvSpPr>
          <p:cNvPr id="4" name="Slide Number Placeholder 3">
            <a:extLst>
              <a:ext uri="{FF2B5EF4-FFF2-40B4-BE49-F238E27FC236}">
                <a16:creationId xmlns:a16="http://schemas.microsoft.com/office/drawing/2014/main" xmlns="" id="{241DD045-146C-48DE-BA98-6D9D64834365}"/>
              </a:ext>
            </a:extLst>
          </p:cNvPr>
          <p:cNvSpPr>
            <a:spLocks noGrp="1"/>
          </p:cNvSpPr>
          <p:nvPr>
            <p:ph type="sldNum" idx="12"/>
          </p:nvPr>
        </p:nvSpPr>
        <p:spPr/>
        <p:txBody>
          <a:bodyPr/>
          <a:lstStyle/>
          <a:p>
            <a:pPr marL="0" lvl="0" indent="0" algn="r" rtl="0">
              <a:spcBef>
                <a:spcPts val="0"/>
              </a:spcBef>
              <a:spcAft>
                <a:spcPts val="0"/>
              </a:spcAft>
              <a:buNone/>
            </a:pPr>
            <a:r>
              <a:rPr lang="en-US" dirty="0"/>
              <a:t>22</a:t>
            </a:r>
          </a:p>
        </p:txBody>
      </p:sp>
    </p:spTree>
    <p:extLst>
      <p:ext uri="{BB962C8B-B14F-4D97-AF65-F5344CB8AC3E}">
        <p14:creationId xmlns:p14="http://schemas.microsoft.com/office/powerpoint/2010/main" val="4189825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Questions and Answers</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800" dirty="0">
                <a:solidFill>
                  <a:schemeClr val="dk1"/>
                </a:solidFill>
              </a:rPr>
              <a:t>Clarifying questions on the NEPA process and the presentation</a:t>
            </a:r>
          </a:p>
          <a:p>
            <a:pPr marL="342900" lvl="0" indent="-342900">
              <a:spcBef>
                <a:spcPts val="400"/>
              </a:spcBef>
              <a:spcAft>
                <a:spcPts val="1200"/>
              </a:spcAft>
              <a:buClr>
                <a:schemeClr val="dk1"/>
              </a:buClr>
              <a:buSzPts val="2000"/>
              <a:buFont typeface="Arial"/>
              <a:buChar char="•"/>
            </a:pPr>
            <a:r>
              <a:rPr lang="en-US" sz="2800" dirty="0">
                <a:solidFill>
                  <a:schemeClr val="dk1"/>
                </a:solidFill>
              </a:rPr>
              <a:t>Moderator will read questions submitted through the Q&amp;A function</a:t>
            </a:r>
          </a:p>
          <a:p>
            <a:pPr marL="342900" lvl="0" indent="-342900">
              <a:spcBef>
                <a:spcPts val="400"/>
              </a:spcBef>
              <a:spcAft>
                <a:spcPts val="1200"/>
              </a:spcAft>
              <a:buClr>
                <a:schemeClr val="dk1"/>
              </a:buClr>
              <a:buSzPts val="2000"/>
              <a:buFont typeface="Arial"/>
              <a:buChar char="•"/>
            </a:pPr>
            <a:endParaRPr lang="en-US" sz="2000" dirty="0">
              <a:solidFill>
                <a:schemeClr val="dk1"/>
              </a:solidFill>
            </a:endParaRP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1F7E9779-A534-4CE9-A38C-FA2FFBBE42CC}" type="slidenum">
              <a:rPr lang="en-US" smtClean="0"/>
              <a:t>23</a:t>
            </a:fld>
            <a:endParaRPr dirty="0"/>
          </a:p>
        </p:txBody>
      </p:sp>
    </p:spTree>
    <p:extLst>
      <p:ext uri="{BB962C8B-B14F-4D97-AF65-F5344CB8AC3E}">
        <p14:creationId xmlns:p14="http://schemas.microsoft.com/office/powerpoint/2010/main" val="1472036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Thank You for Your Interest</a:t>
            </a:r>
          </a:p>
        </p:txBody>
      </p:sp>
      <p:sp>
        <p:nvSpPr>
          <p:cNvPr id="113" name="Google Shape;113;p19"/>
          <p:cNvSpPr/>
          <p:nvPr/>
        </p:nvSpPr>
        <p:spPr>
          <a:xfrm>
            <a:off x="684213" y="1704975"/>
            <a:ext cx="8152138" cy="4389438"/>
          </a:xfrm>
          <a:prstGeom prst="rect">
            <a:avLst/>
          </a:prstGeom>
          <a:noFill/>
          <a:ln>
            <a:noFill/>
          </a:ln>
        </p:spPr>
        <p:txBody>
          <a:bodyPr spcFirstLastPara="1" wrap="square" lIns="91425" tIns="45700" rIns="91425" bIns="45700" anchor="t" anchorCtr="0">
            <a:noAutofit/>
          </a:bodyPr>
          <a:lstStyle/>
          <a:p>
            <a:pPr lvl="0">
              <a:spcAft>
                <a:spcPts val="600"/>
              </a:spcAft>
              <a:buClr>
                <a:schemeClr val="dk1"/>
              </a:buClr>
              <a:buSzPts val="2000"/>
            </a:pPr>
            <a:r>
              <a:rPr lang="en-US" sz="2000" dirty="0">
                <a:solidFill>
                  <a:schemeClr val="dk1"/>
                </a:solidFill>
              </a:rPr>
              <a:t>The comment review period for the Final EIS ends on November 9, 2020. All comments must be received by that date in order to be considered in the development of the Record of Decision.</a:t>
            </a:r>
          </a:p>
          <a:p>
            <a:pPr marL="914400" lvl="0" indent="-457200" defTabSz="2176463">
              <a:spcAft>
                <a:spcPts val="1200"/>
              </a:spcAft>
              <a:buClr>
                <a:schemeClr val="dk1"/>
              </a:buClr>
              <a:buSzPts val="2000"/>
              <a:buFont typeface="Arial" panose="020B0604020202020204" pitchFamily="34" charset="0"/>
              <a:buChar char="•"/>
            </a:pPr>
            <a:r>
              <a:rPr lang="en-US" sz="2000" dirty="0">
                <a:solidFill>
                  <a:schemeClr val="dk1"/>
                </a:solidFill>
              </a:rPr>
              <a:t>Email: 	Osmahn Kadri</a:t>
            </a:r>
            <a:br>
              <a:rPr lang="en-US" sz="2000" dirty="0">
                <a:solidFill>
                  <a:schemeClr val="dk1"/>
                </a:solidFill>
              </a:rPr>
            </a:br>
            <a:r>
              <a:rPr lang="en-US" sz="2000" dirty="0">
                <a:solidFill>
                  <a:schemeClr val="dk1"/>
                </a:solidFill>
              </a:rPr>
              <a:t>	Regional Environmental Quality Advisor/NEPA PM</a:t>
            </a:r>
            <a:br>
              <a:rPr lang="en-US" sz="2000" dirty="0">
                <a:solidFill>
                  <a:schemeClr val="dk1"/>
                </a:solidFill>
              </a:rPr>
            </a:br>
            <a:r>
              <a:rPr lang="en-US" sz="2000" dirty="0">
                <a:solidFill>
                  <a:schemeClr val="dk1"/>
                </a:solidFill>
              </a:rPr>
              <a:t>	osmahn.kadri@gsa.gov</a:t>
            </a:r>
          </a:p>
          <a:p>
            <a:pPr marL="914400" lvl="0" indent="-457200" defTabSz="2176463">
              <a:spcAft>
                <a:spcPts val="1200"/>
              </a:spcAft>
              <a:buClr>
                <a:schemeClr val="dk1"/>
              </a:buClr>
              <a:buSzPts val="2000"/>
              <a:buFont typeface="Arial" panose="020B0604020202020204" pitchFamily="34" charset="0"/>
              <a:buChar char="•"/>
            </a:pPr>
            <a:r>
              <a:rPr lang="en-US" sz="2000" dirty="0">
                <a:solidFill>
                  <a:schemeClr val="dk1"/>
                </a:solidFill>
              </a:rPr>
              <a:t>U.S. Mail:  	GSA San Luis EIS</a:t>
            </a:r>
            <a:br>
              <a:rPr lang="en-US" sz="2000" dirty="0">
                <a:solidFill>
                  <a:schemeClr val="dk1"/>
                </a:solidFill>
              </a:rPr>
            </a:br>
            <a:r>
              <a:rPr lang="en-US" sz="2000" dirty="0">
                <a:solidFill>
                  <a:schemeClr val="dk1"/>
                </a:solidFill>
              </a:rPr>
              <a:t>	c/o: LMI, Inc.</a:t>
            </a:r>
            <a:br>
              <a:rPr lang="en-US" sz="2000" dirty="0">
                <a:solidFill>
                  <a:schemeClr val="dk1"/>
                </a:solidFill>
              </a:rPr>
            </a:br>
            <a:r>
              <a:rPr lang="en-US" sz="2000" dirty="0">
                <a:solidFill>
                  <a:schemeClr val="dk1"/>
                </a:solidFill>
              </a:rPr>
              <a:t>	7940 Jones Branch Drive</a:t>
            </a:r>
            <a:br>
              <a:rPr lang="en-US" sz="2000" dirty="0">
                <a:solidFill>
                  <a:schemeClr val="dk1"/>
                </a:solidFill>
              </a:rPr>
            </a:br>
            <a:r>
              <a:rPr lang="en-US" sz="2000" dirty="0">
                <a:solidFill>
                  <a:schemeClr val="dk1"/>
                </a:solidFill>
              </a:rPr>
              <a:t>	Tysons, VA 22102</a:t>
            </a:r>
          </a:p>
          <a:p>
            <a:pPr marL="914400" lvl="0" indent="-512763" defTabSz="4114800">
              <a:buClr>
                <a:schemeClr val="dk1"/>
              </a:buClr>
              <a:buSzPts val="2000"/>
              <a:buFont typeface="Arial" panose="020B0604020202020204" pitchFamily="34" charset="0"/>
              <a:buChar char="•"/>
            </a:pPr>
            <a:r>
              <a:rPr lang="en-US" sz="2000" dirty="0">
                <a:solidFill>
                  <a:schemeClr val="dk1"/>
                </a:solidFill>
              </a:rPr>
              <a:t>Website:  </a:t>
            </a:r>
            <a:r>
              <a:rPr lang="en-US" sz="2000" dirty="0">
                <a:solidFill>
                  <a:srgbClr val="005087"/>
                </a:solidFill>
                <a:hlinkClick r:id="rId3">
                  <a:extLst>
                    <a:ext uri="{A12FA001-AC4F-418D-AE19-62706E023703}">
                      <ahyp:hlinkClr xmlns:ahyp="http://schemas.microsoft.com/office/drawing/2018/hyperlinkcolor" xmlns="" val="tx"/>
                    </a:ext>
                  </a:extLst>
                </a:hlinkClick>
              </a:rPr>
              <a:t>https://www.gsa.gov/about-us/regions/welcome-to-the-pacific-rim-region-9/land-ports-of-entry/san-luis-i-land-port-of-entry</a:t>
            </a:r>
            <a:r>
              <a:rPr lang="en-US" sz="2000" dirty="0">
                <a:solidFill>
                  <a:srgbClr val="005087"/>
                </a:solidFill>
              </a:rPr>
              <a:t> </a:t>
            </a:r>
          </a:p>
          <a:p>
            <a:pPr marL="342900" lvl="0" indent="-342900">
              <a:buClr>
                <a:schemeClr val="dk1"/>
              </a:buClr>
              <a:buSzPts val="2000"/>
              <a:buFont typeface="Arial" panose="020B0604020202020204" pitchFamily="34" charset="0"/>
              <a:buChar char="•"/>
            </a:pPr>
            <a:endParaRPr lang="en-US" sz="2000" dirty="0">
              <a:solidFill>
                <a:schemeClr val="dk1"/>
              </a:solidFill>
            </a:endParaRPr>
          </a:p>
        </p:txBody>
      </p:sp>
      <p:sp>
        <p:nvSpPr>
          <p:cNvPr id="114" name="Google Shape;114;p19"/>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Arial"/>
                <a:ea typeface="Arial"/>
                <a:cs typeface="Arial"/>
                <a:sym typeface="Arial"/>
              </a:rPr>
              <a:t>24</a:t>
            </a:fld>
            <a:endParaRPr sz="120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p:nvPr/>
        </p:nvSpPr>
        <p:spPr>
          <a:xfrm>
            <a:off x="0" y="0"/>
            <a:ext cx="9144000" cy="640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120" name="Google Shape;120;p20" descr="HiRez4inchGSAStarMarkRGB.jpg"/>
          <p:cNvPicPr preferRelativeResize="0"/>
          <p:nvPr/>
        </p:nvPicPr>
        <p:blipFill rotWithShape="1">
          <a:blip r:embed="rId3">
            <a:alphaModFix/>
          </a:blip>
          <a:srcRect/>
          <a:stretch/>
        </p:blipFill>
        <p:spPr>
          <a:xfrm>
            <a:off x="3200400" y="2286000"/>
            <a:ext cx="3038475" cy="2743200"/>
          </a:xfrm>
          <a:prstGeom prst="rect">
            <a:avLst/>
          </a:prstGeom>
          <a:noFill/>
          <a:ln>
            <a:noFill/>
          </a:ln>
        </p:spPr>
      </p:pic>
      <p:sp>
        <p:nvSpPr>
          <p:cNvPr id="2" name="Slide Number Placeholder 1">
            <a:extLst>
              <a:ext uri="{FF2B5EF4-FFF2-40B4-BE49-F238E27FC236}">
                <a16:creationId xmlns:a16="http://schemas.microsoft.com/office/drawing/2014/main" xmlns="" id="{EC445F0C-CBF1-45FC-A4CF-8D69533A3BAB}"/>
              </a:ext>
            </a:extLst>
          </p:cNvPr>
          <p:cNvSpPr>
            <a:spLocks noGrp="1"/>
          </p:cNvSpPr>
          <p:nvPr>
            <p:ph type="sldNum" idx="12"/>
          </p:nvPr>
        </p:nvSpPr>
        <p:spPr/>
        <p:txBody>
          <a:bodyPr/>
          <a:lstStyle/>
          <a:p>
            <a:pPr marL="0" lvl="0" indent="0" algn="r" rtl="0">
              <a:spcBef>
                <a:spcPts val="0"/>
              </a:spcBef>
              <a:spcAft>
                <a:spcPts val="0"/>
              </a:spcAft>
              <a:buNone/>
            </a:pPr>
            <a:fld id="{8236976F-DA70-48D0-827A-505687F99BF3}" type="slidenum">
              <a:rPr lang="en-US"/>
              <a:t>25</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Final EIS Meeting – Role of the Moderator</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800" dirty="0">
                <a:solidFill>
                  <a:schemeClr val="dk1"/>
                </a:solidFill>
              </a:rPr>
              <a:t>Establish a respectful and fair process with no favoritism toward people or points of view.</a:t>
            </a:r>
          </a:p>
          <a:p>
            <a:pPr marL="342900" lvl="0" indent="-342900">
              <a:spcBef>
                <a:spcPts val="400"/>
              </a:spcBef>
              <a:spcAft>
                <a:spcPts val="1200"/>
              </a:spcAft>
              <a:buClr>
                <a:schemeClr val="dk1"/>
              </a:buClr>
              <a:buSzPts val="2000"/>
              <a:buFont typeface="Arial"/>
              <a:buChar char="•"/>
            </a:pPr>
            <a:r>
              <a:rPr lang="en-US" sz="2800" dirty="0">
                <a:solidFill>
                  <a:schemeClr val="dk1"/>
                </a:solidFill>
              </a:rPr>
              <a:t>Provide and opportunity for the public to provide comments on the Final EIS.</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FF9E795A-C20A-41B1-BE71-10CBB987CDB1}" type="slidenum">
              <a:rPr lang="en-US" sz="1200" smtClean="0">
                <a:solidFill>
                  <a:schemeClr val="lt1"/>
                </a:solidFill>
                <a:latin typeface="Arial"/>
                <a:ea typeface="Arial"/>
                <a:cs typeface="Arial"/>
                <a:sym typeface="Arial"/>
              </a:rPr>
              <a:t>3</a:t>
            </a:fld>
            <a:endParaRPr dirty="0"/>
          </a:p>
        </p:txBody>
      </p:sp>
    </p:spTree>
    <p:extLst>
      <p:ext uri="{BB962C8B-B14F-4D97-AF65-F5344CB8AC3E}">
        <p14:creationId xmlns:p14="http://schemas.microsoft.com/office/powerpoint/2010/main" val="374492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Meeting Agenda</a:t>
            </a:r>
            <a:endParaRPr dirty="0"/>
          </a:p>
        </p:txBody>
      </p:sp>
      <p:sp>
        <p:nvSpPr>
          <p:cNvPr id="74" name="Google Shape;74;p14"/>
          <p:cNvSpPr/>
          <p:nvPr/>
        </p:nvSpPr>
        <p:spPr>
          <a:xfrm>
            <a:off x="684213" y="1462881"/>
            <a:ext cx="7772400" cy="438943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800" dirty="0">
                <a:solidFill>
                  <a:schemeClr val="dk1"/>
                </a:solidFill>
                <a:latin typeface="Arial"/>
                <a:ea typeface="Arial"/>
                <a:cs typeface="Arial"/>
                <a:sym typeface="Arial"/>
              </a:rPr>
              <a:t>Presentation</a:t>
            </a:r>
          </a:p>
          <a:p>
            <a:pPr marL="742950" lvl="1" indent="-285750">
              <a:spcBef>
                <a:spcPts val="400"/>
              </a:spcBef>
              <a:buClr>
                <a:schemeClr val="dk1"/>
              </a:buClr>
              <a:buSzPts val="2000"/>
              <a:buFont typeface="Arial"/>
              <a:buChar char="–"/>
            </a:pPr>
            <a:r>
              <a:rPr lang="en-US" sz="2000" dirty="0">
                <a:solidFill>
                  <a:schemeClr val="dk1"/>
                </a:solidFill>
              </a:rPr>
              <a:t>Presentation from GSA Project Manager</a:t>
            </a:r>
          </a:p>
          <a:p>
            <a:pPr marL="742950" lvl="1" indent="-285750">
              <a:spcBef>
                <a:spcPts val="400"/>
              </a:spcBef>
              <a:spcAft>
                <a:spcPts val="600"/>
              </a:spcAft>
              <a:buClr>
                <a:schemeClr val="dk1"/>
              </a:buClr>
              <a:buSzPts val="2000"/>
              <a:buFont typeface="Arial"/>
              <a:buChar char="–"/>
            </a:pPr>
            <a:r>
              <a:rPr lang="en-US" sz="2000" dirty="0">
                <a:solidFill>
                  <a:schemeClr val="dk1"/>
                </a:solidFill>
              </a:rPr>
              <a:t>Overview and status of project</a:t>
            </a:r>
          </a:p>
          <a:p>
            <a:pPr marL="342900" lvl="4" indent="-342900">
              <a:buClr>
                <a:schemeClr val="dk1"/>
              </a:buClr>
              <a:buSzPts val="2000"/>
              <a:buFont typeface="Arial"/>
              <a:buChar char="•"/>
            </a:pPr>
            <a:r>
              <a:rPr lang="en-US" sz="2800" dirty="0"/>
              <a:t>Public Comments</a:t>
            </a:r>
            <a:endParaRPr sz="2800" dirty="0"/>
          </a:p>
          <a:p>
            <a:pPr marL="742950" lvl="1" indent="-285750">
              <a:spcBef>
                <a:spcPts val="400"/>
              </a:spcBef>
              <a:buClr>
                <a:schemeClr val="dk1"/>
              </a:buClr>
              <a:buSzPts val="2000"/>
              <a:buFont typeface="Arial"/>
              <a:buChar char="–"/>
            </a:pPr>
            <a:r>
              <a:rPr lang="en-US" sz="2000" dirty="0">
                <a:solidFill>
                  <a:schemeClr val="dk1"/>
                </a:solidFill>
              </a:rPr>
              <a:t>All comments received during the comment period (ending November 9, 2020) will be given equal considerations regardless of submittal method.</a:t>
            </a:r>
          </a:p>
          <a:p>
            <a:pPr marL="742950" lvl="1" indent="-285750">
              <a:spcBef>
                <a:spcPts val="400"/>
              </a:spcBef>
              <a:buClr>
                <a:schemeClr val="dk1"/>
              </a:buClr>
              <a:buSzPts val="2000"/>
              <a:buFont typeface="Arial"/>
              <a:buChar char="–"/>
            </a:pPr>
            <a:r>
              <a:rPr lang="en-US" sz="2000" dirty="0">
                <a:solidFill>
                  <a:schemeClr val="dk1"/>
                </a:solidFill>
              </a:rPr>
              <a:t>Comments will be read aloud by the moderator.</a:t>
            </a:r>
          </a:p>
          <a:p>
            <a:pPr marL="1143000" lvl="2" indent="-228600">
              <a:spcBef>
                <a:spcPts val="400"/>
              </a:spcBef>
              <a:buClr>
                <a:schemeClr val="dk1"/>
              </a:buClr>
              <a:buSzPts val="2000"/>
              <a:buFont typeface="Arial"/>
              <a:buChar char="•"/>
            </a:pPr>
            <a:r>
              <a:rPr lang="en-US" sz="2000" dirty="0">
                <a:solidFill>
                  <a:schemeClr val="dk1"/>
                </a:solidFill>
              </a:rPr>
              <a:t>Comments can be provided using the Q&amp;A function.</a:t>
            </a:r>
          </a:p>
          <a:p>
            <a:pPr marL="1143000" lvl="2" indent="-228600">
              <a:spcBef>
                <a:spcPts val="400"/>
              </a:spcBef>
              <a:spcAft>
                <a:spcPts val="600"/>
              </a:spcAft>
              <a:buClr>
                <a:schemeClr val="dk1"/>
              </a:buClr>
              <a:buSzPts val="2000"/>
              <a:buFont typeface="Arial"/>
              <a:buChar char="•"/>
            </a:pPr>
            <a:r>
              <a:rPr lang="en-US" sz="2000" dirty="0">
                <a:solidFill>
                  <a:schemeClr val="dk1"/>
                </a:solidFill>
              </a:rPr>
              <a:t>Questions that are seeking clarification of the presentation will be answered during the meeting. </a:t>
            </a:r>
          </a:p>
          <a:p>
            <a:pPr marL="341313" indent="-228600">
              <a:spcBef>
                <a:spcPts val="400"/>
              </a:spcBef>
              <a:buClr>
                <a:schemeClr val="dk1"/>
              </a:buClr>
              <a:buSzPts val="2000"/>
              <a:buFont typeface="Arial"/>
              <a:buChar char="•"/>
            </a:pPr>
            <a:endParaRPr lang="en-US" sz="2000" dirty="0"/>
          </a:p>
          <a:p>
            <a:pPr marL="1143000" marR="0" lvl="2" indent="-228600" algn="l" rtl="0">
              <a:spcBef>
                <a:spcPts val="400"/>
              </a:spcBef>
              <a:spcAft>
                <a:spcPts val="0"/>
              </a:spcAft>
              <a:buClr>
                <a:schemeClr val="dk1"/>
              </a:buClr>
              <a:buSzPts val="2000"/>
              <a:buFont typeface="Arial"/>
              <a:buChar char="•"/>
            </a:pPr>
            <a:endParaRPr dirty="0"/>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xmlns="" id="{286569BA-8FEB-410D-875A-3D3FF98045CC}"/>
              </a:ext>
            </a:extLst>
          </p:cNvPr>
          <p:cNvSpPr>
            <a:spLocks noGrp="1"/>
          </p:cNvSpPr>
          <p:nvPr>
            <p:ph type="sldNum" idx="12"/>
          </p:nvPr>
        </p:nvSpPr>
        <p:spPr/>
        <p:txBody>
          <a:bodyPr/>
          <a:lstStyle/>
          <a:p>
            <a:pPr marL="0" lvl="0" indent="0" algn="r" rtl="0">
              <a:spcBef>
                <a:spcPts val="0"/>
              </a:spcBef>
              <a:spcAft>
                <a:spcPts val="0"/>
              </a:spcAft>
              <a:buNone/>
            </a:pPr>
            <a:r>
              <a:rPr lang="en-US" dirty="0"/>
              <a:t>4</a:t>
            </a:r>
          </a:p>
        </p:txBody>
      </p:sp>
    </p:spTree>
    <p:extLst>
      <p:ext uri="{BB962C8B-B14F-4D97-AF65-F5344CB8AC3E}">
        <p14:creationId xmlns:p14="http://schemas.microsoft.com/office/powerpoint/2010/main" val="181210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021B3-B0AC-4D11-988A-FA5412930BC0}"/>
              </a:ext>
            </a:extLst>
          </p:cNvPr>
          <p:cNvSpPr>
            <a:spLocks noGrp="1"/>
          </p:cNvSpPr>
          <p:nvPr>
            <p:ph type="title"/>
          </p:nvPr>
        </p:nvSpPr>
        <p:spPr>
          <a:xfrm>
            <a:off x="457200" y="529839"/>
            <a:ext cx="8229600" cy="982308"/>
          </a:xfrm>
        </p:spPr>
        <p:txBody>
          <a:bodyPr/>
          <a:lstStyle/>
          <a:p>
            <a:r>
              <a:rPr lang="en-US" sz="3200" dirty="0"/>
              <a:t/>
            </a:r>
            <a:br>
              <a:rPr lang="en-US" sz="3200" dirty="0"/>
            </a:br>
            <a:r>
              <a:rPr lang="en-US" sz="3200" dirty="0"/>
              <a:t>Meeting Guidelines</a:t>
            </a:r>
          </a:p>
        </p:txBody>
      </p:sp>
      <p:sp>
        <p:nvSpPr>
          <p:cNvPr id="3" name="Text Placeholder 2">
            <a:extLst>
              <a:ext uri="{FF2B5EF4-FFF2-40B4-BE49-F238E27FC236}">
                <a16:creationId xmlns:a16="http://schemas.microsoft.com/office/drawing/2014/main" xmlns="" id="{EB6282CA-F2B4-4D79-BFA9-5EE691D3D7E0}"/>
              </a:ext>
            </a:extLst>
          </p:cNvPr>
          <p:cNvSpPr>
            <a:spLocks noGrp="1"/>
          </p:cNvSpPr>
          <p:nvPr>
            <p:ph type="body" idx="1"/>
          </p:nvPr>
        </p:nvSpPr>
        <p:spPr>
          <a:xfrm>
            <a:off x="457200" y="1706880"/>
            <a:ext cx="8229600" cy="4317905"/>
          </a:xfrm>
        </p:spPr>
        <p:txBody>
          <a:bodyPr/>
          <a:lstStyle/>
          <a:p>
            <a:pPr marL="342900" indent="-231775">
              <a:buFont typeface="Arial" panose="020B0604020202020204" pitchFamily="34" charset="0"/>
              <a:buChar char="•"/>
            </a:pPr>
            <a:r>
              <a:rPr lang="en-US" sz="2800" dirty="0"/>
              <a:t>The meeting is being recorded.</a:t>
            </a:r>
          </a:p>
          <a:p>
            <a:pPr marL="341313" indent="-230188">
              <a:buFont typeface="Arial" panose="020B0604020202020204" pitchFamily="34" charset="0"/>
              <a:buChar char="•"/>
            </a:pPr>
            <a:r>
              <a:rPr lang="en-US" sz="2800" dirty="0"/>
              <a:t>All meeting attendees will be muted during the presentation.</a:t>
            </a:r>
          </a:p>
          <a:p>
            <a:pPr marL="341313" indent="-222250">
              <a:buFont typeface="Arial" panose="020B0604020202020204" pitchFamily="34" charset="0"/>
              <a:buChar char="•"/>
            </a:pPr>
            <a:r>
              <a:rPr lang="en-US" sz="2800" dirty="0"/>
              <a:t>Inappropriate comments will not be tolerated. Commenters that submit an inappropriate comment will be removed from the webinar.</a:t>
            </a:r>
          </a:p>
          <a:p>
            <a:endParaRPr lang="en-US" dirty="0"/>
          </a:p>
        </p:txBody>
      </p:sp>
      <p:sp>
        <p:nvSpPr>
          <p:cNvPr id="4" name="Slide Number Placeholder 3">
            <a:extLst>
              <a:ext uri="{FF2B5EF4-FFF2-40B4-BE49-F238E27FC236}">
                <a16:creationId xmlns:a16="http://schemas.microsoft.com/office/drawing/2014/main" xmlns="" id="{1A977B9C-5462-4A33-AB19-1BEE315D1F40}"/>
              </a:ext>
            </a:extLst>
          </p:cNvPr>
          <p:cNvSpPr>
            <a:spLocks noGrp="1"/>
          </p:cNvSpPr>
          <p:nvPr>
            <p:ph type="sldNum" idx="12"/>
          </p:nvPr>
        </p:nvSpPr>
        <p:spPr/>
        <p:txBody>
          <a:bodyPr/>
          <a:lstStyle/>
          <a:p>
            <a:pPr marL="0" lvl="0" indent="0" algn="r" rtl="0">
              <a:spcBef>
                <a:spcPts val="0"/>
              </a:spcBef>
              <a:spcAft>
                <a:spcPts val="0"/>
              </a:spcAft>
              <a:buNone/>
            </a:pPr>
            <a:r>
              <a:rPr lang="en-US" dirty="0"/>
              <a:t>5</a:t>
            </a:r>
          </a:p>
        </p:txBody>
      </p:sp>
    </p:spTree>
    <p:extLst>
      <p:ext uri="{BB962C8B-B14F-4D97-AF65-F5344CB8AC3E}">
        <p14:creationId xmlns:p14="http://schemas.microsoft.com/office/powerpoint/2010/main" val="25699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National Environmental Policy Act </a:t>
            </a:r>
            <a:br>
              <a:rPr lang="en-US" sz="3200" dirty="0">
                <a:solidFill>
                  <a:srgbClr val="005087"/>
                </a:solidFill>
              </a:rPr>
            </a:br>
            <a:r>
              <a:rPr lang="en-US" sz="3200" dirty="0">
                <a:solidFill>
                  <a:srgbClr val="005087"/>
                </a:solidFill>
              </a:rPr>
              <a:t>(NEPA) Process</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800" dirty="0">
                <a:solidFill>
                  <a:schemeClr val="dk1"/>
                </a:solidFill>
              </a:rPr>
              <a:t>NEPA establishes a framework for considering environmental impacts early in the Federal decision-making process. </a:t>
            </a:r>
          </a:p>
          <a:p>
            <a:pPr marL="342900" lvl="0" indent="-342900">
              <a:spcBef>
                <a:spcPts val="400"/>
              </a:spcBef>
              <a:spcAft>
                <a:spcPts val="1200"/>
              </a:spcAft>
              <a:buClr>
                <a:schemeClr val="dk1"/>
              </a:buClr>
              <a:buSzPts val="2000"/>
              <a:buFont typeface="Arial"/>
              <a:buChar char="•"/>
            </a:pPr>
            <a:r>
              <a:rPr lang="en-US" sz="2800" dirty="0">
                <a:solidFill>
                  <a:schemeClr val="dk1"/>
                </a:solidFill>
              </a:rPr>
              <a:t>The NEPA process requires GSA to evaluate all potential environmental impacts and consider public and agency comments. </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8FCDA100-BC65-4E64-BAD6-F65BC13E8BCC}" type="slidenum">
              <a:rPr lang="en-US" smtClean="0"/>
              <a:t>6</a:t>
            </a:fld>
            <a:endParaRPr dirty="0"/>
          </a:p>
        </p:txBody>
      </p:sp>
    </p:spTree>
    <p:extLst>
      <p:ext uri="{BB962C8B-B14F-4D97-AF65-F5344CB8AC3E}">
        <p14:creationId xmlns:p14="http://schemas.microsoft.com/office/powerpoint/2010/main" val="138213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p:nvPr/>
        </p:nvSpPr>
        <p:spPr>
          <a:xfrm>
            <a:off x="688975" y="452923"/>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NEPA Process</a:t>
            </a:r>
            <a:endParaRPr lang="en-US" sz="3200" dirty="0"/>
          </a:p>
        </p:txBody>
      </p:sp>
      <p:sp>
        <p:nvSpPr>
          <p:cNvPr id="96" name="Google Shape;96;p17"/>
          <p:cNvSpPr txBox="1"/>
          <p:nvPr/>
        </p:nvSpPr>
        <p:spPr>
          <a:xfrm>
            <a:off x="4717282" y="4416356"/>
            <a:ext cx="3808380" cy="1671707"/>
          </a:xfrm>
          <a:prstGeom prst="rect">
            <a:avLst/>
          </a:prstGeom>
          <a:noFill/>
          <a:ln>
            <a:noFill/>
          </a:ln>
        </p:spPr>
        <p:txBody>
          <a:bodyPr spcFirstLastPara="1" wrap="square" lIns="0" tIns="0" rIns="0" bIns="0" anchor="b" anchorCtr="0">
            <a:noAutofit/>
          </a:bodyPr>
          <a:lstStyle/>
          <a:p>
            <a:pPr lvl="0"/>
            <a:r>
              <a:rPr lang="en-US" sz="2400" dirty="0"/>
              <a:t>The Notice of Availability for the Final EIS was published in the Federal Register on October 14, 2020.</a:t>
            </a:r>
            <a:endParaRPr sz="2400" dirty="0"/>
          </a:p>
        </p:txBody>
      </p:sp>
      <p:sp>
        <p:nvSpPr>
          <p:cNvPr id="97" name="Google Shape;97;p17"/>
          <p:cNvSpPr/>
          <p:nvPr/>
        </p:nvSpPr>
        <p:spPr>
          <a:xfrm>
            <a:off x="769119" y="452923"/>
            <a:ext cx="3657601" cy="5785503"/>
          </a:xfrm>
          <a:prstGeom prst="rect">
            <a:avLst/>
          </a:prstGeom>
          <a:solidFill>
            <a:srgbClr val="0050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98" name="Google Shape;98;p17"/>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Arial"/>
                <a:ea typeface="Arial"/>
                <a:cs typeface="Arial"/>
                <a:sym typeface="Arial"/>
              </a:rPr>
              <a:t>7</a:t>
            </a:fld>
            <a:endParaRPr sz="1200">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xmlns="" id="{33870A64-72FC-49DD-91E4-8E2ED6585830}"/>
              </a:ext>
            </a:extLst>
          </p:cNvPr>
          <p:cNvPicPr>
            <a:picLocks noChangeAspect="1"/>
          </p:cNvPicPr>
          <p:nvPr/>
        </p:nvPicPr>
        <p:blipFill>
          <a:blip r:embed="rId3"/>
          <a:stretch>
            <a:fillRect/>
          </a:stretch>
        </p:blipFill>
        <p:spPr>
          <a:xfrm>
            <a:off x="936498" y="583660"/>
            <a:ext cx="3256123" cy="5504403"/>
          </a:xfrm>
          <a:prstGeom prst="rect">
            <a:avLst/>
          </a:prstGeom>
        </p:spPr>
      </p:pic>
    </p:spTree>
    <p:extLst>
      <p:ext uri="{BB962C8B-B14F-4D97-AF65-F5344CB8AC3E}">
        <p14:creationId xmlns:p14="http://schemas.microsoft.com/office/powerpoint/2010/main" val="8631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4"/>
          <p:cNvSpPr/>
          <p:nvPr/>
        </p:nvSpPr>
        <p:spPr>
          <a:xfrm>
            <a:off x="684213" y="73025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Project Background</a:t>
            </a:r>
            <a:endParaRPr dirty="0"/>
          </a:p>
        </p:txBody>
      </p:sp>
      <p:sp>
        <p:nvSpPr>
          <p:cNvPr id="74" name="Google Shape;74;p14"/>
          <p:cNvSpPr/>
          <p:nvPr/>
        </p:nvSpPr>
        <p:spPr>
          <a:xfrm>
            <a:off x="684213" y="1949450"/>
            <a:ext cx="7772400" cy="4389438"/>
          </a:xfrm>
          <a:prstGeom prst="rect">
            <a:avLst/>
          </a:prstGeom>
          <a:noFill/>
          <a:ln>
            <a:noFill/>
          </a:ln>
        </p:spPr>
        <p:txBody>
          <a:bodyPr spcFirstLastPara="1" wrap="square" lIns="91425" tIns="45700" rIns="91425" bIns="45700" anchor="t" anchorCtr="0">
            <a:noAutofit/>
          </a:bodyPr>
          <a:lstStyle/>
          <a:p>
            <a:pPr marL="342900" lvl="0" indent="-342900">
              <a:spcAft>
                <a:spcPts val="1200"/>
              </a:spcAft>
              <a:buClr>
                <a:schemeClr val="dk1"/>
              </a:buClr>
              <a:buSzPts val="2000"/>
              <a:buFont typeface="Arial"/>
              <a:buChar char="•"/>
            </a:pPr>
            <a:r>
              <a:rPr lang="en-US" sz="2400" dirty="0">
                <a:solidFill>
                  <a:schemeClr val="dk1"/>
                </a:solidFill>
              </a:rPr>
              <a:t>The San Luis I Land Port of Entry (LPOE) is located on the U.S.-Mexico border in the city of San Luis, Arizona. </a:t>
            </a:r>
          </a:p>
          <a:p>
            <a:pPr marL="342900" lvl="0" indent="-342900">
              <a:spcBef>
                <a:spcPts val="400"/>
              </a:spcBef>
              <a:spcAft>
                <a:spcPts val="1200"/>
              </a:spcAft>
              <a:buClr>
                <a:schemeClr val="dk1"/>
              </a:buClr>
              <a:buSzPts val="2000"/>
              <a:buFont typeface="Arial"/>
              <a:buChar char="•"/>
            </a:pPr>
            <a:r>
              <a:rPr lang="en-US" sz="2400" dirty="0">
                <a:solidFill>
                  <a:schemeClr val="dk1"/>
                </a:solidFill>
              </a:rPr>
              <a:t>The current facilities are deteriorated and in an inadequate configuration. </a:t>
            </a:r>
          </a:p>
          <a:p>
            <a:pPr marL="342900" lvl="0" indent="-342900">
              <a:spcBef>
                <a:spcPts val="400"/>
              </a:spcBef>
              <a:spcAft>
                <a:spcPts val="1200"/>
              </a:spcAft>
              <a:buClr>
                <a:schemeClr val="dk1"/>
              </a:buClr>
              <a:buSzPts val="2000"/>
              <a:buFont typeface="Arial"/>
              <a:buChar char="•"/>
            </a:pPr>
            <a:r>
              <a:rPr lang="en-US" sz="2400" dirty="0">
                <a:solidFill>
                  <a:schemeClr val="dk1"/>
                </a:solidFill>
              </a:rPr>
              <a:t>GSA proposes to modernize and expand the facilities at the San Luis I LPOE.</a:t>
            </a:r>
          </a:p>
        </p:txBody>
      </p:sp>
      <p:sp>
        <p:nvSpPr>
          <p:cNvPr id="75" name="Google Shape;75;p14"/>
          <p:cNvSpPr/>
          <p:nvPr/>
        </p:nvSpPr>
        <p:spPr>
          <a:xfrm>
            <a:off x="7083425" y="7018338"/>
            <a:ext cx="184150" cy="4619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76" name="Google Shape;76;p14"/>
          <p:cNvSpPr txBox="1">
            <a:spLocks noGrp="1"/>
          </p:cNvSpPr>
          <p:nvPr>
            <p:ph type="sldNum" idx="12"/>
          </p:nvPr>
        </p:nvSpPr>
        <p:spPr>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43C9D3C8-89B2-445D-9549-E7B57E0488BF}" type="slidenum">
              <a:rPr lang="en-US" smtClean="0"/>
              <a:t>8</a:t>
            </a:fld>
            <a:endParaRPr dirty="0"/>
          </a:p>
        </p:txBody>
      </p:sp>
    </p:spTree>
    <p:extLst>
      <p:ext uri="{BB962C8B-B14F-4D97-AF65-F5344CB8AC3E}">
        <p14:creationId xmlns:p14="http://schemas.microsoft.com/office/powerpoint/2010/main" val="1908501339"/>
      </p:ext>
    </p:extLst>
  </p:cSld>
  <p:clrMapOvr>
    <a:overrideClrMapping bg1="lt1" tx1="dk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p:nvPr/>
        </p:nvSpPr>
        <p:spPr>
          <a:xfrm>
            <a:off x="688975" y="-165270"/>
            <a:ext cx="7769225" cy="974725"/>
          </a:xfrm>
          <a:prstGeom prst="rect">
            <a:avLst/>
          </a:prstGeom>
          <a:noFill/>
          <a:ln>
            <a:noFill/>
          </a:ln>
        </p:spPr>
        <p:txBody>
          <a:bodyPr spcFirstLastPara="1" wrap="square" lIns="0" tIns="0" rIns="0" bIns="0" anchor="ctr" anchorCtr="0">
            <a:noAutofit/>
          </a:bodyPr>
          <a:lstStyle/>
          <a:p>
            <a:pPr lvl="0" algn="r"/>
            <a:r>
              <a:rPr lang="en-US" sz="3200" dirty="0">
                <a:solidFill>
                  <a:srgbClr val="005087"/>
                </a:solidFill>
              </a:rPr>
              <a:t>Project Location</a:t>
            </a:r>
            <a:endParaRPr dirty="0"/>
          </a:p>
        </p:txBody>
      </p:sp>
      <p:sp>
        <p:nvSpPr>
          <p:cNvPr id="97" name="Google Shape;97;p17"/>
          <p:cNvSpPr/>
          <p:nvPr/>
        </p:nvSpPr>
        <p:spPr>
          <a:xfrm>
            <a:off x="1147272" y="649481"/>
            <a:ext cx="6817407" cy="5665862"/>
          </a:xfrm>
          <a:prstGeom prst="rect">
            <a:avLst/>
          </a:prstGeom>
          <a:solidFill>
            <a:srgbClr val="0050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98" name="Google Shape;98;p17"/>
          <p:cNvSpPr txBox="1">
            <a:spLocks noGrp="1"/>
          </p:cNvSpPr>
          <p:nvPr>
            <p:ph type="sldNum" idx="12"/>
          </p:nvPr>
        </p:nvSpPr>
        <p:spPr>
          <a:xfrm>
            <a:off x="6553200" y="6629400"/>
            <a:ext cx="1905000" cy="487363"/>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Arial"/>
                <a:ea typeface="Arial"/>
                <a:cs typeface="Arial"/>
                <a:sym typeface="Arial"/>
              </a:rPr>
              <a:t>9</a:t>
            </a:fld>
            <a:endParaRPr sz="1200">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xmlns="" id="{3EF81A5E-E58E-4085-BBA3-8A7DAFFA8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93" b="1455"/>
          <a:stretch/>
        </p:blipFill>
        <p:spPr bwMode="auto">
          <a:xfrm>
            <a:off x="1250066" y="738796"/>
            <a:ext cx="6643867" cy="549099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13567876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1662</TotalTime>
  <Words>1039</Words>
  <Application>Microsoft Office PowerPoint</Application>
  <PresentationFormat>Custom</PresentationFormat>
  <Paragraphs>143</Paragraphs>
  <Slides>25</Slides>
  <Notes>23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Blank Presentation</vt:lpstr>
      <vt:lpstr>PowerPoint Presentation</vt:lpstr>
      <vt:lpstr>PowerPoint Presentation</vt:lpstr>
      <vt:lpstr>PowerPoint Presentation</vt:lpstr>
      <vt:lpstr>PowerPoint Presentation</vt:lpstr>
      <vt:lpstr> Meeting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What’s Next?</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Regan, Lauri</dc:creator>
  <cp:lastModifiedBy>OsmahnAKadri</cp:lastModifiedBy>
  <cp:revision>27</cp:revision>
  <dcterms:modified xsi:type="dcterms:W3CDTF">2020-10-19T16:31:39Z</dcterms:modified>
</cp:coreProperties>
</file>