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50" r:id="rId1"/>
  </p:sldMasterIdLst>
  <p:notesMasterIdLst>
    <p:notesMasterId r:id="rId55"/>
  </p:notesMasterIdLst>
  <p:handoutMasterIdLst>
    <p:handoutMasterId r:id="rId56"/>
  </p:handoutMasterIdLst>
  <p:sldIdLst>
    <p:sldId id="256" r:id="rId2"/>
    <p:sldId id="281" r:id="rId3"/>
    <p:sldId id="299" r:id="rId4"/>
    <p:sldId id="296" r:id="rId5"/>
    <p:sldId id="344" r:id="rId6"/>
    <p:sldId id="345" r:id="rId7"/>
    <p:sldId id="346" r:id="rId8"/>
    <p:sldId id="258" r:id="rId9"/>
    <p:sldId id="260" r:id="rId10"/>
    <p:sldId id="259" r:id="rId11"/>
    <p:sldId id="328" r:id="rId12"/>
    <p:sldId id="262" r:id="rId13"/>
    <p:sldId id="300" r:id="rId14"/>
    <p:sldId id="317" r:id="rId15"/>
    <p:sldId id="318" r:id="rId16"/>
    <p:sldId id="319" r:id="rId17"/>
    <p:sldId id="263" r:id="rId18"/>
    <p:sldId id="333" r:id="rId19"/>
    <p:sldId id="329" r:id="rId20"/>
    <p:sldId id="331" r:id="rId21"/>
    <p:sldId id="334" r:id="rId22"/>
    <p:sldId id="330" r:id="rId23"/>
    <p:sldId id="267" r:id="rId24"/>
    <p:sldId id="302" r:id="rId25"/>
    <p:sldId id="269" r:id="rId26"/>
    <p:sldId id="270" r:id="rId27"/>
    <p:sldId id="309" r:id="rId28"/>
    <p:sldId id="310" r:id="rId29"/>
    <p:sldId id="311" r:id="rId30"/>
    <p:sldId id="312" r:id="rId31"/>
    <p:sldId id="313" r:id="rId32"/>
    <p:sldId id="316" r:id="rId33"/>
    <p:sldId id="303" r:id="rId34"/>
    <p:sldId id="265" r:id="rId35"/>
    <p:sldId id="284" r:id="rId36"/>
    <p:sldId id="285" r:id="rId37"/>
    <p:sldId id="266" r:id="rId38"/>
    <p:sldId id="298" r:id="rId39"/>
    <p:sldId id="286" r:id="rId40"/>
    <p:sldId id="287" r:id="rId41"/>
    <p:sldId id="288" r:id="rId42"/>
    <p:sldId id="343" r:id="rId43"/>
    <p:sldId id="292" r:id="rId44"/>
    <p:sldId id="293" r:id="rId45"/>
    <p:sldId id="323" r:id="rId46"/>
    <p:sldId id="277" r:id="rId47"/>
    <p:sldId id="322" r:id="rId48"/>
    <p:sldId id="314" r:id="rId49"/>
    <p:sldId id="315" r:id="rId50"/>
    <p:sldId id="294" r:id="rId51"/>
    <p:sldId id="295" r:id="rId52"/>
    <p:sldId id="321" r:id="rId53"/>
    <p:sldId id="278" r:id="rId54"/>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399"/>
    <a:srgbClr val="FFFFFF"/>
    <a:srgbClr val="013C88"/>
    <a:srgbClr val="A50021"/>
    <a:srgbClr val="5F93D3"/>
    <a:srgbClr val="4283BE"/>
    <a:srgbClr val="336699"/>
    <a:srgbClr val="FFCC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81609" autoAdjust="0"/>
  </p:normalViewPr>
  <p:slideViewPr>
    <p:cSldViewPr>
      <p:cViewPr>
        <p:scale>
          <a:sx n="60" d="100"/>
          <a:sy n="60" d="100"/>
        </p:scale>
        <p:origin x="-2466" y="-756"/>
      </p:cViewPr>
      <p:guideLst>
        <p:guide orient="horz" pos="1092"/>
        <p:guide pos="51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26"/>
    </p:cViewPr>
  </p:sorterViewPr>
  <p:notesViewPr>
    <p:cSldViewPr>
      <p:cViewPr varScale="1">
        <p:scale>
          <a:sx n="55" d="100"/>
          <a:sy n="55" d="100"/>
        </p:scale>
        <p:origin x="-1794" y="-78"/>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1" name="Rectangle 3"/>
          <p:cNvSpPr>
            <a:spLocks noGrp="1" noChangeArrowheads="1"/>
          </p:cNvSpPr>
          <p:nvPr>
            <p:ph type="dt" sz="quarter"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New Roman" pitchFamily="18" charset="0"/>
              </a:defRPr>
            </a:lvl1pPr>
          </a:lstStyle>
          <a:p>
            <a:endParaRPr lang="en-US" dirty="0"/>
          </a:p>
        </p:txBody>
      </p:sp>
      <p:sp>
        <p:nvSpPr>
          <p:cNvPr id="78852" name="Rectangle 4"/>
          <p:cNvSpPr>
            <a:spLocks noGrp="1" noChangeArrowheads="1"/>
          </p:cNvSpPr>
          <p:nvPr>
            <p:ph type="ftr" sz="quarter" idx="2"/>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New Roman" pitchFamily="18" charset="0"/>
              </a:defRPr>
            </a:lvl1pPr>
          </a:lstStyle>
          <a:p>
            <a:endParaRPr lang="en-US" dirty="0"/>
          </a:p>
        </p:txBody>
      </p:sp>
      <p:sp>
        <p:nvSpPr>
          <p:cNvPr id="78853" name="Rectangle 5"/>
          <p:cNvSpPr>
            <a:spLocks noGrp="1" noChangeArrowheads="1"/>
          </p:cNvSpPr>
          <p:nvPr>
            <p:ph type="sldNum" sz="quarter" idx="3"/>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New Roman" pitchFamily="18" charset="0"/>
              </a:defRPr>
            </a:lvl1pPr>
          </a:lstStyle>
          <a:p>
            <a:fld id="{75380004-3411-4FA8-9C9F-E0D706A087F1}" type="slidenum">
              <a:rPr lang="en-US"/>
              <a:pPr/>
              <a:t>‹#›</a:t>
            </a:fld>
            <a:endParaRPr lang="en-US" dirty="0"/>
          </a:p>
        </p:txBody>
      </p:sp>
    </p:spTree>
    <p:extLst>
      <p:ext uri="{BB962C8B-B14F-4D97-AF65-F5344CB8AC3E}">
        <p14:creationId xmlns:p14="http://schemas.microsoft.com/office/powerpoint/2010/main" xmlns="" val="15266947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579"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defTabSz="929810">
              <a:defRPr sz="1200">
                <a:latin typeface="Times" pitchFamily="18" charset="0"/>
              </a:defRPr>
            </a:lvl1pPr>
          </a:lstStyle>
          <a:p>
            <a:endParaRPr lang="en-US" dirty="0"/>
          </a:p>
        </p:txBody>
      </p:sp>
      <p:sp>
        <p:nvSpPr>
          <p:cNvPr id="6147" name="Rectangle 3"/>
          <p:cNvSpPr>
            <a:spLocks noGrp="1" noChangeArrowheads="1"/>
          </p:cNvSpPr>
          <p:nvPr>
            <p:ph type="dt" idx="1"/>
          </p:nvPr>
        </p:nvSpPr>
        <p:spPr bwMode="auto">
          <a:xfrm>
            <a:off x="3971823" y="0"/>
            <a:ext cx="3038578" cy="46482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lvl1pPr algn="r" defTabSz="929810">
              <a:defRPr sz="1200">
                <a:latin typeface="Times" pitchFamily="18" charset="0"/>
              </a:defRPr>
            </a:lvl1pPr>
          </a:lstStyle>
          <a:p>
            <a:endParaRPr lang="en-US" dirty="0"/>
          </a:p>
        </p:txBody>
      </p:sp>
      <p:sp>
        <p:nvSpPr>
          <p:cNvPr id="614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934826" y="4415791"/>
            <a:ext cx="5140749" cy="4183380"/>
          </a:xfrm>
          <a:prstGeom prst="rect">
            <a:avLst/>
          </a:prstGeom>
          <a:noFill/>
          <a:ln w="9525">
            <a:noFill/>
            <a:miter lim="800000"/>
            <a:headEnd/>
            <a:tailEnd/>
          </a:ln>
          <a:effectLst/>
        </p:spPr>
        <p:txBody>
          <a:bodyPr vert="horz" wrap="square" lIns="93023" tIns="46511" rIns="93023" bIns="46511"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50" name="Rectangle 6"/>
          <p:cNvSpPr>
            <a:spLocks noGrp="1" noChangeArrowheads="1"/>
          </p:cNvSpPr>
          <p:nvPr>
            <p:ph type="ftr" sz="quarter" idx="4"/>
          </p:nvPr>
        </p:nvSpPr>
        <p:spPr bwMode="auto">
          <a:xfrm>
            <a:off x="0" y="8831580"/>
            <a:ext cx="3038579"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defTabSz="929810">
              <a:defRPr sz="1200">
                <a:latin typeface="Times" pitchFamily="18" charset="0"/>
              </a:defRPr>
            </a:lvl1pPr>
          </a:lstStyle>
          <a:p>
            <a:endParaRPr lang="en-US" dirty="0"/>
          </a:p>
        </p:txBody>
      </p:sp>
      <p:sp>
        <p:nvSpPr>
          <p:cNvPr id="6151" name="Rectangle 7"/>
          <p:cNvSpPr>
            <a:spLocks noGrp="1" noChangeArrowheads="1"/>
          </p:cNvSpPr>
          <p:nvPr>
            <p:ph type="sldNum" sz="quarter" idx="5"/>
          </p:nvPr>
        </p:nvSpPr>
        <p:spPr bwMode="auto">
          <a:xfrm>
            <a:off x="3971823" y="8831580"/>
            <a:ext cx="3038578" cy="464820"/>
          </a:xfrm>
          <a:prstGeom prst="rect">
            <a:avLst/>
          </a:prstGeom>
          <a:noFill/>
          <a:ln w="9525">
            <a:noFill/>
            <a:miter lim="800000"/>
            <a:headEnd/>
            <a:tailEnd/>
          </a:ln>
          <a:effectLst/>
        </p:spPr>
        <p:txBody>
          <a:bodyPr vert="horz" wrap="square" lIns="93023" tIns="46511" rIns="93023" bIns="46511" numCol="1" anchor="b" anchorCtr="0" compatLnSpc="1">
            <a:prstTxWarp prst="textNoShape">
              <a:avLst/>
            </a:prstTxWarp>
          </a:bodyPr>
          <a:lstStyle>
            <a:lvl1pPr algn="r" defTabSz="929810">
              <a:defRPr sz="1200">
                <a:latin typeface="Times" pitchFamily="18" charset="0"/>
              </a:defRPr>
            </a:lvl1pPr>
          </a:lstStyle>
          <a:p>
            <a:fld id="{BA0E1374-4574-4D8A-8584-918267CBCC12}" type="slidenum">
              <a:rPr lang="en-US"/>
              <a:pPr/>
              <a:t>‹#›</a:t>
            </a:fld>
            <a:endParaRPr lang="en-US" dirty="0"/>
          </a:p>
        </p:txBody>
      </p:sp>
    </p:spTree>
    <p:extLst>
      <p:ext uri="{BB962C8B-B14F-4D97-AF65-F5344CB8AC3E}">
        <p14:creationId xmlns:p14="http://schemas.microsoft.com/office/powerpoint/2010/main" xmlns="" val="367228655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pitchFamily="18" charset="0"/>
        <a:ea typeface="+mn-ea"/>
        <a:cs typeface="+mn-cs"/>
      </a:defRPr>
    </a:lvl1pPr>
    <a:lvl2pPr marL="457200" algn="l" rtl="0" fontAlgn="base">
      <a:spcBef>
        <a:spcPct val="30000"/>
      </a:spcBef>
      <a:spcAft>
        <a:spcPct val="0"/>
      </a:spcAft>
      <a:defRPr sz="1200" kern="1200">
        <a:solidFill>
          <a:schemeClr val="tx1"/>
        </a:solidFill>
        <a:latin typeface="Times" pitchFamily="18" charset="0"/>
        <a:ea typeface="+mn-ea"/>
        <a:cs typeface="+mn-cs"/>
      </a:defRPr>
    </a:lvl2pPr>
    <a:lvl3pPr marL="914400" algn="l" rtl="0" fontAlgn="base">
      <a:spcBef>
        <a:spcPct val="30000"/>
      </a:spcBef>
      <a:spcAft>
        <a:spcPct val="0"/>
      </a:spcAft>
      <a:defRPr sz="1200" kern="1200">
        <a:solidFill>
          <a:schemeClr val="tx1"/>
        </a:solidFill>
        <a:latin typeface="Times" pitchFamily="18" charset="0"/>
        <a:ea typeface="+mn-ea"/>
        <a:cs typeface="+mn-cs"/>
      </a:defRPr>
    </a:lvl3pPr>
    <a:lvl4pPr marL="1371600" algn="l" rtl="0" fontAlgn="base">
      <a:spcBef>
        <a:spcPct val="30000"/>
      </a:spcBef>
      <a:spcAft>
        <a:spcPct val="0"/>
      </a:spcAft>
      <a:defRPr sz="1200" kern="1200">
        <a:solidFill>
          <a:schemeClr val="tx1"/>
        </a:solidFill>
        <a:latin typeface="Times" pitchFamily="18" charset="0"/>
        <a:ea typeface="+mn-ea"/>
        <a:cs typeface="+mn-cs"/>
      </a:defRPr>
    </a:lvl4pPr>
    <a:lvl5pPr marL="1828800" algn="l" rtl="0" fontAlgn="base">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D16DE6-4F8B-4F03-8CBF-53D34814EF9F}" type="slidenum">
              <a:rPr lang="en-US"/>
              <a:pPr/>
              <a:t>1</a:t>
            </a:fld>
            <a:endParaRPr lang="en-US" dirty="0"/>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5</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10</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12</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35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A0E1374-4574-4D8A-8584-918267CBCC12}" type="slidenum">
              <a:rPr lang="en-US" smtClean="0"/>
              <a:pPr/>
              <a:t>47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8964" name="Picture 68" descr="Flag_more_blue"/>
          <p:cNvPicPr>
            <a:picLocks noChangeAspect="1" noChangeArrowheads="1"/>
          </p:cNvPicPr>
          <p:nvPr userDrawn="1"/>
        </p:nvPicPr>
        <p:blipFill>
          <a:blip r:embed="rId2" cstate="print"/>
          <a:srcRect r="15492"/>
          <a:stretch>
            <a:fillRect/>
          </a:stretch>
        </p:blipFill>
        <p:spPr bwMode="auto">
          <a:xfrm>
            <a:off x="0" y="2722563"/>
            <a:ext cx="9144000" cy="4135437"/>
          </a:xfrm>
          <a:prstGeom prst="rect">
            <a:avLst/>
          </a:prstGeom>
          <a:noFill/>
        </p:spPr>
      </p:pic>
      <p:sp>
        <p:nvSpPr>
          <p:cNvPr id="208949" name="Rectangle 53"/>
          <p:cNvSpPr>
            <a:spLocks noChangeArrowheads="1"/>
          </p:cNvSpPr>
          <p:nvPr userDrawn="1"/>
        </p:nvSpPr>
        <p:spPr bwMode="auto">
          <a:xfrm>
            <a:off x="0" y="2514600"/>
            <a:ext cx="9144000" cy="420688"/>
          </a:xfrm>
          <a:prstGeom prst="rect">
            <a:avLst/>
          </a:prstGeom>
          <a:solidFill>
            <a:srgbClr val="013C88"/>
          </a:solidFill>
          <a:ln w="9525">
            <a:noFill/>
            <a:miter lim="800000"/>
            <a:headEnd/>
            <a:tailEnd/>
          </a:ln>
          <a:effectLst/>
        </p:spPr>
        <p:txBody>
          <a:bodyPr wrap="none" anchor="ctr"/>
          <a:lstStyle/>
          <a:p>
            <a:endParaRPr lang="en-US" dirty="0"/>
          </a:p>
        </p:txBody>
      </p:sp>
      <p:sp>
        <p:nvSpPr>
          <p:cNvPr id="208948" name="Rectangle 52"/>
          <p:cNvSpPr>
            <a:spLocks noChangeArrowheads="1"/>
          </p:cNvSpPr>
          <p:nvPr userDrawn="1"/>
        </p:nvSpPr>
        <p:spPr bwMode="auto">
          <a:xfrm>
            <a:off x="0" y="1708150"/>
            <a:ext cx="9144000" cy="850900"/>
          </a:xfrm>
          <a:prstGeom prst="rect">
            <a:avLst/>
          </a:prstGeom>
          <a:solidFill>
            <a:srgbClr val="A50021"/>
          </a:solidFill>
          <a:ln w="9525">
            <a:noFill/>
            <a:miter lim="800000"/>
            <a:headEnd/>
            <a:tailEnd/>
          </a:ln>
          <a:effectLst/>
        </p:spPr>
        <p:txBody>
          <a:bodyPr wrap="none" anchor="ctr"/>
          <a:lstStyle/>
          <a:p>
            <a:pPr marL="404813"/>
            <a:endParaRPr lang="en-US" sz="3600" dirty="0">
              <a:solidFill>
                <a:schemeClr val="bg1"/>
              </a:solidFill>
              <a:ea typeface="ヒラギノ角ゴ Pro W3" pitchFamily="1" charset="-128"/>
            </a:endParaRPr>
          </a:p>
        </p:txBody>
      </p:sp>
      <p:pic>
        <p:nvPicPr>
          <p:cNvPr id="208950" name="Picture 54"/>
          <p:cNvPicPr>
            <a:picLocks noChangeAspect="1" noChangeArrowheads="1"/>
          </p:cNvPicPr>
          <p:nvPr userDrawn="1"/>
        </p:nvPicPr>
        <p:blipFill>
          <a:blip r:embed="rId3" cstate="print"/>
          <a:srcRect/>
          <a:stretch>
            <a:fillRect/>
          </a:stretch>
        </p:blipFill>
        <p:spPr bwMode="auto">
          <a:xfrm>
            <a:off x="455613" y="455613"/>
            <a:ext cx="850900" cy="854075"/>
          </a:xfrm>
          <a:prstGeom prst="rect">
            <a:avLst/>
          </a:prstGeom>
          <a:noFill/>
        </p:spPr>
      </p:pic>
      <p:sp>
        <p:nvSpPr>
          <p:cNvPr id="208951" name="Text Box 55"/>
          <p:cNvSpPr txBox="1">
            <a:spLocks noChangeArrowheads="1"/>
          </p:cNvSpPr>
          <p:nvPr userDrawn="1"/>
        </p:nvSpPr>
        <p:spPr bwMode="auto">
          <a:xfrm>
            <a:off x="4114800" y="1066800"/>
            <a:ext cx="4445000" cy="304800"/>
          </a:xfrm>
          <a:prstGeom prst="rect">
            <a:avLst/>
          </a:prstGeom>
          <a:noFill/>
          <a:ln w="9525">
            <a:noFill/>
            <a:miter lim="800000"/>
            <a:headEnd/>
            <a:tailEnd/>
          </a:ln>
          <a:effectLst/>
        </p:spPr>
        <p:txBody>
          <a:bodyPr wrap="none" lIns="0" rIns="0"/>
          <a:lstStyle/>
          <a:p>
            <a:pPr algn="r"/>
            <a:r>
              <a:rPr lang="en-US" sz="1400" b="1" dirty="0">
                <a:solidFill>
                  <a:srgbClr val="4C4C4C"/>
                </a:solidFill>
                <a:ea typeface="ヒラギノ角ゴ Pro W3" pitchFamily="1" charset="-128"/>
              </a:rPr>
              <a:t>U.S. General Services Administration</a:t>
            </a:r>
            <a:endParaRPr lang="en-US" dirty="0">
              <a:latin typeface="Franklin Gothic Medium" pitchFamily="34" charset="0"/>
              <a:ea typeface="ヒラギノ角ゴ Pro W3" pitchFamily="1"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EEB8C612-4645-469C-BF2D-23E7C3B89138}"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84913" y="1479550"/>
            <a:ext cx="1941512" cy="3962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5613" y="1479550"/>
            <a:ext cx="5676900" cy="3962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2979764-BF6D-4EE4-8BDF-61F0C5A1F0C0}"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4021492-D8A9-4CEE-A327-F99EC7B60D3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FFB4FF86-13BF-4BB8-9742-B75BB5E30722}"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5613" y="2393950"/>
            <a:ext cx="3808412"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16425" y="2393950"/>
            <a:ext cx="3808413" cy="304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BB4AABE7-0016-4AD7-9A67-CFD93CD45450}"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584775"/>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4040188"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743200"/>
            <a:ext cx="4040188"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8200" y="1828800"/>
            <a:ext cx="4041775" cy="838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743200"/>
            <a:ext cx="4041775" cy="33829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5AA23EBD-47E0-4EC6-B53A-6C5818EAA66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46A62689-93E6-4FE8-94FB-CAA0ACCC457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E0E081B9-605B-40F4-857E-1A70FD84AE01}"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707886"/>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5C7918B-C8A9-483C-B1E7-02B17D9882DD}"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200"/>
            <a:ext cx="5486400" cy="35083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12A055DB-1A29-4C40-8277-756BD261646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7885" name="Rectangle 13"/>
          <p:cNvSpPr>
            <a:spLocks noGrp="1" noChangeArrowheads="1"/>
          </p:cNvSpPr>
          <p:nvPr>
            <p:ph type="body" idx="1"/>
          </p:nvPr>
        </p:nvSpPr>
        <p:spPr bwMode="auto">
          <a:xfrm>
            <a:off x="455613" y="2393950"/>
            <a:ext cx="7769225" cy="3048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7884" name="Rectangle 12"/>
          <p:cNvSpPr>
            <a:spLocks noGrp="1" noChangeArrowheads="1"/>
          </p:cNvSpPr>
          <p:nvPr>
            <p:ph type="title"/>
          </p:nvPr>
        </p:nvSpPr>
        <p:spPr bwMode="auto">
          <a:xfrm>
            <a:off x="457200" y="1479550"/>
            <a:ext cx="7769225" cy="5794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lvl="0"/>
            <a:r>
              <a:rPr lang="en-US" smtClean="0"/>
              <a:t>Click to edit Master title style</a:t>
            </a:r>
          </a:p>
        </p:txBody>
      </p:sp>
      <p:sp>
        <p:nvSpPr>
          <p:cNvPr id="207918" name="Rectangle 4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400" b="1">
                <a:solidFill>
                  <a:srgbClr val="013C88"/>
                </a:solidFill>
                <a:ea typeface="ヒラギノ角ゴ Pro W3" pitchFamily="1" charset="-128"/>
              </a:defRPr>
            </a:lvl1pPr>
          </a:lstStyle>
          <a:p>
            <a:fld id="{F7BAECE9-551C-4657-A7D6-DF034FF3AEC8}" type="slidenum">
              <a:rPr lang="en-US"/>
              <a:pPr/>
              <a:t>‹#›</a:t>
            </a:fld>
            <a:endParaRPr lang="en-US" dirty="0"/>
          </a:p>
        </p:txBody>
      </p:sp>
      <p:sp>
        <p:nvSpPr>
          <p:cNvPr id="207920" name="Rectangle 48"/>
          <p:cNvSpPr>
            <a:spLocks noChangeArrowheads="1"/>
          </p:cNvSpPr>
          <p:nvPr/>
        </p:nvSpPr>
        <p:spPr bwMode="auto">
          <a:xfrm>
            <a:off x="0" y="685800"/>
            <a:ext cx="9144000" cy="420688"/>
          </a:xfrm>
          <a:prstGeom prst="rect">
            <a:avLst/>
          </a:prstGeom>
          <a:solidFill>
            <a:srgbClr val="A50021"/>
          </a:solidFill>
          <a:ln w="9525">
            <a:noFill/>
            <a:miter lim="800000"/>
            <a:headEnd/>
            <a:tailEnd/>
          </a:ln>
          <a:effectLst/>
        </p:spPr>
        <p:txBody>
          <a:bodyPr wrap="none" anchor="ctr"/>
          <a:lstStyle/>
          <a:p>
            <a:pPr marL="347663"/>
            <a:endParaRPr lang="en-US" sz="2000" dirty="0">
              <a:latin typeface="Franklin Gothic Medium" pitchFamily="34" charset="0"/>
              <a:ea typeface="ヒラギノ角ゴ Pro W3" pitchFamily="1" charset="-128"/>
            </a:endParaRPr>
          </a:p>
        </p:txBody>
      </p:sp>
      <p:pic>
        <p:nvPicPr>
          <p:cNvPr id="207927" name="Picture 55" descr="1239"/>
          <p:cNvPicPr>
            <a:picLocks noChangeAspect="1" noChangeArrowheads="1"/>
          </p:cNvPicPr>
          <p:nvPr/>
        </p:nvPicPr>
        <p:blipFill>
          <a:blip r:embed="rId13" cstate="print"/>
          <a:srcRect t="43367"/>
          <a:stretch>
            <a:fillRect/>
          </a:stretch>
        </p:blipFill>
        <p:spPr bwMode="auto">
          <a:xfrm>
            <a:off x="0" y="0"/>
            <a:ext cx="9144000" cy="704850"/>
          </a:xfrm>
          <a:prstGeom prst="rect">
            <a:avLst/>
          </a:prstGeom>
          <a:noFill/>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hdr="0" ftr="0" dt="0"/>
  <p:txStyles>
    <p:titleStyle>
      <a:lvl1pPr algn="l" rtl="0" eaLnBrk="0" fontAlgn="base" hangingPunct="0">
        <a:spcBef>
          <a:spcPct val="0"/>
        </a:spcBef>
        <a:spcAft>
          <a:spcPct val="0"/>
        </a:spcAft>
        <a:defRPr sz="3200" b="1">
          <a:solidFill>
            <a:srgbClr val="013C88"/>
          </a:solidFill>
          <a:latin typeface="+mj-lt"/>
          <a:ea typeface="+mj-ea"/>
          <a:cs typeface="+mj-cs"/>
        </a:defRPr>
      </a:lvl1pPr>
      <a:lvl2pPr algn="l" rtl="0" eaLnBrk="0" fontAlgn="base" hangingPunct="0">
        <a:spcBef>
          <a:spcPct val="0"/>
        </a:spcBef>
        <a:spcAft>
          <a:spcPct val="0"/>
        </a:spcAft>
        <a:defRPr sz="3200" b="1">
          <a:solidFill>
            <a:srgbClr val="013C88"/>
          </a:solidFill>
          <a:latin typeface="Arial" charset="0"/>
        </a:defRPr>
      </a:lvl2pPr>
      <a:lvl3pPr algn="l" rtl="0" eaLnBrk="0" fontAlgn="base" hangingPunct="0">
        <a:spcBef>
          <a:spcPct val="0"/>
        </a:spcBef>
        <a:spcAft>
          <a:spcPct val="0"/>
        </a:spcAft>
        <a:defRPr sz="3200" b="1">
          <a:solidFill>
            <a:srgbClr val="013C88"/>
          </a:solidFill>
          <a:latin typeface="Arial" charset="0"/>
        </a:defRPr>
      </a:lvl3pPr>
      <a:lvl4pPr algn="l" rtl="0" eaLnBrk="0" fontAlgn="base" hangingPunct="0">
        <a:spcBef>
          <a:spcPct val="0"/>
        </a:spcBef>
        <a:spcAft>
          <a:spcPct val="0"/>
        </a:spcAft>
        <a:defRPr sz="3200" b="1">
          <a:solidFill>
            <a:srgbClr val="013C88"/>
          </a:solidFill>
          <a:latin typeface="Arial" charset="0"/>
        </a:defRPr>
      </a:lvl4pPr>
      <a:lvl5pPr algn="l" rtl="0" eaLnBrk="0" fontAlgn="base" hangingPunct="0">
        <a:spcBef>
          <a:spcPct val="0"/>
        </a:spcBef>
        <a:spcAft>
          <a:spcPct val="0"/>
        </a:spcAft>
        <a:defRPr sz="3200" b="1">
          <a:solidFill>
            <a:srgbClr val="013C88"/>
          </a:solidFill>
          <a:latin typeface="Arial" charset="0"/>
        </a:defRPr>
      </a:lvl5pPr>
      <a:lvl6pPr marL="457200" algn="l" rtl="0" eaLnBrk="0" fontAlgn="base" hangingPunct="0">
        <a:spcBef>
          <a:spcPct val="0"/>
        </a:spcBef>
        <a:spcAft>
          <a:spcPct val="0"/>
        </a:spcAft>
        <a:defRPr sz="3200" b="1">
          <a:solidFill>
            <a:srgbClr val="013C88"/>
          </a:solidFill>
          <a:latin typeface="Arial" charset="0"/>
        </a:defRPr>
      </a:lvl6pPr>
      <a:lvl7pPr marL="914400" algn="l" rtl="0" eaLnBrk="0" fontAlgn="base" hangingPunct="0">
        <a:spcBef>
          <a:spcPct val="0"/>
        </a:spcBef>
        <a:spcAft>
          <a:spcPct val="0"/>
        </a:spcAft>
        <a:defRPr sz="3200" b="1">
          <a:solidFill>
            <a:srgbClr val="013C88"/>
          </a:solidFill>
          <a:latin typeface="Arial" charset="0"/>
        </a:defRPr>
      </a:lvl7pPr>
      <a:lvl8pPr marL="1371600" algn="l" rtl="0" eaLnBrk="0" fontAlgn="base" hangingPunct="0">
        <a:spcBef>
          <a:spcPct val="0"/>
        </a:spcBef>
        <a:spcAft>
          <a:spcPct val="0"/>
        </a:spcAft>
        <a:defRPr sz="3200" b="1">
          <a:solidFill>
            <a:srgbClr val="013C88"/>
          </a:solidFill>
          <a:latin typeface="Arial" charset="0"/>
        </a:defRPr>
      </a:lvl8pPr>
      <a:lvl9pPr marL="1828800" algn="l" rtl="0" eaLnBrk="0" fontAlgn="base" hangingPunct="0">
        <a:spcBef>
          <a:spcPct val="0"/>
        </a:spcBef>
        <a:spcAft>
          <a:spcPct val="0"/>
        </a:spcAft>
        <a:defRPr sz="3200" b="1">
          <a:solidFill>
            <a:srgbClr val="013C88"/>
          </a:solidFill>
          <a:latin typeface="Arial" charset="0"/>
        </a:defRPr>
      </a:lvl9pPr>
    </p:titleStyle>
    <p:bodyStyle>
      <a:lvl1pPr marL="342900" indent="-342900" algn="l" rtl="0" eaLnBrk="0" fontAlgn="base" hangingPunct="0">
        <a:spcBef>
          <a:spcPct val="20000"/>
        </a:spcBef>
        <a:spcAft>
          <a:spcPct val="0"/>
        </a:spcAft>
        <a:buClr>
          <a:schemeClr val="bg1"/>
        </a:buClr>
        <a:buFont typeface="Wingdings" pitchFamily="2" charset="2"/>
        <a:buChar char="Ø"/>
        <a:defRPr sz="2400">
          <a:solidFill>
            <a:srgbClr val="013C88"/>
          </a:solidFill>
          <a:latin typeface="+mn-lt"/>
          <a:ea typeface="+mn-ea"/>
          <a:cs typeface="+mn-cs"/>
        </a:defRPr>
      </a:lvl1pPr>
      <a:lvl2pPr marL="742950" indent="-220663"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2pPr>
      <a:lvl3pPr marL="1143000" indent="-228600" algn="l" rtl="0" eaLnBrk="0" fontAlgn="base" hangingPunct="0">
        <a:spcBef>
          <a:spcPct val="20000"/>
        </a:spcBef>
        <a:spcAft>
          <a:spcPct val="0"/>
        </a:spcAft>
        <a:buClr>
          <a:schemeClr val="bg1"/>
        </a:buClr>
        <a:buFont typeface="Arial" charset="0"/>
        <a:buChar char="–"/>
        <a:defRPr sz="2400">
          <a:solidFill>
            <a:srgbClr val="013C88"/>
          </a:solidFill>
          <a:latin typeface="+mn-lt"/>
        </a:defRPr>
      </a:lvl3pPr>
      <a:lvl4pPr marL="1600200" indent="-228600" algn="l" rtl="0" eaLnBrk="0" fontAlgn="base" hangingPunct="0">
        <a:spcBef>
          <a:spcPct val="20000"/>
        </a:spcBef>
        <a:spcAft>
          <a:spcPct val="0"/>
        </a:spcAft>
        <a:buClr>
          <a:schemeClr val="bg1"/>
        </a:buClr>
        <a:buFont typeface="Wingdings" pitchFamily="2" charset="2"/>
        <a:buChar char="§"/>
        <a:defRPr sz="2400">
          <a:solidFill>
            <a:srgbClr val="013C88"/>
          </a:solidFill>
          <a:latin typeface="+mn-lt"/>
        </a:defRPr>
      </a:lvl4pPr>
      <a:lvl5pPr marL="20574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5pPr>
      <a:lvl6pPr marL="25146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6pPr>
      <a:lvl7pPr marL="29718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7pPr>
      <a:lvl8pPr marL="34290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8pPr>
      <a:lvl9pPr marL="3886200" indent="-228600" algn="l" rtl="0" eaLnBrk="0" fontAlgn="base" hangingPunct="0">
        <a:spcBef>
          <a:spcPct val="20000"/>
        </a:spcBef>
        <a:spcAft>
          <a:spcPct val="0"/>
        </a:spcAft>
        <a:buClr>
          <a:schemeClr val="bg1"/>
        </a:buClr>
        <a:buFont typeface="Wingdings" pitchFamily="2" charset="2"/>
        <a:buChar char="ú"/>
        <a:defRPr sz="2400">
          <a:solidFill>
            <a:srgbClr val="013C88"/>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am.gov/"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epa.gov/ogd/sdd/isdc.htm" TargetMode="External"/><Relationship Id="rId2" Type="http://schemas.openxmlformats.org/officeDocument/2006/relationships/hyperlink" Target="http://www.sam.gov/" TargetMode="Externa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7" name="Rectangle 25"/>
          <p:cNvSpPr>
            <a:spLocks noChangeArrowheads="1"/>
          </p:cNvSpPr>
          <p:nvPr/>
        </p:nvSpPr>
        <p:spPr bwMode="auto">
          <a:xfrm>
            <a:off x="304800" y="3733800"/>
            <a:ext cx="7827963" cy="2133600"/>
          </a:xfrm>
          <a:prstGeom prst="rect">
            <a:avLst/>
          </a:prstGeom>
          <a:noFill/>
          <a:ln w="9525">
            <a:noFill/>
            <a:miter lim="800000"/>
            <a:headEnd/>
            <a:tailEnd/>
          </a:ln>
          <a:effectLst>
            <a:outerShdw dist="35921" dir="2700000" algn="ctr" rotWithShape="0">
              <a:schemeClr val="tx2"/>
            </a:outerShdw>
          </a:effectLst>
        </p:spPr>
        <p:txBody>
          <a:bodyPr wrap="none" lIns="0" tIns="0" rIns="0" bIns="0"/>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8" name="Rectangle 26"/>
          <p:cNvSpPr>
            <a:spLocks noChangeArrowheads="1"/>
          </p:cNvSpPr>
          <p:nvPr/>
        </p:nvSpPr>
        <p:spPr bwMode="auto">
          <a:xfrm>
            <a:off x="457200" y="5784850"/>
            <a:ext cx="7827963" cy="457200"/>
          </a:xfrm>
          <a:prstGeom prst="rect">
            <a:avLst/>
          </a:prstGeom>
          <a:noFill/>
          <a:ln w="9525">
            <a:noFill/>
            <a:miter lim="800000"/>
            <a:headEnd/>
            <a:tailEnd/>
          </a:ln>
          <a:effectLst>
            <a:outerShdw dist="35921" dir="2700000" algn="ctr" rotWithShape="0">
              <a:schemeClr val="tx2"/>
            </a:outerShdw>
          </a:effectLst>
        </p:spPr>
        <p:txBody>
          <a:bodyPr wrap="none" lIns="0" tIns="0" rIns="0" bIns="0" anchor="b"/>
          <a:lstStyle/>
          <a:p>
            <a:pPr>
              <a:spcBef>
                <a:spcPct val="150000"/>
              </a:spcBef>
            </a:pPr>
            <a:endParaRPr lang="en-US" b="1" dirty="0">
              <a:solidFill>
                <a:schemeClr val="bg1"/>
              </a:solidFill>
              <a:latin typeface="Times New Roman" pitchFamily="18" charset="0"/>
              <a:cs typeface="Times New Roman" pitchFamily="18" charset="0"/>
            </a:endParaRPr>
          </a:p>
        </p:txBody>
      </p:sp>
      <p:sp>
        <p:nvSpPr>
          <p:cNvPr id="3099" name="Rectangle 27"/>
          <p:cNvSpPr>
            <a:spLocks noChangeArrowheads="1"/>
          </p:cNvSpPr>
          <p:nvPr/>
        </p:nvSpPr>
        <p:spPr bwMode="auto">
          <a:xfrm>
            <a:off x="304800" y="1828800"/>
            <a:ext cx="8534400" cy="762000"/>
          </a:xfrm>
          <a:prstGeom prst="rect">
            <a:avLst/>
          </a:prstGeom>
          <a:noFill/>
          <a:ln w="9525">
            <a:noFill/>
            <a:miter lim="800000"/>
            <a:headEnd/>
            <a:tailEnd/>
          </a:ln>
          <a:effectLst>
            <a:outerShdw dist="35921" dir="2700000" algn="ctr" rotWithShape="0">
              <a:schemeClr val="tx2"/>
            </a:outerShdw>
          </a:effectLst>
        </p:spPr>
        <p:txBody>
          <a:bodyPr lIns="0" tIns="0" rIns="0" bIns="0"/>
          <a:lstStyle/>
          <a:p>
            <a:pPr algn="ctr">
              <a:spcBef>
                <a:spcPts val="0"/>
              </a:spcBef>
            </a:pPr>
            <a:endParaRPr lang="en-US" sz="3200" dirty="0" smtClean="0">
              <a:solidFill>
                <a:schemeClr val="bg1"/>
              </a:solidFill>
              <a:latin typeface="Times New Roman" pitchFamily="18" charset="0"/>
              <a:cs typeface="Times New Roman" pitchFamily="18" charset="0"/>
            </a:endParaRPr>
          </a:p>
        </p:txBody>
      </p:sp>
      <p:sp>
        <p:nvSpPr>
          <p:cNvPr id="5" name="TextBox 4"/>
          <p:cNvSpPr txBox="1"/>
          <p:nvPr/>
        </p:nvSpPr>
        <p:spPr>
          <a:xfrm>
            <a:off x="0" y="1676400"/>
            <a:ext cx="9323771" cy="1015663"/>
          </a:xfrm>
          <a:prstGeom prst="rect">
            <a:avLst/>
          </a:prstGeom>
          <a:noFill/>
        </p:spPr>
        <p:txBody>
          <a:bodyPr wrap="none" rtlCol="0">
            <a:spAutoFit/>
          </a:bodyPr>
          <a:lstStyle/>
          <a:p>
            <a:pPr algn="ctr"/>
            <a:r>
              <a:rPr lang="en-US" sz="3000" dirty="0" smtClean="0">
                <a:solidFill>
                  <a:srgbClr val="FFFFFF"/>
                </a:solidFill>
                <a:latin typeface="+mj-lt"/>
              </a:rPr>
              <a:t>Suspension and Debarment and the Acquisition Workforce:</a:t>
            </a:r>
          </a:p>
          <a:p>
            <a:pPr algn="ctr"/>
            <a:r>
              <a:rPr lang="en-US" sz="3000" dirty="0" smtClean="0">
                <a:solidFill>
                  <a:srgbClr val="FFFFFF"/>
                </a:solidFill>
                <a:latin typeface="+mj-lt"/>
              </a:rPr>
              <a:t>What You Need to Know</a:t>
            </a:r>
            <a:endParaRPr lang="en-US" sz="3000" dirty="0">
              <a:solidFill>
                <a:srgbClr val="FFFFFF"/>
              </a:solidFill>
              <a:latin typeface="+mj-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Notification and Effect of Suspension and Debarment	</a:t>
            </a:r>
            <a:endParaRPr lang="en-US" dirty="0"/>
          </a:p>
        </p:txBody>
      </p:sp>
      <p:sp>
        <p:nvSpPr>
          <p:cNvPr id="3" name="Content Placeholder 2"/>
          <p:cNvSpPr>
            <a:spLocks noGrp="1"/>
          </p:cNvSpPr>
          <p:nvPr>
            <p:ph idx="1"/>
          </p:nvPr>
        </p:nvSpPr>
        <p:spPr>
          <a:xfrm>
            <a:off x="457200" y="2819400"/>
            <a:ext cx="7769225" cy="3048000"/>
          </a:xfrm>
        </p:spPr>
        <p:txBody>
          <a:bodyPr/>
          <a:lstStyle/>
          <a:p>
            <a:pPr>
              <a:buClr>
                <a:srgbClr val="003399"/>
              </a:buClr>
            </a:pPr>
            <a:r>
              <a:rPr lang="en-US" b="1" dirty="0" smtClean="0"/>
              <a:t>Contractor Is Notified of Suspension or Debarment Through</a:t>
            </a:r>
            <a:r>
              <a:rPr lang="en-US" dirty="0" smtClean="0"/>
              <a:t>:</a:t>
            </a:r>
          </a:p>
          <a:p>
            <a:pPr lvl="1">
              <a:buClr>
                <a:srgbClr val="003399"/>
              </a:buClr>
            </a:pPr>
            <a:r>
              <a:rPr lang="en-US" dirty="0" smtClean="0"/>
              <a:t>Suspension Notice</a:t>
            </a:r>
          </a:p>
          <a:p>
            <a:pPr lvl="1">
              <a:buClr>
                <a:srgbClr val="003399"/>
              </a:buClr>
            </a:pPr>
            <a:r>
              <a:rPr lang="en-US" dirty="0" smtClean="0"/>
              <a:t>Notice of Proposed Debarment; Debarment Notice</a:t>
            </a:r>
          </a:p>
          <a:p>
            <a:pPr>
              <a:buClr>
                <a:srgbClr val="003399"/>
              </a:buClr>
            </a:pPr>
            <a:r>
              <a:rPr lang="en-US" b="1" dirty="0" smtClean="0"/>
              <a:t>Effects </a:t>
            </a:r>
            <a:r>
              <a:rPr lang="en-US" dirty="0" smtClean="0"/>
              <a:t>of suspension and debarment on a contractor: immediate government-wide exclusion from Federal procurement and non-procurement programs</a:t>
            </a:r>
          </a:p>
          <a:p>
            <a:pPr>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Duration of Suspension and Debarment</a:t>
            </a:r>
            <a:endParaRPr lang="en-US" dirty="0"/>
          </a:p>
        </p:txBody>
      </p:sp>
      <p:sp>
        <p:nvSpPr>
          <p:cNvPr id="3" name="Content Placeholder 2"/>
          <p:cNvSpPr>
            <a:spLocks noGrp="1"/>
          </p:cNvSpPr>
          <p:nvPr>
            <p:ph idx="1"/>
          </p:nvPr>
        </p:nvSpPr>
        <p:spPr/>
        <p:txBody>
          <a:bodyPr/>
          <a:lstStyle/>
          <a:p>
            <a:pPr>
              <a:buClr>
                <a:srgbClr val="003399"/>
              </a:buClr>
            </a:pPr>
            <a:r>
              <a:rPr lang="en-US" b="1" dirty="0" smtClean="0"/>
              <a:t>Duration:</a:t>
            </a:r>
          </a:p>
          <a:p>
            <a:pPr lvl="1">
              <a:buClr>
                <a:srgbClr val="003399"/>
              </a:buClr>
            </a:pPr>
            <a:r>
              <a:rPr lang="en-US" b="1" dirty="0" smtClean="0"/>
              <a:t>Suspension</a:t>
            </a:r>
            <a:r>
              <a:rPr lang="en-US" dirty="0" smtClean="0"/>
              <a:t>:</a:t>
            </a:r>
          </a:p>
          <a:p>
            <a:pPr lvl="2">
              <a:buClr>
                <a:srgbClr val="003399"/>
              </a:buClr>
            </a:pPr>
            <a:r>
              <a:rPr lang="en-US" dirty="0" smtClean="0"/>
              <a:t>Generally, suspensions may last up to 12 months before legal proceedings are initiated</a:t>
            </a:r>
          </a:p>
          <a:p>
            <a:pPr lvl="2">
              <a:buClr>
                <a:srgbClr val="003399"/>
              </a:buClr>
            </a:pPr>
            <a:r>
              <a:rPr lang="en-US" dirty="0" smtClean="0"/>
              <a:t>Once legal proceedings are initiated, the suspension may stay in effect until proceedings are concluded</a:t>
            </a:r>
          </a:p>
          <a:p>
            <a:pPr lvl="1">
              <a:buClr>
                <a:srgbClr val="003399"/>
              </a:buClr>
            </a:pPr>
            <a:r>
              <a:rPr lang="en-US" b="1" dirty="0" smtClean="0"/>
              <a:t>Debarment</a:t>
            </a:r>
            <a:r>
              <a:rPr lang="en-US" dirty="0" smtClean="0"/>
              <a:t>:</a:t>
            </a:r>
          </a:p>
          <a:p>
            <a:pPr lvl="2">
              <a:buClr>
                <a:srgbClr val="003399"/>
              </a:buClr>
            </a:pPr>
            <a:r>
              <a:rPr lang="en-US" dirty="0" smtClean="0"/>
              <a:t>Typically three years</a:t>
            </a:r>
          </a:p>
          <a:p>
            <a:pPr lvl="2">
              <a:buClr>
                <a:srgbClr val="003399"/>
              </a:buClr>
            </a:pPr>
            <a:r>
              <a:rPr lang="en-US" dirty="0" smtClean="0"/>
              <a:t>May be longer or shorter depending on the facts of the case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11</a:t>
            </a:fld>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Who Can Be Suspended or Debarred?</a:t>
            </a:r>
            <a:endParaRPr lang="en-US" dirty="0"/>
          </a:p>
        </p:txBody>
      </p:sp>
      <p:sp>
        <p:nvSpPr>
          <p:cNvPr id="3" name="Content Placeholder 2"/>
          <p:cNvSpPr>
            <a:spLocks noGrp="1"/>
          </p:cNvSpPr>
          <p:nvPr>
            <p:ph idx="1"/>
          </p:nvPr>
        </p:nvSpPr>
        <p:spPr>
          <a:xfrm>
            <a:off x="457200" y="2057400"/>
            <a:ext cx="7769225" cy="3048000"/>
          </a:xfrm>
        </p:spPr>
        <p:txBody>
          <a:bodyPr/>
          <a:lstStyle/>
          <a:p>
            <a:pPr>
              <a:buClr>
                <a:srgbClr val="003399"/>
              </a:buClr>
            </a:pPr>
            <a:r>
              <a:rPr lang="en-US" dirty="0" smtClean="0"/>
              <a:t>Those companies or individuals directly involved in the wrongdoing  that:</a:t>
            </a:r>
          </a:p>
          <a:p>
            <a:pPr lvl="1">
              <a:buClr>
                <a:srgbClr val="003399"/>
              </a:buClr>
            </a:pPr>
            <a:r>
              <a:rPr lang="en-US" dirty="0" smtClean="0"/>
              <a:t>Have submitted offers for, have been awarded, or reasonably may submit offers for a Government contract</a:t>
            </a:r>
          </a:p>
          <a:p>
            <a:pPr lvl="1">
              <a:buClr>
                <a:srgbClr val="003399"/>
              </a:buClr>
            </a:pPr>
            <a:r>
              <a:rPr lang="en-US" dirty="0" smtClean="0"/>
              <a:t>Reasonably may be expected to do business with the Government as agent/ representative of another contractor</a:t>
            </a:r>
          </a:p>
          <a:p>
            <a:pPr lvl="2">
              <a:buClr>
                <a:srgbClr val="003399"/>
              </a:buClr>
            </a:pPr>
            <a:r>
              <a:rPr lang="en-US" dirty="0" smtClean="0"/>
              <a:t>This includes (but is not limited to):</a:t>
            </a:r>
          </a:p>
          <a:p>
            <a:pPr lvl="3">
              <a:buClr>
                <a:srgbClr val="003399"/>
              </a:buClr>
            </a:pPr>
            <a:r>
              <a:rPr lang="en-US" dirty="0" smtClean="0"/>
              <a:t>Former acquisition workforce members/ Federal employees</a:t>
            </a:r>
          </a:p>
          <a:p>
            <a:pPr lvl="3">
              <a:buClr>
                <a:srgbClr val="003399"/>
              </a:buClr>
            </a:pPr>
            <a:r>
              <a:rPr lang="en-US" dirty="0" smtClean="0"/>
              <a:t>Former elected officials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12</a:t>
            </a:fld>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Who Can Be Suspended or Debarred? Continued</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Companies or individuals not directly involved in the wrongdoing.  This is done through:</a:t>
            </a:r>
          </a:p>
          <a:p>
            <a:pPr lvl="1">
              <a:buClr>
                <a:srgbClr val="003399"/>
              </a:buClr>
            </a:pPr>
            <a:r>
              <a:rPr lang="en-US" b="1" dirty="0" smtClean="0"/>
              <a:t>Affiliation</a:t>
            </a:r>
            <a:r>
              <a:rPr lang="en-US" dirty="0" smtClean="0"/>
              <a:t> (FAR 9.403): “Business concerns, organizations, or individuals of each other if, directly or indirectly,</a:t>
            </a:r>
          </a:p>
          <a:p>
            <a:pPr marL="1371600" lvl="2" indent="-457200">
              <a:buClr>
                <a:srgbClr val="003399"/>
              </a:buClr>
              <a:buAutoNum type="arabicParenBoth"/>
            </a:pPr>
            <a:r>
              <a:rPr lang="en-US" dirty="0" smtClean="0"/>
              <a:t>Either one controls or has the power to control the other, or</a:t>
            </a:r>
          </a:p>
          <a:p>
            <a:pPr marL="1371600" lvl="2" indent="-457200">
              <a:buClr>
                <a:srgbClr val="003399"/>
              </a:buClr>
              <a:buAutoNum type="arabicParenBoth"/>
            </a:pPr>
            <a:r>
              <a:rPr lang="en-US" dirty="0" smtClean="0"/>
              <a:t>A third party controls or has the power to control the both. [. .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13</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Who Can Be Suspended or Debarred? Continued</a:t>
            </a:r>
            <a:br>
              <a:rPr lang="en-US" dirty="0" smtClean="0"/>
            </a:br>
            <a:endParaRPr lang="en-US" dirty="0"/>
          </a:p>
        </p:txBody>
      </p:sp>
      <p:sp>
        <p:nvSpPr>
          <p:cNvPr id="3" name="Content Placeholder 2"/>
          <p:cNvSpPr>
            <a:spLocks noGrp="1"/>
          </p:cNvSpPr>
          <p:nvPr>
            <p:ph idx="1"/>
          </p:nvPr>
        </p:nvSpPr>
        <p:spPr>
          <a:xfrm>
            <a:off x="457200" y="2514600"/>
            <a:ext cx="7769225" cy="3048000"/>
          </a:xfrm>
        </p:spPr>
        <p:txBody>
          <a:bodyPr/>
          <a:lstStyle/>
          <a:p>
            <a:pPr marL="742950" lvl="2" indent="-342900">
              <a:buClr>
                <a:srgbClr val="003399"/>
              </a:buClr>
              <a:buFont typeface="Wingdings" pitchFamily="2" charset="2"/>
              <a:buChar char="Ø"/>
            </a:pPr>
            <a:r>
              <a:rPr lang="en-US" b="1" dirty="0" smtClean="0"/>
              <a:t>Imputation</a:t>
            </a:r>
            <a:r>
              <a:rPr lang="en-US" dirty="0" smtClean="0"/>
              <a:t> (FAR 9.406-5):</a:t>
            </a:r>
          </a:p>
          <a:p>
            <a:pPr marL="1200150" lvl="3" indent="-342900">
              <a:buClr>
                <a:srgbClr val="003399"/>
              </a:buClr>
              <a:buFont typeface="Wingdings" pitchFamily="2" charset="2"/>
              <a:buChar char="Ø"/>
            </a:pPr>
            <a:r>
              <a:rPr lang="en-US" dirty="0" smtClean="0"/>
              <a:t>(a) “The fraudulent, criminal, or other seriously improper conduct of any officer, director, shareholder, partner, employee, or other individual associated with a contractor may be imputed to the contractor when the conduct occurred in connection with the individual’s performance of duties for or on behalf of the contractor, or with the contractor’s knowledge, approval or acquiescence. [. . .]”</a:t>
            </a:r>
          </a:p>
          <a:p>
            <a:pPr marL="742950" lvl="2" indent="-342900">
              <a:buClr>
                <a:srgbClr val="003399"/>
              </a:buClr>
              <a:buNone/>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Who Can Be Suspended or Debarred? Continued</a:t>
            </a:r>
            <a:br>
              <a:rPr lang="en-US" dirty="0" smtClean="0"/>
            </a:br>
            <a:endParaRPr lang="en-US" dirty="0"/>
          </a:p>
        </p:txBody>
      </p:sp>
      <p:sp>
        <p:nvSpPr>
          <p:cNvPr id="3" name="Content Placeholder 2"/>
          <p:cNvSpPr>
            <a:spLocks noGrp="1"/>
          </p:cNvSpPr>
          <p:nvPr>
            <p:ph idx="1"/>
          </p:nvPr>
        </p:nvSpPr>
        <p:spPr>
          <a:xfrm>
            <a:off x="457200" y="2514600"/>
            <a:ext cx="7769225" cy="3048000"/>
          </a:xfrm>
        </p:spPr>
        <p:txBody>
          <a:bodyPr/>
          <a:lstStyle/>
          <a:p>
            <a:pPr marL="742950" lvl="2" indent="-342900">
              <a:buClr>
                <a:srgbClr val="003399"/>
              </a:buClr>
              <a:buFont typeface="Wingdings" pitchFamily="2" charset="2"/>
              <a:buChar char="Ø"/>
            </a:pPr>
            <a:r>
              <a:rPr lang="en-US" b="1" dirty="0" smtClean="0"/>
              <a:t>Imputation</a:t>
            </a:r>
            <a:r>
              <a:rPr lang="en-US" dirty="0" smtClean="0"/>
              <a:t> (FAR 9.406-5)- Continued:</a:t>
            </a:r>
          </a:p>
          <a:p>
            <a:pPr marL="1200150" lvl="3" indent="-342900">
              <a:buClr>
                <a:srgbClr val="003399"/>
              </a:buClr>
              <a:buFont typeface="Wingdings" pitchFamily="2" charset="2"/>
              <a:buChar char="Ø"/>
            </a:pPr>
            <a:r>
              <a:rPr lang="en-US" dirty="0" smtClean="0"/>
              <a:t>(b) “The fraudulent, criminal, or other seriously improper conduct of a contractor may be imputed to any officer, director, shareholder, partner, employee or other individual associated with the contractor who participated in, knew of, or had reason to know of the contractor’s conduct.”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Who Can Be Suspended or Debarred? Continued</a:t>
            </a:r>
            <a:br>
              <a:rPr lang="en-US" dirty="0" smtClean="0"/>
            </a:br>
            <a:endParaRPr lang="en-US" dirty="0"/>
          </a:p>
        </p:txBody>
      </p:sp>
      <p:sp>
        <p:nvSpPr>
          <p:cNvPr id="3" name="Content Placeholder 2"/>
          <p:cNvSpPr>
            <a:spLocks noGrp="1"/>
          </p:cNvSpPr>
          <p:nvPr>
            <p:ph idx="1"/>
          </p:nvPr>
        </p:nvSpPr>
        <p:spPr>
          <a:xfrm>
            <a:off x="457200" y="2514600"/>
            <a:ext cx="7769225" cy="3048000"/>
          </a:xfrm>
        </p:spPr>
        <p:txBody>
          <a:bodyPr/>
          <a:lstStyle/>
          <a:p>
            <a:pPr marL="742950" lvl="2" indent="-342900">
              <a:buClr>
                <a:srgbClr val="003399"/>
              </a:buClr>
              <a:buFont typeface="Wingdings" pitchFamily="2" charset="2"/>
              <a:buChar char="Ø"/>
            </a:pPr>
            <a:r>
              <a:rPr lang="en-US" dirty="0" smtClean="0"/>
              <a:t>Imputation (FAR 9.406-5)- Continued:</a:t>
            </a:r>
          </a:p>
          <a:p>
            <a:pPr marL="1200150" lvl="3" indent="-342900">
              <a:buClr>
                <a:srgbClr val="003399"/>
              </a:buClr>
              <a:buFont typeface="Wingdings" pitchFamily="2" charset="2"/>
              <a:buChar char="Ø"/>
            </a:pPr>
            <a:r>
              <a:rPr lang="en-US" dirty="0" smtClean="0"/>
              <a:t>(c) “The fraudulent, criminal, or other seriously improper conduct of one contractor participating in a joint venture or similar arrangement may  be imputed to participating contractors if the conduct occurred for or on behalf of the joint venture or similar arrangement, or with the knowledge, approval, or acquiescence of these contractors.  Acceptance of the benefits derived from the conduct shall be evidence of such knowledge, approval, or acquiescence.”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16</a:t>
            </a:fld>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a:t>
            </a:r>
            <a:br>
              <a:rPr lang="en-US" dirty="0" smtClean="0"/>
            </a:br>
            <a:endParaRPr lang="en-US" dirty="0"/>
          </a:p>
        </p:txBody>
      </p:sp>
      <p:sp>
        <p:nvSpPr>
          <p:cNvPr id="3" name="Content Placeholder 2"/>
          <p:cNvSpPr>
            <a:spLocks noGrp="1"/>
          </p:cNvSpPr>
          <p:nvPr>
            <p:ph idx="1"/>
          </p:nvPr>
        </p:nvSpPr>
        <p:spPr>
          <a:xfrm>
            <a:off x="381000" y="2286000"/>
            <a:ext cx="7845425" cy="3352800"/>
          </a:xfrm>
        </p:spPr>
        <p:txBody>
          <a:bodyPr/>
          <a:lstStyle/>
          <a:p>
            <a:pPr>
              <a:buClr>
                <a:srgbClr val="003399"/>
              </a:buClr>
            </a:pPr>
            <a:r>
              <a:rPr lang="en-US" dirty="0" smtClean="0"/>
              <a:t>A conviction or civil judgment for committing fraud or a criminal offense in connection with obtaining, attempting to obtain, or performing a public contract or subcontract</a:t>
            </a:r>
          </a:p>
          <a:p>
            <a:pPr>
              <a:buClr>
                <a:srgbClr val="003399"/>
              </a:buClr>
            </a:pPr>
            <a:endParaRPr lang="en-US" dirty="0" smtClean="0"/>
          </a:p>
          <a:p>
            <a:pPr>
              <a:buClr>
                <a:srgbClr val="003399"/>
              </a:buClr>
            </a:pPr>
            <a:r>
              <a:rPr lang="en-US" dirty="0" smtClean="0"/>
              <a:t>Violating antitrust statutes related to offer submission</a:t>
            </a:r>
          </a:p>
          <a:p>
            <a:pPr>
              <a:buClr>
                <a:srgbClr val="003399"/>
              </a:buClr>
            </a:pPr>
            <a:endParaRPr lang="en-US" dirty="0" smtClean="0"/>
          </a:p>
          <a:p>
            <a:pPr>
              <a:buClr>
                <a:srgbClr val="003399"/>
              </a:buClr>
            </a:pPr>
            <a:r>
              <a:rPr lang="en-US" dirty="0" smtClean="0"/>
              <a:t>Commission of embezzlement, theft, forgery, bribery, falsification or destruction of records, making false statements, tax evasion, violating Federal criminal tax laws, or receiving stolen property</a:t>
            </a:r>
          </a:p>
        </p:txBody>
      </p:sp>
      <p:sp>
        <p:nvSpPr>
          <p:cNvPr id="4" name="Slide Number Placeholder 3"/>
          <p:cNvSpPr>
            <a:spLocks noGrp="1"/>
          </p:cNvSpPr>
          <p:nvPr>
            <p:ph type="sldNum" sz="quarter" idx="10"/>
          </p:nvPr>
        </p:nvSpPr>
        <p:spPr/>
        <p:txBody>
          <a:bodyPr/>
          <a:lstStyle/>
          <a:p>
            <a:fld id="{34021492-D8A9-4CEE-A327-F99EC7B60D36}" type="slidenum">
              <a:rPr lang="en-US" smtClean="0"/>
              <a:pPr/>
              <a:t>17</a:t>
            </a:fld>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Causes for Suspension and Debarment- Continued</a:t>
            </a:r>
            <a:br>
              <a:rPr lang="en-US" dirty="0" smtClean="0"/>
            </a:br>
            <a:endParaRPr lang="en-US" dirty="0"/>
          </a:p>
        </p:txBody>
      </p:sp>
      <p:sp>
        <p:nvSpPr>
          <p:cNvPr id="3" name="Content Placeholder 2"/>
          <p:cNvSpPr>
            <a:spLocks noGrp="1"/>
          </p:cNvSpPr>
          <p:nvPr>
            <p:ph idx="1"/>
          </p:nvPr>
        </p:nvSpPr>
        <p:spPr>
          <a:xfrm>
            <a:off x="304800" y="2667000"/>
            <a:ext cx="7769225" cy="3048000"/>
          </a:xfrm>
        </p:spPr>
        <p:txBody>
          <a:bodyPr/>
          <a:lstStyle/>
          <a:p>
            <a:pPr>
              <a:buClr>
                <a:srgbClr val="003399"/>
              </a:buClr>
            </a:pPr>
            <a:r>
              <a:rPr lang="en-US" dirty="0" smtClean="0"/>
              <a:t>Intentionally using “Made in America” or similar inscription on item sold or shipped to US/outlying areas when not made in either</a:t>
            </a:r>
          </a:p>
          <a:p>
            <a:pPr>
              <a:buClr>
                <a:srgbClr val="003399"/>
              </a:buClr>
            </a:pPr>
            <a:endParaRPr lang="en-US" dirty="0" smtClean="0"/>
          </a:p>
          <a:p>
            <a:pPr>
              <a:buClr>
                <a:srgbClr val="003399"/>
              </a:buClr>
            </a:pPr>
            <a:r>
              <a:rPr lang="en-US" dirty="0" smtClean="0"/>
              <a:t>Committing other offenses indicating a lack of business integrity or business honesty (that affects the present responsibility of the contractor)</a:t>
            </a:r>
          </a:p>
          <a:p>
            <a:pPr>
              <a:buClr>
                <a:srgbClr val="003399"/>
              </a:buClr>
            </a:pPr>
            <a:endParaRPr lang="en-US" dirty="0" smtClean="0"/>
          </a:p>
          <a:p>
            <a:pPr>
              <a:buClr>
                <a:srgbClr val="003399"/>
              </a:buClr>
            </a:pPr>
            <a:r>
              <a:rPr lang="en-US" dirty="0" smtClean="0"/>
              <a:t>Violation of Drug-Free Workplace Act</a:t>
            </a:r>
          </a:p>
          <a:p>
            <a:pPr>
              <a:buClr>
                <a:srgbClr val="003399"/>
              </a:buClr>
            </a:pPr>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18</a:t>
            </a:fld>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Violation of terms of Government contract/subcontract “so serious to justify debarment.”  For example:</a:t>
            </a:r>
          </a:p>
          <a:p>
            <a:pPr lvl="1">
              <a:buClr>
                <a:srgbClr val="003399"/>
              </a:buClr>
            </a:pPr>
            <a:r>
              <a:rPr lang="en-US" dirty="0" smtClean="0"/>
              <a:t>Willful failure to perform one or more contracts</a:t>
            </a:r>
          </a:p>
          <a:p>
            <a:pPr lvl="1">
              <a:buClr>
                <a:srgbClr val="003399"/>
              </a:buClr>
            </a:pPr>
            <a:r>
              <a:rPr lang="en-US" dirty="0" smtClean="0"/>
              <a:t>History of failure to perform, or unsatisfactory performance, of one or more contracts</a:t>
            </a:r>
          </a:p>
          <a:p>
            <a:pPr>
              <a:buClr>
                <a:srgbClr val="003399"/>
              </a:buClr>
            </a:pPr>
            <a:endParaRPr lang="en-US" dirty="0" smtClean="0"/>
          </a:p>
          <a:p>
            <a:pPr>
              <a:buClr>
                <a:srgbClr val="003399"/>
              </a:buClr>
            </a:pPr>
            <a:r>
              <a:rPr lang="en-US" dirty="0" smtClean="0"/>
              <a:t>Committing Unfair Trade Practice</a:t>
            </a:r>
          </a:p>
          <a:p>
            <a:pPr>
              <a:buClr>
                <a:srgbClr val="003399"/>
              </a:buClr>
            </a:pPr>
            <a:endParaRPr lang="en-US" dirty="0" smtClean="0"/>
          </a:p>
          <a:p>
            <a:pPr>
              <a:buClr>
                <a:srgbClr val="003399"/>
              </a:buClr>
            </a:pPr>
            <a:r>
              <a:rPr lang="en-US" dirty="0" smtClean="0"/>
              <a:t>Delinquent Federal taxes (in excess of $3,000)</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Today’s Learning Objectives</a:t>
            </a:r>
            <a:endParaRPr lang="en-US" dirty="0"/>
          </a:p>
        </p:txBody>
      </p:sp>
      <p:sp>
        <p:nvSpPr>
          <p:cNvPr id="3" name="Content Placeholder 2"/>
          <p:cNvSpPr>
            <a:spLocks noGrp="1"/>
          </p:cNvSpPr>
          <p:nvPr>
            <p:ph idx="1"/>
          </p:nvPr>
        </p:nvSpPr>
        <p:spPr>
          <a:xfrm>
            <a:off x="533400" y="2286000"/>
            <a:ext cx="7769225" cy="3048000"/>
          </a:xfrm>
        </p:spPr>
        <p:txBody>
          <a:bodyPr/>
          <a:lstStyle/>
          <a:p>
            <a:pPr>
              <a:buClr>
                <a:srgbClr val="003399"/>
              </a:buClr>
            </a:pPr>
            <a:r>
              <a:rPr lang="en-US" dirty="0" smtClean="0"/>
              <a:t>To understand…</a:t>
            </a:r>
          </a:p>
          <a:p>
            <a:pPr lvl="1">
              <a:buClr>
                <a:srgbClr val="003399"/>
              </a:buClr>
            </a:pPr>
            <a:r>
              <a:rPr lang="en-US" dirty="0" smtClean="0"/>
              <a:t>The purpose of suspension and debarment</a:t>
            </a:r>
          </a:p>
          <a:p>
            <a:pPr lvl="1">
              <a:buClr>
                <a:srgbClr val="003399"/>
              </a:buClr>
            </a:pPr>
            <a:r>
              <a:rPr lang="en-US" dirty="0" smtClean="0"/>
              <a:t>The similarities and differences between suspension and debarment</a:t>
            </a:r>
          </a:p>
          <a:p>
            <a:pPr lvl="1">
              <a:buClr>
                <a:srgbClr val="003399"/>
              </a:buClr>
            </a:pPr>
            <a:r>
              <a:rPr lang="en-US" dirty="0" smtClean="0"/>
              <a:t>Present responsibility and what makes a contractor presently responsible</a:t>
            </a:r>
          </a:p>
          <a:p>
            <a:pPr lvl="1">
              <a:buClr>
                <a:srgbClr val="003399"/>
              </a:buClr>
            </a:pPr>
            <a:r>
              <a:rPr lang="en-US" dirty="0" smtClean="0"/>
              <a:t>Effects of suspension and debarment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Knowing failure of a principal of a contractor, until 3 years after final payment on any Government contract awarded to contractor, to timely disclose to the Government, in connection with the award, performance, or closeout of the contract or a subcontract there under:</a:t>
            </a:r>
          </a:p>
          <a:p>
            <a:pPr lvl="1">
              <a:buClr>
                <a:srgbClr val="003399"/>
              </a:buClr>
            </a:pPr>
            <a:r>
              <a:rPr lang="en-US" dirty="0" smtClean="0"/>
              <a:t> Credible evidence of violations of certain criminal laws</a:t>
            </a:r>
          </a:p>
          <a:p>
            <a:pPr lvl="1">
              <a:buClr>
                <a:srgbClr val="003399"/>
              </a:buClr>
            </a:pPr>
            <a:r>
              <a:rPr lang="en-US" dirty="0" smtClean="0"/>
              <a:t>The civil False Claims Act</a:t>
            </a:r>
          </a:p>
          <a:p>
            <a:pPr lvl="1">
              <a:buClr>
                <a:srgbClr val="003399"/>
              </a:buClr>
            </a:pPr>
            <a:r>
              <a:rPr lang="en-US" dirty="0" smtClean="0"/>
              <a:t>Significant overpayment(s) on contract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20</a:t>
            </a:fld>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Continued</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Failure to comply with the Immigration and Nationality Act</a:t>
            </a:r>
          </a:p>
          <a:p>
            <a:pPr>
              <a:buClr>
                <a:srgbClr val="003399"/>
              </a:buClr>
              <a:buNone/>
            </a:pPr>
            <a:endParaRPr lang="en-US" dirty="0" smtClean="0"/>
          </a:p>
          <a:p>
            <a:pPr>
              <a:buClr>
                <a:srgbClr val="003399"/>
              </a:buClr>
            </a:pPr>
            <a:r>
              <a:rPr lang="en-US" dirty="0" smtClean="0"/>
              <a:t>Any other cause of so serious or compelling a nature that it affects the present responsibility of the contractor or subcontractor</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21</a:t>
            </a:fld>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Causes for Suspension and Debarment- Continued </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The cause for suspension and debarment can be judicially based or “fact-based”</a:t>
            </a:r>
          </a:p>
          <a:p>
            <a:pPr lvl="1">
              <a:buClr>
                <a:srgbClr val="003399"/>
              </a:buClr>
            </a:pPr>
            <a:r>
              <a:rPr lang="en-US" dirty="0" smtClean="0"/>
              <a:t>Fact-based grounds often come from:</a:t>
            </a:r>
          </a:p>
          <a:p>
            <a:pPr lvl="2">
              <a:buClr>
                <a:srgbClr val="003399"/>
              </a:buClr>
            </a:pPr>
            <a:r>
              <a:rPr lang="en-US" dirty="0" smtClean="0"/>
              <a:t> Issues brought to the SDO’s attention through OIG contract audits </a:t>
            </a:r>
          </a:p>
          <a:p>
            <a:pPr lvl="2">
              <a:buClr>
                <a:srgbClr val="003399"/>
              </a:buClr>
            </a:pPr>
            <a:r>
              <a:rPr lang="en-US" dirty="0" smtClean="0"/>
              <a:t>OIG investigations </a:t>
            </a:r>
          </a:p>
          <a:p>
            <a:pPr lvl="2">
              <a:buClr>
                <a:srgbClr val="003399"/>
              </a:buClr>
            </a:pPr>
            <a:r>
              <a:rPr lang="en-US" dirty="0" smtClean="0"/>
              <a:t>Disclosures from contractors</a:t>
            </a:r>
          </a:p>
          <a:p>
            <a:pPr lvl="2">
              <a:buClr>
                <a:srgbClr val="003399"/>
              </a:buClr>
            </a:pPr>
            <a:r>
              <a:rPr lang="en-US" dirty="0" smtClean="0"/>
              <a:t>Acquisition workforce reports of violations </a:t>
            </a:r>
          </a:p>
          <a:p>
            <a:pPr>
              <a:buClr>
                <a:srgbClr val="003399"/>
              </a:buClr>
              <a:buNone/>
            </a:pPr>
            <a:r>
              <a:rPr lang="en-US" i="1" dirty="0" smtClean="0"/>
              <a:t>The cause for suspension and debarment does not need to relate to work on a Federal contract</a:t>
            </a:r>
            <a:br>
              <a:rPr lang="en-US" i="1" dirty="0" smtClean="0"/>
            </a:br>
            <a:endParaRPr lang="en-US" i="1"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22</a:t>
            </a:fld>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Contractor Has Opportunity to Respond to Suspension or Debarment Action </a:t>
            </a: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Contractor afforded thirty days to respond and to submit arguments and supporting documents against the action</a:t>
            </a:r>
          </a:p>
          <a:p>
            <a:pPr lvl="1">
              <a:buClr>
                <a:srgbClr val="003399"/>
              </a:buClr>
            </a:pPr>
            <a:r>
              <a:rPr lang="en-US" dirty="0" smtClean="0"/>
              <a:t>The contractor may obtain the administrative record upon which the action is based</a:t>
            </a:r>
          </a:p>
          <a:p>
            <a:pPr lvl="1">
              <a:buClr>
                <a:srgbClr val="003399"/>
              </a:buClr>
            </a:pPr>
            <a:r>
              <a:rPr lang="en-US" dirty="0" smtClean="0"/>
              <a:t>The contractor may respond on own or with assistance of counsel</a:t>
            </a:r>
          </a:p>
          <a:p>
            <a:pPr>
              <a:buClr>
                <a:srgbClr val="003399"/>
              </a:buClr>
            </a:pPr>
            <a:r>
              <a:rPr lang="en-US" dirty="0" smtClean="0"/>
              <a:t>Contractor must demonstrate to the satisfaction of the SDO that the contractor is </a:t>
            </a:r>
            <a:r>
              <a:rPr lang="en-US" b="1" dirty="0" smtClean="0"/>
              <a:t>presently responsible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981200"/>
            <a:ext cx="7772400" cy="1323439"/>
          </a:xfrm>
        </p:spPr>
        <p:txBody>
          <a:bodyPr/>
          <a:lstStyle/>
          <a:p>
            <a:pPr algn="ctr"/>
            <a:r>
              <a:rPr lang="en-US" dirty="0" smtClean="0"/>
              <a:t>What is present responsibility?</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24</a:t>
            </a:fld>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a:t>
            </a:r>
            <a:endParaRPr lang="en-US" dirty="0"/>
          </a:p>
        </p:txBody>
      </p:sp>
      <p:sp>
        <p:nvSpPr>
          <p:cNvPr id="3" name="Content Placeholder 2"/>
          <p:cNvSpPr>
            <a:spLocks noGrp="1"/>
          </p:cNvSpPr>
          <p:nvPr>
            <p:ph idx="1"/>
          </p:nvPr>
        </p:nvSpPr>
        <p:spPr>
          <a:xfrm>
            <a:off x="457200" y="1676400"/>
            <a:ext cx="7769225" cy="3048000"/>
          </a:xfrm>
        </p:spPr>
        <p:txBody>
          <a:bodyPr/>
          <a:lstStyle/>
          <a:p>
            <a:pPr>
              <a:buClr>
                <a:srgbClr val="003399"/>
              </a:buClr>
              <a:buNone/>
            </a:pPr>
            <a:endParaRPr lang="en-US" dirty="0" smtClean="0"/>
          </a:p>
          <a:p>
            <a:pPr>
              <a:buClr>
                <a:srgbClr val="003399"/>
              </a:buClr>
            </a:pPr>
            <a:r>
              <a:rPr lang="en-US" dirty="0" smtClean="0"/>
              <a:t>Distinct from FAR 9.1 responsibility determination</a:t>
            </a:r>
          </a:p>
          <a:p>
            <a:pPr>
              <a:buClr>
                <a:srgbClr val="003399"/>
              </a:buClr>
            </a:pPr>
            <a:r>
              <a:rPr lang="en-US" dirty="0" smtClean="0"/>
              <a:t>This assessment only comes after there is a common understanding of the underlying misconduct </a:t>
            </a:r>
          </a:p>
          <a:p>
            <a:pPr>
              <a:buClr>
                <a:srgbClr val="003399"/>
              </a:buClr>
            </a:pPr>
            <a:r>
              <a:rPr lang="en-US" dirty="0" smtClean="0"/>
              <a:t>SDO asks about the contractor:</a:t>
            </a:r>
          </a:p>
          <a:p>
            <a:pPr lvl="1">
              <a:buClr>
                <a:srgbClr val="003399"/>
              </a:buClr>
            </a:pPr>
            <a:r>
              <a:rPr lang="en-US" dirty="0" smtClean="0"/>
              <a:t>Despite the contractor’s prior misconduct, is the contractor presently responsible?</a:t>
            </a:r>
          </a:p>
          <a:p>
            <a:pPr lvl="1">
              <a:buClr>
                <a:srgbClr val="003399"/>
              </a:buClr>
            </a:pPr>
            <a:r>
              <a:rPr lang="en-US" dirty="0" smtClean="0"/>
              <a:t>Can the contractor be trusted to perform in accordance with contract requirements, governing law, and overall, to conduct themselves ethically?</a:t>
            </a:r>
          </a:p>
          <a:p>
            <a:pPr>
              <a:buClr>
                <a:srgbClr val="003399"/>
              </a:buClr>
            </a:pPr>
            <a:r>
              <a:rPr lang="en-US" dirty="0" smtClean="0"/>
              <a:t>Inquiry focuses on the perceived ability of a contractor to contract with the Government in a responsible manner</a:t>
            </a:r>
          </a:p>
        </p:txBody>
      </p:sp>
      <p:sp>
        <p:nvSpPr>
          <p:cNvPr id="4" name="Slide Number Placeholder 3"/>
          <p:cNvSpPr>
            <a:spLocks noGrp="1"/>
          </p:cNvSpPr>
          <p:nvPr>
            <p:ph type="sldNum" sz="quarter" idx="10"/>
          </p:nvPr>
        </p:nvSpPr>
        <p:spPr/>
        <p:txBody>
          <a:bodyPr/>
          <a:lstStyle/>
          <a:p>
            <a:fld id="{34021492-D8A9-4CEE-A327-F99EC7B60D36}" type="slidenum">
              <a:rPr lang="en-US" smtClean="0"/>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Present Responsibility Continued	</a:t>
            </a:r>
            <a:endParaRPr lang="en-US" dirty="0"/>
          </a:p>
        </p:txBody>
      </p:sp>
      <p:sp>
        <p:nvSpPr>
          <p:cNvPr id="3" name="Content Placeholder 2"/>
          <p:cNvSpPr>
            <a:spLocks noGrp="1"/>
          </p:cNvSpPr>
          <p:nvPr>
            <p:ph idx="1"/>
          </p:nvPr>
        </p:nvSpPr>
        <p:spPr/>
        <p:txBody>
          <a:bodyPr/>
          <a:lstStyle/>
          <a:p>
            <a:pPr>
              <a:buClr>
                <a:srgbClr val="003399"/>
              </a:buClr>
            </a:pPr>
            <a:r>
              <a:rPr lang="en-US" dirty="0" smtClean="0"/>
              <a:t>SDO’s inquiry into a contractor’s present responsibility focuses on the contractor’s:</a:t>
            </a:r>
          </a:p>
          <a:p>
            <a:pPr lvl="1">
              <a:buClr>
                <a:srgbClr val="003399"/>
              </a:buClr>
            </a:pPr>
            <a:r>
              <a:rPr lang="en-US" dirty="0" smtClean="0"/>
              <a:t>Honesty</a:t>
            </a:r>
          </a:p>
          <a:p>
            <a:pPr lvl="1">
              <a:buClr>
                <a:srgbClr val="003399"/>
              </a:buClr>
            </a:pPr>
            <a:r>
              <a:rPr lang="en-US" dirty="0" smtClean="0"/>
              <a:t>Integrity</a:t>
            </a:r>
          </a:p>
          <a:p>
            <a:pPr lvl="1">
              <a:buClr>
                <a:srgbClr val="003399"/>
              </a:buClr>
            </a:pPr>
            <a:r>
              <a:rPr lang="en-US" dirty="0" smtClean="0"/>
              <a:t>Competence</a:t>
            </a:r>
          </a:p>
          <a:p>
            <a:pPr lvl="1">
              <a:buClr>
                <a:srgbClr val="003399"/>
              </a:buClr>
            </a:pPr>
            <a:r>
              <a:rPr lang="en-US" dirty="0" smtClean="0"/>
              <a:t>Other case-specific features</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a:t>
            </a:r>
            <a:endParaRPr lang="en-US" dirty="0"/>
          </a:p>
        </p:txBody>
      </p:sp>
      <p:sp>
        <p:nvSpPr>
          <p:cNvPr id="3" name="Content Placeholder 2"/>
          <p:cNvSpPr>
            <a:spLocks noGrp="1"/>
          </p:cNvSpPr>
          <p:nvPr>
            <p:ph idx="1"/>
          </p:nvPr>
        </p:nvSpPr>
        <p:spPr/>
        <p:txBody>
          <a:bodyPr/>
          <a:lstStyle/>
          <a:p>
            <a:r>
              <a:rPr lang="en-US" b="1" dirty="0" smtClean="0"/>
              <a:t>1) Standards of Conduct - 9.406-1(a)(1)</a:t>
            </a:r>
            <a:r>
              <a:rPr lang="en-US" dirty="0" smtClean="0"/>
              <a:t>: </a:t>
            </a:r>
          </a:p>
          <a:p>
            <a:r>
              <a:rPr lang="en-US" dirty="0" smtClean="0"/>
              <a:t>Whether the contractor had effective standards of conduct and internal control systems in place at the time of the activity which constitutes cause for debarment or had adopted such procedures prior to any Government investigation of the activity cited as a cause for debarment.</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27</a:t>
            </a:fld>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2) Voluntary Disclosure- FAR 9.406-1(a)(2): </a:t>
            </a:r>
          </a:p>
          <a:p>
            <a:r>
              <a:rPr lang="en-US" dirty="0" smtClean="0"/>
              <a:t>Whether the contractor brought the activity cited as a cause for debarment to the attention of the appropriate Government agency in a timely manner.</a:t>
            </a:r>
          </a:p>
          <a:p>
            <a:endParaRPr lang="en-US" dirty="0" smtClean="0"/>
          </a:p>
          <a:p>
            <a:r>
              <a:rPr lang="en-US" b="1" dirty="0" smtClean="0"/>
              <a:t>3) Internal Investigation- FAR 9.406-1(a)(3):</a:t>
            </a:r>
          </a:p>
          <a:p>
            <a:r>
              <a:rPr lang="en-US" dirty="0" smtClean="0"/>
              <a:t> Whether the contractor has fully investigated the circumstances surrounding the cause for debarment and, if so, made the result of the investigation available to the debarring official.</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28</a:t>
            </a:fld>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209800"/>
            <a:ext cx="7769225" cy="3048000"/>
          </a:xfrm>
        </p:spPr>
        <p:txBody>
          <a:bodyPr/>
          <a:lstStyle/>
          <a:p>
            <a:r>
              <a:rPr lang="en-US" b="1" dirty="0" smtClean="0"/>
              <a:t>4) Full Cooperation- FAR 9.406-1(a)(4):</a:t>
            </a:r>
          </a:p>
          <a:p>
            <a:r>
              <a:rPr lang="en-US" dirty="0" smtClean="0"/>
              <a:t> Whether the contractor cooperated fully with Government agencies during the investigation and any court or administrative action.</a:t>
            </a:r>
          </a:p>
          <a:p>
            <a:endParaRPr lang="en-US" dirty="0" smtClean="0"/>
          </a:p>
          <a:p>
            <a:r>
              <a:rPr lang="en-US" b="1" dirty="0" smtClean="0"/>
              <a:t>5) Paid Costs/ Restitution- FAR 9.406-1(a)(5): </a:t>
            </a:r>
          </a:p>
          <a:p>
            <a:r>
              <a:rPr lang="en-US" dirty="0" smtClean="0"/>
              <a:t>Whether the contractor has paid or has agreed to pay all criminal, civil, and administrative liability for the improper activity, including any investigative or administrative costs incurred by the Government, and has made or agreed to make full restitution.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29</a:t>
            </a:fld>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Today’s Learning Objectives Continued</a:t>
            </a:r>
            <a:endParaRPr lang="en-US" dirty="0"/>
          </a:p>
        </p:txBody>
      </p:sp>
      <p:sp>
        <p:nvSpPr>
          <p:cNvPr id="3" name="Content Placeholder 2"/>
          <p:cNvSpPr>
            <a:spLocks noGrp="1"/>
          </p:cNvSpPr>
          <p:nvPr>
            <p:ph idx="1"/>
          </p:nvPr>
        </p:nvSpPr>
        <p:spPr/>
        <p:txBody>
          <a:bodyPr/>
          <a:lstStyle/>
          <a:p>
            <a:pPr lvl="1">
              <a:buClr>
                <a:srgbClr val="003399"/>
              </a:buClr>
            </a:pPr>
            <a:r>
              <a:rPr lang="en-US" dirty="0" smtClean="0"/>
              <a:t>How suspension and debarment works</a:t>
            </a:r>
          </a:p>
          <a:p>
            <a:pPr lvl="1">
              <a:buClr>
                <a:srgbClr val="003399"/>
              </a:buClr>
            </a:pPr>
            <a:r>
              <a:rPr lang="en-US" dirty="0" smtClean="0"/>
              <a:t>Why it is important to follow FAR requirements</a:t>
            </a:r>
          </a:p>
          <a:p>
            <a:pPr lvl="1">
              <a:buClr>
                <a:srgbClr val="003399"/>
              </a:buClr>
            </a:pPr>
            <a:r>
              <a:rPr lang="en-US" dirty="0" smtClean="0"/>
              <a:t>How the acquisition workforce can help prevent fraud, waste, corruption, and abuse through proper reporting and collaboration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a:t>
            </a:fld>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a:xfrm>
            <a:off x="457200" y="2133600"/>
            <a:ext cx="7769225" cy="3048000"/>
          </a:xfrm>
        </p:spPr>
        <p:txBody>
          <a:bodyPr/>
          <a:lstStyle/>
          <a:p>
            <a:r>
              <a:rPr lang="en-US" b="1" dirty="0" smtClean="0"/>
              <a:t>6) Disciplined Employee- FAR 9.406-1(a)(6):</a:t>
            </a:r>
          </a:p>
          <a:p>
            <a:r>
              <a:rPr lang="en-US" dirty="0" smtClean="0"/>
              <a:t> Whether the contractor has taken appropriate disciplinary action against the individuals responsible for the activity which constitutes cause for debarment.</a:t>
            </a:r>
          </a:p>
          <a:p>
            <a:endParaRPr lang="en-US" dirty="0" smtClean="0"/>
          </a:p>
          <a:p>
            <a:r>
              <a:rPr lang="en-US" b="1" dirty="0" smtClean="0"/>
              <a:t>7) Agreed to Implement Remedial Actions- FAR 9.406-1(a)(7):</a:t>
            </a:r>
          </a:p>
          <a:p>
            <a:r>
              <a:rPr lang="en-US" dirty="0" smtClean="0"/>
              <a:t> Whether the contractor has implemented or agreed to implement remedial measures, including any identified by the Government.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30</a:t>
            </a:fld>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r>
              <a:rPr lang="en-US" b="1" dirty="0" smtClean="0"/>
              <a:t>8) Ethics Training- FAR 9.406-1(a)(8):</a:t>
            </a:r>
          </a:p>
          <a:p>
            <a:r>
              <a:rPr lang="en-US" dirty="0" smtClean="0"/>
              <a:t> Whether the contractor has instituted or agreed to institute new or revised review and control procedures and ethics training programs.</a:t>
            </a:r>
          </a:p>
          <a:p>
            <a:endParaRPr lang="en-US" dirty="0" smtClean="0"/>
          </a:p>
          <a:p>
            <a:r>
              <a:rPr lang="en-US" b="1" dirty="0" smtClean="0"/>
              <a:t>9) Adequate Amount of Time Passed- FAR 9.406-1(a)(9): </a:t>
            </a:r>
            <a:r>
              <a:rPr lang="en-US" dirty="0" smtClean="0"/>
              <a:t>Whether the contractor has had adequate time to eliminate the circumstances within the contractor’s organization that led to the cause for debarment.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FAR Mitigating Factors Continued</a:t>
            </a:r>
            <a:endParaRPr lang="en-US" dirty="0"/>
          </a:p>
        </p:txBody>
      </p:sp>
      <p:sp>
        <p:nvSpPr>
          <p:cNvPr id="3" name="Content Placeholder 2"/>
          <p:cNvSpPr>
            <a:spLocks noGrp="1"/>
          </p:cNvSpPr>
          <p:nvPr>
            <p:ph idx="1"/>
          </p:nvPr>
        </p:nvSpPr>
        <p:spPr/>
        <p:txBody>
          <a:bodyPr/>
          <a:lstStyle/>
          <a:p>
            <a:pPr>
              <a:buNone/>
            </a:pPr>
            <a:r>
              <a:rPr lang="en-US" b="1" dirty="0" smtClean="0"/>
              <a:t>	10) Management Recognition of the Problem- FAR 9.406-1(a)(10):</a:t>
            </a:r>
          </a:p>
          <a:p>
            <a:pPr>
              <a:buNone/>
            </a:pPr>
            <a:r>
              <a:rPr lang="en-US" dirty="0" smtClean="0"/>
              <a:t>	 Whether the contractor’s management recognizes and understands the seriousness of the misconduct giving rise to the cause for debarment and has implemented programs to prevent recurrence.</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32</a:t>
            </a:fld>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057400"/>
            <a:ext cx="7772400" cy="1323439"/>
          </a:xfrm>
        </p:spPr>
        <p:txBody>
          <a:bodyPr/>
          <a:lstStyle/>
          <a:p>
            <a:pPr algn="ctr"/>
            <a:r>
              <a:rPr lang="en-US" dirty="0" smtClean="0"/>
              <a:t>Effects of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Direct Effects of Suspension and Debarment on Contractors</a:t>
            </a:r>
            <a:br>
              <a:rPr lang="en-US" dirty="0" smtClean="0"/>
            </a:br>
            <a:endParaRPr lang="en-US" dirty="0"/>
          </a:p>
        </p:txBody>
      </p:sp>
      <p:sp>
        <p:nvSpPr>
          <p:cNvPr id="3" name="Content Placeholder 2"/>
          <p:cNvSpPr>
            <a:spLocks noGrp="1"/>
          </p:cNvSpPr>
          <p:nvPr>
            <p:ph idx="1"/>
          </p:nvPr>
        </p:nvSpPr>
        <p:spPr>
          <a:xfrm>
            <a:off x="457200" y="2667000"/>
            <a:ext cx="7769225" cy="3048000"/>
          </a:xfrm>
        </p:spPr>
        <p:txBody>
          <a:bodyPr/>
          <a:lstStyle/>
          <a:p>
            <a:pPr>
              <a:buClr>
                <a:srgbClr val="003399"/>
              </a:buClr>
            </a:pPr>
            <a:r>
              <a:rPr lang="en-US" dirty="0" smtClean="0"/>
              <a:t>Per FAR 9.405, contractors are excluded from:</a:t>
            </a:r>
          </a:p>
          <a:p>
            <a:pPr lvl="1">
              <a:buClr>
                <a:srgbClr val="003399"/>
              </a:buClr>
            </a:pPr>
            <a:r>
              <a:rPr lang="en-US" dirty="0" smtClean="0"/>
              <a:t>Receiving contracts, unless there is a compelling reason for such action</a:t>
            </a:r>
          </a:p>
          <a:p>
            <a:pPr lvl="1">
              <a:buClr>
                <a:srgbClr val="003399"/>
              </a:buClr>
            </a:pPr>
            <a:r>
              <a:rPr lang="en-US" dirty="0" smtClean="0"/>
              <a:t>Serving as a subcontractor on a Federal contract</a:t>
            </a:r>
          </a:p>
          <a:p>
            <a:pPr lvl="1">
              <a:buClr>
                <a:srgbClr val="003399"/>
              </a:buClr>
            </a:pPr>
            <a:r>
              <a:rPr lang="en-US" dirty="0" smtClean="0"/>
              <a:t>Conducting business with the Government as agents or representatives of other contractors</a:t>
            </a:r>
          </a:p>
          <a:p>
            <a:pPr lvl="1">
              <a:buClr>
                <a:srgbClr val="003399"/>
              </a:buClr>
            </a:pPr>
            <a:r>
              <a:rPr lang="en-US" dirty="0" smtClean="0"/>
              <a:t>Acting as individual sureties</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Direct Effects of Suspension and Debarment on Contractors- Continued</a:t>
            </a:r>
            <a:br>
              <a:rPr lang="en-US" dirty="0" smtClean="0"/>
            </a:br>
            <a:endParaRPr lang="en-US" dirty="0"/>
          </a:p>
        </p:txBody>
      </p:sp>
      <p:sp>
        <p:nvSpPr>
          <p:cNvPr id="3" name="Content Placeholder 2"/>
          <p:cNvSpPr>
            <a:spLocks noGrp="1"/>
          </p:cNvSpPr>
          <p:nvPr>
            <p:ph idx="1"/>
          </p:nvPr>
        </p:nvSpPr>
        <p:spPr>
          <a:xfrm>
            <a:off x="533400" y="2743200"/>
            <a:ext cx="7769225" cy="3048000"/>
          </a:xfrm>
        </p:spPr>
        <p:txBody>
          <a:bodyPr/>
          <a:lstStyle/>
          <a:p>
            <a:pPr>
              <a:buClr>
                <a:srgbClr val="003399"/>
              </a:buClr>
            </a:pPr>
            <a:r>
              <a:rPr lang="en-US" dirty="0" smtClean="0"/>
              <a:t>Bids submitted from excluded contractors must be rejected (unless compelling needs determination made)</a:t>
            </a:r>
          </a:p>
          <a:p>
            <a:pPr>
              <a:buClr>
                <a:srgbClr val="003399"/>
              </a:buClr>
            </a:pPr>
            <a:r>
              <a:rPr lang="en-US" dirty="0" smtClean="0"/>
              <a:t>Proposals, quotations or offers submitted by excluded contractors shall not be evaluated for award or included in the competitive range, nor shall discussions be conducted with ineligible offerors (unless compelling needs determination has been made)</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35</a:t>
            </a:fld>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Direct Effects of Suspension and Debarment on Contractors- Continued</a:t>
            </a:r>
            <a:br>
              <a:rPr lang="en-US" dirty="0" smtClean="0"/>
            </a:br>
            <a:endParaRPr lang="en-US" dirty="0"/>
          </a:p>
        </p:txBody>
      </p:sp>
      <p:sp>
        <p:nvSpPr>
          <p:cNvPr id="3" name="Content Placeholder 2"/>
          <p:cNvSpPr>
            <a:spLocks noGrp="1"/>
          </p:cNvSpPr>
          <p:nvPr>
            <p:ph idx="1"/>
          </p:nvPr>
        </p:nvSpPr>
        <p:spPr>
          <a:xfrm>
            <a:off x="457200" y="2590800"/>
            <a:ext cx="7769225" cy="3048000"/>
          </a:xfrm>
        </p:spPr>
        <p:txBody>
          <a:bodyPr/>
          <a:lstStyle/>
          <a:p>
            <a:pPr>
              <a:buClr>
                <a:srgbClr val="003399"/>
              </a:buClr>
            </a:pPr>
            <a:r>
              <a:rPr lang="en-US" dirty="0" smtClean="0"/>
              <a:t>Per FAR 9.405-1, contracts/ subcontracts held at time excluded can continue, however (unless compelling needs determination is made), the agency </a:t>
            </a:r>
            <a:r>
              <a:rPr lang="en-US" b="1" dirty="0" smtClean="0"/>
              <a:t>cannot</a:t>
            </a:r>
            <a:r>
              <a:rPr lang="en-US" dirty="0" smtClean="0"/>
              <a:t>:</a:t>
            </a:r>
          </a:p>
          <a:p>
            <a:pPr lvl="1">
              <a:buClr>
                <a:srgbClr val="003399"/>
              </a:buClr>
            </a:pPr>
            <a:r>
              <a:rPr lang="en-US" dirty="0" smtClean="0"/>
              <a:t>Place orders exceeding guaranteed minimum under ID/IQ contracts</a:t>
            </a:r>
          </a:p>
          <a:p>
            <a:pPr lvl="1">
              <a:buClr>
                <a:srgbClr val="003399"/>
              </a:buClr>
            </a:pPr>
            <a:r>
              <a:rPr lang="en-US" dirty="0" smtClean="0"/>
              <a:t>Place orders under optional FSS contracts, BPAs, basic ordering agreements</a:t>
            </a:r>
          </a:p>
          <a:p>
            <a:pPr lvl="1">
              <a:buClr>
                <a:srgbClr val="003399"/>
              </a:buClr>
            </a:pPr>
            <a:r>
              <a:rPr lang="en-US" dirty="0" smtClean="0"/>
              <a:t>Add new work, exercise options, extend current contracts</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36</a:t>
            </a:fld>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Collateral Effects of Suspension and Debarment on Contractors</a:t>
            </a:r>
            <a:endParaRPr lang="en-US" dirty="0"/>
          </a:p>
        </p:txBody>
      </p:sp>
      <p:sp>
        <p:nvSpPr>
          <p:cNvPr id="3" name="Content Placeholder 2"/>
          <p:cNvSpPr>
            <a:spLocks noGrp="1"/>
          </p:cNvSpPr>
          <p:nvPr>
            <p:ph idx="1"/>
          </p:nvPr>
        </p:nvSpPr>
        <p:spPr>
          <a:xfrm>
            <a:off x="381000" y="2667000"/>
            <a:ext cx="7769225" cy="3048000"/>
          </a:xfrm>
        </p:spPr>
        <p:txBody>
          <a:bodyPr/>
          <a:lstStyle/>
          <a:p>
            <a:pPr>
              <a:buClr>
                <a:srgbClr val="003399"/>
              </a:buClr>
            </a:pPr>
            <a:r>
              <a:rPr lang="en-US" dirty="0" smtClean="0"/>
              <a:t>Potential ruin of business</a:t>
            </a:r>
          </a:p>
          <a:p>
            <a:pPr>
              <a:buClr>
                <a:srgbClr val="003399"/>
              </a:buClr>
            </a:pPr>
            <a:r>
              <a:rPr lang="en-US" dirty="0" smtClean="0"/>
              <a:t>Reputational damage</a:t>
            </a:r>
          </a:p>
          <a:p>
            <a:pPr>
              <a:buClr>
                <a:srgbClr val="003399"/>
              </a:buClr>
            </a:pPr>
            <a:r>
              <a:rPr lang="en-US" dirty="0" smtClean="0"/>
              <a:t>Loss of:</a:t>
            </a:r>
          </a:p>
          <a:p>
            <a:pPr lvl="1">
              <a:buClr>
                <a:srgbClr val="003399"/>
              </a:buClr>
            </a:pPr>
            <a:r>
              <a:rPr lang="en-US" dirty="0" smtClean="0"/>
              <a:t>Goodwill</a:t>
            </a:r>
          </a:p>
          <a:p>
            <a:pPr lvl="1">
              <a:buClr>
                <a:srgbClr val="003399"/>
              </a:buClr>
            </a:pPr>
            <a:r>
              <a:rPr lang="en-US" dirty="0" smtClean="0"/>
              <a:t>Revenue</a:t>
            </a:r>
          </a:p>
          <a:p>
            <a:pPr lvl="1">
              <a:buClr>
                <a:srgbClr val="003399"/>
              </a:buClr>
            </a:pPr>
            <a:r>
              <a:rPr lang="en-US" dirty="0" smtClean="0"/>
              <a:t>Security clearance</a:t>
            </a:r>
          </a:p>
          <a:p>
            <a:pPr lvl="1">
              <a:buClr>
                <a:srgbClr val="003399"/>
              </a:buClr>
            </a:pPr>
            <a:r>
              <a:rPr lang="en-US" dirty="0" smtClean="0"/>
              <a:t>Specialty license</a:t>
            </a:r>
          </a:p>
          <a:p>
            <a:pPr>
              <a:buClr>
                <a:srgbClr val="003399"/>
              </a:buClr>
            </a:pPr>
            <a:r>
              <a:rPr lang="en-US" dirty="0" smtClean="0"/>
              <a:t>Contraction of credit and/or denial of loans</a:t>
            </a:r>
          </a:p>
          <a:p>
            <a:pPr>
              <a:buClr>
                <a:srgbClr val="003399"/>
              </a:buClr>
            </a:pPr>
            <a:r>
              <a:rPr lang="en-US" dirty="0" smtClean="0"/>
              <a:t>Disadvantage when competing for state contracts</a:t>
            </a:r>
          </a:p>
        </p:txBody>
      </p:sp>
      <p:sp>
        <p:nvSpPr>
          <p:cNvPr id="4" name="Slide Number Placeholder 3"/>
          <p:cNvSpPr>
            <a:spLocks noGrp="1"/>
          </p:cNvSpPr>
          <p:nvPr>
            <p:ph type="sldNum" sz="quarter" idx="10"/>
          </p:nvPr>
        </p:nvSpPr>
        <p:spPr/>
        <p:txBody>
          <a:bodyPr/>
          <a:lstStyle/>
          <a:p>
            <a:fld id="{34021492-D8A9-4CEE-A327-F99EC7B60D36}" type="slidenum">
              <a:rPr lang="en-US" smtClean="0"/>
              <a:pPr/>
              <a:t>37</a:t>
            </a:fld>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057400"/>
            <a:ext cx="7772400" cy="1938992"/>
          </a:xfrm>
        </p:spPr>
        <p:txBody>
          <a:bodyPr/>
          <a:lstStyle/>
          <a:p>
            <a:pPr algn="ctr"/>
            <a:r>
              <a:rPr lang="en-US" dirty="0" smtClean="0"/>
              <a:t>How does the suspension and debarment process work?</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38</a:t>
            </a:fld>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569660"/>
          </a:xfrm>
        </p:spPr>
        <p:txBody>
          <a:bodyPr/>
          <a:lstStyle/>
          <a:p>
            <a:pPr algn="ctr"/>
            <a:r>
              <a:rPr lang="en-US" dirty="0" smtClean="0"/>
              <a:t>Who is Involved in a Suspension and Debarment Case? </a:t>
            </a:r>
            <a:br>
              <a:rPr lang="en-US" dirty="0" smtClean="0"/>
            </a:br>
            <a:r>
              <a:rPr lang="en-US" dirty="0" smtClean="0"/>
              <a:t>(The Civilian Agency Model)</a:t>
            </a:r>
            <a:endParaRPr lang="en-US" dirty="0"/>
          </a:p>
        </p:txBody>
      </p:sp>
      <p:sp>
        <p:nvSpPr>
          <p:cNvPr id="3" name="Content Placeholder 2"/>
          <p:cNvSpPr>
            <a:spLocks noGrp="1"/>
          </p:cNvSpPr>
          <p:nvPr>
            <p:ph idx="1"/>
          </p:nvPr>
        </p:nvSpPr>
        <p:spPr>
          <a:xfrm>
            <a:off x="457200" y="3124200"/>
            <a:ext cx="7769225" cy="3048000"/>
          </a:xfrm>
        </p:spPr>
        <p:txBody>
          <a:bodyPr/>
          <a:lstStyle/>
          <a:p>
            <a:pPr>
              <a:buClr>
                <a:srgbClr val="003399"/>
              </a:buClr>
            </a:pPr>
            <a:r>
              <a:rPr lang="en-US" dirty="0" smtClean="0"/>
              <a:t>Office of Inspector General</a:t>
            </a:r>
          </a:p>
          <a:p>
            <a:pPr>
              <a:buClr>
                <a:srgbClr val="003399"/>
              </a:buClr>
            </a:pPr>
            <a:r>
              <a:rPr lang="en-US" dirty="0" smtClean="0"/>
              <a:t>Acquisition Workforce – </a:t>
            </a:r>
            <a:r>
              <a:rPr lang="en-US" sz="2000" dirty="0" smtClean="0"/>
              <a:t>COs, CORs, Contracts Specialists</a:t>
            </a:r>
          </a:p>
          <a:p>
            <a:pPr>
              <a:buClr>
                <a:srgbClr val="003399"/>
              </a:buClr>
            </a:pPr>
            <a:r>
              <a:rPr lang="en-US" dirty="0" smtClean="0"/>
              <a:t>Suspension and Debarment Official</a:t>
            </a:r>
          </a:p>
          <a:p>
            <a:pPr>
              <a:buClr>
                <a:srgbClr val="003399"/>
              </a:buClr>
            </a:pPr>
            <a:r>
              <a:rPr lang="en-US" dirty="0" smtClean="0"/>
              <a:t>Suspension and Debarment Staff</a:t>
            </a:r>
          </a:p>
          <a:p>
            <a:pPr>
              <a:buClr>
                <a:srgbClr val="003399"/>
              </a:buClr>
            </a:pPr>
            <a:r>
              <a:rPr lang="en-US" dirty="0" smtClean="0"/>
              <a:t>Agency Legal Counsel</a:t>
            </a:r>
          </a:p>
          <a:p>
            <a:pPr>
              <a:buClr>
                <a:srgbClr val="003399"/>
              </a:buClr>
            </a:pPr>
            <a:r>
              <a:rPr lang="en-US" dirty="0" smtClean="0"/>
              <a:t>Contractor</a:t>
            </a:r>
          </a:p>
          <a:p>
            <a:pPr>
              <a:buClr>
                <a:srgbClr val="003399"/>
              </a:buClr>
            </a:pPr>
            <a:r>
              <a:rPr lang="en-US" dirty="0" smtClean="0"/>
              <a:t>Contractor’s Counsel (if retained)</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39</a:t>
            </a:fld>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323439"/>
          </a:xfrm>
        </p:spPr>
        <p:txBody>
          <a:bodyPr/>
          <a:lstStyle/>
          <a:p>
            <a:pPr algn="ctr"/>
            <a:r>
              <a:rPr lang="en-US" dirty="0" smtClean="0"/>
              <a:t>PURPOSE OF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7769225" cy="1569660"/>
          </a:xfrm>
        </p:spPr>
        <p:txBody>
          <a:bodyPr/>
          <a:lstStyle/>
          <a:p>
            <a:pPr algn="ctr"/>
            <a:r>
              <a:rPr lang="en-US" dirty="0" smtClean="0"/>
              <a:t>How is a Suspension and Debarment Case Initiated and Processed?  </a:t>
            </a:r>
            <a:br>
              <a:rPr lang="en-US" dirty="0" smtClean="0"/>
            </a:br>
            <a:r>
              <a:rPr lang="en-US" dirty="0" smtClean="0"/>
              <a:t>(The GSA Model)</a:t>
            </a:r>
            <a:endParaRPr lang="en-US" dirty="0"/>
          </a:p>
        </p:txBody>
      </p:sp>
      <p:sp>
        <p:nvSpPr>
          <p:cNvPr id="3" name="Content Placeholder 2"/>
          <p:cNvSpPr>
            <a:spLocks noGrp="1"/>
          </p:cNvSpPr>
          <p:nvPr>
            <p:ph idx="1"/>
          </p:nvPr>
        </p:nvSpPr>
        <p:spPr>
          <a:xfrm>
            <a:off x="457200" y="3124200"/>
            <a:ext cx="7769225" cy="3048000"/>
          </a:xfrm>
        </p:spPr>
        <p:txBody>
          <a:bodyPr/>
          <a:lstStyle/>
          <a:p>
            <a:pPr>
              <a:buClr>
                <a:srgbClr val="003399"/>
              </a:buClr>
            </a:pPr>
            <a:r>
              <a:rPr lang="en-US" b="1" dirty="0" smtClean="0"/>
              <a:t>Initiation</a:t>
            </a:r>
            <a:r>
              <a:rPr lang="en-US" dirty="0" smtClean="0"/>
              <a:t>: Report from Office of Inspector General, Information from Acquisition Workforce, or Disclosure from a Contractor</a:t>
            </a:r>
          </a:p>
          <a:p>
            <a:pPr lvl="1">
              <a:buClr>
                <a:srgbClr val="003399"/>
              </a:buClr>
            </a:pPr>
            <a:r>
              <a:rPr lang="en-US" dirty="0" smtClean="0"/>
              <a:t>Evidence typically found in referral or disclosure</a:t>
            </a:r>
          </a:p>
          <a:p>
            <a:pPr>
              <a:buClr>
                <a:srgbClr val="003399"/>
              </a:buClr>
            </a:pPr>
            <a:r>
              <a:rPr lang="en-US" b="1" dirty="0" smtClean="0"/>
              <a:t>Processing</a:t>
            </a:r>
            <a:r>
              <a:rPr lang="en-US" dirty="0" smtClean="0"/>
              <a:t>: by Suspension and Debarment Division</a:t>
            </a:r>
          </a:p>
          <a:p>
            <a:pPr lvl="1">
              <a:buClr>
                <a:srgbClr val="003399"/>
              </a:buClr>
            </a:pPr>
            <a:r>
              <a:rPr lang="en-US" dirty="0" smtClean="0"/>
              <a:t>Review of referrals, drafting of internal memorandum</a:t>
            </a:r>
          </a:p>
          <a:p>
            <a:pPr lvl="1">
              <a:buClr>
                <a:srgbClr val="003399"/>
              </a:buClr>
            </a:pPr>
            <a:r>
              <a:rPr lang="en-US" dirty="0" smtClean="0"/>
              <a:t>Review process differs agency-by-agency</a:t>
            </a:r>
          </a:p>
          <a:p>
            <a:pPr lvl="1">
              <a:buClr>
                <a:srgbClr val="003399"/>
              </a:buClr>
            </a:pPr>
            <a:r>
              <a:rPr lang="en-US" dirty="0" smtClean="0"/>
              <a:t>Signature of decision letter by SDO</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40</a:t>
            </a:fld>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Case Processing Continued</a:t>
            </a:r>
            <a:endParaRPr lang="en-US" dirty="0"/>
          </a:p>
        </p:txBody>
      </p:sp>
      <p:sp>
        <p:nvSpPr>
          <p:cNvPr id="3" name="Content Placeholder 2"/>
          <p:cNvSpPr>
            <a:spLocks noGrp="1"/>
          </p:cNvSpPr>
          <p:nvPr>
            <p:ph idx="1"/>
          </p:nvPr>
        </p:nvSpPr>
        <p:spPr/>
        <p:txBody>
          <a:bodyPr/>
          <a:lstStyle/>
          <a:p>
            <a:pPr>
              <a:buClr>
                <a:srgbClr val="003399"/>
              </a:buClr>
            </a:pPr>
            <a:r>
              <a:rPr lang="en-US" dirty="0" smtClean="0"/>
              <a:t>Contractor has opportunity to oppose action, explain why the contractor is presently responsible</a:t>
            </a:r>
          </a:p>
          <a:p>
            <a:pPr lvl="1">
              <a:buClr>
                <a:srgbClr val="003399"/>
              </a:buClr>
            </a:pPr>
            <a:r>
              <a:rPr lang="en-US" dirty="0" smtClean="0"/>
              <a:t>May submit written matters in opposition</a:t>
            </a:r>
          </a:p>
          <a:p>
            <a:pPr lvl="1">
              <a:buClr>
                <a:srgbClr val="003399"/>
              </a:buClr>
            </a:pPr>
            <a:r>
              <a:rPr lang="en-US" dirty="0" smtClean="0"/>
              <a:t>May meet with the  SDO in person</a:t>
            </a:r>
          </a:p>
          <a:p>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Interagency Suspension and Debarment Committee</a:t>
            </a:r>
            <a:endParaRPr lang="en-US" dirty="0"/>
          </a:p>
        </p:txBody>
      </p:sp>
      <p:sp>
        <p:nvSpPr>
          <p:cNvPr id="3" name="Content Placeholder 2"/>
          <p:cNvSpPr>
            <a:spLocks noGrp="1"/>
          </p:cNvSpPr>
          <p:nvPr>
            <p:ph idx="1"/>
          </p:nvPr>
        </p:nvSpPr>
        <p:spPr>
          <a:xfrm>
            <a:off x="381000" y="2590800"/>
            <a:ext cx="7769225" cy="3048000"/>
          </a:xfrm>
        </p:spPr>
        <p:txBody>
          <a:bodyPr/>
          <a:lstStyle/>
          <a:p>
            <a:pPr>
              <a:buClr>
                <a:srgbClr val="003399"/>
              </a:buClr>
            </a:pPr>
            <a:r>
              <a:rPr lang="en-US" dirty="0" smtClean="0"/>
              <a:t>Membership comprised of individuals involved in suspension and debarment from civilian and defense agencies, Federal Government corporations</a:t>
            </a:r>
          </a:p>
          <a:p>
            <a:pPr>
              <a:buClr>
                <a:srgbClr val="003399"/>
              </a:buClr>
            </a:pPr>
            <a:r>
              <a:rPr lang="en-US" dirty="0" smtClean="0"/>
              <a:t>A forum for:</a:t>
            </a:r>
          </a:p>
          <a:p>
            <a:pPr lvl="1">
              <a:buClr>
                <a:srgbClr val="003399"/>
              </a:buClr>
            </a:pPr>
            <a:r>
              <a:rPr lang="en-US" dirty="0" smtClean="0"/>
              <a:t> Coordination of suspension and debarment efforts</a:t>
            </a:r>
          </a:p>
          <a:p>
            <a:pPr lvl="1">
              <a:buClr>
                <a:srgbClr val="003399"/>
              </a:buClr>
            </a:pPr>
            <a:r>
              <a:rPr lang="en-US" dirty="0" smtClean="0"/>
              <a:t>Sharing best practices about suspension and debarment</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981200"/>
            <a:ext cx="7772400" cy="2554545"/>
          </a:xfrm>
        </p:spPr>
        <p:txBody>
          <a:bodyPr/>
          <a:lstStyle/>
          <a:p>
            <a:pPr algn="ctr"/>
            <a:r>
              <a:rPr lang="en-US" dirty="0" smtClean="0"/>
              <a:t>What is The Role of the Acquisition Workforce in Suspension and Debarment?</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Contracting Officer /Specialist’s Role </a:t>
            </a:r>
            <a:endParaRPr lang="en-US" dirty="0"/>
          </a:p>
        </p:txBody>
      </p:sp>
      <p:sp>
        <p:nvSpPr>
          <p:cNvPr id="3" name="Content Placeholder 2"/>
          <p:cNvSpPr>
            <a:spLocks noGrp="1"/>
          </p:cNvSpPr>
          <p:nvPr>
            <p:ph idx="1"/>
          </p:nvPr>
        </p:nvSpPr>
        <p:spPr/>
        <p:txBody>
          <a:bodyPr/>
          <a:lstStyle/>
          <a:p>
            <a:pPr>
              <a:buClr>
                <a:srgbClr val="003399"/>
              </a:buClr>
            </a:pPr>
            <a:r>
              <a:rPr lang="en-US" dirty="0" smtClean="0"/>
              <a:t>Required by the FAR to check SAM twice</a:t>
            </a:r>
          </a:p>
          <a:p>
            <a:pPr lvl="1">
              <a:buClr>
                <a:srgbClr val="003399"/>
              </a:buClr>
            </a:pPr>
            <a:r>
              <a:rPr lang="en-US" dirty="0" smtClean="0"/>
              <a:t>After opening of bids or receipt of proposals </a:t>
            </a:r>
          </a:p>
          <a:p>
            <a:pPr lvl="2">
              <a:buClr>
                <a:srgbClr val="003399"/>
              </a:buClr>
            </a:pPr>
            <a:r>
              <a:rPr lang="en-US" dirty="0" smtClean="0"/>
              <a:t>Must reject any bid from an excluded contractor (unless compelling needs determination made)</a:t>
            </a:r>
          </a:p>
          <a:p>
            <a:pPr lvl="1">
              <a:buClr>
                <a:srgbClr val="003399"/>
              </a:buClr>
            </a:pPr>
            <a:r>
              <a:rPr lang="en-US" dirty="0" smtClean="0"/>
              <a:t>Immediately prior to award (FAR 9.405(d)(4))</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System for Award Management</a:t>
            </a:r>
            <a:endParaRPr lang="en-US" dirty="0"/>
          </a:p>
        </p:txBody>
      </p:sp>
      <p:sp>
        <p:nvSpPr>
          <p:cNvPr id="3" name="Content Placeholder 2"/>
          <p:cNvSpPr>
            <a:spLocks noGrp="1"/>
          </p:cNvSpPr>
          <p:nvPr>
            <p:ph idx="1"/>
          </p:nvPr>
        </p:nvSpPr>
        <p:spPr>
          <a:xfrm>
            <a:off x="457200" y="2133600"/>
            <a:ext cx="7769225" cy="3048000"/>
          </a:xfrm>
        </p:spPr>
        <p:txBody>
          <a:bodyPr/>
          <a:lstStyle/>
          <a:p>
            <a:pPr algn="ctr">
              <a:buClr>
                <a:srgbClr val="003399"/>
              </a:buClr>
              <a:buNone/>
            </a:pPr>
            <a:r>
              <a:rPr lang="en-US" dirty="0" smtClean="0"/>
              <a:t>www.sam.gov</a:t>
            </a:r>
          </a:p>
          <a:p>
            <a:pPr>
              <a:buClr>
                <a:srgbClr val="003399"/>
              </a:buClr>
            </a:pPr>
            <a:r>
              <a:rPr lang="en-US" dirty="0" smtClean="0"/>
              <a:t>A system that combines Federal procurement systems and the Catalogue of Federal Domestic Assistance</a:t>
            </a:r>
          </a:p>
          <a:p>
            <a:pPr lvl="1">
              <a:buClr>
                <a:srgbClr val="003399"/>
              </a:buClr>
            </a:pPr>
            <a:r>
              <a:rPr lang="en-US" dirty="0" smtClean="0"/>
              <a:t>First phase includes:</a:t>
            </a:r>
          </a:p>
          <a:p>
            <a:pPr lvl="2">
              <a:buClr>
                <a:srgbClr val="003399"/>
              </a:buClr>
            </a:pPr>
            <a:r>
              <a:rPr lang="en-US" dirty="0" smtClean="0"/>
              <a:t>Excluded Parties List System (EPLS)</a:t>
            </a:r>
          </a:p>
          <a:p>
            <a:pPr lvl="2">
              <a:buClr>
                <a:srgbClr val="003399"/>
              </a:buClr>
            </a:pPr>
            <a:r>
              <a:rPr lang="en-US" dirty="0" smtClean="0"/>
              <a:t>Central Contractor Registry (CCR)</a:t>
            </a:r>
          </a:p>
          <a:p>
            <a:pPr lvl="2">
              <a:buClr>
                <a:srgbClr val="003399"/>
              </a:buClr>
            </a:pPr>
            <a:r>
              <a:rPr lang="en-US" dirty="0" smtClean="0"/>
              <a:t>Online Representations and Certifications Application (ORCA)</a:t>
            </a:r>
          </a:p>
          <a:p>
            <a:pPr lvl="2">
              <a:buClr>
                <a:srgbClr val="003399"/>
              </a:buClr>
            </a:pPr>
            <a:r>
              <a:rPr lang="en-US" dirty="0" smtClean="0"/>
              <a:t>Federal Agency Registration (FedReg)</a:t>
            </a:r>
          </a:p>
          <a:p>
            <a:pPr>
              <a:buClr>
                <a:srgbClr val="003399"/>
              </a:buClr>
            </a:pPr>
            <a:r>
              <a:rPr lang="en-US" b="1" dirty="0" smtClean="0"/>
              <a:t>Caution!  </a:t>
            </a:r>
            <a:r>
              <a:rPr lang="en-US" dirty="0" smtClean="0"/>
              <a:t>Entity vs. Exclusion Entry</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45</a:t>
            </a:fld>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Contracting Officer’s /Specialist’s Role Continued</a:t>
            </a:r>
            <a:endParaRPr lang="en-US" dirty="0"/>
          </a:p>
        </p:txBody>
      </p:sp>
      <p:sp>
        <p:nvSpPr>
          <p:cNvPr id="3" name="Content Placeholder 2"/>
          <p:cNvSpPr>
            <a:spLocks noGrp="1"/>
          </p:cNvSpPr>
          <p:nvPr>
            <p:ph idx="1"/>
          </p:nvPr>
        </p:nvSpPr>
        <p:spPr>
          <a:xfrm>
            <a:off x="533400" y="2667000"/>
            <a:ext cx="7769225" cy="3048000"/>
          </a:xfrm>
        </p:spPr>
        <p:txBody>
          <a:bodyPr/>
          <a:lstStyle/>
          <a:p>
            <a:pPr>
              <a:buClr>
                <a:srgbClr val="003399"/>
              </a:buClr>
            </a:pPr>
            <a:r>
              <a:rPr lang="en-US" dirty="0" smtClean="0"/>
              <a:t>Must take care not to give additional work, extend options, etc. on contracts awarded to a contractor prior to their exclusion (unless a compelling needs determination has been made)</a:t>
            </a:r>
          </a:p>
          <a:p>
            <a:pPr>
              <a:buClr>
                <a:srgbClr val="003399"/>
              </a:buClr>
            </a:pPr>
            <a:endParaRPr lang="en-US" dirty="0" smtClean="0"/>
          </a:p>
          <a:p>
            <a:pPr>
              <a:buClr>
                <a:srgbClr val="003399"/>
              </a:buClr>
            </a:pPr>
            <a:r>
              <a:rPr lang="en-US" dirty="0" smtClean="0"/>
              <a:t>Document poor performance</a:t>
            </a:r>
          </a:p>
          <a:p>
            <a:pPr>
              <a:buClr>
                <a:srgbClr val="003399"/>
              </a:buClr>
            </a:pPr>
            <a:endParaRPr lang="en-US" dirty="0" smtClean="0"/>
          </a:p>
          <a:p>
            <a:pPr>
              <a:buClr>
                <a:srgbClr val="003399"/>
              </a:buClr>
            </a:pPr>
            <a:r>
              <a:rPr lang="en-US" dirty="0" smtClean="0"/>
              <a:t>Properly enter any Terminations for Default into FAPIIS </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Contracting Officer’s/Specialist’s Role Continued</a:t>
            </a:r>
            <a:endParaRPr lang="en-US" dirty="0"/>
          </a:p>
        </p:txBody>
      </p:sp>
      <p:sp>
        <p:nvSpPr>
          <p:cNvPr id="3" name="Content Placeholder 2"/>
          <p:cNvSpPr>
            <a:spLocks noGrp="1"/>
          </p:cNvSpPr>
          <p:nvPr>
            <p:ph idx="1"/>
          </p:nvPr>
        </p:nvSpPr>
        <p:spPr>
          <a:xfrm>
            <a:off x="457200" y="2743200"/>
            <a:ext cx="7769225" cy="3048000"/>
          </a:xfrm>
        </p:spPr>
        <p:txBody>
          <a:bodyPr/>
          <a:lstStyle/>
          <a:p>
            <a:pPr>
              <a:buClr>
                <a:srgbClr val="003399"/>
              </a:buClr>
            </a:pPr>
            <a:r>
              <a:rPr lang="en-US" dirty="0" smtClean="0"/>
              <a:t>Extremely important to follow FAR requirements when working with contractors</a:t>
            </a:r>
          </a:p>
          <a:p>
            <a:pPr lvl="1">
              <a:buClr>
                <a:srgbClr val="003399"/>
              </a:buClr>
            </a:pPr>
            <a:r>
              <a:rPr lang="en-US" dirty="0" smtClean="0"/>
              <a:t>Problematic in a suspension and debarment referral when the agency has unclean hands</a:t>
            </a:r>
          </a:p>
          <a:p>
            <a:pPr>
              <a:buClr>
                <a:srgbClr val="003399"/>
              </a:buClr>
            </a:pPr>
            <a:r>
              <a:rPr lang="en-US" dirty="0" smtClean="0"/>
              <a:t>Engage with OIG when issue or suspicion of wrongdoing (act or omission) arises, overpayment issues</a:t>
            </a:r>
          </a:p>
          <a:p>
            <a:pPr>
              <a:buClr>
                <a:srgbClr val="003399"/>
              </a:buClr>
            </a:pPr>
            <a:r>
              <a:rPr lang="en-US" dirty="0" smtClean="0"/>
              <a:t>Consult with SDO on tax delinquency and Federal felony conviction issues with contractors</a:t>
            </a:r>
          </a:p>
          <a:p>
            <a:pPr lvl="1">
              <a:buClr>
                <a:srgbClr val="003399"/>
              </a:buClr>
            </a:pPr>
            <a:r>
              <a:rPr lang="en-US" dirty="0" smtClean="0"/>
              <a:t>Certification</a:t>
            </a:r>
          </a:p>
        </p:txBody>
      </p:sp>
      <p:sp>
        <p:nvSpPr>
          <p:cNvPr id="4" name="Slide Number Placeholder 3"/>
          <p:cNvSpPr>
            <a:spLocks noGrp="1"/>
          </p:cNvSpPr>
          <p:nvPr>
            <p:ph type="sldNum" sz="quarter" idx="10"/>
          </p:nvPr>
        </p:nvSpPr>
        <p:spPr/>
        <p:txBody>
          <a:bodyPr/>
          <a:lstStyle/>
          <a:p>
            <a:fld id="{34021492-D8A9-4CEE-A327-F99EC7B60D36}" type="slidenum">
              <a:rPr lang="en-US" smtClean="0"/>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5" name="Rectangle 5"/>
          <p:cNvSpPr>
            <a:spLocks noGrp="1" noChangeArrowheads="1"/>
          </p:cNvSpPr>
          <p:nvPr>
            <p:ph type="title"/>
          </p:nvPr>
        </p:nvSpPr>
        <p:spPr>
          <a:xfrm>
            <a:off x="0" y="1476088"/>
            <a:ext cx="9144000" cy="584775"/>
          </a:xfrm>
          <a:noFill/>
          <a:ln/>
        </p:spPr>
        <p:txBody>
          <a:bodyPr anchor="ctr"/>
          <a:lstStyle/>
          <a:p>
            <a:pPr algn="ctr"/>
            <a:r>
              <a:rPr lang="en-US" dirty="0" smtClean="0">
                <a:latin typeface="Times New Roman" pitchFamily="18" charset="0"/>
                <a:cs typeface="Times New Roman" pitchFamily="18" charset="0"/>
              </a:rPr>
              <a:t>Public Laws 112-55 and 112-74</a:t>
            </a:r>
            <a:endParaRPr lang="en-US" dirty="0">
              <a:latin typeface="Times New Roman" pitchFamily="18" charset="0"/>
              <a:cs typeface="Times New Roman" pitchFamily="18" charset="0"/>
            </a:endParaRPr>
          </a:p>
        </p:txBody>
      </p:sp>
      <p:sp>
        <p:nvSpPr>
          <p:cNvPr id="5" name="Content Placeholder 4"/>
          <p:cNvSpPr>
            <a:spLocks noGrp="1"/>
          </p:cNvSpPr>
          <p:nvPr>
            <p:ph idx="1"/>
          </p:nvPr>
        </p:nvSpPr>
        <p:spPr>
          <a:xfrm>
            <a:off x="455613" y="2393950"/>
            <a:ext cx="7769225" cy="4083050"/>
          </a:xfrm>
        </p:spPr>
        <p:txBody>
          <a:bodyPr/>
          <a:lstStyle/>
          <a:p>
            <a:pPr>
              <a:buClr>
                <a:srgbClr val="003399"/>
              </a:buClr>
            </a:pPr>
            <a:r>
              <a:rPr lang="en-US" b="1" dirty="0" smtClean="0">
                <a:latin typeface="+mj-lt"/>
                <a:cs typeface="Times New Roman" pitchFamily="18" charset="0"/>
              </a:rPr>
              <a:t>Prohibit</a:t>
            </a:r>
            <a:r>
              <a:rPr lang="en-US" dirty="0" smtClean="0">
                <a:latin typeface="+mj-lt"/>
                <a:cs typeface="Times New Roman" pitchFamily="18" charset="0"/>
              </a:rPr>
              <a:t> the award of contracts, grants, or cooperative agreements using funds from the 2012 Appropriations Act to corporations that:</a:t>
            </a:r>
          </a:p>
          <a:p>
            <a:pPr lvl="1">
              <a:buClr>
                <a:srgbClr val="003399"/>
              </a:buClr>
              <a:buFont typeface="Wingdings" pitchFamily="2" charset="2"/>
              <a:buChar char="Ø"/>
            </a:pPr>
            <a:r>
              <a:rPr lang="en-US" dirty="0" smtClean="0">
                <a:latin typeface="+mj-lt"/>
                <a:cs typeface="Times New Roman" pitchFamily="18" charset="0"/>
              </a:rPr>
              <a:t>Have been convicted of a felony within the preceding 24 months; or</a:t>
            </a:r>
          </a:p>
          <a:p>
            <a:pPr lvl="1">
              <a:buClr>
                <a:srgbClr val="003399"/>
              </a:buClr>
              <a:buFont typeface="Wingdings" pitchFamily="2" charset="2"/>
              <a:buChar char="Ø"/>
            </a:pPr>
            <a:r>
              <a:rPr lang="en-US" dirty="0" smtClean="0">
                <a:latin typeface="+mj-lt"/>
                <a:cs typeface="Times New Roman" pitchFamily="18" charset="0"/>
              </a:rPr>
              <a:t>Have unpaid tax delinquencies,</a:t>
            </a:r>
          </a:p>
          <a:p>
            <a:pPr>
              <a:buClr>
                <a:srgbClr val="003399"/>
              </a:buClr>
            </a:pPr>
            <a:r>
              <a:rPr lang="en-US" b="1" dirty="0" smtClean="0">
                <a:latin typeface="+mj-lt"/>
                <a:cs typeface="Times New Roman" pitchFamily="18" charset="0"/>
              </a:rPr>
              <a:t>Unless </a:t>
            </a:r>
            <a:r>
              <a:rPr lang="en-US" i="1" dirty="0" smtClean="0">
                <a:latin typeface="+mj-lt"/>
                <a:cs typeface="Times New Roman" pitchFamily="18" charset="0"/>
              </a:rPr>
              <a:t>an/the</a:t>
            </a:r>
            <a:r>
              <a:rPr lang="en-US" dirty="0" smtClean="0">
                <a:latin typeface="+mj-lt"/>
                <a:cs typeface="Times New Roman" pitchFamily="18" charset="0"/>
              </a:rPr>
              <a:t> agency’s SDO has considered suspension and debarment of the corporation and has made a determination that no further action is necessary to protect the interests of the Government.</a:t>
            </a:r>
          </a:p>
        </p:txBody>
      </p:sp>
      <p:sp>
        <p:nvSpPr>
          <p:cNvPr id="4" name="Slide Number Placeholder 3"/>
          <p:cNvSpPr>
            <a:spLocks noGrp="1"/>
          </p:cNvSpPr>
          <p:nvPr>
            <p:ph type="sldNum" sz="quarter" idx="10"/>
          </p:nvPr>
        </p:nvSpPr>
        <p:spPr/>
        <p:txBody>
          <a:bodyPr/>
          <a:lstStyle/>
          <a:p>
            <a:r>
              <a:rPr lang="en-US" dirty="0" smtClean="0">
                <a:latin typeface="Times New Roman" pitchFamily="18" charset="0"/>
                <a:cs typeface="Times New Roman" pitchFamily="18" charset="0"/>
              </a:rPr>
              <a:t>49</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79550"/>
            <a:ext cx="9144000" cy="584775"/>
          </a:xfrm>
        </p:spPr>
        <p:txBody>
          <a:bodyPr/>
          <a:lstStyle/>
          <a:p>
            <a:pPr algn="ctr"/>
            <a:r>
              <a:rPr lang="en-US" dirty="0" smtClean="0"/>
              <a:t>Challenges in Implementing PL 112-55 and 112-74</a:t>
            </a:r>
            <a:endParaRPr lang="en-US" dirty="0"/>
          </a:p>
        </p:txBody>
      </p:sp>
      <p:sp>
        <p:nvSpPr>
          <p:cNvPr id="3" name="Content Placeholder 2"/>
          <p:cNvSpPr>
            <a:spLocks noGrp="1"/>
          </p:cNvSpPr>
          <p:nvPr>
            <p:ph idx="1"/>
          </p:nvPr>
        </p:nvSpPr>
        <p:spPr>
          <a:xfrm>
            <a:off x="381000" y="2590800"/>
            <a:ext cx="7769225" cy="3048000"/>
          </a:xfrm>
        </p:spPr>
        <p:txBody>
          <a:bodyPr/>
          <a:lstStyle/>
          <a:p>
            <a:pPr>
              <a:buClr>
                <a:srgbClr val="003399"/>
              </a:buClr>
            </a:pPr>
            <a:r>
              <a:rPr lang="en-US" dirty="0" smtClean="0"/>
              <a:t>Law is poorly written- (an agency) vs. (the agency)</a:t>
            </a:r>
          </a:p>
          <a:p>
            <a:pPr>
              <a:buClr>
                <a:srgbClr val="003399"/>
              </a:buClr>
            </a:pPr>
            <a:endParaRPr lang="en-US" dirty="0" smtClean="0"/>
          </a:p>
          <a:p>
            <a:pPr>
              <a:buClr>
                <a:srgbClr val="003399"/>
              </a:buClr>
            </a:pPr>
            <a:r>
              <a:rPr lang="en-US" dirty="0" smtClean="0"/>
              <a:t>Delayed procurement process</a:t>
            </a:r>
          </a:p>
          <a:p>
            <a:pPr>
              <a:buClr>
                <a:srgbClr val="003399"/>
              </a:buClr>
              <a:buNone/>
            </a:pPr>
            <a:endParaRPr lang="en-US" dirty="0" smtClean="0"/>
          </a:p>
          <a:p>
            <a:pPr>
              <a:buClr>
                <a:srgbClr val="003399"/>
              </a:buClr>
            </a:pPr>
            <a:r>
              <a:rPr lang="en-US" dirty="0" smtClean="0"/>
              <a:t>Might encourage forum shopping</a:t>
            </a:r>
          </a:p>
          <a:p>
            <a:pPr>
              <a:buClr>
                <a:srgbClr val="003399"/>
              </a:buClr>
              <a:buNone/>
            </a:pPr>
            <a:endParaRPr lang="en-US" dirty="0" smtClean="0"/>
          </a:p>
          <a:p>
            <a:pPr>
              <a:buClr>
                <a:srgbClr val="003399"/>
              </a:buClr>
            </a:pPr>
            <a:r>
              <a:rPr lang="en-US" dirty="0" smtClean="0"/>
              <a:t>FAR implementation</a:t>
            </a:r>
          </a:p>
          <a:p>
            <a:pPr>
              <a:buClr>
                <a:srgbClr val="003399"/>
              </a:buClr>
            </a:pP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49</a:t>
            </a:fld>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Policy Reasons for Suspension and Debarment </a:t>
            </a:r>
            <a:endParaRPr lang="en-US" dirty="0"/>
          </a:p>
        </p:txBody>
      </p:sp>
      <p:sp>
        <p:nvSpPr>
          <p:cNvPr id="3" name="Content Placeholder 2"/>
          <p:cNvSpPr>
            <a:spLocks noGrp="1"/>
          </p:cNvSpPr>
          <p:nvPr>
            <p:ph idx="1"/>
          </p:nvPr>
        </p:nvSpPr>
        <p:spPr>
          <a:xfrm>
            <a:off x="457200" y="2362200"/>
            <a:ext cx="7769225" cy="3048000"/>
          </a:xfrm>
        </p:spPr>
        <p:txBody>
          <a:bodyPr/>
          <a:lstStyle/>
          <a:p>
            <a:pPr>
              <a:buClr>
                <a:srgbClr val="003399"/>
              </a:buClr>
            </a:pPr>
            <a:r>
              <a:rPr lang="en-US" dirty="0" smtClean="0"/>
              <a:t>Federal Government only does business with responsible contractors (FAR 9.402(a))</a:t>
            </a:r>
          </a:p>
          <a:p>
            <a:pPr lvl="1">
              <a:buClr>
                <a:srgbClr val="003399"/>
              </a:buClr>
            </a:pPr>
            <a:r>
              <a:rPr lang="en-US" dirty="0" smtClean="0"/>
              <a:t>Excluded contractors are listed on the System for Award Management (</a:t>
            </a:r>
            <a:r>
              <a:rPr lang="en-US" dirty="0" smtClean="0">
                <a:hlinkClick r:id="rId3"/>
              </a:rPr>
              <a:t>www.sam.gov</a:t>
            </a:r>
            <a:r>
              <a:rPr lang="en-US" dirty="0" smtClean="0"/>
              <a:t>)</a:t>
            </a:r>
          </a:p>
          <a:p>
            <a:pPr lvl="2">
              <a:buClr>
                <a:srgbClr val="003399"/>
              </a:buClr>
            </a:pPr>
            <a:r>
              <a:rPr lang="en-US" dirty="0" smtClean="0"/>
              <a:t>This replaces the Excluded Parties List System (EPLS)</a:t>
            </a:r>
          </a:p>
          <a:p>
            <a:pPr>
              <a:buClr>
                <a:srgbClr val="003399"/>
              </a:buClr>
            </a:pPr>
            <a:r>
              <a:rPr lang="en-US" dirty="0" smtClean="0"/>
              <a:t>Each Federal Agency is required to have a Suspension and Debarment program</a:t>
            </a:r>
          </a:p>
          <a:p>
            <a:pPr lvl="1">
              <a:buClr>
                <a:srgbClr val="003399"/>
              </a:buClr>
            </a:pPr>
            <a:r>
              <a:rPr lang="en-US" dirty="0" smtClean="0"/>
              <a:t>A suspension or debarment action by one agency’s Suspension and Debarment Official (SDO) is effective for all Federal agencies (Decision is reciprocal)</a:t>
            </a:r>
          </a:p>
        </p:txBody>
      </p:sp>
      <p:sp>
        <p:nvSpPr>
          <p:cNvPr id="4" name="Slide Number Placeholder 3"/>
          <p:cNvSpPr>
            <a:spLocks noGrp="1"/>
          </p:cNvSpPr>
          <p:nvPr>
            <p:ph type="sldNum" sz="quarter" idx="10"/>
          </p:nvPr>
        </p:nvSpPr>
        <p:spPr/>
        <p:txBody>
          <a:bodyPr/>
          <a:lstStyle/>
          <a:p>
            <a:fld id="{34021492-D8A9-4CEE-A327-F99EC7B60D36}" type="slidenum">
              <a:rPr lang="en-US" smtClean="0"/>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584775"/>
          </a:xfrm>
        </p:spPr>
        <p:txBody>
          <a:bodyPr/>
          <a:lstStyle/>
          <a:p>
            <a:pPr algn="ctr"/>
            <a:r>
              <a:rPr lang="en-US" dirty="0" smtClean="0"/>
              <a:t>Contracting Officer Representative’s Role</a:t>
            </a:r>
            <a:endParaRPr lang="en-US" dirty="0"/>
          </a:p>
        </p:txBody>
      </p:sp>
      <p:sp>
        <p:nvSpPr>
          <p:cNvPr id="3" name="Content Placeholder 2"/>
          <p:cNvSpPr>
            <a:spLocks noGrp="1"/>
          </p:cNvSpPr>
          <p:nvPr>
            <p:ph idx="1"/>
          </p:nvPr>
        </p:nvSpPr>
        <p:spPr>
          <a:xfrm>
            <a:off x="457200" y="2743200"/>
            <a:ext cx="7769225" cy="3048000"/>
          </a:xfrm>
        </p:spPr>
        <p:txBody>
          <a:bodyPr/>
          <a:lstStyle/>
          <a:p>
            <a:pPr>
              <a:buClr>
                <a:srgbClr val="003399"/>
              </a:buClr>
            </a:pPr>
            <a:r>
              <a:rPr lang="en-US" dirty="0" smtClean="0"/>
              <a:t>Maintain clean hands and Encourage contractors to stay out of trouble with suspension and debarment</a:t>
            </a:r>
          </a:p>
          <a:p>
            <a:pPr>
              <a:buClr>
                <a:srgbClr val="003399"/>
              </a:buClr>
            </a:pPr>
            <a:endParaRPr lang="en-US" dirty="0" smtClean="0"/>
          </a:p>
          <a:p>
            <a:pPr>
              <a:buClr>
                <a:srgbClr val="003399"/>
              </a:buClr>
            </a:pPr>
            <a:r>
              <a:rPr lang="en-US" dirty="0" smtClean="0"/>
              <a:t>Document and report lack of contractor or poor contractor performance to Contractor Officer</a:t>
            </a:r>
          </a:p>
          <a:p>
            <a:pPr>
              <a:buClr>
                <a:srgbClr val="003399"/>
              </a:buClr>
            </a:pPr>
            <a:endParaRPr lang="en-US" dirty="0" smtClean="0"/>
          </a:p>
          <a:p>
            <a:pPr>
              <a:buClr>
                <a:srgbClr val="003399"/>
              </a:buClr>
            </a:pPr>
            <a:r>
              <a:rPr lang="en-US" dirty="0" smtClean="0"/>
              <a:t>Assist Contracting Officer with collaborating with their Federal Agency’s Office of Inspector General</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50</a:t>
            </a:fld>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Acquisition Workforce Generally</a:t>
            </a:r>
            <a:endParaRPr lang="en-US" dirty="0"/>
          </a:p>
        </p:txBody>
      </p:sp>
      <p:sp>
        <p:nvSpPr>
          <p:cNvPr id="3" name="Content Placeholder 2"/>
          <p:cNvSpPr>
            <a:spLocks noGrp="1"/>
          </p:cNvSpPr>
          <p:nvPr>
            <p:ph idx="1"/>
          </p:nvPr>
        </p:nvSpPr>
        <p:spPr/>
        <p:txBody>
          <a:bodyPr/>
          <a:lstStyle/>
          <a:p>
            <a:pPr>
              <a:buClr>
                <a:srgbClr val="003399"/>
              </a:buClr>
            </a:pPr>
            <a:r>
              <a:rPr lang="en-US" dirty="0" smtClean="0"/>
              <a:t>Make referrals to OIG and/or SDO re: contractors who should be considered for suspension and debarment</a:t>
            </a:r>
          </a:p>
          <a:p>
            <a:pPr lvl="1">
              <a:buClr>
                <a:srgbClr val="003399"/>
              </a:buClr>
            </a:pPr>
            <a:r>
              <a:rPr lang="en-US" dirty="0" smtClean="0"/>
              <a:t>Can be for contractor generally or individuals working for the contractor</a:t>
            </a:r>
          </a:p>
          <a:p>
            <a:pPr lvl="1">
              <a:buClr>
                <a:srgbClr val="003399"/>
              </a:buClr>
            </a:pPr>
            <a:r>
              <a:rPr lang="en-US" dirty="0" smtClean="0"/>
              <a:t>Information of wrongdoing or alleged wrongdoing need not be related to contract performance </a:t>
            </a:r>
          </a:p>
          <a:p>
            <a:pPr>
              <a:buClr>
                <a:srgbClr val="003399"/>
              </a:buClr>
            </a:pPr>
            <a:r>
              <a:rPr lang="en-US" dirty="0" smtClean="0"/>
              <a:t>Communicate with SDO</a:t>
            </a:r>
          </a:p>
          <a:p>
            <a:pPr lvl="1">
              <a:buClr>
                <a:srgbClr val="003399"/>
              </a:buClr>
            </a:pPr>
            <a:r>
              <a:rPr lang="en-US" dirty="0" smtClean="0"/>
              <a:t>Utilize Interagency Suspension and Debarment List of SDOs and S&amp;D contacts if you do not know who your SDO is</a:t>
            </a:r>
          </a:p>
          <a:p>
            <a:pPr lvl="2">
              <a:buClr>
                <a:srgbClr val="003399"/>
              </a:buClr>
            </a:pPr>
            <a:r>
              <a:rPr lang="en-US" dirty="0" smtClean="0"/>
              <a:t>See Links page </a:t>
            </a:r>
            <a:r>
              <a:rPr lang="en-US" i="1" dirty="0" smtClean="0"/>
              <a:t>infra</a:t>
            </a: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De Facto</a:t>
            </a:r>
            <a:r>
              <a:rPr lang="en-US" dirty="0" smtClean="0"/>
              <a:t> Debarment</a:t>
            </a:r>
            <a:endParaRPr lang="en-US" i="1" dirty="0"/>
          </a:p>
        </p:txBody>
      </p:sp>
      <p:sp>
        <p:nvSpPr>
          <p:cNvPr id="3" name="Content Placeholder 2"/>
          <p:cNvSpPr>
            <a:spLocks noGrp="1"/>
          </p:cNvSpPr>
          <p:nvPr>
            <p:ph idx="1"/>
          </p:nvPr>
        </p:nvSpPr>
        <p:spPr/>
        <p:txBody>
          <a:bodyPr/>
          <a:lstStyle/>
          <a:p>
            <a:pPr>
              <a:buClr>
                <a:srgbClr val="003399"/>
              </a:buClr>
            </a:pPr>
            <a:r>
              <a:rPr lang="en-US" i="1" dirty="0" smtClean="0"/>
              <a:t>De Facto</a:t>
            </a:r>
            <a:r>
              <a:rPr lang="en-US" dirty="0" smtClean="0"/>
              <a:t> Debarment: </a:t>
            </a:r>
            <a:r>
              <a:rPr lang="en-US" b="1" i="1" u="sng" dirty="0" smtClean="0"/>
              <a:t>Using other means </a:t>
            </a:r>
            <a:r>
              <a:rPr lang="en-US" dirty="0" smtClean="0"/>
              <a:t>than suspension and debarment to effectively exclude a contractor from Federal procurement and non-procurement programs</a:t>
            </a:r>
          </a:p>
          <a:p>
            <a:pPr marL="742950" lvl="2" indent="-342900">
              <a:buClr>
                <a:srgbClr val="003399"/>
              </a:buClr>
              <a:buFont typeface="Wingdings" pitchFamily="2" charset="2"/>
              <a:buChar char="Ø"/>
            </a:pPr>
            <a:r>
              <a:rPr lang="en-US" dirty="0" smtClean="0"/>
              <a:t>A due process issue: Contractors do not have the opportunity to present their case</a:t>
            </a:r>
          </a:p>
          <a:p>
            <a:pPr>
              <a:buClr>
                <a:srgbClr val="003399"/>
              </a:buClr>
            </a:pPr>
            <a:r>
              <a:rPr lang="en-US" dirty="0" smtClean="0"/>
              <a:t>Possible Areas Where </a:t>
            </a:r>
            <a:r>
              <a:rPr lang="en-US" i="1" dirty="0" smtClean="0"/>
              <a:t>De Facto</a:t>
            </a:r>
            <a:r>
              <a:rPr lang="en-US" dirty="0" smtClean="0"/>
              <a:t> Debarment Can Arise:</a:t>
            </a:r>
          </a:p>
          <a:p>
            <a:pPr lvl="1">
              <a:buClr>
                <a:srgbClr val="003399"/>
              </a:buClr>
            </a:pPr>
            <a:r>
              <a:rPr lang="en-US" dirty="0" smtClean="0"/>
              <a:t>FAPIIS: Misuse of Administrative Agreement Information</a:t>
            </a:r>
          </a:p>
          <a:p>
            <a:pPr lvl="1">
              <a:buClr>
                <a:srgbClr val="003399"/>
              </a:buClr>
            </a:pPr>
            <a:r>
              <a:rPr lang="en-US" smtClean="0"/>
              <a:t>SAM Inactive Section</a:t>
            </a:r>
            <a:endParaRPr lang="en-US" dirty="0" smtClean="0"/>
          </a:p>
          <a:p>
            <a:pPr lvl="1">
              <a:buClr>
                <a:srgbClr val="003399"/>
              </a:buClr>
            </a:pPr>
            <a:r>
              <a:rPr lang="en-US" dirty="0" smtClean="0"/>
              <a:t>State-level suspension or debarment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Important Links</a:t>
            </a:r>
            <a:endParaRPr lang="en-US" dirty="0"/>
          </a:p>
        </p:txBody>
      </p:sp>
      <p:sp>
        <p:nvSpPr>
          <p:cNvPr id="3" name="Content Placeholder 2"/>
          <p:cNvSpPr>
            <a:spLocks noGrp="1"/>
          </p:cNvSpPr>
          <p:nvPr>
            <p:ph idx="1"/>
          </p:nvPr>
        </p:nvSpPr>
        <p:spPr/>
        <p:txBody>
          <a:bodyPr/>
          <a:lstStyle/>
          <a:p>
            <a:pPr>
              <a:buClr>
                <a:srgbClr val="003399"/>
              </a:buClr>
            </a:pPr>
            <a:r>
              <a:rPr lang="en-US" b="1" dirty="0" smtClean="0"/>
              <a:t>System for Award Management:</a:t>
            </a:r>
            <a:r>
              <a:rPr lang="en-US" dirty="0" smtClean="0"/>
              <a:t> </a:t>
            </a:r>
            <a:r>
              <a:rPr lang="en-US" dirty="0" smtClean="0">
                <a:hlinkClick r:id="rId2"/>
              </a:rPr>
              <a:t>www.sam.gov</a:t>
            </a:r>
            <a:endParaRPr lang="en-US" dirty="0" smtClean="0"/>
          </a:p>
          <a:p>
            <a:pPr>
              <a:buClr>
                <a:srgbClr val="003399"/>
              </a:buClr>
            </a:pPr>
            <a:r>
              <a:rPr lang="en-US" b="1" dirty="0" smtClean="0"/>
              <a:t>Interagency Suspension and Debarment Committee:</a:t>
            </a:r>
            <a:r>
              <a:rPr lang="en-US" dirty="0" smtClean="0"/>
              <a:t> </a:t>
            </a:r>
            <a:r>
              <a:rPr lang="en-US" dirty="0" smtClean="0">
                <a:hlinkClick r:id="rId3"/>
              </a:rPr>
              <a:t>http://www.epa.gov/ogd/sdd/isdc.htm</a:t>
            </a:r>
            <a:endParaRPr lang="en-US" dirty="0" smtClean="0"/>
          </a:p>
          <a:p>
            <a:pPr>
              <a:buClr>
                <a:srgbClr val="003399"/>
              </a:buClr>
            </a:pPr>
            <a:r>
              <a:rPr lang="en-US" b="1" dirty="0" smtClean="0"/>
              <a:t>Inspector Generals Directory:</a:t>
            </a:r>
          </a:p>
          <a:p>
            <a:pPr>
              <a:buClr>
                <a:srgbClr val="003399"/>
              </a:buClr>
              <a:buNone/>
            </a:pPr>
            <a:r>
              <a:rPr lang="en-US" dirty="0" smtClean="0">
                <a:hlinkClick r:id="rId4" action="ppaction://hlinksldjump"/>
              </a:rPr>
              <a:t>	http://www.ignet.gov/igs/homepage1.html</a:t>
            </a:r>
            <a:endParaRPr lang="en-US" dirty="0" smtClean="0"/>
          </a:p>
          <a:p>
            <a:pPr>
              <a:buClr>
                <a:srgbClr val="003399"/>
              </a:buClr>
            </a:pPr>
            <a:r>
              <a:rPr lang="en-US" b="1" dirty="0" smtClean="0"/>
              <a:t>FAR 9.4: </a:t>
            </a:r>
            <a:r>
              <a:rPr lang="en-US" dirty="0" smtClean="0">
                <a:hlinkClick r:id="rId4" action="ppaction://hlinksldjump"/>
              </a:rPr>
              <a:t>https://www.acquisition.gov/far/current/html/Subpart%209_4.html#wp1083280</a:t>
            </a:r>
            <a:endParaRPr lang="en-US" dirty="0" smtClean="0"/>
          </a:p>
        </p:txBody>
      </p:sp>
      <p:sp>
        <p:nvSpPr>
          <p:cNvPr id="4" name="Slide Number Placeholder 3"/>
          <p:cNvSpPr>
            <a:spLocks noGrp="1"/>
          </p:cNvSpPr>
          <p:nvPr>
            <p:ph type="sldNum" sz="quarter" idx="10"/>
          </p:nvPr>
        </p:nvSpPr>
        <p:spPr/>
        <p:txBody>
          <a:bodyPr/>
          <a:lstStyle/>
          <a:p>
            <a:fld id="{34021492-D8A9-4CEE-A327-F99EC7B60D36}" type="slidenum">
              <a:rPr lang="en-US" smtClean="0"/>
              <a:pPr/>
              <a:t>53</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7769225" cy="1077218"/>
          </a:xfrm>
        </p:spPr>
        <p:txBody>
          <a:bodyPr/>
          <a:lstStyle/>
          <a:p>
            <a:pPr algn="ctr"/>
            <a:r>
              <a:rPr lang="en-US" dirty="0" smtClean="0"/>
              <a:t>Policy Reasons for Suspension and Debarment Continued</a:t>
            </a:r>
            <a:endParaRPr lang="en-US" dirty="0"/>
          </a:p>
        </p:txBody>
      </p:sp>
      <p:sp>
        <p:nvSpPr>
          <p:cNvPr id="3" name="Content Placeholder 2"/>
          <p:cNvSpPr>
            <a:spLocks noGrp="1"/>
          </p:cNvSpPr>
          <p:nvPr>
            <p:ph idx="1"/>
          </p:nvPr>
        </p:nvSpPr>
        <p:spPr/>
        <p:txBody>
          <a:bodyPr/>
          <a:lstStyle/>
          <a:p>
            <a:pPr>
              <a:buClr>
                <a:srgbClr val="003399"/>
              </a:buClr>
            </a:pPr>
            <a:r>
              <a:rPr lang="en-US" dirty="0" smtClean="0"/>
              <a:t>Suspension and debarment is the way to protect</a:t>
            </a:r>
            <a:r>
              <a:rPr lang="en-US" i="1" dirty="0" smtClean="0"/>
              <a:t> </a:t>
            </a:r>
            <a:r>
              <a:rPr lang="en-US" dirty="0" smtClean="0"/>
              <a:t>the Federal government from contractors that are not presently responsible</a:t>
            </a:r>
          </a:p>
          <a:p>
            <a:pPr lvl="1">
              <a:buClr>
                <a:srgbClr val="003399"/>
              </a:buClr>
            </a:pPr>
            <a:r>
              <a:rPr lang="en-US" dirty="0" smtClean="0"/>
              <a:t>It is not a tool for punishment</a:t>
            </a:r>
          </a:p>
          <a:p>
            <a:pPr>
              <a:buClr>
                <a:srgbClr val="003399"/>
              </a:buClr>
            </a:pPr>
            <a:r>
              <a:rPr lang="en-US" dirty="0" smtClean="0"/>
              <a:t>It is a business decision</a:t>
            </a:r>
          </a:p>
          <a:p>
            <a:pPr lvl="1">
              <a:buClr>
                <a:srgbClr val="003399"/>
              </a:buClr>
            </a:pPr>
            <a:r>
              <a:rPr lang="en-US" dirty="0" smtClean="0"/>
              <a:t>SDOs have the discretion to decide when suspension and debarment is necessary to protect the Federal Government’s interests</a:t>
            </a:r>
          </a:p>
          <a:p>
            <a:pPr lvl="1">
              <a:buClr>
                <a:srgbClr val="003399"/>
              </a:buClr>
            </a:pPr>
            <a:r>
              <a:rPr lang="en-US" dirty="0" smtClean="0"/>
              <a:t>Difference between discretionary debarment and mandatory, statutory debarment</a:t>
            </a:r>
          </a:p>
        </p:txBody>
      </p:sp>
      <p:sp>
        <p:nvSpPr>
          <p:cNvPr id="4" name="Slide Number Placeholder 3"/>
          <p:cNvSpPr>
            <a:spLocks noGrp="1"/>
          </p:cNvSpPr>
          <p:nvPr>
            <p:ph type="sldNum" sz="quarter" idx="10"/>
          </p:nvPr>
        </p:nvSpPr>
        <p:spPr/>
        <p:txBody>
          <a:bodyPr/>
          <a:lstStyle/>
          <a:p>
            <a:fld id="{34021492-D8A9-4CEE-A327-F99EC7B60D36}" type="slidenum">
              <a:rPr lang="en-US" smtClean="0"/>
              <a:pPr/>
              <a:t>6</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514600"/>
            <a:ext cx="7772400" cy="1938992"/>
          </a:xfrm>
        </p:spPr>
        <p:txBody>
          <a:bodyPr/>
          <a:lstStyle/>
          <a:p>
            <a:pPr algn="ctr"/>
            <a:r>
              <a:rPr lang="en-US" dirty="0" smtClean="0"/>
              <a:t>WHAT IS suspension and debarment?</a:t>
            </a:r>
            <a:br>
              <a:rPr lang="en-US" dirty="0" smtClean="0"/>
            </a:br>
            <a:r>
              <a:rPr lang="en-US" dirty="0" smtClean="0"/>
              <a:t>(FAR 9.4)</a:t>
            </a:r>
            <a:endParaRPr lang="en-US" dirty="0"/>
          </a:p>
        </p:txBody>
      </p:sp>
      <p:sp>
        <p:nvSpPr>
          <p:cNvPr id="4" name="Slide Number Placeholder 3"/>
          <p:cNvSpPr>
            <a:spLocks noGrp="1"/>
          </p:cNvSpPr>
          <p:nvPr>
            <p:ph type="sldNum" sz="quarter" idx="10"/>
          </p:nvPr>
        </p:nvSpPr>
        <p:spPr/>
        <p:txBody>
          <a:bodyPr/>
          <a:lstStyle/>
          <a:p>
            <a:fld id="{FFB4FF86-13BF-4BB8-9742-B75BB5E30722}" type="slidenum">
              <a:rPr lang="en-US" smtClean="0"/>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Suspension (FAR 9.407)</a:t>
            </a:r>
            <a:endParaRPr lang="en-US" dirty="0"/>
          </a:p>
        </p:txBody>
      </p:sp>
      <p:sp>
        <p:nvSpPr>
          <p:cNvPr id="3" name="Content Placeholder 2"/>
          <p:cNvSpPr>
            <a:spLocks noGrp="1"/>
          </p:cNvSpPr>
          <p:nvPr>
            <p:ph idx="1"/>
          </p:nvPr>
        </p:nvSpPr>
        <p:spPr/>
        <p:txBody>
          <a:bodyPr/>
          <a:lstStyle/>
          <a:p>
            <a:pPr>
              <a:buClr>
                <a:srgbClr val="003399"/>
              </a:buClr>
            </a:pPr>
            <a:r>
              <a:rPr lang="en-US" b="1" dirty="0" smtClean="0"/>
              <a:t>What is it?</a:t>
            </a:r>
          </a:p>
          <a:p>
            <a:pPr lvl="1">
              <a:buClr>
                <a:srgbClr val="003399"/>
              </a:buClr>
            </a:pPr>
            <a:r>
              <a:rPr lang="en-US" dirty="0" smtClean="0"/>
              <a:t>A </a:t>
            </a:r>
            <a:r>
              <a:rPr lang="en-US" i="1" dirty="0" smtClean="0"/>
              <a:t>temporary exclusion </a:t>
            </a:r>
            <a:r>
              <a:rPr lang="en-US" dirty="0" smtClean="0"/>
              <a:t>used only when the Government needs </a:t>
            </a:r>
            <a:r>
              <a:rPr lang="en-US" i="1" dirty="0" smtClean="0"/>
              <a:t>immediate protection </a:t>
            </a:r>
          </a:p>
          <a:p>
            <a:pPr lvl="1">
              <a:buClr>
                <a:srgbClr val="003399"/>
              </a:buClr>
            </a:pPr>
            <a:r>
              <a:rPr lang="en-US" dirty="0" smtClean="0"/>
              <a:t>Used when facts about possible wrongdoing are still being developed through an investigation or legal proceedings</a:t>
            </a:r>
          </a:p>
          <a:p>
            <a:pPr lvl="1">
              <a:buClr>
                <a:srgbClr val="003399"/>
              </a:buClr>
            </a:pPr>
            <a:r>
              <a:rPr lang="en-US" b="1" dirty="0" smtClean="0"/>
              <a:t>Basis Required</a:t>
            </a:r>
            <a:r>
              <a:rPr lang="en-US" dirty="0" smtClean="0"/>
              <a:t>: The SDO needs information sufficient to support the reasonable belief that a particular act or omission occurred (Adequate Evidence)</a:t>
            </a:r>
          </a:p>
          <a:p>
            <a:pPr lvl="1">
              <a:buClr>
                <a:srgbClr val="003399"/>
              </a:buClr>
            </a:pPr>
            <a:endParaRPr lang="en-US" dirty="0" smtClean="0"/>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79550"/>
            <a:ext cx="7769225" cy="1077218"/>
          </a:xfrm>
        </p:spPr>
        <p:txBody>
          <a:bodyPr/>
          <a:lstStyle/>
          <a:p>
            <a:pPr algn="ctr"/>
            <a:r>
              <a:rPr lang="en-US" dirty="0" smtClean="0"/>
              <a:t>Proposal for Debarment/Debarment </a:t>
            </a:r>
            <a:br>
              <a:rPr lang="en-US" dirty="0" smtClean="0"/>
            </a:br>
            <a:r>
              <a:rPr lang="en-US" dirty="0" smtClean="0"/>
              <a:t>(FAR 9.406)</a:t>
            </a:r>
            <a:endParaRPr lang="en-US" dirty="0"/>
          </a:p>
        </p:txBody>
      </p:sp>
      <p:sp>
        <p:nvSpPr>
          <p:cNvPr id="3" name="Content Placeholder 2"/>
          <p:cNvSpPr>
            <a:spLocks noGrp="1"/>
          </p:cNvSpPr>
          <p:nvPr>
            <p:ph idx="1"/>
          </p:nvPr>
        </p:nvSpPr>
        <p:spPr>
          <a:xfrm>
            <a:off x="457200" y="2133600"/>
            <a:ext cx="7769225" cy="3048000"/>
          </a:xfrm>
        </p:spPr>
        <p:txBody>
          <a:bodyPr/>
          <a:lstStyle/>
          <a:p>
            <a:pPr>
              <a:buClr>
                <a:srgbClr val="003399"/>
              </a:buClr>
            </a:pPr>
            <a:endParaRPr lang="en-US" b="1" dirty="0" smtClean="0"/>
          </a:p>
          <a:p>
            <a:pPr>
              <a:buClr>
                <a:srgbClr val="003399"/>
              </a:buClr>
            </a:pPr>
            <a:r>
              <a:rPr lang="en-US" b="1" dirty="0" smtClean="0"/>
              <a:t>What is it?</a:t>
            </a:r>
          </a:p>
          <a:p>
            <a:pPr lvl="1">
              <a:buClr>
                <a:srgbClr val="003399"/>
              </a:buClr>
            </a:pPr>
            <a:r>
              <a:rPr lang="en-US" dirty="0" smtClean="0"/>
              <a:t>An exclusion from Federal procurement and non-procurement programs for a specified period of time</a:t>
            </a:r>
          </a:p>
          <a:p>
            <a:pPr lvl="1">
              <a:buClr>
                <a:srgbClr val="003399"/>
              </a:buClr>
            </a:pPr>
            <a:r>
              <a:rPr lang="en-US" dirty="0" smtClean="0"/>
              <a:t>Used when an investigation or legal proceedings have concluded </a:t>
            </a:r>
          </a:p>
          <a:p>
            <a:pPr lvl="1">
              <a:buClr>
                <a:srgbClr val="003399"/>
              </a:buClr>
            </a:pPr>
            <a:r>
              <a:rPr lang="en-US" b="1" dirty="0" smtClean="0"/>
              <a:t>Basis Required</a:t>
            </a:r>
            <a:r>
              <a:rPr lang="en-US" dirty="0" smtClean="0"/>
              <a:t>:</a:t>
            </a:r>
          </a:p>
          <a:p>
            <a:pPr lvl="2">
              <a:buClr>
                <a:srgbClr val="003399"/>
              </a:buClr>
            </a:pPr>
            <a:r>
              <a:rPr lang="en-US" dirty="0" smtClean="0"/>
              <a:t>A civil judgment or conviction</a:t>
            </a:r>
          </a:p>
          <a:p>
            <a:pPr lvl="2">
              <a:buClr>
                <a:srgbClr val="003399"/>
              </a:buClr>
            </a:pPr>
            <a:r>
              <a:rPr lang="en-US" dirty="0" smtClean="0"/>
              <a:t>In the absence of a court decision, evidence that leads to the conclusion that the fact is more probably true than not (Preponderance of the Evidence)</a:t>
            </a:r>
          </a:p>
          <a:p>
            <a:pPr lvl="1">
              <a:buClr>
                <a:srgbClr val="003399"/>
              </a:buClr>
            </a:pPr>
            <a:endParaRPr lang="en-US" dirty="0"/>
          </a:p>
        </p:txBody>
      </p:sp>
      <p:sp>
        <p:nvSpPr>
          <p:cNvPr id="4" name="Slide Number Placeholder 3"/>
          <p:cNvSpPr>
            <a:spLocks noGrp="1"/>
          </p:cNvSpPr>
          <p:nvPr>
            <p:ph type="sldNum" sz="quarter" idx="10"/>
          </p:nvPr>
        </p:nvSpPr>
        <p:spPr/>
        <p:txBody>
          <a:bodyPr/>
          <a:lstStyle/>
          <a:p>
            <a:fld id="{34021492-D8A9-4CEE-A327-F99EC7B60D36}" type="slidenum">
              <a:rPr lang="en-US" smtClean="0"/>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GSA Powerpoint template">
  <a:themeElements>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Times New Roma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GSA Powerpoint 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SA Powerpoint 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SA Powerpoint 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SA Powerpoint 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SA Powerpoint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SA Powerpoint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SA Powerpoint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7162</TotalTime>
  <Words>2756</Words>
  <Application>Microsoft Office PowerPoint</Application>
  <PresentationFormat>On-screen Show (4:3)</PresentationFormat>
  <Paragraphs>334</Paragraphs>
  <Slides>53</Slides>
  <Notes>7</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GSA Powerpoint template</vt:lpstr>
      <vt:lpstr>Slide 1</vt:lpstr>
      <vt:lpstr>Today’s Learning Objectives</vt:lpstr>
      <vt:lpstr>Today’s Learning Objectives Continued</vt:lpstr>
      <vt:lpstr>PURPOSE OF suspension and debarment</vt:lpstr>
      <vt:lpstr>Policy Reasons for Suspension and Debarment </vt:lpstr>
      <vt:lpstr>Policy Reasons for Suspension and Debarment Continued</vt:lpstr>
      <vt:lpstr>WHAT IS suspension and debarment? (FAR 9.4)</vt:lpstr>
      <vt:lpstr>Suspension (FAR 9.407)</vt:lpstr>
      <vt:lpstr>Proposal for Debarment/Debarment  (FAR 9.406)</vt:lpstr>
      <vt:lpstr>Notification and Effect of Suspension and Debarment </vt:lpstr>
      <vt:lpstr>Duration of Suspension and Debarment</vt:lpstr>
      <vt:lpstr>Who Can Be Suspended or Debarred?</vt:lpstr>
      <vt:lpstr>Who Can Be Suspended or Debarred? Continued</vt:lpstr>
      <vt:lpstr>Who Can Be Suspended or Debarred? Continued </vt:lpstr>
      <vt:lpstr>Who Can Be Suspended or Debarred? Continued </vt:lpstr>
      <vt:lpstr>Who Can Be Suspended or Debarred? Continued </vt:lpstr>
      <vt:lpstr>Causes for Suspension and Debarment  </vt:lpstr>
      <vt:lpstr>Causes for Suspension and Debarment- Continued </vt:lpstr>
      <vt:lpstr>Causes for Suspension and Debarment- Continued</vt:lpstr>
      <vt:lpstr>Causes for Suspension and Debarment- Continued</vt:lpstr>
      <vt:lpstr>Causes for Suspension and Debarment- Continued</vt:lpstr>
      <vt:lpstr>Causes for Suspension and Debarment- Continued </vt:lpstr>
      <vt:lpstr>Contractor Has Opportunity to Respond to Suspension or Debarment Action </vt:lpstr>
      <vt:lpstr>What is present responsibility?</vt:lpstr>
      <vt:lpstr>Present Responsibility</vt:lpstr>
      <vt:lpstr>Present Responsibility Continued </vt:lpstr>
      <vt:lpstr>FAR Mitigating Factors </vt:lpstr>
      <vt:lpstr>FAR Mitigating Factors Continued</vt:lpstr>
      <vt:lpstr>FAR Mitigating Factors Continued</vt:lpstr>
      <vt:lpstr>FAR Mitigating Factors Continued</vt:lpstr>
      <vt:lpstr>FAR Mitigating Factors Continued</vt:lpstr>
      <vt:lpstr>FAR Mitigating Factors Continued</vt:lpstr>
      <vt:lpstr>Effects of suspension and debarment</vt:lpstr>
      <vt:lpstr>Direct Effects of Suspension and Debarment on Contractors </vt:lpstr>
      <vt:lpstr>Direct Effects of Suspension and Debarment on Contractors- Continued </vt:lpstr>
      <vt:lpstr>Direct Effects of Suspension and Debarment on Contractors- Continued </vt:lpstr>
      <vt:lpstr>Collateral Effects of Suspension and Debarment on Contractors</vt:lpstr>
      <vt:lpstr>How does the suspension and debarment process work?</vt:lpstr>
      <vt:lpstr>Who is Involved in a Suspension and Debarment Case?  (The Civilian Agency Model)</vt:lpstr>
      <vt:lpstr>How is a Suspension and Debarment Case Initiated and Processed?   (The GSA Model)</vt:lpstr>
      <vt:lpstr>Case Processing Continued</vt:lpstr>
      <vt:lpstr>Interagency Suspension and Debarment Committee</vt:lpstr>
      <vt:lpstr>What is The Role of the Acquisition Workforce in Suspension and Debarment?</vt:lpstr>
      <vt:lpstr>Contracting Officer /Specialist’s Role </vt:lpstr>
      <vt:lpstr>System for Award Management</vt:lpstr>
      <vt:lpstr>Contracting Officer’s /Specialist’s Role Continued</vt:lpstr>
      <vt:lpstr>Contracting Officer’s/Specialist’s Role Continued</vt:lpstr>
      <vt:lpstr>Public Laws 112-55 and 112-74</vt:lpstr>
      <vt:lpstr>Challenges in Implementing PL 112-55 and 112-74</vt:lpstr>
      <vt:lpstr>Contracting Officer Representative’s Role</vt:lpstr>
      <vt:lpstr>Acquisition Workforce Generally</vt:lpstr>
      <vt:lpstr>De Facto Debarment</vt:lpstr>
      <vt:lpstr>Important Links</vt:lpstr>
    </vt:vector>
  </TitlesOfParts>
  <Company>GSA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Andy Black</dc:creator>
  <cp:lastModifiedBy>RachelEMurdock</cp:lastModifiedBy>
  <cp:revision>372</cp:revision>
  <cp:lastPrinted>2000-10-09T13:28:30Z</cp:lastPrinted>
  <dcterms:created xsi:type="dcterms:W3CDTF">2000-04-20T12:10:32Z</dcterms:created>
  <dcterms:modified xsi:type="dcterms:W3CDTF">2014-06-30T12:36:38Z</dcterms:modified>
</cp:coreProperties>
</file>