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11F_B8196CB0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4"/>
    <p:sldMasterId id="2147483660" r:id="rId5"/>
  </p:sldMasterIdLst>
  <p:notesMasterIdLst>
    <p:notesMasterId r:id="rId54"/>
  </p:notesMasterIdLst>
  <p:sldIdLst>
    <p:sldId id="256" r:id="rId6"/>
    <p:sldId id="260" r:id="rId7"/>
    <p:sldId id="257" r:id="rId8"/>
    <p:sldId id="261" r:id="rId9"/>
    <p:sldId id="258" r:id="rId10"/>
    <p:sldId id="262" r:id="rId11"/>
    <p:sldId id="288" r:id="rId12"/>
    <p:sldId id="320" r:id="rId13"/>
    <p:sldId id="265" r:id="rId14"/>
    <p:sldId id="290" r:id="rId15"/>
    <p:sldId id="291" r:id="rId16"/>
    <p:sldId id="292" r:id="rId17"/>
    <p:sldId id="293" r:id="rId18"/>
    <p:sldId id="275" r:id="rId19"/>
    <p:sldId id="271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294" r:id="rId38"/>
    <p:sldId id="313" r:id="rId39"/>
    <p:sldId id="314" r:id="rId40"/>
    <p:sldId id="315" r:id="rId41"/>
    <p:sldId id="316" r:id="rId42"/>
    <p:sldId id="317" r:id="rId43"/>
    <p:sldId id="295" r:id="rId44"/>
    <p:sldId id="319" r:id="rId45"/>
    <p:sldId id="321" r:id="rId46"/>
    <p:sldId id="322" r:id="rId47"/>
    <p:sldId id="323" r:id="rId48"/>
    <p:sldId id="324" r:id="rId49"/>
    <p:sldId id="325" r:id="rId50"/>
    <p:sldId id="287" r:id="rId51"/>
    <p:sldId id="326" r:id="rId52"/>
    <p:sldId id="286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CDFC17-4B5A-151A-E83C-0B782A2E0ABF}" name="Taireez Niswander" initials="TN" userId="S::taireez@leftbrainpro.com::e2119eb0-a490-4a48-b17c-72c74b0eac7d" providerId="AD"/>
  <p188:author id="{43C82A35-C634-E1AD-6AD7-616784493F0A}" name="Taireez Niswander" initials="TN" userId="S::Taireez@leftbrainpro.com::e2119eb0-a490-4a48-b17c-72c74b0eac7d" providerId="AD"/>
  <p188:author id="{AE3BFEB1-3C12-CAF5-F208-327CE1D4341B}" name="YolandaGJohnson" initials="Y" userId="S::1143807530@GSA.GOV::cce79636-732e-4744-b19d-49f4d1983cea" providerId="AD"/>
  <p188:author id="{4B691DE0-5FBA-714D-924F-769EE30D6D1E}" name="Robert Jones" initials="RJ" userId="S::robert@leftbrainpro.com::cd3c4382-7b52-43e6-a79c-3fed5af3c35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33BDD6-12F7-48F6-BD96-79E0758521EC}" v="4" vWet="6" dt="2023-09-18T23:11:29.764"/>
    <p1510:client id="{C45B429F-A4BE-44BD-89F5-DC6920224F36}" v="869" dt="2023-09-18T23:23:07.0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microsoft.com/office/2018/10/relationships/authors" Target="authors.xml"/></Relationships>
</file>

<file path=ppt/comments/modernComment_11F_B8196CB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CD261F6-5C32-4A96-ADDE-AC82AE5B43C6}" authorId="{4B691DE0-5FBA-714D-924F-769EE30D6D1E}" created="2023-06-15T20:14:35.492">
    <pc:sldMkLst xmlns:pc="http://schemas.microsoft.com/office/powerpoint/2013/main/command">
      <pc:docMk/>
      <pc:sldMk cId="3088673968" sldId="287"/>
    </pc:sldMkLst>
    <p188:replyLst>
      <p188:reply id="{A57E975B-FCCA-42A2-9639-46CF5AA422C7}" authorId="{75CDFC17-4B5A-151A-E83C-0B782A2E0ABF}" created="2023-06-15T20:41:24.304">
        <p188:txBody>
          <a:bodyPr/>
          <a:lstStyle/>
          <a:p>
            <a:r>
              <a:rPr lang="en-US"/>
              <a:t>I re-typed it and it seems to work.</a:t>
            </a:r>
          </a:p>
        </p188:txBody>
      </p188:reply>
    </p188:replyLst>
    <p188:txBody>
      <a:bodyPr/>
      <a:lstStyle/>
      <a:p>
        <a:r>
          <a:rPr lang="en-US"/>
          <a:t>Title doesn't show. One of the issues with the template.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FEC9D-445E-844B-9AE6-EB9B6E8D5FC4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7F856-9F67-724E-8CB8-B0F4CFE58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7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They are scalable</a:t>
            </a:r>
            <a:endParaRPr/>
          </a:p>
        </p:txBody>
      </p:sp>
      <p:sp>
        <p:nvSpPr>
          <p:cNvPr id="522" name="Google Shape;52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6541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They are scalable</a:t>
            </a:r>
            <a:endParaRPr/>
          </a:p>
        </p:txBody>
      </p:sp>
      <p:sp>
        <p:nvSpPr>
          <p:cNvPr id="522" name="Google Shape;52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782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They are scalable</a:t>
            </a:r>
            <a:endParaRPr/>
          </a:p>
        </p:txBody>
      </p:sp>
      <p:sp>
        <p:nvSpPr>
          <p:cNvPr id="522" name="Google Shape;52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3077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They are scalable</a:t>
            </a:r>
            <a:endParaRPr/>
          </a:p>
        </p:txBody>
      </p:sp>
      <p:sp>
        <p:nvSpPr>
          <p:cNvPr id="522" name="Google Shape;52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972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They are scalable</a:t>
            </a:r>
            <a:endParaRPr/>
          </a:p>
        </p:txBody>
      </p:sp>
      <p:sp>
        <p:nvSpPr>
          <p:cNvPr id="522" name="Google Shape;52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612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They are scalable</a:t>
            </a:r>
            <a:endParaRPr/>
          </a:p>
        </p:txBody>
      </p:sp>
      <p:sp>
        <p:nvSpPr>
          <p:cNvPr id="522" name="Google Shape;52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6768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They are scalable</a:t>
            </a:r>
            <a:endParaRPr/>
          </a:p>
        </p:txBody>
      </p:sp>
      <p:sp>
        <p:nvSpPr>
          <p:cNvPr id="522" name="Google Shape;52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1958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hyperlink" Target="https://twitter.com/leftbrainpro" TargetMode="External"/><Relationship Id="rId10" Type="http://schemas.openxmlformats.org/officeDocument/2006/relationships/image" Target="../media/image44.png"/><Relationship Id="rId4" Type="http://schemas.openxmlformats.org/officeDocument/2006/relationships/hyperlink" Target="https://www.linkedin.com/company/5092064/admin/" TargetMode="External"/><Relationship Id="rId9" Type="http://schemas.openxmlformats.org/officeDocument/2006/relationships/image" Target="../media/image43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7CDA002A-8A37-3FC2-0B58-CC5D37947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3000"/>
          </a:blip>
          <a:srcRect l="14349" t="-486" r="14005" b="9034"/>
          <a:stretch/>
        </p:blipFill>
        <p:spPr>
          <a:xfrm>
            <a:off x="7905750" y="328838"/>
            <a:ext cx="4027170" cy="5860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9144000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530158"/>
            <a:ext cx="6878320" cy="346392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C917CE22-E237-C0D9-BA90-45DADC8DCE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922" y="3358038"/>
            <a:ext cx="4508998" cy="1213961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6178DC9C-4539-FF5E-C0D2-3AD0C3EA3434}"/>
              </a:ext>
            </a:extLst>
          </p:cNvPr>
          <p:cNvSpPr/>
          <p:nvPr userDrawn="1"/>
        </p:nvSpPr>
        <p:spPr>
          <a:xfrm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95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614B1D2-C0E5-E737-0859-5847F389A651}"/>
              </a:ext>
            </a:extLst>
          </p:cNvPr>
          <p:cNvSpPr/>
          <p:nvPr userDrawn="1"/>
        </p:nvSpPr>
        <p:spPr>
          <a:xfrm flipH="1"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accent1"/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0671" y="782320"/>
            <a:ext cx="5523129" cy="4816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0723" y="6356350"/>
            <a:ext cx="579120" cy="365125"/>
          </a:xfrm>
        </p:spPr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A2EC89-F7FC-D18E-F99A-17AFA84372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01541" y="5873750"/>
            <a:ext cx="806857" cy="62572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3A36D4-DF25-B650-03CB-F6D35DC286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30672" y="1454150"/>
            <a:ext cx="5523128" cy="3505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CBBA6B3-A624-D003-2802-7DBE97D7BC01}"/>
              </a:ext>
            </a:extLst>
          </p:cNvPr>
          <p:cNvSpPr txBox="1">
            <a:spLocks/>
          </p:cNvSpPr>
          <p:nvPr userDrawn="1"/>
        </p:nvSpPr>
        <p:spPr>
          <a:xfrm>
            <a:off x="99553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51A7A381-9B90-7AA7-94E6-7235FEC6DC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rcRect l="102" r="102"/>
          <a:stretch/>
        </p:blipFill>
        <p:spPr>
          <a:xfrm>
            <a:off x="827253" y="0"/>
            <a:ext cx="4340225" cy="62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55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chemeClr val="bg1">
            <a:alpha val="4994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614B1D2-C0E5-E737-0859-5847F389A651}"/>
              </a:ext>
            </a:extLst>
          </p:cNvPr>
          <p:cNvSpPr/>
          <p:nvPr userDrawn="1"/>
        </p:nvSpPr>
        <p:spPr>
          <a:xfrm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accent1"/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782320"/>
            <a:ext cx="5523129" cy="4816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A2EC89-F7FC-D18E-F99A-17AFA84372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3602" y="5873750"/>
            <a:ext cx="806857" cy="62572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3A36D4-DF25-B650-03CB-F6D35DC286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54150"/>
            <a:ext cx="5523128" cy="3505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D21FF182-EEDF-A996-9AEE-C3792EF0E0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25641" y="0"/>
            <a:ext cx="4332287" cy="6207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0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614B1D2-C0E5-E737-0859-5847F389A651}"/>
              </a:ext>
            </a:extLst>
          </p:cNvPr>
          <p:cNvSpPr/>
          <p:nvPr userDrawn="1"/>
        </p:nvSpPr>
        <p:spPr>
          <a:xfrm flipH="1"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accent1"/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0671" y="782320"/>
            <a:ext cx="5523129" cy="4816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0723" y="6356350"/>
            <a:ext cx="579120" cy="365125"/>
          </a:xfrm>
        </p:spPr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A2EC89-F7FC-D18E-F99A-17AFA84372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01541" y="5873750"/>
            <a:ext cx="806857" cy="62572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3A36D4-DF25-B650-03CB-F6D35DC286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30672" y="1454150"/>
            <a:ext cx="5523128" cy="3505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85564176-4B5C-B6E4-1F28-B193788B01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1223" y="0"/>
            <a:ext cx="4332287" cy="620712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CBBA6B3-A624-D003-2802-7DBE97D7BC01}"/>
              </a:ext>
            </a:extLst>
          </p:cNvPr>
          <p:cNvSpPr txBox="1">
            <a:spLocks/>
          </p:cNvSpPr>
          <p:nvPr userDrawn="1"/>
        </p:nvSpPr>
        <p:spPr>
          <a:xfrm>
            <a:off x="99553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</p:spTree>
    <p:extLst>
      <p:ext uri="{BB962C8B-B14F-4D97-AF65-F5344CB8AC3E}">
        <p14:creationId xmlns:p14="http://schemas.microsoft.com/office/powerpoint/2010/main" val="1522332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614B1D2-C0E5-E737-0859-5847F389A651}"/>
              </a:ext>
            </a:extLst>
          </p:cNvPr>
          <p:cNvSpPr/>
          <p:nvPr userDrawn="1"/>
        </p:nvSpPr>
        <p:spPr>
          <a:xfrm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tx1"/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782320"/>
            <a:ext cx="5523129" cy="4816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A2EC89-F7FC-D18E-F99A-17AFA84372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3602" y="5873750"/>
            <a:ext cx="806857" cy="62572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3A36D4-DF25-B650-03CB-F6D35DC286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54150"/>
            <a:ext cx="5523128" cy="3505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FB750968-1CF4-DDF3-52DC-A1724F78E9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rcRect l="102" r="102"/>
          <a:stretch/>
        </p:blipFill>
        <p:spPr>
          <a:xfrm>
            <a:off x="7013575" y="-261"/>
            <a:ext cx="4340225" cy="62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26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614B1D2-C0E5-E737-0859-5847F389A651}"/>
              </a:ext>
            </a:extLst>
          </p:cNvPr>
          <p:cNvSpPr/>
          <p:nvPr userDrawn="1"/>
        </p:nvSpPr>
        <p:spPr>
          <a:xfrm flipH="1"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tx1"/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0671" y="782320"/>
            <a:ext cx="5523129" cy="4816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0723" y="6356350"/>
            <a:ext cx="579120" cy="365125"/>
          </a:xfrm>
        </p:spPr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A2EC89-F7FC-D18E-F99A-17AFA84372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01541" y="5873750"/>
            <a:ext cx="806857" cy="62572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3A36D4-DF25-B650-03CB-F6D35DC286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30672" y="1454150"/>
            <a:ext cx="5523128" cy="3505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CBBA6B3-A624-D003-2802-7DBE97D7BC01}"/>
              </a:ext>
            </a:extLst>
          </p:cNvPr>
          <p:cNvSpPr txBox="1">
            <a:spLocks/>
          </p:cNvSpPr>
          <p:nvPr userDrawn="1"/>
        </p:nvSpPr>
        <p:spPr>
          <a:xfrm>
            <a:off x="99553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2255F88E-39FF-A955-619E-946515A616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rcRect l="102" r="102"/>
          <a:stretch/>
        </p:blipFill>
        <p:spPr>
          <a:xfrm>
            <a:off x="827253" y="0"/>
            <a:ext cx="4340225" cy="62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63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614B1D2-C0E5-E737-0859-5847F389A651}"/>
              </a:ext>
            </a:extLst>
          </p:cNvPr>
          <p:cNvSpPr/>
          <p:nvPr userDrawn="1"/>
        </p:nvSpPr>
        <p:spPr>
          <a:xfrm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tx1"/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782320"/>
            <a:ext cx="5523129" cy="4816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A2EC89-F7FC-D18E-F99A-17AFA84372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3602" y="5873750"/>
            <a:ext cx="806857" cy="62572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3A36D4-DF25-B650-03CB-F6D35DC286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54150"/>
            <a:ext cx="5523128" cy="3505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FB750968-1CF4-DDF3-52DC-A1724F78E9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rcRect l="102" r="102"/>
          <a:stretch/>
        </p:blipFill>
        <p:spPr>
          <a:xfrm>
            <a:off x="7013575" y="-261"/>
            <a:ext cx="4340225" cy="62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44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614B1D2-C0E5-E737-0859-5847F389A651}"/>
              </a:ext>
            </a:extLst>
          </p:cNvPr>
          <p:cNvSpPr/>
          <p:nvPr userDrawn="1"/>
        </p:nvSpPr>
        <p:spPr>
          <a:xfrm flipH="1"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tx1"/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0671" y="782320"/>
            <a:ext cx="5523129" cy="4816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0723" y="6356350"/>
            <a:ext cx="579120" cy="365125"/>
          </a:xfrm>
        </p:spPr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A2EC89-F7FC-D18E-F99A-17AFA84372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01541" y="5873750"/>
            <a:ext cx="806857" cy="62572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3A36D4-DF25-B650-03CB-F6D35DC286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30672" y="1454150"/>
            <a:ext cx="5523128" cy="3505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CBBA6B3-A624-D003-2802-7DBE97D7BC01}"/>
              </a:ext>
            </a:extLst>
          </p:cNvPr>
          <p:cNvSpPr txBox="1">
            <a:spLocks/>
          </p:cNvSpPr>
          <p:nvPr userDrawn="1"/>
        </p:nvSpPr>
        <p:spPr>
          <a:xfrm>
            <a:off x="99553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2255F88E-39FF-A955-619E-946515A616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rcRect l="102" r="102"/>
          <a:stretch/>
        </p:blipFill>
        <p:spPr>
          <a:xfrm>
            <a:off x="827253" y="0"/>
            <a:ext cx="4340225" cy="62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05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614B1D2-C0E5-E737-0859-5847F389A651}"/>
              </a:ext>
            </a:extLst>
          </p:cNvPr>
          <p:cNvSpPr/>
          <p:nvPr userDrawn="1"/>
        </p:nvSpPr>
        <p:spPr>
          <a:xfrm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tx1"/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782320"/>
            <a:ext cx="5523129" cy="4816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A2EC89-F7FC-D18E-F99A-17AFA84372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3602" y="5873750"/>
            <a:ext cx="806857" cy="62572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3A36D4-DF25-B650-03CB-F6D35DC286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54150"/>
            <a:ext cx="5523128" cy="3505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63E81D3-DE66-8224-BE1C-69B2D9A82B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21513" y="0"/>
            <a:ext cx="4332287" cy="6207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25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614B1D2-C0E5-E737-0859-5847F389A651}"/>
              </a:ext>
            </a:extLst>
          </p:cNvPr>
          <p:cNvSpPr/>
          <p:nvPr userDrawn="1"/>
        </p:nvSpPr>
        <p:spPr>
          <a:xfrm flipH="1"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tx1"/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0671" y="782320"/>
            <a:ext cx="5523129" cy="4816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0723" y="6356350"/>
            <a:ext cx="579120" cy="365125"/>
          </a:xfrm>
        </p:spPr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A2EC89-F7FC-D18E-F99A-17AFA84372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01541" y="5873750"/>
            <a:ext cx="806857" cy="62572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3A36D4-DF25-B650-03CB-F6D35DC286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30672" y="1454150"/>
            <a:ext cx="5523128" cy="3505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85564176-4B5C-B6E4-1F28-B193788B01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1223" y="0"/>
            <a:ext cx="4332287" cy="620712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CBBA6B3-A624-D003-2802-7DBE97D7BC01}"/>
              </a:ext>
            </a:extLst>
          </p:cNvPr>
          <p:cNvSpPr txBox="1">
            <a:spLocks/>
          </p:cNvSpPr>
          <p:nvPr userDrawn="1"/>
        </p:nvSpPr>
        <p:spPr>
          <a:xfrm>
            <a:off x="99553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</p:spTree>
    <p:extLst>
      <p:ext uri="{BB962C8B-B14F-4D97-AF65-F5344CB8AC3E}">
        <p14:creationId xmlns:p14="http://schemas.microsoft.com/office/powerpoint/2010/main" val="1938573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614B1D2-C0E5-E737-0859-5847F389A651}"/>
              </a:ext>
            </a:extLst>
          </p:cNvPr>
          <p:cNvSpPr/>
          <p:nvPr userDrawn="1"/>
        </p:nvSpPr>
        <p:spPr>
          <a:xfrm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tx2"/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782320"/>
            <a:ext cx="5523129" cy="4816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A2EC89-F7FC-D18E-F99A-17AFA84372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3602" y="5873750"/>
            <a:ext cx="806857" cy="62572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3A36D4-DF25-B650-03CB-F6D35DC286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54150"/>
            <a:ext cx="4600432" cy="3505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2911204-788E-31C1-9F8F-297EA3688F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6487" y="1454150"/>
            <a:ext cx="4600432" cy="3505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006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8B9371B-BC50-3540-60F8-C51F1C6423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</a:blip>
          <a:stretch>
            <a:fillRect/>
          </a:stretch>
        </p:blipFill>
        <p:spPr>
          <a:xfrm>
            <a:off x="7020816" y="0"/>
            <a:ext cx="4332984" cy="6499476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D614B1D2-C0E5-E737-0859-5847F389A651}"/>
              </a:ext>
            </a:extLst>
          </p:cNvPr>
          <p:cNvSpPr/>
          <p:nvPr userDrawn="1"/>
        </p:nvSpPr>
        <p:spPr>
          <a:xfrm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accent1"/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782320"/>
            <a:ext cx="3766692" cy="4816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Who We Are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Google Shape;107;p53">
            <a:extLst>
              <a:ext uri="{FF2B5EF4-FFF2-40B4-BE49-F238E27FC236}">
                <a16:creationId xmlns:a16="http://schemas.microsoft.com/office/drawing/2014/main" id="{DD23D486-39F0-AD3A-3C63-BB493A32A312}"/>
              </a:ext>
            </a:extLst>
          </p:cNvPr>
          <p:cNvSpPr txBox="1"/>
          <p:nvPr userDrawn="1"/>
        </p:nvSpPr>
        <p:spPr>
          <a:xfrm>
            <a:off x="783603" y="1600200"/>
            <a:ext cx="3972593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3200"/>
              <a:buFont typeface="Arial"/>
              <a:buNone/>
            </a:pPr>
            <a:r>
              <a:rPr lang="en-US" sz="2000" b="0" i="0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Left Brain Professionals is a boutique accounting firm that serves government contractors. We specialize in accounting systems and strategic services.</a:t>
            </a:r>
            <a:endParaRPr sz="2000">
              <a:solidFill>
                <a:srgbClr val="63666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A2EC89-F7FC-D18E-F99A-17AFA84372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3602" y="5873750"/>
            <a:ext cx="806857" cy="62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23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641E0C3-2881-B8CA-A916-D802542DD4D9}"/>
              </a:ext>
            </a:extLst>
          </p:cNvPr>
          <p:cNvSpPr/>
          <p:nvPr userDrawn="1"/>
        </p:nvSpPr>
        <p:spPr>
          <a:xfrm>
            <a:off x="0" y="0"/>
            <a:ext cx="12192000" cy="6512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994B97E-7B15-C0A8-5131-CA2CF1F09D82}"/>
              </a:ext>
            </a:extLst>
          </p:cNvPr>
          <p:cNvSpPr/>
          <p:nvPr userDrawn="1"/>
        </p:nvSpPr>
        <p:spPr>
          <a:xfrm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accent1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12DE98-D2A5-43FD-28EA-FD1240FEBC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3603" y="5873750"/>
            <a:ext cx="806855" cy="62572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8D03074-DD23-F0F1-E9D3-2377E3A67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82320"/>
            <a:ext cx="5523129" cy="4816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7DD0A47-0FF0-67A8-E557-6A9ACED928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54150"/>
            <a:ext cx="5523128" cy="35052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FF7EC07A-26F4-DC75-A236-034413158F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2" r="102"/>
          <a:stretch/>
        </p:blipFill>
        <p:spPr>
          <a:xfrm>
            <a:off x="7013575" y="-261"/>
            <a:ext cx="4340225" cy="62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28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641E0C3-2881-B8CA-A916-D802542DD4D9}"/>
              </a:ext>
            </a:extLst>
          </p:cNvPr>
          <p:cNvSpPr/>
          <p:nvPr userDrawn="1"/>
        </p:nvSpPr>
        <p:spPr>
          <a:xfrm>
            <a:off x="0" y="0"/>
            <a:ext cx="12192000" cy="6512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DB78BA3-DB20-2800-715D-93DE698B4CFE}"/>
              </a:ext>
            </a:extLst>
          </p:cNvPr>
          <p:cNvSpPr/>
          <p:nvPr userDrawn="1"/>
        </p:nvSpPr>
        <p:spPr>
          <a:xfrm flipH="1"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accent1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CC12C17-A229-4665-A0A1-CADE42708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0723" y="6356350"/>
            <a:ext cx="579120" cy="365125"/>
          </a:xfrm>
          <a:solidFill>
            <a:schemeClr val="accent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43C2CF-73DB-B6B9-03EC-02942F5E4B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01541" y="5873750"/>
            <a:ext cx="806857" cy="62572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854A56F-6096-6A5D-9A39-D7F65E424AD2}"/>
              </a:ext>
            </a:extLst>
          </p:cNvPr>
          <p:cNvSpPr txBox="1">
            <a:spLocks/>
          </p:cNvSpPr>
          <p:nvPr userDrawn="1"/>
        </p:nvSpPr>
        <p:spPr>
          <a:xfrm>
            <a:off x="995534" y="6356350"/>
            <a:ext cx="4114800" cy="36512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357EA7E-65C9-7E09-BCF9-83674B4EE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671" y="782320"/>
            <a:ext cx="5523129" cy="4816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5FA04F0-835B-D0EA-62CB-E02B9BA03C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30672" y="1454150"/>
            <a:ext cx="5523128" cy="35052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7CFEC347-B287-ED14-FED6-D7B9810109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2" r="102"/>
          <a:stretch/>
        </p:blipFill>
        <p:spPr>
          <a:xfrm>
            <a:off x="827253" y="0"/>
            <a:ext cx="4340225" cy="62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191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641E0C3-2881-B8CA-A916-D802542DD4D9}"/>
              </a:ext>
            </a:extLst>
          </p:cNvPr>
          <p:cNvSpPr/>
          <p:nvPr userDrawn="1"/>
        </p:nvSpPr>
        <p:spPr>
          <a:xfrm>
            <a:off x="0" y="0"/>
            <a:ext cx="12192000" cy="6512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994B97E-7B15-C0A8-5131-CA2CF1F09D82}"/>
              </a:ext>
            </a:extLst>
          </p:cNvPr>
          <p:cNvSpPr/>
          <p:nvPr userDrawn="1"/>
        </p:nvSpPr>
        <p:spPr>
          <a:xfrm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accent1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12DE98-D2A5-43FD-28EA-FD1240FEBC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3603" y="5873750"/>
            <a:ext cx="806855" cy="62572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8D03074-DD23-F0F1-E9D3-2377E3A67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82320"/>
            <a:ext cx="5523129" cy="4816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7DD0A47-0FF0-67A8-E557-6A9ACED928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54150"/>
            <a:ext cx="5523128" cy="35052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FF7EC07A-26F4-DC75-A236-034413158F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2" r="102"/>
          <a:stretch/>
        </p:blipFill>
        <p:spPr>
          <a:xfrm>
            <a:off x="7013575" y="-261"/>
            <a:ext cx="4340225" cy="62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03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641E0C3-2881-B8CA-A916-D802542DD4D9}"/>
              </a:ext>
            </a:extLst>
          </p:cNvPr>
          <p:cNvSpPr/>
          <p:nvPr userDrawn="1"/>
        </p:nvSpPr>
        <p:spPr>
          <a:xfrm>
            <a:off x="0" y="0"/>
            <a:ext cx="12192000" cy="6512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DB78BA3-DB20-2800-715D-93DE698B4CFE}"/>
              </a:ext>
            </a:extLst>
          </p:cNvPr>
          <p:cNvSpPr/>
          <p:nvPr userDrawn="1"/>
        </p:nvSpPr>
        <p:spPr>
          <a:xfrm flipH="1"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accent1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CC12C17-A229-4665-A0A1-CADE42708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0723" y="6356350"/>
            <a:ext cx="579120" cy="365125"/>
          </a:xfrm>
          <a:solidFill>
            <a:schemeClr val="accent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43C2CF-73DB-B6B9-03EC-02942F5E4B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01541" y="5873750"/>
            <a:ext cx="806857" cy="62572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854A56F-6096-6A5D-9A39-D7F65E424AD2}"/>
              </a:ext>
            </a:extLst>
          </p:cNvPr>
          <p:cNvSpPr txBox="1">
            <a:spLocks/>
          </p:cNvSpPr>
          <p:nvPr userDrawn="1"/>
        </p:nvSpPr>
        <p:spPr>
          <a:xfrm>
            <a:off x="995534" y="6356350"/>
            <a:ext cx="4114800" cy="36512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357EA7E-65C9-7E09-BCF9-83674B4EE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671" y="782320"/>
            <a:ext cx="5523129" cy="4816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5FA04F0-835B-D0EA-62CB-E02B9BA03C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30672" y="1454150"/>
            <a:ext cx="5523128" cy="35052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7CFEC347-B287-ED14-FED6-D7B9810109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02" r="102"/>
          <a:stretch/>
        </p:blipFill>
        <p:spPr>
          <a:xfrm>
            <a:off x="827253" y="0"/>
            <a:ext cx="4340225" cy="62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622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641E0C3-2881-B8CA-A916-D802542DD4D9}"/>
              </a:ext>
            </a:extLst>
          </p:cNvPr>
          <p:cNvSpPr/>
          <p:nvPr userDrawn="1"/>
        </p:nvSpPr>
        <p:spPr>
          <a:xfrm>
            <a:off x="0" y="0"/>
            <a:ext cx="12192000" cy="6512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994B97E-7B15-C0A8-5131-CA2CF1F09D82}"/>
              </a:ext>
            </a:extLst>
          </p:cNvPr>
          <p:cNvSpPr/>
          <p:nvPr userDrawn="1"/>
        </p:nvSpPr>
        <p:spPr>
          <a:xfrm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accent1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12DE98-D2A5-43FD-28EA-FD1240FEBC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3603" y="5873750"/>
            <a:ext cx="806855" cy="62572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8D03074-DD23-F0F1-E9D3-2377E3A67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82320"/>
            <a:ext cx="5523129" cy="4816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7DD0A47-0FF0-67A8-E557-6A9ACED928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54150"/>
            <a:ext cx="5523128" cy="35052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ECC827D8-26C0-F30A-4836-1108F3ABEF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21513" y="0"/>
            <a:ext cx="4332287" cy="6207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04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641E0C3-2881-B8CA-A916-D802542DD4D9}"/>
              </a:ext>
            </a:extLst>
          </p:cNvPr>
          <p:cNvSpPr/>
          <p:nvPr userDrawn="1"/>
        </p:nvSpPr>
        <p:spPr>
          <a:xfrm>
            <a:off x="0" y="0"/>
            <a:ext cx="12192000" cy="6512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DB78BA3-DB20-2800-715D-93DE698B4CFE}"/>
              </a:ext>
            </a:extLst>
          </p:cNvPr>
          <p:cNvSpPr/>
          <p:nvPr userDrawn="1"/>
        </p:nvSpPr>
        <p:spPr>
          <a:xfrm flipH="1"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accent1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CC12C17-A229-4665-A0A1-CADE42708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0723" y="6356350"/>
            <a:ext cx="579120" cy="365125"/>
          </a:xfrm>
          <a:solidFill>
            <a:schemeClr val="accent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43C2CF-73DB-B6B9-03EC-02942F5E4B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01541" y="5873750"/>
            <a:ext cx="806857" cy="62572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854A56F-6096-6A5D-9A39-D7F65E424AD2}"/>
              </a:ext>
            </a:extLst>
          </p:cNvPr>
          <p:cNvSpPr txBox="1">
            <a:spLocks/>
          </p:cNvSpPr>
          <p:nvPr userDrawn="1"/>
        </p:nvSpPr>
        <p:spPr>
          <a:xfrm>
            <a:off x="995534" y="6356350"/>
            <a:ext cx="4114800" cy="365125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357EA7E-65C9-7E09-BCF9-83674B4EE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671" y="782320"/>
            <a:ext cx="5523129" cy="4816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5FA04F0-835B-D0EA-62CB-E02B9BA03C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30672" y="1454150"/>
            <a:ext cx="5523128" cy="35052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445A2BC4-C4AF-939B-BCF3-87910A0696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1223" y="0"/>
            <a:ext cx="4332287" cy="6207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27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641E0C3-2881-B8CA-A916-D802542DD4D9}"/>
              </a:ext>
            </a:extLst>
          </p:cNvPr>
          <p:cNvSpPr/>
          <p:nvPr userDrawn="1"/>
        </p:nvSpPr>
        <p:spPr>
          <a:xfrm>
            <a:off x="0" y="0"/>
            <a:ext cx="12192000" cy="6512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994B97E-7B15-C0A8-5131-CA2CF1F09D82}"/>
              </a:ext>
            </a:extLst>
          </p:cNvPr>
          <p:cNvSpPr/>
          <p:nvPr userDrawn="1"/>
        </p:nvSpPr>
        <p:spPr>
          <a:xfrm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accent1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12DE98-D2A5-43FD-28EA-FD1240FEBC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3603" y="5873750"/>
            <a:ext cx="806855" cy="62572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8D03074-DD23-F0F1-E9D3-2377E3A67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82320"/>
            <a:ext cx="5523129" cy="4816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CF56E84-9AA3-ACB0-C894-E7549348B7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54150"/>
            <a:ext cx="4600432" cy="35052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AEB914-72EF-060D-AB66-90C1A2C89C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6487" y="1454150"/>
            <a:ext cx="4600432" cy="35052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395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614B1D2-C0E5-E737-0859-5847F389A651}"/>
              </a:ext>
            </a:extLst>
          </p:cNvPr>
          <p:cNvSpPr/>
          <p:nvPr userDrawn="1"/>
        </p:nvSpPr>
        <p:spPr>
          <a:xfrm flipH="1" flipV="1">
            <a:off x="-52632" y="-9963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accent1"/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199" y="782320"/>
            <a:ext cx="5523129" cy="4816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 Poll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Copyright © 2014-2023 Left Brain Professionals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75628C0-1FE0-6E40-9AFF-B0CDE3F3E3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A2EC89-F7FC-D18E-F99A-17AFA84372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01541" y="370150"/>
            <a:ext cx="806857" cy="62572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3A36D4-DF25-B650-03CB-F6D35DC286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54150"/>
            <a:ext cx="10515600" cy="459893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5602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B18529-9342-A34A-8913-AFDC4FFE4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82320"/>
            <a:ext cx="5523129" cy="4816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77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614B1D2-C0E5-E737-0859-5847F389A651}"/>
              </a:ext>
            </a:extLst>
          </p:cNvPr>
          <p:cNvSpPr/>
          <p:nvPr userDrawn="1"/>
        </p:nvSpPr>
        <p:spPr>
          <a:xfrm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accent1"/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2870" y="1287287"/>
            <a:ext cx="5101943" cy="481648"/>
          </a:xfrm>
        </p:spPr>
        <p:txBody>
          <a:bodyPr lIns="0" rIns="0">
            <a:norm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JOIN US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18F896-E8D6-9CB1-FA9F-6BD5CF0E70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53400" y="5721085"/>
            <a:ext cx="3048000" cy="279400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963239AE-5DE0-D95B-B5EB-FDCBA50ED3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2870" y="2369820"/>
            <a:ext cx="1051714" cy="8604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BA86C10-9267-94A9-2F7D-6469EEB3F511}"/>
              </a:ext>
            </a:extLst>
          </p:cNvPr>
          <p:cNvSpPr txBox="1">
            <a:spLocks/>
          </p:cNvSpPr>
          <p:nvPr userDrawn="1"/>
        </p:nvSpPr>
        <p:spPr>
          <a:xfrm>
            <a:off x="2222711" y="2277886"/>
            <a:ext cx="2978344" cy="481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Join us next month: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C74526-D1E9-5CF1-62DD-E3C84D25D5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913679" y="2369820"/>
            <a:ext cx="1051713" cy="86049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997CC09F-07BB-C91B-5F07-527589DF3172}"/>
              </a:ext>
            </a:extLst>
          </p:cNvPr>
          <p:cNvSpPr txBox="1">
            <a:spLocks/>
          </p:cNvSpPr>
          <p:nvPr userDrawn="1"/>
        </p:nvSpPr>
        <p:spPr>
          <a:xfrm>
            <a:off x="7313520" y="2277886"/>
            <a:ext cx="2978344" cy="481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Follow our events: </a:t>
            </a:r>
          </a:p>
        </p:txBody>
      </p:sp>
    </p:spTree>
    <p:extLst>
      <p:ext uri="{BB962C8B-B14F-4D97-AF65-F5344CB8AC3E}">
        <p14:creationId xmlns:p14="http://schemas.microsoft.com/office/powerpoint/2010/main" val="3121400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614B1D2-C0E5-E737-0859-5847F389A651}"/>
              </a:ext>
            </a:extLst>
          </p:cNvPr>
          <p:cNvSpPr/>
          <p:nvPr userDrawn="1"/>
        </p:nvSpPr>
        <p:spPr>
          <a:xfrm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accent1"/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782320"/>
            <a:ext cx="3766692" cy="4816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Our Team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A2EC89-F7FC-D18E-F99A-17AFA84372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3602" y="5873750"/>
            <a:ext cx="806857" cy="625725"/>
          </a:xfrm>
          <a:prstGeom prst="rect">
            <a:avLst/>
          </a:prstGeom>
        </p:spPr>
      </p:pic>
      <p:sp>
        <p:nvSpPr>
          <p:cNvPr id="3" name="Google Shape;112;p54">
            <a:extLst>
              <a:ext uri="{FF2B5EF4-FFF2-40B4-BE49-F238E27FC236}">
                <a16:creationId xmlns:a16="http://schemas.microsoft.com/office/drawing/2014/main" id="{C2D1F628-809D-2A61-6573-172017103DEF}"/>
              </a:ext>
            </a:extLst>
          </p:cNvPr>
          <p:cNvSpPr txBox="1"/>
          <p:nvPr userDrawn="1"/>
        </p:nvSpPr>
        <p:spPr>
          <a:xfrm>
            <a:off x="1294503" y="3812636"/>
            <a:ext cx="287916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307D"/>
              </a:buClr>
              <a:buSzPts val="2800"/>
              <a:buFont typeface="Open Sans"/>
              <a:buNone/>
            </a:pPr>
            <a:r>
              <a:rPr lang="en-US" sz="1600" b="1">
                <a:solidFill>
                  <a:srgbClr val="002D62"/>
                </a:solidFill>
                <a:latin typeface="Open Sans"/>
                <a:ea typeface="Open Sans"/>
                <a:cs typeface="Open Sans"/>
                <a:sym typeface="Open Sans"/>
              </a:rPr>
              <a:t>Robert E. Jones</a:t>
            </a:r>
            <a:endParaRPr sz="1600">
              <a:solidFill>
                <a:srgbClr val="2A307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Google Shape;113;p54">
            <a:extLst>
              <a:ext uri="{FF2B5EF4-FFF2-40B4-BE49-F238E27FC236}">
                <a16:creationId xmlns:a16="http://schemas.microsoft.com/office/drawing/2014/main" id="{BD736443-7AFF-C8C9-E944-48B4EB8496D2}"/>
              </a:ext>
            </a:extLst>
          </p:cNvPr>
          <p:cNvSpPr txBox="1"/>
          <p:nvPr userDrawn="1"/>
        </p:nvSpPr>
        <p:spPr>
          <a:xfrm>
            <a:off x="1294503" y="4071087"/>
            <a:ext cx="2267818" cy="803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07D"/>
              </a:buClr>
              <a:buSzPts val="2000"/>
              <a:buFont typeface="Open Sans"/>
              <a:buNone/>
            </a:pPr>
            <a:r>
              <a:rPr lang="en-US" sz="1400" i="0">
                <a:solidFill>
                  <a:srgbClr val="002D62"/>
                </a:solidFill>
                <a:latin typeface="Open Sans"/>
                <a:ea typeface="Open Sans"/>
                <a:cs typeface="Open Sans"/>
                <a:sym typeface="Open Sans"/>
              </a:rPr>
              <a:t>Principal GovCon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07D"/>
              </a:buClr>
              <a:buSzPts val="2000"/>
              <a:buFont typeface="Open Sans"/>
              <a:buNone/>
            </a:pPr>
            <a:r>
              <a:rPr lang="en-US" sz="1400" i="0">
                <a:solidFill>
                  <a:srgbClr val="002D62"/>
                </a:solidFill>
                <a:latin typeface="Open Sans"/>
                <a:ea typeface="Open Sans"/>
                <a:cs typeface="Open Sans"/>
                <a:sym typeface="Open Sans"/>
              </a:rPr>
              <a:t>Accounting Advisor</a:t>
            </a:r>
            <a:endParaRPr sz="1400">
              <a:solidFill>
                <a:srgbClr val="002D62"/>
              </a:solidFill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07D"/>
              </a:buClr>
              <a:buSzPts val="1600"/>
              <a:buFont typeface="Open Sans"/>
              <a:buNone/>
            </a:pPr>
            <a:r>
              <a:rPr lang="en-US" sz="14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CPA, CPCM, NCMA Fellow</a:t>
            </a:r>
            <a:endParaRPr sz="1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601421-AF38-6EB7-37CE-8FB53BB0DA42}"/>
              </a:ext>
            </a:extLst>
          </p:cNvPr>
          <p:cNvSpPr txBox="1"/>
          <p:nvPr userDrawn="1"/>
        </p:nvSpPr>
        <p:spPr>
          <a:xfrm>
            <a:off x="7633425" y="3814199"/>
            <a:ext cx="2953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307D"/>
              </a:buClr>
              <a:buSzPts val="2800"/>
              <a:buFont typeface="Open Sans"/>
              <a:buNone/>
            </a:pPr>
            <a:r>
              <a:rPr lang="en-US" sz="1600" b="1" i="0" u="none" strike="noStrike" cap="none">
                <a:solidFill>
                  <a:srgbClr val="002D62"/>
                </a:solidFill>
                <a:latin typeface="Open Sans"/>
                <a:ea typeface="Open Sans"/>
                <a:cs typeface="Open Sans"/>
                <a:sym typeface="Arial"/>
              </a:rPr>
              <a:t>Steven Bressler</a:t>
            </a:r>
          </a:p>
        </p:txBody>
      </p:sp>
      <p:sp>
        <p:nvSpPr>
          <p:cNvPr id="12" name="Google Shape;118;p54">
            <a:extLst>
              <a:ext uri="{FF2B5EF4-FFF2-40B4-BE49-F238E27FC236}">
                <a16:creationId xmlns:a16="http://schemas.microsoft.com/office/drawing/2014/main" id="{2A323BE3-F725-8041-C868-18BF181A679C}"/>
              </a:ext>
            </a:extLst>
          </p:cNvPr>
          <p:cNvSpPr txBox="1"/>
          <p:nvPr userDrawn="1"/>
        </p:nvSpPr>
        <p:spPr>
          <a:xfrm>
            <a:off x="7650677" y="4072650"/>
            <a:ext cx="3739495" cy="566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07D"/>
              </a:buClr>
              <a:buSzPts val="2000"/>
              <a:buFont typeface="Open Sans"/>
              <a:buNone/>
            </a:pPr>
            <a:r>
              <a:rPr lang="en-US" sz="1400">
                <a:solidFill>
                  <a:srgbClr val="002D62"/>
                </a:solidFill>
                <a:latin typeface="Open Sans"/>
                <a:ea typeface="Open Sans"/>
                <a:cs typeface="Open Sans"/>
                <a:sym typeface="Open Sans"/>
              </a:rPr>
              <a:t>GovCon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07D"/>
              </a:buClr>
              <a:buSzPts val="2000"/>
              <a:buFont typeface="Open Sans"/>
              <a:buNone/>
            </a:pPr>
            <a:r>
              <a:rPr lang="en-US" sz="1400">
                <a:solidFill>
                  <a:srgbClr val="002D62"/>
                </a:solidFill>
                <a:latin typeface="Open Sans"/>
                <a:ea typeface="Open Sans"/>
                <a:cs typeface="Open Sans"/>
                <a:sym typeface="Open Sans"/>
              </a:rPr>
              <a:t>Accounting Associate</a:t>
            </a:r>
            <a:endParaRPr sz="1400">
              <a:solidFill>
                <a:srgbClr val="002D62"/>
              </a:solidFill>
            </a:endParaRPr>
          </a:p>
        </p:txBody>
      </p:sp>
      <p:sp>
        <p:nvSpPr>
          <p:cNvPr id="13" name="Google Shape;118;p54">
            <a:extLst>
              <a:ext uri="{FF2B5EF4-FFF2-40B4-BE49-F238E27FC236}">
                <a16:creationId xmlns:a16="http://schemas.microsoft.com/office/drawing/2014/main" id="{E2F1B06B-3E0D-13B2-289C-DDAC8C4DE5CA}"/>
              </a:ext>
            </a:extLst>
          </p:cNvPr>
          <p:cNvSpPr txBox="1"/>
          <p:nvPr userDrawn="1"/>
        </p:nvSpPr>
        <p:spPr>
          <a:xfrm>
            <a:off x="7654150" y="4560658"/>
            <a:ext cx="2267818" cy="32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07D"/>
              </a:buClr>
              <a:buSzPts val="2000"/>
              <a:buFont typeface="Open Sans"/>
              <a:buNone/>
            </a:pPr>
            <a:r>
              <a:rPr lang="en-US" sz="1400">
                <a:solidFill>
                  <a:srgbClr val="63666A"/>
                </a:solidFill>
                <a:latin typeface="Open Sans"/>
                <a:ea typeface="Open Sans"/>
                <a:cs typeface="Open Sans"/>
                <a:sym typeface="Open Sans"/>
              </a:rPr>
              <a:t>Steve@LeftBrainPro.com</a:t>
            </a:r>
            <a:endParaRPr sz="1400">
              <a:solidFill>
                <a:srgbClr val="63666A"/>
              </a:solidFill>
            </a:endParaRPr>
          </a:p>
        </p:txBody>
      </p:sp>
      <p:sp>
        <p:nvSpPr>
          <p:cNvPr id="14" name="Google Shape;118;p54">
            <a:extLst>
              <a:ext uri="{FF2B5EF4-FFF2-40B4-BE49-F238E27FC236}">
                <a16:creationId xmlns:a16="http://schemas.microsoft.com/office/drawing/2014/main" id="{9B7272F3-B830-6F6D-276A-993264B88E00}"/>
              </a:ext>
            </a:extLst>
          </p:cNvPr>
          <p:cNvSpPr txBox="1"/>
          <p:nvPr userDrawn="1"/>
        </p:nvSpPr>
        <p:spPr>
          <a:xfrm>
            <a:off x="1294503" y="4826043"/>
            <a:ext cx="2377000" cy="32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07D"/>
              </a:buClr>
              <a:buSzPts val="2000"/>
              <a:buFont typeface="Open Sans"/>
              <a:buNone/>
            </a:pPr>
            <a:r>
              <a:rPr lang="en-US" sz="1400">
                <a:solidFill>
                  <a:srgbClr val="63666A"/>
                </a:solidFill>
                <a:latin typeface="Open Sans"/>
                <a:ea typeface="Open Sans"/>
                <a:cs typeface="Open Sans"/>
                <a:sym typeface="Open Sans"/>
              </a:rPr>
              <a:t>Robert@LeftBrainPro.com</a:t>
            </a:r>
            <a:endParaRPr sz="1400">
              <a:solidFill>
                <a:srgbClr val="63666A"/>
              </a:solidFill>
            </a:endParaRPr>
          </a:p>
        </p:txBody>
      </p:sp>
      <p:sp>
        <p:nvSpPr>
          <p:cNvPr id="15" name="Google Shape;118;p54">
            <a:extLst>
              <a:ext uri="{FF2B5EF4-FFF2-40B4-BE49-F238E27FC236}">
                <a16:creationId xmlns:a16="http://schemas.microsoft.com/office/drawing/2014/main" id="{B6D71EF2-9B66-FEB6-0527-5DA6942083AC}"/>
              </a:ext>
            </a:extLst>
          </p:cNvPr>
          <p:cNvSpPr txBox="1"/>
          <p:nvPr userDrawn="1"/>
        </p:nvSpPr>
        <p:spPr>
          <a:xfrm>
            <a:off x="4533725" y="4826003"/>
            <a:ext cx="2567254" cy="32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07D"/>
              </a:buClr>
              <a:buSzPts val="2000"/>
              <a:buFont typeface="Open Sans"/>
              <a:buNone/>
            </a:pPr>
            <a:r>
              <a:rPr lang="en-US" sz="1400">
                <a:solidFill>
                  <a:srgbClr val="63666A"/>
                </a:solidFill>
                <a:latin typeface="Open Sans"/>
                <a:ea typeface="Open Sans"/>
                <a:cs typeface="Open Sans"/>
                <a:sym typeface="Open Sans"/>
              </a:rPr>
              <a:t>Suzanne@LeftBrainPro.com</a:t>
            </a:r>
            <a:endParaRPr sz="1400">
              <a:solidFill>
                <a:srgbClr val="63666A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C16384-7A76-2B34-7611-D3576793BE76}"/>
              </a:ext>
            </a:extLst>
          </p:cNvPr>
          <p:cNvSpPr txBox="1"/>
          <p:nvPr userDrawn="1"/>
        </p:nvSpPr>
        <p:spPr>
          <a:xfrm>
            <a:off x="4522390" y="3812596"/>
            <a:ext cx="33909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307D"/>
              </a:buClr>
              <a:buSzPts val="2800"/>
              <a:buFont typeface="Open Sans"/>
              <a:buNone/>
            </a:pPr>
            <a:r>
              <a:rPr lang="en-US" sz="1600" b="1" i="0" u="none" strike="noStrike" cap="none">
                <a:solidFill>
                  <a:srgbClr val="002D62"/>
                </a:solidFill>
                <a:latin typeface="Open Sans"/>
                <a:ea typeface="Open Sans"/>
                <a:cs typeface="Open Sans"/>
                <a:sym typeface="Arial"/>
              </a:rPr>
              <a:t>Suzanne  Camden</a:t>
            </a:r>
          </a:p>
        </p:txBody>
      </p:sp>
      <p:sp>
        <p:nvSpPr>
          <p:cNvPr id="17" name="Google Shape;118;p54">
            <a:extLst>
              <a:ext uri="{FF2B5EF4-FFF2-40B4-BE49-F238E27FC236}">
                <a16:creationId xmlns:a16="http://schemas.microsoft.com/office/drawing/2014/main" id="{1E374486-5432-76C0-AEEF-D89CF163643E}"/>
              </a:ext>
            </a:extLst>
          </p:cNvPr>
          <p:cNvSpPr txBox="1"/>
          <p:nvPr userDrawn="1"/>
        </p:nvSpPr>
        <p:spPr>
          <a:xfrm>
            <a:off x="4522388" y="4071047"/>
            <a:ext cx="3080414" cy="803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07D"/>
              </a:buClr>
              <a:buSzPts val="2000"/>
              <a:buFont typeface="Open Sans"/>
              <a:buNone/>
            </a:pPr>
            <a:r>
              <a:rPr lang="en-US" sz="1400">
                <a:solidFill>
                  <a:srgbClr val="002D62"/>
                </a:solidFill>
                <a:latin typeface="Open Sans"/>
                <a:ea typeface="Open Sans"/>
                <a:cs typeface="Open Sans"/>
                <a:sym typeface="Open Sans"/>
              </a:rPr>
              <a:t>Sr. GovCon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07D"/>
              </a:buClr>
              <a:buSzPts val="2000"/>
              <a:buFont typeface="Open Sans"/>
              <a:buNone/>
            </a:pPr>
            <a:r>
              <a:rPr lang="en-US" sz="1400">
                <a:solidFill>
                  <a:srgbClr val="002D62"/>
                </a:solidFill>
                <a:latin typeface="Open Sans"/>
                <a:ea typeface="Open Sans"/>
                <a:cs typeface="Open Sans"/>
                <a:sym typeface="Open Sans"/>
              </a:rPr>
              <a:t>Accounting Advisor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07D"/>
              </a:buClr>
              <a:buSzPts val="2000"/>
              <a:buFont typeface="Open Sans"/>
              <a:buNone/>
            </a:pPr>
            <a:r>
              <a:rPr lang="en-US" sz="14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CPCM, NCMA Fellow</a:t>
            </a:r>
            <a:endParaRPr sz="1400">
              <a:solidFill>
                <a:srgbClr val="002D62"/>
              </a:solidFill>
            </a:endParaRPr>
          </a:p>
        </p:txBody>
      </p:sp>
      <p:pic>
        <p:nvPicPr>
          <p:cNvPr id="21" name="Google Shape;110;p54">
            <a:extLst>
              <a:ext uri="{FF2B5EF4-FFF2-40B4-BE49-F238E27FC236}">
                <a16:creationId xmlns:a16="http://schemas.microsoft.com/office/drawing/2014/main" id="{BF5FC093-5446-3A1A-7355-9300AE9CC8E0}"/>
              </a:ext>
            </a:extLst>
          </p:cNvPr>
          <p:cNvPicPr preferRelativeResize="0"/>
          <p:nvPr userDrawn="1"/>
        </p:nvPicPr>
        <p:blipFill>
          <a:blip r:embed="rId3"/>
          <a:srcRect t="50" b="50"/>
          <a:stretch/>
        </p:blipFill>
        <p:spPr>
          <a:xfrm>
            <a:off x="1383013" y="1747479"/>
            <a:ext cx="1548405" cy="1914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E5D9EA-488A-D1A0-199A-9F5E8DD2032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41" b="141"/>
          <a:stretch/>
        </p:blipFill>
        <p:spPr>
          <a:xfrm>
            <a:off x="7728700" y="1746227"/>
            <a:ext cx="1548404" cy="19110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7CF06F-63A1-E520-6700-CC82DE326D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05049" y="1743308"/>
            <a:ext cx="1548405" cy="191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142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614B1D2-C0E5-E737-0859-5847F389A651}"/>
              </a:ext>
            </a:extLst>
          </p:cNvPr>
          <p:cNvSpPr/>
          <p:nvPr userDrawn="1"/>
        </p:nvSpPr>
        <p:spPr>
          <a:xfrm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accent1"/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2870" y="1287287"/>
            <a:ext cx="5101943" cy="481648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CONNECT WITH US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AD317F30-B7F7-FC7F-47AE-964ED37885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8185" y="2274533"/>
            <a:ext cx="5651311" cy="8423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FE87F57-7428-6F42-CD59-B05BE6CDC782}"/>
              </a:ext>
            </a:extLst>
          </p:cNvPr>
          <p:cNvSpPr txBox="1">
            <a:spLocks/>
          </p:cNvSpPr>
          <p:nvPr userDrawn="1"/>
        </p:nvSpPr>
        <p:spPr>
          <a:xfrm>
            <a:off x="822870" y="3477753"/>
            <a:ext cx="5101943" cy="481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LeftBrainPro.com</a:t>
            </a:r>
            <a:endParaRPr lang="en-US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EBFB0EB-FD00-9760-0479-84DF3DE25FC3}"/>
              </a:ext>
            </a:extLst>
          </p:cNvPr>
          <p:cNvSpPr txBox="1">
            <a:spLocks/>
          </p:cNvSpPr>
          <p:nvPr userDrawn="1"/>
        </p:nvSpPr>
        <p:spPr>
          <a:xfrm>
            <a:off x="652828" y="4079407"/>
            <a:ext cx="5442023" cy="481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400" err="1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Support@LeftBrainPro.com</a:t>
            </a:r>
            <a:endParaRPr lang="en-US" sz="2400">
              <a:solidFill>
                <a:schemeClr val="accent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18F896-E8D6-9CB1-FA9F-6BD5CF0E70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53400" y="5721085"/>
            <a:ext cx="3048000" cy="2794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B67C20A-1F67-4A24-044A-2E85294E25B5}"/>
              </a:ext>
            </a:extLst>
          </p:cNvPr>
          <p:cNvSpPr txBox="1">
            <a:spLocks/>
          </p:cNvSpPr>
          <p:nvPr userDrawn="1"/>
        </p:nvSpPr>
        <p:spPr>
          <a:xfrm>
            <a:off x="6412089" y="3477753"/>
            <a:ext cx="5836920" cy="481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2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LeftBrainPro.com</a:t>
            </a: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/Presentations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396F7247-215B-5CD7-67F1-45DB079BDD0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08840" y="2274533"/>
            <a:ext cx="842390" cy="84239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F4D0399A-35C5-65BC-DA3E-625F25FE346E}"/>
              </a:ext>
            </a:extLst>
          </p:cNvPr>
          <p:cNvSpPr txBox="1">
            <a:spLocks/>
          </p:cNvSpPr>
          <p:nvPr userDrawn="1"/>
        </p:nvSpPr>
        <p:spPr>
          <a:xfrm>
            <a:off x="6670935" y="1287287"/>
            <a:ext cx="5101943" cy="481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4000"/>
              <a:t>DOWNLOAD</a:t>
            </a:r>
          </a:p>
        </p:txBody>
      </p:sp>
    </p:spTree>
    <p:extLst>
      <p:ext uri="{BB962C8B-B14F-4D97-AF65-F5344CB8AC3E}">
        <p14:creationId xmlns:p14="http://schemas.microsoft.com/office/powerpoint/2010/main" val="14354606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641E0C3-2881-B8CA-A916-D802542DD4D9}"/>
              </a:ext>
            </a:extLst>
          </p:cNvPr>
          <p:cNvSpPr/>
          <p:nvPr userDrawn="1"/>
        </p:nvSpPr>
        <p:spPr>
          <a:xfrm>
            <a:off x="0" y="0"/>
            <a:ext cx="12192000" cy="6512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image of a building with a domed roof&#10;&#10;Description automatically generated with low confidence">
            <a:extLst>
              <a:ext uri="{FF2B5EF4-FFF2-40B4-BE49-F238E27FC236}">
                <a16:creationId xmlns:a16="http://schemas.microsoft.com/office/drawing/2014/main" id="{25C63234-8740-08B7-691B-B892B240F6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1000"/>
          </a:blip>
          <a:stretch>
            <a:fillRect/>
          </a:stretch>
        </p:blipFill>
        <p:spPr>
          <a:xfrm>
            <a:off x="7398480" y="382136"/>
            <a:ext cx="5014413" cy="6188183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C994B97E-7B15-C0A8-5131-CA2CF1F09D82}"/>
              </a:ext>
            </a:extLst>
          </p:cNvPr>
          <p:cNvSpPr/>
          <p:nvPr userDrawn="1"/>
        </p:nvSpPr>
        <p:spPr>
          <a:xfrm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bg1"/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B4815A-8ED7-DBEE-31A8-F3DC20EBDCDC}"/>
              </a:ext>
            </a:extLst>
          </p:cNvPr>
          <p:cNvSpPr txBox="1">
            <a:spLocks/>
          </p:cNvSpPr>
          <p:nvPr userDrawn="1"/>
        </p:nvSpPr>
        <p:spPr>
          <a:xfrm>
            <a:off x="838200" y="2535269"/>
            <a:ext cx="10515600" cy="481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Discussion / Q&amp;A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12DE98-D2A5-43FD-28EA-FD1240FEB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3603" y="5873750"/>
            <a:ext cx="806855" cy="62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888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B18529-9342-A34A-8913-AFDC4FFE4C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782320"/>
            <a:ext cx="5523129" cy="4816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Misc. icons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CFC596B-0870-0544-835E-88E6259614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36701" y="1686668"/>
            <a:ext cx="5461000" cy="4470400"/>
          </a:xfrm>
          <a:prstGeom prst="rect">
            <a:avLst/>
          </a:prstGeom>
        </p:spPr>
      </p:pic>
      <p:pic>
        <p:nvPicPr>
          <p:cNvPr id="8" name="Picture 7" descr="A red circle with a black circle in the middle&#10;&#10;Description automatically generated with low confidence">
            <a:extLst>
              <a:ext uri="{FF2B5EF4-FFF2-40B4-BE49-F238E27FC236}">
                <a16:creationId xmlns:a16="http://schemas.microsoft.com/office/drawing/2014/main" id="{45EC70C2-028F-E67F-B287-813D07A994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58200" y="533400"/>
            <a:ext cx="2895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878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/pen photo">
  <p:cSld name="Title Slide w/pen photo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5E09550-3F71-4D13-B7E5-CF7F182D35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7455" y="1908398"/>
            <a:ext cx="6234545" cy="4157122"/>
          </a:xfrm>
          <a:prstGeom prst="rect">
            <a:avLst/>
          </a:prstGeom>
        </p:spPr>
      </p:pic>
      <p:sp>
        <p:nvSpPr>
          <p:cNvPr id="132" name="Google Shape;132;p57"/>
          <p:cNvSpPr txBox="1">
            <a:spLocks noGrp="1"/>
          </p:cNvSpPr>
          <p:nvPr>
            <p:ph type="ctrTitle"/>
          </p:nvPr>
        </p:nvSpPr>
        <p:spPr>
          <a:xfrm>
            <a:off x="455860" y="3451342"/>
            <a:ext cx="4899162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307D"/>
              </a:buClr>
              <a:buSzPts val="4800"/>
              <a:buFont typeface="Open Sans"/>
              <a:buNone/>
              <a:defRPr sz="4800">
                <a:solidFill>
                  <a:srgbClr val="002D6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EC634E-D052-4CED-BFEF-A6429CF05A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28600"/>
            <a:ext cx="4494713" cy="12101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815219-D044-8847-A88F-0E9D2FAB2931}"/>
              </a:ext>
            </a:extLst>
          </p:cNvPr>
          <p:cNvSpPr txBox="1"/>
          <p:nvPr userDrawn="1"/>
        </p:nvSpPr>
        <p:spPr>
          <a:xfrm>
            <a:off x="4435928" y="6400800"/>
            <a:ext cx="3320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0">
                <a:solidFill>
                  <a:schemeClr val="bg1">
                    <a:lumMod val="85000"/>
                  </a:schemeClr>
                </a:solidFill>
              </a:rPr>
              <a:t>Copyright © 2014-2022 Left Brain Professionals Inc. </a:t>
            </a:r>
          </a:p>
        </p:txBody>
      </p:sp>
      <p:cxnSp>
        <p:nvCxnSpPr>
          <p:cNvPr id="7" name="Google Shape;117;p54">
            <a:extLst>
              <a:ext uri="{FF2B5EF4-FFF2-40B4-BE49-F238E27FC236}">
                <a16:creationId xmlns:a16="http://schemas.microsoft.com/office/drawing/2014/main" id="{567B20F1-7B78-DC40-AC3C-09CF3BB861B4}"/>
              </a:ext>
            </a:extLst>
          </p:cNvPr>
          <p:cNvCxnSpPr/>
          <p:nvPr userDrawn="1"/>
        </p:nvCxnSpPr>
        <p:spPr>
          <a:xfrm>
            <a:off x="0" y="6094510"/>
            <a:ext cx="12192000" cy="0"/>
          </a:xfrm>
          <a:prstGeom prst="straightConnector1">
            <a:avLst/>
          </a:prstGeom>
          <a:noFill/>
          <a:ln w="50800" cap="flat" cmpd="sng">
            <a:solidFill>
              <a:srgbClr val="002D6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" name="Google Shape;117;p54">
            <a:extLst>
              <a:ext uri="{FF2B5EF4-FFF2-40B4-BE49-F238E27FC236}">
                <a16:creationId xmlns:a16="http://schemas.microsoft.com/office/drawing/2014/main" id="{9F898AFA-C7F3-6749-A0AA-5A426D4627BB}"/>
              </a:ext>
            </a:extLst>
          </p:cNvPr>
          <p:cNvCxnSpPr/>
          <p:nvPr userDrawn="1"/>
        </p:nvCxnSpPr>
        <p:spPr>
          <a:xfrm>
            <a:off x="0" y="6232162"/>
            <a:ext cx="12192000" cy="0"/>
          </a:xfrm>
          <a:prstGeom prst="straightConnector1">
            <a:avLst/>
          </a:prstGeom>
          <a:noFill/>
          <a:ln w="50800" cap="flat" cmpd="sng">
            <a:solidFill>
              <a:srgbClr val="E32726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Headlines Slide | No list">
  <p:cSld name="2_Headlines Slide | No list"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53"/>
          <p:cNvPicPr preferRelativeResize="0"/>
          <p:nvPr/>
        </p:nvPicPr>
        <p:blipFill rotWithShape="1">
          <a:blip r:embed="rId2" cstate="email">
            <a:alphaModFix amt="9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saturation sat="253000"/>
                    </a14:imgEffect>
                    <a14:imgEffect>
                      <a14:brightnessContrast bright="-26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9372" y="3429000"/>
            <a:ext cx="797262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53"/>
          <p:cNvSpPr txBox="1"/>
          <p:nvPr/>
        </p:nvSpPr>
        <p:spPr>
          <a:xfrm>
            <a:off x="685800" y="4572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002D62"/>
                </a:solidFill>
                <a:latin typeface="Open Sans"/>
                <a:ea typeface="Open Sans"/>
                <a:cs typeface="Open Sans"/>
                <a:sym typeface="Open Sans"/>
              </a:rPr>
              <a:t>Who We Are</a:t>
            </a:r>
            <a:endParaRPr sz="4400">
              <a:solidFill>
                <a:srgbClr val="002D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53"/>
          <p:cNvSpPr txBox="1"/>
          <p:nvPr/>
        </p:nvSpPr>
        <p:spPr>
          <a:xfrm>
            <a:off x="685800" y="1600200"/>
            <a:ext cx="10624794" cy="155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3200"/>
              <a:buFont typeface="Arial"/>
              <a:buNone/>
            </a:pPr>
            <a:r>
              <a:rPr lang="en-US" sz="2600" b="0" i="0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Left Brain Professionals is a boutique accounting firm that serves government contractors. We specialize in accounting systems and strategic services.</a:t>
            </a:r>
            <a:endParaRPr sz="2600">
              <a:solidFill>
                <a:srgbClr val="63666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8BD67-8B3D-4DC5-9AF1-9391B757ED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105156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Our Practice Areas</a:t>
            </a:r>
          </a:p>
        </p:txBody>
      </p:sp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A79C4BB9-EA07-4271-A388-036B9CE11688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807344"/>
            <a:ext cx="5166360" cy="3984328"/>
          </a:xfrm>
          <a:prstGeom prst="rect">
            <a:avLst/>
          </a:prstGeom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66C303CF-6DA8-496A-83A0-C4AED64FA6D0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1807344"/>
            <a:ext cx="5166360" cy="40212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1E4B75-3DFD-934E-982E-F1ED48F54615}"/>
              </a:ext>
            </a:extLst>
          </p:cNvPr>
          <p:cNvSpPr txBox="1"/>
          <p:nvPr userDrawn="1"/>
        </p:nvSpPr>
        <p:spPr>
          <a:xfrm>
            <a:off x="4435928" y="6415801"/>
            <a:ext cx="3320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0">
                <a:solidFill>
                  <a:schemeClr val="bg1">
                    <a:lumMod val="85000"/>
                  </a:schemeClr>
                </a:solidFill>
              </a:rPr>
              <a:t>Copyright © 2014-2022 Left Brain Professionals Inc. </a:t>
            </a:r>
          </a:p>
        </p:txBody>
      </p:sp>
    </p:spTree>
    <p:extLst>
      <p:ext uri="{BB962C8B-B14F-4D97-AF65-F5344CB8AC3E}">
        <p14:creationId xmlns:p14="http://schemas.microsoft.com/office/powerpoint/2010/main" val="30968930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Headlines Slide | No list" preserve="1">
  <p:cSld name="4_Headlines Slide | No lis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4"/>
          <p:cNvSpPr txBox="1"/>
          <p:nvPr/>
        </p:nvSpPr>
        <p:spPr>
          <a:xfrm>
            <a:off x="685800" y="457199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>
                <a:solidFill>
                  <a:srgbClr val="002D62"/>
                </a:solidFill>
                <a:latin typeface="Open Sans"/>
                <a:ea typeface="Open Sans"/>
                <a:cs typeface="Open Sans"/>
                <a:sym typeface="Open Sans"/>
              </a:rPr>
              <a:t>Our Team</a:t>
            </a:r>
            <a:endParaRPr sz="4400">
              <a:solidFill>
                <a:srgbClr val="002D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5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07"/>
          <a:stretch/>
        </p:blipFill>
        <p:spPr>
          <a:xfrm>
            <a:off x="973524" y="1954761"/>
            <a:ext cx="1737899" cy="214884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54"/>
          <p:cNvSpPr txBox="1"/>
          <p:nvPr/>
        </p:nvSpPr>
        <p:spPr>
          <a:xfrm>
            <a:off x="973524" y="4301790"/>
            <a:ext cx="745874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307D"/>
              </a:buClr>
              <a:buSzPts val="2800"/>
              <a:buFont typeface="Open Sans"/>
              <a:buNone/>
            </a:pPr>
            <a:r>
              <a:rPr lang="en-US" sz="2800" b="1">
                <a:solidFill>
                  <a:srgbClr val="002D62"/>
                </a:solidFill>
                <a:latin typeface="Open Sans"/>
                <a:ea typeface="Open Sans"/>
                <a:cs typeface="Open Sans"/>
                <a:sym typeface="Open Sans"/>
              </a:rPr>
              <a:t>Robert E. Jones </a:t>
            </a:r>
            <a:endParaRPr sz="1600">
              <a:solidFill>
                <a:srgbClr val="002D6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2A307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" name="Google Shape;113;p54"/>
          <p:cNvSpPr txBox="1"/>
          <p:nvPr/>
        </p:nvSpPr>
        <p:spPr>
          <a:xfrm>
            <a:off x="973525" y="4786981"/>
            <a:ext cx="4176446" cy="1040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07D"/>
              </a:buClr>
              <a:buSzPts val="2000"/>
              <a:buFont typeface="Open Sans"/>
              <a:buNone/>
            </a:pPr>
            <a:r>
              <a:rPr lang="en-US" sz="2000" i="0">
                <a:solidFill>
                  <a:srgbClr val="002D62"/>
                </a:solidFill>
                <a:latin typeface="Open Sans"/>
                <a:ea typeface="Open Sans"/>
                <a:cs typeface="Open Sans"/>
                <a:sym typeface="Open Sans"/>
              </a:rPr>
              <a:t>Principal GovCon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07D"/>
              </a:buClr>
              <a:buSzPts val="2000"/>
              <a:buFont typeface="Open Sans"/>
              <a:buNone/>
            </a:pPr>
            <a:r>
              <a:rPr lang="en-US" sz="2000" i="0">
                <a:solidFill>
                  <a:srgbClr val="002D62"/>
                </a:solidFill>
                <a:latin typeface="Open Sans"/>
                <a:ea typeface="Open Sans"/>
                <a:cs typeface="Open Sans"/>
                <a:sym typeface="Open Sans"/>
              </a:rPr>
              <a:t>Accounting Advisor</a:t>
            </a:r>
            <a:endParaRPr>
              <a:solidFill>
                <a:srgbClr val="002D62"/>
              </a:solidFill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07D"/>
              </a:buClr>
              <a:buSzPts val="1600"/>
              <a:buFont typeface="Open Sans"/>
              <a:buNone/>
            </a:pPr>
            <a:r>
              <a:rPr lang="en-US" sz="16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CPA, CPCM, NCMA Fellow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7" name="Google Shape;117;p54"/>
          <p:cNvCxnSpPr/>
          <p:nvPr/>
        </p:nvCxnSpPr>
        <p:spPr>
          <a:xfrm>
            <a:off x="-2956" y="1389771"/>
            <a:ext cx="12192000" cy="0"/>
          </a:xfrm>
          <a:prstGeom prst="straightConnector1">
            <a:avLst/>
          </a:prstGeom>
          <a:noFill/>
          <a:ln w="50800" cap="flat" cmpd="sng">
            <a:solidFill>
              <a:srgbClr val="002D6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8D6C28-6512-4F03-9C0A-B26F0D7890B8}"/>
              </a:ext>
            </a:extLst>
          </p:cNvPr>
          <p:cNvSpPr txBox="1"/>
          <p:nvPr userDrawn="1"/>
        </p:nvSpPr>
        <p:spPr>
          <a:xfrm>
            <a:off x="4675518" y="4301790"/>
            <a:ext cx="3756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307D"/>
              </a:buClr>
              <a:buSzPts val="2800"/>
              <a:buFont typeface="Open Sans"/>
              <a:buNone/>
            </a:pPr>
            <a:r>
              <a:rPr lang="en-US" sz="2800" b="1" i="0" u="none" strike="noStrike" cap="none">
                <a:solidFill>
                  <a:srgbClr val="002D62"/>
                </a:solidFill>
                <a:latin typeface="Open Sans"/>
                <a:ea typeface="Open Sans"/>
                <a:cs typeface="Open Sans"/>
                <a:sym typeface="Arial"/>
              </a:rPr>
              <a:t>Steven Bressler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B39D92-3C8F-4475-89F3-B5C21A053E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007"/>
          <a:stretch/>
        </p:blipFill>
        <p:spPr>
          <a:xfrm>
            <a:off x="4696242" y="1949544"/>
            <a:ext cx="1737899" cy="2144928"/>
          </a:xfrm>
          <a:prstGeom prst="rect">
            <a:avLst/>
          </a:prstGeom>
        </p:spPr>
      </p:pic>
      <p:sp>
        <p:nvSpPr>
          <p:cNvPr id="14" name="Google Shape;118;p54">
            <a:extLst>
              <a:ext uri="{FF2B5EF4-FFF2-40B4-BE49-F238E27FC236}">
                <a16:creationId xmlns:a16="http://schemas.microsoft.com/office/drawing/2014/main" id="{97AB52E3-3250-4E97-BC6E-68D45E23A53D}"/>
              </a:ext>
            </a:extLst>
          </p:cNvPr>
          <p:cNvSpPr txBox="1"/>
          <p:nvPr userDrawn="1"/>
        </p:nvSpPr>
        <p:spPr>
          <a:xfrm>
            <a:off x="4692770" y="4786981"/>
            <a:ext cx="373949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07D"/>
              </a:buClr>
              <a:buSzPts val="2000"/>
              <a:buFont typeface="Open Sans"/>
              <a:buNone/>
            </a:pPr>
            <a:r>
              <a:rPr lang="en-US" sz="2000">
                <a:solidFill>
                  <a:srgbClr val="002D62"/>
                </a:solidFill>
                <a:latin typeface="Open Sans"/>
                <a:ea typeface="Open Sans"/>
                <a:cs typeface="Open Sans"/>
                <a:sym typeface="Open Sans"/>
              </a:rPr>
              <a:t>GovCon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07D"/>
              </a:buClr>
              <a:buSzPts val="2000"/>
              <a:buFont typeface="Open Sans"/>
              <a:buNone/>
            </a:pPr>
            <a:r>
              <a:rPr lang="en-US" sz="2000">
                <a:solidFill>
                  <a:srgbClr val="002D62"/>
                </a:solidFill>
                <a:latin typeface="Open Sans"/>
                <a:ea typeface="Open Sans"/>
                <a:cs typeface="Open Sans"/>
                <a:sym typeface="Open Sans"/>
              </a:rPr>
              <a:t>Accounting Associate</a:t>
            </a:r>
            <a:endParaRPr>
              <a:solidFill>
                <a:srgbClr val="002D62"/>
              </a:solidFill>
            </a:endParaRPr>
          </a:p>
        </p:txBody>
      </p:sp>
      <p:sp>
        <p:nvSpPr>
          <p:cNvPr id="15" name="Google Shape;118;p54">
            <a:extLst>
              <a:ext uri="{FF2B5EF4-FFF2-40B4-BE49-F238E27FC236}">
                <a16:creationId xmlns:a16="http://schemas.microsoft.com/office/drawing/2014/main" id="{C06D1850-D9E0-46F3-8E77-9976D25FABC5}"/>
              </a:ext>
            </a:extLst>
          </p:cNvPr>
          <p:cNvSpPr txBox="1"/>
          <p:nvPr userDrawn="1"/>
        </p:nvSpPr>
        <p:spPr>
          <a:xfrm>
            <a:off x="4696243" y="5862578"/>
            <a:ext cx="3826656" cy="396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07D"/>
              </a:buClr>
              <a:buSzPts val="2000"/>
              <a:buFont typeface="Open Sans"/>
              <a:buNone/>
            </a:pPr>
            <a:r>
              <a:rPr lang="en-US" sz="1800">
                <a:solidFill>
                  <a:srgbClr val="63666A"/>
                </a:solidFill>
                <a:latin typeface="Open Sans"/>
                <a:ea typeface="Open Sans"/>
                <a:cs typeface="Open Sans"/>
                <a:sym typeface="Open Sans"/>
              </a:rPr>
              <a:t>Steve@LeftBrainPro.com</a:t>
            </a:r>
            <a:endParaRPr sz="1200">
              <a:solidFill>
                <a:srgbClr val="63666A"/>
              </a:solidFill>
            </a:endParaRPr>
          </a:p>
        </p:txBody>
      </p:sp>
      <p:sp>
        <p:nvSpPr>
          <p:cNvPr id="17" name="Google Shape;118;p54">
            <a:extLst>
              <a:ext uri="{FF2B5EF4-FFF2-40B4-BE49-F238E27FC236}">
                <a16:creationId xmlns:a16="http://schemas.microsoft.com/office/drawing/2014/main" id="{E722194A-2C93-4FEE-B6E2-16924024FDAC}"/>
              </a:ext>
            </a:extLst>
          </p:cNvPr>
          <p:cNvSpPr txBox="1"/>
          <p:nvPr userDrawn="1"/>
        </p:nvSpPr>
        <p:spPr>
          <a:xfrm>
            <a:off x="973525" y="5862578"/>
            <a:ext cx="3657834" cy="396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07D"/>
              </a:buClr>
              <a:buSzPts val="2000"/>
              <a:buFont typeface="Open Sans"/>
              <a:buNone/>
            </a:pPr>
            <a:r>
              <a:rPr lang="en-US" sz="1800">
                <a:solidFill>
                  <a:srgbClr val="63666A"/>
                </a:solidFill>
                <a:latin typeface="Open Sans"/>
                <a:ea typeface="Open Sans"/>
                <a:cs typeface="Open Sans"/>
                <a:sym typeface="Open Sans"/>
              </a:rPr>
              <a:t>Robert@LeftBrainPro.com</a:t>
            </a:r>
            <a:endParaRPr sz="1200">
              <a:solidFill>
                <a:srgbClr val="63666A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419974-14F3-C14F-B449-C1E2B9450FE6}"/>
              </a:ext>
            </a:extLst>
          </p:cNvPr>
          <p:cNvSpPr txBox="1"/>
          <p:nvPr userDrawn="1"/>
        </p:nvSpPr>
        <p:spPr>
          <a:xfrm>
            <a:off x="4435928" y="6415801"/>
            <a:ext cx="3320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0">
                <a:solidFill>
                  <a:schemeClr val="bg1">
                    <a:lumMod val="85000"/>
                  </a:schemeClr>
                </a:solidFill>
              </a:rPr>
              <a:t>Copyright © 2014-2022 Left Brain Professionals Inc. </a:t>
            </a:r>
          </a:p>
        </p:txBody>
      </p:sp>
      <p:cxnSp>
        <p:nvCxnSpPr>
          <p:cNvPr id="18" name="Google Shape;117;p54">
            <a:extLst>
              <a:ext uri="{FF2B5EF4-FFF2-40B4-BE49-F238E27FC236}">
                <a16:creationId xmlns:a16="http://schemas.microsoft.com/office/drawing/2014/main" id="{586B8C8D-0E81-574D-BC5B-7DDE867935E0}"/>
              </a:ext>
            </a:extLst>
          </p:cNvPr>
          <p:cNvCxnSpPr/>
          <p:nvPr userDrawn="1"/>
        </p:nvCxnSpPr>
        <p:spPr>
          <a:xfrm>
            <a:off x="-2956" y="1527423"/>
            <a:ext cx="12192000" cy="0"/>
          </a:xfrm>
          <a:prstGeom prst="straightConnector1">
            <a:avLst/>
          </a:prstGeom>
          <a:noFill/>
          <a:ln w="50800" cap="flat" cmpd="sng">
            <a:solidFill>
              <a:srgbClr val="E3272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" name="Google Shape;118;p54">
            <a:extLst>
              <a:ext uri="{FF2B5EF4-FFF2-40B4-BE49-F238E27FC236}">
                <a16:creationId xmlns:a16="http://schemas.microsoft.com/office/drawing/2014/main" id="{253FB977-D28F-9EB6-7BBE-B1B4688C1C61}"/>
              </a:ext>
            </a:extLst>
          </p:cNvPr>
          <p:cNvSpPr txBox="1"/>
          <p:nvPr userDrawn="1"/>
        </p:nvSpPr>
        <p:spPr>
          <a:xfrm>
            <a:off x="8634146" y="5862578"/>
            <a:ext cx="3379576" cy="396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07D"/>
              </a:buClr>
              <a:buSzPts val="2000"/>
              <a:buFont typeface="Open Sans"/>
              <a:buNone/>
            </a:pPr>
            <a:r>
              <a:rPr lang="en-US" sz="1800">
                <a:solidFill>
                  <a:srgbClr val="63666A"/>
                </a:solidFill>
                <a:latin typeface="Open Sans"/>
                <a:ea typeface="Open Sans"/>
                <a:cs typeface="Open Sans"/>
                <a:sym typeface="Open Sans"/>
              </a:rPr>
              <a:t>Suzanne@LeftBrainPro.com</a:t>
            </a:r>
            <a:endParaRPr sz="1200">
              <a:solidFill>
                <a:srgbClr val="63666A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AE7686-A260-66DB-1177-90BEC408FAE8}"/>
              </a:ext>
            </a:extLst>
          </p:cNvPr>
          <p:cNvSpPr txBox="1"/>
          <p:nvPr userDrawn="1"/>
        </p:nvSpPr>
        <p:spPr>
          <a:xfrm>
            <a:off x="8634145" y="4180335"/>
            <a:ext cx="39032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307D"/>
              </a:buClr>
              <a:buSzPts val="2800"/>
              <a:buFont typeface="Open Sans"/>
              <a:buNone/>
            </a:pPr>
            <a:r>
              <a:rPr lang="en-US" sz="2800" b="1" i="0" u="none" strike="noStrike" cap="none">
                <a:solidFill>
                  <a:srgbClr val="002D62"/>
                </a:solidFill>
                <a:latin typeface="Open Sans"/>
                <a:ea typeface="Open Sans"/>
                <a:cs typeface="Open Sans"/>
                <a:sym typeface="Arial"/>
              </a:rPr>
              <a:t>Suzanne  Camden</a:t>
            </a:r>
          </a:p>
        </p:txBody>
      </p:sp>
      <p:sp>
        <p:nvSpPr>
          <p:cNvPr id="23" name="Google Shape;118;p54">
            <a:extLst>
              <a:ext uri="{FF2B5EF4-FFF2-40B4-BE49-F238E27FC236}">
                <a16:creationId xmlns:a16="http://schemas.microsoft.com/office/drawing/2014/main" id="{D3AA80ED-36A8-DD5C-692D-5AF3E8074FB5}"/>
              </a:ext>
            </a:extLst>
          </p:cNvPr>
          <p:cNvSpPr txBox="1"/>
          <p:nvPr userDrawn="1"/>
        </p:nvSpPr>
        <p:spPr>
          <a:xfrm>
            <a:off x="8622810" y="4698828"/>
            <a:ext cx="308041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07D"/>
              </a:buClr>
              <a:buSzPts val="2000"/>
              <a:buFont typeface="Open Sans"/>
              <a:buNone/>
            </a:pPr>
            <a:r>
              <a:rPr lang="en-US" sz="2000">
                <a:solidFill>
                  <a:srgbClr val="002D62"/>
                </a:solidFill>
                <a:latin typeface="Open Sans"/>
                <a:ea typeface="Open Sans"/>
                <a:cs typeface="Open Sans"/>
                <a:sym typeface="Open Sans"/>
              </a:rPr>
              <a:t>Sr. GovCon</a:t>
            </a: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07D"/>
              </a:buClr>
              <a:buSzPts val="2000"/>
              <a:buFont typeface="Open Sans"/>
              <a:buNone/>
            </a:pPr>
            <a:r>
              <a:rPr lang="en-US" sz="2000">
                <a:solidFill>
                  <a:srgbClr val="002D62"/>
                </a:solidFill>
                <a:latin typeface="Open Sans"/>
                <a:ea typeface="Open Sans"/>
                <a:cs typeface="Open Sans"/>
                <a:sym typeface="Open Sans"/>
              </a:rPr>
              <a:t>Accounting Advisor</a:t>
            </a:r>
            <a:endParaRPr>
              <a:solidFill>
                <a:srgbClr val="002D6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E27756-B53C-256F-CEE4-D0DB62E8A9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34145" y="1945130"/>
            <a:ext cx="1737899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277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sitive Share">
  <p:cSld name="Positive Shar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7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685800"/>
            <a:ext cx="4699000" cy="54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70"/>
          <p:cNvSpPr txBox="1">
            <a:spLocks noGrp="1"/>
          </p:cNvSpPr>
          <p:nvPr>
            <p:ph type="body" idx="1"/>
          </p:nvPr>
        </p:nvSpPr>
        <p:spPr>
          <a:xfrm>
            <a:off x="6217920" y="685800"/>
            <a:ext cx="5162550" cy="54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⮚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A10AA-5AA4-2141-9FD0-B914329FDE74}"/>
              </a:ext>
            </a:extLst>
          </p:cNvPr>
          <p:cNvSpPr txBox="1"/>
          <p:nvPr userDrawn="1"/>
        </p:nvSpPr>
        <p:spPr>
          <a:xfrm>
            <a:off x="4435928" y="6415801"/>
            <a:ext cx="3320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0">
                <a:solidFill>
                  <a:schemeClr val="bg1">
                    <a:lumMod val="85000"/>
                  </a:schemeClr>
                </a:solidFill>
              </a:rPr>
              <a:t>Copyright © 2014-2022 Left Brain Professionals Inc. 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7794-F890-4672-99C0-C141120B8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199"/>
            <a:ext cx="73152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EAEBC2-BA8D-473B-9CCA-311BEE9B0534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489E4B-CCC1-4A72-945A-3E9ED0630893}"/>
              </a:ext>
            </a:extLst>
          </p:cNvPr>
          <p:cNvSpPr/>
          <p:nvPr userDrawn="1"/>
        </p:nvSpPr>
        <p:spPr>
          <a:xfrm>
            <a:off x="8534400" y="0"/>
            <a:ext cx="3657600" cy="6858000"/>
          </a:xfrm>
          <a:prstGeom prst="rect">
            <a:avLst/>
          </a:prstGeom>
          <a:solidFill>
            <a:srgbClr val="002D62"/>
          </a:solidFill>
          <a:ln>
            <a:solidFill>
              <a:srgbClr val="002D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A0F6FA-9E5A-4CA7-AB32-A51F9B23E5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9877" y="457200"/>
            <a:ext cx="1386646" cy="10654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E02E75-1E8B-434C-93EA-DD936026273E}"/>
              </a:ext>
            </a:extLst>
          </p:cNvPr>
          <p:cNvSpPr txBox="1"/>
          <p:nvPr userDrawn="1"/>
        </p:nvSpPr>
        <p:spPr>
          <a:xfrm>
            <a:off x="8703128" y="6352041"/>
            <a:ext cx="3320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0">
                <a:solidFill>
                  <a:schemeClr val="bg1">
                    <a:lumMod val="85000"/>
                  </a:schemeClr>
                </a:solidFill>
              </a:rPr>
              <a:t>Copyright © 2014-2022 Left Brain Professionals Inc. </a:t>
            </a:r>
          </a:p>
        </p:txBody>
      </p:sp>
      <p:cxnSp>
        <p:nvCxnSpPr>
          <p:cNvPr id="8" name="Google Shape;140;p58">
            <a:extLst>
              <a:ext uri="{FF2B5EF4-FFF2-40B4-BE49-F238E27FC236}">
                <a16:creationId xmlns:a16="http://schemas.microsoft.com/office/drawing/2014/main" id="{86B2CF87-4717-E84F-ADE2-BA78B37B18D6}"/>
              </a:ext>
            </a:extLst>
          </p:cNvPr>
          <p:cNvCxnSpPr/>
          <p:nvPr userDrawn="1"/>
        </p:nvCxnSpPr>
        <p:spPr>
          <a:xfrm flipH="1">
            <a:off x="8491598" y="0"/>
            <a:ext cx="12967" cy="6858000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7918429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489E4B-CCC1-4A72-945A-3E9ED0630893}"/>
              </a:ext>
            </a:extLst>
          </p:cNvPr>
          <p:cNvSpPr/>
          <p:nvPr userDrawn="1"/>
        </p:nvSpPr>
        <p:spPr>
          <a:xfrm>
            <a:off x="0" y="0"/>
            <a:ext cx="3657600" cy="6858000"/>
          </a:xfrm>
          <a:prstGeom prst="rect">
            <a:avLst/>
          </a:prstGeom>
          <a:solidFill>
            <a:srgbClr val="002D62"/>
          </a:solidFill>
          <a:ln>
            <a:solidFill>
              <a:srgbClr val="002D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B27794-F890-4672-99C0-C141120B8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29" y="457199"/>
            <a:ext cx="73152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A0F6FA-9E5A-4CA7-AB32-A51F9B23E5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477" y="457200"/>
            <a:ext cx="1386646" cy="10654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684E73-2E63-3E49-9394-C83740EB5EC1}"/>
              </a:ext>
            </a:extLst>
          </p:cNvPr>
          <p:cNvSpPr txBox="1"/>
          <p:nvPr userDrawn="1"/>
        </p:nvSpPr>
        <p:spPr>
          <a:xfrm>
            <a:off x="168728" y="6369764"/>
            <a:ext cx="3320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0">
                <a:solidFill>
                  <a:schemeClr val="bg1">
                    <a:lumMod val="85000"/>
                  </a:schemeClr>
                </a:solidFill>
              </a:rPr>
              <a:t>Copyright © 2014-2022 Left Brain Professionals Inc. </a:t>
            </a:r>
          </a:p>
        </p:txBody>
      </p:sp>
      <p:cxnSp>
        <p:nvCxnSpPr>
          <p:cNvPr id="8" name="Google Shape;140;p58">
            <a:extLst>
              <a:ext uri="{FF2B5EF4-FFF2-40B4-BE49-F238E27FC236}">
                <a16:creationId xmlns:a16="http://schemas.microsoft.com/office/drawing/2014/main" id="{814DE5E5-CE75-0047-A3E5-48D41F70281B}"/>
              </a:ext>
            </a:extLst>
          </p:cNvPr>
          <p:cNvCxnSpPr/>
          <p:nvPr userDrawn="1"/>
        </p:nvCxnSpPr>
        <p:spPr>
          <a:xfrm flipH="1">
            <a:off x="3664623" y="-6426"/>
            <a:ext cx="12967" cy="6858000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837732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614B1D2-C0E5-E737-0859-5847F389A651}"/>
              </a:ext>
            </a:extLst>
          </p:cNvPr>
          <p:cNvSpPr/>
          <p:nvPr userDrawn="1"/>
        </p:nvSpPr>
        <p:spPr>
          <a:xfrm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accent1"/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199" y="782320"/>
            <a:ext cx="5523129" cy="481648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Our Practice Areas</a:t>
            </a:r>
            <a:br>
              <a:rPr lang="en-US"/>
            </a:br>
            <a:r>
              <a:rPr lang="en-US"/>
              <a:t>&amp; Services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A2EC89-F7FC-D18E-F99A-17AFA84372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3602" y="5873750"/>
            <a:ext cx="806857" cy="62572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3A36D4-DF25-B650-03CB-F6D35DC286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3403" y="2141572"/>
            <a:ext cx="4416358" cy="2968692"/>
          </a:xfrm>
        </p:spPr>
        <p:txBody>
          <a:bodyPr>
            <a:normAutofit/>
          </a:bodyPr>
          <a:lstStyle>
            <a:lvl1pPr marL="288925" indent="-288925">
              <a:buNone/>
              <a:tabLst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r>
              <a:rPr lang="en-US" sz="1800" b="1">
                <a:effectLst/>
              </a:rPr>
              <a:t>Advisory Services</a:t>
            </a:r>
            <a:endParaRPr lang="en-US" sz="1800"/>
          </a:p>
          <a:p>
            <a:r>
              <a:rPr lang="en-US" sz="1800">
                <a:effectLst/>
              </a:rPr>
              <a:t>•  CFO &amp; Controller Services</a:t>
            </a:r>
            <a:endParaRPr lang="en-US" sz="1800"/>
          </a:p>
          <a:p>
            <a:r>
              <a:rPr lang="en-US" sz="1800">
                <a:effectLst/>
              </a:rPr>
              <a:t>• Strategic Planning</a:t>
            </a:r>
            <a:endParaRPr lang="en-US" sz="1800"/>
          </a:p>
          <a:p>
            <a:r>
              <a:rPr lang="en-US" sz="1800">
                <a:effectLst/>
              </a:rPr>
              <a:t>• Audit Support (Preparation, Management, &amp; Remediation)</a:t>
            </a:r>
          </a:p>
          <a:p>
            <a:endParaRPr lang="en-US" sz="1800"/>
          </a:p>
          <a:p>
            <a:r>
              <a:rPr lang="en-US" sz="1800" b="1">
                <a:effectLst/>
              </a:rPr>
              <a:t>Operational Support</a:t>
            </a:r>
            <a:endParaRPr lang="en-US"/>
          </a:p>
          <a:p>
            <a:r>
              <a:rPr lang="en-US" sz="1800">
                <a:effectLst/>
              </a:rPr>
              <a:t>•  Monthly support for accounting tasks</a:t>
            </a:r>
            <a:endParaRPr lang="en-US"/>
          </a:p>
          <a:p>
            <a:r>
              <a:rPr lang="en-US" sz="1800">
                <a:effectLst/>
              </a:rPr>
              <a:t> </a:t>
            </a:r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5DA0CBF-6E81-1A08-7CD3-79594A1B5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7573" y="2141572"/>
            <a:ext cx="3955915" cy="2968692"/>
          </a:xfrm>
        </p:spPr>
        <p:txBody>
          <a:bodyPr>
            <a:normAutofit/>
          </a:bodyPr>
          <a:lstStyle>
            <a:lvl1pPr marL="288925" indent="-288925">
              <a:buNone/>
              <a:tabLst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r>
              <a:rPr lang="en-US" sz="1800" b="1">
                <a:effectLst/>
              </a:rPr>
              <a:t>Software &amp; Resources</a:t>
            </a:r>
            <a:endParaRPr lang="en-US" sz="1600"/>
          </a:p>
          <a:p>
            <a:r>
              <a:rPr lang="en-US" sz="1800">
                <a:effectLst/>
              </a:rPr>
              <a:t>• Accounting System Design &amp; Implementation </a:t>
            </a:r>
            <a:endParaRPr lang="en-US" sz="1600"/>
          </a:p>
          <a:p>
            <a:r>
              <a:rPr lang="en-US" sz="1800">
                <a:effectLst/>
              </a:rPr>
              <a:t>• Software Reseller</a:t>
            </a:r>
            <a:endParaRPr lang="en-US" sz="1600"/>
          </a:p>
          <a:p>
            <a:r>
              <a:rPr lang="en-US" sz="1800">
                <a:effectLst/>
              </a:rPr>
              <a:t>• Templates &amp; Tools</a:t>
            </a:r>
            <a:endParaRPr lang="en-US" sz="1600"/>
          </a:p>
          <a:p>
            <a:r>
              <a:rPr lang="en-US" sz="1800">
                <a:effectLst/>
              </a:rPr>
              <a:t> </a:t>
            </a:r>
            <a:endParaRPr lang="en-US" sz="1600"/>
          </a:p>
          <a:p>
            <a:r>
              <a:rPr lang="en-US" sz="1800" b="1">
                <a:effectLst/>
              </a:rPr>
              <a:t>Training</a:t>
            </a:r>
            <a:endParaRPr lang="en-US" sz="1600"/>
          </a:p>
          <a:p>
            <a:r>
              <a:rPr lang="en-US" sz="1800">
                <a:effectLst/>
              </a:rPr>
              <a:t>• Free monthly webinars</a:t>
            </a:r>
            <a:endParaRPr lang="en-US" sz="1600"/>
          </a:p>
          <a:p>
            <a:r>
              <a:rPr lang="en-US" sz="1800">
                <a:effectLst/>
              </a:rPr>
              <a:t>• Custom training</a:t>
            </a:r>
            <a:endParaRPr lang="en-US" sz="160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1C420626-09AB-3C42-494B-4C9A0A5111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08104" y="4307442"/>
            <a:ext cx="1051714" cy="860493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7CCE395A-0B05-2014-17E1-635B97B15F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01317" y="2211572"/>
            <a:ext cx="1043333" cy="811481"/>
          </a:xfrm>
          <a:prstGeom prst="rect">
            <a:avLst/>
          </a:prstGeom>
        </p:spPr>
      </p:pic>
      <p:pic>
        <p:nvPicPr>
          <p:cNvPr id="17" name="Picture 16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2D4173CB-C79B-026B-B6F6-2BD87E105E7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6601" y="4213354"/>
            <a:ext cx="808459" cy="956676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AF76B9CD-1ECD-C1BE-E262-45068234030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0836" y="2211572"/>
            <a:ext cx="1057323" cy="98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09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ummary slide">
  <p:cSld name="1_Summary slide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6426"/>
            <a:ext cx="3657600" cy="6882714"/>
          </a:xfrm>
          <a:prstGeom prst="rect">
            <a:avLst/>
          </a:prstGeom>
          <a:solidFill>
            <a:srgbClr val="002D62"/>
          </a:solidFill>
          <a:ln>
            <a:noFill/>
          </a:ln>
        </p:spPr>
      </p:pic>
      <p:sp>
        <p:nvSpPr>
          <p:cNvPr id="138" name="Google Shape;138;p58"/>
          <p:cNvSpPr/>
          <p:nvPr/>
        </p:nvSpPr>
        <p:spPr>
          <a:xfrm>
            <a:off x="228599" y="457200"/>
            <a:ext cx="3200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Learning </a:t>
            </a:r>
            <a:endParaRPr sz="44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 sz="4400"/>
          </a:p>
        </p:txBody>
      </p:sp>
      <p:sp>
        <p:nvSpPr>
          <p:cNvPr id="139" name="Google Shape;139;p58"/>
          <p:cNvSpPr txBox="1">
            <a:spLocks noGrp="1"/>
          </p:cNvSpPr>
          <p:nvPr>
            <p:ph type="body" idx="1"/>
          </p:nvPr>
        </p:nvSpPr>
        <p:spPr>
          <a:xfrm>
            <a:off x="4347729" y="457200"/>
            <a:ext cx="7019217" cy="5912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 sz="28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⮚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0" name="Google Shape;140;p58"/>
          <p:cNvCxnSpPr/>
          <p:nvPr/>
        </p:nvCxnSpPr>
        <p:spPr>
          <a:xfrm flipH="1">
            <a:off x="3664623" y="-6426"/>
            <a:ext cx="12967" cy="6858000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6D6DFAE-6A05-4A41-912D-B5F47804043D}"/>
              </a:ext>
            </a:extLst>
          </p:cNvPr>
          <p:cNvSpPr txBox="1"/>
          <p:nvPr userDrawn="1"/>
        </p:nvSpPr>
        <p:spPr>
          <a:xfrm>
            <a:off x="168728" y="6369764"/>
            <a:ext cx="3320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0">
                <a:solidFill>
                  <a:schemeClr val="bg1">
                    <a:lumMod val="85000"/>
                  </a:schemeClr>
                </a:solidFill>
              </a:rPr>
              <a:t>Copyright © 2014-2022 Left Brain Professionals Inc. 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 slide">
  <p:cSld name="Poll slide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-6182"/>
            <a:ext cx="12192001" cy="1600200"/>
          </a:xfrm>
          <a:prstGeom prst="rect">
            <a:avLst/>
          </a:prstGeom>
          <a:solidFill>
            <a:srgbClr val="002D62"/>
          </a:solidFill>
          <a:ln>
            <a:noFill/>
          </a:ln>
        </p:spPr>
      </p:pic>
      <p:sp>
        <p:nvSpPr>
          <p:cNvPr id="150" name="Google Shape;150;p61"/>
          <p:cNvSpPr txBox="1">
            <a:spLocks noGrp="1"/>
          </p:cNvSpPr>
          <p:nvPr>
            <p:ph type="body" idx="1"/>
          </p:nvPr>
        </p:nvSpPr>
        <p:spPr>
          <a:xfrm>
            <a:off x="685800" y="1828800"/>
            <a:ext cx="10515600" cy="415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⮚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61"/>
          <p:cNvSpPr txBox="1"/>
          <p:nvPr/>
        </p:nvSpPr>
        <p:spPr>
          <a:xfrm>
            <a:off x="685800" y="457200"/>
            <a:ext cx="10570698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ctr" anchorCtr="0">
            <a:normAutofit fontScale="92500"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Open Sans"/>
              <a:buNone/>
            </a:pPr>
            <a:r>
              <a:rPr lang="en-US" sz="7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Poll</a:t>
            </a:r>
            <a:endParaRPr sz="7200"/>
          </a:p>
        </p:txBody>
      </p:sp>
      <p:cxnSp>
        <p:nvCxnSpPr>
          <p:cNvPr id="152" name="Google Shape;152;p61"/>
          <p:cNvCxnSpPr/>
          <p:nvPr/>
        </p:nvCxnSpPr>
        <p:spPr>
          <a:xfrm flipH="1">
            <a:off x="3048" y="1606381"/>
            <a:ext cx="12188952" cy="14413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9285A5B-2E25-42F5-BA6F-7DA24E9752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9884" y="127432"/>
            <a:ext cx="1785051" cy="1371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7C81FC-DB30-5B48-B4E7-93977ED5777C}"/>
              </a:ext>
            </a:extLst>
          </p:cNvPr>
          <p:cNvSpPr txBox="1"/>
          <p:nvPr userDrawn="1"/>
        </p:nvSpPr>
        <p:spPr>
          <a:xfrm>
            <a:off x="4435928" y="6415801"/>
            <a:ext cx="3320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0">
                <a:solidFill>
                  <a:schemeClr val="bg1">
                    <a:lumMod val="85000"/>
                  </a:schemeClr>
                </a:solidFill>
              </a:rPr>
              <a:t>Copyright © 2014-2022 Left Brain Professionals Inc.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l Takeaway" preserve="1">
  <p:cSld name="1_Final Takeaway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8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" y="-1"/>
            <a:ext cx="12192001" cy="702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83"/>
          <p:cNvPicPr preferRelativeResize="0"/>
          <p:nvPr/>
        </p:nvPicPr>
        <p:blipFill rotWithShape="1">
          <a:blip r:embed="rId3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093" y="166505"/>
            <a:ext cx="8894418" cy="6472408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83"/>
          <p:cNvSpPr txBox="1"/>
          <p:nvPr/>
        </p:nvSpPr>
        <p:spPr>
          <a:xfrm>
            <a:off x="958489" y="1066007"/>
            <a:ext cx="10205357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Time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for 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Poll</a:t>
            </a:r>
            <a:endParaRPr sz="9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7031932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 + A Slide">
  <p:cSld name="Q + A Slide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8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7135" y="787204"/>
            <a:ext cx="5283591" cy="528359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84"/>
          <p:cNvSpPr txBox="1"/>
          <p:nvPr/>
        </p:nvSpPr>
        <p:spPr>
          <a:xfrm>
            <a:off x="1209335" y="2459503"/>
            <a:ext cx="52578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Discussion </a:t>
            </a:r>
            <a:br>
              <a:rPr lang="en-US" sz="6000" b="1" i="0" u="none" strike="noStrik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6000" b="1" i="0" u="none" strike="noStrik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rPr>
              <a:t>and Q &amp; A</a:t>
            </a:r>
            <a:endParaRPr sz="6000" b="0" i="0" u="none" strike="noStrike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al Takeaway">
  <p:cSld name="Final Takeaway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8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" y="-1"/>
            <a:ext cx="12192001" cy="702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83"/>
          <p:cNvPicPr preferRelativeResize="0"/>
          <p:nvPr/>
        </p:nvPicPr>
        <p:blipFill rotWithShape="1">
          <a:blip r:embed="rId3" cstate="email">
            <a:alphaModFix am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093" y="166505"/>
            <a:ext cx="8894418" cy="6472408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83"/>
          <p:cNvSpPr txBox="1"/>
          <p:nvPr/>
        </p:nvSpPr>
        <p:spPr>
          <a:xfrm>
            <a:off x="958489" y="1066007"/>
            <a:ext cx="10205357" cy="5447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Remember: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pen Sans"/>
              <a:buNone/>
            </a:pPr>
            <a:r>
              <a:rPr lang="en-US" sz="7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 thing to remember (take away) /wrap up copy goes here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nect + Download">
  <p:cSld name="Connect + Download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6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0744" y="19878"/>
            <a:ext cx="12192001" cy="7023716"/>
          </a:xfrm>
          <a:prstGeom prst="rect">
            <a:avLst/>
          </a:prstGeom>
          <a:solidFill>
            <a:srgbClr val="002D62"/>
          </a:solidFill>
          <a:ln>
            <a:noFill/>
          </a:ln>
        </p:spPr>
      </p:pic>
      <p:pic>
        <p:nvPicPr>
          <p:cNvPr id="156" name="Google Shape;156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44" y="1430498"/>
            <a:ext cx="5050971" cy="218109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62"/>
          <p:cNvSpPr txBox="1"/>
          <p:nvPr/>
        </p:nvSpPr>
        <p:spPr>
          <a:xfrm>
            <a:off x="685801" y="247500"/>
            <a:ext cx="5127171" cy="209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Connect with us</a:t>
            </a:r>
            <a:endParaRPr/>
          </a:p>
        </p:txBody>
      </p:sp>
      <p:sp>
        <p:nvSpPr>
          <p:cNvPr id="158" name="Google Shape;158;p62"/>
          <p:cNvSpPr/>
          <p:nvPr/>
        </p:nvSpPr>
        <p:spPr>
          <a:xfrm>
            <a:off x="6047765" y="3998123"/>
            <a:ext cx="50899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Download the presentation</a:t>
            </a:r>
            <a:endParaRPr/>
          </a:p>
        </p:txBody>
      </p:sp>
      <p:sp>
        <p:nvSpPr>
          <p:cNvPr id="162" name="Google Shape;162;p62">
            <a:hlinkClick r:id="rId4"/>
          </p:cNvPr>
          <p:cNvSpPr txBox="1"/>
          <p:nvPr/>
        </p:nvSpPr>
        <p:spPr>
          <a:xfrm>
            <a:off x="1753581" y="2590744"/>
            <a:ext cx="200841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Left Brain Professionals Inc.</a:t>
            </a:r>
            <a:endParaRPr/>
          </a:p>
        </p:txBody>
      </p:sp>
      <p:sp>
        <p:nvSpPr>
          <p:cNvPr id="163" name="Google Shape;163;p62">
            <a:hlinkClick r:id="rId5"/>
          </p:cNvPr>
          <p:cNvSpPr txBox="1"/>
          <p:nvPr/>
        </p:nvSpPr>
        <p:spPr>
          <a:xfrm>
            <a:off x="1753581" y="3594275"/>
            <a:ext cx="20084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@LeftBrainPro</a:t>
            </a:r>
            <a:endParaRPr/>
          </a:p>
        </p:txBody>
      </p:sp>
      <p:pic>
        <p:nvPicPr>
          <p:cNvPr id="165" name="Google Shape;165;p62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1425" y="1499733"/>
            <a:ext cx="2005316" cy="2005316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62"/>
          <p:cNvSpPr txBox="1">
            <a:spLocks noGrp="1"/>
          </p:cNvSpPr>
          <p:nvPr>
            <p:ph type="body" idx="1"/>
          </p:nvPr>
        </p:nvSpPr>
        <p:spPr>
          <a:xfrm>
            <a:off x="6065533" y="4627363"/>
            <a:ext cx="4737100" cy="39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⮚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8;p62">
            <a:extLst>
              <a:ext uri="{FF2B5EF4-FFF2-40B4-BE49-F238E27FC236}">
                <a16:creationId xmlns:a16="http://schemas.microsoft.com/office/drawing/2014/main" id="{FB9522DE-83B4-4015-AC33-4588A591CA51}"/>
              </a:ext>
            </a:extLst>
          </p:cNvPr>
          <p:cNvSpPr/>
          <p:nvPr userDrawn="1"/>
        </p:nvSpPr>
        <p:spPr>
          <a:xfrm>
            <a:off x="6047765" y="5249309"/>
            <a:ext cx="50899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Email us</a:t>
            </a:r>
            <a:endParaRPr/>
          </a:p>
        </p:txBody>
      </p:sp>
      <p:sp>
        <p:nvSpPr>
          <p:cNvPr id="16" name="Google Shape;162;p62">
            <a:hlinkClick r:id="rId4"/>
            <a:extLst>
              <a:ext uri="{FF2B5EF4-FFF2-40B4-BE49-F238E27FC236}">
                <a16:creationId xmlns:a16="http://schemas.microsoft.com/office/drawing/2014/main" id="{C3E4F4AF-0D72-4051-B42C-68F3BF9CDA1D}"/>
              </a:ext>
            </a:extLst>
          </p:cNvPr>
          <p:cNvSpPr txBox="1"/>
          <p:nvPr userDrawn="1"/>
        </p:nvSpPr>
        <p:spPr>
          <a:xfrm>
            <a:off x="6047765" y="5809862"/>
            <a:ext cx="537946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Support@LeftBrainPro.com</a:t>
            </a:r>
            <a:endParaRPr sz="180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AAA52E9-3352-42D3-B669-64587CDACBD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315" y="5948336"/>
            <a:ext cx="713438" cy="69192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63A0AE7-6DFD-40E0-A995-4A5C46B16EF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314" y="4296777"/>
            <a:ext cx="661172" cy="661172"/>
          </a:xfrm>
          <a:prstGeom prst="rect">
            <a:avLst/>
          </a:prstGeom>
        </p:spPr>
      </p:pic>
      <p:pic>
        <p:nvPicPr>
          <p:cNvPr id="9" name="Picture 8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FE060F59-6418-4E74-B0B9-906D82F4D11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314" y="5096423"/>
            <a:ext cx="713439" cy="713439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C198771B-8FA3-4CC9-815D-57C324F919B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81" y="3449955"/>
            <a:ext cx="666155" cy="666155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B53550-AAFD-4B7C-BC58-475F6E053E9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181" y="2558557"/>
            <a:ext cx="713439" cy="709762"/>
          </a:xfrm>
          <a:prstGeom prst="rect">
            <a:avLst/>
          </a:prstGeom>
        </p:spPr>
      </p:pic>
      <p:sp>
        <p:nvSpPr>
          <p:cNvPr id="29" name="Google Shape;163;p62">
            <a:hlinkClick r:id="rId5"/>
            <a:extLst>
              <a:ext uri="{FF2B5EF4-FFF2-40B4-BE49-F238E27FC236}">
                <a16:creationId xmlns:a16="http://schemas.microsoft.com/office/drawing/2014/main" id="{3FAE2A7F-3F27-4119-BD87-E567C089EF5E}"/>
              </a:ext>
            </a:extLst>
          </p:cNvPr>
          <p:cNvSpPr txBox="1"/>
          <p:nvPr userDrawn="1"/>
        </p:nvSpPr>
        <p:spPr>
          <a:xfrm>
            <a:off x="1753581" y="4416658"/>
            <a:ext cx="20084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@LeftBrainPro</a:t>
            </a:r>
            <a:endParaRPr/>
          </a:p>
        </p:txBody>
      </p:sp>
      <p:sp>
        <p:nvSpPr>
          <p:cNvPr id="30" name="Google Shape;163;p62">
            <a:hlinkClick r:id="rId5"/>
            <a:extLst>
              <a:ext uri="{FF2B5EF4-FFF2-40B4-BE49-F238E27FC236}">
                <a16:creationId xmlns:a16="http://schemas.microsoft.com/office/drawing/2014/main" id="{0BD0741B-DB73-4124-AFA9-25FD03A5EC0C}"/>
              </a:ext>
            </a:extLst>
          </p:cNvPr>
          <p:cNvSpPr txBox="1"/>
          <p:nvPr userDrawn="1"/>
        </p:nvSpPr>
        <p:spPr>
          <a:xfrm>
            <a:off x="1753581" y="5249309"/>
            <a:ext cx="20084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Left Brain Pro</a:t>
            </a:r>
            <a:endParaRPr/>
          </a:p>
        </p:txBody>
      </p:sp>
      <p:sp>
        <p:nvSpPr>
          <p:cNvPr id="31" name="Google Shape;163;p62">
            <a:hlinkClick r:id="rId5"/>
            <a:extLst>
              <a:ext uri="{FF2B5EF4-FFF2-40B4-BE49-F238E27FC236}">
                <a16:creationId xmlns:a16="http://schemas.microsoft.com/office/drawing/2014/main" id="{7BAECAB0-52D9-4FD0-9FE7-F6C739A5E2B8}"/>
              </a:ext>
            </a:extLst>
          </p:cNvPr>
          <p:cNvSpPr txBox="1"/>
          <p:nvPr userDrawn="1"/>
        </p:nvSpPr>
        <p:spPr>
          <a:xfrm>
            <a:off x="1753581" y="6109634"/>
            <a:ext cx="20084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LeftBrainPro</a:t>
            </a:r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Slide + Image2 | No List">
  <p:cSld name="Headline Slide + Image2 | No Lis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72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6839857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2"/>
          <p:cNvSpPr txBox="1">
            <a:spLocks noGrp="1"/>
          </p:cNvSpPr>
          <p:nvPr>
            <p:ph type="body" idx="1"/>
          </p:nvPr>
        </p:nvSpPr>
        <p:spPr>
          <a:xfrm>
            <a:off x="685799" y="1828800"/>
            <a:ext cx="6858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⮚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22" name="Google Shape;222;p7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2"/>
          <a:stretch/>
        </p:blipFill>
        <p:spPr>
          <a:xfrm>
            <a:off x="8017106" y="-32661"/>
            <a:ext cx="4541779" cy="68879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3653B8-F283-514A-938D-65E7A7863608}"/>
              </a:ext>
            </a:extLst>
          </p:cNvPr>
          <p:cNvSpPr txBox="1"/>
          <p:nvPr userDrawn="1"/>
        </p:nvSpPr>
        <p:spPr>
          <a:xfrm>
            <a:off x="8627923" y="6400800"/>
            <a:ext cx="3320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aseline="0">
                <a:solidFill>
                  <a:schemeClr val="bg1">
                    <a:lumMod val="95000"/>
                  </a:schemeClr>
                </a:solidFill>
              </a:rPr>
              <a:t>Copyright © 2014-2022 Left Brain Professionals Inc. </a:t>
            </a:r>
          </a:p>
        </p:txBody>
      </p:sp>
      <p:cxnSp>
        <p:nvCxnSpPr>
          <p:cNvPr id="6" name="Google Shape;264;p82">
            <a:extLst>
              <a:ext uri="{FF2B5EF4-FFF2-40B4-BE49-F238E27FC236}">
                <a16:creationId xmlns:a16="http://schemas.microsoft.com/office/drawing/2014/main" id="{83DCAA7E-C424-ED40-8FC2-8A6933D68FB3}"/>
              </a:ext>
            </a:extLst>
          </p:cNvPr>
          <p:cNvCxnSpPr/>
          <p:nvPr userDrawn="1"/>
        </p:nvCxnSpPr>
        <p:spPr>
          <a:xfrm>
            <a:off x="8011727" y="0"/>
            <a:ext cx="0" cy="6876288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Slide + Image2 | No List" preserve="1">
  <p:cSld name="1_Headline Slide + Image2 | No Lis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72"/>
          <p:cNvSpPr txBox="1">
            <a:spLocks noGrp="1"/>
          </p:cNvSpPr>
          <p:nvPr>
            <p:ph type="title"/>
          </p:nvPr>
        </p:nvSpPr>
        <p:spPr>
          <a:xfrm>
            <a:off x="4572000" y="457200"/>
            <a:ext cx="6839857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2"/>
          <p:cNvSpPr txBox="1">
            <a:spLocks noGrp="1"/>
          </p:cNvSpPr>
          <p:nvPr>
            <p:ph type="body" idx="1"/>
          </p:nvPr>
        </p:nvSpPr>
        <p:spPr>
          <a:xfrm>
            <a:off x="4571999" y="1828800"/>
            <a:ext cx="6858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800"/>
              <a:buNone/>
              <a:defRPr>
                <a:solidFill>
                  <a:srgbClr val="63666A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⮚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22" name="Google Shape;222;p7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2"/>
          <a:stretch/>
        </p:blipFill>
        <p:spPr>
          <a:xfrm>
            <a:off x="-228601" y="-21772"/>
            <a:ext cx="4541779" cy="68879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695FFD-1D7D-8744-B403-0779B86E35B4}"/>
              </a:ext>
            </a:extLst>
          </p:cNvPr>
          <p:cNvSpPr txBox="1"/>
          <p:nvPr userDrawn="1"/>
        </p:nvSpPr>
        <p:spPr>
          <a:xfrm>
            <a:off x="382216" y="6434134"/>
            <a:ext cx="3320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aseline="0">
                <a:solidFill>
                  <a:schemeClr val="bg1">
                    <a:lumMod val="95000"/>
                  </a:schemeClr>
                </a:solidFill>
              </a:rPr>
              <a:t>Copyright © 2014-2022 Left Brain Professionals Inc. </a:t>
            </a:r>
          </a:p>
        </p:txBody>
      </p:sp>
      <p:cxnSp>
        <p:nvCxnSpPr>
          <p:cNvPr id="8" name="Google Shape;264;p82">
            <a:extLst>
              <a:ext uri="{FF2B5EF4-FFF2-40B4-BE49-F238E27FC236}">
                <a16:creationId xmlns:a16="http://schemas.microsoft.com/office/drawing/2014/main" id="{AE6065FA-5D01-B349-AEC2-C0F1F516271D}"/>
              </a:ext>
            </a:extLst>
          </p:cNvPr>
          <p:cNvCxnSpPr/>
          <p:nvPr userDrawn="1"/>
        </p:nvCxnSpPr>
        <p:spPr>
          <a:xfrm>
            <a:off x="4313178" y="0"/>
            <a:ext cx="0" cy="6876288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0241775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Slide + Image2 | No List" preserve="1">
  <p:cSld name="1_Headline Slide + Image2 | No Lis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46BEDC-CCD1-804C-988B-3D771D8DE7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869" y="0"/>
            <a:ext cx="4572000" cy="6858000"/>
          </a:xfrm>
          <a:prstGeom prst="rect">
            <a:avLst/>
          </a:prstGeom>
        </p:spPr>
      </p:pic>
      <p:sp>
        <p:nvSpPr>
          <p:cNvPr id="220" name="Google Shape;220;p72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6839857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2"/>
          <p:cNvSpPr txBox="1">
            <a:spLocks noGrp="1"/>
          </p:cNvSpPr>
          <p:nvPr>
            <p:ph type="body" idx="1"/>
          </p:nvPr>
        </p:nvSpPr>
        <p:spPr>
          <a:xfrm>
            <a:off x="685799" y="1828800"/>
            <a:ext cx="6858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⮚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3653B8-F283-514A-938D-65E7A7863608}"/>
              </a:ext>
            </a:extLst>
          </p:cNvPr>
          <p:cNvSpPr txBox="1"/>
          <p:nvPr userDrawn="1"/>
        </p:nvSpPr>
        <p:spPr>
          <a:xfrm>
            <a:off x="8627923" y="6400800"/>
            <a:ext cx="3320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aseline="0">
                <a:solidFill>
                  <a:schemeClr val="bg1">
                    <a:lumMod val="95000"/>
                  </a:schemeClr>
                </a:solidFill>
              </a:rPr>
              <a:t>Copyright © 2014-2022 Left Brain Professionals Inc. </a:t>
            </a:r>
          </a:p>
        </p:txBody>
      </p:sp>
      <p:cxnSp>
        <p:nvCxnSpPr>
          <p:cNvPr id="6" name="Google Shape;264;p82">
            <a:extLst>
              <a:ext uri="{FF2B5EF4-FFF2-40B4-BE49-F238E27FC236}">
                <a16:creationId xmlns:a16="http://schemas.microsoft.com/office/drawing/2014/main" id="{83DCAA7E-C424-ED40-8FC2-8A6933D68FB3}"/>
              </a:ext>
            </a:extLst>
          </p:cNvPr>
          <p:cNvCxnSpPr/>
          <p:nvPr userDrawn="1"/>
        </p:nvCxnSpPr>
        <p:spPr>
          <a:xfrm>
            <a:off x="8011727" y="0"/>
            <a:ext cx="0" cy="6876288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628224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Slide + Image2 | No List" preserve="1">
  <p:cSld name="1_Headline Slide + Image2 | No Lis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EAD5F3-D13F-4846-B75F-F395F1F557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6194" y="0"/>
            <a:ext cx="4572000" cy="6858000"/>
          </a:xfrm>
          <a:prstGeom prst="rect">
            <a:avLst/>
          </a:prstGeom>
        </p:spPr>
      </p:pic>
      <p:sp>
        <p:nvSpPr>
          <p:cNvPr id="220" name="Google Shape;220;p72"/>
          <p:cNvSpPr txBox="1">
            <a:spLocks noGrp="1"/>
          </p:cNvSpPr>
          <p:nvPr>
            <p:ph type="title"/>
          </p:nvPr>
        </p:nvSpPr>
        <p:spPr>
          <a:xfrm>
            <a:off x="4572000" y="457200"/>
            <a:ext cx="6839857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2"/>
          <p:cNvSpPr txBox="1">
            <a:spLocks noGrp="1"/>
          </p:cNvSpPr>
          <p:nvPr>
            <p:ph type="body" idx="1"/>
          </p:nvPr>
        </p:nvSpPr>
        <p:spPr>
          <a:xfrm>
            <a:off x="4537195" y="1828800"/>
            <a:ext cx="6858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800"/>
              <a:buNone/>
              <a:defRPr>
                <a:solidFill>
                  <a:srgbClr val="63666A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⮚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695FFD-1D7D-8744-B403-0779B86E35B4}"/>
              </a:ext>
            </a:extLst>
          </p:cNvPr>
          <p:cNvSpPr txBox="1"/>
          <p:nvPr userDrawn="1"/>
        </p:nvSpPr>
        <p:spPr>
          <a:xfrm>
            <a:off x="382216" y="6434134"/>
            <a:ext cx="3320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aseline="0">
                <a:solidFill>
                  <a:schemeClr val="bg1">
                    <a:lumMod val="95000"/>
                  </a:schemeClr>
                </a:solidFill>
              </a:rPr>
              <a:t>Copyright © 2014-2022 Left Brain Professionals Inc. </a:t>
            </a:r>
          </a:p>
        </p:txBody>
      </p:sp>
      <p:cxnSp>
        <p:nvCxnSpPr>
          <p:cNvPr id="8" name="Google Shape;264;p82">
            <a:extLst>
              <a:ext uri="{FF2B5EF4-FFF2-40B4-BE49-F238E27FC236}">
                <a16:creationId xmlns:a16="http://schemas.microsoft.com/office/drawing/2014/main" id="{AE6065FA-5D01-B349-AEC2-C0F1F516271D}"/>
              </a:ext>
            </a:extLst>
          </p:cNvPr>
          <p:cNvCxnSpPr/>
          <p:nvPr userDrawn="1"/>
        </p:nvCxnSpPr>
        <p:spPr>
          <a:xfrm>
            <a:off x="4225806" y="0"/>
            <a:ext cx="0" cy="6876288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931395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641E0C3-2881-B8CA-A916-D802542DD4D9}"/>
              </a:ext>
            </a:extLst>
          </p:cNvPr>
          <p:cNvSpPr/>
          <p:nvPr userDrawn="1"/>
        </p:nvSpPr>
        <p:spPr>
          <a:xfrm>
            <a:off x="0" y="0"/>
            <a:ext cx="12192000" cy="65126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image of a building with a domed roof&#10;&#10;Description automatically generated with low confidence">
            <a:extLst>
              <a:ext uri="{FF2B5EF4-FFF2-40B4-BE49-F238E27FC236}">
                <a16:creationId xmlns:a16="http://schemas.microsoft.com/office/drawing/2014/main" id="{25C63234-8740-08B7-691B-B892B240F6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1000"/>
          </a:blip>
          <a:stretch>
            <a:fillRect/>
          </a:stretch>
        </p:blipFill>
        <p:spPr>
          <a:xfrm>
            <a:off x="7398480" y="382136"/>
            <a:ext cx="5014413" cy="6188183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C994B97E-7B15-C0A8-5131-CA2CF1F09D82}"/>
              </a:ext>
            </a:extLst>
          </p:cNvPr>
          <p:cNvSpPr/>
          <p:nvPr userDrawn="1"/>
        </p:nvSpPr>
        <p:spPr>
          <a:xfrm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bg1"/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B4815A-8ED7-DBEE-31A8-F3DC20EBDCDC}"/>
              </a:ext>
            </a:extLst>
          </p:cNvPr>
          <p:cNvSpPr txBox="1">
            <a:spLocks/>
          </p:cNvSpPr>
          <p:nvPr userDrawn="1"/>
        </p:nvSpPr>
        <p:spPr>
          <a:xfrm>
            <a:off x="838200" y="782320"/>
            <a:ext cx="10515600" cy="4816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4000">
                <a:solidFill>
                  <a:schemeClr val="bg1"/>
                </a:solidFill>
              </a:rPr>
              <a:t>Click to edit Master 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12DE98-D2A5-43FD-28EA-FD1240FEB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3603" y="5873750"/>
            <a:ext cx="806855" cy="625725"/>
          </a:xfrm>
          <a:prstGeom prst="rect">
            <a:avLst/>
          </a:prstGeom>
        </p:spPr>
      </p:pic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76E0E194-8203-8DDF-A0A8-39DBCADF8D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54150"/>
            <a:ext cx="5523128" cy="35052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8047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Slide + Image3| No List">
  <p:cSld name="Headline Slide + Image3| No Lis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73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6858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73"/>
          <p:cNvSpPr txBox="1">
            <a:spLocks noGrp="1"/>
          </p:cNvSpPr>
          <p:nvPr>
            <p:ph type="body" idx="1"/>
          </p:nvPr>
        </p:nvSpPr>
        <p:spPr>
          <a:xfrm>
            <a:off x="685799" y="1828800"/>
            <a:ext cx="6858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⮚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26" name="Google Shape;226;p7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54"/>
          <a:stretch/>
        </p:blipFill>
        <p:spPr>
          <a:xfrm>
            <a:off x="8017106" y="-157403"/>
            <a:ext cx="4522011" cy="70584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1F643F-271C-8C4E-8B31-9F2FB4B85959}"/>
              </a:ext>
            </a:extLst>
          </p:cNvPr>
          <p:cNvSpPr txBox="1"/>
          <p:nvPr userDrawn="1"/>
        </p:nvSpPr>
        <p:spPr>
          <a:xfrm>
            <a:off x="8627923" y="6400800"/>
            <a:ext cx="3320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aseline="0">
                <a:solidFill>
                  <a:schemeClr val="bg1">
                    <a:lumMod val="75000"/>
                  </a:schemeClr>
                </a:solidFill>
              </a:rPr>
              <a:t>Copyright © 2014-2022 Left Brain Professionals Inc. </a:t>
            </a:r>
          </a:p>
        </p:txBody>
      </p:sp>
      <p:cxnSp>
        <p:nvCxnSpPr>
          <p:cNvPr id="7" name="Google Shape;264;p82">
            <a:extLst>
              <a:ext uri="{FF2B5EF4-FFF2-40B4-BE49-F238E27FC236}">
                <a16:creationId xmlns:a16="http://schemas.microsoft.com/office/drawing/2014/main" id="{09836D5F-F3BB-3846-985E-17E0074E205E}"/>
              </a:ext>
            </a:extLst>
          </p:cNvPr>
          <p:cNvCxnSpPr/>
          <p:nvPr userDrawn="1"/>
        </p:nvCxnSpPr>
        <p:spPr>
          <a:xfrm>
            <a:off x="8017106" y="-18288"/>
            <a:ext cx="0" cy="6876288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Slide + Image3| No List" preserve="1">
  <p:cSld name="1_Headline Slide + Image3| No Lis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73"/>
          <p:cNvSpPr txBox="1">
            <a:spLocks noGrp="1"/>
          </p:cNvSpPr>
          <p:nvPr>
            <p:ph type="title"/>
          </p:nvPr>
        </p:nvSpPr>
        <p:spPr>
          <a:xfrm>
            <a:off x="4572000" y="457200"/>
            <a:ext cx="6858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73"/>
          <p:cNvSpPr txBox="1">
            <a:spLocks noGrp="1"/>
          </p:cNvSpPr>
          <p:nvPr>
            <p:ph type="body" idx="1"/>
          </p:nvPr>
        </p:nvSpPr>
        <p:spPr>
          <a:xfrm>
            <a:off x="4571999" y="1828800"/>
            <a:ext cx="6858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⮚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26" name="Google Shape;226;p7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54"/>
          <a:stretch/>
        </p:blipFill>
        <p:spPr>
          <a:xfrm>
            <a:off x="-242111" y="-189566"/>
            <a:ext cx="4522011" cy="705845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D9439F-16FC-3447-AA59-305B4234B564}"/>
              </a:ext>
            </a:extLst>
          </p:cNvPr>
          <p:cNvSpPr txBox="1"/>
          <p:nvPr userDrawn="1"/>
        </p:nvSpPr>
        <p:spPr>
          <a:xfrm>
            <a:off x="382216" y="6434134"/>
            <a:ext cx="3320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aseline="0">
                <a:solidFill>
                  <a:schemeClr val="bg1">
                    <a:lumMod val="75000"/>
                  </a:schemeClr>
                </a:solidFill>
              </a:rPr>
              <a:t>Copyright © 2014-2022 Left Brain Professionals Inc. </a:t>
            </a:r>
          </a:p>
        </p:txBody>
      </p:sp>
      <p:cxnSp>
        <p:nvCxnSpPr>
          <p:cNvPr id="8" name="Google Shape;264;p82">
            <a:extLst>
              <a:ext uri="{FF2B5EF4-FFF2-40B4-BE49-F238E27FC236}">
                <a16:creationId xmlns:a16="http://schemas.microsoft.com/office/drawing/2014/main" id="{9D8123E2-77CA-9A42-A82F-6B473CF809C7}"/>
              </a:ext>
            </a:extLst>
          </p:cNvPr>
          <p:cNvCxnSpPr/>
          <p:nvPr userDrawn="1"/>
        </p:nvCxnSpPr>
        <p:spPr>
          <a:xfrm>
            <a:off x="4304018" y="0"/>
            <a:ext cx="0" cy="6876288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2811988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Slide + Image4| No List">
  <p:cSld name="Headline Slide + Image4| No List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74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6858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74"/>
          <p:cNvSpPr txBox="1">
            <a:spLocks noGrp="1"/>
          </p:cNvSpPr>
          <p:nvPr>
            <p:ph type="body" idx="1"/>
          </p:nvPr>
        </p:nvSpPr>
        <p:spPr>
          <a:xfrm>
            <a:off x="685800" y="1828800"/>
            <a:ext cx="6858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⮚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30" name="Google Shape;230;p7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0" r="-125524"/>
          <a:stretch/>
        </p:blipFill>
        <p:spPr>
          <a:xfrm>
            <a:off x="8017106" y="-48992"/>
            <a:ext cx="11972886" cy="69176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74ED4E-1873-DC44-9D01-1D82885D6700}"/>
              </a:ext>
            </a:extLst>
          </p:cNvPr>
          <p:cNvSpPr txBox="1"/>
          <p:nvPr userDrawn="1"/>
        </p:nvSpPr>
        <p:spPr>
          <a:xfrm>
            <a:off x="8627923" y="6400800"/>
            <a:ext cx="3320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aseline="0">
                <a:solidFill>
                  <a:schemeClr val="bg1">
                    <a:lumMod val="95000"/>
                  </a:schemeClr>
                </a:solidFill>
              </a:rPr>
              <a:t>Copyright © 2014-2022 Left Brain Professionals Inc. </a:t>
            </a:r>
          </a:p>
        </p:txBody>
      </p:sp>
      <p:cxnSp>
        <p:nvCxnSpPr>
          <p:cNvPr id="7" name="Google Shape;264;p82">
            <a:extLst>
              <a:ext uri="{FF2B5EF4-FFF2-40B4-BE49-F238E27FC236}">
                <a16:creationId xmlns:a16="http://schemas.microsoft.com/office/drawing/2014/main" id="{08D29435-648B-5E49-995D-9786A437C40C}"/>
              </a:ext>
            </a:extLst>
          </p:cNvPr>
          <p:cNvCxnSpPr/>
          <p:nvPr userDrawn="1"/>
        </p:nvCxnSpPr>
        <p:spPr>
          <a:xfrm>
            <a:off x="8017106" y="0"/>
            <a:ext cx="0" cy="6876288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Slide + Image3| No List" preserve="1">
  <p:cSld name="1_Headline Slide + Image3| No Lis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230;p74">
            <a:extLst>
              <a:ext uri="{FF2B5EF4-FFF2-40B4-BE49-F238E27FC236}">
                <a16:creationId xmlns:a16="http://schemas.microsoft.com/office/drawing/2014/main" id="{736E3D18-94D5-7F45-B7E8-2758CE385120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 t="-280" r="16842" b="1"/>
          <a:stretch/>
        </p:blipFill>
        <p:spPr>
          <a:xfrm>
            <a:off x="-110818" y="-41380"/>
            <a:ext cx="4414836" cy="6917668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73"/>
          <p:cNvSpPr txBox="1">
            <a:spLocks noGrp="1"/>
          </p:cNvSpPr>
          <p:nvPr>
            <p:ph type="title"/>
          </p:nvPr>
        </p:nvSpPr>
        <p:spPr>
          <a:xfrm>
            <a:off x="4572000" y="457200"/>
            <a:ext cx="6858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73"/>
          <p:cNvSpPr txBox="1">
            <a:spLocks noGrp="1"/>
          </p:cNvSpPr>
          <p:nvPr>
            <p:ph type="body" idx="1"/>
          </p:nvPr>
        </p:nvSpPr>
        <p:spPr>
          <a:xfrm>
            <a:off x="4571999" y="1828800"/>
            <a:ext cx="6858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⮚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9439F-16FC-3447-AA59-305B4234B564}"/>
              </a:ext>
            </a:extLst>
          </p:cNvPr>
          <p:cNvSpPr txBox="1"/>
          <p:nvPr userDrawn="1"/>
        </p:nvSpPr>
        <p:spPr>
          <a:xfrm>
            <a:off x="382216" y="6434134"/>
            <a:ext cx="3320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aseline="0">
                <a:solidFill>
                  <a:schemeClr val="bg1"/>
                </a:solidFill>
              </a:rPr>
              <a:t>Copyright © 2014-2022 Left Brain Professionals Inc. </a:t>
            </a:r>
          </a:p>
        </p:txBody>
      </p:sp>
      <p:cxnSp>
        <p:nvCxnSpPr>
          <p:cNvPr id="8" name="Google Shape;264;p82">
            <a:extLst>
              <a:ext uri="{FF2B5EF4-FFF2-40B4-BE49-F238E27FC236}">
                <a16:creationId xmlns:a16="http://schemas.microsoft.com/office/drawing/2014/main" id="{9D8123E2-77CA-9A42-A82F-6B473CF809C7}"/>
              </a:ext>
            </a:extLst>
          </p:cNvPr>
          <p:cNvCxnSpPr/>
          <p:nvPr userDrawn="1"/>
        </p:nvCxnSpPr>
        <p:spPr>
          <a:xfrm>
            <a:off x="4304018" y="0"/>
            <a:ext cx="0" cy="6876288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2428784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Slide + Image5 | No List">
  <p:cSld name="Headline Slide + Image5 | No Lis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5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6858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75"/>
          <p:cNvSpPr txBox="1">
            <a:spLocks noGrp="1"/>
          </p:cNvSpPr>
          <p:nvPr>
            <p:ph type="body" idx="1"/>
          </p:nvPr>
        </p:nvSpPr>
        <p:spPr>
          <a:xfrm>
            <a:off x="685800" y="1828800"/>
            <a:ext cx="6858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⮚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34" name="Google Shape;234;p7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7106" y="-26771"/>
            <a:ext cx="4522011" cy="70584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6E71F6-D588-B34E-BE20-70047F816705}"/>
              </a:ext>
            </a:extLst>
          </p:cNvPr>
          <p:cNvSpPr txBox="1"/>
          <p:nvPr userDrawn="1"/>
        </p:nvSpPr>
        <p:spPr>
          <a:xfrm>
            <a:off x="8627923" y="6400800"/>
            <a:ext cx="3320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aseline="0">
                <a:solidFill>
                  <a:schemeClr val="bg1">
                    <a:lumMod val="95000"/>
                  </a:schemeClr>
                </a:solidFill>
              </a:rPr>
              <a:t>Copyright © 2014-2022 Left Brain Professionals Inc. </a:t>
            </a:r>
          </a:p>
        </p:txBody>
      </p:sp>
      <p:cxnSp>
        <p:nvCxnSpPr>
          <p:cNvPr id="7" name="Google Shape;264;p82">
            <a:extLst>
              <a:ext uri="{FF2B5EF4-FFF2-40B4-BE49-F238E27FC236}">
                <a16:creationId xmlns:a16="http://schemas.microsoft.com/office/drawing/2014/main" id="{BD5CC173-B671-7E43-BD8A-E870CBE764C1}"/>
              </a:ext>
            </a:extLst>
          </p:cNvPr>
          <p:cNvCxnSpPr/>
          <p:nvPr userDrawn="1"/>
        </p:nvCxnSpPr>
        <p:spPr>
          <a:xfrm>
            <a:off x="8017106" y="0"/>
            <a:ext cx="0" cy="6876288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Slide + Image3| No List" preserve="1">
  <p:cSld name="1_Headline Slide + Image3| No Lis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73"/>
          <p:cNvSpPr txBox="1">
            <a:spLocks noGrp="1"/>
          </p:cNvSpPr>
          <p:nvPr>
            <p:ph type="title"/>
          </p:nvPr>
        </p:nvSpPr>
        <p:spPr>
          <a:xfrm>
            <a:off x="4572000" y="457200"/>
            <a:ext cx="6858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73"/>
          <p:cNvSpPr txBox="1">
            <a:spLocks noGrp="1"/>
          </p:cNvSpPr>
          <p:nvPr>
            <p:ph type="body" idx="1"/>
          </p:nvPr>
        </p:nvSpPr>
        <p:spPr>
          <a:xfrm>
            <a:off x="4571999" y="1828800"/>
            <a:ext cx="6858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⮚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9439F-16FC-3447-AA59-305B4234B564}"/>
              </a:ext>
            </a:extLst>
          </p:cNvPr>
          <p:cNvSpPr txBox="1"/>
          <p:nvPr userDrawn="1"/>
        </p:nvSpPr>
        <p:spPr>
          <a:xfrm>
            <a:off x="382216" y="6434134"/>
            <a:ext cx="3320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aseline="0">
                <a:solidFill>
                  <a:schemeClr val="bg1">
                    <a:lumMod val="75000"/>
                  </a:schemeClr>
                </a:solidFill>
              </a:rPr>
              <a:t>Copyright © 2014-2022 Left Brain Professionals Inc. </a:t>
            </a:r>
          </a:p>
        </p:txBody>
      </p:sp>
      <p:cxnSp>
        <p:nvCxnSpPr>
          <p:cNvPr id="8" name="Google Shape;264;p82">
            <a:extLst>
              <a:ext uri="{FF2B5EF4-FFF2-40B4-BE49-F238E27FC236}">
                <a16:creationId xmlns:a16="http://schemas.microsoft.com/office/drawing/2014/main" id="{9D8123E2-77CA-9A42-A82F-6B473CF809C7}"/>
              </a:ext>
            </a:extLst>
          </p:cNvPr>
          <p:cNvCxnSpPr/>
          <p:nvPr userDrawn="1"/>
        </p:nvCxnSpPr>
        <p:spPr>
          <a:xfrm>
            <a:off x="4304018" y="0"/>
            <a:ext cx="0" cy="6876288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" name="Google Shape;234;p75">
            <a:extLst>
              <a:ext uri="{FF2B5EF4-FFF2-40B4-BE49-F238E27FC236}">
                <a16:creationId xmlns:a16="http://schemas.microsoft.com/office/drawing/2014/main" id="{83C8D5AC-7BE1-754D-BD75-0E27A6EAB74B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8719" y="-200452"/>
            <a:ext cx="4522011" cy="70584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5241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Slide + Image6 | No List">
  <p:cSld name="Headline Slide + Image6 | No List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6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6858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76"/>
          <p:cNvSpPr txBox="1">
            <a:spLocks noGrp="1"/>
          </p:cNvSpPr>
          <p:nvPr>
            <p:ph type="body" idx="1"/>
          </p:nvPr>
        </p:nvSpPr>
        <p:spPr>
          <a:xfrm>
            <a:off x="685800" y="1828800"/>
            <a:ext cx="6858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⮚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38" name="Google Shape;238;p7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08"/>
          <a:stretch/>
        </p:blipFill>
        <p:spPr>
          <a:xfrm>
            <a:off x="8017106" y="-191674"/>
            <a:ext cx="4899123" cy="70584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1A3AD9-4862-CE47-AEF5-1B9C5B15889F}"/>
              </a:ext>
            </a:extLst>
          </p:cNvPr>
          <p:cNvSpPr txBox="1"/>
          <p:nvPr userDrawn="1"/>
        </p:nvSpPr>
        <p:spPr>
          <a:xfrm>
            <a:off x="8627923" y="6400800"/>
            <a:ext cx="3320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aseline="0">
                <a:solidFill>
                  <a:schemeClr val="bg1">
                    <a:lumMod val="95000"/>
                  </a:schemeClr>
                </a:solidFill>
              </a:rPr>
              <a:t>Copyright © 2014-2022 Left Brain Professionals Inc. </a:t>
            </a:r>
          </a:p>
        </p:txBody>
      </p:sp>
      <p:cxnSp>
        <p:nvCxnSpPr>
          <p:cNvPr id="7" name="Google Shape;264;p82">
            <a:extLst>
              <a:ext uri="{FF2B5EF4-FFF2-40B4-BE49-F238E27FC236}">
                <a16:creationId xmlns:a16="http://schemas.microsoft.com/office/drawing/2014/main" id="{6F0D2370-725A-FC4C-B47E-13DB7D959905}"/>
              </a:ext>
            </a:extLst>
          </p:cNvPr>
          <p:cNvCxnSpPr/>
          <p:nvPr userDrawn="1"/>
        </p:nvCxnSpPr>
        <p:spPr>
          <a:xfrm>
            <a:off x="8017106" y="0"/>
            <a:ext cx="0" cy="6876288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Slide + Image3| No List" preserve="1">
  <p:cSld name="1_Headline Slide + Image3| No Lis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238;p76">
            <a:extLst>
              <a:ext uri="{FF2B5EF4-FFF2-40B4-BE49-F238E27FC236}">
                <a16:creationId xmlns:a16="http://schemas.microsoft.com/office/drawing/2014/main" id="{AC35EFBF-1C75-6846-8581-61D863BF56D4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08"/>
          <a:stretch/>
        </p:blipFill>
        <p:spPr>
          <a:xfrm>
            <a:off x="-617965" y="-123086"/>
            <a:ext cx="4899123" cy="7058452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73"/>
          <p:cNvSpPr txBox="1">
            <a:spLocks noGrp="1"/>
          </p:cNvSpPr>
          <p:nvPr>
            <p:ph type="title"/>
          </p:nvPr>
        </p:nvSpPr>
        <p:spPr>
          <a:xfrm>
            <a:off x="4572000" y="457200"/>
            <a:ext cx="6858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73"/>
          <p:cNvSpPr txBox="1">
            <a:spLocks noGrp="1"/>
          </p:cNvSpPr>
          <p:nvPr>
            <p:ph type="body" idx="1"/>
          </p:nvPr>
        </p:nvSpPr>
        <p:spPr>
          <a:xfrm>
            <a:off x="4571999" y="1828800"/>
            <a:ext cx="6858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⮚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9439F-16FC-3447-AA59-305B4234B564}"/>
              </a:ext>
            </a:extLst>
          </p:cNvPr>
          <p:cNvSpPr txBox="1"/>
          <p:nvPr userDrawn="1"/>
        </p:nvSpPr>
        <p:spPr>
          <a:xfrm>
            <a:off x="382216" y="6434134"/>
            <a:ext cx="3320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aseline="0">
                <a:solidFill>
                  <a:schemeClr val="bg1">
                    <a:lumMod val="75000"/>
                  </a:schemeClr>
                </a:solidFill>
              </a:rPr>
              <a:t>Copyright © 2014-2022 Left Brain Professionals Inc. </a:t>
            </a:r>
          </a:p>
        </p:txBody>
      </p:sp>
      <p:cxnSp>
        <p:nvCxnSpPr>
          <p:cNvPr id="8" name="Google Shape;264;p82">
            <a:extLst>
              <a:ext uri="{FF2B5EF4-FFF2-40B4-BE49-F238E27FC236}">
                <a16:creationId xmlns:a16="http://schemas.microsoft.com/office/drawing/2014/main" id="{9D8123E2-77CA-9A42-A82F-6B473CF809C7}"/>
              </a:ext>
            </a:extLst>
          </p:cNvPr>
          <p:cNvCxnSpPr/>
          <p:nvPr userDrawn="1"/>
        </p:nvCxnSpPr>
        <p:spPr>
          <a:xfrm>
            <a:off x="4304018" y="0"/>
            <a:ext cx="0" cy="6876288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7883755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Slide + Image7 | No List">
  <p:cSld name="Headline Slide + Image7 | No Lis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77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6858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77"/>
          <p:cNvSpPr txBox="1">
            <a:spLocks noGrp="1"/>
          </p:cNvSpPr>
          <p:nvPr>
            <p:ph type="body" idx="1"/>
          </p:nvPr>
        </p:nvSpPr>
        <p:spPr>
          <a:xfrm>
            <a:off x="685800" y="1828800"/>
            <a:ext cx="6858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⮚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42" name="Google Shape;242;p7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7106" y="15685"/>
            <a:ext cx="45220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028AE2-D0F8-C748-A118-5C976970F95E}"/>
              </a:ext>
            </a:extLst>
          </p:cNvPr>
          <p:cNvSpPr txBox="1"/>
          <p:nvPr userDrawn="1"/>
        </p:nvSpPr>
        <p:spPr>
          <a:xfrm>
            <a:off x="8627923" y="6400800"/>
            <a:ext cx="3320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aseline="0">
                <a:solidFill>
                  <a:schemeClr val="bg1">
                    <a:lumMod val="95000"/>
                  </a:schemeClr>
                </a:solidFill>
              </a:rPr>
              <a:t>Copyright © 2014-2022 Left Brain Professionals Inc. </a:t>
            </a:r>
          </a:p>
        </p:txBody>
      </p:sp>
      <p:cxnSp>
        <p:nvCxnSpPr>
          <p:cNvPr id="7" name="Google Shape;264;p82">
            <a:extLst>
              <a:ext uri="{FF2B5EF4-FFF2-40B4-BE49-F238E27FC236}">
                <a16:creationId xmlns:a16="http://schemas.microsoft.com/office/drawing/2014/main" id="{16B23929-318B-3644-BA13-CAE2FD98FC66}"/>
              </a:ext>
            </a:extLst>
          </p:cNvPr>
          <p:cNvCxnSpPr/>
          <p:nvPr userDrawn="1"/>
        </p:nvCxnSpPr>
        <p:spPr>
          <a:xfrm>
            <a:off x="8017106" y="0"/>
            <a:ext cx="0" cy="6876288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Slide + Image3| No List" preserve="1">
  <p:cSld name="1_Headline Slide + Image3| No Lis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42;p77">
            <a:extLst>
              <a:ext uri="{FF2B5EF4-FFF2-40B4-BE49-F238E27FC236}">
                <a16:creationId xmlns:a16="http://schemas.microsoft.com/office/drawing/2014/main" id="{44C94146-F2D1-5C4A-850A-79BCD4B6CA00}"/>
              </a:ext>
            </a:extLst>
          </p:cNvPr>
          <p:cNvPicPr preferRelativeResize="0"/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8719" y="-4572"/>
            <a:ext cx="45220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73"/>
          <p:cNvSpPr txBox="1">
            <a:spLocks noGrp="1"/>
          </p:cNvSpPr>
          <p:nvPr>
            <p:ph type="title"/>
          </p:nvPr>
        </p:nvSpPr>
        <p:spPr>
          <a:xfrm>
            <a:off x="4572000" y="457200"/>
            <a:ext cx="6858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73"/>
          <p:cNvSpPr txBox="1">
            <a:spLocks noGrp="1"/>
          </p:cNvSpPr>
          <p:nvPr>
            <p:ph type="body" idx="1"/>
          </p:nvPr>
        </p:nvSpPr>
        <p:spPr>
          <a:xfrm>
            <a:off x="4571999" y="1828800"/>
            <a:ext cx="6858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lvl="0" indent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⮚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9439F-16FC-3447-AA59-305B4234B564}"/>
              </a:ext>
            </a:extLst>
          </p:cNvPr>
          <p:cNvSpPr txBox="1"/>
          <p:nvPr userDrawn="1"/>
        </p:nvSpPr>
        <p:spPr>
          <a:xfrm>
            <a:off x="382216" y="6434134"/>
            <a:ext cx="3320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aseline="0">
                <a:solidFill>
                  <a:schemeClr val="bg1">
                    <a:lumMod val="75000"/>
                  </a:schemeClr>
                </a:solidFill>
              </a:rPr>
              <a:t>Copyright © 2014-2022 Left Brain Professionals Inc. </a:t>
            </a:r>
          </a:p>
        </p:txBody>
      </p:sp>
      <p:cxnSp>
        <p:nvCxnSpPr>
          <p:cNvPr id="8" name="Google Shape;264;p82">
            <a:extLst>
              <a:ext uri="{FF2B5EF4-FFF2-40B4-BE49-F238E27FC236}">
                <a16:creationId xmlns:a16="http://schemas.microsoft.com/office/drawing/2014/main" id="{9D8123E2-77CA-9A42-A82F-6B473CF809C7}"/>
              </a:ext>
            </a:extLst>
          </p:cNvPr>
          <p:cNvCxnSpPr/>
          <p:nvPr userDrawn="1"/>
        </p:nvCxnSpPr>
        <p:spPr>
          <a:xfrm>
            <a:off x="4304018" y="0"/>
            <a:ext cx="0" cy="6876288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276590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614B1D2-C0E5-E737-0859-5847F389A651}"/>
              </a:ext>
            </a:extLst>
          </p:cNvPr>
          <p:cNvSpPr/>
          <p:nvPr userDrawn="1"/>
        </p:nvSpPr>
        <p:spPr>
          <a:xfrm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accent1"/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782320"/>
            <a:ext cx="5523129" cy="4816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A2EC89-F7FC-D18E-F99A-17AFA84372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3602" y="5873750"/>
            <a:ext cx="806857" cy="62572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3A36D4-DF25-B650-03CB-F6D35DC286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54150"/>
            <a:ext cx="4600432" cy="3505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2911204-788E-31C1-9F8F-297EA3688F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6487" y="1454150"/>
            <a:ext cx="4600432" cy="3505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94364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5"/>
          <p:cNvSpPr txBox="1">
            <a:spLocks noGrp="1"/>
          </p:cNvSpPr>
          <p:nvPr>
            <p:ph type="ctrTitle"/>
          </p:nvPr>
        </p:nvSpPr>
        <p:spPr>
          <a:xfrm>
            <a:off x="247136" y="2901697"/>
            <a:ext cx="736914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Open Sans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86" name="Google Shape;186;p65"/>
          <p:cNvCxnSpPr/>
          <p:nvPr/>
        </p:nvCxnSpPr>
        <p:spPr>
          <a:xfrm>
            <a:off x="0" y="6108192"/>
            <a:ext cx="12192000" cy="0"/>
          </a:xfrm>
          <a:prstGeom prst="straightConnector1">
            <a:avLst/>
          </a:prstGeom>
          <a:noFill/>
          <a:ln w="1270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8" name="Google Shape;188;p65"/>
          <p:cNvSpPr>
            <a:spLocks noGrp="1"/>
          </p:cNvSpPr>
          <p:nvPr>
            <p:ph type="pic" idx="2"/>
          </p:nvPr>
        </p:nvSpPr>
        <p:spPr>
          <a:xfrm>
            <a:off x="8017106" y="0"/>
            <a:ext cx="415925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Noto Sans Symbols"/>
              <a:buChar char="⮚"/>
              <a:defRPr sz="16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0BAC23-D321-1847-BAFA-C9E74F26CA1F}"/>
              </a:ext>
            </a:extLst>
          </p:cNvPr>
          <p:cNvSpPr txBox="1"/>
          <p:nvPr userDrawn="1"/>
        </p:nvSpPr>
        <p:spPr>
          <a:xfrm>
            <a:off x="4435928" y="6415801"/>
            <a:ext cx="3320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aseline="0">
                <a:solidFill>
                  <a:schemeClr val="bg1">
                    <a:lumMod val="85000"/>
                  </a:schemeClr>
                </a:solidFill>
              </a:rPr>
              <a:t>Copyright © 2014-2022 Left Brain Professionals Inc. 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s Slide | No list">
  <p:cSld name="Headlines Slide | No lis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0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60"/>
          <p:cNvSpPr txBox="1">
            <a:spLocks noGrp="1"/>
          </p:cNvSpPr>
          <p:nvPr>
            <p:ph type="body" idx="1"/>
          </p:nvPr>
        </p:nvSpPr>
        <p:spPr>
          <a:xfrm>
            <a:off x="685800" y="1828800"/>
            <a:ext cx="10515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⮚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7931C9-DA8E-9949-9392-0F7F7391ECDA}"/>
              </a:ext>
            </a:extLst>
          </p:cNvPr>
          <p:cNvSpPr txBox="1"/>
          <p:nvPr userDrawn="1"/>
        </p:nvSpPr>
        <p:spPr>
          <a:xfrm>
            <a:off x="4435928" y="6415801"/>
            <a:ext cx="3320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aseline="0">
                <a:solidFill>
                  <a:schemeClr val="bg1">
                    <a:lumMod val="85000"/>
                  </a:schemeClr>
                </a:solidFill>
              </a:rPr>
              <a:t>Copyright © 2014-2022 Left Brain Professionals Inc. 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Slide + Image | No List">
  <p:cSld name="Headline Slide + Image | No Lis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1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6858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71"/>
          <p:cNvSpPr txBox="1">
            <a:spLocks noGrp="1"/>
          </p:cNvSpPr>
          <p:nvPr>
            <p:ph type="body" idx="1"/>
          </p:nvPr>
        </p:nvSpPr>
        <p:spPr>
          <a:xfrm>
            <a:off x="685799" y="1828800"/>
            <a:ext cx="6858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⮚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71"/>
          <p:cNvSpPr>
            <a:spLocks noGrp="1"/>
          </p:cNvSpPr>
          <p:nvPr>
            <p:ph type="pic" idx="2"/>
          </p:nvPr>
        </p:nvSpPr>
        <p:spPr>
          <a:xfrm>
            <a:off x="8017106" y="0"/>
            <a:ext cx="415925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Noto Sans Symbols"/>
              <a:buChar char="⮚"/>
              <a:defRPr sz="16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5EE7D4-A456-104A-AA90-A8B38A40BDDC}"/>
              </a:ext>
            </a:extLst>
          </p:cNvPr>
          <p:cNvSpPr txBox="1"/>
          <p:nvPr userDrawn="1"/>
        </p:nvSpPr>
        <p:spPr>
          <a:xfrm>
            <a:off x="4435928" y="6415801"/>
            <a:ext cx="3320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aseline="0">
                <a:solidFill>
                  <a:schemeClr val="bg1">
                    <a:lumMod val="85000"/>
                  </a:schemeClr>
                </a:solidFill>
              </a:rPr>
              <a:t>Copyright © 2014-2022 Left Brain Professionals Inc. 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Slide | List">
  <p:cSld name="1_Headline Slide | Lis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2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2"/>
          <p:cNvSpPr txBox="1">
            <a:spLocks noGrp="1"/>
          </p:cNvSpPr>
          <p:nvPr>
            <p:ph type="body" idx="1"/>
          </p:nvPr>
        </p:nvSpPr>
        <p:spPr>
          <a:xfrm>
            <a:off x="685800" y="1828800"/>
            <a:ext cx="10515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None/>
              <a:defRPr/>
            </a:lvl1pPr>
            <a:lvl2pPr marL="914400" lvl="1" indent="-3683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200"/>
              <a:buChar char="•"/>
              <a:defRPr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Char char="⮚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313643-4511-0848-BEA2-8C1D78FA1470}"/>
              </a:ext>
            </a:extLst>
          </p:cNvPr>
          <p:cNvSpPr txBox="1"/>
          <p:nvPr userDrawn="1"/>
        </p:nvSpPr>
        <p:spPr>
          <a:xfrm>
            <a:off x="4435928" y="6415801"/>
            <a:ext cx="3320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aseline="0">
                <a:solidFill>
                  <a:schemeClr val="bg1">
                    <a:lumMod val="85000"/>
                  </a:schemeClr>
                </a:solidFill>
              </a:rPr>
              <a:t>Copyright © 2014-2022 Left Brain Professionals Inc. </a:t>
            </a:r>
          </a:p>
        </p:txBody>
      </p:sp>
    </p:spTree>
    <p:extLst>
      <p:ext uri="{BB962C8B-B14F-4D97-AF65-F5344CB8AC3E}">
        <p14:creationId xmlns:p14="http://schemas.microsoft.com/office/powerpoint/2010/main" val="25324651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Headline Slide + Image | No List">
  <p:cSld name="1_Headline Slide + Image | No Lis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78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6858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78"/>
          <p:cNvSpPr txBox="1">
            <a:spLocks noGrp="1"/>
          </p:cNvSpPr>
          <p:nvPr>
            <p:ph type="body" idx="1"/>
          </p:nvPr>
        </p:nvSpPr>
        <p:spPr>
          <a:xfrm>
            <a:off x="685800" y="1828800"/>
            <a:ext cx="6839857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⮚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78"/>
          <p:cNvSpPr>
            <a:spLocks noGrp="1"/>
          </p:cNvSpPr>
          <p:nvPr>
            <p:ph type="pic" idx="2"/>
          </p:nvPr>
        </p:nvSpPr>
        <p:spPr>
          <a:xfrm>
            <a:off x="8017106" y="0"/>
            <a:ext cx="415925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Noto Sans Symbols"/>
              <a:buChar char="⮚"/>
              <a:defRPr sz="16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FFECD4-2BD3-2646-8351-E745A8E7F132}"/>
              </a:ext>
            </a:extLst>
          </p:cNvPr>
          <p:cNvSpPr txBox="1"/>
          <p:nvPr userDrawn="1"/>
        </p:nvSpPr>
        <p:spPr>
          <a:xfrm>
            <a:off x="4435928" y="6415801"/>
            <a:ext cx="3320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aseline="0">
                <a:solidFill>
                  <a:schemeClr val="bg1">
                    <a:lumMod val="85000"/>
                  </a:schemeClr>
                </a:solidFill>
              </a:rPr>
              <a:t>Copyright © 2014-2022 Left Brain Professionals Inc. 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Lists/Columns | Comparison view" type="twoTxTwoObj">
  <p:cSld name="TWO_OBJECTS_WITH_TEXT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80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10515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80"/>
          <p:cNvSpPr txBox="1">
            <a:spLocks noGrp="1"/>
          </p:cNvSpPr>
          <p:nvPr>
            <p:ph type="body" idx="1"/>
          </p:nvPr>
        </p:nvSpPr>
        <p:spPr>
          <a:xfrm>
            <a:off x="685800" y="1682496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4" name="Google Shape;254;p80"/>
          <p:cNvSpPr txBox="1">
            <a:spLocks noGrp="1"/>
          </p:cNvSpPr>
          <p:nvPr>
            <p:ph type="body" idx="2"/>
          </p:nvPr>
        </p:nvSpPr>
        <p:spPr>
          <a:xfrm>
            <a:off x="685800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⮚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8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6" name="Google Shape;256;p8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⮚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36341A-DE1F-8847-A357-135183923272}"/>
              </a:ext>
            </a:extLst>
          </p:cNvPr>
          <p:cNvSpPr txBox="1"/>
          <p:nvPr userDrawn="1"/>
        </p:nvSpPr>
        <p:spPr>
          <a:xfrm>
            <a:off x="4435928" y="6415801"/>
            <a:ext cx="33201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aseline="0">
                <a:solidFill>
                  <a:schemeClr val="bg1">
                    <a:lumMod val="85000"/>
                  </a:schemeClr>
                </a:solidFill>
              </a:rPr>
              <a:t>Copyright © 2014-2022 Left Brain Professionals Inc. 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>
            <a:alpha val="4994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614B1D2-C0E5-E737-0859-5847F389A651}"/>
              </a:ext>
            </a:extLst>
          </p:cNvPr>
          <p:cNvSpPr/>
          <p:nvPr userDrawn="1"/>
        </p:nvSpPr>
        <p:spPr>
          <a:xfrm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accent1"/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782320"/>
            <a:ext cx="5523129" cy="4816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A2EC89-F7FC-D18E-F99A-17AFA84372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3602" y="5873750"/>
            <a:ext cx="806857" cy="62572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3A36D4-DF25-B650-03CB-F6D35DC286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54150"/>
            <a:ext cx="5523128" cy="3505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Placeholder 5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89B73441-8A82-2400-0C07-C3D4173BF2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rcRect l="102" r="102"/>
          <a:stretch>
            <a:fillRect/>
          </a:stretch>
        </p:blipFill>
        <p:spPr>
          <a:xfrm>
            <a:off x="7013575" y="-261"/>
            <a:ext cx="4340225" cy="62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40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614B1D2-C0E5-E737-0859-5847F389A651}"/>
              </a:ext>
            </a:extLst>
          </p:cNvPr>
          <p:cNvSpPr/>
          <p:nvPr userDrawn="1"/>
        </p:nvSpPr>
        <p:spPr>
          <a:xfrm flipH="1"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accent1"/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0671" y="782320"/>
            <a:ext cx="5523129" cy="4816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0723" y="6356350"/>
            <a:ext cx="579120" cy="365125"/>
          </a:xfrm>
        </p:spPr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A2EC89-F7FC-D18E-F99A-17AFA84372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01541" y="5873750"/>
            <a:ext cx="806857" cy="62572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3A36D4-DF25-B650-03CB-F6D35DC286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30672" y="1454150"/>
            <a:ext cx="5523128" cy="3505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CBBA6B3-A624-D003-2802-7DBE97D7BC01}"/>
              </a:ext>
            </a:extLst>
          </p:cNvPr>
          <p:cNvSpPr txBox="1">
            <a:spLocks/>
          </p:cNvSpPr>
          <p:nvPr userDrawn="1"/>
        </p:nvSpPr>
        <p:spPr>
          <a:xfrm>
            <a:off x="99553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pic>
        <p:nvPicPr>
          <p:cNvPr id="3" name="Picture Placeholder 5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51A7A381-9B90-7AA7-94E6-7235FEC6DC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rcRect l="102" r="102"/>
          <a:stretch>
            <a:fillRect/>
          </a:stretch>
        </p:blipFill>
        <p:spPr>
          <a:xfrm>
            <a:off x="827253" y="0"/>
            <a:ext cx="4340225" cy="62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22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bg1">
            <a:alpha val="4994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D614B1D2-C0E5-E737-0859-5847F389A651}"/>
              </a:ext>
            </a:extLst>
          </p:cNvPr>
          <p:cNvSpPr/>
          <p:nvPr userDrawn="1"/>
        </p:nvSpPr>
        <p:spPr>
          <a:xfrm>
            <a:off x="-52632" y="5552185"/>
            <a:ext cx="12301641" cy="1309106"/>
          </a:xfrm>
          <a:custGeom>
            <a:avLst/>
            <a:gdLst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72363 w 12196386"/>
              <a:gd name="connsiteY2" fmla="*/ 0 h 1309105"/>
              <a:gd name="connsiteX3" fmla="*/ 2973445 w 12196386"/>
              <a:gd name="connsiteY3" fmla="*/ 0 h 1309105"/>
              <a:gd name="connsiteX4" fmla="*/ 3651022 w 12196386"/>
              <a:gd name="connsiteY4" fmla="*/ 677577 h 1309105"/>
              <a:gd name="connsiteX5" fmla="*/ 12196386 w 12196386"/>
              <a:gd name="connsiteY5" fmla="*/ 677577 h 1309105"/>
              <a:gd name="connsiteX6" fmla="*/ 12196386 w 12196386"/>
              <a:gd name="connsiteY6" fmla="*/ 1309105 h 1309105"/>
              <a:gd name="connsiteX7" fmla="*/ 0 w 12196386"/>
              <a:gd name="connsiteY7" fmla="*/ 1302527 h 1309105"/>
              <a:gd name="connsiteX0" fmla="*/ 0 w 12196386"/>
              <a:gd name="connsiteY0" fmla="*/ 1302527 h 1309105"/>
              <a:gd name="connsiteX1" fmla="*/ 0 w 12196386"/>
              <a:gd name="connsiteY1" fmla="*/ 0 h 1309105"/>
              <a:gd name="connsiteX2" fmla="*/ 2973445 w 12196386"/>
              <a:gd name="connsiteY2" fmla="*/ 0 h 1309105"/>
              <a:gd name="connsiteX3" fmla="*/ 3651022 w 12196386"/>
              <a:gd name="connsiteY3" fmla="*/ 677577 h 1309105"/>
              <a:gd name="connsiteX4" fmla="*/ 12196386 w 12196386"/>
              <a:gd name="connsiteY4" fmla="*/ 677577 h 1309105"/>
              <a:gd name="connsiteX5" fmla="*/ 12196386 w 12196386"/>
              <a:gd name="connsiteY5" fmla="*/ 1309105 h 1309105"/>
              <a:gd name="connsiteX6" fmla="*/ 0 w 12196386"/>
              <a:gd name="connsiteY6" fmla="*/ 1302527 h 1309105"/>
              <a:gd name="connsiteX0" fmla="*/ 0 w 12281906"/>
              <a:gd name="connsiteY0" fmla="*/ 1309106 h 1309106"/>
              <a:gd name="connsiteX1" fmla="*/ 85520 w 12281906"/>
              <a:gd name="connsiteY1" fmla="*/ 0 h 1309106"/>
              <a:gd name="connsiteX2" fmla="*/ 3058965 w 12281906"/>
              <a:gd name="connsiteY2" fmla="*/ 0 h 1309106"/>
              <a:gd name="connsiteX3" fmla="*/ 3736542 w 12281906"/>
              <a:gd name="connsiteY3" fmla="*/ 677577 h 1309106"/>
              <a:gd name="connsiteX4" fmla="*/ 12281906 w 12281906"/>
              <a:gd name="connsiteY4" fmla="*/ 677577 h 1309106"/>
              <a:gd name="connsiteX5" fmla="*/ 12281906 w 12281906"/>
              <a:gd name="connsiteY5" fmla="*/ 1309105 h 1309106"/>
              <a:gd name="connsiteX6" fmla="*/ 0 w 12281906"/>
              <a:gd name="connsiteY6" fmla="*/ 1309106 h 1309106"/>
              <a:gd name="connsiteX0" fmla="*/ 19735 w 12301641"/>
              <a:gd name="connsiteY0" fmla="*/ 1309106 h 1309106"/>
              <a:gd name="connsiteX1" fmla="*/ 0 w 12301641"/>
              <a:gd name="connsiteY1" fmla="*/ 0 h 1309106"/>
              <a:gd name="connsiteX2" fmla="*/ 3078700 w 12301641"/>
              <a:gd name="connsiteY2" fmla="*/ 0 h 1309106"/>
              <a:gd name="connsiteX3" fmla="*/ 3756277 w 12301641"/>
              <a:gd name="connsiteY3" fmla="*/ 677577 h 1309106"/>
              <a:gd name="connsiteX4" fmla="*/ 12301641 w 12301641"/>
              <a:gd name="connsiteY4" fmla="*/ 677577 h 1309106"/>
              <a:gd name="connsiteX5" fmla="*/ 12301641 w 12301641"/>
              <a:gd name="connsiteY5" fmla="*/ 1309105 h 1309106"/>
              <a:gd name="connsiteX6" fmla="*/ 19735 w 12301641"/>
              <a:gd name="connsiteY6" fmla="*/ 1309106 h 130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1641" h="1309106">
                <a:moveTo>
                  <a:pt x="19735" y="1309106"/>
                </a:moveTo>
                <a:lnTo>
                  <a:pt x="0" y="0"/>
                </a:lnTo>
                <a:lnTo>
                  <a:pt x="3078700" y="0"/>
                </a:lnTo>
                <a:lnTo>
                  <a:pt x="3756277" y="677577"/>
                </a:lnTo>
                <a:lnTo>
                  <a:pt x="12301641" y="677577"/>
                </a:lnTo>
                <a:lnTo>
                  <a:pt x="12301641" y="1309105"/>
                </a:lnTo>
                <a:lnTo>
                  <a:pt x="19735" y="1309106"/>
                </a:lnTo>
                <a:close/>
              </a:path>
            </a:pathLst>
          </a:custGeom>
          <a:solidFill>
            <a:schemeClr val="accent1"/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782320"/>
            <a:ext cx="5523129" cy="4816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28C0-1FE0-6E40-9AFF-B0CDE3F3E30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A2EC89-F7FC-D18E-F99A-17AFA84372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3602" y="5873750"/>
            <a:ext cx="806857" cy="62572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3A36D4-DF25-B650-03CB-F6D35DC286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54150"/>
            <a:ext cx="5523128" cy="35052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89B73441-8A82-2400-0C07-C3D4173BF2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rcRect l="102" r="102"/>
          <a:stretch/>
        </p:blipFill>
        <p:spPr>
          <a:xfrm>
            <a:off x="7013575" y="-261"/>
            <a:ext cx="4340225" cy="62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24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8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86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579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475628C0-1FE0-6E40-9AFF-B0CDE3F3E3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82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23" r:id="rId2"/>
    <p:sldLayoutId id="2147483677" r:id="rId3"/>
    <p:sldLayoutId id="2147483695" r:id="rId4"/>
    <p:sldLayoutId id="2147483722" r:id="rId5"/>
    <p:sldLayoutId id="2147483678" r:id="rId6"/>
    <p:sldLayoutId id="2147483668" r:id="rId7"/>
    <p:sldLayoutId id="2147483730" r:id="rId8"/>
    <p:sldLayoutId id="2147483688" r:id="rId9"/>
    <p:sldLayoutId id="2147483739" r:id="rId10"/>
    <p:sldLayoutId id="2147483731" r:id="rId11"/>
    <p:sldLayoutId id="2147483736" r:id="rId12"/>
    <p:sldLayoutId id="2147483732" r:id="rId13"/>
    <p:sldLayoutId id="2147483733" r:id="rId14"/>
    <p:sldLayoutId id="2147483691" r:id="rId15"/>
    <p:sldLayoutId id="2147483728" r:id="rId16"/>
    <p:sldLayoutId id="2147483726" r:id="rId17"/>
    <p:sldLayoutId id="2147483729" r:id="rId18"/>
    <p:sldLayoutId id="2147483737" r:id="rId19"/>
    <p:sldLayoutId id="2147483672" r:id="rId20"/>
    <p:sldLayoutId id="2147483673" r:id="rId21"/>
    <p:sldLayoutId id="2147483727" r:id="rId22"/>
    <p:sldLayoutId id="2147483694" r:id="rId23"/>
    <p:sldLayoutId id="2147483734" r:id="rId24"/>
    <p:sldLayoutId id="2147483738" r:id="rId25"/>
    <p:sldLayoutId id="2147483724" r:id="rId26"/>
    <p:sldLayoutId id="2147483735" r:id="rId27"/>
    <p:sldLayoutId id="2147483725" r:id="rId28"/>
    <p:sldLayoutId id="2147483696" r:id="rId29"/>
    <p:sldLayoutId id="2147483675" r:id="rId30"/>
    <p:sldLayoutId id="2147483676" r:id="rId31"/>
    <p:sldLayoutId id="2147483697" r:id="rId3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Open Sans"/>
              <a:buNone/>
              <a:defRPr sz="4400" b="1" i="0" u="none" strike="noStrike" cap="none">
                <a:solidFill>
                  <a:srgbClr val="00206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Noto Sans Symbols"/>
              <a:buChar char="⮚"/>
              <a:defRPr sz="16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708" r:id="rId3"/>
    <p:sldLayoutId id="2147483720" r:id="rId4"/>
    <p:sldLayoutId id="2147483679" r:id="rId5"/>
    <p:sldLayoutId id="2147483709" r:id="rId6"/>
    <p:sldLayoutId id="2147483712" r:id="rId7"/>
    <p:sldLayoutId id="2147483667" r:id="rId8"/>
    <p:sldLayoutId id="2147483670" r:id="rId9"/>
    <p:sldLayoutId id="2147483713" r:id="rId10"/>
    <p:sldLayoutId id="2147483693" r:id="rId11"/>
    <p:sldLayoutId id="2147483692" r:id="rId12"/>
    <p:sldLayoutId id="2147483671" r:id="rId13"/>
    <p:sldLayoutId id="2147483681" r:id="rId14"/>
    <p:sldLayoutId id="2147483710" r:id="rId15"/>
    <p:sldLayoutId id="2147483718" r:id="rId16"/>
    <p:sldLayoutId id="2147483719" r:id="rId17"/>
    <p:sldLayoutId id="2147483682" r:id="rId18"/>
    <p:sldLayoutId id="2147483711" r:id="rId19"/>
    <p:sldLayoutId id="2147483683" r:id="rId20"/>
    <p:sldLayoutId id="2147483714" r:id="rId21"/>
    <p:sldLayoutId id="2147483684" r:id="rId22"/>
    <p:sldLayoutId id="2147483715" r:id="rId23"/>
    <p:sldLayoutId id="2147483685" r:id="rId24"/>
    <p:sldLayoutId id="2147483716" r:id="rId25"/>
    <p:sldLayoutId id="2147483686" r:id="rId26"/>
    <p:sldLayoutId id="2147483717" r:id="rId27"/>
    <p:sldLayoutId id="2147483674" r:id="rId28"/>
    <p:sldLayoutId id="2147483669" r:id="rId29"/>
    <p:sldLayoutId id="2147483680" r:id="rId30"/>
    <p:sldLayoutId id="2147483707" r:id="rId31"/>
    <p:sldLayoutId id="2147483687" r:id="rId32"/>
    <p:sldLayoutId id="2147483689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cquisition.gov/far/16.104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quisition.gov/far/part-16#FAR_16_205_3" TargetMode="External"/><Relationship Id="rId2" Type="http://schemas.openxmlformats.org/officeDocument/2006/relationships/hyperlink" Target="https://www.acquisition.gov/far/part-52#FAR_52_232_16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eorgewbush-whitehouse.archives.gov/omb/procurement/interagency_acq/best_practices_multiple_award_task_contracting.html" TargetMode="External"/><Relationship Id="rId2" Type="http://schemas.openxmlformats.org/officeDocument/2006/relationships/hyperlink" Target="https://www.acquisition.gov/far/16.403-1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quisition.gov/far/52.232-22" TargetMode="External"/><Relationship Id="rId2" Type="http://schemas.openxmlformats.org/officeDocument/2006/relationships/hyperlink" Target="https://www.acquisition.gov/far/52.232-20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acquisition.gov/far/52.216-26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acquisition.gov/far/52.232-16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F_B8196CB0.xml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ftbrainpro.com/publications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bir.gov/tutorials/accounting-finance/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4E9DF-5B39-2B07-D4A3-8F4956709E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0"/>
            <a:ext cx="6878320" cy="2387600"/>
          </a:xfrm>
        </p:spPr>
        <p:txBody>
          <a:bodyPr/>
          <a:lstStyle/>
          <a:p>
            <a:pPr algn="r"/>
            <a:r>
              <a:rPr lang="en-US"/>
              <a:t>We Know Government Contract Accounting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87D772-47C2-B2B8-C953-E718F4D11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</p:spTree>
    <p:extLst>
      <p:ext uri="{BB962C8B-B14F-4D97-AF65-F5344CB8AC3E}">
        <p14:creationId xmlns:p14="http://schemas.microsoft.com/office/powerpoint/2010/main" val="3394756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AD813D4-C5B8-8FE0-9671-877B56F99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/>
        </p:nvSpPr>
        <p:spPr>
          <a:xfrm>
            <a:off x="628650" y="2471530"/>
            <a:ext cx="10515600" cy="3776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Noto Sans Symbols"/>
              <a:buChar char="⮚"/>
              <a:defRPr sz="16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0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D82D43-CA61-E026-9599-355401235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0" y="227253"/>
            <a:ext cx="8169966" cy="2182605"/>
          </a:xfrm>
        </p:spPr>
        <p:txBody>
          <a:bodyPr>
            <a:normAutofit/>
          </a:bodyPr>
          <a:lstStyle/>
          <a:p>
            <a:r>
              <a:rPr lang="en-US" sz="3200">
                <a:latin typeface="Open Sans"/>
                <a:ea typeface="Open Sans"/>
                <a:cs typeface="Open Sans"/>
              </a:rPr>
              <a:t>The Importance of </a:t>
            </a:r>
            <a:br>
              <a:rPr lang="en-US" sz="3200">
                <a:latin typeface="Open Sans"/>
                <a:ea typeface="Open Sans"/>
                <a:cs typeface="Open Sans"/>
              </a:rPr>
            </a:br>
            <a:r>
              <a:rPr lang="en-US" sz="3200">
                <a:latin typeface="Open Sans"/>
                <a:ea typeface="Open Sans"/>
                <a:cs typeface="Open Sans"/>
              </a:rPr>
              <a:t>Having Cost Accounting Systems </a:t>
            </a:r>
            <a:br>
              <a:rPr lang="en-US" sz="3200">
                <a:latin typeface="Open Sans"/>
                <a:ea typeface="Open Sans"/>
                <a:cs typeface="Open Sans"/>
              </a:rPr>
            </a:br>
            <a:r>
              <a:rPr lang="en-US" sz="3200">
                <a:latin typeface="Open Sans"/>
                <a:ea typeface="Open Sans"/>
                <a:cs typeface="Open Sans"/>
              </a:rPr>
              <a:t>in Federal Contracts, </a:t>
            </a:r>
            <a:r>
              <a:rPr lang="en-US" sz="3200" i="1">
                <a:latin typeface="Open Sans"/>
                <a:ea typeface="Open Sans"/>
                <a:cs typeface="Open Sans"/>
              </a:rPr>
              <a:t>Continued…</a:t>
            </a:r>
            <a:endParaRPr lang="en-US" sz="3200" i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270CE2-4E63-6B60-EEE7-E2960DC2DED5}"/>
              </a:ext>
            </a:extLst>
          </p:cNvPr>
          <p:cNvSpPr txBox="1"/>
          <p:nvPr/>
        </p:nvSpPr>
        <p:spPr>
          <a:xfrm>
            <a:off x="1999091" y="2065958"/>
            <a:ext cx="935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Cost-reimbursable contracts*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520555-E2D5-19B3-4067-142D75C80D06}"/>
              </a:ext>
            </a:extLst>
          </p:cNvPr>
          <p:cNvSpPr txBox="1"/>
          <p:nvPr/>
        </p:nvSpPr>
        <p:spPr>
          <a:xfrm>
            <a:off x="2475654" y="2530942"/>
            <a:ext cx="7441096" cy="2382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These include: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Cost-Plus Fixed Fee (CPFF)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Cost-Plus Award Fee (CPAF)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Cost-Plus Incentive Fee (CPIF)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Cost-Sharing Contracts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AE76B1-147D-D54C-7145-06C12120915B}"/>
              </a:ext>
            </a:extLst>
          </p:cNvPr>
          <p:cNvSpPr txBox="1"/>
          <p:nvPr/>
        </p:nvSpPr>
        <p:spPr>
          <a:xfrm>
            <a:off x="5201478" y="5625267"/>
            <a:ext cx="6831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2"/>
              </a:rPr>
              <a:t>https://www.acquisition.gov/far/16.104</a:t>
            </a:r>
            <a:endParaRPr lang="en-US"/>
          </a:p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FF82D4-95D2-96C8-2A8E-1661DA2DA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</p:spTree>
    <p:extLst>
      <p:ext uri="{BB962C8B-B14F-4D97-AF65-F5344CB8AC3E}">
        <p14:creationId xmlns:p14="http://schemas.microsoft.com/office/powerpoint/2010/main" val="291792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AD813D4-C5B8-8FE0-9671-877B56F99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/>
        </p:nvSpPr>
        <p:spPr>
          <a:xfrm>
            <a:off x="628650" y="2471530"/>
            <a:ext cx="10515600" cy="3776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Noto Sans Symbols"/>
              <a:buChar char="⮚"/>
              <a:defRPr sz="16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0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D82D43-CA61-E026-9599-355401235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843" y="196476"/>
            <a:ext cx="8169966" cy="2182605"/>
          </a:xfrm>
        </p:spPr>
        <p:txBody>
          <a:bodyPr>
            <a:normAutofit/>
          </a:bodyPr>
          <a:lstStyle/>
          <a:p>
            <a:r>
              <a:rPr lang="en-US" sz="3200">
                <a:latin typeface="Open Sans"/>
                <a:ea typeface="Open Sans"/>
                <a:cs typeface="Open Sans"/>
              </a:rPr>
              <a:t>The Importance of </a:t>
            </a:r>
            <a:br>
              <a:rPr lang="en-US" sz="3200">
                <a:latin typeface="Open Sans"/>
                <a:ea typeface="Open Sans"/>
                <a:cs typeface="Open Sans"/>
              </a:rPr>
            </a:br>
            <a:r>
              <a:rPr lang="en-US" sz="3200">
                <a:latin typeface="Open Sans"/>
                <a:ea typeface="Open Sans"/>
                <a:cs typeface="Open Sans"/>
              </a:rPr>
              <a:t>Having Cost Accounting Systems </a:t>
            </a:r>
            <a:br>
              <a:rPr lang="en-US" sz="3200">
                <a:latin typeface="Open Sans"/>
                <a:ea typeface="Open Sans"/>
                <a:cs typeface="Open Sans"/>
              </a:rPr>
            </a:br>
            <a:r>
              <a:rPr lang="en-US" sz="3200">
                <a:latin typeface="Open Sans"/>
                <a:ea typeface="Open Sans"/>
                <a:cs typeface="Open Sans"/>
              </a:rPr>
              <a:t>in Federal Contracts, </a:t>
            </a:r>
            <a:r>
              <a:rPr lang="en-US" sz="3200" i="1">
                <a:latin typeface="Open Sans"/>
                <a:ea typeface="Open Sans"/>
                <a:cs typeface="Open Sans"/>
              </a:rPr>
              <a:t>Continued… Part 2</a:t>
            </a:r>
            <a:endParaRPr lang="en-US" sz="3200" i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270CE2-4E63-6B60-EEE7-E2960DC2DED5}"/>
              </a:ext>
            </a:extLst>
          </p:cNvPr>
          <p:cNvSpPr txBox="1"/>
          <p:nvPr/>
        </p:nvSpPr>
        <p:spPr>
          <a:xfrm>
            <a:off x="1987606" y="2025196"/>
            <a:ext cx="935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Cost-reimbursable contracts*, </a:t>
            </a:r>
            <a:r>
              <a:rPr lang="en-US" sz="2000" i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continued…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520555-E2D5-19B3-4067-142D75C80D06}"/>
              </a:ext>
            </a:extLst>
          </p:cNvPr>
          <p:cNvSpPr txBox="1"/>
          <p:nvPr/>
        </p:nvSpPr>
        <p:spPr>
          <a:xfrm>
            <a:off x="2455332" y="2547372"/>
            <a:ext cx="9521687" cy="3349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 and Material (T&amp;M) Contracts* (if the contract has any “M”)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Fixed-Price with Progress Payments</a:t>
            </a:r>
          </a:p>
          <a:p>
            <a:pPr marL="800100" lvl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https://www.acquisition.gov/far/part-52#FAR_52_232_16</a:t>
            </a:r>
            <a:endParaRPr lang="en-US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Fixed-Price with Prospective or Retroactive Price Redetermination</a:t>
            </a:r>
          </a:p>
          <a:p>
            <a:pPr marL="800100" lvl="1">
              <a:lnSpc>
                <a:spcPct val="110000"/>
              </a:lnSpc>
              <a:spcBef>
                <a:spcPts val="60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https://www.acquisition.gov/far/part-16#FAR_16_205_3</a:t>
            </a:r>
            <a:endParaRPr lang="en-US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>
              <a:lnSpc>
                <a:spcPct val="110000"/>
              </a:lnSpc>
              <a:spcBef>
                <a:spcPts val="600"/>
              </a:spcBef>
              <a:spcAft>
                <a:spcPts val="2400"/>
              </a:spcAft>
            </a:pPr>
            <a:r>
              <a:rPr lang="en-US" sz="1600" i="1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	*These can be at the prime or subcontractor level.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63666A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FF82D4-95D2-96C8-2A8E-1661DA2DA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</p:spTree>
    <p:extLst>
      <p:ext uri="{BB962C8B-B14F-4D97-AF65-F5344CB8AC3E}">
        <p14:creationId xmlns:p14="http://schemas.microsoft.com/office/powerpoint/2010/main" val="283071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AD813D4-C5B8-8FE0-9671-877B56F99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/>
        </p:nvSpPr>
        <p:spPr>
          <a:xfrm>
            <a:off x="628650" y="2471530"/>
            <a:ext cx="10515600" cy="3776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Noto Sans Symbols"/>
              <a:buChar char="⮚"/>
              <a:defRPr sz="16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0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D82D43-CA61-E026-9599-355401235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843" y="196476"/>
            <a:ext cx="8169966" cy="2182605"/>
          </a:xfrm>
        </p:spPr>
        <p:txBody>
          <a:bodyPr>
            <a:normAutofit/>
          </a:bodyPr>
          <a:lstStyle/>
          <a:p>
            <a:r>
              <a:rPr lang="en-US" sz="3200">
                <a:latin typeface="Open Sans"/>
                <a:ea typeface="Open Sans"/>
                <a:cs typeface="Open Sans"/>
              </a:rPr>
              <a:t>The Importance of </a:t>
            </a:r>
            <a:br>
              <a:rPr lang="en-US" sz="3200">
                <a:latin typeface="Open Sans"/>
                <a:ea typeface="Open Sans"/>
                <a:cs typeface="Open Sans"/>
              </a:rPr>
            </a:br>
            <a:r>
              <a:rPr lang="en-US" sz="3200">
                <a:latin typeface="Open Sans"/>
                <a:ea typeface="Open Sans"/>
                <a:cs typeface="Open Sans"/>
              </a:rPr>
              <a:t>Having Cost Accounting Systems </a:t>
            </a:r>
            <a:br>
              <a:rPr lang="en-US" sz="3200">
                <a:latin typeface="Open Sans"/>
                <a:ea typeface="Open Sans"/>
                <a:cs typeface="Open Sans"/>
              </a:rPr>
            </a:br>
            <a:r>
              <a:rPr lang="en-US" sz="3200">
                <a:latin typeface="Open Sans"/>
                <a:ea typeface="Open Sans"/>
                <a:cs typeface="Open Sans"/>
              </a:rPr>
              <a:t>in Federal Contracts, </a:t>
            </a:r>
            <a:r>
              <a:rPr lang="en-US" sz="3200" i="1">
                <a:latin typeface="Open Sans"/>
                <a:ea typeface="Open Sans"/>
                <a:cs typeface="Open Sans"/>
              </a:rPr>
              <a:t>Continued…Part 3</a:t>
            </a:r>
            <a:endParaRPr lang="en-US" sz="3200" i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270CE2-4E63-6B60-EEE7-E2960DC2DED5}"/>
              </a:ext>
            </a:extLst>
          </p:cNvPr>
          <p:cNvSpPr txBox="1"/>
          <p:nvPr/>
        </p:nvSpPr>
        <p:spPr>
          <a:xfrm>
            <a:off x="1987606" y="2025196"/>
            <a:ext cx="935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Cost-reimbursable contracts*, </a:t>
            </a:r>
            <a:r>
              <a:rPr lang="en-US" sz="2000" i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continued…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520555-E2D5-19B3-4067-142D75C80D06}"/>
              </a:ext>
            </a:extLst>
          </p:cNvPr>
          <p:cNvSpPr txBox="1"/>
          <p:nvPr/>
        </p:nvSpPr>
        <p:spPr>
          <a:xfrm>
            <a:off x="2455332" y="2547372"/>
            <a:ext cx="9736668" cy="4044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Fixed-Price Incentive (Firm Target)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https://www.acquisition.gov/far/16.403-1</a:t>
            </a:r>
            <a:endParaRPr lang="en-US" sz="2000">
              <a:solidFill>
                <a:srgbClr val="63666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Multiple Award Contract (MAC) or Government-Wide Acquisition Contract (GWAC) where cost-type awards are contemplated or expected, even if you never receive a cost-type award.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https://georgewbush-whitehouse.archives.gov/omb/procurement/interagency_acq/best_practices_multiple_award_task_contracting.html</a:t>
            </a:r>
            <a:endParaRPr lang="en-US" sz="2000">
              <a:solidFill>
                <a:srgbClr val="63666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63666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FF82D4-95D2-96C8-2A8E-1661DA2DA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</p:spTree>
    <p:extLst>
      <p:ext uri="{BB962C8B-B14F-4D97-AF65-F5344CB8AC3E}">
        <p14:creationId xmlns:p14="http://schemas.microsoft.com/office/powerpoint/2010/main" val="531654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D05D11-6738-AD02-AD29-C39F8E0115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/>
              <a:t>Poll Question 2</a:t>
            </a:r>
          </a:p>
        </p:txBody>
      </p:sp>
      <p:sp>
        <p:nvSpPr>
          <p:cNvPr id="524" name="Google Shape;524;p25"/>
          <p:cNvSpPr txBox="1">
            <a:spLocks noGrp="1"/>
          </p:cNvSpPr>
          <p:nvPr>
            <p:ph type="body" idx="1"/>
          </p:nvPr>
        </p:nvSpPr>
        <p:spPr>
          <a:xfrm>
            <a:off x="970721" y="2437541"/>
            <a:ext cx="11453192" cy="3883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57070"/>
              </a:buClr>
              <a:buSzPts val="3200"/>
              <a:buNone/>
            </a:pPr>
            <a:r>
              <a:rPr lang="en-US" sz="2000" b="1">
                <a:solidFill>
                  <a:srgbClr val="FF0000"/>
                </a:solidFill>
              </a:rPr>
              <a:t>Cost-reimbursable contracts include all the following except?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57070"/>
              </a:buClr>
              <a:buSzPts val="3200"/>
              <a:buNone/>
            </a:pPr>
            <a:endParaRPr lang="en-US" sz="2000" b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57070"/>
              </a:buClr>
              <a:buSzPts val="3200"/>
              <a:buNone/>
            </a:pPr>
            <a:r>
              <a:rPr lang="en-US" sz="2000" b="1">
                <a:solidFill>
                  <a:srgbClr val="FF0000"/>
                </a:solidFill>
              </a:rPr>
              <a:t>	</a:t>
            </a:r>
            <a:r>
              <a:rPr lang="en-US" sz="2000">
                <a:solidFill>
                  <a:srgbClr val="63666A"/>
                </a:solidFill>
              </a:rPr>
              <a:t>A. Cost-Plus Fixed Fee (CPFF)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57070"/>
              </a:buClr>
              <a:buSzPts val="3200"/>
              <a:buNone/>
            </a:pPr>
            <a:r>
              <a:rPr lang="en-US" sz="2000">
                <a:solidFill>
                  <a:srgbClr val="63666A"/>
                </a:solidFill>
              </a:rPr>
              <a:t>	B. Cost-Plus Award Fee (CPAF)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57070"/>
              </a:buClr>
              <a:buSzPts val="3200"/>
              <a:buNone/>
            </a:pPr>
            <a:r>
              <a:rPr lang="en-US" sz="2000">
                <a:solidFill>
                  <a:srgbClr val="63666A"/>
                </a:solidFill>
              </a:rPr>
              <a:t>	C. Labor Hour (LH)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57070"/>
              </a:buClr>
              <a:buSzPts val="3200"/>
              <a:buNone/>
            </a:pPr>
            <a:r>
              <a:rPr lang="en-US" sz="2000">
                <a:solidFill>
                  <a:srgbClr val="63666A"/>
                </a:solidFill>
              </a:rPr>
              <a:t>	D. Cost-Plus Incentive Fee (CPIF)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57070"/>
              </a:buClr>
              <a:buSzPts val="3200"/>
              <a:buNone/>
            </a:pPr>
            <a:endParaRPr lang="en-US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5075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12CFB-F2FB-2A8C-4B3F-002944286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5555" y="1252330"/>
            <a:ext cx="6266944" cy="1367087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002D62"/>
                </a:solidFill>
              </a:rPr>
              <a:t>List the Criteria for an Adequate System</a:t>
            </a:r>
            <a:endParaRPr lang="en-US" sz="3600"/>
          </a:p>
        </p:txBody>
      </p:sp>
      <p:pic>
        <p:nvPicPr>
          <p:cNvPr id="5" name="Picture 5" descr="A person holding a piece of paper">
            <a:extLst>
              <a:ext uri="{FF2B5EF4-FFF2-40B4-BE49-F238E27FC236}">
                <a16:creationId xmlns:a16="http://schemas.microsoft.com/office/drawing/2014/main" id="{3507110A-3573-6325-4975-2A345F24D4B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5102" r="15102"/>
          <a:stretch/>
        </p:blipFill>
        <p:spPr>
          <a:xfrm>
            <a:off x="582069" y="623595"/>
            <a:ext cx="4407484" cy="5169484"/>
          </a:xfrm>
        </p:spPr>
      </p:pic>
    </p:spTree>
    <p:extLst>
      <p:ext uri="{BB962C8B-B14F-4D97-AF65-F5344CB8AC3E}">
        <p14:creationId xmlns:p14="http://schemas.microsoft.com/office/powerpoint/2010/main" val="3575067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0A14-B55D-1433-1892-EA918ADD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521" y="753745"/>
            <a:ext cx="10695618" cy="481648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002D62"/>
                </a:solidFill>
              </a:rPr>
              <a:t>1. Is the accounting system in accord with GAAP?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327B3-73F6-9AF1-9A03-A42DAB9E2D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7797" y="2018112"/>
            <a:ext cx="4392552" cy="175875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sz="2000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Government contractors must comply with GAAP. Includes accrual-based accounting as evidenced by items such as Accounts Receivable and Accounts Payable.</a:t>
            </a:r>
          </a:p>
          <a:p>
            <a:endParaRPr lang="en-US"/>
          </a:p>
        </p:txBody>
      </p:sp>
      <p:pic>
        <p:nvPicPr>
          <p:cNvPr id="5" name="Picture 4" descr="A group of people sitting around tables">
            <a:extLst>
              <a:ext uri="{FF2B5EF4-FFF2-40B4-BE49-F238E27FC236}">
                <a16:creationId xmlns:a16="http://schemas.microsoft.com/office/drawing/2014/main" id="{D82E75E4-FF06-FED6-6397-109F38946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263" y="1702491"/>
            <a:ext cx="4448796" cy="296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18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0A14-B55D-1433-1892-EA918ADD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521" y="753745"/>
            <a:ext cx="10695618" cy="481648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002D62"/>
                </a:solidFill>
              </a:rPr>
              <a:t>2. Does the accounting system provide for: Part a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327B3-73F6-9AF1-9A03-A42DAB9E2D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7797" y="2018112"/>
            <a:ext cx="8739264" cy="33225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00000"/>
              <a:buAutoNum type="alphaLcPeriod"/>
            </a:pPr>
            <a:r>
              <a:rPr lang="en-US" b="1">
                <a:solidFill>
                  <a:srgbClr val="FF0000"/>
                </a:solidFill>
              </a:rPr>
              <a:t>Proper segregation of direct and indirect costs?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</a:pPr>
            <a:endParaRPr lang="en-US">
              <a:solidFill>
                <a:srgbClr val="63666A"/>
              </a:solidFill>
            </a:endParaRPr>
          </a:p>
          <a:p>
            <a:pPr marL="457200" lvl="1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Direct</a:t>
            </a:r>
            <a:r>
              <a:rPr lang="en-US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costs attributable to a final cost objective (e.g. contract)</a:t>
            </a:r>
          </a:p>
          <a:p>
            <a:pPr marL="457200" lvl="1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Indirect</a:t>
            </a:r>
            <a:r>
              <a:rPr lang="en-US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costs attributable to more than one final cost objective (overhead) or to the business as a whole (G&amp;A).</a:t>
            </a:r>
          </a:p>
          <a:p>
            <a:pPr marL="457200" lvl="1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Must consider CAS 402.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93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0A14-B55D-1433-1892-EA918ADD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521" y="753745"/>
            <a:ext cx="10695618" cy="481648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002D62"/>
                </a:solidFill>
              </a:rPr>
              <a:t>2. Does the accounting system provide for: Part b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327B3-73F6-9AF1-9A03-A42DAB9E2D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7797" y="2018112"/>
            <a:ext cx="8739264" cy="17388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lnSpc>
                <a:spcPct val="110000"/>
              </a:lnSpc>
              <a:spcBef>
                <a:spcPts val="600"/>
              </a:spcBef>
              <a:buClr>
                <a:srgbClr val="FF0000"/>
              </a:buClr>
              <a:buSzPct val="100000"/>
              <a:buFont typeface="+mj-lt"/>
              <a:buAutoNum type="alphaLcPeriod" startAt="2"/>
            </a:pPr>
            <a:r>
              <a:rPr lang="en-US" b="1">
                <a:solidFill>
                  <a:srgbClr val="FF0000"/>
                </a:solidFill>
              </a:rPr>
              <a:t>Identification and accumulation of direct costs by contract?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endParaRPr lang="en-US" sz="2400">
              <a:solidFill>
                <a:srgbClr val="63666A"/>
              </a:solidFill>
            </a:endParaRPr>
          </a:p>
          <a:p>
            <a:pPr marL="457200" lvl="1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Costs incurred for a specific contract must be assigned to the contract.</a:t>
            </a:r>
          </a:p>
          <a:p>
            <a:endParaRPr lang="en-US"/>
          </a:p>
        </p:txBody>
      </p:sp>
      <p:pic>
        <p:nvPicPr>
          <p:cNvPr id="5" name="Picture 4" descr="A close-up of a hand holding a pen">
            <a:extLst>
              <a:ext uri="{FF2B5EF4-FFF2-40B4-BE49-F238E27FC236}">
                <a16:creationId xmlns:a16="http://schemas.microsoft.com/office/drawing/2014/main" id="{66301EC2-B97B-9FF1-05C3-C6FDA84D4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783" y="3756991"/>
            <a:ext cx="5363292" cy="205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65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0A14-B55D-1433-1892-EA918ADD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521" y="753745"/>
            <a:ext cx="10695618" cy="481648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002D62"/>
                </a:solidFill>
              </a:rPr>
              <a:t>2. Does the accounting system provide for: Part c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327B3-73F6-9AF1-9A03-A42DAB9E2D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7797" y="2018112"/>
            <a:ext cx="9375368" cy="21231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lphaLcPeriod" startAt="3"/>
            </a:pPr>
            <a:r>
              <a:rPr lang="en-US" b="1">
                <a:solidFill>
                  <a:srgbClr val="FF0000"/>
                </a:solidFill>
              </a:rPr>
              <a:t>A logical and consistent method for the allocation of indirect costs to intermediate and final cost objectives?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</a:pPr>
            <a:endParaRPr lang="en-US">
              <a:solidFill>
                <a:srgbClr val="63666A"/>
              </a:solidFill>
            </a:endParaRPr>
          </a:p>
          <a:p>
            <a:pPr marL="457200" lvl="1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logical “causal-beneficial” relationship such as Fringe costs allocated over all W-2 labor.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54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0A14-B55D-1433-1892-EA918ADD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521" y="753745"/>
            <a:ext cx="10695618" cy="481648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002D62"/>
                </a:solidFill>
              </a:rPr>
              <a:t>2. Does the accounting system provide for: Part d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327B3-73F6-9AF1-9A03-A42DAB9E2D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7797" y="2018112"/>
            <a:ext cx="4505194" cy="30972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lphaLcPeriod" startAt="4"/>
            </a:pPr>
            <a:r>
              <a:rPr lang="en-US" b="1">
                <a:solidFill>
                  <a:srgbClr val="FF0000"/>
                </a:solidFill>
              </a:rPr>
              <a:t>Accumulation of costs under general ledger control?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</a:pPr>
            <a:endParaRPr lang="en-US">
              <a:solidFill>
                <a:srgbClr val="63666A"/>
              </a:solidFill>
            </a:endParaRPr>
          </a:p>
          <a:p>
            <a:pPr marL="457200" lvl="1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General ledger control means subledgers that tie to the general ledger and include appropriate internal controls.</a:t>
            </a:r>
          </a:p>
          <a:p>
            <a:endParaRPr lang="en-US"/>
          </a:p>
        </p:txBody>
      </p:sp>
      <p:pic>
        <p:nvPicPr>
          <p:cNvPr id="6" name="Picture 5" descr="A close-up of hands pointing at a graph">
            <a:extLst>
              <a:ext uri="{FF2B5EF4-FFF2-40B4-BE49-F238E27FC236}">
                <a16:creationId xmlns:a16="http://schemas.microsoft.com/office/drawing/2014/main" id="{C93E297A-785B-4EC5-6D98-FECDE209A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540" y="2018112"/>
            <a:ext cx="3856382" cy="257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18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7C0D9-AF0E-6782-0462-39F04C1E0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1558" y="2339269"/>
            <a:ext cx="6214668" cy="2179461"/>
          </a:xfrm>
        </p:spPr>
        <p:txBody>
          <a:bodyPr>
            <a:normAutofit fontScale="900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The Importance of Having Cost Accounting Systems </a:t>
            </a:r>
            <a:br>
              <a:rPr lang="en-US">
                <a:latin typeface="Open Sans"/>
                <a:ea typeface="Open Sans"/>
                <a:cs typeface="Open Sans"/>
              </a:rPr>
            </a:br>
            <a:r>
              <a:rPr lang="en-US">
                <a:latin typeface="Open Sans"/>
                <a:ea typeface="Open Sans"/>
                <a:cs typeface="Open Sans"/>
              </a:rPr>
              <a:t>in Federal Contracts</a:t>
            </a:r>
            <a:endParaRPr lang="en-US"/>
          </a:p>
        </p:txBody>
      </p:sp>
      <p:pic>
        <p:nvPicPr>
          <p:cNvPr id="5" name="Picture 5" descr="Man looking through his reports and graphs on a clipboard on his desk. &#10;">
            <a:extLst>
              <a:ext uri="{FF2B5EF4-FFF2-40B4-BE49-F238E27FC236}">
                <a16:creationId xmlns:a16="http://schemas.microsoft.com/office/drawing/2014/main" id="{7F330D99-B4BE-A259-3C50-E5C9BDD49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82" y="1170710"/>
            <a:ext cx="5140036" cy="515388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62F2D9-4C7C-3252-3699-3C305A07C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2014-2023 Left Brain Professionals Inc. </a:t>
            </a:r>
          </a:p>
        </p:txBody>
      </p:sp>
    </p:spTree>
    <p:extLst>
      <p:ext uri="{BB962C8B-B14F-4D97-AF65-F5344CB8AC3E}">
        <p14:creationId xmlns:p14="http://schemas.microsoft.com/office/powerpoint/2010/main" val="444406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0A14-B55D-1433-1892-EA918ADD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521" y="753745"/>
            <a:ext cx="10695618" cy="481648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002D62"/>
                </a:solidFill>
              </a:rPr>
              <a:t>2. Does the accounting system provide for: Part 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327B3-73F6-9AF1-9A03-A42DAB9E2D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7797" y="1938599"/>
            <a:ext cx="9978342" cy="281230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514350" indent="-5143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lphaLcPeriod" startAt="5"/>
            </a:pPr>
            <a:r>
              <a:rPr lang="en-US" sz="2200" b="1">
                <a:solidFill>
                  <a:srgbClr val="FF0000"/>
                </a:solidFill>
              </a:rPr>
              <a:t>A timekeeping system that identifies employees’ labor by intermediate or final cost objective?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</a:pPr>
            <a:endParaRPr lang="en-US" sz="2200">
              <a:solidFill>
                <a:srgbClr val="63666A"/>
              </a:solidFill>
            </a:endParaRPr>
          </a:p>
          <a:p>
            <a:pPr marL="457200" lvl="1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Labor is the number one expense of most companies and the biggest expense to the Government, so they want to make sure you get it right. </a:t>
            </a:r>
          </a:p>
          <a:p>
            <a:pPr marL="457200" lvl="1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200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recommend a streamlined approach of jobs or projects for all timekeeping including paid absences.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40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D2F58-69BB-CA4B-8174-53C0AB5DEA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/>
              <a:t>Poll Question 3</a:t>
            </a:r>
          </a:p>
        </p:txBody>
      </p:sp>
      <p:sp>
        <p:nvSpPr>
          <p:cNvPr id="524" name="Google Shape;524;p25"/>
          <p:cNvSpPr txBox="1">
            <a:spLocks noGrp="1"/>
          </p:cNvSpPr>
          <p:nvPr>
            <p:ph type="body" idx="1"/>
          </p:nvPr>
        </p:nvSpPr>
        <p:spPr>
          <a:xfrm>
            <a:off x="970721" y="2437541"/>
            <a:ext cx="11453192" cy="3883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SzPts val="3200"/>
              <a:buNone/>
            </a:pPr>
            <a:r>
              <a:rPr lang="en-US" sz="2000" b="1">
                <a:solidFill>
                  <a:srgbClr val="FF0000"/>
                </a:solidFill>
              </a:rPr>
              <a:t>The accounting system must be in compliance with GAAP?</a:t>
            </a:r>
          </a:p>
          <a:p>
            <a:pPr marL="1028700" lvl="1" indent="-571500">
              <a:lnSpc>
                <a:spcPct val="110000"/>
              </a:lnSpc>
              <a:spcBef>
                <a:spcPts val="600"/>
              </a:spcBef>
              <a:buSzPct val="100000"/>
              <a:buFont typeface="Calibri"/>
              <a:buAutoNum type="alphaUcPeriod"/>
            </a:pPr>
            <a:r>
              <a:rPr lang="en-US" sz="2000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True</a:t>
            </a:r>
          </a:p>
          <a:p>
            <a:pPr marL="1028700" lvl="1" indent="-571500">
              <a:lnSpc>
                <a:spcPct val="110000"/>
              </a:lnSpc>
              <a:spcBef>
                <a:spcPts val="600"/>
              </a:spcBef>
              <a:buSzPct val="100000"/>
              <a:buFont typeface="Calibri"/>
              <a:buAutoNum type="alphaUcPeriod"/>
            </a:pPr>
            <a:r>
              <a:rPr lang="en-US" sz="2000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False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None/>
            </a:pPr>
            <a:endParaRPr sz="2600" u="sng"/>
          </a:p>
        </p:txBody>
      </p:sp>
    </p:spTree>
    <p:extLst>
      <p:ext uri="{BB962C8B-B14F-4D97-AF65-F5344CB8AC3E}">
        <p14:creationId xmlns:p14="http://schemas.microsoft.com/office/powerpoint/2010/main" val="250836219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0A14-B55D-1433-1892-EA918ADD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521" y="753745"/>
            <a:ext cx="10695618" cy="481648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002D62"/>
                </a:solidFill>
              </a:rPr>
              <a:t>2. Does the accounting system provide for: Part f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327B3-73F6-9AF1-9A03-A42DAB9E2D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7797" y="1938599"/>
            <a:ext cx="9978342" cy="28123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lphaLcPeriod" startAt="6"/>
            </a:pPr>
            <a:r>
              <a:rPr lang="en-US" b="1">
                <a:solidFill>
                  <a:srgbClr val="FF0000"/>
                </a:solidFill>
              </a:rPr>
              <a:t>A labor distribution system that charges direct and indirect labor to the appropriate cost objective?</a:t>
            </a:r>
          </a:p>
          <a:p>
            <a:pPr marL="457200" lvl="1" indent="0">
              <a:lnSpc>
                <a:spcPct val="110000"/>
              </a:lnSpc>
              <a:spcBef>
                <a:spcPts val="600"/>
              </a:spcBef>
              <a:buNone/>
            </a:pPr>
            <a:endParaRPr lang="en-US">
              <a:solidFill>
                <a:srgbClr val="63666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2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means allocating labor dollars throughout the G/L instead of into a single G/L account.  </a:t>
            </a:r>
          </a:p>
          <a:p>
            <a:pPr lvl="2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>
                <a:solidFill>
                  <a:srgbClr val="63666A"/>
                </a:solidFill>
                <a:latin typeface="Open Sans"/>
                <a:ea typeface="Open Sans"/>
                <a:cs typeface="Open Sans"/>
              </a:rPr>
              <a:t>And includes allocation of dollars across jobs, both direct and indirect.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55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0A14-B55D-1433-1892-EA918ADD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521" y="753745"/>
            <a:ext cx="10695618" cy="481648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002D62"/>
                </a:solidFill>
              </a:rPr>
              <a:t>2. Does the accounting system provide for: Part g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327B3-73F6-9AF1-9A03-A42DAB9E2D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7797" y="1938600"/>
            <a:ext cx="8500725" cy="19840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lphaLcPeriod" startAt="7"/>
            </a:pPr>
            <a:r>
              <a:rPr lang="en-US" b="1">
                <a:solidFill>
                  <a:srgbClr val="FF0000"/>
                </a:solidFill>
              </a:rPr>
              <a:t>Interim (at least monthly) determination of costs charged to a contract through routine posting of books?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</a:pPr>
            <a:endParaRPr lang="en-US">
              <a:solidFill>
                <a:srgbClr val="63666A"/>
              </a:solidFill>
            </a:endParaRPr>
          </a:p>
          <a:p>
            <a:pPr marL="457200" lvl="1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 you closing and reconciling books monthly?</a:t>
            </a:r>
          </a:p>
          <a:p>
            <a:endParaRPr lang="en-US"/>
          </a:p>
        </p:txBody>
      </p:sp>
      <p:pic>
        <p:nvPicPr>
          <p:cNvPr id="5" name="Picture 4" descr="Close-up of a pen on a paper">
            <a:extLst>
              <a:ext uri="{FF2B5EF4-FFF2-40B4-BE49-F238E27FC236}">
                <a16:creationId xmlns:a16="http://schemas.microsoft.com/office/drawing/2014/main" id="{7A41D2C8-D45F-EB06-6DDC-FC7CA3974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010" y="3724526"/>
            <a:ext cx="4563112" cy="232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00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0A14-B55D-1433-1892-EA918ADD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521" y="753745"/>
            <a:ext cx="10695618" cy="481648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002D62"/>
                </a:solidFill>
              </a:rPr>
              <a:t>2. Does the accounting system provide for: Part h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327B3-73F6-9AF1-9A03-A42DAB9E2D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7797" y="1938599"/>
            <a:ext cx="9978342" cy="370682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lnSpc>
                <a:spcPct val="110000"/>
              </a:lnSpc>
              <a:spcBef>
                <a:spcPts val="600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+mj-lt"/>
              <a:buAutoNum type="alphaLcPeriod" startAt="8"/>
            </a:pPr>
            <a:r>
              <a:rPr lang="en-US" b="1">
                <a:solidFill>
                  <a:srgbClr val="FF0000"/>
                </a:solidFill>
              </a:rPr>
              <a:t>Exclusion from costs charged to government contracts of amounts which are not allowable in terms of FAR 31, Contract Cost Principles and Procedures, or other contract provisions?</a:t>
            </a:r>
            <a:endParaRPr lang="en-US">
              <a:solidFill>
                <a:srgbClr val="63666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Written policies &amp; procedures for unallowable costs including-</a:t>
            </a:r>
          </a:p>
          <a:p>
            <a:pPr marL="800100" lvl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Timekeeping</a:t>
            </a:r>
          </a:p>
          <a:p>
            <a:pPr marL="800100" lvl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Expense reporting </a:t>
            </a:r>
          </a:p>
          <a:p>
            <a:pPr marL="800100" lvl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Purchasing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E071A7-6D82-6FAE-2A2D-AF51FA70F758}"/>
              </a:ext>
            </a:extLst>
          </p:cNvPr>
          <p:cNvSpPr txBox="1"/>
          <p:nvPr/>
        </p:nvSpPr>
        <p:spPr>
          <a:xfrm>
            <a:off x="5652051" y="3712499"/>
            <a:ext cx="4068418" cy="1397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63666A"/>
                </a:solidFill>
                <a:latin typeface="Open Sans"/>
                <a:ea typeface="Open Sans"/>
                <a:cs typeface="Open Sans"/>
                <a:sym typeface="Open Sans"/>
              </a:rPr>
              <a:t>G/L account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63666A"/>
                </a:solidFill>
                <a:latin typeface="Open Sans"/>
                <a:ea typeface="Open Sans"/>
                <a:cs typeface="Open Sans"/>
                <a:sym typeface="Open Sans"/>
              </a:rPr>
              <a:t>Proper rate calculations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757070"/>
              </a:buClr>
              <a:buSzPts val="1800"/>
            </a:pPr>
            <a:r>
              <a:rPr lang="en-US" sz="2000" i="1">
                <a:solidFill>
                  <a:srgbClr val="63666A"/>
                </a:solidFill>
                <a:latin typeface="Open Sans"/>
                <a:ea typeface="Open Sans"/>
                <a:cs typeface="Open Sans"/>
                <a:sym typeface="Open Sans"/>
              </a:rPr>
              <a:t>Must consider CAS 405.</a:t>
            </a:r>
          </a:p>
        </p:txBody>
      </p:sp>
    </p:spTree>
    <p:extLst>
      <p:ext uri="{BB962C8B-B14F-4D97-AF65-F5344CB8AC3E}">
        <p14:creationId xmlns:p14="http://schemas.microsoft.com/office/powerpoint/2010/main" val="3287559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0A14-B55D-1433-1892-EA918ADD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521" y="753745"/>
            <a:ext cx="10695618" cy="481648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002D62"/>
                </a:solidFill>
              </a:rPr>
              <a:t>2. Does the accounting system provide for: Part </a:t>
            </a:r>
            <a:r>
              <a:rPr lang="en-US" sz="4000" err="1">
                <a:solidFill>
                  <a:srgbClr val="002D62"/>
                </a:solidFill>
              </a:rPr>
              <a:t>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327B3-73F6-9AF1-9A03-A42DAB9E2D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7797" y="1938599"/>
            <a:ext cx="9978342" cy="28123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lphaLcPeriod" startAt="9"/>
            </a:pPr>
            <a:r>
              <a:rPr lang="en-US" b="1">
                <a:solidFill>
                  <a:srgbClr val="FF0000"/>
                </a:solidFill>
              </a:rPr>
              <a:t>Identification of costs by contract line item (CLIN/SLIN) and by units (as if each unit or line item were a separate contract) if required by the proposed contract?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</a:pPr>
            <a:endParaRPr lang="en-US">
              <a:solidFill>
                <a:srgbClr val="63666A"/>
              </a:solidFill>
            </a:endParaRPr>
          </a:p>
          <a:p>
            <a:pPr marL="457200" lvl="1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Take job costing to the next level: costing at the task level.</a:t>
            </a:r>
          </a:p>
        </p:txBody>
      </p:sp>
    </p:spTree>
    <p:extLst>
      <p:ext uri="{BB962C8B-B14F-4D97-AF65-F5344CB8AC3E}">
        <p14:creationId xmlns:p14="http://schemas.microsoft.com/office/powerpoint/2010/main" val="24741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AFE02-616F-9BBE-DA83-1B103C9982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/>
              <a:t>Poll Question 4</a:t>
            </a:r>
          </a:p>
        </p:txBody>
      </p:sp>
      <p:sp>
        <p:nvSpPr>
          <p:cNvPr id="524" name="Google Shape;524;p25"/>
          <p:cNvSpPr txBox="1">
            <a:spLocks noGrp="1"/>
          </p:cNvSpPr>
          <p:nvPr>
            <p:ph type="body" idx="1"/>
          </p:nvPr>
        </p:nvSpPr>
        <p:spPr>
          <a:xfrm>
            <a:off x="970721" y="2437541"/>
            <a:ext cx="11453192" cy="3883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SzPts val="3200"/>
              <a:buNone/>
            </a:pPr>
            <a:r>
              <a:rPr lang="en-US" sz="2000" b="1">
                <a:solidFill>
                  <a:srgbClr val="FF0000"/>
                </a:solidFill>
              </a:rPr>
              <a:t>Written policies for unallowable costs include:</a:t>
            </a:r>
          </a:p>
          <a:p>
            <a:pPr marL="1028700" lvl="1" indent="-571500">
              <a:lnSpc>
                <a:spcPct val="110000"/>
              </a:lnSpc>
              <a:spcBef>
                <a:spcPts val="600"/>
              </a:spcBef>
              <a:buSzPct val="100000"/>
              <a:buFont typeface="Calibri"/>
              <a:buAutoNum type="alphaUcPeriod"/>
            </a:pPr>
            <a:r>
              <a:rPr lang="en-US" sz="2000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Timekeeping</a:t>
            </a:r>
          </a:p>
          <a:p>
            <a:pPr marL="1028700" lvl="1" indent="-571500">
              <a:lnSpc>
                <a:spcPct val="110000"/>
              </a:lnSpc>
              <a:spcBef>
                <a:spcPts val="600"/>
              </a:spcBef>
              <a:buSzPct val="100000"/>
              <a:buFont typeface="Calibri"/>
              <a:buAutoNum type="alphaUcPeriod"/>
            </a:pPr>
            <a:r>
              <a:rPr lang="en-US" sz="2000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Expense Reporting</a:t>
            </a:r>
          </a:p>
          <a:p>
            <a:pPr marL="1028700" lvl="1" indent="-571500">
              <a:lnSpc>
                <a:spcPct val="110000"/>
              </a:lnSpc>
              <a:spcBef>
                <a:spcPts val="600"/>
              </a:spcBef>
              <a:buSzPct val="100000"/>
              <a:buFont typeface="Calibri"/>
              <a:buAutoNum type="alphaUcPeriod"/>
            </a:pPr>
            <a:r>
              <a:rPr lang="en-US" sz="2000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Purchasing</a:t>
            </a:r>
          </a:p>
          <a:p>
            <a:pPr marL="1028700" lvl="1" indent="-571500">
              <a:lnSpc>
                <a:spcPct val="110000"/>
              </a:lnSpc>
              <a:spcBef>
                <a:spcPts val="600"/>
              </a:spcBef>
              <a:buSzPct val="100000"/>
              <a:buFont typeface="Calibri"/>
              <a:buAutoNum type="alphaUcPeriod"/>
            </a:pPr>
            <a:r>
              <a:rPr lang="en-US" sz="2000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of the above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None/>
            </a:pPr>
            <a:endParaRPr sz="2600" u="sng"/>
          </a:p>
        </p:txBody>
      </p:sp>
    </p:spTree>
    <p:extLst>
      <p:ext uri="{BB962C8B-B14F-4D97-AF65-F5344CB8AC3E}">
        <p14:creationId xmlns:p14="http://schemas.microsoft.com/office/powerpoint/2010/main" val="3343011524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0A14-B55D-1433-1892-EA918ADD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521" y="753745"/>
            <a:ext cx="10695618" cy="481648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002D62"/>
                </a:solidFill>
              </a:rPr>
              <a:t>2. Does the accounting system provide for: Part j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327B3-73F6-9AF1-9A03-A42DAB9E2D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7797" y="2018112"/>
            <a:ext cx="4808816" cy="30972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lphaLcPeriod" startAt="10"/>
            </a:pPr>
            <a:r>
              <a:rPr lang="en-US" b="1">
                <a:solidFill>
                  <a:srgbClr val="FF0000"/>
                </a:solidFill>
              </a:rPr>
              <a:t>Segregation of preproduction costs from production costs?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</a:pPr>
            <a:endParaRPr lang="en-US">
              <a:solidFill>
                <a:srgbClr val="63666A"/>
              </a:solidFill>
            </a:endParaRPr>
          </a:p>
          <a:p>
            <a:pPr marL="457200" lvl="1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Preproduction costs are often specifically excluded from a contract, usually by way of the period of performance (POP).</a:t>
            </a:r>
          </a:p>
          <a:p>
            <a:endParaRPr lang="en-US"/>
          </a:p>
        </p:txBody>
      </p:sp>
      <p:pic>
        <p:nvPicPr>
          <p:cNvPr id="6" name="Picture 5" descr="A person using a calculator and a pen">
            <a:extLst>
              <a:ext uri="{FF2B5EF4-FFF2-40B4-BE49-F238E27FC236}">
                <a16:creationId xmlns:a16="http://schemas.microsoft.com/office/drawing/2014/main" id="{C93E297A-785B-4EC5-6D98-FECDE209AF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46613" y="2094083"/>
            <a:ext cx="3856382" cy="257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63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0A14-B55D-1433-1892-EA918ADD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521" y="753745"/>
            <a:ext cx="10695618" cy="1114812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002D62"/>
                </a:solidFill>
              </a:rPr>
              <a:t>3. Does the accounting system provide financial information: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327B3-73F6-9AF1-9A03-A42DAB9E2D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7796" y="1938599"/>
            <a:ext cx="10528307" cy="403813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lnSpc>
                <a:spcPct val="11000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+mj-lt"/>
              <a:buAutoNum type="alphaLcPeriod"/>
            </a:pPr>
            <a:r>
              <a:rPr lang="en-US" b="1">
                <a:solidFill>
                  <a:srgbClr val="FF0000"/>
                </a:solidFill>
              </a:rPr>
              <a:t>Required by contract clauses concerning limitation of cost (FAR 52.232-20), limitation of funds (FAR 52.232-22), or limitation of payments (FAR 52.216-26).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</a:pPr>
            <a:endParaRPr lang="en-US">
              <a:solidFill>
                <a:srgbClr val="63666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any of your contracts include any of these clauses?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https://www.acquisition.gov/far/52.232-20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https://www.acquisition.gov/far/52.232-22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https://www.acquisition.gov/far/52.216-26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357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0A14-B55D-1433-1892-EA918ADD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521" y="753745"/>
            <a:ext cx="10695618" cy="1114812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002D62"/>
                </a:solidFill>
              </a:rPr>
              <a:t>3. Does the accounting system provide financial information: 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327B3-73F6-9AF1-9A03-A42DAB9E2D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37796" y="1938600"/>
            <a:ext cx="10528307" cy="111481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00000"/>
              <a:buFont typeface="+mj-lt"/>
              <a:buAutoNum type="alphaLcPeriod" startAt="2"/>
            </a:pPr>
            <a:r>
              <a:rPr lang="en-US" b="1">
                <a:solidFill>
                  <a:srgbClr val="FF0000"/>
                </a:solidFill>
              </a:rPr>
              <a:t>Required to support request for progress payments.</a:t>
            </a:r>
          </a:p>
          <a:p>
            <a:pPr marL="457200" lvl="1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00000"/>
              <a:buNone/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https://www.acquisition.gov/far/52.232-16</a:t>
            </a: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1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00000"/>
              <a:buNone/>
            </a:pPr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close-up of people reading papers">
            <a:extLst>
              <a:ext uri="{FF2B5EF4-FFF2-40B4-BE49-F238E27FC236}">
                <a16:creationId xmlns:a16="http://schemas.microsoft.com/office/drawing/2014/main" id="{C332C204-A160-1B1A-0AC4-9B9EABCAA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461" y="3283065"/>
            <a:ext cx="3959738" cy="263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76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F101D-5F20-8B17-6B33-3C3D77CC6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Who We Are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777D6A-F523-AC1F-175B-4FE67E9FE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</p:spTree>
    <p:extLst>
      <p:ext uri="{BB962C8B-B14F-4D97-AF65-F5344CB8AC3E}">
        <p14:creationId xmlns:p14="http://schemas.microsoft.com/office/powerpoint/2010/main" val="2424077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0A14-B55D-1433-1892-EA918ADD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521" y="753745"/>
            <a:ext cx="10695618" cy="2155710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002D62"/>
                </a:solidFill>
              </a:rPr>
              <a:t>4. Is the accounting system, and are the records maintained in such a manner that adequate, reliable data are developed for use in pricing follow-on acquisitions?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E143FC-D857-7273-9660-8152DA9CAC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5010" y="3556053"/>
            <a:ext cx="4448015" cy="1114812"/>
          </a:xfrm>
        </p:spPr>
        <p:txBody>
          <a:bodyPr/>
          <a:lstStyle/>
          <a:p>
            <a:r>
              <a:rPr lang="en-US" sz="2000">
                <a:solidFill>
                  <a:srgbClr val="63666A"/>
                </a:solidFill>
              </a:rPr>
              <a:t>The Government wants to know you have the appropriate data to bid additional contracts</a:t>
            </a:r>
            <a:r>
              <a:rPr lang="en-US" sz="2000" b="1">
                <a:solidFill>
                  <a:srgbClr val="63666A"/>
                </a:solidFill>
              </a:rPr>
              <a:t>.</a:t>
            </a:r>
          </a:p>
          <a:p>
            <a:endParaRPr lang="en-US"/>
          </a:p>
        </p:txBody>
      </p:sp>
      <p:pic>
        <p:nvPicPr>
          <p:cNvPr id="9" name="Picture 8" descr="A group of people in a meeting">
            <a:extLst>
              <a:ext uri="{FF2B5EF4-FFF2-40B4-BE49-F238E27FC236}">
                <a16:creationId xmlns:a16="http://schemas.microsoft.com/office/drawing/2014/main" id="{A9B93976-7B1E-4126-99B8-B29B3F6FE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025" y="2909455"/>
            <a:ext cx="5750365" cy="240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896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0A14-B55D-1433-1892-EA918ADD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521" y="753745"/>
            <a:ext cx="10695618" cy="1114812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002D62"/>
                </a:solidFill>
              </a:rPr>
              <a:t>5. Is the accounting system currently in full operation?</a:t>
            </a:r>
            <a:endParaRPr lang="en-US" sz="36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E143FC-D857-7273-9660-8152DA9CAC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47985" y="2668158"/>
            <a:ext cx="4448015" cy="1114812"/>
          </a:xfr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100000"/>
            </a:pPr>
            <a:r>
              <a:rPr lang="en-US" sz="2000">
                <a:solidFill>
                  <a:srgbClr val="63666A"/>
                </a:solidFill>
              </a:rPr>
              <a:t>If not, explain why and when the items will be in full operation.</a:t>
            </a:r>
            <a:endParaRPr lang="en-US" sz="2000" b="1">
              <a:solidFill>
                <a:srgbClr val="FF0000"/>
              </a:solidFill>
            </a:endParaRPr>
          </a:p>
          <a:p>
            <a:endParaRPr lang="en-US"/>
          </a:p>
        </p:txBody>
      </p:sp>
      <p:pic>
        <p:nvPicPr>
          <p:cNvPr id="9" name="Picture 8" descr="A person standing in front of a whiteboard">
            <a:extLst>
              <a:ext uri="{FF2B5EF4-FFF2-40B4-BE49-F238E27FC236}">
                <a16:creationId xmlns:a16="http://schemas.microsoft.com/office/drawing/2014/main" id="{A9B93976-7B1E-4126-99B8-B29B3F6FEE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52769" y="2224996"/>
            <a:ext cx="3609205" cy="240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98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713E7-DFAF-4E4E-838E-DCB89FA80CF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/>
              <a:t>Poll Question 5</a:t>
            </a:r>
          </a:p>
        </p:txBody>
      </p:sp>
      <p:sp>
        <p:nvSpPr>
          <p:cNvPr id="524" name="Google Shape;524;p25"/>
          <p:cNvSpPr txBox="1">
            <a:spLocks noGrp="1"/>
          </p:cNvSpPr>
          <p:nvPr>
            <p:ph type="body" idx="1"/>
          </p:nvPr>
        </p:nvSpPr>
        <p:spPr>
          <a:xfrm>
            <a:off x="970721" y="2437542"/>
            <a:ext cx="11453192" cy="271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SzPts val="3200"/>
              <a:buNone/>
            </a:pPr>
            <a:r>
              <a:rPr lang="en-US" sz="2000" b="1">
                <a:solidFill>
                  <a:srgbClr val="FF0000"/>
                </a:solidFill>
              </a:rPr>
              <a:t>How often should books be closed and reconciled?</a:t>
            </a:r>
          </a:p>
          <a:p>
            <a:pPr marL="1028700" lvl="1" indent="-571500">
              <a:lnSpc>
                <a:spcPct val="110000"/>
              </a:lnSpc>
              <a:spcBef>
                <a:spcPts val="600"/>
              </a:spcBef>
              <a:buSzPct val="100000"/>
              <a:buFont typeface="Calibri"/>
              <a:buAutoNum type="alphaUcPeriod"/>
            </a:pPr>
            <a:r>
              <a:rPr lang="en-US" sz="2000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Weekly</a:t>
            </a:r>
          </a:p>
          <a:p>
            <a:pPr marL="1028700" lvl="1" indent="-571500">
              <a:lnSpc>
                <a:spcPct val="110000"/>
              </a:lnSpc>
              <a:spcBef>
                <a:spcPts val="600"/>
              </a:spcBef>
              <a:buSzPct val="100000"/>
              <a:buFont typeface="Calibri"/>
              <a:buAutoNum type="alphaUcPeriod"/>
            </a:pPr>
            <a:r>
              <a:rPr lang="en-US" sz="2000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Monthly</a:t>
            </a:r>
          </a:p>
          <a:p>
            <a:pPr marL="1028700" lvl="1" indent="-571500">
              <a:lnSpc>
                <a:spcPct val="110000"/>
              </a:lnSpc>
              <a:spcBef>
                <a:spcPts val="600"/>
              </a:spcBef>
              <a:buSzPct val="100000"/>
              <a:buFont typeface="Calibri"/>
              <a:buAutoNum type="alphaUcPeriod"/>
            </a:pPr>
            <a:r>
              <a:rPr lang="en-US" sz="2000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Quarterly</a:t>
            </a:r>
          </a:p>
          <a:p>
            <a:pPr marL="1028700" lvl="1" indent="-571500">
              <a:lnSpc>
                <a:spcPct val="110000"/>
              </a:lnSpc>
              <a:spcBef>
                <a:spcPts val="600"/>
              </a:spcBef>
              <a:buSzPct val="100000"/>
              <a:buFont typeface="Calibri"/>
              <a:buAutoNum type="alphaUcPeriod"/>
            </a:pPr>
            <a:r>
              <a:rPr lang="en-US" sz="2000">
                <a:solidFill>
                  <a:srgbClr val="63666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Annually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None/>
            </a:pPr>
            <a:endParaRPr sz="2600" u="sng"/>
          </a:p>
        </p:txBody>
      </p:sp>
    </p:spTree>
    <p:extLst>
      <p:ext uri="{BB962C8B-B14F-4D97-AF65-F5344CB8AC3E}">
        <p14:creationId xmlns:p14="http://schemas.microsoft.com/office/powerpoint/2010/main" val="1273815661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29436-D23D-CC79-1CAA-93EB3BC79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64" y="1587390"/>
            <a:ext cx="5951754" cy="184161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Describe the Components of an Adequate </a:t>
            </a:r>
            <a:br>
              <a:rPr lang="en-US">
                <a:latin typeface="Open Sans"/>
                <a:ea typeface="Open Sans"/>
                <a:cs typeface="Open Sans"/>
              </a:rPr>
            </a:br>
            <a:r>
              <a:rPr lang="en-US">
                <a:latin typeface="Open Sans"/>
                <a:ea typeface="Open Sans"/>
                <a:cs typeface="Open Sans"/>
              </a:rPr>
              <a:t>Accounting System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6777A4-A869-5CD4-D40B-C1A29FD29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</p:spTree>
    <p:extLst>
      <p:ext uri="{BB962C8B-B14F-4D97-AF65-F5344CB8AC3E}">
        <p14:creationId xmlns:p14="http://schemas.microsoft.com/office/powerpoint/2010/main" val="5419541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0A14-B55D-1433-1892-EA918ADD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401" y="672465"/>
            <a:ext cx="10695618" cy="1114812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002D62"/>
                </a:solidFill>
              </a:rPr>
              <a:t>Components of Accounting System</a:t>
            </a:r>
            <a:endParaRPr lang="en-US" sz="36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E143FC-D857-7273-9660-8152DA9CAC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45147" y="2106708"/>
            <a:ext cx="8253893" cy="2964016"/>
          </a:xfrm>
        </p:spPr>
        <p:txBody>
          <a:bodyPr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sym typeface="Arial"/>
              </a:rPr>
              <a:t>Software (including apps, tools, files, worksheets, etc.)</a:t>
            </a:r>
          </a:p>
          <a:p>
            <a:pPr marL="80010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sym typeface="Arial"/>
              </a:rPr>
              <a:t>General Ledger</a:t>
            </a:r>
          </a:p>
          <a:p>
            <a:pPr marL="80010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sym typeface="Arial"/>
              </a:rPr>
              <a:t>Timekeeping</a:t>
            </a:r>
          </a:p>
          <a:p>
            <a:pPr marL="80010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sym typeface="Arial"/>
              </a:rPr>
              <a:t>Expense Reporting</a:t>
            </a:r>
          </a:p>
          <a:p>
            <a:pPr marL="80010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sym typeface="Arial"/>
              </a:rPr>
              <a:t>Payroll</a:t>
            </a:r>
          </a:p>
          <a:p>
            <a:pPr marL="800100" marR="0" lvl="1" indent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sym typeface="Arial"/>
              </a:rPr>
              <a:t>Indirect Rate Calculator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sym typeface="Arial"/>
              </a:rPr>
              <a:t>Policies and Procedures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48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0A14-B55D-1433-1892-EA918ADD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401" y="672465"/>
            <a:ext cx="10695618" cy="1114812"/>
          </a:xfrm>
        </p:spPr>
        <p:txBody>
          <a:bodyPr>
            <a:normAutofit/>
          </a:bodyPr>
          <a:lstStyle/>
          <a:p>
            <a:r>
              <a:rPr lang="en-US" sz="3600"/>
              <a:t>Myths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E143FC-D857-7273-9660-8152DA9CAC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45147" y="2106708"/>
            <a:ext cx="8253893" cy="2140172"/>
          </a:xfrm>
        </p:spPr>
        <p:txBody>
          <a:bodyPr>
            <a:normAutofit/>
          </a:bodyPr>
          <a:lstStyle/>
          <a:p>
            <a:pPr marL="0" indent="0"/>
            <a:r>
              <a:rPr lang="en-US"/>
              <a:t>DCAA approves accounting systems.</a:t>
            </a:r>
          </a:p>
          <a:p>
            <a:pPr marL="0" indent="0"/>
            <a:r>
              <a:rPr lang="en-US" b="1">
                <a:solidFill>
                  <a:srgbClr val="E32726"/>
                </a:solidFill>
              </a:rPr>
              <a:t>FALSE</a:t>
            </a:r>
          </a:p>
          <a:p>
            <a:endParaRPr lang="en-US"/>
          </a:p>
          <a:p>
            <a:pPr marL="0" indent="0"/>
            <a:r>
              <a:rPr lang="en-US">
                <a:solidFill>
                  <a:srgbClr val="002D62"/>
                </a:solidFill>
              </a:rPr>
              <a:t>DCAA (or any CPA or auditor) provides a report to the contracting officer who makes the final determination.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84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0A14-B55D-1433-1892-EA918ADD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401" y="672465"/>
            <a:ext cx="10695618" cy="1114812"/>
          </a:xfrm>
        </p:spPr>
        <p:txBody>
          <a:bodyPr>
            <a:normAutofit/>
          </a:bodyPr>
          <a:lstStyle/>
          <a:p>
            <a:r>
              <a:rPr lang="en-US" sz="3600"/>
              <a:t>Myths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E143FC-D857-7273-9660-8152DA9CAC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45147" y="2106708"/>
            <a:ext cx="8253893" cy="2140172"/>
          </a:xfrm>
        </p:spPr>
        <p:txBody>
          <a:bodyPr>
            <a:normAutofit/>
          </a:bodyPr>
          <a:lstStyle/>
          <a:p>
            <a:pPr marL="0" indent="0"/>
            <a:r>
              <a:rPr lang="en-US"/>
              <a:t>I can only use DCAA approved software.</a:t>
            </a:r>
          </a:p>
          <a:p>
            <a:pPr marL="0" indent="0"/>
            <a:r>
              <a:rPr lang="en-US" b="1">
                <a:solidFill>
                  <a:srgbClr val="E32726"/>
                </a:solidFill>
              </a:rPr>
              <a:t>FALSE</a:t>
            </a:r>
          </a:p>
          <a:p>
            <a:pPr marL="0" indent="0"/>
            <a:endParaRPr lang="en-US"/>
          </a:p>
          <a:p>
            <a:pPr marL="0" indent="0"/>
            <a:r>
              <a:rPr lang="en-US">
                <a:solidFill>
                  <a:srgbClr val="002D62"/>
                </a:solidFill>
              </a:rPr>
              <a:t>DCAA does not approve any software. No vendor can claim guaranteed DCAA compliance, acceptance, or approval. Each contractor's system evaluated on its own.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73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0A14-B55D-1433-1892-EA918ADD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401" y="672465"/>
            <a:ext cx="10695618" cy="1114812"/>
          </a:xfrm>
        </p:spPr>
        <p:txBody>
          <a:bodyPr>
            <a:normAutofit/>
          </a:bodyPr>
          <a:lstStyle/>
          <a:p>
            <a:r>
              <a:rPr lang="en-US" sz="3600"/>
              <a:t>Facts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E143FC-D857-7273-9660-8152DA9CAC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45147" y="2106708"/>
            <a:ext cx="6960923" cy="214017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63666A"/>
                </a:solidFill>
              </a:rPr>
              <a:t>No software is guaranteed to be DCAA-compliant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63666A"/>
                </a:solidFill>
              </a:rPr>
              <a:t>Any software can be DCAA-compliant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63666A"/>
                </a:solidFill>
              </a:rPr>
              <a:t>It’s all in the P&amp;P, configuration and operation of the software/system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pic>
        <p:nvPicPr>
          <p:cNvPr id="4" name="Picture 3" descr="A graph on a screen">
            <a:extLst>
              <a:ext uri="{FF2B5EF4-FFF2-40B4-BE49-F238E27FC236}">
                <a16:creationId xmlns:a16="http://schemas.microsoft.com/office/drawing/2014/main" id="{B56D219E-6006-B596-690F-DA54DDF65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891" y="4023360"/>
            <a:ext cx="3307453" cy="185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708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ECDCC-D2B7-B512-5375-A720C6CF80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/>
              <a:t>Poll Question 6</a:t>
            </a:r>
          </a:p>
        </p:txBody>
      </p:sp>
      <p:sp>
        <p:nvSpPr>
          <p:cNvPr id="524" name="Google Shape;524;p25"/>
          <p:cNvSpPr txBox="1">
            <a:spLocks noGrp="1"/>
          </p:cNvSpPr>
          <p:nvPr>
            <p:ph type="body" idx="1"/>
          </p:nvPr>
        </p:nvSpPr>
        <p:spPr>
          <a:xfrm>
            <a:off x="970721" y="2437542"/>
            <a:ext cx="11453192" cy="271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SzPts val="3200"/>
              <a:buNone/>
            </a:pPr>
            <a:r>
              <a:rPr lang="en-US" sz="2200" b="1">
                <a:solidFill>
                  <a:srgbClr val="FF0000"/>
                </a:solidFill>
              </a:rPr>
              <a:t>Which of the following statements is true?</a:t>
            </a:r>
          </a:p>
          <a:p>
            <a:pPr marL="0" lvl="0" indent="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SzPts val="3200"/>
              <a:buNone/>
            </a:pPr>
            <a:r>
              <a:rPr lang="en-US" sz="2200">
                <a:solidFill>
                  <a:srgbClr val="FF0000"/>
                </a:solidFill>
              </a:rPr>
              <a:t>	</a:t>
            </a:r>
            <a:r>
              <a:rPr lang="en-US" sz="2200">
                <a:solidFill>
                  <a:srgbClr val="63666A"/>
                </a:solidFill>
              </a:rPr>
              <a:t>A. No software is guaranteed to be DCAA-compliant</a:t>
            </a:r>
          </a:p>
          <a:p>
            <a:pPr marL="0" lvl="0" indent="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SzPts val="3200"/>
              <a:buNone/>
            </a:pPr>
            <a:r>
              <a:rPr lang="en-US" sz="2200">
                <a:solidFill>
                  <a:srgbClr val="63666A"/>
                </a:solidFill>
              </a:rPr>
              <a:t>	B. Any software can be DCAA-compliant</a:t>
            </a:r>
          </a:p>
          <a:p>
            <a:pPr marL="0" lvl="0" indent="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SzPts val="3200"/>
              <a:buNone/>
            </a:pPr>
            <a:r>
              <a:rPr lang="en-US" sz="2200">
                <a:solidFill>
                  <a:srgbClr val="63666A"/>
                </a:solidFill>
              </a:rPr>
              <a:t>	C. DCAA approves accounting systems</a:t>
            </a:r>
          </a:p>
          <a:p>
            <a:pPr marL="0" lvl="0" indent="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SzPts val="3200"/>
              <a:buNone/>
            </a:pPr>
            <a:r>
              <a:rPr lang="en-US" sz="2200">
                <a:solidFill>
                  <a:srgbClr val="63666A"/>
                </a:solidFill>
              </a:rPr>
              <a:t>	D. Both A &amp; B </a:t>
            </a:r>
          </a:p>
          <a:p>
            <a:pPr marL="0" lvl="0" indent="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SzPts val="3200"/>
              <a:buNone/>
            </a:pPr>
            <a:endParaRPr lang="en-US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841593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12CFB-F2FB-2A8C-4B3F-002944286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679" y="1771861"/>
            <a:ext cx="6266944" cy="1303232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002D62"/>
                </a:solidFill>
              </a:rPr>
              <a:t>Explain Best Practices for Passing the Survey/Audit</a:t>
            </a:r>
            <a:endParaRPr lang="en-US" sz="3600"/>
          </a:p>
        </p:txBody>
      </p:sp>
      <p:pic>
        <p:nvPicPr>
          <p:cNvPr id="5" name="Picture 5" descr="A person holding a piece of paper">
            <a:extLst>
              <a:ext uri="{FF2B5EF4-FFF2-40B4-BE49-F238E27FC236}">
                <a16:creationId xmlns:a16="http://schemas.microsoft.com/office/drawing/2014/main" id="{3507110A-3573-6325-4975-2A345F24D4B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5102" r="15102"/>
          <a:stretch/>
        </p:blipFill>
        <p:spPr>
          <a:xfrm>
            <a:off x="582069" y="623595"/>
            <a:ext cx="4407484" cy="5169484"/>
          </a:xfrm>
        </p:spPr>
      </p:pic>
    </p:spTree>
    <p:extLst>
      <p:ext uri="{BB962C8B-B14F-4D97-AF65-F5344CB8AC3E}">
        <p14:creationId xmlns:p14="http://schemas.microsoft.com/office/powerpoint/2010/main" val="277252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23EC1-1BBE-8DF0-5DFD-396E3D2C3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56393"/>
            <a:ext cx="5523129" cy="481648"/>
          </a:xfrm>
        </p:spPr>
        <p:txBody>
          <a:bodyPr>
            <a:normAutofit fontScale="900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Our Practice Areas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746979-86E6-A150-1827-4187784004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28223"/>
            <a:ext cx="3823855" cy="210511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>
                <a:latin typeface="Open Sans"/>
                <a:ea typeface="Open Sans"/>
                <a:cs typeface="Open Sans"/>
              </a:rPr>
              <a:t>Operational Support </a:t>
            </a:r>
            <a:endParaRPr lang="en-US" b="1"/>
          </a:p>
          <a:p>
            <a:pPr marL="342900" indent="-342900">
              <a:lnSpc>
                <a:spcPct val="100000"/>
              </a:lnSpc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Monthly Accounting Packages </a:t>
            </a:r>
            <a:endParaRPr lang="en-US"/>
          </a:p>
          <a:p>
            <a:pPr marL="342900" indent="-342900">
              <a:lnSpc>
                <a:spcPct val="100000"/>
              </a:lnSpc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Indirect Rate Calculations </a:t>
            </a:r>
            <a:endParaRPr lang="en-US"/>
          </a:p>
          <a:p>
            <a:pPr marL="342900" indent="-342900">
              <a:lnSpc>
                <a:spcPct val="100000"/>
              </a:lnSpc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Incurred Cost Proposals</a:t>
            </a: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E8CE23A-00B1-4208-3C30-1FCE79B8FFFB}"/>
              </a:ext>
            </a:extLst>
          </p:cNvPr>
          <p:cNvSpPr txBox="1">
            <a:spLocks/>
          </p:cNvSpPr>
          <p:nvPr/>
        </p:nvSpPr>
        <p:spPr>
          <a:xfrm>
            <a:off x="5181600" y="1828223"/>
            <a:ext cx="3823855" cy="17726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>
                <a:latin typeface="Open Sans"/>
                <a:ea typeface="Open Sans"/>
                <a:cs typeface="Open Sans"/>
              </a:rPr>
              <a:t>Advisory Services</a:t>
            </a:r>
            <a:endParaRPr lang="en-US" b="1"/>
          </a:p>
          <a:p>
            <a:pPr marL="342900" indent="-342900">
              <a:lnSpc>
                <a:spcPct val="100000"/>
              </a:lnSpc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CFO &amp; Controller Services </a:t>
            </a:r>
            <a:endParaRPr lang="en-US"/>
          </a:p>
          <a:p>
            <a:pPr marL="342900" indent="-342900">
              <a:lnSpc>
                <a:spcPct val="100000"/>
              </a:lnSpc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Audit Prep &amp; Remediation </a:t>
            </a:r>
            <a:endParaRPr lang="en-US"/>
          </a:p>
          <a:p>
            <a:pPr marL="342900" indent="-342900">
              <a:lnSpc>
                <a:spcPct val="100000"/>
              </a:lnSpc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SF 1408 Gap Analysis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F4A0C97-D9D2-08D8-2C88-3EA259286A51}"/>
              </a:ext>
            </a:extLst>
          </p:cNvPr>
          <p:cNvSpPr txBox="1">
            <a:spLocks/>
          </p:cNvSpPr>
          <p:nvPr/>
        </p:nvSpPr>
        <p:spPr>
          <a:xfrm>
            <a:off x="838200" y="4402571"/>
            <a:ext cx="3823855" cy="17726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>
                <a:latin typeface="Open Sans"/>
                <a:ea typeface="Open Sans"/>
                <a:cs typeface="Open Sans"/>
              </a:rPr>
              <a:t>Software &amp; Tools </a:t>
            </a:r>
            <a:endParaRPr lang="en-US" b="1"/>
          </a:p>
          <a:p>
            <a:pPr marL="342900" indent="-342900">
              <a:lnSpc>
                <a:spcPct val="100000"/>
              </a:lnSpc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Accounting Systems </a:t>
            </a:r>
            <a:endParaRPr lang="en-US"/>
          </a:p>
          <a:p>
            <a:pPr marL="342900" indent="-342900">
              <a:lnSpc>
                <a:spcPct val="100000"/>
              </a:lnSpc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Process Templates</a:t>
            </a:r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C7B96D2-028C-AC61-C91C-CA60BB39D49A}"/>
              </a:ext>
            </a:extLst>
          </p:cNvPr>
          <p:cNvSpPr txBox="1">
            <a:spLocks/>
          </p:cNvSpPr>
          <p:nvPr/>
        </p:nvSpPr>
        <p:spPr>
          <a:xfrm>
            <a:off x="5181599" y="4402570"/>
            <a:ext cx="5694218" cy="17726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b="1">
                <a:latin typeface="Open Sans"/>
                <a:ea typeface="Open Sans"/>
                <a:cs typeface="Open Sans"/>
              </a:rPr>
              <a:t>Training</a:t>
            </a:r>
            <a:endParaRPr lang="en-US" b="1"/>
          </a:p>
          <a:p>
            <a:pPr marL="342900" indent="-342900">
              <a:lnSpc>
                <a:spcPct val="110000"/>
              </a:lnSpc>
              <a:buChar char="•"/>
            </a:pPr>
            <a:r>
              <a:rPr lang="en-US">
                <a:latin typeface="Open Sans"/>
                <a:ea typeface="Open Sans"/>
                <a:cs typeface="Open Sans"/>
              </a:rPr>
              <a:t>We provide no-cost and low-cost training opportunities, both in person and online.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2DBC4B-217F-580E-A648-C9F9E582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2014-2023 Left Brain Professionals Inc. </a:t>
            </a:r>
          </a:p>
        </p:txBody>
      </p:sp>
    </p:spTree>
    <p:extLst>
      <p:ext uri="{BB962C8B-B14F-4D97-AF65-F5344CB8AC3E}">
        <p14:creationId xmlns:p14="http://schemas.microsoft.com/office/powerpoint/2010/main" val="31364030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0A14-B55D-1433-1892-EA918ADD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401" y="672465"/>
            <a:ext cx="10695618" cy="1114812"/>
          </a:xfrm>
        </p:spPr>
        <p:txBody>
          <a:bodyPr>
            <a:normAutofit/>
          </a:bodyPr>
          <a:lstStyle/>
          <a:p>
            <a:r>
              <a:rPr lang="en-US" sz="3600"/>
              <a:t>Three Steps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E143FC-D857-7273-9660-8152DA9CAC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45147" y="2106708"/>
            <a:ext cx="6960923" cy="2140172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0000"/>
              </a:lnSpc>
              <a:spcBef>
                <a:spcPts val="600"/>
              </a:spcBef>
              <a:spcAft>
                <a:spcPts val="1800"/>
              </a:spcAft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>
                <a:solidFill>
                  <a:srgbClr val="63666A"/>
                </a:solidFill>
              </a:rPr>
              <a:t>1. Say What You Do</a:t>
            </a:r>
          </a:p>
          <a:p>
            <a:pPr marL="514350" indent="-514350">
              <a:lnSpc>
                <a:spcPct val="110000"/>
              </a:lnSpc>
              <a:spcBef>
                <a:spcPts val="600"/>
              </a:spcBef>
              <a:spcAft>
                <a:spcPts val="1800"/>
              </a:spcAft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>
                <a:solidFill>
                  <a:srgbClr val="63666A"/>
                </a:solidFill>
              </a:rPr>
              <a:t>2. Do What You Say</a:t>
            </a:r>
          </a:p>
          <a:p>
            <a:pPr marL="514350" indent="-514350">
              <a:lnSpc>
                <a:spcPct val="110000"/>
              </a:lnSpc>
              <a:spcBef>
                <a:spcPts val="600"/>
              </a:spcBef>
              <a:spcAft>
                <a:spcPts val="1800"/>
              </a:spcAft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-US">
                <a:solidFill>
                  <a:srgbClr val="63666A"/>
                </a:solidFill>
              </a:rPr>
              <a:t>3. Have Evidence to Prove It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pic>
        <p:nvPicPr>
          <p:cNvPr id="5" name="Picture 4" descr="A pen and a pie chart">
            <a:extLst>
              <a:ext uri="{FF2B5EF4-FFF2-40B4-BE49-F238E27FC236}">
                <a16:creationId xmlns:a16="http://schemas.microsoft.com/office/drawing/2014/main" id="{3381708C-8583-1D74-46E4-B45883638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592" y="524312"/>
            <a:ext cx="2916956" cy="437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011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0A14-B55D-1433-1892-EA918ADD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401" y="672465"/>
            <a:ext cx="10695618" cy="1114812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002D62"/>
                </a:solidFill>
              </a:rPr>
              <a:t>Say What You Do</a:t>
            </a:r>
            <a:endParaRPr lang="en-US" sz="36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E143FC-D857-7273-9660-8152DA9CAC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13235" y="2146465"/>
            <a:ext cx="4814070" cy="214017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63666A"/>
                </a:solidFill>
              </a:rPr>
              <a:t>Written policies and procedures (P&amp;P)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63666A"/>
                </a:solidFill>
              </a:rPr>
              <a:t>Reviewed and updated at least annually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pic>
        <p:nvPicPr>
          <p:cNvPr id="5" name="Picture 4" descr="A person writing on a piece of paper">
            <a:extLst>
              <a:ext uri="{FF2B5EF4-FFF2-40B4-BE49-F238E27FC236}">
                <a16:creationId xmlns:a16="http://schemas.microsoft.com/office/drawing/2014/main" id="{3381708C-8583-1D74-46E4-B45883638A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51210" y="2042828"/>
            <a:ext cx="4158518" cy="277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892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0A14-B55D-1433-1892-EA918ADD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401" y="672465"/>
            <a:ext cx="10695618" cy="1114812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002D62"/>
                </a:solidFill>
              </a:rPr>
              <a:t>Do What You Say</a:t>
            </a:r>
            <a:endParaRPr lang="en-US" sz="36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E143FC-D857-7273-9660-8152DA9CAC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13235" y="2146465"/>
            <a:ext cx="6238678" cy="3591726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63666A"/>
                </a:solidFill>
              </a:rPr>
              <a:t>Work/desktop instructions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63666A"/>
                </a:solidFill>
              </a:rPr>
              <a:t>Software 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63666A"/>
                </a:solidFill>
              </a:rPr>
              <a:t>Apps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63666A"/>
                </a:solidFill>
              </a:rPr>
              <a:t>Tools or Files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63666A"/>
                </a:solidFill>
              </a:rPr>
              <a:t>An auditor will observe certain processes to ensure you follow the P&amp;P.</a:t>
            </a:r>
          </a:p>
        </p:txBody>
      </p:sp>
    </p:spTree>
    <p:extLst>
      <p:ext uri="{BB962C8B-B14F-4D97-AF65-F5344CB8AC3E}">
        <p14:creationId xmlns:p14="http://schemas.microsoft.com/office/powerpoint/2010/main" val="15265775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0A14-B55D-1433-1892-EA918ADD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401" y="672465"/>
            <a:ext cx="10695618" cy="1114812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002D62"/>
                </a:solidFill>
              </a:rPr>
              <a:t>Have Evidence to Prove It</a:t>
            </a:r>
            <a:endParaRPr lang="en-US" sz="36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E143FC-D857-7273-9660-8152DA9CAC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8937" y="1787277"/>
            <a:ext cx="9240297" cy="4249088"/>
          </a:xfrm>
        </p:spPr>
        <p:txBody>
          <a:bodyPr>
            <a:no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3666A"/>
                </a:solidFill>
              </a:rPr>
              <a:t>Records, reports, receipts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3666A"/>
                </a:solidFill>
              </a:rPr>
              <a:t>While not a formal audit, they will look at some transactional history to validate proper execution of P&amp;P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3666A"/>
                </a:solidFill>
              </a:rPr>
              <a:t>Start early – even before you need an “approved” system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3666A"/>
                </a:solidFill>
              </a:rPr>
              <a:t>Even if you’re new to government contracts, you can lay the foundation and build on it as you grow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3666A"/>
                </a:solidFill>
              </a:rPr>
              <a:t>Complete the checklist – and gather all your supporting documentation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3666A"/>
                </a:solidFill>
              </a:rPr>
              <a:t>Hire an outsider – to help you prepare and perform a mock audit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rgbClr val="63666A"/>
                </a:solidFill>
              </a:rPr>
              <a:t>Find someone who knows the process</a:t>
            </a:r>
          </a:p>
        </p:txBody>
      </p:sp>
    </p:spTree>
    <p:extLst>
      <p:ext uri="{BB962C8B-B14F-4D97-AF65-F5344CB8AC3E}">
        <p14:creationId xmlns:p14="http://schemas.microsoft.com/office/powerpoint/2010/main" val="17383227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97302-55B1-D0FF-372F-A5FF3F98B6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/>
              <a:t>Poll Question 7</a:t>
            </a:r>
          </a:p>
        </p:txBody>
      </p:sp>
      <p:sp>
        <p:nvSpPr>
          <p:cNvPr id="524" name="Google Shape;524;p25"/>
          <p:cNvSpPr txBox="1">
            <a:spLocks noGrp="1"/>
          </p:cNvSpPr>
          <p:nvPr>
            <p:ph type="body" idx="1"/>
          </p:nvPr>
        </p:nvSpPr>
        <p:spPr>
          <a:xfrm>
            <a:off x="1038454" y="2437542"/>
            <a:ext cx="11453192" cy="271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SzPts val="3200"/>
              <a:buNone/>
            </a:pPr>
            <a:r>
              <a:rPr lang="en-US" sz="2400" b="1">
                <a:solidFill>
                  <a:srgbClr val="FF0000"/>
                </a:solidFill>
              </a:rPr>
              <a:t>Mock audits should be performed by?</a:t>
            </a:r>
          </a:p>
          <a:p>
            <a:pPr marL="0" lvl="0" indent="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SzPts val="3200"/>
              <a:buNone/>
            </a:pPr>
            <a:r>
              <a:rPr lang="en-US" sz="2200">
                <a:solidFill>
                  <a:srgbClr val="FF0000"/>
                </a:solidFill>
              </a:rPr>
              <a:t>	</a:t>
            </a:r>
            <a:r>
              <a:rPr lang="en-US" sz="2200">
                <a:solidFill>
                  <a:srgbClr val="63666A"/>
                </a:solidFill>
              </a:rPr>
              <a:t>A.  Internal accounting department</a:t>
            </a:r>
          </a:p>
          <a:p>
            <a:pPr marL="0" lvl="0" indent="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SzPts val="3200"/>
              <a:buNone/>
            </a:pPr>
            <a:r>
              <a:rPr lang="en-US" sz="2200">
                <a:solidFill>
                  <a:srgbClr val="63666A"/>
                </a:solidFill>
              </a:rPr>
              <a:t>	B.  Internal finance department</a:t>
            </a:r>
          </a:p>
          <a:p>
            <a:pPr marL="0" lvl="0" indent="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SzPts val="3200"/>
              <a:buNone/>
            </a:pPr>
            <a:r>
              <a:rPr lang="en-US" sz="2200">
                <a:solidFill>
                  <a:srgbClr val="63666A"/>
                </a:solidFill>
              </a:rPr>
              <a:t>	C.  An outsider</a:t>
            </a:r>
          </a:p>
          <a:p>
            <a:pPr marL="0" lvl="0" indent="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SzPts val="3200"/>
              <a:buNone/>
            </a:pPr>
            <a:r>
              <a:rPr lang="en-US" sz="2200">
                <a:solidFill>
                  <a:srgbClr val="63666A"/>
                </a:solidFill>
              </a:rPr>
              <a:t>	D. The government</a:t>
            </a:r>
          </a:p>
          <a:p>
            <a:pPr marL="0" lvl="0" indent="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SzPts val="3200"/>
              <a:buNone/>
            </a:pPr>
            <a:endParaRPr lang="en-US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05113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0A14-B55D-1433-1892-EA918ADD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401" y="672465"/>
            <a:ext cx="10695618" cy="1114812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002D62"/>
                </a:solidFill>
              </a:rPr>
              <a:t>Obtaining an Adequate (“Approved”) </a:t>
            </a:r>
            <a:br>
              <a:rPr lang="en-US" sz="3600">
                <a:solidFill>
                  <a:srgbClr val="002D62"/>
                </a:solidFill>
              </a:rPr>
            </a:br>
            <a:r>
              <a:rPr lang="en-US" sz="3600">
                <a:solidFill>
                  <a:srgbClr val="002D62"/>
                </a:solidFill>
              </a:rPr>
              <a:t>Accounting System</a:t>
            </a:r>
            <a:endParaRPr lang="en-US" sz="36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E143FC-D857-7273-9660-8152DA9CAC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3401" y="2071757"/>
            <a:ext cx="9539648" cy="1795816"/>
          </a:xfrm>
        </p:spPr>
        <p:txBody>
          <a:bodyPr>
            <a:noAutofit/>
          </a:bodyPr>
          <a:lstStyle/>
          <a:p>
            <a:pPr marL="0" lv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75000"/>
            </a:pPr>
            <a:r>
              <a:rPr lang="en-US" sz="2000">
                <a:solidFill>
                  <a:srgbClr val="63666A"/>
                </a:solidFill>
              </a:rPr>
              <a:t>An adequate (aka “approved”) accounting system meets the 15 requirements outlined in SF1408. An adequate accounting system is more than a Federal Acquisition Regulation (FAR) requirement for certain contract types, it helps you understand your costs and positions you for financial success.</a:t>
            </a:r>
          </a:p>
        </p:txBody>
      </p:sp>
      <p:pic>
        <p:nvPicPr>
          <p:cNvPr id="4" name="Picture 3" descr="A close-up of a person's hands holding a pen">
            <a:extLst>
              <a:ext uri="{FF2B5EF4-FFF2-40B4-BE49-F238E27FC236}">
                <a16:creationId xmlns:a16="http://schemas.microsoft.com/office/drawing/2014/main" id="{1626DE22-0715-4618-BD95-D4D70A947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593" y="3867573"/>
            <a:ext cx="3267263" cy="218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742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70E7D-BEED-D7F4-AE28-355BD63AF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CONNECT WITH US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18F38E-62E6-4E7D-C03D-5FA278076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</p:spTree>
    <p:extLst>
      <p:ext uri="{BB962C8B-B14F-4D97-AF65-F5344CB8AC3E}">
        <p14:creationId xmlns:p14="http://schemas.microsoft.com/office/powerpoint/2010/main" val="308867396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0A14-B55D-1433-1892-EA918ADD9CF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3007" y="324719"/>
            <a:ext cx="6437063" cy="1114812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solidFill>
                  <a:srgbClr val="002D62"/>
                </a:solidFill>
              </a:rPr>
              <a:t>Upcoming Book Launch – October 4</a:t>
            </a:r>
            <a:r>
              <a:rPr lang="en-US" sz="3600" baseline="30000">
                <a:solidFill>
                  <a:srgbClr val="002D62"/>
                </a:solidFill>
              </a:rPr>
              <a:t>th</a:t>
            </a:r>
            <a:r>
              <a:rPr lang="en-US" sz="3600">
                <a:solidFill>
                  <a:srgbClr val="002D62"/>
                </a:solidFill>
              </a:rPr>
              <a:t> at 9 am PDT</a:t>
            </a:r>
            <a:endParaRPr lang="en-US" sz="3600"/>
          </a:p>
        </p:txBody>
      </p:sp>
      <p:pic>
        <p:nvPicPr>
          <p:cNvPr id="5" name="Picture 4" descr="A book cover for Robert E. Jones new book on Government Contract Accounting">
            <a:extLst>
              <a:ext uri="{FF2B5EF4-FFF2-40B4-BE49-F238E27FC236}">
                <a16:creationId xmlns:a16="http://schemas.microsoft.com/office/drawing/2014/main" id="{3381708C-8583-1D74-46E4-B45883638AD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5131" y="324719"/>
            <a:ext cx="3701603" cy="555240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E143FC-D857-7273-9660-8152DA9CAC6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25009" y="1934818"/>
            <a:ext cx="7261859" cy="2761874"/>
          </a:xfr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tabLst/>
              <a:defRPr/>
            </a:pPr>
            <a:r>
              <a:rPr lang="en-US"/>
              <a:t>No need to struggle with government contract accounting. </a:t>
            </a:r>
          </a:p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tabLst/>
              <a:defRPr/>
            </a:pPr>
            <a:r>
              <a:rPr lang="en-US"/>
              <a:t>Get step-by-step guidance with </a:t>
            </a:r>
            <a:br>
              <a:rPr lang="en-US"/>
            </a:br>
            <a:r>
              <a:rPr lang="en-US"/>
              <a:t>"</a:t>
            </a:r>
            <a:r>
              <a:rPr lang="en-US" b="1"/>
              <a:t>Government Contract Accounting Made Easy.”</a:t>
            </a:r>
            <a:r>
              <a:rPr lang="en-US"/>
              <a:t> </a:t>
            </a:r>
          </a:p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tabLst/>
              <a:defRPr/>
            </a:pPr>
            <a:r>
              <a:rPr lang="en-US"/>
              <a:t>Learn how to stay compliant and efficient. </a:t>
            </a:r>
            <a:br>
              <a:rPr lang="en-US"/>
            </a:br>
            <a:r>
              <a:rPr lang="en-US"/>
              <a:t>Available October 4th at 9:00 AM PDT.</a:t>
            </a:r>
          </a:p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100000"/>
              <a:tabLst/>
              <a:defRPr/>
            </a:pPr>
            <a:r>
              <a:rPr lang="en-US">
                <a:hlinkClick r:id="rId3"/>
              </a:rPr>
              <a:t>https://www.leftbrainpro.com/publications/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422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4FBB64-B678-9B2B-87B9-3860890A2E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Discussion and Q&amp;A slide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D54D8F-8AE5-FAA1-4C42-47B53FD76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</p:spTree>
    <p:extLst>
      <p:ext uri="{BB962C8B-B14F-4D97-AF65-F5344CB8AC3E}">
        <p14:creationId xmlns:p14="http://schemas.microsoft.com/office/powerpoint/2010/main" val="2758709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7DD6A-15B7-BFA8-AEB8-44B9ED4D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Our Team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1B3BCE-9A16-0B39-6746-F027C9228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</p:spTree>
    <p:extLst>
      <p:ext uri="{BB962C8B-B14F-4D97-AF65-F5344CB8AC3E}">
        <p14:creationId xmlns:p14="http://schemas.microsoft.com/office/powerpoint/2010/main" val="877166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5FEBF-F3C6-8F47-2197-EBFAE1380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15670"/>
            <a:ext cx="5523129" cy="481648"/>
          </a:xfrm>
        </p:spPr>
        <p:txBody>
          <a:bodyPr>
            <a:normAutofit fontScale="900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Learning Objectives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A88163-CB3E-CEBC-C6BF-F29644FB8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8B0884-454D-B522-0D93-5258F4EEC3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30711" y="2045943"/>
            <a:ext cx="9770689" cy="2035727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marL="457200" lvl="0" indent="-457200" algn="l" rtl="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>
                <a:srgbClr val="757070"/>
              </a:buClr>
              <a:buSzPts val="2380"/>
              <a:buChar char="•"/>
            </a:pPr>
            <a:r>
              <a:rPr lang="en-US" sz="4200">
                <a:solidFill>
                  <a:srgbClr val="63666A"/>
                </a:solidFill>
              </a:rPr>
              <a:t>Recognize the need for an adequate or approved accounting system</a:t>
            </a:r>
          </a:p>
          <a:p>
            <a:pPr marL="457200" lvl="0" indent="-457200" algn="l" rtl="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>
                <a:srgbClr val="757070"/>
              </a:buClr>
              <a:buSzPts val="2380"/>
              <a:buChar char="•"/>
            </a:pPr>
            <a:r>
              <a:rPr lang="en-US" sz="4200">
                <a:solidFill>
                  <a:srgbClr val="63666A"/>
                </a:solidFill>
              </a:rPr>
              <a:t>List the criteria for an adequate accounting system</a:t>
            </a:r>
          </a:p>
          <a:p>
            <a:pPr marL="457200" lvl="0" indent="-457200" algn="l" rtl="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>
                <a:srgbClr val="757070"/>
              </a:buClr>
              <a:buSzPts val="2380"/>
              <a:buChar char="•"/>
            </a:pPr>
            <a:r>
              <a:rPr lang="en-US" sz="4200">
                <a:solidFill>
                  <a:srgbClr val="63666A"/>
                </a:solidFill>
              </a:rPr>
              <a:t>Describe the components of an accounting system</a:t>
            </a:r>
          </a:p>
          <a:p>
            <a:pPr marL="457200" lvl="0" indent="-457200" algn="l" rtl="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Clr>
                <a:srgbClr val="757070"/>
              </a:buClr>
              <a:buSzPts val="2380"/>
              <a:buChar char="•"/>
            </a:pPr>
            <a:r>
              <a:rPr lang="en-US" sz="4200">
                <a:solidFill>
                  <a:srgbClr val="63666A"/>
                </a:solidFill>
              </a:rPr>
              <a:t>Explain some best practices for successfully passing the survey/audit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har char="•"/>
            </a:pPr>
            <a:endParaRPr lang="en-US" sz="2400">
              <a:solidFill>
                <a:srgbClr val="6366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027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0B76C-09FE-517F-B422-BC3D0E5520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/>
              <a:t>Poll Question 1</a:t>
            </a:r>
          </a:p>
        </p:txBody>
      </p:sp>
      <p:sp>
        <p:nvSpPr>
          <p:cNvPr id="524" name="Google Shape;524;p25"/>
          <p:cNvSpPr txBox="1">
            <a:spLocks noGrp="1"/>
          </p:cNvSpPr>
          <p:nvPr>
            <p:ph type="body" idx="1"/>
          </p:nvPr>
        </p:nvSpPr>
        <p:spPr>
          <a:xfrm>
            <a:off x="970721" y="2437541"/>
            <a:ext cx="11453192" cy="3883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757070"/>
              </a:buClr>
              <a:buSzPts val="3200"/>
              <a:buNone/>
            </a:pPr>
            <a:r>
              <a:rPr lang="en-US" sz="2400" b="1">
                <a:solidFill>
                  <a:srgbClr val="FF0000"/>
                </a:solidFill>
              </a:rPr>
              <a:t>Which best describes your current accounting system?</a:t>
            </a:r>
          </a:p>
          <a:p>
            <a:pPr marL="1028700" lvl="1" indent="-571500">
              <a:spcBef>
                <a:spcPts val="1600"/>
              </a:spcBef>
              <a:buSzPct val="100000"/>
              <a:buFont typeface="Calibri"/>
              <a:buAutoNum type="alphaUcPeriod"/>
            </a:pP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What’s an accounting system?</a:t>
            </a:r>
          </a:p>
          <a:p>
            <a:pPr marL="1028700" lvl="1" indent="-571500">
              <a:spcBef>
                <a:spcPts val="1600"/>
              </a:spcBef>
              <a:buSzPct val="100000"/>
              <a:buFont typeface="Calibri"/>
              <a:buAutoNum type="alphaUcPeriod"/>
            </a:pP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keep everything in excel. </a:t>
            </a:r>
          </a:p>
          <a:p>
            <a:pPr marL="1028700" lvl="1" indent="-571500">
              <a:lnSpc>
                <a:spcPct val="110000"/>
              </a:lnSpc>
              <a:spcBef>
                <a:spcPts val="1600"/>
              </a:spcBef>
              <a:buSzPct val="100000"/>
              <a:buFont typeface="Calibri"/>
              <a:buAutoNum type="alphaUcPeriod"/>
            </a:pP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We’ve been looking at accounting systems and need help.</a:t>
            </a:r>
          </a:p>
          <a:p>
            <a:pPr marL="1028700" lvl="1" indent="-571500">
              <a:spcBef>
                <a:spcPts val="1600"/>
              </a:spcBef>
              <a:buSzPct val="100000"/>
              <a:buFont typeface="Calibri"/>
              <a:buAutoNum type="alphaUcPeriod"/>
            </a:pPr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have an adequate accounting system in place.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None/>
            </a:pPr>
            <a:endParaRPr sz="2600" u="sng"/>
          </a:p>
        </p:txBody>
      </p:sp>
    </p:spTree>
    <p:extLst>
      <p:ext uri="{BB962C8B-B14F-4D97-AF65-F5344CB8AC3E}">
        <p14:creationId xmlns:p14="http://schemas.microsoft.com/office/powerpoint/2010/main" val="57226877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12CFB-F2FB-2A8C-4B3F-002944286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75" y="1549460"/>
            <a:ext cx="6266944" cy="2431774"/>
          </a:xfrm>
        </p:spPr>
        <p:txBody>
          <a:bodyPr>
            <a:normAutofit/>
          </a:bodyPr>
          <a:lstStyle/>
          <a:p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C2E79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The Importance of Having Cost Accounting Systems 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C2E79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C2E79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in Federal Contracts </a:t>
            </a:r>
            <a:endParaRPr lang="en-US" sz="3600"/>
          </a:p>
        </p:txBody>
      </p:sp>
      <p:pic>
        <p:nvPicPr>
          <p:cNvPr id="5" name="Picture 5" descr="A calculator and pen on a graph">
            <a:extLst>
              <a:ext uri="{FF2B5EF4-FFF2-40B4-BE49-F238E27FC236}">
                <a16:creationId xmlns:a16="http://schemas.microsoft.com/office/drawing/2014/main" id="{3507110A-3573-6325-4975-2A345F24D4B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566" t="22099" r="566" b="-291"/>
          <a:stretch/>
        </p:blipFill>
        <p:spPr>
          <a:xfrm>
            <a:off x="7132319" y="617224"/>
            <a:ext cx="3807589" cy="4465875"/>
          </a:xfrm>
        </p:spPr>
      </p:pic>
    </p:spTree>
    <p:extLst>
      <p:ext uri="{BB962C8B-B14F-4D97-AF65-F5344CB8AC3E}">
        <p14:creationId xmlns:p14="http://schemas.microsoft.com/office/powerpoint/2010/main" val="2821677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AD813D4-C5B8-8FE0-9671-877B56F99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/>
        </p:nvSpPr>
        <p:spPr>
          <a:xfrm>
            <a:off x="628650" y="2471530"/>
            <a:ext cx="10515600" cy="3776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600"/>
              <a:buFont typeface="Noto Sans Symbols"/>
              <a:buChar char="⮚"/>
              <a:defRPr sz="16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0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D82D43-CA61-E026-9599-355401235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0" y="288925"/>
            <a:ext cx="8169966" cy="2182605"/>
          </a:xfrm>
        </p:spPr>
        <p:txBody>
          <a:bodyPr>
            <a:normAutofit/>
          </a:bodyPr>
          <a:lstStyle/>
          <a:p>
            <a:r>
              <a:rPr lang="en-US" sz="3200">
                <a:latin typeface="Open Sans"/>
                <a:ea typeface="Open Sans"/>
                <a:cs typeface="Open Sans"/>
              </a:rPr>
              <a:t>The Importance of </a:t>
            </a:r>
            <a:br>
              <a:rPr lang="en-US" sz="3200">
                <a:latin typeface="Open Sans"/>
                <a:ea typeface="Open Sans"/>
                <a:cs typeface="Open Sans"/>
              </a:rPr>
            </a:br>
            <a:r>
              <a:rPr lang="en-US" sz="3200">
                <a:latin typeface="Open Sans"/>
                <a:ea typeface="Open Sans"/>
                <a:cs typeface="Open Sans"/>
              </a:rPr>
              <a:t>Having Cost Accounting Systems </a:t>
            </a:r>
            <a:br>
              <a:rPr lang="en-US" sz="3200">
                <a:latin typeface="Open Sans"/>
                <a:ea typeface="Open Sans"/>
                <a:cs typeface="Open Sans"/>
              </a:rPr>
            </a:br>
            <a:r>
              <a:rPr lang="en-US" sz="3200">
                <a:latin typeface="Open Sans"/>
                <a:ea typeface="Open Sans"/>
                <a:cs typeface="Open Sans"/>
              </a:rPr>
              <a:t>in Federal Contracts Part 1</a:t>
            </a:r>
            <a:endParaRPr lang="en-US" sz="3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270CE2-4E63-6B60-EEE7-E2960DC2DED5}"/>
              </a:ext>
            </a:extLst>
          </p:cNvPr>
          <p:cNvSpPr txBox="1"/>
          <p:nvPr/>
        </p:nvSpPr>
        <p:spPr>
          <a:xfrm>
            <a:off x="1928192" y="2714073"/>
            <a:ext cx="9356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Small Business Innovation Research/</a:t>
            </a:r>
          </a:p>
          <a:p>
            <a:r>
              <a:rPr lang="en-US" sz="200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Small Business Technology Transfer (SBIR/STTR) Phase II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AE76B1-147D-D54C-7145-06C12120915B}"/>
              </a:ext>
            </a:extLst>
          </p:cNvPr>
          <p:cNvSpPr txBox="1"/>
          <p:nvPr/>
        </p:nvSpPr>
        <p:spPr>
          <a:xfrm>
            <a:off x="3473150" y="4690586"/>
            <a:ext cx="62682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https://www.sbir.gov/tutorials/accounting-finance/</a:t>
            </a:r>
            <a:endParaRPr lang="en-US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/>
          </a:p>
        </p:txBody>
      </p:sp>
      <p:sp>
        <p:nvSpPr>
          <p:cNvPr id="9" name="Google Shape;445;p14">
            <a:extLst>
              <a:ext uri="{FF2B5EF4-FFF2-40B4-BE49-F238E27FC236}">
                <a16:creationId xmlns:a16="http://schemas.microsoft.com/office/drawing/2014/main" id="{DCED4AF0-34B5-72DB-D4F4-FA2724C6D85A}"/>
              </a:ext>
            </a:extLst>
          </p:cNvPr>
          <p:cNvSpPr txBox="1">
            <a:spLocks/>
          </p:cNvSpPr>
          <p:nvPr/>
        </p:nvSpPr>
        <p:spPr>
          <a:xfrm>
            <a:off x="2450572" y="3687713"/>
            <a:ext cx="7863010" cy="1075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None/>
              <a:defRPr sz="2800" b="0" i="0" u="none" strike="noStrike" cap="none">
                <a:solidFill>
                  <a:srgbClr val="75707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22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Noto Sans Symbols"/>
              <a:buChar char="⮚"/>
              <a:defRPr sz="16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000">
                <a:solidFill>
                  <a:srgbClr val="63666A"/>
                </a:solidFill>
              </a:rPr>
              <a:t>Phase II usually awarded to a cost-type contract.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FF82D4-95D2-96C8-2A8E-1661DA2DA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200" baseline="0">
                <a:solidFill>
                  <a:schemeClr val="bg1">
                    <a:lumMod val="85000"/>
                  </a:schemeClr>
                </a:solidFill>
              </a:rPr>
              <a:t>Copyright © 2014-2023 Left Brain Professionals Inc. </a:t>
            </a:r>
          </a:p>
        </p:txBody>
      </p:sp>
    </p:spTree>
    <p:extLst>
      <p:ext uri="{BB962C8B-B14F-4D97-AF65-F5344CB8AC3E}">
        <p14:creationId xmlns:p14="http://schemas.microsoft.com/office/powerpoint/2010/main" val="150398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 2013 - 2022">
  <a:themeElements>
    <a:clrScheme name="Left Brain Pros">
      <a:dk1>
        <a:srgbClr val="62656A"/>
      </a:dk1>
      <a:lt1>
        <a:srgbClr val="FFFFFF"/>
      </a:lt1>
      <a:dk2>
        <a:srgbClr val="62656A"/>
      </a:dk2>
      <a:lt2>
        <a:srgbClr val="E7E6E6"/>
      </a:lt2>
      <a:accent1>
        <a:srgbClr val="2C2E79"/>
      </a:accent1>
      <a:accent2>
        <a:srgbClr val="D23C2E"/>
      </a:accent2>
      <a:accent3>
        <a:srgbClr val="AAAFB7"/>
      </a:accent3>
      <a:accent4>
        <a:srgbClr val="4C73C5"/>
      </a:accent4>
      <a:accent5>
        <a:srgbClr val="70201A"/>
      </a:accent5>
      <a:accent6>
        <a:srgbClr val="000000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BP_MASTER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DB0C42955E8A49A2B231D26336D379" ma:contentTypeVersion="13" ma:contentTypeDescription="Create a new document." ma:contentTypeScope="" ma:versionID="f5dcf776ae0d11e1f74af7fea9faedb5">
  <xsd:schema xmlns:xsd="http://www.w3.org/2001/XMLSchema" xmlns:xs="http://www.w3.org/2001/XMLSchema" xmlns:p="http://schemas.microsoft.com/office/2006/metadata/properties" xmlns:ns2="7bd2bbba-18af-43fa-9154-70f9a94f55a2" xmlns:ns3="f22c6ed9-10ee-4343-a843-670346308c57" targetNamespace="http://schemas.microsoft.com/office/2006/metadata/properties" ma:root="true" ma:fieldsID="a2b4fa4aba0fc2cb0cd5fb7ae931bd10" ns2:_="" ns3:_="">
    <xsd:import namespace="7bd2bbba-18af-43fa-9154-70f9a94f55a2"/>
    <xsd:import namespace="f22c6ed9-10ee-4343-a843-670346308c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d2bbba-18af-43fa-9154-70f9a94f55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5c831511-3904-4459-beeb-c8db21fa06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2c6ed9-10ee-4343-a843-670346308c5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fe088ee-9a2c-489c-bbea-0d6596c74208}" ma:internalName="TaxCatchAll" ma:showField="CatchAllData" ma:web="f22c6ed9-10ee-4343-a843-670346308c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22c6ed9-10ee-4343-a843-670346308c57" xsi:nil="true"/>
    <lcf76f155ced4ddcb4097134ff3c332f xmlns="7bd2bbba-18af-43fa-9154-70f9a94f55a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E0D3AD-C2CE-4D27-A82D-4F428557651E}">
  <ds:schemaRefs>
    <ds:schemaRef ds:uri="7bd2bbba-18af-43fa-9154-70f9a94f55a2"/>
    <ds:schemaRef ds:uri="f22c6ed9-10ee-4343-a843-670346308c5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F5B1370-6DAB-43B4-B451-97AEE7D76E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21DC25-9DBA-488C-BD04-BFAE3AF6AAF3}">
  <ds:schemaRefs>
    <ds:schemaRef ds:uri="7bd2bbba-18af-43fa-9154-70f9a94f55a2"/>
    <ds:schemaRef ds:uri="f22c6ed9-10ee-4343-a843-670346308c5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1930</Words>
  <Application>Microsoft Office PowerPoint</Application>
  <PresentationFormat>Widescreen</PresentationFormat>
  <Paragraphs>232</Paragraphs>
  <Slides>48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Noto Sans Symbols</vt:lpstr>
      <vt:lpstr>Open Sans</vt:lpstr>
      <vt:lpstr>Office Theme 2013 - 2022</vt:lpstr>
      <vt:lpstr>LBP_MASTER</vt:lpstr>
      <vt:lpstr>We Know Government Contract Accounting</vt:lpstr>
      <vt:lpstr>The Importance of Having Cost Accounting Systems  in Federal Contracts</vt:lpstr>
      <vt:lpstr>Who We Are</vt:lpstr>
      <vt:lpstr>Our Practice Areas</vt:lpstr>
      <vt:lpstr>Our Team</vt:lpstr>
      <vt:lpstr>Learning Objectives</vt:lpstr>
      <vt:lpstr>Poll Question 1</vt:lpstr>
      <vt:lpstr>The Importance of Having Cost Accounting Systems  in Federal Contracts </vt:lpstr>
      <vt:lpstr>The Importance of  Having Cost Accounting Systems  in Federal Contracts Part 1</vt:lpstr>
      <vt:lpstr>The Importance of  Having Cost Accounting Systems  in Federal Contracts, Continued…</vt:lpstr>
      <vt:lpstr>The Importance of  Having Cost Accounting Systems  in Federal Contracts, Continued… Part 2</vt:lpstr>
      <vt:lpstr>The Importance of  Having Cost Accounting Systems  in Federal Contracts, Continued…Part 3</vt:lpstr>
      <vt:lpstr>Poll Question 2</vt:lpstr>
      <vt:lpstr>List the Criteria for an Adequate System</vt:lpstr>
      <vt:lpstr>1. Is the accounting system in accord with GAAP?</vt:lpstr>
      <vt:lpstr>2. Does the accounting system provide for: Part a</vt:lpstr>
      <vt:lpstr>2. Does the accounting system provide for: Part b</vt:lpstr>
      <vt:lpstr>2. Does the accounting system provide for: Part c</vt:lpstr>
      <vt:lpstr>2. Does the accounting system provide for: Part d</vt:lpstr>
      <vt:lpstr>2. Does the accounting system provide for: Part e</vt:lpstr>
      <vt:lpstr>Poll Question 3</vt:lpstr>
      <vt:lpstr>2. Does the accounting system provide for: Part f</vt:lpstr>
      <vt:lpstr>2. Does the accounting system provide for: Part g</vt:lpstr>
      <vt:lpstr>2. Does the accounting system provide for: Part h</vt:lpstr>
      <vt:lpstr>2. Does the accounting system provide for: Part i</vt:lpstr>
      <vt:lpstr>Poll Question 4</vt:lpstr>
      <vt:lpstr>2. Does the accounting system provide for: Part j</vt:lpstr>
      <vt:lpstr>3. Does the accounting system provide financial information:</vt:lpstr>
      <vt:lpstr>3. Does the accounting system provide financial information: </vt:lpstr>
      <vt:lpstr>4. Is the accounting system, and are the records maintained in such a manner that adequate, reliable data are developed for use in pricing follow-on acquisitions?</vt:lpstr>
      <vt:lpstr>5. Is the accounting system currently in full operation?</vt:lpstr>
      <vt:lpstr>Poll Question 5</vt:lpstr>
      <vt:lpstr>Describe the Components of an Adequate  Accounting System</vt:lpstr>
      <vt:lpstr>Components of Accounting System</vt:lpstr>
      <vt:lpstr>Myths</vt:lpstr>
      <vt:lpstr>Myths </vt:lpstr>
      <vt:lpstr>Facts</vt:lpstr>
      <vt:lpstr>Poll Question 6</vt:lpstr>
      <vt:lpstr>Explain Best Practices for Passing the Survey/Audit</vt:lpstr>
      <vt:lpstr>Three Steps</vt:lpstr>
      <vt:lpstr>Say What You Do</vt:lpstr>
      <vt:lpstr>Do What You Say</vt:lpstr>
      <vt:lpstr>Have Evidence to Prove It</vt:lpstr>
      <vt:lpstr>Poll Question 7</vt:lpstr>
      <vt:lpstr>Obtaining an Adequate (“Approved”)  Accounting System</vt:lpstr>
      <vt:lpstr>CONNECT WITH US</vt:lpstr>
      <vt:lpstr>Upcoming Book Launch – October 4th at 9 am PDT</vt:lpstr>
      <vt:lpstr>Discussion and Q&amp;A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Case</dc:creator>
  <cp:lastModifiedBy>YolandaGJohnson</cp:lastModifiedBy>
  <cp:revision>2</cp:revision>
  <dcterms:created xsi:type="dcterms:W3CDTF">2023-01-03T17:30:36Z</dcterms:created>
  <dcterms:modified xsi:type="dcterms:W3CDTF">2023-09-19T12:13:26Z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0x0101006FDB0C42955E8A49A2B231D26336D379</vt:lpwstr>
  </property>
  <property fmtid="{D5CDD505-2E9C-101B-9397-08002B2CF9AE}" pid="3" name="MediaServiceImageTags">
    <vt:lpwstr/>
  </property>
  <property fmtid="{D5CDD505-2E9C-101B-9397-08002B2CF9AE}" pid="4" name="MSIP_Label_defa4170-0d19-0005-0004-bc88714345d2_Enabled">
    <vt:lpwstr>true</vt:lpwstr>
  </property>
  <property fmtid="{D5CDD505-2E9C-101B-9397-08002B2CF9AE}" pid="5" name="MSIP_Label_defa4170-0d19-0005-0004-bc88714345d2_SetDate">
    <vt:lpwstr>2023-05-09T20:01:49Z</vt:lpwstr>
  </property>
  <property fmtid="{D5CDD505-2E9C-101B-9397-08002B2CF9AE}" pid="6" name="MSIP_Label_defa4170-0d19-0005-0004-bc88714345d2_Method">
    <vt:lpwstr>Standard</vt:lpwstr>
  </property>
  <property fmtid="{D5CDD505-2E9C-101B-9397-08002B2CF9AE}" pid="7" name="MSIP_Label_defa4170-0d19-0005-0004-bc88714345d2_Name">
    <vt:lpwstr>defa4170-0d19-0005-0004-bc88714345d2</vt:lpwstr>
  </property>
  <property fmtid="{D5CDD505-2E9C-101B-9397-08002B2CF9AE}" pid="8" name="MSIP_Label_defa4170-0d19-0005-0004-bc88714345d2_SiteId">
    <vt:lpwstr>81a04a77-8af7-4ddc-9b91-1a256b8b7c2b</vt:lpwstr>
  </property>
  <property fmtid="{D5CDD505-2E9C-101B-9397-08002B2CF9AE}" pid="9" name="MSIP_Label_defa4170-0d19-0005-0004-bc88714345d2_ActionId">
    <vt:lpwstr>d708b436-24c6-4a16-9731-055141acfe80</vt:lpwstr>
  </property>
  <property fmtid="{D5CDD505-2E9C-101B-9397-08002B2CF9AE}" pid="10" name="MSIP_Label_defa4170-0d19-0005-0004-bc88714345d2_ContentBits">
    <vt:lpwstr>0</vt:lpwstr>
  </property>
</Properties>
</file>