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134806442" r:id="rId3"/>
    <p:sldId id="2134806446" r:id="rId4"/>
    <p:sldId id="1164" r:id="rId5"/>
    <p:sldId id="2134806447" r:id="rId6"/>
    <p:sldId id="2134806444" r:id="rId7"/>
    <p:sldId id="1166" r:id="rId8"/>
    <p:sldId id="331" r:id="rId9"/>
    <p:sldId id="324" r:id="rId10"/>
    <p:sldId id="1169" r:id="rId11"/>
    <p:sldId id="2134806445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 Roman, Leonardo (OST)" initials="SRL(" lastIdx="1" clrIdx="0">
    <p:extLst>
      <p:ext uri="{19B8F6BF-5375-455C-9EA6-DF929625EA0E}">
        <p15:presenceInfo xmlns:p15="http://schemas.microsoft.com/office/powerpoint/2012/main" userId="S::leonardo.Sanroman@ad.dot.gov::12017843-9d8a-4ac5-86c0-27f0594d88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598" autoAdjust="0"/>
  </p:normalViewPr>
  <p:slideViewPr>
    <p:cSldViewPr snapToGrid="0">
      <p:cViewPr varScale="1">
        <p:scale>
          <a:sx n="108" d="100"/>
          <a:sy n="108" d="100"/>
        </p:scale>
        <p:origin x="4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0D0EF-97F4-48C8-8838-FCA73951F5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842FE3-24C1-4857-8759-EC2045E0E62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i="0" baseline="0" dirty="0"/>
            <a:t>Free business counseling and technical assistance</a:t>
          </a:r>
          <a:endParaRPr lang="en-US" dirty="0"/>
        </a:p>
      </dgm:t>
    </dgm:pt>
    <dgm:pt modelId="{6BBD28C4-A53A-4452-B4E9-ED45276A22BA}" type="parTrans" cxnId="{2AC406BA-98FB-4ACF-969B-AD8B88E37368}">
      <dgm:prSet/>
      <dgm:spPr/>
      <dgm:t>
        <a:bodyPr/>
        <a:lstStyle/>
        <a:p>
          <a:endParaRPr lang="en-US"/>
        </a:p>
      </dgm:t>
    </dgm:pt>
    <dgm:pt modelId="{63F17511-37D3-43EB-84C9-8F0640540993}" type="sibTrans" cxnId="{2AC406BA-98FB-4ACF-969B-AD8B88E37368}">
      <dgm:prSet/>
      <dgm:spPr/>
      <dgm:t>
        <a:bodyPr/>
        <a:lstStyle/>
        <a:p>
          <a:endParaRPr lang="en-US"/>
        </a:p>
      </dgm:t>
    </dgm:pt>
    <dgm:pt modelId="{8F73F065-C6C2-4934-8B0C-4C101CE3AB7E}">
      <dgm:prSet/>
      <dgm:spPr>
        <a:solidFill>
          <a:schemeClr val="bg2"/>
        </a:solidFill>
      </dgm:spPr>
      <dgm:t>
        <a:bodyPr/>
        <a:lstStyle/>
        <a:p>
          <a:r>
            <a:rPr lang="en-US" i="0" baseline="0" dirty="0"/>
            <a:t>Provide U.S. DOT programming</a:t>
          </a:r>
          <a:endParaRPr lang="en-US" dirty="0"/>
        </a:p>
      </dgm:t>
    </dgm:pt>
    <dgm:pt modelId="{19FA0BEA-E8BD-42BC-BE64-BB4302DBF928}" type="parTrans" cxnId="{DE22C2FB-0E77-4BCA-8CF5-019E2F0FFD4C}">
      <dgm:prSet/>
      <dgm:spPr/>
      <dgm:t>
        <a:bodyPr/>
        <a:lstStyle/>
        <a:p>
          <a:endParaRPr lang="en-US"/>
        </a:p>
      </dgm:t>
    </dgm:pt>
    <dgm:pt modelId="{F35358B5-F09F-4CAE-9E84-E6E6951E4FB8}" type="sibTrans" cxnId="{DE22C2FB-0E77-4BCA-8CF5-019E2F0FFD4C}">
      <dgm:prSet/>
      <dgm:spPr/>
      <dgm:t>
        <a:bodyPr/>
        <a:lstStyle/>
        <a:p>
          <a:endParaRPr lang="en-US"/>
        </a:p>
      </dgm:t>
    </dgm:pt>
    <dgm:pt modelId="{4E6BDCFF-8E04-41C6-A676-858F34112CF6}">
      <dgm:prSet/>
      <dgm:spPr/>
      <dgm:t>
        <a:bodyPr/>
        <a:lstStyle/>
        <a:p>
          <a:r>
            <a:rPr lang="en-US" i="0" baseline="0" dirty="0"/>
            <a:t>Foster key regional relationships</a:t>
          </a:r>
          <a:endParaRPr lang="en-US" dirty="0"/>
        </a:p>
      </dgm:t>
    </dgm:pt>
    <dgm:pt modelId="{E3C420C5-BA50-459A-A915-CD0F1B7A22C6}" type="parTrans" cxnId="{06FC64BB-B34E-4417-8400-2503D6464B75}">
      <dgm:prSet/>
      <dgm:spPr/>
      <dgm:t>
        <a:bodyPr/>
        <a:lstStyle/>
        <a:p>
          <a:endParaRPr lang="en-US"/>
        </a:p>
      </dgm:t>
    </dgm:pt>
    <dgm:pt modelId="{CFC38192-3A31-41E8-ADAB-60ABCCAC88B1}" type="sibTrans" cxnId="{06FC64BB-B34E-4417-8400-2503D6464B75}">
      <dgm:prSet/>
      <dgm:spPr/>
      <dgm:t>
        <a:bodyPr/>
        <a:lstStyle/>
        <a:p>
          <a:endParaRPr lang="en-US"/>
        </a:p>
      </dgm:t>
    </dgm:pt>
    <dgm:pt modelId="{832C29AF-7BAB-4C55-A773-C39DEFFE912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1</a:t>
          </a:r>
          <a:r>
            <a:rPr lang="en-US" i="0" baseline="0" dirty="0"/>
            <a:t>1 regional centers</a:t>
          </a:r>
          <a:endParaRPr lang="en-US" dirty="0"/>
        </a:p>
      </dgm:t>
    </dgm:pt>
    <dgm:pt modelId="{36CFD584-87B3-4F6A-AB0F-25D9B0FCBB88}" type="sibTrans" cxnId="{35D15421-33D5-4EBB-9D12-1FF13CF53147}">
      <dgm:prSet/>
      <dgm:spPr/>
      <dgm:t>
        <a:bodyPr/>
        <a:lstStyle/>
        <a:p>
          <a:endParaRPr lang="en-US"/>
        </a:p>
      </dgm:t>
    </dgm:pt>
    <dgm:pt modelId="{8DB4CAC7-1ACF-4EAE-97AA-882F4E5E1054}" type="parTrans" cxnId="{35D15421-33D5-4EBB-9D12-1FF13CF53147}">
      <dgm:prSet/>
      <dgm:spPr/>
      <dgm:t>
        <a:bodyPr/>
        <a:lstStyle/>
        <a:p>
          <a:endParaRPr lang="en-US"/>
        </a:p>
      </dgm:t>
    </dgm:pt>
    <dgm:pt modelId="{D8F9AEA2-2B6C-4BAC-B816-20B562700A04}" type="pres">
      <dgm:prSet presAssocID="{F120D0EF-97F4-48C8-8838-FCA73951F50F}" presName="linear" presStyleCnt="0">
        <dgm:presLayoutVars>
          <dgm:animLvl val="lvl"/>
          <dgm:resizeHandles val="exact"/>
        </dgm:presLayoutVars>
      </dgm:prSet>
      <dgm:spPr/>
    </dgm:pt>
    <dgm:pt modelId="{FBE611E8-4A16-46B0-84EE-EBD25B1FE97B}" type="pres">
      <dgm:prSet presAssocID="{832C29AF-7BAB-4C55-A773-C39DEFFE912D}" presName="parentText" presStyleLbl="node1" presStyleIdx="0" presStyleCnt="4" custScaleX="61049" custLinFactNeighborX="-19475" custLinFactNeighborY="15183">
        <dgm:presLayoutVars>
          <dgm:chMax val="0"/>
          <dgm:bulletEnabled val="1"/>
        </dgm:presLayoutVars>
      </dgm:prSet>
      <dgm:spPr/>
    </dgm:pt>
    <dgm:pt modelId="{B4DE023F-1890-4BA3-A45B-AC6423CAD8BA}" type="pres">
      <dgm:prSet presAssocID="{36CFD584-87B3-4F6A-AB0F-25D9B0FCBB88}" presName="spacer" presStyleCnt="0"/>
      <dgm:spPr/>
    </dgm:pt>
    <dgm:pt modelId="{6C216AEA-5693-4878-A0FD-690F9F3B376D}" type="pres">
      <dgm:prSet presAssocID="{3F842FE3-24C1-4857-8759-EC2045E0E6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EFB645-BC17-4FF8-80EE-B76AD254060E}" type="pres">
      <dgm:prSet presAssocID="{63F17511-37D3-43EB-84C9-8F0640540993}" presName="spacer" presStyleCnt="0"/>
      <dgm:spPr/>
    </dgm:pt>
    <dgm:pt modelId="{34AE438C-288E-4900-B4E3-6F3A3A9EB82D}" type="pres">
      <dgm:prSet presAssocID="{8F73F065-C6C2-4934-8B0C-4C101CE3AB7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1CE744-9DC8-4F21-885F-ADDB2C1454E9}" type="pres">
      <dgm:prSet presAssocID="{F35358B5-F09F-4CAE-9E84-E6E6951E4FB8}" presName="spacer" presStyleCnt="0"/>
      <dgm:spPr/>
    </dgm:pt>
    <dgm:pt modelId="{3183FA87-1313-49A1-8228-0F1AD32CB101}" type="pres">
      <dgm:prSet presAssocID="{4E6BDCFF-8E04-41C6-A676-858F34112C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D15421-33D5-4EBB-9D12-1FF13CF53147}" srcId="{F120D0EF-97F4-48C8-8838-FCA73951F50F}" destId="{832C29AF-7BAB-4C55-A773-C39DEFFE912D}" srcOrd="0" destOrd="0" parTransId="{8DB4CAC7-1ACF-4EAE-97AA-882F4E5E1054}" sibTransId="{36CFD584-87B3-4F6A-AB0F-25D9B0FCBB88}"/>
    <dgm:cxn modelId="{C112B889-DC75-4ACB-9357-683C6782F362}" type="presOf" srcId="{8F73F065-C6C2-4934-8B0C-4C101CE3AB7E}" destId="{34AE438C-288E-4900-B4E3-6F3A3A9EB82D}" srcOrd="0" destOrd="0" presId="urn:microsoft.com/office/officeart/2005/8/layout/vList2"/>
    <dgm:cxn modelId="{BB071E9B-D926-4B66-8DDE-280006705A6F}" type="presOf" srcId="{F120D0EF-97F4-48C8-8838-FCA73951F50F}" destId="{D8F9AEA2-2B6C-4BAC-B816-20B562700A04}" srcOrd="0" destOrd="0" presId="urn:microsoft.com/office/officeart/2005/8/layout/vList2"/>
    <dgm:cxn modelId="{2AC406BA-98FB-4ACF-969B-AD8B88E37368}" srcId="{F120D0EF-97F4-48C8-8838-FCA73951F50F}" destId="{3F842FE3-24C1-4857-8759-EC2045E0E62F}" srcOrd="1" destOrd="0" parTransId="{6BBD28C4-A53A-4452-B4E9-ED45276A22BA}" sibTransId="{63F17511-37D3-43EB-84C9-8F0640540993}"/>
    <dgm:cxn modelId="{06FC64BB-B34E-4417-8400-2503D6464B75}" srcId="{F120D0EF-97F4-48C8-8838-FCA73951F50F}" destId="{4E6BDCFF-8E04-41C6-A676-858F34112CF6}" srcOrd="3" destOrd="0" parTransId="{E3C420C5-BA50-459A-A915-CD0F1B7A22C6}" sibTransId="{CFC38192-3A31-41E8-ADAB-60ABCCAC88B1}"/>
    <dgm:cxn modelId="{B5ED75D0-5479-45DA-9F44-E48C1A797B86}" type="presOf" srcId="{3F842FE3-24C1-4857-8759-EC2045E0E62F}" destId="{6C216AEA-5693-4878-A0FD-690F9F3B376D}" srcOrd="0" destOrd="0" presId="urn:microsoft.com/office/officeart/2005/8/layout/vList2"/>
    <dgm:cxn modelId="{C137B8D5-9D8B-4060-929E-B6FA71F6B4A7}" type="presOf" srcId="{832C29AF-7BAB-4C55-A773-C39DEFFE912D}" destId="{FBE611E8-4A16-46B0-84EE-EBD25B1FE97B}" srcOrd="0" destOrd="0" presId="urn:microsoft.com/office/officeart/2005/8/layout/vList2"/>
    <dgm:cxn modelId="{959E8DFB-1A6A-405B-911A-F38D67861A5E}" type="presOf" srcId="{4E6BDCFF-8E04-41C6-A676-858F34112CF6}" destId="{3183FA87-1313-49A1-8228-0F1AD32CB101}" srcOrd="0" destOrd="0" presId="urn:microsoft.com/office/officeart/2005/8/layout/vList2"/>
    <dgm:cxn modelId="{DE22C2FB-0E77-4BCA-8CF5-019E2F0FFD4C}" srcId="{F120D0EF-97F4-48C8-8838-FCA73951F50F}" destId="{8F73F065-C6C2-4934-8B0C-4C101CE3AB7E}" srcOrd="2" destOrd="0" parTransId="{19FA0BEA-E8BD-42BC-BE64-BB4302DBF928}" sibTransId="{F35358B5-F09F-4CAE-9E84-E6E6951E4FB8}"/>
    <dgm:cxn modelId="{4C4D64DA-E7AE-4C55-A390-32807F406B58}" type="presParOf" srcId="{D8F9AEA2-2B6C-4BAC-B816-20B562700A04}" destId="{FBE611E8-4A16-46B0-84EE-EBD25B1FE97B}" srcOrd="0" destOrd="0" presId="urn:microsoft.com/office/officeart/2005/8/layout/vList2"/>
    <dgm:cxn modelId="{AAE9E4AE-6DB0-4EC3-B342-A629A721BD2B}" type="presParOf" srcId="{D8F9AEA2-2B6C-4BAC-B816-20B562700A04}" destId="{B4DE023F-1890-4BA3-A45B-AC6423CAD8BA}" srcOrd="1" destOrd="0" presId="urn:microsoft.com/office/officeart/2005/8/layout/vList2"/>
    <dgm:cxn modelId="{B68C0811-6185-43F4-B714-EE41E3CBB3B7}" type="presParOf" srcId="{D8F9AEA2-2B6C-4BAC-B816-20B562700A04}" destId="{6C216AEA-5693-4878-A0FD-690F9F3B376D}" srcOrd="2" destOrd="0" presId="urn:microsoft.com/office/officeart/2005/8/layout/vList2"/>
    <dgm:cxn modelId="{E3477D7C-67B9-4C57-8EEE-D7F3A58A55E6}" type="presParOf" srcId="{D8F9AEA2-2B6C-4BAC-B816-20B562700A04}" destId="{08EFB645-BC17-4FF8-80EE-B76AD254060E}" srcOrd="3" destOrd="0" presId="urn:microsoft.com/office/officeart/2005/8/layout/vList2"/>
    <dgm:cxn modelId="{A291FD99-C56E-459C-8E22-272D5AD4CC0A}" type="presParOf" srcId="{D8F9AEA2-2B6C-4BAC-B816-20B562700A04}" destId="{34AE438C-288E-4900-B4E3-6F3A3A9EB82D}" srcOrd="4" destOrd="0" presId="urn:microsoft.com/office/officeart/2005/8/layout/vList2"/>
    <dgm:cxn modelId="{5CB02894-EC2D-4512-BB0B-423672430B88}" type="presParOf" srcId="{D8F9AEA2-2B6C-4BAC-B816-20B562700A04}" destId="{D81CE744-9DC8-4F21-885F-ADDB2C1454E9}" srcOrd="5" destOrd="0" presId="urn:microsoft.com/office/officeart/2005/8/layout/vList2"/>
    <dgm:cxn modelId="{93077B88-B714-481F-8AB4-F78713C8DE01}" type="presParOf" srcId="{D8F9AEA2-2B6C-4BAC-B816-20B562700A04}" destId="{3183FA87-1313-49A1-8228-0F1AD32CB1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0D0EF-97F4-48C8-8838-FCA73951F50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842FE3-24C1-4857-8759-EC2045E0E62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Educational Workshops</a:t>
          </a:r>
        </a:p>
      </dgm:t>
    </dgm:pt>
    <dgm:pt modelId="{6BBD28C4-A53A-4452-B4E9-ED45276A22BA}" type="parTrans" cxnId="{2AC406BA-98FB-4ACF-969B-AD8B88E37368}">
      <dgm:prSet/>
      <dgm:spPr/>
      <dgm:t>
        <a:bodyPr/>
        <a:lstStyle/>
        <a:p>
          <a:endParaRPr lang="en-US"/>
        </a:p>
      </dgm:t>
    </dgm:pt>
    <dgm:pt modelId="{63F17511-37D3-43EB-84C9-8F0640540993}" type="sibTrans" cxnId="{2AC406BA-98FB-4ACF-969B-AD8B88E37368}">
      <dgm:prSet/>
      <dgm:spPr/>
      <dgm:t>
        <a:bodyPr/>
        <a:lstStyle/>
        <a:p>
          <a:endParaRPr lang="en-US"/>
        </a:p>
      </dgm:t>
    </dgm:pt>
    <dgm:pt modelId="{8F73F065-C6C2-4934-8B0C-4C101CE3AB7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Bond Readiness</a:t>
          </a:r>
        </a:p>
      </dgm:t>
    </dgm:pt>
    <dgm:pt modelId="{19FA0BEA-E8BD-42BC-BE64-BB4302DBF928}" type="parTrans" cxnId="{DE22C2FB-0E77-4BCA-8CF5-019E2F0FFD4C}">
      <dgm:prSet/>
      <dgm:spPr/>
      <dgm:t>
        <a:bodyPr/>
        <a:lstStyle/>
        <a:p>
          <a:endParaRPr lang="en-US"/>
        </a:p>
      </dgm:t>
    </dgm:pt>
    <dgm:pt modelId="{F35358B5-F09F-4CAE-9E84-E6E6951E4FB8}" type="sibTrans" cxnId="{DE22C2FB-0E77-4BCA-8CF5-019E2F0FFD4C}">
      <dgm:prSet/>
      <dgm:spPr/>
      <dgm:t>
        <a:bodyPr/>
        <a:lstStyle/>
        <a:p>
          <a:endParaRPr lang="en-US"/>
        </a:p>
      </dgm:t>
    </dgm:pt>
    <dgm:pt modelId="{4E6BDCFF-8E04-41C6-A676-858F34112CF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i="0" baseline="0" dirty="0"/>
            <a:t>Follow-Up Technical Assistance</a:t>
          </a:r>
          <a:endParaRPr lang="en-US" dirty="0"/>
        </a:p>
      </dgm:t>
    </dgm:pt>
    <dgm:pt modelId="{E3C420C5-BA50-459A-A915-CD0F1B7A22C6}" type="parTrans" cxnId="{06FC64BB-B34E-4417-8400-2503D6464B75}">
      <dgm:prSet/>
      <dgm:spPr/>
      <dgm:t>
        <a:bodyPr/>
        <a:lstStyle/>
        <a:p>
          <a:endParaRPr lang="en-US"/>
        </a:p>
      </dgm:t>
    </dgm:pt>
    <dgm:pt modelId="{CFC38192-3A31-41E8-ADAB-60ABCCAC88B1}" type="sibTrans" cxnId="{06FC64BB-B34E-4417-8400-2503D6464B75}">
      <dgm:prSet/>
      <dgm:spPr/>
      <dgm:t>
        <a:bodyPr/>
        <a:lstStyle/>
        <a:p>
          <a:endParaRPr lang="en-US"/>
        </a:p>
      </dgm:t>
    </dgm:pt>
    <dgm:pt modelId="{832C29AF-7BAB-4C55-A773-C39DEFFE912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Regional Projects and Stakeholders</a:t>
          </a:r>
        </a:p>
      </dgm:t>
    </dgm:pt>
    <dgm:pt modelId="{36CFD584-87B3-4F6A-AB0F-25D9B0FCBB88}" type="sibTrans" cxnId="{35D15421-33D5-4EBB-9D12-1FF13CF53147}">
      <dgm:prSet/>
      <dgm:spPr/>
      <dgm:t>
        <a:bodyPr/>
        <a:lstStyle/>
        <a:p>
          <a:endParaRPr lang="en-US"/>
        </a:p>
      </dgm:t>
    </dgm:pt>
    <dgm:pt modelId="{8DB4CAC7-1ACF-4EAE-97AA-882F4E5E1054}" type="parTrans" cxnId="{35D15421-33D5-4EBB-9D12-1FF13CF53147}">
      <dgm:prSet/>
      <dgm:spPr/>
      <dgm:t>
        <a:bodyPr/>
        <a:lstStyle/>
        <a:p>
          <a:endParaRPr lang="en-US"/>
        </a:p>
      </dgm:t>
    </dgm:pt>
    <dgm:pt modelId="{599C5A2E-0ED1-4BDE-9898-B24804205856}" type="pres">
      <dgm:prSet presAssocID="{F120D0EF-97F4-48C8-8838-FCA73951F50F}" presName="linear" presStyleCnt="0">
        <dgm:presLayoutVars>
          <dgm:animLvl val="lvl"/>
          <dgm:resizeHandles val="exact"/>
        </dgm:presLayoutVars>
      </dgm:prSet>
      <dgm:spPr/>
    </dgm:pt>
    <dgm:pt modelId="{9F6A5AF1-AEB6-44E7-AAED-597F142F041F}" type="pres">
      <dgm:prSet presAssocID="{832C29AF-7BAB-4C55-A773-C39DEFFE91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B76FE3-CF7D-4897-927B-6C77DA60E779}" type="pres">
      <dgm:prSet presAssocID="{36CFD584-87B3-4F6A-AB0F-25D9B0FCBB88}" presName="spacer" presStyleCnt="0"/>
      <dgm:spPr/>
    </dgm:pt>
    <dgm:pt modelId="{2FBD4A5C-4BE2-4898-B14C-32C079095F7F}" type="pres">
      <dgm:prSet presAssocID="{3F842FE3-24C1-4857-8759-EC2045E0E6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3D383E-C238-47F8-A0BC-AD390C50AFAE}" type="pres">
      <dgm:prSet presAssocID="{63F17511-37D3-43EB-84C9-8F0640540993}" presName="spacer" presStyleCnt="0"/>
      <dgm:spPr/>
    </dgm:pt>
    <dgm:pt modelId="{5577E4D5-1127-41E4-88F5-DC69CEB312DD}" type="pres">
      <dgm:prSet presAssocID="{8F73F065-C6C2-4934-8B0C-4C101CE3AB7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8F9E6F-D4D1-45EA-906E-4EC5E58E555C}" type="pres">
      <dgm:prSet presAssocID="{F35358B5-F09F-4CAE-9E84-E6E6951E4FB8}" presName="spacer" presStyleCnt="0"/>
      <dgm:spPr/>
    </dgm:pt>
    <dgm:pt modelId="{83E2E0EC-E048-464C-84DC-478C5F96F5D7}" type="pres">
      <dgm:prSet presAssocID="{4E6BDCFF-8E04-41C6-A676-858F34112C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D15421-33D5-4EBB-9D12-1FF13CF53147}" srcId="{F120D0EF-97F4-48C8-8838-FCA73951F50F}" destId="{832C29AF-7BAB-4C55-A773-C39DEFFE912D}" srcOrd="0" destOrd="0" parTransId="{8DB4CAC7-1ACF-4EAE-97AA-882F4E5E1054}" sibTransId="{36CFD584-87B3-4F6A-AB0F-25D9B0FCBB88}"/>
    <dgm:cxn modelId="{1688E36E-315C-47EF-843A-C5EB6224F92B}" type="presOf" srcId="{8F73F065-C6C2-4934-8B0C-4C101CE3AB7E}" destId="{5577E4D5-1127-41E4-88F5-DC69CEB312DD}" srcOrd="0" destOrd="0" presId="urn:microsoft.com/office/officeart/2005/8/layout/vList2"/>
    <dgm:cxn modelId="{2B761253-4F97-49FE-BBBA-1DF8239ABA73}" type="presOf" srcId="{3F842FE3-24C1-4857-8759-EC2045E0E62F}" destId="{2FBD4A5C-4BE2-4898-B14C-32C079095F7F}" srcOrd="0" destOrd="0" presId="urn:microsoft.com/office/officeart/2005/8/layout/vList2"/>
    <dgm:cxn modelId="{BDBCA29E-3894-43F0-9E7A-A3F397F95857}" type="presOf" srcId="{4E6BDCFF-8E04-41C6-A676-858F34112CF6}" destId="{83E2E0EC-E048-464C-84DC-478C5F96F5D7}" srcOrd="0" destOrd="0" presId="urn:microsoft.com/office/officeart/2005/8/layout/vList2"/>
    <dgm:cxn modelId="{2AC406BA-98FB-4ACF-969B-AD8B88E37368}" srcId="{F120D0EF-97F4-48C8-8838-FCA73951F50F}" destId="{3F842FE3-24C1-4857-8759-EC2045E0E62F}" srcOrd="1" destOrd="0" parTransId="{6BBD28C4-A53A-4452-B4E9-ED45276A22BA}" sibTransId="{63F17511-37D3-43EB-84C9-8F0640540993}"/>
    <dgm:cxn modelId="{06FC64BB-B34E-4417-8400-2503D6464B75}" srcId="{F120D0EF-97F4-48C8-8838-FCA73951F50F}" destId="{4E6BDCFF-8E04-41C6-A676-858F34112CF6}" srcOrd="3" destOrd="0" parTransId="{E3C420C5-BA50-459A-A915-CD0F1B7A22C6}" sibTransId="{CFC38192-3A31-41E8-ADAB-60ABCCAC88B1}"/>
    <dgm:cxn modelId="{C2FDFDD9-277E-43EE-90CF-0A60B5E9BD7B}" type="presOf" srcId="{F120D0EF-97F4-48C8-8838-FCA73951F50F}" destId="{599C5A2E-0ED1-4BDE-9898-B24804205856}" srcOrd="0" destOrd="0" presId="urn:microsoft.com/office/officeart/2005/8/layout/vList2"/>
    <dgm:cxn modelId="{29B085E3-1C7D-4BF4-8DBF-9907D910FCCD}" type="presOf" srcId="{832C29AF-7BAB-4C55-A773-C39DEFFE912D}" destId="{9F6A5AF1-AEB6-44E7-AAED-597F142F041F}" srcOrd="0" destOrd="0" presId="urn:microsoft.com/office/officeart/2005/8/layout/vList2"/>
    <dgm:cxn modelId="{DE22C2FB-0E77-4BCA-8CF5-019E2F0FFD4C}" srcId="{F120D0EF-97F4-48C8-8838-FCA73951F50F}" destId="{8F73F065-C6C2-4934-8B0C-4C101CE3AB7E}" srcOrd="2" destOrd="0" parTransId="{19FA0BEA-E8BD-42BC-BE64-BB4302DBF928}" sibTransId="{F35358B5-F09F-4CAE-9E84-E6E6951E4FB8}"/>
    <dgm:cxn modelId="{FBD3181C-7BBA-49DF-AAAA-7874337FD788}" type="presParOf" srcId="{599C5A2E-0ED1-4BDE-9898-B24804205856}" destId="{9F6A5AF1-AEB6-44E7-AAED-597F142F041F}" srcOrd="0" destOrd="0" presId="urn:microsoft.com/office/officeart/2005/8/layout/vList2"/>
    <dgm:cxn modelId="{3B001C75-DE7F-45C9-B263-271BCED071BA}" type="presParOf" srcId="{599C5A2E-0ED1-4BDE-9898-B24804205856}" destId="{9CB76FE3-CF7D-4897-927B-6C77DA60E779}" srcOrd="1" destOrd="0" presId="urn:microsoft.com/office/officeart/2005/8/layout/vList2"/>
    <dgm:cxn modelId="{5B66334D-1E79-45D0-A4C6-07BFD59A6B8B}" type="presParOf" srcId="{599C5A2E-0ED1-4BDE-9898-B24804205856}" destId="{2FBD4A5C-4BE2-4898-B14C-32C079095F7F}" srcOrd="2" destOrd="0" presId="urn:microsoft.com/office/officeart/2005/8/layout/vList2"/>
    <dgm:cxn modelId="{3FF47B38-D673-480E-BCB2-A7BCA5740162}" type="presParOf" srcId="{599C5A2E-0ED1-4BDE-9898-B24804205856}" destId="{6E3D383E-C238-47F8-A0BC-AD390C50AFAE}" srcOrd="3" destOrd="0" presId="urn:microsoft.com/office/officeart/2005/8/layout/vList2"/>
    <dgm:cxn modelId="{FCB3E1B4-248E-4F8B-8AAA-939C956E65D7}" type="presParOf" srcId="{599C5A2E-0ED1-4BDE-9898-B24804205856}" destId="{5577E4D5-1127-41E4-88F5-DC69CEB312DD}" srcOrd="4" destOrd="0" presId="urn:microsoft.com/office/officeart/2005/8/layout/vList2"/>
    <dgm:cxn modelId="{2C2F4E29-D669-46B8-ADCE-F7E25A853164}" type="presParOf" srcId="{599C5A2E-0ED1-4BDE-9898-B24804205856}" destId="{F68F9E6F-D4D1-45EA-906E-4EC5E58E555C}" srcOrd="5" destOrd="0" presId="urn:microsoft.com/office/officeart/2005/8/layout/vList2"/>
    <dgm:cxn modelId="{A23A40BD-827E-4A2D-8062-52ED17576206}" type="presParOf" srcId="{599C5A2E-0ED1-4BDE-9898-B24804205856}" destId="{83E2E0EC-E048-464C-84DC-478C5F96F5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4ADF8-B3DD-4800-83C7-9827709597F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80713E-9C84-411B-BE4E-6A64F96D7419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ova" panose="020B0504020202020204" pitchFamily="34" charset="0"/>
            </a:rPr>
            <a:t>Existing business for    at least 2 consecutive years </a:t>
          </a:r>
          <a:endParaRPr lang="en-US" sz="1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FC848D21-EB91-4505-AAF9-61E9E95D88B2}" type="parTrans" cxnId="{05460B6F-8DFF-45BA-BF64-7A27F1EF3476}">
      <dgm:prSet/>
      <dgm:spPr/>
      <dgm:t>
        <a:bodyPr/>
        <a:lstStyle/>
        <a:p>
          <a:endParaRPr lang="en-US"/>
        </a:p>
      </dgm:t>
    </dgm:pt>
    <dgm:pt modelId="{DB176E67-8EE4-49F0-8BE3-DBB7997381F4}" type="sibTrans" cxnId="{05460B6F-8DFF-45BA-BF64-7A27F1EF3476}">
      <dgm:prSet/>
      <dgm:spPr/>
      <dgm:t>
        <a:bodyPr/>
        <a:lstStyle/>
        <a:p>
          <a:endParaRPr lang="en-US"/>
        </a:p>
      </dgm:t>
    </dgm:pt>
    <dgm:pt modelId="{68EBA718-9729-4082-9351-83FA26AE0518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ova" panose="020B0504020202020204" pitchFamily="34" charset="0"/>
            </a:rPr>
            <a:t>Revenue of at least $200,000 annually </a:t>
          </a:r>
          <a:endParaRPr lang="en-US" sz="1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DAD93AED-FA17-4306-B947-4E913BAF4841}" type="parTrans" cxnId="{495480B4-2731-457A-9F95-6C32CDCAE25D}">
      <dgm:prSet/>
      <dgm:spPr/>
      <dgm:t>
        <a:bodyPr/>
        <a:lstStyle/>
        <a:p>
          <a:endParaRPr lang="en-US"/>
        </a:p>
      </dgm:t>
    </dgm:pt>
    <dgm:pt modelId="{E98E03DD-D852-4FBD-97B8-56EE593D6935}" type="sibTrans" cxnId="{495480B4-2731-457A-9F95-6C32CDCAE25D}">
      <dgm:prSet/>
      <dgm:spPr/>
      <dgm:t>
        <a:bodyPr/>
        <a:lstStyle/>
        <a:p>
          <a:endParaRPr lang="en-US"/>
        </a:p>
      </dgm:t>
    </dgm:pt>
    <dgm:pt modelId="{CB3D420F-3EF7-4EA8-B857-1DAF17996C3B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ova" panose="020B0504020202020204" pitchFamily="34" charset="0"/>
            </a:rPr>
            <a:t>Have a minimum of (2) full time employees (including owner) </a:t>
          </a:r>
          <a:endParaRPr lang="en-US" sz="1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89E957AC-8ABA-4015-9DF5-84619F3211B6}" type="parTrans" cxnId="{1F9C1FF5-EEC3-4105-987F-371DA2339266}">
      <dgm:prSet/>
      <dgm:spPr/>
      <dgm:t>
        <a:bodyPr/>
        <a:lstStyle/>
        <a:p>
          <a:endParaRPr lang="en-US"/>
        </a:p>
      </dgm:t>
    </dgm:pt>
    <dgm:pt modelId="{6CDEF4B1-F437-458D-A901-E2CE39A5FD98}" type="sibTrans" cxnId="{1F9C1FF5-EEC3-4105-987F-371DA2339266}">
      <dgm:prSet/>
      <dgm:spPr/>
      <dgm:t>
        <a:bodyPr/>
        <a:lstStyle/>
        <a:p>
          <a:endParaRPr lang="en-US"/>
        </a:p>
      </dgm:t>
    </dgm:pt>
    <dgm:pt modelId="{FBAF1417-C569-403F-B978-679DB97B3A43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ova" panose="020B0504020202020204" pitchFamily="34" charset="0"/>
            </a:rPr>
            <a:t>Past performance in construction industry </a:t>
          </a:r>
          <a:endParaRPr lang="en-US" sz="1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B7B369B6-180C-47E0-8759-A553B36878AD}" type="parTrans" cxnId="{625F830D-CEC2-4984-A823-8C4738ABAFCE}">
      <dgm:prSet/>
      <dgm:spPr/>
      <dgm:t>
        <a:bodyPr/>
        <a:lstStyle/>
        <a:p>
          <a:endParaRPr lang="en-US"/>
        </a:p>
      </dgm:t>
    </dgm:pt>
    <dgm:pt modelId="{2807FEAE-04D1-40EF-96A5-CD6774687BBE}" type="sibTrans" cxnId="{625F830D-CEC2-4984-A823-8C4738ABAFCE}">
      <dgm:prSet/>
      <dgm:spPr/>
      <dgm:t>
        <a:bodyPr/>
        <a:lstStyle/>
        <a:p>
          <a:endParaRPr lang="en-US"/>
        </a:p>
      </dgm:t>
    </dgm:pt>
    <dgm:pt modelId="{F272090D-DF61-4DDE-805B-59F970E0BD4B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ova" panose="020B0504020202020204" pitchFamily="34" charset="0"/>
            </a:rPr>
            <a:t>Pursuing transportation-related contracts </a:t>
          </a:r>
          <a:endParaRPr lang="en-US" sz="1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80B2EE12-F462-4F9D-B525-FED8E3EFD616}" type="parTrans" cxnId="{8CB212ED-9189-4F5A-B13E-88392940A507}">
      <dgm:prSet/>
      <dgm:spPr/>
      <dgm:t>
        <a:bodyPr/>
        <a:lstStyle/>
        <a:p>
          <a:endParaRPr lang="en-US"/>
        </a:p>
      </dgm:t>
    </dgm:pt>
    <dgm:pt modelId="{A784664E-7CCA-456B-A51B-0B132F17CC2C}" type="sibTrans" cxnId="{8CB212ED-9189-4F5A-B13E-88392940A507}">
      <dgm:prSet/>
      <dgm:spPr/>
      <dgm:t>
        <a:bodyPr/>
        <a:lstStyle/>
        <a:p>
          <a:endParaRPr lang="en-US"/>
        </a:p>
      </dgm:t>
    </dgm:pt>
    <dgm:pt modelId="{1F3328BA-CC97-43AC-9D29-C86EA31A4928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ova" panose="020B0504020202020204" pitchFamily="34" charset="0"/>
            </a:rPr>
            <a:t>Interested in satisfying credit, capacity, and character evaluations in consultation with  surety reps</a:t>
          </a:r>
          <a:endParaRPr lang="en-US" sz="1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2DF998FC-02FA-4CB3-9C87-ACD9F03569C1}" type="parTrans" cxnId="{297740DD-012D-479A-948E-04C0C52C0CDD}">
      <dgm:prSet/>
      <dgm:spPr/>
      <dgm:t>
        <a:bodyPr/>
        <a:lstStyle/>
        <a:p>
          <a:endParaRPr lang="en-US"/>
        </a:p>
      </dgm:t>
    </dgm:pt>
    <dgm:pt modelId="{A39B626F-62AB-4FB9-95C3-07D0172E8EE1}" type="sibTrans" cxnId="{297740DD-012D-479A-948E-04C0C52C0CDD}">
      <dgm:prSet/>
      <dgm:spPr/>
      <dgm:t>
        <a:bodyPr/>
        <a:lstStyle/>
        <a:p>
          <a:endParaRPr lang="en-US"/>
        </a:p>
      </dgm:t>
    </dgm:pt>
    <dgm:pt modelId="{00EC1218-4A4A-447E-BB86-4CCE4C5A23A0}" type="pres">
      <dgm:prSet presAssocID="{E8E4ADF8-B3DD-4800-83C7-9827709597F1}" presName="root" presStyleCnt="0">
        <dgm:presLayoutVars>
          <dgm:dir/>
          <dgm:resizeHandles val="exact"/>
        </dgm:presLayoutVars>
      </dgm:prSet>
      <dgm:spPr/>
    </dgm:pt>
    <dgm:pt modelId="{960FCC38-FA03-4763-B0A0-57AEDA41CE1A}" type="pres">
      <dgm:prSet presAssocID="{C680713E-9C84-411B-BE4E-6A64F96D7419}" presName="compNode" presStyleCnt="0"/>
      <dgm:spPr/>
    </dgm:pt>
    <dgm:pt modelId="{BB7ABABC-7EA7-477A-9796-EDFB4E3B03F3}" type="pres">
      <dgm:prSet presAssocID="{C680713E-9C84-411B-BE4E-6A64F96D7419}" presName="iconRect" presStyleLbl="node1" presStyleIdx="0" presStyleCnt="6" custScaleX="299926" custScaleY="279463" custLinFactX="833907" custLinFactNeighborX="900000" custLinFactNeighborY="-190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2BC04B09-42BD-47B3-B14B-CFC4E0CDD68C}" type="pres">
      <dgm:prSet presAssocID="{C680713E-9C84-411B-BE4E-6A64F96D7419}" presName="spaceRect" presStyleCnt="0"/>
      <dgm:spPr/>
    </dgm:pt>
    <dgm:pt modelId="{FFBDEBE5-BF64-4241-B842-ABC00802D422}" type="pres">
      <dgm:prSet presAssocID="{C680713E-9C84-411B-BE4E-6A64F96D7419}" presName="textRect" presStyleLbl="revTx" presStyleIdx="0" presStyleCnt="6" custScaleX="137760">
        <dgm:presLayoutVars>
          <dgm:chMax val="1"/>
          <dgm:chPref val="1"/>
        </dgm:presLayoutVars>
      </dgm:prSet>
      <dgm:spPr/>
    </dgm:pt>
    <dgm:pt modelId="{DDB87104-8C0D-4BF2-A4A7-B004F77CBBD4}" type="pres">
      <dgm:prSet presAssocID="{DB176E67-8EE4-49F0-8BE3-DBB7997381F4}" presName="sibTrans" presStyleCnt="0"/>
      <dgm:spPr/>
    </dgm:pt>
    <dgm:pt modelId="{BE54479C-CE47-4ED9-AD90-81A3B087ED6B}" type="pres">
      <dgm:prSet presAssocID="{68EBA718-9729-4082-9351-83FA26AE0518}" presName="compNode" presStyleCnt="0"/>
      <dgm:spPr/>
    </dgm:pt>
    <dgm:pt modelId="{A68D5A6B-4543-401A-BD56-EA06A0EB3E77}" type="pres">
      <dgm:prSet presAssocID="{68EBA718-9729-4082-9351-83FA26AE0518}" presName="iconRect" presStyleLbl="node1" presStyleIdx="1" presStyleCnt="6" custScaleX="236742" custScaleY="223664" custLinFactNeighborX="-1" custLinFactNeighborY="-304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5D82A39-70A0-4FF3-9FF2-4F3ED104C10F}" type="pres">
      <dgm:prSet presAssocID="{68EBA718-9729-4082-9351-83FA26AE0518}" presName="spaceRect" presStyleCnt="0"/>
      <dgm:spPr/>
    </dgm:pt>
    <dgm:pt modelId="{A8FE9E87-2F54-426C-B5DF-1642CF49B794}" type="pres">
      <dgm:prSet presAssocID="{68EBA718-9729-4082-9351-83FA26AE0518}" presName="textRect" presStyleLbl="revTx" presStyleIdx="1" presStyleCnt="6" custScaleX="119012" custLinFactNeighborY="9060">
        <dgm:presLayoutVars>
          <dgm:chMax val="1"/>
          <dgm:chPref val="1"/>
        </dgm:presLayoutVars>
      </dgm:prSet>
      <dgm:spPr/>
    </dgm:pt>
    <dgm:pt modelId="{AEF0A20D-5F40-4503-B962-63E3DC3FE9C4}" type="pres">
      <dgm:prSet presAssocID="{E98E03DD-D852-4FBD-97B8-56EE593D6935}" presName="sibTrans" presStyleCnt="0"/>
      <dgm:spPr/>
    </dgm:pt>
    <dgm:pt modelId="{EE75DF15-7E80-4740-9CFB-9AAA29CBB523}" type="pres">
      <dgm:prSet presAssocID="{CB3D420F-3EF7-4EA8-B857-1DAF17996C3B}" presName="compNode" presStyleCnt="0"/>
      <dgm:spPr/>
    </dgm:pt>
    <dgm:pt modelId="{B1B40C1F-E467-45D7-923F-FDEC44263B4A}" type="pres">
      <dgm:prSet presAssocID="{CB3D420F-3EF7-4EA8-B857-1DAF17996C3B}" presName="iconRect" presStyleLbl="node1" presStyleIdx="2" presStyleCnt="6" custScaleX="267184" custScaleY="248817" custLinFactX="149308" custLinFactNeighborX="200000" custLinFactNeighborY="-401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1C63E272-D89C-4913-9C0E-E618B93BFF76}" type="pres">
      <dgm:prSet presAssocID="{CB3D420F-3EF7-4EA8-B857-1DAF17996C3B}" presName="spaceRect" presStyleCnt="0"/>
      <dgm:spPr/>
    </dgm:pt>
    <dgm:pt modelId="{D2019D93-5F68-43B0-A11E-F6439DE10ABA}" type="pres">
      <dgm:prSet presAssocID="{CB3D420F-3EF7-4EA8-B857-1DAF17996C3B}" presName="textRect" presStyleLbl="revTx" presStyleIdx="2" presStyleCnt="6" custScaleX="153323" custLinFactNeighborX="3168" custLinFactNeighborY="6040">
        <dgm:presLayoutVars>
          <dgm:chMax val="1"/>
          <dgm:chPref val="1"/>
        </dgm:presLayoutVars>
      </dgm:prSet>
      <dgm:spPr/>
    </dgm:pt>
    <dgm:pt modelId="{E5684A93-C81C-4DC0-BD16-26B94BBFB2CD}" type="pres">
      <dgm:prSet presAssocID="{6CDEF4B1-F437-458D-A901-E2CE39A5FD98}" presName="sibTrans" presStyleCnt="0"/>
      <dgm:spPr/>
    </dgm:pt>
    <dgm:pt modelId="{82E3109A-71EB-4744-B56C-B334AA838BD9}" type="pres">
      <dgm:prSet presAssocID="{FBAF1417-C569-403F-B978-679DB97B3A43}" presName="compNode" presStyleCnt="0"/>
      <dgm:spPr/>
    </dgm:pt>
    <dgm:pt modelId="{9CF84209-6509-40BD-8273-D9C465078C4C}" type="pres">
      <dgm:prSet presAssocID="{FBAF1417-C569-403F-B978-679DB97B3A43}" presName="iconRect" presStyleLbl="node1" presStyleIdx="3" presStyleCnt="6" custScaleX="227121" custScaleY="259585" custLinFactX="-500000" custLinFactNeighborX="-508587" custLinFactNeighborY="-5612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C033D64-2C3C-46A8-B510-9A6027C24638}" type="pres">
      <dgm:prSet presAssocID="{FBAF1417-C569-403F-B978-679DB97B3A43}" presName="spaceRect" presStyleCnt="0"/>
      <dgm:spPr/>
    </dgm:pt>
    <dgm:pt modelId="{8B4F3835-D71F-4079-B38C-889E7309682D}" type="pres">
      <dgm:prSet presAssocID="{FBAF1417-C569-403F-B978-679DB97B3A43}" presName="textRect" presStyleLbl="revTx" presStyleIdx="3" presStyleCnt="6" custScaleX="145672" custLinFactNeighborY="7550">
        <dgm:presLayoutVars>
          <dgm:chMax val="1"/>
          <dgm:chPref val="1"/>
        </dgm:presLayoutVars>
      </dgm:prSet>
      <dgm:spPr/>
    </dgm:pt>
    <dgm:pt modelId="{CDF63C32-70F3-4CE7-BC40-D1F72B33F40B}" type="pres">
      <dgm:prSet presAssocID="{2807FEAE-04D1-40EF-96A5-CD6774687BBE}" presName="sibTrans" presStyleCnt="0"/>
      <dgm:spPr/>
    </dgm:pt>
    <dgm:pt modelId="{790D08C7-C67F-4432-A928-359C6AB4404E}" type="pres">
      <dgm:prSet presAssocID="{F272090D-DF61-4DDE-805B-59F970E0BD4B}" presName="compNode" presStyleCnt="0"/>
      <dgm:spPr/>
    </dgm:pt>
    <dgm:pt modelId="{27580921-977F-4B01-AD20-A46C6518B878}" type="pres">
      <dgm:prSet presAssocID="{F272090D-DF61-4DDE-805B-59F970E0BD4B}" presName="iconRect" presStyleLbl="node1" presStyleIdx="4" presStyleCnt="6" custScaleX="277264" custScaleY="260685" custLinFactNeighborX="-497" custLinFactNeighborY="391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99959B07-E62A-4AD8-AF55-2A10469607D4}" type="pres">
      <dgm:prSet presAssocID="{F272090D-DF61-4DDE-805B-59F970E0BD4B}" presName="spaceRect" presStyleCnt="0"/>
      <dgm:spPr/>
    </dgm:pt>
    <dgm:pt modelId="{29D0299A-F8D7-4F0A-A792-E1A30834D0FD}" type="pres">
      <dgm:prSet presAssocID="{F272090D-DF61-4DDE-805B-59F970E0BD4B}" presName="textRect" presStyleLbl="revTx" presStyleIdx="4" presStyleCnt="6" custScaleX="131071" custLinFactNeighborX="3600" custLinFactNeighborY="5770">
        <dgm:presLayoutVars>
          <dgm:chMax val="1"/>
          <dgm:chPref val="1"/>
        </dgm:presLayoutVars>
      </dgm:prSet>
      <dgm:spPr/>
    </dgm:pt>
    <dgm:pt modelId="{E085B008-5083-465E-B981-7CBCB810F4FE}" type="pres">
      <dgm:prSet presAssocID="{A784664E-7CCA-456B-A51B-0B132F17CC2C}" presName="sibTrans" presStyleCnt="0"/>
      <dgm:spPr/>
    </dgm:pt>
    <dgm:pt modelId="{FDF5EBAF-43EA-4B1A-B294-8CEB6B504EF3}" type="pres">
      <dgm:prSet presAssocID="{1F3328BA-CC97-43AC-9D29-C86EA31A4928}" presName="compNode" presStyleCnt="0"/>
      <dgm:spPr/>
    </dgm:pt>
    <dgm:pt modelId="{EAEDEF34-63AD-42E3-9FBF-296ABEC13342}" type="pres">
      <dgm:prSet presAssocID="{1F3328BA-CC97-43AC-9D29-C86EA31A4928}" presName="iconRect" presStyleLbl="node1" presStyleIdx="5" presStyleCnt="6" custScaleX="254977" custScaleY="168591" custLinFactX="-500000" custLinFactNeighborX="-577237" custLinFactNeighborY="-1924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</dgm:spPr>
    </dgm:pt>
    <dgm:pt modelId="{31E7EC46-7677-4B5D-B234-E58E239F72B0}" type="pres">
      <dgm:prSet presAssocID="{1F3328BA-CC97-43AC-9D29-C86EA31A4928}" presName="spaceRect" presStyleCnt="0"/>
      <dgm:spPr/>
    </dgm:pt>
    <dgm:pt modelId="{2521E18E-72E1-49FF-92EE-0231611C1B26}" type="pres">
      <dgm:prSet presAssocID="{1F3328BA-CC97-43AC-9D29-C86EA31A4928}" presName="textRect" presStyleLbl="revTx" presStyleIdx="5" presStyleCnt="6" custScaleX="170981" custLinFactNeighborY="23147">
        <dgm:presLayoutVars>
          <dgm:chMax val="1"/>
          <dgm:chPref val="1"/>
        </dgm:presLayoutVars>
      </dgm:prSet>
      <dgm:spPr/>
    </dgm:pt>
  </dgm:ptLst>
  <dgm:cxnLst>
    <dgm:cxn modelId="{625F830D-CEC2-4984-A823-8C4738ABAFCE}" srcId="{E8E4ADF8-B3DD-4800-83C7-9827709597F1}" destId="{FBAF1417-C569-403F-B978-679DB97B3A43}" srcOrd="3" destOrd="0" parTransId="{B7B369B6-180C-47E0-8759-A553B36878AD}" sibTransId="{2807FEAE-04D1-40EF-96A5-CD6774687BBE}"/>
    <dgm:cxn modelId="{DF3E5015-E13E-4017-B3B3-968A18254A48}" type="presOf" srcId="{C680713E-9C84-411B-BE4E-6A64F96D7419}" destId="{FFBDEBE5-BF64-4241-B842-ABC00802D422}" srcOrd="0" destOrd="0" presId="urn:microsoft.com/office/officeart/2018/2/layout/IconLabelList"/>
    <dgm:cxn modelId="{0B581F64-DA92-4A65-8E2D-8F7E55B025EB}" type="presOf" srcId="{FBAF1417-C569-403F-B978-679DB97B3A43}" destId="{8B4F3835-D71F-4079-B38C-889E7309682D}" srcOrd="0" destOrd="0" presId="urn:microsoft.com/office/officeart/2018/2/layout/IconLabelList"/>
    <dgm:cxn modelId="{2F78AB65-3B2E-4134-AB84-FD08223EBA43}" type="presOf" srcId="{E8E4ADF8-B3DD-4800-83C7-9827709597F1}" destId="{00EC1218-4A4A-447E-BB86-4CCE4C5A23A0}" srcOrd="0" destOrd="0" presId="urn:microsoft.com/office/officeart/2018/2/layout/IconLabelList"/>
    <dgm:cxn modelId="{05460B6F-8DFF-45BA-BF64-7A27F1EF3476}" srcId="{E8E4ADF8-B3DD-4800-83C7-9827709597F1}" destId="{C680713E-9C84-411B-BE4E-6A64F96D7419}" srcOrd="0" destOrd="0" parTransId="{FC848D21-EB91-4505-AAF9-61E9E95D88B2}" sibTransId="{DB176E67-8EE4-49F0-8BE3-DBB7997381F4}"/>
    <dgm:cxn modelId="{D784387A-5934-4AB1-A4FB-8AF739DCAFE3}" type="presOf" srcId="{CB3D420F-3EF7-4EA8-B857-1DAF17996C3B}" destId="{D2019D93-5F68-43B0-A11E-F6439DE10ABA}" srcOrd="0" destOrd="0" presId="urn:microsoft.com/office/officeart/2018/2/layout/IconLabelList"/>
    <dgm:cxn modelId="{495480B4-2731-457A-9F95-6C32CDCAE25D}" srcId="{E8E4ADF8-B3DD-4800-83C7-9827709597F1}" destId="{68EBA718-9729-4082-9351-83FA26AE0518}" srcOrd="1" destOrd="0" parTransId="{DAD93AED-FA17-4306-B947-4E913BAF4841}" sibTransId="{E98E03DD-D852-4FBD-97B8-56EE593D6935}"/>
    <dgm:cxn modelId="{7910D2BE-C79E-48FC-83F5-3675877B6E28}" type="presOf" srcId="{68EBA718-9729-4082-9351-83FA26AE0518}" destId="{A8FE9E87-2F54-426C-B5DF-1642CF49B794}" srcOrd="0" destOrd="0" presId="urn:microsoft.com/office/officeart/2018/2/layout/IconLabelList"/>
    <dgm:cxn modelId="{94B086CF-0474-4246-8D1F-0CCB508B803E}" type="presOf" srcId="{F272090D-DF61-4DDE-805B-59F970E0BD4B}" destId="{29D0299A-F8D7-4F0A-A792-E1A30834D0FD}" srcOrd="0" destOrd="0" presId="urn:microsoft.com/office/officeart/2018/2/layout/IconLabelList"/>
    <dgm:cxn modelId="{E3A626D1-9E2A-4795-AB01-2C352941FC1D}" type="presOf" srcId="{1F3328BA-CC97-43AC-9D29-C86EA31A4928}" destId="{2521E18E-72E1-49FF-92EE-0231611C1B26}" srcOrd="0" destOrd="0" presId="urn:microsoft.com/office/officeart/2018/2/layout/IconLabelList"/>
    <dgm:cxn modelId="{297740DD-012D-479A-948E-04C0C52C0CDD}" srcId="{E8E4ADF8-B3DD-4800-83C7-9827709597F1}" destId="{1F3328BA-CC97-43AC-9D29-C86EA31A4928}" srcOrd="5" destOrd="0" parTransId="{2DF998FC-02FA-4CB3-9C87-ACD9F03569C1}" sibTransId="{A39B626F-62AB-4FB9-95C3-07D0172E8EE1}"/>
    <dgm:cxn modelId="{8CB212ED-9189-4F5A-B13E-88392940A507}" srcId="{E8E4ADF8-B3DD-4800-83C7-9827709597F1}" destId="{F272090D-DF61-4DDE-805B-59F970E0BD4B}" srcOrd="4" destOrd="0" parTransId="{80B2EE12-F462-4F9D-B525-FED8E3EFD616}" sibTransId="{A784664E-7CCA-456B-A51B-0B132F17CC2C}"/>
    <dgm:cxn modelId="{1F9C1FF5-EEC3-4105-987F-371DA2339266}" srcId="{E8E4ADF8-B3DD-4800-83C7-9827709597F1}" destId="{CB3D420F-3EF7-4EA8-B857-1DAF17996C3B}" srcOrd="2" destOrd="0" parTransId="{89E957AC-8ABA-4015-9DF5-84619F3211B6}" sibTransId="{6CDEF4B1-F437-458D-A901-E2CE39A5FD98}"/>
    <dgm:cxn modelId="{A56830DD-A8F5-4F77-BCE8-D9031D767FF1}" type="presParOf" srcId="{00EC1218-4A4A-447E-BB86-4CCE4C5A23A0}" destId="{960FCC38-FA03-4763-B0A0-57AEDA41CE1A}" srcOrd="0" destOrd="0" presId="urn:microsoft.com/office/officeart/2018/2/layout/IconLabelList"/>
    <dgm:cxn modelId="{888B11BB-A0ED-4D25-A869-9A47ADFCE7D6}" type="presParOf" srcId="{960FCC38-FA03-4763-B0A0-57AEDA41CE1A}" destId="{BB7ABABC-7EA7-477A-9796-EDFB4E3B03F3}" srcOrd="0" destOrd="0" presId="urn:microsoft.com/office/officeart/2018/2/layout/IconLabelList"/>
    <dgm:cxn modelId="{486C7257-F617-4A7B-86C9-FF33A222B8F9}" type="presParOf" srcId="{960FCC38-FA03-4763-B0A0-57AEDA41CE1A}" destId="{2BC04B09-42BD-47B3-B14B-CFC4E0CDD68C}" srcOrd="1" destOrd="0" presId="urn:microsoft.com/office/officeart/2018/2/layout/IconLabelList"/>
    <dgm:cxn modelId="{85540352-6BEE-41BA-B61E-5AEE096E9089}" type="presParOf" srcId="{960FCC38-FA03-4763-B0A0-57AEDA41CE1A}" destId="{FFBDEBE5-BF64-4241-B842-ABC00802D422}" srcOrd="2" destOrd="0" presId="urn:microsoft.com/office/officeart/2018/2/layout/IconLabelList"/>
    <dgm:cxn modelId="{566C85B2-8B46-4F6A-8A7D-2ED809E42C0D}" type="presParOf" srcId="{00EC1218-4A4A-447E-BB86-4CCE4C5A23A0}" destId="{DDB87104-8C0D-4BF2-A4A7-B004F77CBBD4}" srcOrd="1" destOrd="0" presId="urn:microsoft.com/office/officeart/2018/2/layout/IconLabelList"/>
    <dgm:cxn modelId="{C8983FDD-3DE4-40AF-A60A-81743CC68CBD}" type="presParOf" srcId="{00EC1218-4A4A-447E-BB86-4CCE4C5A23A0}" destId="{BE54479C-CE47-4ED9-AD90-81A3B087ED6B}" srcOrd="2" destOrd="0" presId="urn:microsoft.com/office/officeart/2018/2/layout/IconLabelList"/>
    <dgm:cxn modelId="{65C2300A-7E4E-4AF5-B421-A828F95FED99}" type="presParOf" srcId="{BE54479C-CE47-4ED9-AD90-81A3B087ED6B}" destId="{A68D5A6B-4543-401A-BD56-EA06A0EB3E77}" srcOrd="0" destOrd="0" presId="urn:microsoft.com/office/officeart/2018/2/layout/IconLabelList"/>
    <dgm:cxn modelId="{73B76B08-5324-4DF8-AFEF-94F7C8A4DE4B}" type="presParOf" srcId="{BE54479C-CE47-4ED9-AD90-81A3B087ED6B}" destId="{A5D82A39-70A0-4FF3-9FF2-4F3ED104C10F}" srcOrd="1" destOrd="0" presId="urn:microsoft.com/office/officeart/2018/2/layout/IconLabelList"/>
    <dgm:cxn modelId="{D4E7D4B4-DB54-402B-92F2-B520ABCE5D61}" type="presParOf" srcId="{BE54479C-CE47-4ED9-AD90-81A3B087ED6B}" destId="{A8FE9E87-2F54-426C-B5DF-1642CF49B794}" srcOrd="2" destOrd="0" presId="urn:microsoft.com/office/officeart/2018/2/layout/IconLabelList"/>
    <dgm:cxn modelId="{D4C3E3B3-F361-4672-91B5-D1E4C3D80026}" type="presParOf" srcId="{00EC1218-4A4A-447E-BB86-4CCE4C5A23A0}" destId="{AEF0A20D-5F40-4503-B962-63E3DC3FE9C4}" srcOrd="3" destOrd="0" presId="urn:microsoft.com/office/officeart/2018/2/layout/IconLabelList"/>
    <dgm:cxn modelId="{60A999A5-160C-466A-91A5-4177F0311871}" type="presParOf" srcId="{00EC1218-4A4A-447E-BB86-4CCE4C5A23A0}" destId="{EE75DF15-7E80-4740-9CFB-9AAA29CBB523}" srcOrd="4" destOrd="0" presId="urn:microsoft.com/office/officeart/2018/2/layout/IconLabelList"/>
    <dgm:cxn modelId="{0B01E539-CD67-4339-B3C0-1035D25856A3}" type="presParOf" srcId="{EE75DF15-7E80-4740-9CFB-9AAA29CBB523}" destId="{B1B40C1F-E467-45D7-923F-FDEC44263B4A}" srcOrd="0" destOrd="0" presId="urn:microsoft.com/office/officeart/2018/2/layout/IconLabelList"/>
    <dgm:cxn modelId="{2D322898-D887-48C6-9F42-2CADAF0756D3}" type="presParOf" srcId="{EE75DF15-7E80-4740-9CFB-9AAA29CBB523}" destId="{1C63E272-D89C-4913-9C0E-E618B93BFF76}" srcOrd="1" destOrd="0" presId="urn:microsoft.com/office/officeart/2018/2/layout/IconLabelList"/>
    <dgm:cxn modelId="{7B45EBF6-B647-4485-851A-B0404B36C208}" type="presParOf" srcId="{EE75DF15-7E80-4740-9CFB-9AAA29CBB523}" destId="{D2019D93-5F68-43B0-A11E-F6439DE10ABA}" srcOrd="2" destOrd="0" presId="urn:microsoft.com/office/officeart/2018/2/layout/IconLabelList"/>
    <dgm:cxn modelId="{0AF52ECE-16FA-45A1-9531-1E66F301BE68}" type="presParOf" srcId="{00EC1218-4A4A-447E-BB86-4CCE4C5A23A0}" destId="{E5684A93-C81C-4DC0-BD16-26B94BBFB2CD}" srcOrd="5" destOrd="0" presId="urn:microsoft.com/office/officeart/2018/2/layout/IconLabelList"/>
    <dgm:cxn modelId="{C19DE417-454B-4479-98D2-19C704A49175}" type="presParOf" srcId="{00EC1218-4A4A-447E-BB86-4CCE4C5A23A0}" destId="{82E3109A-71EB-4744-B56C-B334AA838BD9}" srcOrd="6" destOrd="0" presId="urn:microsoft.com/office/officeart/2018/2/layout/IconLabelList"/>
    <dgm:cxn modelId="{A18BDE16-482D-409B-A978-1372A6549131}" type="presParOf" srcId="{82E3109A-71EB-4744-B56C-B334AA838BD9}" destId="{9CF84209-6509-40BD-8273-D9C465078C4C}" srcOrd="0" destOrd="0" presId="urn:microsoft.com/office/officeart/2018/2/layout/IconLabelList"/>
    <dgm:cxn modelId="{B15E6701-B5A0-4BA2-A29E-90916C454D64}" type="presParOf" srcId="{82E3109A-71EB-4744-B56C-B334AA838BD9}" destId="{FC033D64-2C3C-46A8-B510-9A6027C24638}" srcOrd="1" destOrd="0" presId="urn:microsoft.com/office/officeart/2018/2/layout/IconLabelList"/>
    <dgm:cxn modelId="{F2F662BB-53A1-4C69-BF38-0D4ED682C940}" type="presParOf" srcId="{82E3109A-71EB-4744-B56C-B334AA838BD9}" destId="{8B4F3835-D71F-4079-B38C-889E7309682D}" srcOrd="2" destOrd="0" presId="urn:microsoft.com/office/officeart/2018/2/layout/IconLabelList"/>
    <dgm:cxn modelId="{CA5B6389-7371-4268-81BE-90A97C133CAB}" type="presParOf" srcId="{00EC1218-4A4A-447E-BB86-4CCE4C5A23A0}" destId="{CDF63C32-70F3-4CE7-BC40-D1F72B33F40B}" srcOrd="7" destOrd="0" presId="urn:microsoft.com/office/officeart/2018/2/layout/IconLabelList"/>
    <dgm:cxn modelId="{2D0A2FFC-D419-47BA-8704-0618E472B8E5}" type="presParOf" srcId="{00EC1218-4A4A-447E-BB86-4CCE4C5A23A0}" destId="{790D08C7-C67F-4432-A928-359C6AB4404E}" srcOrd="8" destOrd="0" presId="urn:microsoft.com/office/officeart/2018/2/layout/IconLabelList"/>
    <dgm:cxn modelId="{A7E8FDB7-C1B5-4A03-B865-65C7CCF183A9}" type="presParOf" srcId="{790D08C7-C67F-4432-A928-359C6AB4404E}" destId="{27580921-977F-4B01-AD20-A46C6518B878}" srcOrd="0" destOrd="0" presId="urn:microsoft.com/office/officeart/2018/2/layout/IconLabelList"/>
    <dgm:cxn modelId="{392F4AE5-CB65-4250-BF32-AF02761FC6AA}" type="presParOf" srcId="{790D08C7-C67F-4432-A928-359C6AB4404E}" destId="{99959B07-E62A-4AD8-AF55-2A10469607D4}" srcOrd="1" destOrd="0" presId="urn:microsoft.com/office/officeart/2018/2/layout/IconLabelList"/>
    <dgm:cxn modelId="{A1311BF7-F29B-4DF7-A634-B3C834E23063}" type="presParOf" srcId="{790D08C7-C67F-4432-A928-359C6AB4404E}" destId="{29D0299A-F8D7-4F0A-A792-E1A30834D0FD}" srcOrd="2" destOrd="0" presId="urn:microsoft.com/office/officeart/2018/2/layout/IconLabelList"/>
    <dgm:cxn modelId="{2B342992-0417-47FA-8D6E-154748D59607}" type="presParOf" srcId="{00EC1218-4A4A-447E-BB86-4CCE4C5A23A0}" destId="{E085B008-5083-465E-B981-7CBCB810F4FE}" srcOrd="9" destOrd="0" presId="urn:microsoft.com/office/officeart/2018/2/layout/IconLabelList"/>
    <dgm:cxn modelId="{CE92A351-2D34-45D2-98E0-586C282270A3}" type="presParOf" srcId="{00EC1218-4A4A-447E-BB86-4CCE4C5A23A0}" destId="{FDF5EBAF-43EA-4B1A-B294-8CEB6B504EF3}" srcOrd="10" destOrd="0" presId="urn:microsoft.com/office/officeart/2018/2/layout/IconLabelList"/>
    <dgm:cxn modelId="{5F48AE17-E61E-43CD-A116-7AD82F03DC7A}" type="presParOf" srcId="{FDF5EBAF-43EA-4B1A-B294-8CEB6B504EF3}" destId="{EAEDEF34-63AD-42E3-9FBF-296ABEC13342}" srcOrd="0" destOrd="0" presId="urn:microsoft.com/office/officeart/2018/2/layout/IconLabelList"/>
    <dgm:cxn modelId="{5F793357-C128-42D4-9BE6-D090A2FDF15A}" type="presParOf" srcId="{FDF5EBAF-43EA-4B1A-B294-8CEB6B504EF3}" destId="{31E7EC46-7677-4B5D-B234-E58E239F72B0}" srcOrd="1" destOrd="0" presId="urn:microsoft.com/office/officeart/2018/2/layout/IconLabelList"/>
    <dgm:cxn modelId="{34ED1B24-C978-4AED-B8C4-E5471C9BFC3A}" type="presParOf" srcId="{FDF5EBAF-43EA-4B1A-B294-8CEB6B504EF3}" destId="{2521E18E-72E1-49FF-92EE-0231611C1B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611E8-4A16-46B0-84EE-EBD25B1FE97B}">
      <dsp:nvSpPr>
        <dsp:cNvPr id="0" name=""/>
        <dsp:cNvSpPr/>
      </dsp:nvSpPr>
      <dsp:spPr>
        <a:xfrm>
          <a:off x="50" y="26551"/>
          <a:ext cx="6207540" cy="91143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  <a:r>
            <a:rPr lang="en-US" sz="3800" i="0" kern="1200" baseline="0" dirty="0"/>
            <a:t>1 regional centers</a:t>
          </a:r>
          <a:endParaRPr lang="en-US" sz="3800" kern="1200" dirty="0"/>
        </a:p>
      </dsp:txBody>
      <dsp:txXfrm>
        <a:off x="44542" y="71043"/>
        <a:ext cx="6118556" cy="822446"/>
      </dsp:txXfrm>
    </dsp:sp>
    <dsp:sp modelId="{6C216AEA-5693-4878-A0FD-690F9F3B376D}">
      <dsp:nvSpPr>
        <dsp:cNvPr id="0" name=""/>
        <dsp:cNvSpPr/>
      </dsp:nvSpPr>
      <dsp:spPr>
        <a:xfrm>
          <a:off x="0" y="1030805"/>
          <a:ext cx="10168127" cy="91143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0" kern="1200" baseline="0" dirty="0"/>
            <a:t>Free business counseling and technical assistance</a:t>
          </a:r>
          <a:endParaRPr lang="en-US" sz="3800" kern="1200" dirty="0"/>
        </a:p>
      </dsp:txBody>
      <dsp:txXfrm>
        <a:off x="44492" y="1075297"/>
        <a:ext cx="10079143" cy="822446"/>
      </dsp:txXfrm>
    </dsp:sp>
    <dsp:sp modelId="{34AE438C-288E-4900-B4E3-6F3A3A9EB82D}">
      <dsp:nvSpPr>
        <dsp:cNvPr id="0" name=""/>
        <dsp:cNvSpPr/>
      </dsp:nvSpPr>
      <dsp:spPr>
        <a:xfrm>
          <a:off x="0" y="2051675"/>
          <a:ext cx="10168127" cy="91143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0" kern="1200" baseline="0" dirty="0"/>
            <a:t>Provide U.S. DOT programming</a:t>
          </a:r>
          <a:endParaRPr lang="en-US" sz="3800" kern="1200" dirty="0"/>
        </a:p>
      </dsp:txBody>
      <dsp:txXfrm>
        <a:off x="44492" y="2096167"/>
        <a:ext cx="10079143" cy="822446"/>
      </dsp:txXfrm>
    </dsp:sp>
    <dsp:sp modelId="{3183FA87-1313-49A1-8228-0F1AD32CB101}">
      <dsp:nvSpPr>
        <dsp:cNvPr id="0" name=""/>
        <dsp:cNvSpPr/>
      </dsp:nvSpPr>
      <dsp:spPr>
        <a:xfrm>
          <a:off x="0" y="3072545"/>
          <a:ext cx="10168127" cy="9114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0" kern="1200" baseline="0" dirty="0"/>
            <a:t>Foster key regional relationships</a:t>
          </a:r>
          <a:endParaRPr lang="en-US" sz="3800" kern="1200" dirty="0"/>
        </a:p>
      </dsp:txBody>
      <dsp:txXfrm>
        <a:off x="44492" y="3117037"/>
        <a:ext cx="10079143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A5AF1-AEB6-44E7-AAED-597F142F041F}">
      <dsp:nvSpPr>
        <dsp:cNvPr id="0" name=""/>
        <dsp:cNvSpPr/>
      </dsp:nvSpPr>
      <dsp:spPr>
        <a:xfrm>
          <a:off x="0" y="50453"/>
          <a:ext cx="4124758" cy="123317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Regional Projects and Stakeholders</a:t>
          </a:r>
        </a:p>
      </dsp:txBody>
      <dsp:txXfrm>
        <a:off x="60199" y="110652"/>
        <a:ext cx="4004360" cy="1112781"/>
      </dsp:txXfrm>
    </dsp:sp>
    <dsp:sp modelId="{2FBD4A5C-4BE2-4898-B14C-32C079095F7F}">
      <dsp:nvSpPr>
        <dsp:cNvPr id="0" name=""/>
        <dsp:cNvSpPr/>
      </dsp:nvSpPr>
      <dsp:spPr>
        <a:xfrm>
          <a:off x="0" y="1372913"/>
          <a:ext cx="4124758" cy="123317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Educational Workshops</a:t>
          </a:r>
        </a:p>
      </dsp:txBody>
      <dsp:txXfrm>
        <a:off x="60199" y="1433112"/>
        <a:ext cx="4004360" cy="1112781"/>
      </dsp:txXfrm>
    </dsp:sp>
    <dsp:sp modelId="{5577E4D5-1127-41E4-88F5-DC69CEB312DD}">
      <dsp:nvSpPr>
        <dsp:cNvPr id="0" name=""/>
        <dsp:cNvSpPr/>
      </dsp:nvSpPr>
      <dsp:spPr>
        <a:xfrm>
          <a:off x="0" y="2695373"/>
          <a:ext cx="4124758" cy="123317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Bond Readiness</a:t>
          </a:r>
        </a:p>
      </dsp:txBody>
      <dsp:txXfrm>
        <a:off x="60199" y="2755572"/>
        <a:ext cx="4004360" cy="1112781"/>
      </dsp:txXfrm>
    </dsp:sp>
    <dsp:sp modelId="{83E2E0EC-E048-464C-84DC-478C5F96F5D7}">
      <dsp:nvSpPr>
        <dsp:cNvPr id="0" name=""/>
        <dsp:cNvSpPr/>
      </dsp:nvSpPr>
      <dsp:spPr>
        <a:xfrm>
          <a:off x="0" y="4017833"/>
          <a:ext cx="4124758" cy="123317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0" kern="1200" baseline="0" dirty="0"/>
            <a:t>Follow-Up Technical Assistance</a:t>
          </a:r>
          <a:endParaRPr lang="en-US" sz="3100" kern="1200" dirty="0"/>
        </a:p>
      </dsp:txBody>
      <dsp:txXfrm>
        <a:off x="60199" y="4078032"/>
        <a:ext cx="4004360" cy="1112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BABC-7EA7-477A-9796-EDFB4E3B03F3}">
      <dsp:nvSpPr>
        <dsp:cNvPr id="0" name=""/>
        <dsp:cNvSpPr/>
      </dsp:nvSpPr>
      <dsp:spPr>
        <a:xfrm>
          <a:off x="9700609" y="1029445"/>
          <a:ext cx="1674957" cy="1560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EBE5-BF64-4241-B842-ABC00802D422}">
      <dsp:nvSpPr>
        <dsp:cNvPr id="0" name=""/>
        <dsp:cNvSpPr/>
      </dsp:nvSpPr>
      <dsp:spPr>
        <a:xfrm>
          <a:off x="151" y="2463175"/>
          <a:ext cx="1709623" cy="8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ova" panose="020B0504020202020204" pitchFamily="34" charset="0"/>
            </a:rPr>
            <a:t>Existing business for    at least 2 consecutive years </a:t>
          </a:r>
          <a:endParaRPr lang="en-US" sz="1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151" y="2463175"/>
        <a:ext cx="1709623" cy="867659"/>
      </dsp:txXfrm>
    </dsp:sp>
    <dsp:sp modelId="{A68D5A6B-4543-401A-BD56-EA06A0EB3E77}">
      <dsp:nvSpPr>
        <dsp:cNvPr id="0" name=""/>
        <dsp:cNvSpPr/>
      </dsp:nvSpPr>
      <dsp:spPr>
        <a:xfrm>
          <a:off x="2004374" y="1043467"/>
          <a:ext cx="1322102" cy="12490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E9E87-2F54-426C-B5DF-1642CF49B794}">
      <dsp:nvSpPr>
        <dsp:cNvPr id="0" name=""/>
        <dsp:cNvSpPr/>
      </dsp:nvSpPr>
      <dsp:spPr>
        <a:xfrm>
          <a:off x="1926952" y="2463882"/>
          <a:ext cx="1476957" cy="8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ova" panose="020B0504020202020204" pitchFamily="34" charset="0"/>
            </a:rPr>
            <a:t>Revenue of at least $200,000 annually </a:t>
          </a:r>
          <a:endParaRPr lang="en-US" sz="1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1926952" y="2463882"/>
        <a:ext cx="1476957" cy="867659"/>
      </dsp:txXfrm>
    </dsp:sp>
    <dsp:sp modelId="{B1B40C1F-E467-45D7-923F-FDEC44263B4A}">
      <dsp:nvSpPr>
        <dsp:cNvPr id="0" name=""/>
        <dsp:cNvSpPr/>
      </dsp:nvSpPr>
      <dsp:spPr>
        <a:xfrm>
          <a:off x="5777150" y="954391"/>
          <a:ext cx="1492107" cy="1389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19D93-5F68-43B0-A11E-F6439DE10ABA}">
      <dsp:nvSpPr>
        <dsp:cNvPr id="0" name=""/>
        <dsp:cNvSpPr/>
      </dsp:nvSpPr>
      <dsp:spPr>
        <a:xfrm>
          <a:off x="3660403" y="2472796"/>
          <a:ext cx="1902762" cy="8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ova" panose="020B0504020202020204" pitchFamily="34" charset="0"/>
            </a:rPr>
            <a:t>Have a minimum of (2) full time employees (including owner) </a:t>
          </a:r>
          <a:endParaRPr lang="en-US" sz="1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3660403" y="2472796"/>
        <a:ext cx="1902762" cy="867659"/>
      </dsp:txXfrm>
    </dsp:sp>
    <dsp:sp modelId="{9CF84209-6509-40BD-8273-D9C465078C4C}">
      <dsp:nvSpPr>
        <dsp:cNvPr id="0" name=""/>
        <dsp:cNvSpPr/>
      </dsp:nvSpPr>
      <dsp:spPr>
        <a:xfrm>
          <a:off x="378222" y="849943"/>
          <a:ext cx="1268373" cy="14496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F3835-D71F-4079-B38C-889E7309682D}">
      <dsp:nvSpPr>
        <dsp:cNvPr id="0" name=""/>
        <dsp:cNvSpPr/>
      </dsp:nvSpPr>
      <dsp:spPr>
        <a:xfrm>
          <a:off x="5741027" y="2500931"/>
          <a:ext cx="1807812" cy="8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ova" panose="020B0504020202020204" pitchFamily="34" charset="0"/>
            </a:rPr>
            <a:t>Past performance in construction industry </a:t>
          </a:r>
          <a:endParaRPr lang="en-US" sz="1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5741027" y="2500931"/>
        <a:ext cx="1807812" cy="867659"/>
      </dsp:txXfrm>
    </dsp:sp>
    <dsp:sp modelId="{27580921-977F-4B01-AD20-A46C6518B878}">
      <dsp:nvSpPr>
        <dsp:cNvPr id="0" name=""/>
        <dsp:cNvSpPr/>
      </dsp:nvSpPr>
      <dsp:spPr>
        <a:xfrm>
          <a:off x="7802348" y="1183700"/>
          <a:ext cx="1548400" cy="14558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299A-F8D7-4F0A-A792-E1A30834D0FD}">
      <dsp:nvSpPr>
        <dsp:cNvPr id="0" name=""/>
        <dsp:cNvSpPr/>
      </dsp:nvSpPr>
      <dsp:spPr>
        <a:xfrm>
          <a:off x="7810694" y="2487023"/>
          <a:ext cx="1626611" cy="8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ova" panose="020B0504020202020204" pitchFamily="34" charset="0"/>
            </a:rPr>
            <a:t>Pursuing transportation-related contracts </a:t>
          </a:r>
          <a:endParaRPr lang="en-US" sz="1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7810694" y="2487023"/>
        <a:ext cx="1626611" cy="867659"/>
      </dsp:txXfrm>
    </dsp:sp>
    <dsp:sp modelId="{EAEDEF34-63AD-42E3-9FBF-296ABEC13342}">
      <dsp:nvSpPr>
        <dsp:cNvPr id="0" name=""/>
        <dsp:cNvSpPr/>
      </dsp:nvSpPr>
      <dsp:spPr>
        <a:xfrm>
          <a:off x="3942883" y="1182932"/>
          <a:ext cx="1423936" cy="94150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1E18E-72E1-49FF-92EE-0231611C1B26}">
      <dsp:nvSpPr>
        <dsp:cNvPr id="0" name=""/>
        <dsp:cNvSpPr/>
      </dsp:nvSpPr>
      <dsp:spPr>
        <a:xfrm>
          <a:off x="9609807" y="2509219"/>
          <a:ext cx="2121900" cy="8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ova" panose="020B0504020202020204" pitchFamily="34" charset="0"/>
            </a:rPr>
            <a:t>Interested in satisfying credit, capacity, and character evaluations in consultation with  surety reps</a:t>
          </a:r>
          <a:endParaRPr lang="en-US" sz="1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9609807" y="2509219"/>
        <a:ext cx="2121900" cy="86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364B-939D-463D-9938-48E04B45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6D11B-D34B-4EEB-BC90-E594CD4F7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D7E53-944C-48B4-8442-65284D82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DE46E-C7CD-410F-BEC2-67F355DA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9DE2C-689F-4526-9504-9B63B925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00CE-3932-4995-A8A8-4D0826C3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0F877-3B74-4ECC-9A7E-4253E7316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6D42E-6BAA-4D19-AE11-D33A1D7E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5D0E8-7A6C-49BC-AA4A-0481BA5F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2433-B4FE-428F-8F06-6900514E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B6DF8-C223-406A-8D3D-32BF6B5A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8F260-53C1-4433-80E5-C570ECC5D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E358-270C-40CF-BDC4-831EEB22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E5FBD-3997-478E-98F8-06DBB853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54F92-E36D-46B2-9A87-9B150DB6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9480" y="3021358"/>
            <a:ext cx="5992587" cy="1261295"/>
          </a:xfrm>
          <a:prstGeom prst="rect">
            <a:avLst/>
          </a:prstGeom>
          <a:noFill/>
        </p:spPr>
        <p:txBody>
          <a:bodyPr vert="horz" lIns="180000" tIns="180000" rIns="252000" bIns="180000" rtlCol="0" anchor="t">
            <a:noAutofit/>
          </a:bodyPr>
          <a:lstStyle>
            <a:lvl1pPr algn="l">
              <a:defRPr lang="en-ZA" sz="4000" b="1" spc="-300" dirty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pic>
        <p:nvPicPr>
          <p:cNvPr id="5" name="Picture 4" descr="DOT_DOT_SHORT-signature_blue_cs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2" y="235401"/>
            <a:ext cx="1518663" cy="10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8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686593"/>
            <a:ext cx="6096000" cy="4652520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17" y="1695715"/>
            <a:ext cx="5142000" cy="2999427"/>
          </a:xfrm>
        </p:spPr>
        <p:txBody>
          <a:bodyPr anchor="t"/>
          <a:lstStyle>
            <a:lvl1pPr>
              <a:defRPr>
                <a:solidFill>
                  <a:srgbClr val="083A64"/>
                </a:solidFill>
              </a:defRPr>
            </a:lvl1pPr>
            <a:lvl2pPr>
              <a:defRPr>
                <a:solidFill>
                  <a:srgbClr val="083A64"/>
                </a:solidFill>
              </a:defRPr>
            </a:lvl2pPr>
            <a:lvl3pPr>
              <a:defRPr>
                <a:solidFill>
                  <a:srgbClr val="083A64"/>
                </a:solidFill>
              </a:defRPr>
            </a:lvl3pPr>
            <a:lvl4pPr>
              <a:defRPr>
                <a:solidFill>
                  <a:srgbClr val="083A64"/>
                </a:solidFill>
              </a:defRPr>
            </a:lvl4pPr>
            <a:lvl5pPr>
              <a:defRPr>
                <a:solidFill>
                  <a:srgbClr val="083A6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7589" y="6439823"/>
            <a:ext cx="5664000" cy="295063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52" y="480987"/>
            <a:ext cx="8876648" cy="4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3A64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171" y="1128588"/>
            <a:ext cx="10757364" cy="429965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16" name="Picture 15" descr="DOT_DOT_SHORT-signature_White_cs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26" y="235405"/>
            <a:ext cx="987751" cy="6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EE29A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3" y="480990"/>
            <a:ext cx="9603283" cy="4497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OT_DOT_SHORT-signature_blue_cs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20" y="182989"/>
            <a:ext cx="1060505" cy="7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2220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2294-D567-4B6E-98B9-7356C6EF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5B4E-0738-4C5F-ABE7-3289BCC6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71979-B8FD-4D59-B7AD-312ADAFB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A8822-EDE2-4AB2-A988-57D6F2C8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601D6-4C69-4CA5-ADE0-EFE012A7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8BF8-C652-4183-B10C-164BD3E9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AD9A-3A02-4134-9030-85137727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91B7-BB77-46C4-9751-C7CEA353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49AD-260B-4C18-A901-BFFBDBA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DE02-07CC-4587-B3E1-0A065009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A38F-E45A-4677-8E2E-E1D254BD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982B-2243-468E-8030-B2C5E36EC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E2DDF-B461-4CBC-8F33-B60DC553B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75D01-12B4-4D00-BB7A-390924AC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5F573-E19B-4B25-9768-413D11EE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FE7C8-41AA-434C-B392-57BEF66F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43D6-0AD7-455C-9364-91F9208A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43D3C-641E-474E-9889-EEFBA2BB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6A0C7-3CD6-4557-98AE-5C36AD340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EE2F3-1823-49DB-9F29-CD5BDFEC3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1ADE9-0CB6-4783-9A34-95E1D0105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9992F-AED9-402C-B222-309FB172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5E8C2-E4E2-4543-A852-7719A7BB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97CDA-0FB5-43B8-8FE8-1120A649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E92F-E945-4E49-B3CF-F8AD3779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7F039-708C-4384-AAEC-52DDA7EE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3325E-CED1-487D-98F6-E8857C3C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1122F-83E7-4779-811F-97C9DB57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0D22F-6FD8-482F-A6D1-9A8DD617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BE66B-7DC6-40C4-B6E3-70D04E9F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28D63-E2F6-4068-8860-4E7DCAC2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524C-A9B2-423A-9233-110C27D9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6BB80-E5F6-4380-9953-E38F22DEE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BBBDD-DC58-456C-A97E-EAAA19947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348DD-27A5-46CB-9812-2EC49D55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D53BC-8A80-46B3-B03D-93FF4F07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C8239-A595-409A-AB92-54E1C30D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3F4F-C65A-4E68-AB91-41C9FB69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37004-11CB-496F-BE44-78A27388C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2CADC-A519-4990-8ABB-592FF032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26012-1543-434F-A469-B7EC11F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32878-9F96-4C96-964C-08717842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67E66-CA5F-4105-9AC2-93F32F2D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D9021-8CA2-4497-95BA-8989C87C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14F3-AC1C-453F-A2B1-AC972AFF4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4030-BBA1-4017-9A24-470D93AD5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FC0C-85AA-4D3C-8342-033F089972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3BDC8-BCB8-463D-A2B5-12607D2A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9034-BB31-4425-BFDB-D945C1B8E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5147-2FEF-409C-85B2-447002FF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grants/dot-navigator/bipartisan-infrastructure-law-funding-opportunities" TargetMode="External"/><Relationship Id="rId2" Type="http://schemas.openxmlformats.org/officeDocument/2006/relationships/hyperlink" Target="https://www.whitehouse.gov/briefing-room/statements-releases/2021/08/04/white-house-releases-state-fact-sheets-highlighting-the-impact-of-the-infrastructure-investment-and-jobs-act-nationwid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osdbu/financial-assistance/bonding-education/bonding-education-program" TargetMode="External"/><Relationship Id="rId2" Type="http://schemas.openxmlformats.org/officeDocument/2006/relationships/hyperlink" Target="https://www.transportation.gov/osdbu/SBTR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transportation.gov/osdb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gen.Elenz@dot.gov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ransportation.gov/osdb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229" y="2919224"/>
            <a:ext cx="7867134" cy="997589"/>
          </a:xfrm>
        </p:spPr>
        <p:txBody>
          <a:bodyPr/>
          <a:lstStyle/>
          <a:p>
            <a:r>
              <a:rPr lang="en-US" spc="0" dirty="0">
                <a:latin typeface="+mn-lt"/>
              </a:rPr>
              <a:t>U.S.  Department of Transportation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911596" y="3439981"/>
            <a:ext cx="8534400" cy="800091"/>
          </a:xfrm>
          <a:prstGeom prst="rect">
            <a:avLst/>
          </a:prstGeom>
          <a:noFill/>
        </p:spPr>
        <p:txBody>
          <a:bodyPr vert="horz" lIns="240000" tIns="240000" rIns="336000" bIns="240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000" b="1" kern="1200" spc="-225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33" spc="0" dirty="0">
                <a:latin typeface="+mn-lt"/>
                <a:cs typeface="Times New Roman" panose="02020603050405020304" pitchFamily="18" charset="0"/>
              </a:rPr>
              <a:t>Office of Small and Disadvantaged Business Utilization (OSDBU)</a:t>
            </a:r>
          </a:p>
          <a:p>
            <a:pPr algn="ctr"/>
            <a:endParaRPr lang="en-US" sz="3733" spc="0" dirty="0">
              <a:solidFill>
                <a:srgbClr val="FDB703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320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GSA &amp; USDOT OSDBU Navigating Bonding</a:t>
            </a:r>
          </a:p>
          <a:p>
            <a:pPr algn="ctr"/>
            <a:r>
              <a:rPr lang="en-US" sz="320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October 24, 2024</a:t>
            </a:r>
            <a:endParaRPr lang="en-US" sz="3200" spc="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5EBF6-EFAF-1D82-A2A9-0F7C1F47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17" y="1695715"/>
            <a:ext cx="4238227" cy="4556229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A2458"/>
                </a:solidFill>
                <a:effectLst/>
                <a:latin typeface="MercurySSm-Book-Pro_Web"/>
                <a:hlinkClick r:id="rId2"/>
              </a:rPr>
              <a:t>White House Releases Updated State Fact Sheets Highlighting the Impact of the Infrastructure Investment and Jobs Act Nationwide</a:t>
            </a:r>
            <a:endParaRPr lang="en-US" b="0" i="0" dirty="0">
              <a:solidFill>
                <a:srgbClr val="0A2458"/>
              </a:solidFill>
              <a:effectLst/>
              <a:latin typeface="MercurySSm-Book-Pro_Web"/>
            </a:endParaRPr>
          </a:p>
          <a:p>
            <a:endParaRPr lang="en-US" dirty="0">
              <a:solidFill>
                <a:srgbClr val="0A2458"/>
              </a:solidFill>
              <a:latin typeface="MercurySSm-Book-Pro_Web"/>
            </a:endParaRPr>
          </a:p>
          <a:p>
            <a:r>
              <a:rPr lang="en-US" dirty="0">
                <a:hlinkClick r:id="rId3"/>
              </a:rPr>
              <a:t>Bipartisan Infrastructure Law Funding Opportunities | US Department of Transportation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799C0C-A28B-269A-C4B5-A9D60881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Find Your State Infrastructure Projects</a:t>
            </a:r>
          </a:p>
        </p:txBody>
      </p:sp>
      <p:pic>
        <p:nvPicPr>
          <p:cNvPr id="1026" name="Picture 2" descr="A man wearing a hard hat and safety harness works on bridge supports from the bucket of a cherry picker.">
            <a:extLst>
              <a:ext uri="{FF2B5EF4-FFF2-40B4-BE49-F238E27FC236}">
                <a16:creationId xmlns:a16="http://schemas.microsoft.com/office/drawing/2014/main" id="{2A05D81B-5641-C631-C261-B5439F4DC6A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r="25471"/>
          <a:stretch>
            <a:fillRect/>
          </a:stretch>
        </p:blipFill>
        <p:spPr bwMode="auto">
          <a:xfrm>
            <a:off x="5453883" y="1695715"/>
            <a:ext cx="6096000" cy="46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5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28A4B-8DBD-9730-35BE-7AB78F60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+mn-lt"/>
              </a:rPr>
              <a:t>Resources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D9A5-CEC6-BB20-FA70-F42E2EF9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7" y="2595933"/>
            <a:ext cx="10237143" cy="35365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Find your regional SBTRC: </a:t>
            </a:r>
            <a:r>
              <a:rPr lang="en-US" sz="2400" dirty="0">
                <a:hlinkClick r:id="rId2"/>
              </a:rPr>
              <a:t>Small Business Transportation Resource Centers | US Department of Transportation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Learn more about the Bonding Education Program: </a:t>
            </a:r>
            <a:r>
              <a:rPr lang="en-US" sz="2400" dirty="0">
                <a:hlinkClick r:id="rId3"/>
              </a:rPr>
              <a:t>Bonding Education Program | US Department of Transportation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OSDBU Homepage: </a:t>
            </a:r>
            <a:r>
              <a:rPr lang="en-US" sz="2400" dirty="0">
                <a:hlinkClick r:id="rId4"/>
              </a:rPr>
              <a:t>www.transportation.gov/osdbu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 descr="See related image detail. U.S. Department of Transportation - Org Chart, Teams, Culture &amp; Jobs ...">
            <a:extLst>
              <a:ext uri="{FF2B5EF4-FFF2-40B4-BE49-F238E27FC236}">
                <a16:creationId xmlns:a16="http://schemas.microsoft.com/office/drawing/2014/main" id="{76835B88-532B-24BD-C5EB-47953A9B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136" y="507076"/>
            <a:ext cx="1115065" cy="11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7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DA6E-C377-4C8E-80C0-0371B7BD6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583" y="1947669"/>
            <a:ext cx="9144000" cy="2387600"/>
          </a:xfrm>
        </p:spPr>
        <p:txBody>
          <a:bodyPr/>
          <a:lstStyle/>
          <a:p>
            <a:r>
              <a:rPr lang="en-US" dirty="0" err="1"/>
              <a:t>fffffffff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0B392-00E4-432A-9784-893CB03E1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EF78F15-1A0F-411E-97C2-369324D8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4" y="0"/>
            <a:ext cx="12208213" cy="686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58C16-C596-4F56-8ECE-C70E8C1B5A8A}"/>
              </a:ext>
            </a:extLst>
          </p:cNvPr>
          <p:cNvSpPr txBox="1"/>
          <p:nvPr/>
        </p:nvSpPr>
        <p:spPr>
          <a:xfrm>
            <a:off x="1524000" y="4312576"/>
            <a:ext cx="61802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Magen Elenz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Bonding Education Program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Magen.Elenz@dot.gov</a:t>
            </a:r>
            <a:endParaRPr lang="en-US" sz="2200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www.transportation.gov/osdbu</a:t>
            </a:r>
            <a:endParaRPr lang="en-US" sz="22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3A6CB-544B-43A1-9B92-5B6BE58580BC}"/>
              </a:ext>
            </a:extLst>
          </p:cNvPr>
          <p:cNvSpPr txBox="1"/>
          <p:nvPr/>
        </p:nvSpPr>
        <p:spPr>
          <a:xfrm>
            <a:off x="399315" y="2680900"/>
            <a:ext cx="6180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spc="0" dirty="0">
                <a:solidFill>
                  <a:schemeClr val="bg1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Thank You!</a:t>
            </a:r>
            <a:endParaRPr lang="en-US" sz="6000" b="1" spc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8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9891B16-5177-42E9-182D-7529A9DD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6426394" cy="1179576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Small Business Transportation Resource Centers (SBTRCs)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TextBox 10" descr="List of SBTRC resources:&#10;11 regional centers&#10;Free business counseling and technical assistance&#10;Provide U.S. DOT programming&#10;Foster key regional relationships&#10;">
            <a:extLst>
              <a:ext uri="{FF2B5EF4-FFF2-40B4-BE49-F238E27FC236}">
                <a16:creationId xmlns:a16="http://schemas.microsoft.com/office/drawing/2014/main" id="{60665F45-64CE-C25F-515B-FE8CDF7ED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367192"/>
              </p:ext>
            </p:extLst>
          </p:nvPr>
        </p:nvGraphicFramePr>
        <p:xfrm>
          <a:off x="1115568" y="2269730"/>
          <a:ext cx="10168128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SBTRC map ">
            <a:extLst>
              <a:ext uri="{FF2B5EF4-FFF2-40B4-BE49-F238E27FC236}">
                <a16:creationId xmlns:a16="http://schemas.microsoft.com/office/drawing/2014/main" id="{2B9DC26F-8085-2973-55A9-B58D36C9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4" y="269576"/>
            <a:ext cx="4259226" cy="29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4E99BE-5F6F-4CBB-AA6E-CA7A15A30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2763" y="158550"/>
            <a:ext cx="8720488" cy="881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0000" tIns="240000" rIns="336000" bIns="240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225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 Cornerstone of SBTRC Technical Services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47226-E0E3-205B-9006-F91C7D474DC6}"/>
              </a:ext>
            </a:extLst>
          </p:cNvPr>
          <p:cNvSpPr txBox="1"/>
          <p:nvPr/>
        </p:nvSpPr>
        <p:spPr>
          <a:xfrm>
            <a:off x="5733134" y="1619796"/>
            <a:ext cx="60619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0" i="0" u="none" strike="noStrike" baseline="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FFFFF"/>
                </a:solidFill>
              </a:rPr>
              <a:t>The Bonding Education Program is ofte</a:t>
            </a:r>
            <a:r>
              <a:rPr lang="en-US" sz="2400" dirty="0">
                <a:solidFill>
                  <a:srgbClr val="FFFFFF"/>
                </a:solidFill>
              </a:rPr>
              <a:t>n the entry point to our regional centers.</a:t>
            </a:r>
          </a:p>
          <a:p>
            <a:endParaRPr lang="en-US" sz="2400" b="0" i="0" u="none" strike="noStrike" baseline="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Bonding is a challenge for small and disadvantaged 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FFFFF"/>
                </a:solidFill>
              </a:rPr>
              <a:t>Bonding can also help determine the trajectory of small business success in the transportation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400" b="0" i="0" u="none" strike="noStrike" baseline="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6" descr="Cornerstone">
            <a:extLst>
              <a:ext uri="{FF2B5EF4-FFF2-40B4-BE49-F238E27FC236}">
                <a16:creationId xmlns:a16="http://schemas.microsoft.com/office/drawing/2014/main" id="{F51AFE0B-1BFF-E9AB-4F55-2CACF561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1" y="2173680"/>
            <a:ext cx="4879254" cy="29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3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DA6E-C377-4C8E-80C0-0371B7BD6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77677"/>
            <a:ext cx="9144000" cy="2387600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0B392-00E4-432A-9784-893CB03E1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EF78F15-1A0F-411E-97C2-369324D8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213" cy="6867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3A6CB-544B-43A1-9B92-5B6BE58580BC}"/>
              </a:ext>
            </a:extLst>
          </p:cNvPr>
          <p:cNvSpPr txBox="1"/>
          <p:nvPr/>
        </p:nvSpPr>
        <p:spPr>
          <a:xfrm>
            <a:off x="0" y="2141794"/>
            <a:ext cx="7208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U.S. DOT Bonding Education Program (BEP) </a:t>
            </a:r>
            <a:r>
              <a:rPr lang="en-US" sz="3200" b="1" spc="0" dirty="0">
                <a:solidFill>
                  <a:schemeClr val="bg1"/>
                </a:solidFill>
                <a:cs typeface="Times New Roman" panose="02020603050405020304" pitchFamily="18" charset="0"/>
              </a:rPr>
              <a:t>Mission</a:t>
            </a:r>
            <a:endParaRPr lang="en-US" sz="3200" b="1" spc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D3E52-3297-4077-B832-0CBF1A091F18}"/>
              </a:ext>
            </a:extLst>
          </p:cNvPr>
          <p:cNvSpPr txBox="1"/>
          <p:nvPr/>
        </p:nvSpPr>
        <p:spPr>
          <a:xfrm>
            <a:off x="591268" y="3401219"/>
            <a:ext cx="59773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To increase small businesses’ economic competitiveness to maximize opportunities by becoming surety bonded and compete for transportation-related contracts through education and resources to understand risk management, safety, workforce development and company capabilities.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9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F0550BA-FFB8-4866-B3D4-38C57512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96" y="513707"/>
            <a:ext cx="8631095" cy="43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BEP Through the Years</a:t>
            </a:r>
          </a:p>
        </p:txBody>
      </p:sp>
      <p:pic>
        <p:nvPicPr>
          <p:cNvPr id="20" name="Picture 19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BFEBA998-289C-6F2D-695E-C7F750F19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9877"/>
          <a:stretch/>
        </p:blipFill>
        <p:spPr>
          <a:xfrm>
            <a:off x="1295400" y="1157463"/>
            <a:ext cx="10896600" cy="57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A man wearing a hard hat and safety harness works on bridge supports from the bucket of a cherry picker.">
            <a:extLst>
              <a:ext uri="{FF2B5EF4-FFF2-40B4-BE49-F238E27FC236}">
                <a16:creationId xmlns:a16="http://schemas.microsoft.com/office/drawing/2014/main" id="{046903B8-3A0C-2B3E-854D-9A16284515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12190"/>
          <a:stretch/>
        </p:blipFill>
        <p:spPr bwMode="auto">
          <a:xfrm>
            <a:off x="20" y="10"/>
            <a:ext cx="1219198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9891B16-5177-42E9-182D-7529A9DD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Bonding Education Program (BEP)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extBox 10" descr="List of BEP resources:&#10;Regional Projects and Stakeholders&#10;Educational Workshops&#10;Bond Readiness&#10;Follow-Up Technical Assistance">
            <a:extLst>
              <a:ext uri="{FF2B5EF4-FFF2-40B4-BE49-F238E27FC236}">
                <a16:creationId xmlns:a16="http://schemas.microsoft.com/office/drawing/2014/main" id="{60665F45-64CE-C25F-515B-FE8CDF7ED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279147"/>
              </p:ext>
            </p:extLst>
          </p:nvPr>
        </p:nvGraphicFramePr>
        <p:xfrm>
          <a:off x="7229042" y="698643"/>
          <a:ext cx="4124758" cy="530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48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4E99BE-5F6F-4CBB-AA6E-CA7A15A30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8068" y="177801"/>
            <a:ext cx="9245600" cy="8812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0000" tIns="240000" rIns="336000" bIns="240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225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BEP Eligibility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29544-B8E5-4945-8E51-E5F4F895A93F}"/>
              </a:ext>
            </a:extLst>
          </p:cNvPr>
          <p:cNvSpPr txBox="1"/>
          <p:nvPr/>
        </p:nvSpPr>
        <p:spPr>
          <a:xfrm>
            <a:off x="624936" y="1322470"/>
            <a:ext cx="11567064" cy="5164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one of the following certifications/designations: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Businesses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DBE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HUBZone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SDB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Service-Disabled Veteran Owned Business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Veteran Owned Small Business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Owned Small Business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8(a) 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Consultants, developers and engineering firms are not eligible for the program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910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4E99BE-5F6F-4CBB-AA6E-CA7A15A30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547" y="196715"/>
            <a:ext cx="10044023" cy="8777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225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BEP Eligibility Requirements</a:t>
            </a:r>
          </a:p>
        </p:txBody>
      </p:sp>
      <p:graphicFrame>
        <p:nvGraphicFramePr>
          <p:cNvPr id="8" name="TextBox 5" descr="Six BEP eligibility requirements:&#10;Building icon Existing business for at least 2 consecutive years&#10;Money icon Revenue of at least $200,000 annually&#10;Handshake icon Have a minimum of (2) full time employees (including owner)&#10;Construction worker icon Past performance in construction industry &#10;Bridge icon Pursuing transportation-related contracts &#10;Graduation cap icon Interested in satisfying credit, capacity, and character evaluations in consultation with  surety reps">
            <a:extLst>
              <a:ext uri="{FF2B5EF4-FFF2-40B4-BE49-F238E27FC236}">
                <a16:creationId xmlns:a16="http://schemas.microsoft.com/office/drawing/2014/main" id="{0452EDBB-4860-9630-BFEB-308EEF860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293550"/>
              </p:ext>
            </p:extLst>
          </p:nvPr>
        </p:nvGraphicFramePr>
        <p:xfrm>
          <a:off x="230070" y="1575953"/>
          <a:ext cx="11731860" cy="446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47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F0550BA-FFB8-4866-B3D4-38C57512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96" y="513707"/>
            <a:ext cx="8631095" cy="43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Example Previous BEPs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54364-07DF-4557-BEA1-A6B0E4F47F7F}"/>
              </a:ext>
            </a:extLst>
          </p:cNvPr>
          <p:cNvSpPr txBox="1"/>
          <p:nvPr/>
        </p:nvSpPr>
        <p:spPr>
          <a:xfrm>
            <a:off x="503096" y="1417525"/>
            <a:ext cx="11480800" cy="487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585">
              <a:lnSpc>
                <a:spcPct val="107000"/>
              </a:lnSpc>
              <a:spcAft>
                <a:spcPts val="1067"/>
              </a:spcAft>
            </a:pPr>
            <a:endParaRPr lang="en-US" sz="1867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Central  		Missouri/I-70 &amp; Lambert Airport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Gulf 			Houston, TX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Great Lakes 		Michigan/Gordie Howe International Bridge Project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Mid Atlantic		Philadelphia/30</a:t>
            </a:r>
            <a:r>
              <a:rPr lang="en-US" sz="2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Street Amtrak Train Station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Mid-South Atlantic	Nashville/Metropolitan Nashville Airport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Northeast		John F. Kennedy International Airport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Northwest 		Alaska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South Atlantic 		Hampton Roads Bridge Tunnel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Southeast		Tampa Interchange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Southwest		Osage County Transportation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West Central 		Salt Lake City International Airport Reconstruction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A413E-8293-46CE-A5CD-7B16DDC6B12B}"/>
              </a:ext>
            </a:extLst>
          </p:cNvPr>
          <p:cNvSpPr txBox="1"/>
          <p:nvPr/>
        </p:nvSpPr>
        <p:spPr>
          <a:xfrm>
            <a:off x="503096" y="130884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REGION		PROJECT</a:t>
            </a:r>
          </a:p>
        </p:txBody>
      </p:sp>
    </p:spTree>
    <p:extLst>
      <p:ext uri="{BB962C8B-B14F-4D97-AF65-F5344CB8AC3E}">
        <p14:creationId xmlns:p14="http://schemas.microsoft.com/office/powerpoint/2010/main" val="82569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3160"/>
      </a:dk2>
      <a:lt2>
        <a:srgbClr val="00B050"/>
      </a:lt2>
      <a:accent1>
        <a:srgbClr val="023160"/>
      </a:accent1>
      <a:accent2>
        <a:srgbClr val="92D050"/>
      </a:accent2>
      <a:accent3>
        <a:srgbClr val="A5A5A5"/>
      </a:accent3>
      <a:accent4>
        <a:srgbClr val="034A90"/>
      </a:accent4>
      <a:accent5>
        <a:srgbClr val="5B9BD5"/>
      </a:accent5>
      <a:accent6>
        <a:srgbClr val="70AD47"/>
      </a:accent6>
      <a:hlink>
        <a:srgbClr val="0563C1"/>
      </a:hlink>
      <a:folHlink>
        <a:srgbClr val="1F38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474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Nova</vt:lpstr>
      <vt:lpstr>Calibri</vt:lpstr>
      <vt:lpstr>Calibri Light</vt:lpstr>
      <vt:lpstr>MercurySSm-Book-Pro_Web</vt:lpstr>
      <vt:lpstr>Times New Roman</vt:lpstr>
      <vt:lpstr>Office Theme</vt:lpstr>
      <vt:lpstr>U.S.  Department of Transportation  </vt:lpstr>
      <vt:lpstr>Small Business Transportation Resource Centers (SBTRCs)</vt:lpstr>
      <vt:lpstr>A Cornerstone of SBTRC Technical Services</vt:lpstr>
      <vt:lpstr>Slide title</vt:lpstr>
      <vt:lpstr>BEP Through the Years</vt:lpstr>
      <vt:lpstr>Bonding Education Program (BEP)</vt:lpstr>
      <vt:lpstr>BEP Eligibility Requirements</vt:lpstr>
      <vt:lpstr> BEP Eligibility Requirements</vt:lpstr>
      <vt:lpstr>Example Previous BEPs</vt:lpstr>
      <vt:lpstr>Find Your State Infrastructure Projects</vt:lpstr>
      <vt:lpstr>Resources</vt:lpstr>
      <vt:lpstr>fffffffff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 Department of Transportation</dc:title>
  <dc:creator>Leone, Lisa (OST)</dc:creator>
  <cp:lastModifiedBy>YolandaGJohnson</cp:lastModifiedBy>
  <cp:revision>26</cp:revision>
  <dcterms:created xsi:type="dcterms:W3CDTF">2022-01-06T20:19:57Z</dcterms:created>
  <dcterms:modified xsi:type="dcterms:W3CDTF">2024-10-09T19:41:20Z</dcterms:modified>
</cp:coreProperties>
</file>