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62" name="Google Shape;6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3" name="Google Shape;63;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0: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20" name="Google Shape;120;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1: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27" name="Google Shape;12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2: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33" name="Google Shape;133;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2: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69" name="Google Shape;6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3: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75" name="Google Shape;7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4: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81" name="Google Shape;81;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5: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87" name="Google Shape;87;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6: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rPr b="1" lang="en-US" sz="1800">
                <a:solidFill>
                  <a:srgbClr val="000000"/>
                </a:solidFill>
                <a:latin typeface="Arial"/>
                <a:ea typeface="Arial"/>
                <a:cs typeface="Arial"/>
                <a:sym typeface="Arial"/>
              </a:rPr>
              <a:t>The term “Emergency” used within this agreement means events which meet the definition found in FAR 2.101 OR any situation which, if not corrected immediately, will result in unnecessary expenditure of funds, property damage, personal injury, or interruption of agency functions.</a:t>
            </a:r>
            <a:r>
              <a:rPr lang="en-US" sz="1800">
                <a:solidFill>
                  <a:srgbClr val="000000"/>
                </a:solidFill>
                <a:latin typeface="Arial"/>
                <a:ea typeface="Arial"/>
                <a:cs typeface="Arial"/>
                <a:sym typeface="Arial"/>
              </a:rPr>
              <a:t>  </a:t>
            </a:r>
            <a:endParaRPr/>
          </a:p>
        </p:txBody>
      </p:sp>
      <p:sp>
        <p:nvSpPr>
          <p:cNvPr id="93" name="Google Shape;93;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7: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304800" lvl="0" marL="457200" rtl="0" algn="l">
              <a:lnSpc>
                <a:spcPct val="100000"/>
              </a:lnSpc>
              <a:spcBef>
                <a:spcPts val="360"/>
              </a:spcBef>
              <a:spcAft>
                <a:spcPts val="0"/>
              </a:spcAft>
              <a:buSzPts val="1200"/>
              <a:buChar char="●"/>
            </a:pPr>
            <a:r>
              <a:rPr lang="en-US" sz="1200"/>
              <a:t>Easy-to-use: </a:t>
            </a:r>
            <a:r>
              <a:rPr lang="en-US" sz="1200">
                <a:solidFill>
                  <a:schemeClr val="dk1"/>
                </a:solidFill>
              </a:rPr>
              <a:t>QMA’s EA BOA’s include guidance and </a:t>
            </a:r>
            <a:r>
              <a:rPr b="1" lang="en-US" sz="1200">
                <a:solidFill>
                  <a:schemeClr val="dk1"/>
                </a:solidFill>
              </a:rPr>
              <a:t>step-by-step instructions</a:t>
            </a:r>
            <a:r>
              <a:rPr lang="en-US" sz="1200">
                <a:solidFill>
                  <a:schemeClr val="dk1"/>
                </a:solidFill>
              </a:rPr>
              <a:t> for authorized users to follow when soliciting, evaluating, and awarding requirements. </a:t>
            </a:r>
            <a:endParaRPr sz="1200">
              <a:solidFill>
                <a:schemeClr val="dk1"/>
              </a:solidFill>
            </a:endParaRPr>
          </a:p>
          <a:p>
            <a:pPr indent="-304800" lvl="0" marL="457200" rtl="0" algn="l">
              <a:spcBef>
                <a:spcPts val="360"/>
              </a:spcBef>
              <a:spcAft>
                <a:spcPts val="0"/>
              </a:spcAft>
              <a:buClr>
                <a:schemeClr val="dk1"/>
              </a:buClr>
              <a:buSzPts val="1200"/>
              <a:buChar char="●"/>
            </a:pPr>
            <a:r>
              <a:rPr lang="en-US" sz="1200">
                <a:solidFill>
                  <a:schemeClr val="dk1"/>
                </a:solidFill>
              </a:rPr>
              <a:t>Flexibility is built into the BOA’s allowing users to incorporate their own unique terms and conditions for each requirement (packaging, delivery, response times, additional clauses &amp; provisions…etc.).7 AM to 5 PM / 5/8 hours supplies / 12/24 hours services</a:t>
            </a:r>
            <a:endParaRPr sz="1200">
              <a:solidFill>
                <a:schemeClr val="dk1"/>
              </a:solidFill>
            </a:endParaRPr>
          </a:p>
          <a:p>
            <a:pPr indent="-304800" lvl="1" marL="914400" rtl="0" algn="l">
              <a:spcBef>
                <a:spcPts val="400"/>
              </a:spcBef>
              <a:spcAft>
                <a:spcPts val="0"/>
              </a:spcAft>
              <a:buClr>
                <a:schemeClr val="dk1"/>
              </a:buClr>
              <a:buSzPts val="1200"/>
              <a:buChar char="○"/>
            </a:pPr>
            <a:r>
              <a:rPr lang="en-US" sz="1200">
                <a:solidFill>
                  <a:schemeClr val="dk1"/>
                </a:solidFill>
              </a:rPr>
              <a:t>Use of these BOA’s is not system-dependent (emailed RFQ’s and award notices are the norm), and vendors have been prepared to adapt to unique agency requirements and procedures.</a:t>
            </a:r>
            <a:endParaRPr sz="1200">
              <a:solidFill>
                <a:schemeClr val="dk1"/>
              </a:solidFill>
            </a:endParaRPr>
          </a:p>
          <a:p>
            <a:pPr indent="-304800" lvl="0" marL="457200" rtl="0" algn="l">
              <a:lnSpc>
                <a:spcPct val="100000"/>
              </a:lnSpc>
              <a:spcBef>
                <a:spcPts val="0"/>
              </a:spcBef>
              <a:spcAft>
                <a:spcPts val="0"/>
              </a:spcAft>
              <a:buSzPts val="1200"/>
              <a:buChar char="●"/>
            </a:pPr>
            <a:r>
              <a:rPr lang="en-US" sz="1200"/>
              <a:t>Competition – These BOAs bring competition back into the picture without sacrificing time and quality. Our diverse vendor pool is capable of sourcing and supplying anything commercial in rapid fashion. </a:t>
            </a:r>
            <a:endParaRPr sz="1200"/>
          </a:p>
          <a:p>
            <a:pPr indent="-304800" lvl="0" marL="457200" rtl="0" algn="l">
              <a:spcBef>
                <a:spcPts val="400"/>
              </a:spcBef>
              <a:spcAft>
                <a:spcPts val="0"/>
              </a:spcAft>
              <a:buSzPts val="1200"/>
              <a:buChar char="●"/>
            </a:pPr>
            <a:r>
              <a:rPr lang="en-US" sz="1200">
                <a:solidFill>
                  <a:schemeClr val="dk1"/>
                </a:solidFill>
              </a:rPr>
              <a:t>No price lists or item catalogs; therefore, users can solicit just about any commercial supply or service, and vendors can quote based on current market conditions.  </a:t>
            </a:r>
            <a:endParaRPr sz="1200">
              <a:solidFill>
                <a:schemeClr val="dk1"/>
              </a:solidFill>
            </a:endParaRPr>
          </a:p>
          <a:p>
            <a:pPr indent="-304800" lvl="0" marL="457200" rtl="0" algn="l">
              <a:spcBef>
                <a:spcPts val="400"/>
              </a:spcBef>
              <a:spcAft>
                <a:spcPts val="0"/>
              </a:spcAft>
              <a:buClr>
                <a:schemeClr val="dk1"/>
              </a:buClr>
              <a:buSzPts val="1200"/>
              <a:buChar char="●"/>
            </a:pPr>
            <a:r>
              <a:rPr lang="en-US" sz="1200">
                <a:solidFill>
                  <a:schemeClr val="dk1"/>
                </a:solidFill>
              </a:rPr>
              <a:t>Easy to bring vendors in, or to remove vendors who either no longer wish to participate or which fail to perform.</a:t>
            </a:r>
            <a:endParaRPr sz="1200">
              <a:solidFill>
                <a:schemeClr val="dk1"/>
              </a:solidFill>
            </a:endParaRPr>
          </a:p>
          <a:p>
            <a:pPr indent="0" lvl="0" marL="457200" rtl="0" algn="l">
              <a:spcBef>
                <a:spcPts val="400"/>
              </a:spcBef>
              <a:spcAft>
                <a:spcPts val="0"/>
              </a:spcAft>
              <a:buNone/>
            </a:pPr>
            <a:r>
              <a:t/>
            </a:r>
            <a:endParaRPr sz="600">
              <a:solidFill>
                <a:schemeClr val="dk1"/>
              </a:solidFill>
            </a:endParaRPr>
          </a:p>
          <a:p>
            <a:pPr indent="0" lvl="0" marL="0" rtl="0" algn="l">
              <a:lnSpc>
                <a:spcPct val="100000"/>
              </a:lnSpc>
              <a:spcBef>
                <a:spcPts val="360"/>
              </a:spcBef>
              <a:spcAft>
                <a:spcPts val="0"/>
              </a:spcAft>
              <a:buSzPts val="1400"/>
              <a:buNone/>
            </a:pPr>
            <a:r>
              <a:t/>
            </a:r>
            <a:endParaRPr/>
          </a:p>
        </p:txBody>
      </p:sp>
      <p:sp>
        <p:nvSpPr>
          <p:cNvPr id="99" name="Google Shape;99;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8: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05" name="Google Shape;105;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9: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12" name="Google Shape;112;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 Id="rId3"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3" name="Shape 13"/>
        <p:cNvGrpSpPr/>
        <p:nvPr/>
      </p:nvGrpSpPr>
      <p:grpSpPr>
        <a:xfrm>
          <a:off x="0" y="0"/>
          <a:ext cx="0" cy="0"/>
          <a:chOff x="0" y="0"/>
          <a:chExt cx="0" cy="0"/>
        </a:xfrm>
      </p:grpSpPr>
      <p:pic>
        <p:nvPicPr>
          <p:cNvPr id="14" name="Google Shape;14;p2"/>
          <p:cNvPicPr preferRelativeResize="0"/>
          <p:nvPr/>
        </p:nvPicPr>
        <p:blipFill rotWithShape="1">
          <a:blip r:embed="rId2">
            <a:alphaModFix/>
          </a:blip>
          <a:srcRect b="0" l="3113" r="3113" t="0"/>
          <a:stretch/>
        </p:blipFill>
        <p:spPr>
          <a:xfrm>
            <a:off x="0" y="1285871"/>
            <a:ext cx="9144003" cy="6094528"/>
          </a:xfrm>
          <a:prstGeom prst="rect">
            <a:avLst/>
          </a:prstGeom>
          <a:noFill/>
          <a:ln>
            <a:noFill/>
          </a:ln>
        </p:spPr>
      </p:pic>
      <p:sp>
        <p:nvSpPr>
          <p:cNvPr id="15" name="Google Shape;15;p2"/>
          <p:cNvSpPr txBox="1"/>
          <p:nvPr/>
        </p:nvSpPr>
        <p:spPr>
          <a:xfrm>
            <a:off x="4419600" y="788687"/>
            <a:ext cx="4038600" cy="170700"/>
          </a:xfrm>
          <a:prstGeom prst="rect">
            <a:avLst/>
          </a:prstGeom>
          <a:noFill/>
          <a:ln>
            <a:noFill/>
          </a:ln>
        </p:spPr>
        <p:txBody>
          <a:bodyPr anchorCtr="0" anchor="ctr"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1" i="0" lang="en-US" sz="1200" u="none" cap="none" strike="noStrike">
                <a:solidFill>
                  <a:schemeClr val="lt2"/>
                </a:solidFill>
                <a:latin typeface="Arial"/>
                <a:ea typeface="Arial"/>
                <a:cs typeface="Arial"/>
                <a:sym typeface="Arial"/>
              </a:rPr>
              <a:t>U.S. General Services Administration</a:t>
            </a:r>
            <a:endParaRPr b="0" i="0" sz="1400" u="none" cap="none" strike="noStrike">
              <a:solidFill>
                <a:srgbClr val="000000"/>
              </a:solidFill>
              <a:latin typeface="Arial"/>
              <a:ea typeface="Arial"/>
              <a:cs typeface="Arial"/>
              <a:sym typeface="Arial"/>
            </a:endParaRPr>
          </a:p>
        </p:txBody>
      </p:sp>
      <p:pic>
        <p:nvPicPr>
          <p:cNvPr id="16" name="Google Shape;16;p2"/>
          <p:cNvPicPr preferRelativeResize="0"/>
          <p:nvPr/>
        </p:nvPicPr>
        <p:blipFill rotWithShape="1">
          <a:blip r:embed="rId3">
            <a:alphaModFix/>
          </a:blip>
          <a:srcRect b="0" l="0" r="0" t="0"/>
          <a:stretch/>
        </p:blipFill>
        <p:spPr>
          <a:xfrm>
            <a:off x="635175" y="330973"/>
            <a:ext cx="696150" cy="6284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2" name="Shape 52"/>
        <p:cNvGrpSpPr/>
        <p:nvPr/>
      </p:nvGrpSpPr>
      <p:grpSpPr>
        <a:xfrm>
          <a:off x="0" y="0"/>
          <a:ext cx="0" cy="0"/>
          <a:chOff x="0" y="0"/>
          <a:chExt cx="0" cy="0"/>
        </a:xfrm>
      </p:grpSpPr>
      <p:sp>
        <p:nvSpPr>
          <p:cNvPr id="53" name="Google Shape;53;p11"/>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4" name="Google Shape;54;p11"/>
          <p:cNvSpPr txBox="1"/>
          <p:nvPr>
            <p:ph idx="1" type="body"/>
          </p:nvPr>
        </p:nvSpPr>
        <p:spPr>
          <a:xfrm rot="5400000">
            <a:off x="2874750" y="-1217400"/>
            <a:ext cx="3394500" cy="8229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40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5" name="Google Shape;55;p11"/>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56" name="Shape 56"/>
        <p:cNvGrpSpPr/>
        <p:nvPr/>
      </p:nvGrpSpPr>
      <p:grpSpPr>
        <a:xfrm>
          <a:off x="0" y="0"/>
          <a:ext cx="0" cy="0"/>
          <a:chOff x="0" y="0"/>
          <a:chExt cx="0" cy="0"/>
        </a:xfrm>
      </p:grpSpPr>
      <p:sp>
        <p:nvSpPr>
          <p:cNvPr id="57" name="Google Shape;57;p12"/>
          <p:cNvSpPr txBox="1"/>
          <p:nvPr>
            <p:ph type="title"/>
          </p:nvPr>
        </p:nvSpPr>
        <p:spPr>
          <a:xfrm rot="5400000">
            <a:off x="5463750" y="1371629"/>
            <a:ext cx="4388700" cy="20574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8" name="Google Shape;58;p12"/>
          <p:cNvSpPr txBox="1"/>
          <p:nvPr>
            <p:ph idx="1" type="body"/>
          </p:nvPr>
        </p:nvSpPr>
        <p:spPr>
          <a:xfrm rot="5400000">
            <a:off x="1272750" y="-609571"/>
            <a:ext cx="4388700" cy="6019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40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9" name="Google Shape;59;p12"/>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19" name="Google Shape;19;p3"/>
          <p:cNvSpPr txBox="1"/>
          <p:nvPr>
            <p:ph idx="1" type="body"/>
          </p:nvPr>
        </p:nvSpPr>
        <p:spPr>
          <a:xfrm>
            <a:off x="457200" y="1200150"/>
            <a:ext cx="8229600" cy="33945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40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20" name="Google Shape;20;p3"/>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4"/>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722313" y="3305176"/>
            <a:ext cx="7772400" cy="10215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25" name="Google Shape;25;p5"/>
          <p:cNvSpPr txBox="1"/>
          <p:nvPr>
            <p:ph idx="1" type="body"/>
          </p:nvPr>
        </p:nvSpPr>
        <p:spPr>
          <a:xfrm>
            <a:off x="722313" y="2180035"/>
            <a:ext cx="7772400" cy="1125000"/>
          </a:xfrm>
          <a:prstGeom prst="rect">
            <a:avLst/>
          </a:prstGeom>
          <a:noFill/>
          <a:ln>
            <a:noFill/>
          </a:ln>
        </p:spPr>
        <p:txBody>
          <a:bodyPr anchorCtr="0" anchor="b"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6" name="Google Shape;26;p5"/>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29" name="Google Shape;29;p6"/>
          <p:cNvSpPr txBox="1"/>
          <p:nvPr>
            <p:ph idx="1" type="body"/>
          </p:nvPr>
        </p:nvSpPr>
        <p:spPr>
          <a:xfrm>
            <a:off x="457200" y="1200150"/>
            <a:ext cx="4038600" cy="33945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0" name="Google Shape;30;p6"/>
          <p:cNvSpPr txBox="1"/>
          <p:nvPr>
            <p:ph idx="2" type="body"/>
          </p:nvPr>
        </p:nvSpPr>
        <p:spPr>
          <a:xfrm>
            <a:off x="4648200" y="1200150"/>
            <a:ext cx="4038600" cy="33945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1" name="Google Shape;31;p6"/>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2" name="Shape 32"/>
        <p:cNvGrpSpPr/>
        <p:nvPr/>
      </p:nvGrpSpPr>
      <p:grpSpPr>
        <a:xfrm>
          <a:off x="0" y="0"/>
          <a:ext cx="0" cy="0"/>
          <a:chOff x="0" y="0"/>
          <a:chExt cx="0" cy="0"/>
        </a:xfrm>
      </p:grpSpPr>
      <p:sp>
        <p:nvSpPr>
          <p:cNvPr id="33" name="Google Shape;33;p7"/>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4" name="Google Shape;34;p7"/>
          <p:cNvSpPr txBox="1"/>
          <p:nvPr>
            <p:ph idx="1" type="body"/>
          </p:nvPr>
        </p:nvSpPr>
        <p:spPr>
          <a:xfrm>
            <a:off x="457200" y="1151335"/>
            <a:ext cx="4040100" cy="479700"/>
          </a:xfrm>
          <a:prstGeom prst="rect">
            <a:avLst/>
          </a:prstGeom>
          <a:noFill/>
          <a:ln>
            <a:noFill/>
          </a:ln>
        </p:spPr>
        <p:txBody>
          <a:bodyPr anchorCtr="0" anchor="b"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5" name="Google Shape;35;p7"/>
          <p:cNvSpPr txBox="1"/>
          <p:nvPr>
            <p:ph idx="2" type="body"/>
          </p:nvPr>
        </p:nvSpPr>
        <p:spPr>
          <a:xfrm>
            <a:off x="457200" y="1631156"/>
            <a:ext cx="4040100" cy="29634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6" name="Google Shape;36;p7"/>
          <p:cNvSpPr txBox="1"/>
          <p:nvPr>
            <p:ph idx="3" type="body"/>
          </p:nvPr>
        </p:nvSpPr>
        <p:spPr>
          <a:xfrm>
            <a:off x="4645026" y="1151335"/>
            <a:ext cx="4041900" cy="479700"/>
          </a:xfrm>
          <a:prstGeom prst="rect">
            <a:avLst/>
          </a:prstGeom>
          <a:noFill/>
          <a:ln>
            <a:noFill/>
          </a:ln>
        </p:spPr>
        <p:txBody>
          <a:bodyPr anchorCtr="0" anchor="b"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7" name="Google Shape;37;p7"/>
          <p:cNvSpPr txBox="1"/>
          <p:nvPr>
            <p:ph idx="4" type="body"/>
          </p:nvPr>
        </p:nvSpPr>
        <p:spPr>
          <a:xfrm>
            <a:off x="4645026" y="1631156"/>
            <a:ext cx="4041900" cy="29634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8" name="Google Shape;38;p7"/>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9" name="Shape 39"/>
        <p:cNvGrpSpPr/>
        <p:nvPr/>
      </p:nvGrpSpPr>
      <p:grpSpPr>
        <a:xfrm>
          <a:off x="0" y="0"/>
          <a:ext cx="0" cy="0"/>
          <a:chOff x="0" y="0"/>
          <a:chExt cx="0" cy="0"/>
        </a:xfrm>
      </p:grpSpPr>
      <p:sp>
        <p:nvSpPr>
          <p:cNvPr id="40" name="Google Shape;40;p8"/>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1" name="Google Shape;41;p8"/>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2" name="Shape 42"/>
        <p:cNvGrpSpPr/>
        <p:nvPr/>
      </p:nvGrpSpPr>
      <p:grpSpPr>
        <a:xfrm>
          <a:off x="0" y="0"/>
          <a:ext cx="0" cy="0"/>
          <a:chOff x="0" y="0"/>
          <a:chExt cx="0" cy="0"/>
        </a:xfrm>
      </p:grpSpPr>
      <p:sp>
        <p:nvSpPr>
          <p:cNvPr id="43" name="Google Shape;43;p9"/>
          <p:cNvSpPr txBox="1"/>
          <p:nvPr>
            <p:ph type="title"/>
          </p:nvPr>
        </p:nvSpPr>
        <p:spPr>
          <a:xfrm>
            <a:off x="457201" y="204787"/>
            <a:ext cx="3008400" cy="8715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4" name="Google Shape;44;p9"/>
          <p:cNvSpPr txBox="1"/>
          <p:nvPr>
            <p:ph idx="1" type="body"/>
          </p:nvPr>
        </p:nvSpPr>
        <p:spPr>
          <a:xfrm>
            <a:off x="3575050" y="204788"/>
            <a:ext cx="5111700" cy="43899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5" name="Google Shape;45;p9"/>
          <p:cNvSpPr txBox="1"/>
          <p:nvPr>
            <p:ph idx="2" type="body"/>
          </p:nvPr>
        </p:nvSpPr>
        <p:spPr>
          <a:xfrm>
            <a:off x="457201" y="1076325"/>
            <a:ext cx="3008400" cy="3518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6" name="Google Shape;46;p9"/>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7" name="Shape 47"/>
        <p:cNvGrpSpPr/>
        <p:nvPr/>
      </p:nvGrpSpPr>
      <p:grpSpPr>
        <a:xfrm>
          <a:off x="0" y="0"/>
          <a:ext cx="0" cy="0"/>
          <a:chOff x="0" y="0"/>
          <a:chExt cx="0" cy="0"/>
        </a:xfrm>
      </p:grpSpPr>
      <p:sp>
        <p:nvSpPr>
          <p:cNvPr id="48" name="Google Shape;48;p10"/>
          <p:cNvSpPr txBox="1"/>
          <p:nvPr>
            <p:ph type="title"/>
          </p:nvPr>
        </p:nvSpPr>
        <p:spPr>
          <a:xfrm>
            <a:off x="1792288" y="3600450"/>
            <a:ext cx="5486400" cy="4251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9" name="Google Shape;49;p10"/>
          <p:cNvSpPr/>
          <p:nvPr>
            <p:ph idx="2" type="pic"/>
          </p:nvPr>
        </p:nvSpPr>
        <p:spPr>
          <a:xfrm>
            <a:off x="1792288" y="459581"/>
            <a:ext cx="5486400" cy="3086100"/>
          </a:xfrm>
          <a:prstGeom prst="rect">
            <a:avLst/>
          </a:prstGeom>
          <a:noFill/>
          <a:ln>
            <a:noFill/>
          </a:ln>
        </p:spPr>
      </p:sp>
      <p:sp>
        <p:nvSpPr>
          <p:cNvPr id="50" name="Google Shape;50;p10"/>
          <p:cNvSpPr txBox="1"/>
          <p:nvPr>
            <p:ph idx="1" type="body"/>
          </p:nvPr>
        </p:nvSpPr>
        <p:spPr>
          <a:xfrm>
            <a:off x="1792288" y="4025504"/>
            <a:ext cx="5486400" cy="603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1" name="Google Shape;51;p10"/>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5.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19575" y="-29375"/>
            <a:ext cx="9163500" cy="4601400"/>
          </a:xfrm>
          <a:prstGeom prst="rect">
            <a:avLst/>
          </a:prstGeom>
          <a:solidFill>
            <a:srgbClr val="EFEFE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 name="Google Shape;11;p1"/>
          <p:cNvPicPr preferRelativeResize="0"/>
          <p:nvPr/>
        </p:nvPicPr>
        <p:blipFill rotWithShape="1">
          <a:blip r:embed="rId1">
            <a:alphaModFix/>
          </a:blip>
          <a:srcRect b="44495" l="0" r="0" t="44495"/>
          <a:stretch/>
        </p:blipFill>
        <p:spPr>
          <a:xfrm flipH="1">
            <a:off x="3" y="4514300"/>
            <a:ext cx="9143997" cy="629200"/>
          </a:xfrm>
          <a:prstGeom prst="rect">
            <a:avLst/>
          </a:prstGeom>
          <a:noFill/>
          <a:ln>
            <a:noFill/>
          </a:ln>
        </p:spPr>
      </p:pic>
      <p:sp>
        <p:nvSpPr>
          <p:cNvPr id="12" name="Google Shape;12;p1"/>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sz="1400"/>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7.jp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acquisition.gov/far/part-16#FAR_16_703" TargetMode="External"/><Relationship Id="rId4" Type="http://schemas.openxmlformats.org/officeDocument/2006/relationships/hyperlink" Target="https://www.gsa.gov/governmentwide-initiatives/emergency-response/emergency-acquisition-basic-ordering-agreements" TargetMode="External"/><Relationship Id="rId5" Type="http://schemas.openxmlformats.org/officeDocument/2006/relationships/hyperlink" Target="mailto:reagan.criddle@gsa.gov" TargetMode="External"/><Relationship Id="rId6" Type="http://schemas.openxmlformats.org/officeDocument/2006/relationships/hyperlink" Target="mailto:corey.gerst@gs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3"/>
          <p:cNvSpPr txBox="1"/>
          <p:nvPr>
            <p:ph type="title"/>
          </p:nvPr>
        </p:nvSpPr>
        <p:spPr>
          <a:xfrm>
            <a:off x="683388" y="2087350"/>
            <a:ext cx="7088100" cy="686400"/>
          </a:xfrm>
          <a:prstGeom prst="rect">
            <a:avLst/>
          </a:prstGeom>
          <a:noFill/>
          <a:ln>
            <a:noFill/>
          </a:ln>
        </p:spPr>
        <p:txBody>
          <a:bodyPr anchorCtr="0" anchor="t" bIns="0" lIns="0" spcFirstLastPara="1" rIns="0" wrap="square" tIns="0">
            <a:noAutofit/>
          </a:bodyPr>
          <a:lstStyle/>
          <a:p>
            <a:pPr indent="0" lvl="0" marL="0" marR="0" rtl="0" algn="l">
              <a:lnSpc>
                <a:spcPct val="75000"/>
              </a:lnSpc>
              <a:spcBef>
                <a:spcPts val="0"/>
              </a:spcBef>
              <a:spcAft>
                <a:spcPts val="0"/>
              </a:spcAft>
              <a:buClr>
                <a:srgbClr val="000000"/>
              </a:buClr>
              <a:buSzPts val="3200"/>
              <a:buFont typeface="Arial"/>
              <a:buNone/>
            </a:pPr>
            <a:r>
              <a:rPr b="0" i="0" lang="en-US" sz="3200" u="none" cap="none" strike="noStrike">
                <a:solidFill>
                  <a:schemeClr val="lt1"/>
                </a:solidFill>
                <a:latin typeface="Arial"/>
                <a:ea typeface="Arial"/>
                <a:cs typeface="Arial"/>
                <a:sym typeface="Arial"/>
              </a:rPr>
              <a:t>Emergency Acquisition Basic Ordering Agreements</a:t>
            </a:r>
            <a:endParaRPr b="0" i="0" sz="1400" u="none" cap="none" strike="noStrike">
              <a:solidFill>
                <a:schemeClr val="lt1"/>
              </a:solidFill>
              <a:latin typeface="Arial"/>
              <a:ea typeface="Arial"/>
              <a:cs typeface="Arial"/>
              <a:sym typeface="Arial"/>
            </a:endParaRPr>
          </a:p>
          <a:p>
            <a:pPr indent="0" lvl="0" marL="0" marR="0" rtl="0" algn="l">
              <a:lnSpc>
                <a:spcPct val="75000"/>
              </a:lnSpc>
              <a:spcBef>
                <a:spcPts val="1800"/>
              </a:spcBef>
              <a:spcAft>
                <a:spcPts val="0"/>
              </a:spcAft>
              <a:buClr>
                <a:srgbClr val="000000"/>
              </a:buClr>
              <a:buSzPts val="2000"/>
              <a:buFont typeface="Arial"/>
              <a:buNone/>
            </a:pPr>
            <a:r>
              <a:t/>
            </a:r>
            <a:endParaRPr b="0" i="0" sz="2000" u="none" cap="none" strike="noStrike">
              <a:solidFill>
                <a:schemeClr val="lt1"/>
              </a:solidFill>
              <a:latin typeface="Arial"/>
              <a:ea typeface="Arial"/>
              <a:cs typeface="Arial"/>
              <a:sym typeface="Arial"/>
            </a:endParaRPr>
          </a:p>
          <a:p>
            <a:pPr indent="0" lvl="0" marL="0" marR="0" rtl="0" algn="l">
              <a:lnSpc>
                <a:spcPct val="75000"/>
              </a:lnSpc>
              <a:spcBef>
                <a:spcPts val="1800"/>
              </a:spcBef>
              <a:spcAft>
                <a:spcPts val="0"/>
              </a:spcAft>
              <a:buClr>
                <a:srgbClr val="000000"/>
              </a:buClr>
              <a:buSzPts val="2000"/>
              <a:buFont typeface="Arial"/>
              <a:buNone/>
            </a:pPr>
            <a:r>
              <a:rPr b="0" i="0" lang="en-US" sz="2000" u="none" cap="none" strike="noStrike">
                <a:solidFill>
                  <a:schemeClr val="lt1"/>
                </a:solidFill>
                <a:latin typeface="Arial"/>
                <a:ea typeface="Arial"/>
                <a:cs typeface="Arial"/>
                <a:sym typeface="Arial"/>
              </a:rPr>
              <a:t>Office of Acquisition Operations (QMA)</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1800"/>
              </a:spcBef>
              <a:spcAft>
                <a:spcPts val="0"/>
              </a:spcAft>
              <a:buClr>
                <a:srgbClr val="000000"/>
              </a:buClr>
              <a:buSzPts val="2800"/>
              <a:buFont typeface="Arial"/>
              <a:buNone/>
            </a:pPr>
            <a:r>
              <a:t/>
            </a:r>
            <a:endParaRPr b="0" i="0" sz="2800" u="none" cap="none" strike="noStrike">
              <a:solidFill>
                <a:schemeClr val="lt1"/>
              </a:solidFill>
              <a:latin typeface="Arial"/>
              <a:ea typeface="Arial"/>
              <a:cs typeface="Arial"/>
              <a:sym typeface="Arial"/>
            </a:endParaRPr>
          </a:p>
        </p:txBody>
      </p:sp>
      <p:sp>
        <p:nvSpPr>
          <p:cNvPr id="66" name="Google Shape;66;p13"/>
          <p:cNvSpPr txBox="1"/>
          <p:nvPr/>
        </p:nvSpPr>
        <p:spPr>
          <a:xfrm>
            <a:off x="683400" y="4146240"/>
            <a:ext cx="4495800" cy="663000"/>
          </a:xfrm>
          <a:prstGeom prst="rect">
            <a:avLst/>
          </a:prstGeom>
          <a:noFill/>
          <a:ln>
            <a:noFill/>
          </a:ln>
        </p:spPr>
        <p:txBody>
          <a:bodyPr anchorCtr="0" anchor="t" bIns="0" lIns="0" spcFirstLastPara="1" rIns="0" wrap="square" tIns="0">
            <a:noAutofit/>
          </a:bodyPr>
          <a:lstStyle/>
          <a:p>
            <a:pPr indent="0" lvl="0" marL="0" marR="0" rtl="0" algn="l">
              <a:lnSpc>
                <a:spcPct val="75000"/>
              </a:lnSpc>
              <a:spcBef>
                <a:spcPts val="0"/>
              </a:spcBef>
              <a:spcAft>
                <a:spcPts val="0"/>
              </a:spcAft>
              <a:buClr>
                <a:srgbClr val="000000"/>
              </a:buClr>
              <a:buSzPts val="1600"/>
              <a:buFont typeface="Arial"/>
              <a:buNone/>
            </a:pPr>
            <a:r>
              <a:rPr b="0" i="0" lang="en-US" sz="1600" u="none" cap="none" strike="noStrike">
                <a:solidFill>
                  <a:schemeClr val="lt1"/>
                </a:solidFill>
                <a:latin typeface="Arial"/>
                <a:ea typeface="Arial"/>
                <a:cs typeface="Arial"/>
                <a:sym typeface="Arial"/>
              </a:rPr>
              <a:t>presented by</a:t>
            </a:r>
            <a:endParaRPr b="0" i="0" sz="1600" u="none" cap="none" strike="noStrike">
              <a:solidFill>
                <a:schemeClr val="lt1"/>
              </a:solidFill>
              <a:latin typeface="Arial"/>
              <a:ea typeface="Arial"/>
              <a:cs typeface="Arial"/>
              <a:sym typeface="Arial"/>
            </a:endParaRPr>
          </a:p>
          <a:p>
            <a:pPr indent="0" lvl="0" marL="0" marR="0" rtl="0" algn="l">
              <a:lnSpc>
                <a:spcPct val="50000"/>
              </a:lnSpc>
              <a:spcBef>
                <a:spcPts val="180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Reagan Criddle &amp; Corey Gerst</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2"/>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Example Requirement</a:t>
            </a:r>
            <a:endParaRPr b="0" i="0" sz="2800" u="none" cap="none" strike="noStrike">
              <a:solidFill>
                <a:srgbClr val="000000"/>
              </a:solidFill>
              <a:latin typeface="Arial"/>
              <a:ea typeface="Arial"/>
              <a:cs typeface="Arial"/>
              <a:sym typeface="Arial"/>
            </a:endParaRPr>
          </a:p>
        </p:txBody>
      </p:sp>
      <p:pic>
        <p:nvPicPr>
          <p:cNvPr descr="On the far left-center of the slide, there is a rectangular, cardboard box with the words &quot;MEAL READY TO EAT,&quot; 12 EACH,&quot; and &quot;LOT NO.&quot; written on the side of the box in black ink." id="123" name="Google Shape;123;p22"/>
          <p:cNvPicPr preferRelativeResize="0"/>
          <p:nvPr/>
        </p:nvPicPr>
        <p:blipFill rotWithShape="1">
          <a:blip r:embed="rId3">
            <a:alphaModFix/>
          </a:blip>
          <a:srcRect b="0" l="0" r="0" t="0"/>
          <a:stretch/>
        </p:blipFill>
        <p:spPr>
          <a:xfrm>
            <a:off x="253500" y="1647713"/>
            <a:ext cx="2992125" cy="2196000"/>
          </a:xfrm>
          <a:prstGeom prst="rect">
            <a:avLst/>
          </a:prstGeom>
          <a:noFill/>
          <a:ln>
            <a:noFill/>
          </a:ln>
        </p:spPr>
      </p:pic>
      <p:pic>
        <p:nvPicPr>
          <p:cNvPr descr="On the center of slide and to the right of the &quot;MEAL READY TO EAT&quot; image, there is a picture of an email written to BOA participants requesting that they submit quotes for an emergency requirement." id="124" name="Google Shape;124;p22"/>
          <p:cNvPicPr preferRelativeResize="0"/>
          <p:nvPr/>
        </p:nvPicPr>
        <p:blipFill rotWithShape="1">
          <a:blip r:embed="rId4">
            <a:alphaModFix/>
          </a:blip>
          <a:srcRect b="0" l="0" r="0" t="0"/>
          <a:stretch/>
        </p:blipFill>
        <p:spPr>
          <a:xfrm>
            <a:off x="3414336" y="1381663"/>
            <a:ext cx="5494214" cy="27280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3"/>
          <p:cNvSpPr txBox="1"/>
          <p:nvPr>
            <p:ph type="title"/>
          </p:nvPr>
        </p:nvSpPr>
        <p:spPr>
          <a:xfrm>
            <a:off x="685863" y="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Summary &amp; Data</a:t>
            </a:r>
            <a:endParaRPr b="0" i="0" sz="2800" u="none" cap="none" strike="noStrike">
              <a:solidFill>
                <a:srgbClr val="000000"/>
              </a:solidFill>
              <a:latin typeface="Arial"/>
              <a:ea typeface="Arial"/>
              <a:cs typeface="Arial"/>
              <a:sym typeface="Arial"/>
            </a:endParaRPr>
          </a:p>
        </p:txBody>
      </p:sp>
      <p:sp>
        <p:nvSpPr>
          <p:cNvPr id="130" name="Google Shape;130;p23"/>
          <p:cNvSpPr/>
          <p:nvPr/>
        </p:nvSpPr>
        <p:spPr>
          <a:xfrm>
            <a:off x="684225" y="837238"/>
            <a:ext cx="7772400" cy="27165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QMA’s EA BOA’s offer a streamlined approach to commercial purchases during emergencies.</a:t>
            </a:r>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Any </a:t>
            </a:r>
            <a:r>
              <a:rPr lang="en-US" sz="1800">
                <a:solidFill>
                  <a:schemeClr val="dk1"/>
                </a:solidFill>
              </a:rPr>
              <a:t>Federal agency </a:t>
            </a:r>
            <a:r>
              <a:rPr b="0" i="0" lang="en-US" sz="1800" u="none" cap="none" strike="noStrike">
                <a:solidFill>
                  <a:schemeClr val="dk1"/>
                </a:solidFill>
                <a:latin typeface="Arial"/>
                <a:ea typeface="Arial"/>
                <a:cs typeface="Arial"/>
                <a:sym typeface="Arial"/>
              </a:rPr>
              <a:t>can use, free of charge.</a:t>
            </a:r>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No price lists or item catalogs</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The EA BOAs have been used to rapidly purchase meals, COVID test kits, sheltering items, Joint Field Office (JFO) kits, and pandemic kits.</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Average savings of ~</a:t>
            </a:r>
            <a:r>
              <a:rPr lang="en-US" sz="1800">
                <a:solidFill>
                  <a:schemeClr val="dk1"/>
                </a:solidFill>
              </a:rPr>
              <a:t>39</a:t>
            </a:r>
            <a:r>
              <a:rPr b="0" i="0" lang="en-US" sz="1800" u="none" cap="none" strike="noStrike">
                <a:solidFill>
                  <a:schemeClr val="dk1"/>
                </a:solidFill>
                <a:latin typeface="Arial"/>
                <a:ea typeface="Arial"/>
                <a:cs typeface="Arial"/>
                <a:sym typeface="Arial"/>
              </a:rPr>
              <a:t>% in FY23 and ~32% in FY22</a:t>
            </a:r>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Competitive process (&gt;5 quotes received on all solicitations)</a:t>
            </a:r>
            <a:endParaRPr b="0" i="0" sz="1800" u="none" cap="none" strike="noStrike">
              <a:solidFill>
                <a:schemeClr val="dk1"/>
              </a:solidFill>
              <a:latin typeface="Arial"/>
              <a:ea typeface="Arial"/>
              <a:cs typeface="Arial"/>
              <a:sym typeface="Arial"/>
            </a:endParaRPr>
          </a:p>
          <a:p>
            <a:pPr indent="0" lvl="0" marL="34290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4"/>
          <p:cNvSpPr txBox="1"/>
          <p:nvPr>
            <p:ph type="title"/>
          </p:nvPr>
        </p:nvSpPr>
        <p:spPr>
          <a:xfrm>
            <a:off x="685863" y="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References &amp; Contacts</a:t>
            </a:r>
            <a:endParaRPr b="0" i="0" sz="2800" u="none" cap="none" strike="noStrike">
              <a:solidFill>
                <a:srgbClr val="000000"/>
              </a:solidFill>
              <a:latin typeface="Arial"/>
              <a:ea typeface="Arial"/>
              <a:cs typeface="Arial"/>
              <a:sym typeface="Arial"/>
            </a:endParaRPr>
          </a:p>
        </p:txBody>
      </p:sp>
      <p:sp>
        <p:nvSpPr>
          <p:cNvPr id="136" name="Google Shape;136;p24"/>
          <p:cNvSpPr/>
          <p:nvPr/>
        </p:nvSpPr>
        <p:spPr>
          <a:xfrm>
            <a:off x="684225" y="837238"/>
            <a:ext cx="7772400" cy="2716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sng" cap="none" strike="noStrike">
                <a:solidFill>
                  <a:schemeClr val="hlink"/>
                </a:solidFill>
                <a:latin typeface="Arial"/>
                <a:ea typeface="Arial"/>
                <a:cs typeface="Arial"/>
                <a:sym typeface="Arial"/>
                <a:hlinkClick r:id="rId3"/>
              </a:rPr>
              <a:t>https://www.acquisition.gov/far/part-16#FAR_16_703</a:t>
            </a:r>
            <a:r>
              <a:rPr b="0" i="0" lang="en-US"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A copy of the BOA and Master Contact List of BOA Participants </a:t>
            </a:r>
            <a:r>
              <a:rPr lang="en-US" sz="1800">
                <a:solidFill>
                  <a:schemeClr val="dk1"/>
                </a:solidFill>
              </a:rPr>
              <a:t>may be found at the link below:</a:t>
            </a:r>
            <a:endParaRPr sz="1800">
              <a:solidFill>
                <a:schemeClr val="dk1"/>
              </a:solidFill>
            </a:endParaRPr>
          </a:p>
          <a:p>
            <a:pPr indent="0" lvl="0" marL="0" marR="0" rtl="0" algn="l">
              <a:lnSpc>
                <a:spcPct val="100000"/>
              </a:lnSpc>
              <a:spcBef>
                <a:spcPts val="400"/>
              </a:spcBef>
              <a:spcAft>
                <a:spcPts val="0"/>
              </a:spcAft>
              <a:buClr>
                <a:srgbClr val="000000"/>
              </a:buClr>
              <a:buSzPts val="1800"/>
              <a:buFont typeface="Arial"/>
              <a:buNone/>
            </a:pPr>
            <a:r>
              <a:t/>
            </a:r>
            <a:endParaRPr sz="1800">
              <a:solidFill>
                <a:schemeClr val="dk1"/>
              </a:solidFill>
            </a:endParaRPr>
          </a:p>
          <a:p>
            <a:pPr indent="0" lvl="0" marL="0" marR="0" rtl="0" algn="l">
              <a:lnSpc>
                <a:spcPct val="100000"/>
              </a:lnSpc>
              <a:spcBef>
                <a:spcPts val="400"/>
              </a:spcBef>
              <a:spcAft>
                <a:spcPts val="0"/>
              </a:spcAft>
              <a:buClr>
                <a:srgbClr val="000000"/>
              </a:buClr>
              <a:buSzPts val="1800"/>
              <a:buFont typeface="Arial"/>
              <a:buNone/>
            </a:pPr>
            <a:r>
              <a:rPr lang="en-US" sz="1800" u="sng">
                <a:solidFill>
                  <a:schemeClr val="hlink"/>
                </a:solidFill>
                <a:hlinkClick r:id="rId4"/>
              </a:rPr>
              <a:t>https://www.gsa.gov/governmentwide-initiatives/emergency-response/emergency-acquisition-basic-ordering-agreements</a:t>
            </a:r>
            <a:r>
              <a:rPr lang="en-US" sz="1800">
                <a:solidFill>
                  <a:schemeClr val="dk1"/>
                </a:solidFill>
              </a:rPr>
              <a:t>	</a:t>
            </a:r>
            <a:endParaRPr sz="1800">
              <a:solidFill>
                <a:schemeClr val="dk1"/>
              </a:solidFill>
            </a:endParaRPr>
          </a:p>
          <a:p>
            <a:pPr indent="0" lvl="0" marL="0" marR="0" rtl="0" algn="l">
              <a:lnSpc>
                <a:spcPct val="100000"/>
              </a:lnSpc>
              <a:spcBef>
                <a:spcPts val="40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QMA EA Contracting Officers:</a:t>
            </a:r>
            <a:endParaRPr b="1"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rPr lang="en-US" sz="1800">
                <a:solidFill>
                  <a:schemeClr val="dk1"/>
                </a:solidFill>
              </a:rPr>
              <a:t>Reagan Criddle,  312-208-4834, </a:t>
            </a:r>
            <a:r>
              <a:rPr lang="en-US" sz="1800" u="sng">
                <a:solidFill>
                  <a:schemeClr val="hlink"/>
                </a:solidFill>
                <a:hlinkClick r:id="rId5"/>
              </a:rPr>
              <a:t>reagan.criddle@gsa.gov</a:t>
            </a:r>
            <a:r>
              <a:rPr lang="en-US" sz="1800">
                <a:solidFill>
                  <a:schemeClr val="dk1"/>
                </a:solidFill>
              </a:rPr>
              <a:t>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rPr lang="en-US" sz="1800">
                <a:solidFill>
                  <a:schemeClr val="dk1"/>
                </a:solidFill>
              </a:rPr>
              <a:t>Corey Gerst</a:t>
            </a:r>
            <a:r>
              <a:rPr b="0" i="0" lang="en-US" sz="1800" u="none" cap="none" strike="noStrike">
                <a:solidFill>
                  <a:schemeClr val="dk1"/>
                </a:solidFill>
                <a:latin typeface="Arial"/>
                <a:ea typeface="Arial"/>
                <a:cs typeface="Arial"/>
                <a:sym typeface="Arial"/>
              </a:rPr>
              <a:t>, </a:t>
            </a:r>
            <a:r>
              <a:rPr lang="en-US" sz="1800">
                <a:solidFill>
                  <a:schemeClr val="dk1"/>
                </a:solidFill>
              </a:rPr>
              <a:t>571-593-9464</a:t>
            </a:r>
            <a:r>
              <a:rPr b="0" i="0" lang="en-US" sz="1800" u="none" cap="none" strike="noStrike">
                <a:solidFill>
                  <a:schemeClr val="dk1"/>
                </a:solidFill>
                <a:latin typeface="Arial"/>
                <a:ea typeface="Arial"/>
                <a:cs typeface="Arial"/>
                <a:sym typeface="Arial"/>
              </a:rPr>
              <a:t>, </a:t>
            </a:r>
            <a:r>
              <a:rPr lang="en-US" sz="1800" u="sng">
                <a:solidFill>
                  <a:schemeClr val="hlink"/>
                </a:solidFill>
                <a:hlinkClick r:id="rId6"/>
              </a:rPr>
              <a:t>corey.gerst@gsa.gov</a:t>
            </a:r>
            <a:r>
              <a:rPr lang="en-US" sz="1800" u="none">
                <a:solidFill>
                  <a:schemeClr val="dk1"/>
                </a:solidFill>
              </a:rPr>
              <a:t> </a:t>
            </a:r>
            <a:r>
              <a:rPr b="0" i="0" lang="en-US"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34290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4"/>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Introduction</a:t>
            </a:r>
            <a:endParaRPr b="0" i="0" sz="2800" u="none" cap="none" strike="noStrike">
              <a:solidFill>
                <a:srgbClr val="000000"/>
              </a:solidFill>
              <a:latin typeface="Arial"/>
              <a:ea typeface="Arial"/>
              <a:cs typeface="Arial"/>
              <a:sym typeface="Arial"/>
            </a:endParaRPr>
          </a:p>
        </p:txBody>
      </p:sp>
      <p:sp>
        <p:nvSpPr>
          <p:cNvPr id="72" name="Google Shape;72;p14"/>
          <p:cNvSpPr/>
          <p:nvPr/>
        </p:nvSpPr>
        <p:spPr>
          <a:xfrm>
            <a:off x="684225" y="1281126"/>
            <a:ext cx="7772400" cy="26472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Who we are</a:t>
            </a:r>
            <a:endParaRPr b="0" i="0" sz="1800" u="none" cap="none" strike="noStrike">
              <a:solidFill>
                <a:schemeClr val="dk1"/>
              </a:solidFill>
              <a:latin typeface="Arial"/>
              <a:ea typeface="Arial"/>
              <a:cs typeface="Arial"/>
              <a:sym typeface="Arial"/>
            </a:endParaRPr>
          </a:p>
          <a:p>
            <a:pPr indent="-273050" lvl="1" marL="7429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 falls under GSA’s Federal Acquisition Service (FAS).</a:t>
            </a:r>
            <a:endParaRPr b="0" i="0" sz="1800" u="none" cap="none" strike="noStrike">
              <a:solidFill>
                <a:schemeClr val="dk1"/>
              </a:solidFill>
              <a:latin typeface="Arial"/>
              <a:ea typeface="Arial"/>
              <a:cs typeface="Arial"/>
              <a:sym typeface="Arial"/>
            </a:endParaRPr>
          </a:p>
          <a:p>
            <a:pPr indent="-273050" lvl="1" marL="7429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FAS’s mission is to provide an exceptional customer experience by delivering best value goods and services through an increasingly digital environment. </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Who we support</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chemeClr val="dk1"/>
              </a:buClr>
              <a:buSzPts val="1800"/>
              <a:buFont typeface="Arial"/>
              <a:buChar char="–"/>
            </a:pPr>
            <a:r>
              <a:rPr b="0" i="0" lang="en-US" sz="1800" u="none" cap="none" strike="noStrike">
                <a:solidFill>
                  <a:srgbClr val="000000"/>
                </a:solidFill>
                <a:latin typeface="Arial"/>
                <a:ea typeface="Arial"/>
                <a:cs typeface="Arial"/>
                <a:sym typeface="Arial"/>
              </a:rPr>
              <a:t>Primarily we support other Federal agencies; however, GSA allows other non-federal government entities to utilize its contracting vehicles and sources of supply under certain circumstances.</a:t>
            </a:r>
            <a:endParaRPr b="0" i="0" sz="1800" u="none" cap="none" strike="noStrike">
              <a:solidFill>
                <a:srgbClr val="000000"/>
              </a:solidFill>
              <a:latin typeface="Arial"/>
              <a:ea typeface="Arial"/>
              <a:cs typeface="Arial"/>
              <a:sym typeface="Arial"/>
            </a:endParaRPr>
          </a:p>
          <a:p>
            <a:pPr indent="0" lvl="0" marL="457200" marR="0" rtl="0" algn="l">
              <a:lnSpc>
                <a:spcPct val="100000"/>
              </a:lnSpc>
              <a:spcBef>
                <a:spcPts val="400"/>
              </a:spcBef>
              <a:spcAft>
                <a:spcPts val="0"/>
              </a:spcAft>
              <a:buNone/>
            </a:pPr>
            <a:r>
              <a:t/>
            </a:r>
            <a:endParaRPr b="0" i="0" sz="1800" u="none" cap="none" strike="noStrike">
              <a:solidFill>
                <a:srgbClr val="000000"/>
              </a:solidFill>
              <a:latin typeface="Arial"/>
              <a:ea typeface="Arial"/>
              <a:cs typeface="Arial"/>
              <a:sym typeface="Arial"/>
            </a:endParaRPr>
          </a:p>
          <a:p>
            <a:pPr indent="-158750" lvl="1" marL="742950" marR="0" rtl="0" algn="l">
              <a:lnSpc>
                <a:spcPct val="100000"/>
              </a:lnSpc>
              <a:spcBef>
                <a:spcPts val="400"/>
              </a:spcBef>
              <a:spcAft>
                <a:spcPts val="0"/>
              </a:spcAft>
              <a:buClr>
                <a:schemeClr val="dk1"/>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Agenda</a:t>
            </a:r>
            <a:endParaRPr b="0" i="0" sz="2800" u="none" cap="none" strike="noStrike">
              <a:solidFill>
                <a:srgbClr val="000000"/>
              </a:solidFill>
              <a:latin typeface="Arial"/>
              <a:ea typeface="Arial"/>
              <a:cs typeface="Arial"/>
              <a:sym typeface="Arial"/>
            </a:endParaRPr>
          </a:p>
        </p:txBody>
      </p:sp>
      <p:sp>
        <p:nvSpPr>
          <p:cNvPr id="78" name="Google Shape;78;p15"/>
          <p:cNvSpPr/>
          <p:nvPr/>
        </p:nvSpPr>
        <p:spPr>
          <a:xfrm>
            <a:off x="685800" y="1281126"/>
            <a:ext cx="7772400" cy="27165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Explain what BOA’s are, how they work, and who can use them</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Discuss the Emergency Acquisition (EA) Basic Ordering Agreements (BOA’s)</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Review the scope of the EA BOA’s along with the benefits of using them</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Ordering Process and Example Requirements</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Summary &amp; Data</a:t>
            </a:r>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Q&amp;A</a:t>
            </a:r>
            <a:endParaRPr b="0" i="0" sz="1800" u="none" cap="none" strike="noStrike">
              <a:solidFill>
                <a:schemeClr val="dk1"/>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6"/>
          <p:cNvSpPr txBox="1"/>
          <p:nvPr>
            <p:ph type="title"/>
          </p:nvPr>
        </p:nvSpPr>
        <p:spPr>
          <a:xfrm>
            <a:off x="687438" y="29865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Basic Ordering Agreements</a:t>
            </a:r>
            <a:endParaRPr b="0" i="0" sz="2800" u="none" cap="none" strike="noStrike">
              <a:solidFill>
                <a:srgbClr val="000000"/>
              </a:solidFill>
              <a:latin typeface="Arial"/>
              <a:ea typeface="Arial"/>
              <a:cs typeface="Arial"/>
              <a:sym typeface="Arial"/>
            </a:endParaRPr>
          </a:p>
        </p:txBody>
      </p:sp>
      <p:sp>
        <p:nvSpPr>
          <p:cNvPr id="84" name="Google Shape;84;p16"/>
          <p:cNvSpPr txBox="1"/>
          <p:nvPr/>
        </p:nvSpPr>
        <p:spPr>
          <a:xfrm>
            <a:off x="755700" y="1378925"/>
            <a:ext cx="7632600" cy="2672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Arial"/>
                <a:ea typeface="Arial"/>
                <a:cs typeface="Arial"/>
                <a:sym typeface="Arial"/>
              </a:rPr>
              <a:t>Federal Acquisition Regulations (FAR) 16.703 (emphasis added)</a:t>
            </a:r>
            <a:endParaRPr b="0" i="0" sz="1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Arial"/>
                <a:ea typeface="Arial"/>
                <a:cs typeface="Arial"/>
                <a:sym typeface="Arial"/>
              </a:rPr>
              <a:t>BOA’s are written instruments of understanding, negotiated between an agency, contracting activity, or contracting office and a contractor, that contains (1) terms and clauses applying to future contracts (orders) between the parties during its term, (2) a description, as specific as practicable, of supplies or services to be provided, and (3) methods for pricing, issuing, and delivering future orders under the basic ordering agreement. </a:t>
            </a:r>
            <a:r>
              <a:rPr b="1" i="0" lang="en-US" sz="1500" u="none" cap="none" strike="noStrike">
                <a:solidFill>
                  <a:schemeClr val="dk1"/>
                </a:solidFill>
                <a:latin typeface="Arial"/>
                <a:ea typeface="Arial"/>
                <a:cs typeface="Arial"/>
                <a:sym typeface="Arial"/>
              </a:rPr>
              <a:t>A basic ordering agreement is not a contract.</a:t>
            </a:r>
            <a:endParaRPr b="1"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Arial"/>
                <a:ea typeface="Arial"/>
                <a:cs typeface="Arial"/>
                <a:sym typeface="Arial"/>
              </a:rPr>
              <a:t>BOA’s are effective instruments for </a:t>
            </a:r>
            <a:r>
              <a:rPr b="1" i="0" lang="en-US" sz="1500" u="none" cap="none" strike="noStrike">
                <a:solidFill>
                  <a:srgbClr val="000000"/>
                </a:solidFill>
                <a:latin typeface="Arial"/>
                <a:ea typeface="Arial"/>
                <a:cs typeface="Arial"/>
                <a:sym typeface="Arial"/>
              </a:rPr>
              <a:t>expediting contracting activities for uncertain requirements</a:t>
            </a:r>
            <a:r>
              <a:rPr b="0" i="0" lang="en-US" sz="1500" u="none" cap="none" strike="noStrike">
                <a:solidFill>
                  <a:srgbClr val="000000"/>
                </a:solidFill>
                <a:latin typeface="Arial"/>
                <a:ea typeface="Arial"/>
                <a:cs typeface="Arial"/>
                <a:sym typeface="Arial"/>
              </a:rPr>
              <a:t> in which specific quantities, items, and prices are not known at the </a:t>
            </a:r>
            <a:r>
              <a:rPr b="0" i="0" lang="en-US" sz="1500" u="none" cap="none" strike="noStrike">
                <a:solidFill>
                  <a:schemeClr val="dk1"/>
                </a:solidFill>
                <a:latin typeface="Arial"/>
                <a:ea typeface="Arial"/>
                <a:cs typeface="Arial"/>
                <a:sym typeface="Arial"/>
              </a:rPr>
              <a:t>time of execution of the agreement.</a:t>
            </a:r>
            <a:endParaRPr b="0" i="0" sz="15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type="title"/>
          </p:nvPr>
        </p:nvSpPr>
        <p:spPr>
          <a:xfrm>
            <a:off x="685863" y="4407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QMA’s EA Basic Ordering Agreements</a:t>
            </a:r>
            <a:endParaRPr b="0" i="0" sz="2800" u="none" cap="none" strike="noStrike">
              <a:solidFill>
                <a:srgbClr val="000000"/>
              </a:solidFill>
              <a:latin typeface="Arial"/>
              <a:ea typeface="Arial"/>
              <a:cs typeface="Arial"/>
              <a:sym typeface="Arial"/>
            </a:endParaRPr>
          </a:p>
        </p:txBody>
      </p:sp>
      <p:sp>
        <p:nvSpPr>
          <p:cNvPr id="90" name="Google Shape;90;p17"/>
          <p:cNvSpPr/>
          <p:nvPr/>
        </p:nvSpPr>
        <p:spPr>
          <a:xfrm>
            <a:off x="684225" y="847338"/>
            <a:ext cx="7772400" cy="27165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BOA’s were initially considered to assist QMA with rapidly procuring supplies and services in support of FEMA. During Acquisition Planning and market research, it became clear these vehicles could also offer value to </a:t>
            </a:r>
            <a:r>
              <a:rPr lang="en-US" sz="1800">
                <a:solidFill>
                  <a:schemeClr val="dk1"/>
                </a:solidFill>
              </a:rPr>
              <a:t>other Federal agencies</a:t>
            </a:r>
            <a:r>
              <a:rPr b="0" i="0" lang="en-US" sz="1800" u="none" cap="none" strike="noStrike">
                <a:solidFill>
                  <a:schemeClr val="dk1"/>
                </a:solidFill>
                <a:latin typeface="Arial"/>
                <a:ea typeface="Arial"/>
                <a:cs typeface="Arial"/>
                <a:sym typeface="Arial"/>
              </a:rPr>
              <a:t> in times of emergency.</a:t>
            </a:r>
            <a:endParaRPr b="0" i="0" sz="1800" u="none" cap="none" strike="noStrike">
              <a:solidFill>
                <a:schemeClr val="dk1"/>
              </a:solidFill>
              <a:latin typeface="Arial"/>
              <a:ea typeface="Arial"/>
              <a:cs typeface="Arial"/>
              <a:sym typeface="Arial"/>
            </a:endParaRPr>
          </a:p>
          <a:p>
            <a:pPr indent="-273050" lvl="1" marL="742950" marR="0" rtl="0" algn="l">
              <a:lnSpc>
                <a:spcPct val="100000"/>
              </a:lnSpc>
              <a:spcBef>
                <a:spcPts val="400"/>
              </a:spcBef>
              <a:spcAft>
                <a:spcPts val="0"/>
              </a:spcAft>
              <a:buClr>
                <a:srgbClr val="005087"/>
              </a:buClr>
              <a:buSzPts val="1800"/>
              <a:buFont typeface="Arial"/>
              <a:buChar char="–"/>
            </a:pPr>
            <a:r>
              <a:rPr b="0" i="0" lang="en-US" sz="1800" u="none" cap="none" strike="noStrike">
                <a:solidFill>
                  <a:srgbClr val="005087"/>
                </a:solidFill>
                <a:latin typeface="Arial"/>
                <a:ea typeface="Arial"/>
                <a:cs typeface="Arial"/>
                <a:sym typeface="Arial"/>
              </a:rPr>
              <a:t>These BOA’s may be used, free of charge, by </a:t>
            </a:r>
            <a:r>
              <a:rPr b="1" i="0" lang="en-US" sz="1800" u="none" cap="none" strike="noStrike">
                <a:solidFill>
                  <a:srgbClr val="005087"/>
                </a:solidFill>
                <a:latin typeface="Arial"/>
                <a:ea typeface="Arial"/>
                <a:cs typeface="Arial"/>
                <a:sym typeface="Arial"/>
              </a:rPr>
              <a:t>all Federal agencies</a:t>
            </a:r>
            <a:r>
              <a:rPr b="0" i="0" lang="en-US" sz="1800" u="none" cap="none" strike="noStrike">
                <a:solidFill>
                  <a:srgbClr val="005087"/>
                </a:solidFill>
                <a:latin typeface="Arial"/>
                <a:ea typeface="Arial"/>
                <a:cs typeface="Arial"/>
                <a:sym typeface="Arial"/>
              </a:rPr>
              <a:t>. </a:t>
            </a:r>
            <a:endParaRPr b="0" i="0" sz="1800" u="none" cap="none" strike="noStrike">
              <a:solidFill>
                <a:srgbClr val="005087"/>
              </a:solidFill>
              <a:latin typeface="Arial"/>
              <a:ea typeface="Arial"/>
              <a:cs typeface="Arial"/>
              <a:sym typeface="Arial"/>
            </a:endParaRPr>
          </a:p>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 executed </a:t>
            </a:r>
            <a:r>
              <a:rPr lang="en-US" sz="1800">
                <a:solidFill>
                  <a:schemeClr val="dk1"/>
                </a:solidFill>
              </a:rPr>
              <a:t>19</a:t>
            </a:r>
            <a:r>
              <a:rPr b="0" i="0" lang="en-US" sz="1800" u="none" cap="none" strike="noStrike">
                <a:solidFill>
                  <a:schemeClr val="dk1"/>
                </a:solidFill>
                <a:latin typeface="Arial"/>
                <a:ea typeface="Arial"/>
                <a:cs typeface="Arial"/>
                <a:sym typeface="Arial"/>
              </a:rPr>
              <a:t> BOA’s with vendors from diverse industries and locations to ensure FEMA and other </a:t>
            </a:r>
            <a:r>
              <a:rPr lang="en-US" sz="1800">
                <a:solidFill>
                  <a:schemeClr val="dk1"/>
                </a:solidFill>
              </a:rPr>
              <a:t>Federal</a:t>
            </a:r>
            <a:r>
              <a:rPr b="0" i="0" lang="en-US" sz="1800" u="none" cap="none" strike="noStrike">
                <a:solidFill>
                  <a:schemeClr val="dk1"/>
                </a:solidFill>
                <a:latin typeface="Arial"/>
                <a:ea typeface="Arial"/>
                <a:cs typeface="Arial"/>
                <a:sym typeface="Arial"/>
              </a:rPr>
              <a:t> </a:t>
            </a:r>
            <a:r>
              <a:rPr lang="en-US" sz="1800">
                <a:solidFill>
                  <a:schemeClr val="dk1"/>
                </a:solidFill>
              </a:rPr>
              <a:t>agencies</a:t>
            </a:r>
            <a:r>
              <a:rPr b="0" i="0" lang="en-US" sz="1800" u="none" cap="none" strike="noStrike">
                <a:solidFill>
                  <a:schemeClr val="dk1"/>
                </a:solidFill>
                <a:latin typeface="Arial"/>
                <a:ea typeface="Arial"/>
                <a:cs typeface="Arial"/>
                <a:sym typeface="Arial"/>
              </a:rPr>
              <a:t> would have a pool of experienced and capable vendors to procure commercial supplies and services from in times of emergency.</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rgbClr val="005087"/>
              </a:buClr>
              <a:buSzPts val="1800"/>
              <a:buFont typeface="Arial"/>
              <a:buChar char="–"/>
            </a:pPr>
            <a:r>
              <a:rPr b="0" i="0" lang="en-US" sz="1800" u="none" cap="none" strike="noStrike">
                <a:solidFill>
                  <a:srgbClr val="005087"/>
                </a:solidFill>
                <a:latin typeface="Arial"/>
                <a:ea typeface="Arial"/>
                <a:cs typeface="Arial"/>
                <a:sym typeface="Arial"/>
              </a:rPr>
              <a:t>Of the 1</a:t>
            </a:r>
            <a:r>
              <a:rPr lang="en-US" sz="1800">
                <a:solidFill>
                  <a:srgbClr val="005087"/>
                </a:solidFill>
              </a:rPr>
              <a:t>9</a:t>
            </a:r>
            <a:r>
              <a:rPr b="0" i="0" lang="en-US" sz="1800" u="none" cap="none" strike="noStrike">
                <a:solidFill>
                  <a:srgbClr val="005087"/>
                </a:solidFill>
                <a:latin typeface="Arial"/>
                <a:ea typeface="Arial"/>
                <a:cs typeface="Arial"/>
                <a:sym typeface="Arial"/>
              </a:rPr>
              <a:t> BOA’s executed, </a:t>
            </a:r>
            <a:r>
              <a:rPr b="1" lang="en-US" sz="1800">
                <a:solidFill>
                  <a:srgbClr val="005087"/>
                </a:solidFill>
              </a:rPr>
              <a:t>15</a:t>
            </a:r>
            <a:r>
              <a:rPr b="1" i="0" lang="en-US" sz="1800" u="none" cap="none" strike="noStrike">
                <a:solidFill>
                  <a:srgbClr val="005087"/>
                </a:solidFill>
                <a:latin typeface="Arial"/>
                <a:ea typeface="Arial"/>
                <a:cs typeface="Arial"/>
                <a:sym typeface="Arial"/>
              </a:rPr>
              <a:t> of the vendors are Small Businesses</a:t>
            </a:r>
            <a:r>
              <a:rPr b="0" i="0" lang="en-US" sz="1800" u="none" cap="none" strike="noStrike">
                <a:solidFill>
                  <a:srgbClr val="005087"/>
                </a:solidFill>
                <a:latin typeface="Arial"/>
                <a:ea typeface="Arial"/>
                <a:cs typeface="Arial"/>
                <a:sym typeface="Arial"/>
              </a:rPr>
              <a:t>.</a:t>
            </a:r>
            <a:endParaRPr b="0" i="0" sz="1800" u="none" cap="none" strike="noStrike">
              <a:solidFill>
                <a:srgbClr val="005087"/>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8"/>
          <p:cNvSpPr txBox="1"/>
          <p:nvPr>
            <p:ph type="title"/>
          </p:nvPr>
        </p:nvSpPr>
        <p:spPr>
          <a:xfrm>
            <a:off x="685863" y="14495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Scope</a:t>
            </a:r>
            <a:endParaRPr b="0" i="0" sz="2800" u="none" cap="none" strike="noStrike">
              <a:solidFill>
                <a:srgbClr val="000000"/>
              </a:solidFill>
              <a:latin typeface="Arial"/>
              <a:ea typeface="Arial"/>
              <a:cs typeface="Arial"/>
              <a:sym typeface="Arial"/>
            </a:endParaRPr>
          </a:p>
        </p:txBody>
      </p:sp>
      <p:sp>
        <p:nvSpPr>
          <p:cNvPr id="96" name="Google Shape;96;p18"/>
          <p:cNvSpPr/>
          <p:nvPr/>
        </p:nvSpPr>
        <p:spPr>
          <a:xfrm>
            <a:off x="684225" y="1119638"/>
            <a:ext cx="7772400" cy="27165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QMA’s EA BOA’s may be used to rapidly procure just about </a:t>
            </a:r>
            <a:r>
              <a:rPr b="1" i="0" lang="en-US" sz="1800" u="none" cap="none" strike="noStrike">
                <a:solidFill>
                  <a:schemeClr val="dk1"/>
                </a:solidFill>
                <a:latin typeface="Arial"/>
                <a:ea typeface="Arial"/>
                <a:cs typeface="Arial"/>
                <a:sym typeface="Arial"/>
              </a:rPr>
              <a:t>any commercial supply or service</a:t>
            </a:r>
            <a:r>
              <a:rPr b="0" i="0" lang="en-US" sz="1800" u="none" cap="none" strike="noStrike">
                <a:solidFill>
                  <a:schemeClr val="dk1"/>
                </a:solidFill>
                <a:latin typeface="Arial"/>
                <a:ea typeface="Arial"/>
                <a:cs typeface="Arial"/>
                <a:sym typeface="Arial"/>
              </a:rPr>
              <a:t>, so long as the requirement is in support of an emergency.</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QMA’s definition of emergency is broader than that found in the FAR which requires a Presidential declaration. </a:t>
            </a:r>
            <a:endParaRPr b="0" i="0" sz="1800" u="none" cap="none" strike="noStrike">
              <a:solidFill>
                <a:srgbClr val="000000"/>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If a given requirement is determined an emergency by an agency, or a Presidential declaration is made, your requirement for commercial supplies or services is likely within the scope of this BOA.</a:t>
            </a:r>
            <a:endParaRPr b="0" i="0" sz="1800" u="none" cap="none" strike="noStrike">
              <a:solidFill>
                <a:schemeClr val="dk1"/>
              </a:solidFill>
              <a:latin typeface="Arial"/>
              <a:ea typeface="Arial"/>
              <a:cs typeface="Arial"/>
              <a:sym typeface="Arial"/>
            </a:endParaRPr>
          </a:p>
          <a:p>
            <a:pPr indent="-273050" lvl="1" marL="74295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Should there be questions about scope or use of these BOA’s, contact the EA BOA Contracting Officer (see Contacts slide).</a:t>
            </a:r>
            <a:endParaRPr b="0" i="0" sz="1800" u="none" cap="none" strike="noStrike">
              <a:solidFill>
                <a:srgbClr val="000000"/>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685863" y="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Benefits</a:t>
            </a:r>
            <a:endParaRPr b="0" i="0" sz="2800" u="none" cap="none" strike="noStrike">
              <a:solidFill>
                <a:srgbClr val="000000"/>
              </a:solidFill>
              <a:latin typeface="Arial"/>
              <a:ea typeface="Arial"/>
              <a:cs typeface="Arial"/>
              <a:sym typeface="Arial"/>
            </a:endParaRPr>
          </a:p>
        </p:txBody>
      </p:sp>
      <p:sp>
        <p:nvSpPr>
          <p:cNvPr id="102" name="Google Shape;102;p19"/>
          <p:cNvSpPr/>
          <p:nvPr/>
        </p:nvSpPr>
        <p:spPr>
          <a:xfrm>
            <a:off x="684225" y="837238"/>
            <a:ext cx="7772400" cy="2716500"/>
          </a:xfrm>
          <a:prstGeom prst="rect">
            <a:avLst/>
          </a:prstGeom>
          <a:noFill/>
          <a:ln>
            <a:noFill/>
          </a:ln>
        </p:spPr>
        <p:txBody>
          <a:bodyPr anchorCtr="0" anchor="t" bIns="45700" lIns="91425" spcFirstLastPara="1" rIns="91425" wrap="square" tIns="45700">
            <a:noAutofit/>
          </a:bodyPr>
          <a:lstStyle/>
          <a:p>
            <a:pPr indent="0" lvl="0" marL="457200" marR="0" rtl="0" algn="l">
              <a:lnSpc>
                <a:spcPct val="100000"/>
              </a:lnSpc>
              <a:spcBef>
                <a:spcPts val="0"/>
              </a:spcBef>
              <a:spcAft>
                <a:spcPts val="0"/>
              </a:spcAft>
              <a:buNone/>
            </a:pPr>
            <a:r>
              <a:t/>
            </a:r>
            <a:endParaRPr sz="1800">
              <a:solidFill>
                <a:schemeClr val="dk1"/>
              </a:solidFill>
            </a:endParaRPr>
          </a:p>
          <a:p>
            <a:pPr indent="-330200" lvl="0" marL="342900" marR="0" rtl="0" algn="l">
              <a:lnSpc>
                <a:spcPct val="150000"/>
              </a:lnSpc>
              <a:spcBef>
                <a:spcPts val="0"/>
              </a:spcBef>
              <a:spcAft>
                <a:spcPts val="0"/>
              </a:spcAft>
              <a:buClr>
                <a:schemeClr val="dk1"/>
              </a:buClr>
              <a:buSzPts val="1800"/>
              <a:buFont typeface="Arial"/>
              <a:buChar char="•"/>
            </a:pPr>
            <a:r>
              <a:rPr lang="en-US" sz="1800">
                <a:solidFill>
                  <a:schemeClr val="dk1"/>
                </a:solidFill>
              </a:rPr>
              <a:t>Easy to use</a:t>
            </a:r>
            <a:endParaRPr b="0" i="0" sz="1800" u="none" cap="none" strike="noStrike">
              <a:solidFill>
                <a:srgbClr val="000000"/>
              </a:solidFill>
              <a:latin typeface="Arial"/>
              <a:ea typeface="Arial"/>
              <a:cs typeface="Arial"/>
              <a:sym typeface="Arial"/>
            </a:endParaRPr>
          </a:p>
          <a:p>
            <a:pPr indent="-330200" lvl="0" marL="342900" marR="0" rtl="0" algn="l">
              <a:lnSpc>
                <a:spcPct val="150000"/>
              </a:lnSpc>
              <a:spcBef>
                <a:spcPts val="400"/>
              </a:spcBef>
              <a:spcAft>
                <a:spcPts val="0"/>
              </a:spcAft>
              <a:buClr>
                <a:schemeClr val="dk1"/>
              </a:buClr>
              <a:buSzPts val="1800"/>
              <a:buChar char="•"/>
            </a:pPr>
            <a:r>
              <a:rPr lang="en-US" sz="1800">
                <a:solidFill>
                  <a:schemeClr val="dk1"/>
                </a:solidFill>
              </a:rPr>
              <a:t>Flexible to unique situations and buyers</a:t>
            </a:r>
            <a:endParaRPr sz="1800">
              <a:solidFill>
                <a:schemeClr val="dk1"/>
              </a:solidFill>
            </a:endParaRPr>
          </a:p>
          <a:p>
            <a:pPr indent="-330200" lvl="0" marL="342900" marR="0" rtl="0" algn="l">
              <a:lnSpc>
                <a:spcPct val="150000"/>
              </a:lnSpc>
              <a:spcBef>
                <a:spcPts val="400"/>
              </a:spcBef>
              <a:spcAft>
                <a:spcPts val="0"/>
              </a:spcAft>
              <a:buClr>
                <a:schemeClr val="dk1"/>
              </a:buClr>
              <a:buSzPts val="1800"/>
              <a:buChar char="•"/>
            </a:pPr>
            <a:r>
              <a:rPr lang="en-US" sz="1800">
                <a:solidFill>
                  <a:schemeClr val="dk1"/>
                </a:solidFill>
              </a:rPr>
              <a:t>Competitive without sacrificing quality or time</a:t>
            </a:r>
            <a:endParaRPr sz="1800">
              <a:solidFill>
                <a:schemeClr val="dk1"/>
              </a:solidFill>
            </a:endParaRPr>
          </a:p>
          <a:p>
            <a:pPr indent="-330200" lvl="0" marL="342900" marR="0" rtl="0" algn="l">
              <a:lnSpc>
                <a:spcPct val="150000"/>
              </a:lnSpc>
              <a:spcBef>
                <a:spcPts val="400"/>
              </a:spcBef>
              <a:spcAft>
                <a:spcPts val="0"/>
              </a:spcAft>
              <a:buClr>
                <a:schemeClr val="dk1"/>
              </a:buClr>
              <a:buSzPts val="1800"/>
              <a:buFont typeface="Arial"/>
              <a:buChar char="•"/>
            </a:pPr>
            <a:r>
              <a:rPr lang="en-US" sz="1800">
                <a:solidFill>
                  <a:schemeClr val="dk1"/>
                </a:solidFill>
              </a:rPr>
              <a:t>No</a:t>
            </a:r>
            <a:r>
              <a:rPr b="0" i="0" lang="en-US" sz="1800" u="none" cap="none" strike="noStrike">
                <a:solidFill>
                  <a:schemeClr val="dk1"/>
                </a:solidFill>
                <a:latin typeface="Arial"/>
                <a:ea typeface="Arial"/>
                <a:cs typeface="Arial"/>
                <a:sym typeface="Arial"/>
              </a:rPr>
              <a:t> price lists or item catalogs</a:t>
            </a:r>
            <a:endParaRPr b="0" i="0" sz="1800" u="none" cap="none" strike="noStrike">
              <a:solidFill>
                <a:schemeClr val="dk1"/>
              </a:solidFill>
              <a:latin typeface="Arial"/>
              <a:ea typeface="Arial"/>
              <a:cs typeface="Arial"/>
              <a:sym typeface="Arial"/>
            </a:endParaRPr>
          </a:p>
          <a:p>
            <a:pPr indent="0" lvl="0" marL="457200" marR="0" rtl="0" algn="l">
              <a:lnSpc>
                <a:spcPct val="100000"/>
              </a:lnSpc>
              <a:spcBef>
                <a:spcPts val="400"/>
              </a:spcBef>
              <a:spcAft>
                <a:spcPts val="0"/>
              </a:spcAft>
              <a:buNone/>
            </a:pPr>
            <a:r>
              <a:t/>
            </a:r>
            <a:endParaRPr b="0" i="0" sz="1800" u="none" cap="none" strike="noStrike">
              <a:solidFill>
                <a:schemeClr val="dk1"/>
              </a:solidFill>
              <a:latin typeface="Arial"/>
              <a:ea typeface="Arial"/>
              <a:cs typeface="Arial"/>
              <a:sym typeface="Arial"/>
            </a:endParaRPr>
          </a:p>
          <a:p>
            <a:pPr indent="0" lvl="0" marL="34290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lang="en-US" sz="2800">
                <a:solidFill>
                  <a:srgbClr val="005087"/>
                </a:solidFill>
              </a:rPr>
              <a:t>Typical Acquisition </a:t>
            </a:r>
            <a:endParaRPr sz="2800">
              <a:solidFill>
                <a:srgbClr val="005087"/>
              </a:solidFil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Process Flow</a:t>
            </a:r>
            <a:endParaRPr b="0" i="0" sz="2800" u="none" cap="none" strike="noStrike">
              <a:solidFill>
                <a:srgbClr val="000000"/>
              </a:solidFill>
              <a:latin typeface="Arial"/>
              <a:ea typeface="Arial"/>
              <a:cs typeface="Arial"/>
              <a:sym typeface="Arial"/>
            </a:endParaRPr>
          </a:p>
        </p:txBody>
      </p:sp>
      <p:pic>
        <p:nvPicPr>
          <p:cNvPr descr="Square image of a confused man in a suit and tie standing on a process flow map with numerous arrows pointing in various directions." id="108" name="Google Shape;108;p20"/>
          <p:cNvPicPr preferRelativeResize="0"/>
          <p:nvPr/>
        </p:nvPicPr>
        <p:blipFill rotWithShape="1">
          <a:blip r:embed="rId3">
            <a:alphaModFix/>
          </a:blip>
          <a:srcRect b="0" l="0" r="0" t="0"/>
          <a:stretch/>
        </p:blipFill>
        <p:spPr>
          <a:xfrm>
            <a:off x="127425" y="1197200"/>
            <a:ext cx="4417476" cy="3197148"/>
          </a:xfrm>
          <a:prstGeom prst="rect">
            <a:avLst/>
          </a:prstGeom>
          <a:noFill/>
          <a:ln>
            <a:noFill/>
          </a:ln>
        </p:spPr>
      </p:pic>
      <p:sp>
        <p:nvSpPr>
          <p:cNvPr id="109" name="Google Shape;109;p20"/>
          <p:cNvSpPr txBox="1"/>
          <p:nvPr/>
        </p:nvSpPr>
        <p:spPr>
          <a:xfrm>
            <a:off x="4766625" y="306425"/>
            <a:ext cx="4190100" cy="3200846"/>
          </a:xfrm>
          <a:prstGeom prst="rect">
            <a:avLst/>
          </a:prstGeom>
          <a:noFill/>
          <a:ln>
            <a:noFill/>
          </a:ln>
        </p:spPr>
        <p:txBody>
          <a:bodyPr anchorCtr="0" anchor="t" bIns="91425" lIns="91425" spcFirstLastPara="1" rIns="91425" wrap="square" tIns="91425">
            <a:spAutoFit/>
          </a:bodyPr>
          <a:lstStyle/>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Identification of need</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Describe/Define requirement</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Market Research &amp; Acquisition Planning</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Review &amp; Approval</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Draft solicitation</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chemeClr val="dk1"/>
              </a:buClr>
              <a:buSzPts val="1400"/>
              <a:buFont typeface="Arial"/>
              <a:buAutoNum type="arabicPeriod"/>
            </a:pPr>
            <a:r>
              <a:rPr b="0" i="0" lang="en-US" sz="1400" u="none" cap="none" strike="noStrike">
                <a:solidFill>
                  <a:schemeClr val="dk1"/>
                </a:solidFill>
                <a:latin typeface="Arial"/>
                <a:ea typeface="Arial"/>
                <a:cs typeface="Arial"/>
                <a:sym typeface="Arial"/>
              </a:rPr>
              <a:t>Review &amp; Approval</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Publish/distribute solicitation</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Evaluate quotes/offers </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Draft award decision </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chemeClr val="dk1"/>
              </a:buClr>
              <a:buSzPts val="1400"/>
              <a:buFont typeface="Arial"/>
              <a:buAutoNum type="arabicPeriod"/>
            </a:pPr>
            <a:r>
              <a:rPr b="0" i="0" lang="en-US" sz="1400" u="none" cap="none" strike="noStrike">
                <a:solidFill>
                  <a:schemeClr val="dk1"/>
                </a:solidFill>
                <a:latin typeface="Arial"/>
                <a:ea typeface="Arial"/>
                <a:cs typeface="Arial"/>
                <a:sym typeface="Arial"/>
              </a:rPr>
              <a:t>Review &amp; Approval</a:t>
            </a:r>
            <a:endParaRPr b="0" i="0" sz="1400" u="none" cap="none" strike="noStrike">
              <a:solidFill>
                <a:schemeClr val="dk1"/>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Send order/contract to awardee for signature</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CO countersigns award document</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Distribute award to awardee</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Publish award notice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1"/>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EA BOA Process Flow</a:t>
            </a:r>
            <a:endParaRPr b="0" i="0" sz="2800" u="none" cap="none" strike="noStrike">
              <a:solidFill>
                <a:srgbClr val="000000"/>
              </a:solidFill>
              <a:latin typeface="Arial"/>
              <a:ea typeface="Arial"/>
              <a:cs typeface="Arial"/>
              <a:sym typeface="Arial"/>
            </a:endParaRPr>
          </a:p>
        </p:txBody>
      </p:sp>
      <p:pic>
        <p:nvPicPr>
          <p:cNvPr descr="On the far left-hand side of the screen, there is a square image in black and white of a person running through a finish line at a race." id="115" name="Google Shape;115;p21"/>
          <p:cNvPicPr preferRelativeResize="0"/>
          <p:nvPr/>
        </p:nvPicPr>
        <p:blipFill rotWithShape="1">
          <a:blip r:embed="rId3">
            <a:alphaModFix/>
          </a:blip>
          <a:srcRect b="0" l="0" r="0" t="0"/>
          <a:stretch/>
        </p:blipFill>
        <p:spPr>
          <a:xfrm>
            <a:off x="343000" y="1880754"/>
            <a:ext cx="1794175" cy="1856626"/>
          </a:xfrm>
          <a:prstGeom prst="rect">
            <a:avLst/>
          </a:prstGeom>
          <a:noFill/>
          <a:ln>
            <a:noFill/>
          </a:ln>
        </p:spPr>
      </p:pic>
      <p:pic>
        <p:nvPicPr>
          <p:cNvPr descr="At the center of the screen, there is a vertical, rectangular image of the Emergency Acquisition, Basic Ordering Agreements' process flow. At the top of the image, &quot;Emergency Event&quot; is listed in the first box with an blue arrow pointing down to the next box titled &quot;Identify and Describe Need.&quot; An arrow points down from this box to the next box titled &quot;Distribute RES/Solicitation.&quot; An arrow points down from this box to the final box titled &quot;Evaluate and Award.&quot;" id="116" name="Google Shape;116;p21"/>
          <p:cNvPicPr preferRelativeResize="0"/>
          <p:nvPr/>
        </p:nvPicPr>
        <p:blipFill rotWithShape="1">
          <a:blip r:embed="rId4">
            <a:alphaModFix/>
          </a:blip>
          <a:srcRect b="0" l="0" r="0" t="0"/>
          <a:stretch/>
        </p:blipFill>
        <p:spPr>
          <a:xfrm>
            <a:off x="2549050" y="1244700"/>
            <a:ext cx="1745325" cy="3128750"/>
          </a:xfrm>
          <a:prstGeom prst="rect">
            <a:avLst/>
          </a:prstGeom>
          <a:noFill/>
          <a:ln>
            <a:noFill/>
          </a:ln>
        </p:spPr>
      </p:pic>
      <p:sp>
        <p:nvSpPr>
          <p:cNvPr id="117" name="Google Shape;117;p21"/>
          <p:cNvSpPr txBox="1"/>
          <p:nvPr/>
        </p:nvSpPr>
        <p:spPr>
          <a:xfrm>
            <a:off x="4544900" y="1208275"/>
            <a:ext cx="4190100" cy="3201600"/>
          </a:xfrm>
          <a:prstGeom prst="rect">
            <a:avLst/>
          </a:prstGeom>
          <a:noFill/>
          <a:ln>
            <a:noFill/>
          </a:ln>
        </p:spPr>
        <p:txBody>
          <a:bodyPr anchorCtr="0" anchor="t" bIns="91425" lIns="91425" spcFirstLastPara="1" rIns="91425" wrap="square" tIns="91425">
            <a:spAutoFit/>
          </a:bodyPr>
          <a:lstStyle/>
          <a:p>
            <a:pPr indent="-317500" lvl="0" marL="45720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QMA has already performed the market research, acquisition planning, and responsibility determinations to streamline ordering procedures for users.</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The BOA was synopsized through SAM.gov and provided fair opportunity.</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Authorized users may jump right into their solicitations after they have identified their emergency requirement and adequately described their need.</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Rapid response times, evaluation procedures, and delivery terms are present in the BOA allowing streamlined competition and awards.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