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03" r:id="rId2"/>
    <p:sldId id="2147" r:id="rId3"/>
    <p:sldId id="2231" r:id="rId4"/>
    <p:sldId id="2233" r:id="rId5"/>
    <p:sldId id="2133" r:id="rId6"/>
    <p:sldId id="2153" r:id="rId7"/>
    <p:sldId id="310" r:id="rId8"/>
    <p:sldId id="2150" r:id="rId9"/>
    <p:sldId id="2149" r:id="rId10"/>
    <p:sldId id="278" r:id="rId11"/>
    <p:sldId id="271" r:id="rId12"/>
    <p:sldId id="279" r:id="rId13"/>
    <p:sldId id="2155" r:id="rId14"/>
    <p:sldId id="282" r:id="rId15"/>
    <p:sldId id="3614" r:id="rId16"/>
    <p:sldId id="3615" r:id="rId17"/>
    <p:sldId id="2170" r:id="rId18"/>
    <p:sldId id="2814" r:id="rId19"/>
    <p:sldId id="2167" r:id="rId20"/>
    <p:sldId id="409" r:id="rId21"/>
    <p:sldId id="214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3" autoAdjust="0"/>
    <p:restoredTop sz="96283" autoAdjust="0"/>
  </p:normalViewPr>
  <p:slideViewPr>
    <p:cSldViewPr snapToGrid="0">
      <p:cViewPr varScale="1">
        <p:scale>
          <a:sx n="107" d="100"/>
          <a:sy n="107" d="100"/>
        </p:scale>
        <p:origin x="576" y="114"/>
      </p:cViewPr>
      <p:guideLst/>
    </p:cSldViewPr>
  </p:slideViewPr>
  <p:outlineViewPr>
    <p:cViewPr>
      <p:scale>
        <a:sx n="33" d="100"/>
        <a:sy n="33" d="100"/>
      </p:scale>
      <p:origin x="0" y="-215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42F4E-E897-4AB6-A8A1-CF4CD94FBAE9}" type="doc">
      <dgm:prSet loTypeId="urn:microsoft.com/office/officeart/2005/8/layout/chevron1" loCatId="process" qsTypeId="urn:microsoft.com/office/officeart/2005/8/quickstyle/simple1" qsCatId="simple" csTypeId="urn:microsoft.com/office/officeart/2005/8/colors/accent1_2" csCatId="accent1" phldr="1"/>
      <dgm:spPr/>
    </dgm:pt>
    <dgm:pt modelId="{478CCB72-3363-48B7-8C27-4F0A86B62305}">
      <dgm:prSet phldrT="[Text]" custT="1"/>
      <dgm:spPr>
        <a:solidFill>
          <a:schemeClr val="tx2"/>
        </a:solidFill>
        <a:ln>
          <a:noFill/>
        </a:ln>
      </dgm:spPr>
      <dgm:t>
        <a:bodyPr/>
        <a:lstStyle/>
        <a:p>
          <a:r>
            <a:rPr lang="en-US" sz="1800" kern="1200">
              <a:solidFill>
                <a:prstClr val="white"/>
              </a:solidFill>
              <a:effectLst>
                <a:glow rad="63500">
                  <a:srgbClr val="000000">
                    <a:alpha val="40000"/>
                  </a:srgbClr>
                </a:glow>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Calibri" panose="020F0502020204030204" pitchFamily="34" charset="0"/>
            </a:rPr>
            <a:t>Application</a:t>
          </a:r>
          <a:r>
            <a:rPr lang="en-US" sz="1800" kern="1200">
              <a:ln>
                <a:solidFill>
                  <a:schemeClr val="lt1">
                    <a:hueOff val="0"/>
                    <a:satOff val="0"/>
                    <a:lumOff val="0"/>
                  </a:schemeClr>
                </a:solidFill>
              </a:ln>
              <a:effectLst>
                <a:glow rad="63500">
                  <a:schemeClr val="tx1">
                    <a:alpha val="40000"/>
                  </a:schemeClr>
                </a:glow>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a:t>
          </a:r>
          <a:r>
            <a:rPr lang="en-US" sz="1800" kern="1200">
              <a:solidFill>
                <a:prstClr val="white"/>
              </a:solidFill>
              <a:effectLst>
                <a:glow rad="63500">
                  <a:srgbClr val="000000">
                    <a:alpha val="40000"/>
                  </a:srgbClr>
                </a:glow>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mn-cs"/>
            </a:rPr>
            <a:t>Submission</a:t>
          </a:r>
        </a:p>
      </dgm:t>
    </dgm:pt>
    <dgm:pt modelId="{E3DF2CC0-E809-4A40-9AC2-72C909EDE338}" type="parTrans" cxnId="{E133B112-F6FA-411F-B733-E54C5490AD8B}">
      <dgm:prSet/>
      <dgm:spPr/>
      <dgm:t>
        <a:bodyPr/>
        <a:lstStyle/>
        <a:p>
          <a:endParaRPr lang="en-US"/>
        </a:p>
      </dgm:t>
    </dgm:pt>
    <dgm:pt modelId="{BD6A5B36-ACD0-4A4D-A123-244834961656}" type="sibTrans" cxnId="{E133B112-F6FA-411F-B733-E54C5490AD8B}">
      <dgm:prSet/>
      <dgm:spPr/>
      <dgm:t>
        <a:bodyPr/>
        <a:lstStyle/>
        <a:p>
          <a:endParaRPr lang="en-US"/>
        </a:p>
      </dgm:t>
    </dgm:pt>
    <dgm:pt modelId="{16610B6D-E6A3-405D-BA0F-C37A9EA711D7}">
      <dgm:prSet phldrT="[Text]"/>
      <dgm:spPr>
        <a:solidFill>
          <a:schemeClr val="accent1"/>
        </a:solidFill>
      </dgm:spPr>
      <dgm:t>
        <a:bodyPr/>
        <a:lstStyle/>
        <a:p>
          <a:r>
            <a:rPr lang="en-US" dirty="0">
              <a:effectLst>
                <a:glow rad="63500">
                  <a:schemeClr val="tx1">
                    <a:alpha val="40000"/>
                  </a:schemeClr>
                </a:glow>
              </a:effectLst>
              <a:latin typeface="Source Sans Pro" panose="020B0503030403020204" pitchFamily="34" charset="0"/>
              <a:ea typeface="Source Sans Pro" panose="020B0503030403020204" pitchFamily="34" charset="0"/>
              <a:cs typeface="Calibri" panose="020F0502020204030204" pitchFamily="34" charset="0"/>
            </a:rPr>
            <a:t>Screening</a:t>
          </a:r>
        </a:p>
      </dgm:t>
    </dgm:pt>
    <dgm:pt modelId="{E2F90EF5-26D8-4B05-A242-D03080E855C0}" type="parTrans" cxnId="{D2CF28E4-4F6D-4C34-9E6C-3FB7DFF66331}">
      <dgm:prSet/>
      <dgm:spPr/>
      <dgm:t>
        <a:bodyPr/>
        <a:lstStyle/>
        <a:p>
          <a:endParaRPr lang="en-US"/>
        </a:p>
      </dgm:t>
    </dgm:pt>
    <dgm:pt modelId="{94DE5649-F3CD-426B-B530-622A292C5E56}" type="sibTrans" cxnId="{D2CF28E4-4F6D-4C34-9E6C-3FB7DFF66331}">
      <dgm:prSet/>
      <dgm:spPr/>
      <dgm:t>
        <a:bodyPr/>
        <a:lstStyle/>
        <a:p>
          <a:endParaRPr lang="en-US"/>
        </a:p>
      </dgm:t>
    </dgm:pt>
    <dgm:pt modelId="{C2041B1D-3A79-4476-812B-29E82100643E}">
      <dgm:prSet phldrT="[Text]"/>
      <dgm:spPr>
        <a:solidFill>
          <a:schemeClr val="tx2"/>
        </a:solidFill>
      </dgm:spPr>
      <dgm:t>
        <a:bodyPr/>
        <a:lstStyle/>
        <a:p>
          <a:r>
            <a:rPr lang="en-US" dirty="0">
              <a:effectLst>
                <a:glow rad="63500">
                  <a:schemeClr val="tx1">
                    <a:alpha val="40000"/>
                  </a:schemeClr>
                </a:glow>
              </a:effectLst>
              <a:latin typeface="Source Sans Pro" panose="020B0503030403020204" pitchFamily="34" charset="0"/>
              <a:ea typeface="Source Sans Pro" panose="020B0503030403020204" pitchFamily="34" charset="0"/>
              <a:cs typeface="Calibri" panose="020F0502020204030204" pitchFamily="34" charset="0"/>
            </a:rPr>
            <a:t>Analysis</a:t>
          </a:r>
        </a:p>
      </dgm:t>
    </dgm:pt>
    <dgm:pt modelId="{301C1C20-7FCF-4E18-888B-8C1B18A0E7A8}" type="parTrans" cxnId="{8DF51AF5-D05E-4EB6-BB1B-B64CB2D8D0BA}">
      <dgm:prSet/>
      <dgm:spPr/>
      <dgm:t>
        <a:bodyPr/>
        <a:lstStyle/>
        <a:p>
          <a:endParaRPr lang="en-US"/>
        </a:p>
      </dgm:t>
    </dgm:pt>
    <dgm:pt modelId="{BA8F7349-601D-45B4-BFB4-90D6EBA98667}" type="sibTrans" cxnId="{8DF51AF5-D05E-4EB6-BB1B-B64CB2D8D0BA}">
      <dgm:prSet/>
      <dgm:spPr/>
      <dgm:t>
        <a:bodyPr/>
        <a:lstStyle/>
        <a:p>
          <a:endParaRPr lang="en-US"/>
        </a:p>
      </dgm:t>
    </dgm:pt>
    <dgm:pt modelId="{418941F8-23CB-4328-B0E8-FCBC4D332802}">
      <dgm:prSet/>
      <dgm:spPr>
        <a:solidFill>
          <a:schemeClr val="accent1"/>
        </a:solidFill>
      </dgm:spPr>
      <dgm:t>
        <a:bodyPr/>
        <a:lstStyle/>
        <a:p>
          <a:r>
            <a:rPr lang="en-US">
              <a:effectLst>
                <a:glow rad="63500">
                  <a:schemeClr val="tx1">
                    <a:alpha val="40000"/>
                  </a:schemeClr>
                </a:glow>
              </a:effectLst>
              <a:latin typeface="Source Sans Pro" panose="020B0503030403020204" pitchFamily="34" charset="0"/>
              <a:ea typeface="Source Sans Pro" panose="020B0503030403020204" pitchFamily="34" charset="0"/>
              <a:cs typeface="Calibri" panose="020F0502020204030204" pitchFamily="34" charset="0"/>
            </a:rPr>
            <a:t>Decision</a:t>
          </a:r>
        </a:p>
      </dgm:t>
    </dgm:pt>
    <dgm:pt modelId="{FD854FC7-85A6-4AD1-A9ED-8BFBEA39D898}" type="parTrans" cxnId="{DBA952EE-80A8-4841-940F-088B5B00C785}">
      <dgm:prSet/>
      <dgm:spPr/>
      <dgm:t>
        <a:bodyPr/>
        <a:lstStyle/>
        <a:p>
          <a:endParaRPr lang="en-US"/>
        </a:p>
      </dgm:t>
    </dgm:pt>
    <dgm:pt modelId="{8C438F01-AB90-49D0-B6D2-AD8CC7209670}" type="sibTrans" cxnId="{DBA952EE-80A8-4841-940F-088B5B00C785}">
      <dgm:prSet/>
      <dgm:spPr/>
      <dgm:t>
        <a:bodyPr/>
        <a:lstStyle/>
        <a:p>
          <a:endParaRPr lang="en-US"/>
        </a:p>
      </dgm:t>
    </dgm:pt>
    <dgm:pt modelId="{63157928-7CFD-4878-8CCE-730D85003108}" type="pres">
      <dgm:prSet presAssocID="{5DE42F4E-E897-4AB6-A8A1-CF4CD94FBAE9}" presName="Name0" presStyleCnt="0">
        <dgm:presLayoutVars>
          <dgm:dir/>
          <dgm:animLvl val="lvl"/>
          <dgm:resizeHandles val="exact"/>
        </dgm:presLayoutVars>
      </dgm:prSet>
      <dgm:spPr/>
    </dgm:pt>
    <dgm:pt modelId="{FC01D4D6-BB88-45ED-919A-29FCE6FBA5A7}" type="pres">
      <dgm:prSet presAssocID="{478CCB72-3363-48B7-8C27-4F0A86B62305}" presName="parTxOnly" presStyleLbl="node1" presStyleIdx="0" presStyleCnt="4">
        <dgm:presLayoutVars>
          <dgm:chMax val="0"/>
          <dgm:chPref val="0"/>
          <dgm:bulletEnabled val="1"/>
        </dgm:presLayoutVars>
      </dgm:prSet>
      <dgm:spPr/>
    </dgm:pt>
    <dgm:pt modelId="{EC7C95F4-E2E5-47B5-BD3B-9297CC3025B3}" type="pres">
      <dgm:prSet presAssocID="{BD6A5B36-ACD0-4A4D-A123-244834961656}" presName="parTxOnlySpace" presStyleCnt="0"/>
      <dgm:spPr/>
    </dgm:pt>
    <dgm:pt modelId="{F24A007A-D15C-44DE-9438-1841F24D692E}" type="pres">
      <dgm:prSet presAssocID="{16610B6D-E6A3-405D-BA0F-C37A9EA711D7}" presName="parTxOnly" presStyleLbl="node1" presStyleIdx="1" presStyleCnt="4">
        <dgm:presLayoutVars>
          <dgm:chMax val="0"/>
          <dgm:chPref val="0"/>
          <dgm:bulletEnabled val="1"/>
        </dgm:presLayoutVars>
      </dgm:prSet>
      <dgm:spPr/>
    </dgm:pt>
    <dgm:pt modelId="{7DBEEE66-796F-450B-AC85-FAABEFE1657B}" type="pres">
      <dgm:prSet presAssocID="{94DE5649-F3CD-426B-B530-622A292C5E56}" presName="parTxOnlySpace" presStyleCnt="0"/>
      <dgm:spPr/>
    </dgm:pt>
    <dgm:pt modelId="{9E8D4948-7802-4CD9-9530-94FC5FCB7889}" type="pres">
      <dgm:prSet presAssocID="{C2041B1D-3A79-4476-812B-29E82100643E}" presName="parTxOnly" presStyleLbl="node1" presStyleIdx="2" presStyleCnt="4">
        <dgm:presLayoutVars>
          <dgm:chMax val="0"/>
          <dgm:chPref val="0"/>
          <dgm:bulletEnabled val="1"/>
        </dgm:presLayoutVars>
      </dgm:prSet>
      <dgm:spPr/>
    </dgm:pt>
    <dgm:pt modelId="{0DE2FE8F-5F45-4267-A7AC-06A67DACA532}" type="pres">
      <dgm:prSet presAssocID="{BA8F7349-601D-45B4-BFB4-90D6EBA98667}" presName="parTxOnlySpace" presStyleCnt="0"/>
      <dgm:spPr/>
    </dgm:pt>
    <dgm:pt modelId="{FCD2FB62-D185-4234-B338-F40363369941}" type="pres">
      <dgm:prSet presAssocID="{418941F8-23CB-4328-B0E8-FCBC4D332802}" presName="parTxOnly" presStyleLbl="node1" presStyleIdx="3" presStyleCnt="4">
        <dgm:presLayoutVars>
          <dgm:chMax val="0"/>
          <dgm:chPref val="0"/>
          <dgm:bulletEnabled val="1"/>
        </dgm:presLayoutVars>
      </dgm:prSet>
      <dgm:spPr/>
    </dgm:pt>
  </dgm:ptLst>
  <dgm:cxnLst>
    <dgm:cxn modelId="{ED309D07-1B64-42F1-91D6-5528331C4B3C}" type="presOf" srcId="{C2041B1D-3A79-4476-812B-29E82100643E}" destId="{9E8D4948-7802-4CD9-9530-94FC5FCB7889}" srcOrd="0" destOrd="0" presId="urn:microsoft.com/office/officeart/2005/8/layout/chevron1"/>
    <dgm:cxn modelId="{E133B112-F6FA-411F-B733-E54C5490AD8B}" srcId="{5DE42F4E-E897-4AB6-A8A1-CF4CD94FBAE9}" destId="{478CCB72-3363-48B7-8C27-4F0A86B62305}" srcOrd="0" destOrd="0" parTransId="{E3DF2CC0-E809-4A40-9AC2-72C909EDE338}" sibTransId="{BD6A5B36-ACD0-4A4D-A123-244834961656}"/>
    <dgm:cxn modelId="{8EC6A927-59D2-40B4-A770-F3A6FDE7C06C}" type="presOf" srcId="{478CCB72-3363-48B7-8C27-4F0A86B62305}" destId="{FC01D4D6-BB88-45ED-919A-29FCE6FBA5A7}" srcOrd="0" destOrd="0" presId="urn:microsoft.com/office/officeart/2005/8/layout/chevron1"/>
    <dgm:cxn modelId="{7E36DD31-CEC8-4F2A-BBC9-1AD7E411BBDC}" type="presOf" srcId="{16610B6D-E6A3-405D-BA0F-C37A9EA711D7}" destId="{F24A007A-D15C-44DE-9438-1841F24D692E}" srcOrd="0" destOrd="0" presId="urn:microsoft.com/office/officeart/2005/8/layout/chevron1"/>
    <dgm:cxn modelId="{85ABC55D-EB75-442B-8ED2-97F1243B705F}" type="presOf" srcId="{5DE42F4E-E897-4AB6-A8A1-CF4CD94FBAE9}" destId="{63157928-7CFD-4878-8CCE-730D85003108}" srcOrd="0" destOrd="0" presId="urn:microsoft.com/office/officeart/2005/8/layout/chevron1"/>
    <dgm:cxn modelId="{D2CF28E4-4F6D-4C34-9E6C-3FB7DFF66331}" srcId="{5DE42F4E-E897-4AB6-A8A1-CF4CD94FBAE9}" destId="{16610B6D-E6A3-405D-BA0F-C37A9EA711D7}" srcOrd="1" destOrd="0" parTransId="{E2F90EF5-26D8-4B05-A242-D03080E855C0}" sibTransId="{94DE5649-F3CD-426B-B530-622A292C5E56}"/>
    <dgm:cxn modelId="{DBA952EE-80A8-4841-940F-088B5B00C785}" srcId="{5DE42F4E-E897-4AB6-A8A1-CF4CD94FBAE9}" destId="{418941F8-23CB-4328-B0E8-FCBC4D332802}" srcOrd="3" destOrd="0" parTransId="{FD854FC7-85A6-4AD1-A9ED-8BFBEA39D898}" sibTransId="{8C438F01-AB90-49D0-B6D2-AD8CC7209670}"/>
    <dgm:cxn modelId="{8DF51AF5-D05E-4EB6-BB1B-B64CB2D8D0BA}" srcId="{5DE42F4E-E897-4AB6-A8A1-CF4CD94FBAE9}" destId="{C2041B1D-3A79-4476-812B-29E82100643E}" srcOrd="2" destOrd="0" parTransId="{301C1C20-7FCF-4E18-888B-8C1B18A0E7A8}" sibTransId="{BA8F7349-601D-45B4-BFB4-90D6EBA98667}"/>
    <dgm:cxn modelId="{5B0A45F6-9A9F-4B9A-9342-217679D7576F}" type="presOf" srcId="{418941F8-23CB-4328-B0E8-FCBC4D332802}" destId="{FCD2FB62-D185-4234-B338-F40363369941}" srcOrd="0" destOrd="0" presId="urn:microsoft.com/office/officeart/2005/8/layout/chevron1"/>
    <dgm:cxn modelId="{D38A4A99-C371-470B-8C3C-FA0FCE82A268}" type="presParOf" srcId="{63157928-7CFD-4878-8CCE-730D85003108}" destId="{FC01D4D6-BB88-45ED-919A-29FCE6FBA5A7}" srcOrd="0" destOrd="0" presId="urn:microsoft.com/office/officeart/2005/8/layout/chevron1"/>
    <dgm:cxn modelId="{9129B6D3-8B0D-4EC0-8A85-76C2CCCB4C5B}" type="presParOf" srcId="{63157928-7CFD-4878-8CCE-730D85003108}" destId="{EC7C95F4-E2E5-47B5-BD3B-9297CC3025B3}" srcOrd="1" destOrd="0" presId="urn:microsoft.com/office/officeart/2005/8/layout/chevron1"/>
    <dgm:cxn modelId="{FF754A84-DACA-4748-AB62-BEB39CB0FDA0}" type="presParOf" srcId="{63157928-7CFD-4878-8CCE-730D85003108}" destId="{F24A007A-D15C-44DE-9438-1841F24D692E}" srcOrd="2" destOrd="0" presId="urn:microsoft.com/office/officeart/2005/8/layout/chevron1"/>
    <dgm:cxn modelId="{8F87E43B-F5E7-444B-941F-F8684118450E}" type="presParOf" srcId="{63157928-7CFD-4878-8CCE-730D85003108}" destId="{7DBEEE66-796F-450B-AC85-FAABEFE1657B}" srcOrd="3" destOrd="0" presId="urn:microsoft.com/office/officeart/2005/8/layout/chevron1"/>
    <dgm:cxn modelId="{E62D6488-670F-43DD-A54E-97DBD0FC63D4}" type="presParOf" srcId="{63157928-7CFD-4878-8CCE-730D85003108}" destId="{9E8D4948-7802-4CD9-9530-94FC5FCB7889}" srcOrd="4" destOrd="0" presId="urn:microsoft.com/office/officeart/2005/8/layout/chevron1"/>
    <dgm:cxn modelId="{A890E2DE-7C62-4DD7-9DD0-A7449A9B505B}" type="presParOf" srcId="{63157928-7CFD-4878-8CCE-730D85003108}" destId="{0DE2FE8F-5F45-4267-A7AC-06A67DACA532}" srcOrd="5" destOrd="0" presId="urn:microsoft.com/office/officeart/2005/8/layout/chevron1"/>
    <dgm:cxn modelId="{4234DF9F-0A89-47DA-9DE7-35E16364E14D}" type="presParOf" srcId="{63157928-7CFD-4878-8CCE-730D85003108}" destId="{FCD2FB62-D185-4234-B338-F40363369941}"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1D4D6-BB88-45ED-919A-29FCE6FBA5A7}">
      <dsp:nvSpPr>
        <dsp:cNvPr id="0" name=""/>
        <dsp:cNvSpPr/>
      </dsp:nvSpPr>
      <dsp:spPr>
        <a:xfrm>
          <a:off x="3852" y="1151654"/>
          <a:ext cx="2242728" cy="897091"/>
        </a:xfrm>
        <a:prstGeom prst="chevron">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solidFill>
                <a:prstClr val="white"/>
              </a:solidFill>
              <a:effectLst>
                <a:glow rad="63500">
                  <a:srgbClr val="000000">
                    <a:alpha val="40000"/>
                  </a:srgbClr>
                </a:glow>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Calibri" panose="020F0502020204030204" pitchFamily="34" charset="0"/>
            </a:rPr>
            <a:t>Application</a:t>
          </a:r>
          <a:r>
            <a:rPr lang="en-US" sz="1800" kern="1200">
              <a:ln>
                <a:solidFill>
                  <a:schemeClr val="lt1">
                    <a:hueOff val="0"/>
                    <a:satOff val="0"/>
                    <a:lumOff val="0"/>
                  </a:schemeClr>
                </a:solidFill>
              </a:ln>
              <a:effectLst>
                <a:glow rad="63500">
                  <a:schemeClr val="tx1">
                    <a:alpha val="40000"/>
                  </a:schemeClr>
                </a:glow>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a:t>
          </a:r>
          <a:r>
            <a:rPr lang="en-US" sz="1800" kern="1200">
              <a:solidFill>
                <a:prstClr val="white"/>
              </a:solidFill>
              <a:effectLst>
                <a:glow rad="63500">
                  <a:srgbClr val="000000">
                    <a:alpha val="40000"/>
                  </a:srgbClr>
                </a:glow>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mn-cs"/>
            </a:rPr>
            <a:t>Submission</a:t>
          </a:r>
        </a:p>
      </dsp:txBody>
      <dsp:txXfrm>
        <a:off x="452398" y="1151654"/>
        <a:ext cx="1345637" cy="897091"/>
      </dsp:txXfrm>
    </dsp:sp>
    <dsp:sp modelId="{F24A007A-D15C-44DE-9438-1841F24D692E}">
      <dsp:nvSpPr>
        <dsp:cNvPr id="0" name=""/>
        <dsp:cNvSpPr/>
      </dsp:nvSpPr>
      <dsp:spPr>
        <a:xfrm>
          <a:off x="2022308" y="1151654"/>
          <a:ext cx="2242728" cy="89709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effectLst>
                <a:glow rad="63500">
                  <a:schemeClr val="tx1">
                    <a:alpha val="40000"/>
                  </a:schemeClr>
                </a:glow>
              </a:effectLst>
              <a:latin typeface="Source Sans Pro" panose="020B0503030403020204" pitchFamily="34" charset="0"/>
              <a:ea typeface="Source Sans Pro" panose="020B0503030403020204" pitchFamily="34" charset="0"/>
              <a:cs typeface="Calibri" panose="020F0502020204030204" pitchFamily="34" charset="0"/>
            </a:rPr>
            <a:t>Screening</a:t>
          </a:r>
        </a:p>
      </dsp:txBody>
      <dsp:txXfrm>
        <a:off x="2470854" y="1151654"/>
        <a:ext cx="1345637" cy="897091"/>
      </dsp:txXfrm>
    </dsp:sp>
    <dsp:sp modelId="{9E8D4948-7802-4CD9-9530-94FC5FCB7889}">
      <dsp:nvSpPr>
        <dsp:cNvPr id="0" name=""/>
        <dsp:cNvSpPr/>
      </dsp:nvSpPr>
      <dsp:spPr>
        <a:xfrm>
          <a:off x="4040763" y="1151654"/>
          <a:ext cx="2242728" cy="89709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effectLst>
                <a:glow rad="63500">
                  <a:schemeClr val="tx1">
                    <a:alpha val="40000"/>
                  </a:schemeClr>
                </a:glow>
              </a:effectLst>
              <a:latin typeface="Source Sans Pro" panose="020B0503030403020204" pitchFamily="34" charset="0"/>
              <a:ea typeface="Source Sans Pro" panose="020B0503030403020204" pitchFamily="34" charset="0"/>
              <a:cs typeface="Calibri" panose="020F0502020204030204" pitchFamily="34" charset="0"/>
            </a:rPr>
            <a:t>Analysis</a:t>
          </a:r>
        </a:p>
      </dsp:txBody>
      <dsp:txXfrm>
        <a:off x="4489309" y="1151654"/>
        <a:ext cx="1345637" cy="897091"/>
      </dsp:txXfrm>
    </dsp:sp>
    <dsp:sp modelId="{FCD2FB62-D185-4234-B338-F40363369941}">
      <dsp:nvSpPr>
        <dsp:cNvPr id="0" name=""/>
        <dsp:cNvSpPr/>
      </dsp:nvSpPr>
      <dsp:spPr>
        <a:xfrm>
          <a:off x="6059218" y="1151654"/>
          <a:ext cx="2242728" cy="89709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a:effectLst>
                <a:glow rad="63500">
                  <a:schemeClr val="tx1">
                    <a:alpha val="40000"/>
                  </a:schemeClr>
                </a:glow>
              </a:effectLst>
              <a:latin typeface="Source Sans Pro" panose="020B0503030403020204" pitchFamily="34" charset="0"/>
              <a:ea typeface="Source Sans Pro" panose="020B0503030403020204" pitchFamily="34" charset="0"/>
              <a:cs typeface="Calibri" panose="020F0502020204030204" pitchFamily="34" charset="0"/>
            </a:rPr>
            <a:t>Decision</a:t>
          </a:r>
        </a:p>
      </dsp:txBody>
      <dsp:txXfrm>
        <a:off x="6507764" y="1151654"/>
        <a:ext cx="1345637" cy="8970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6EC48-004B-478A-B446-5FB8C968D428}"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B0408-F449-43FF-B45F-CFDE9CE5846E}" type="slidenum">
              <a:rPr lang="en-US" smtClean="0"/>
              <a:t>‹#›</a:t>
            </a:fld>
            <a:endParaRPr lang="en-US"/>
          </a:p>
        </p:txBody>
      </p:sp>
    </p:spTree>
    <p:extLst>
      <p:ext uri="{BB962C8B-B14F-4D97-AF65-F5344CB8AC3E}">
        <p14:creationId xmlns:p14="http://schemas.microsoft.com/office/powerpoint/2010/main" val="4168752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ba.gov/brand/assets/sba/resource-partners/Preparing-for-certification-VetCertFactSheet-508c.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74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ffectLst/>
              <a:latin typeface="Source Sans Pro" panose="020B0503030403020204" pitchFamily="34" charset="0"/>
              <a:ea typeface="Calibri" panose="020F0502020204030204" pitchFamily="34" charset="0"/>
              <a:cs typeface="Segoe UI" panose="020B0502040204020203" pitchFamily="34" charset="0"/>
            </a:endParaRPr>
          </a:p>
          <a:p>
            <a:r>
              <a:rPr lang="en-US" sz="1800">
                <a:latin typeface="Source Sans Pro" panose="020B0503030403020204" pitchFamily="34" charset="0"/>
                <a:ea typeface="Calibri" panose="020F0502020204030204" pitchFamily="34" charset="0"/>
                <a:cs typeface="Segoe UI" panose="020B0502040204020203" pitchFamily="34" charset="0"/>
              </a:rPr>
              <a:t>MySBA</a:t>
            </a:r>
          </a:p>
          <a:p>
            <a:pPr lvl="1"/>
            <a:r>
              <a:rPr lang="en-US" sz="1800">
                <a:effectLst/>
                <a:latin typeface="Source Sans Pro" panose="020B0503030403020204" pitchFamily="34" charset="0"/>
                <a:ea typeface="Times New Roman" panose="02020603050405020304" pitchFamily="18" charset="0"/>
              </a:rPr>
              <a:t>The SBA is developing a platform that will bring all certification, lending, and available resources under one integrated portal.</a:t>
            </a:r>
            <a:endParaRPr lang="en-US" sz="1500">
              <a:effectLst/>
              <a:latin typeface="Source Sans Pro" panose="020B0503030403020204" pitchFamily="34" charset="0"/>
              <a:ea typeface="Calibri" panose="020F0502020204030204" pitchFamily="34" charset="0"/>
              <a:cs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52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list of required documentation is available on sba.gov/</a:t>
            </a:r>
            <a:r>
              <a:rPr lang="en-US" err="1">
                <a:cs typeface="Calibri"/>
              </a:rPr>
              <a:t>vetcert</a:t>
            </a:r>
            <a:r>
              <a:rPr lang="en-US">
                <a:cs typeface="Calibri"/>
              </a:rPr>
              <a:t>: </a:t>
            </a:r>
            <a:r>
              <a:rPr lang="en-US">
                <a:hlinkClick r:id="rId3"/>
              </a:rPr>
              <a:t>Preparing for SBA Veteran Small Business Certification</a:t>
            </a:r>
            <a:endParaRPr lang="en-US">
              <a:cs typeface="Calibri"/>
            </a:endParaRPr>
          </a:p>
        </p:txBody>
      </p:sp>
      <p:sp>
        <p:nvSpPr>
          <p:cNvPr id="4" name="Slide Number Placeholder 3"/>
          <p:cNvSpPr>
            <a:spLocks noGrp="1"/>
          </p:cNvSpPr>
          <p:nvPr>
            <p:ph type="sldNum" sz="quarter" idx="5"/>
          </p:nvPr>
        </p:nvSpPr>
        <p:spPr/>
        <p:txBody>
          <a:bodyPr/>
          <a:lstStyle/>
          <a:p>
            <a:fld id="{9A6626D6-3278-4F4C-A59F-F2AD81E6735E}" type="slidenum">
              <a:rPr lang="en-US" smtClean="0"/>
              <a:t>7</a:t>
            </a:fld>
            <a:endParaRPr lang="en-US"/>
          </a:p>
        </p:txBody>
      </p:sp>
    </p:spTree>
    <p:extLst>
      <p:ext uri="{BB962C8B-B14F-4D97-AF65-F5344CB8AC3E}">
        <p14:creationId xmlns:p14="http://schemas.microsoft.com/office/powerpoint/2010/main" val="422577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15</a:t>
            </a:fld>
            <a:endParaRPr lang="en-US"/>
          </a:p>
        </p:txBody>
      </p:sp>
    </p:spTree>
    <p:extLst>
      <p:ext uri="{BB962C8B-B14F-4D97-AF65-F5344CB8AC3E}">
        <p14:creationId xmlns:p14="http://schemas.microsoft.com/office/powerpoint/2010/main" val="295269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573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89346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0417" y="1606514"/>
            <a:ext cx="4471167" cy="3644973"/>
          </a:xfrm>
          <a:prstGeom prst="rect">
            <a:avLst/>
          </a:prstGeom>
        </p:spPr>
      </p:pic>
    </p:spTree>
    <p:extLst>
      <p:ext uri="{BB962C8B-B14F-4D97-AF65-F5344CB8AC3E}">
        <p14:creationId xmlns:p14="http://schemas.microsoft.com/office/powerpoint/2010/main" val="410242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7026"/>
            <a:ext cx="10515600" cy="762528"/>
          </a:xfrm>
        </p:spPr>
        <p:txBody>
          <a:bodyPr/>
          <a:lstStyle/>
          <a:p>
            <a:r>
              <a:rPr lang="en-US"/>
              <a:t>Click to edit Master title style</a:t>
            </a:r>
          </a:p>
        </p:txBody>
      </p:sp>
      <p:sp>
        <p:nvSpPr>
          <p:cNvPr id="3" name="Content Placeholder 2"/>
          <p:cNvSpPr>
            <a:spLocks noGrp="1"/>
          </p:cNvSpPr>
          <p:nvPr>
            <p:ph sz="half" idx="1"/>
          </p:nvPr>
        </p:nvSpPr>
        <p:spPr>
          <a:xfrm>
            <a:off x="838200" y="1568825"/>
            <a:ext cx="51816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68825"/>
            <a:ext cx="51816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December 5,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2445767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73996"/>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December 5,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376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B6C03B-1ECF-324C-BC62-0687230E677D}" type="datetime4">
              <a:rPr lang="en-US" smtClean="0"/>
              <a:t>December 5,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04192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December 5,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3290986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33"/>
            <a:ext cx="3932237" cy="1224275"/>
          </a:xfrm>
        </p:spPr>
        <p:txBody>
          <a:bodyPr anchor="t">
            <a:normAutofit/>
          </a:bodyPr>
          <a:lstStyle>
            <a:lvl1pPr algn="l">
              <a:defRPr sz="2700"/>
            </a:lvl1pPr>
          </a:lstStyle>
          <a:p>
            <a:r>
              <a:rPr lang="en-US"/>
              <a:t>Click to edit Master title style</a:t>
            </a:r>
          </a:p>
        </p:txBody>
      </p:sp>
      <p:sp>
        <p:nvSpPr>
          <p:cNvPr id="3" name="Content Placeholder 2"/>
          <p:cNvSpPr>
            <a:spLocks noGrp="1"/>
          </p:cNvSpPr>
          <p:nvPr>
            <p:ph idx="1"/>
          </p:nvPr>
        </p:nvSpPr>
        <p:spPr>
          <a:xfrm>
            <a:off x="5183188" y="987433"/>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December 5,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500633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33"/>
            <a:ext cx="617220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December 5,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33"/>
            <a:ext cx="3932237" cy="1224275"/>
          </a:xfrm>
        </p:spPr>
        <p:txBody>
          <a:bodyPr anchor="t">
            <a:normAutofit/>
          </a:bodyPr>
          <a:lstStyle>
            <a:lvl1pPr algn="l">
              <a:defRPr sz="2700"/>
            </a:lvl1pPr>
          </a:lstStyle>
          <a:p>
            <a:r>
              <a:rPr lang="en-US"/>
              <a:t>Click to edit Master title style</a:t>
            </a:r>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3613900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73C0FBF-5775-B247-928D-19191E4CA979}" type="slidenum">
              <a:rPr lang="en-US" smtClean="0"/>
              <a:t>‹#›</a:t>
            </a:fld>
            <a:endParaRPr lang="en-US"/>
          </a:p>
        </p:txBody>
      </p:sp>
      <p:sp>
        <p:nvSpPr>
          <p:cNvPr id="5" name="Title 1"/>
          <p:cNvSpPr>
            <a:spLocks noGrp="1"/>
          </p:cNvSpPr>
          <p:nvPr>
            <p:ph type="title"/>
          </p:nvPr>
        </p:nvSpPr>
        <p:spPr>
          <a:xfrm>
            <a:off x="839788" y="373996"/>
            <a:ext cx="10515600" cy="1161770"/>
          </a:xfrm>
        </p:spPr>
        <p:txBody>
          <a:bodyPr/>
          <a:lstStyle/>
          <a:p>
            <a:r>
              <a:rPr lang="en-US"/>
              <a:t>Click to edit Master title style</a:t>
            </a:r>
          </a:p>
        </p:txBody>
      </p:sp>
    </p:spTree>
    <p:extLst>
      <p:ext uri="{BB962C8B-B14F-4D97-AF65-F5344CB8AC3E}">
        <p14:creationId xmlns:p14="http://schemas.microsoft.com/office/powerpoint/2010/main" val="1183832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5244353"/>
            <a:ext cx="12032628" cy="86658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73C0FBF-5775-B247-928D-19191E4CA979}" type="slidenum">
              <a:rPr lang="en-US" smtClean="0"/>
              <a:pPr/>
              <a:t>‹#›</a:t>
            </a:fld>
            <a:endParaRPr lang="en-US"/>
          </a:p>
        </p:txBody>
      </p:sp>
      <p:sp>
        <p:nvSpPr>
          <p:cNvPr id="4" name="Title 1"/>
          <p:cNvSpPr txBox="1">
            <a:spLocks/>
          </p:cNvSpPr>
          <p:nvPr userDrawn="1"/>
        </p:nvSpPr>
        <p:spPr>
          <a:xfrm>
            <a:off x="609600" y="5368359"/>
            <a:ext cx="10972800" cy="6230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2000" b="1" kern="1200">
                <a:solidFill>
                  <a:schemeClr val="bg1"/>
                </a:solidFill>
                <a:latin typeface="Verdana"/>
                <a:ea typeface="+mj-ea"/>
                <a:cs typeface="Verdana"/>
              </a:defRPr>
            </a:lvl1pPr>
          </a:lstStyle>
          <a:p>
            <a:pPr algn="ctr"/>
            <a:endParaRPr lang="en-US" sz="1400">
              <a:solidFill>
                <a:srgbClr val="000090"/>
              </a:solidFill>
              <a:latin typeface="Arial"/>
              <a:cs typeface="Arial"/>
            </a:endParaRPr>
          </a:p>
        </p:txBody>
      </p:sp>
      <p:sp>
        <p:nvSpPr>
          <p:cNvPr id="5" name="Picture Placeholder 2"/>
          <p:cNvSpPr>
            <a:spLocks noGrp="1"/>
          </p:cNvSpPr>
          <p:nvPr>
            <p:ph type="pic" idx="1"/>
          </p:nvPr>
        </p:nvSpPr>
        <p:spPr>
          <a:xfrm>
            <a:off x="609600" y="1299882"/>
            <a:ext cx="10972800" cy="3705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ubtitle 2"/>
          <p:cNvSpPr>
            <a:spLocks noGrp="1"/>
          </p:cNvSpPr>
          <p:nvPr>
            <p:ph type="subTitle" idx="11"/>
          </p:nvPr>
        </p:nvSpPr>
        <p:spPr>
          <a:xfrm>
            <a:off x="609601" y="5368359"/>
            <a:ext cx="10972799" cy="623052"/>
          </a:xfrm>
        </p:spPr>
        <p:txBody>
          <a:bodyPr anchor="ctr">
            <a:normAutofit/>
          </a:bodyPr>
          <a:lstStyle>
            <a:lvl1pPr marL="0" indent="0" algn="ctr">
              <a:buNone/>
              <a:defRPr sz="16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37309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7" y="6194302"/>
            <a:ext cx="2394420" cy="365125"/>
          </a:xfrm>
        </p:spPr>
        <p:txBody>
          <a:bodyPr/>
          <a:lstStyle/>
          <a:p>
            <a:fld id="{5C63769D-CC2F-864E-9501-A077951EC7AD}" type="datetime4">
              <a:rPr lang="en-US" smtClean="0"/>
              <a:t>December 5, 2024</a:t>
            </a:fld>
            <a:endParaRPr lang="en-US"/>
          </a:p>
        </p:txBody>
      </p:sp>
      <p:sp>
        <p:nvSpPr>
          <p:cNvPr id="9" name="Footer Placeholder 5"/>
          <p:cNvSpPr>
            <a:spLocks noGrp="1"/>
          </p:cNvSpPr>
          <p:nvPr>
            <p:ph type="ftr" sz="quarter" idx="11"/>
          </p:nvPr>
        </p:nvSpPr>
        <p:spPr>
          <a:xfrm>
            <a:off x="4038600" y="6194302"/>
            <a:ext cx="4114800" cy="365125"/>
          </a:xfrm>
        </p:spPr>
        <p:txBody>
          <a:bodyPr/>
          <a:lstStyle/>
          <a:p>
            <a:endParaRPr lang="en-US"/>
          </a:p>
        </p:txBody>
      </p:sp>
      <p:sp>
        <p:nvSpPr>
          <p:cNvPr id="10" name="Slide Number Placeholder 6"/>
          <p:cNvSpPr>
            <a:spLocks noGrp="1"/>
          </p:cNvSpPr>
          <p:nvPr>
            <p:ph type="sldNum" sz="quarter" idx="12"/>
          </p:nvPr>
        </p:nvSpPr>
        <p:spPr>
          <a:xfrm>
            <a:off x="9062013" y="6194302"/>
            <a:ext cx="2743200" cy="365125"/>
          </a:xfrm>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47364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6000" spc="-225">
                <a:solidFill>
                  <a:schemeClr val="bg1"/>
                </a:solidFill>
              </a:defRPr>
            </a:lvl1pPr>
          </a:lstStyle>
          <a:p>
            <a:r>
              <a:rPr lang="en-US"/>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8" name="Text Placeholder 7"/>
          <p:cNvSpPr>
            <a:spLocks noGrp="1"/>
          </p:cNvSpPr>
          <p:nvPr>
            <p:ph type="body" sz="quarter" idx="10" hasCustomPrompt="1"/>
          </p:nvPr>
        </p:nvSpPr>
        <p:spPr>
          <a:xfrm>
            <a:off x="1524000" y="3748096"/>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9784" y="692797"/>
            <a:ext cx="3212432" cy="661760"/>
          </a:xfrm>
          <a:prstGeom prst="rect">
            <a:avLst/>
          </a:prstGeom>
        </p:spPr>
      </p:pic>
    </p:spTree>
    <p:extLst>
      <p:ext uri="{BB962C8B-B14F-4D97-AF65-F5344CB8AC3E}">
        <p14:creationId xmlns:p14="http://schemas.microsoft.com/office/powerpoint/2010/main" val="248066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6000" spc="-225">
                <a:solidFill>
                  <a:schemeClr val="bg1"/>
                </a:solidFill>
              </a:defRPr>
            </a:lvl1pPr>
          </a:lstStyle>
          <a:p>
            <a:r>
              <a:rPr lang="en-US"/>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8" name="Text Placeholder 7"/>
          <p:cNvSpPr>
            <a:spLocks noGrp="1"/>
          </p:cNvSpPr>
          <p:nvPr>
            <p:ph type="body" sz="quarter" idx="10" hasCustomPrompt="1"/>
          </p:nvPr>
        </p:nvSpPr>
        <p:spPr>
          <a:xfrm>
            <a:off x="1524000" y="4327263"/>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9784" y="692797"/>
            <a:ext cx="3212432" cy="661760"/>
          </a:xfrm>
          <a:prstGeom prst="rect">
            <a:avLst/>
          </a:prstGeom>
        </p:spPr>
      </p:pic>
    </p:spTree>
    <p:extLst>
      <p:ext uri="{BB962C8B-B14F-4D97-AF65-F5344CB8AC3E}">
        <p14:creationId xmlns:p14="http://schemas.microsoft.com/office/powerpoint/2010/main" val="109597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6000" spc="-225">
                <a:solidFill>
                  <a:srgbClr val="003F80"/>
                </a:solidFill>
              </a:defRPr>
            </a:lvl1pPr>
          </a:lstStyle>
          <a:p>
            <a:r>
              <a:rPr lang="en-US"/>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9" name="Text Placeholder 7"/>
          <p:cNvSpPr>
            <a:spLocks noGrp="1"/>
          </p:cNvSpPr>
          <p:nvPr>
            <p:ph type="body" sz="quarter" idx="10" hasCustomPrompt="1"/>
          </p:nvPr>
        </p:nvSpPr>
        <p:spPr>
          <a:xfrm>
            <a:off x="1524000" y="3748096"/>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0731" y="699244"/>
            <a:ext cx="3210535" cy="661370"/>
          </a:xfrm>
          <a:prstGeom prst="rect">
            <a:avLst/>
          </a:prstGeom>
        </p:spPr>
      </p:pic>
    </p:spTree>
    <p:extLst>
      <p:ext uri="{BB962C8B-B14F-4D97-AF65-F5344CB8AC3E}">
        <p14:creationId xmlns:p14="http://schemas.microsoft.com/office/powerpoint/2010/main" val="333338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6000" spc="-225">
                <a:solidFill>
                  <a:srgbClr val="003F80"/>
                </a:solidFill>
              </a:defRPr>
            </a:lvl1pPr>
          </a:lstStyle>
          <a:p>
            <a:r>
              <a:rPr lang="en-US"/>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9" name="Text Placeholder 7"/>
          <p:cNvSpPr>
            <a:spLocks noGrp="1"/>
          </p:cNvSpPr>
          <p:nvPr>
            <p:ph type="body" sz="quarter" idx="10" hasCustomPrompt="1"/>
          </p:nvPr>
        </p:nvSpPr>
        <p:spPr>
          <a:xfrm>
            <a:off x="1524000" y="4327263"/>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0731" y="699244"/>
            <a:ext cx="3210535" cy="661370"/>
          </a:xfrm>
          <a:prstGeom prst="rect">
            <a:avLst/>
          </a:prstGeom>
        </p:spPr>
      </p:pic>
    </p:spTree>
    <p:extLst>
      <p:ext uri="{BB962C8B-B14F-4D97-AF65-F5344CB8AC3E}">
        <p14:creationId xmlns:p14="http://schemas.microsoft.com/office/powerpoint/2010/main" val="118483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4500"/>
              </a:lnSpc>
              <a:defRPr sz="4500">
                <a:solidFill>
                  <a:schemeClr val="bg1"/>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2000680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4500"/>
              </a:lnSpc>
              <a:defRPr sz="4500">
                <a:solidFill>
                  <a:srgbClr val="007EB4"/>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30192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9" y="1268765"/>
            <a:ext cx="9259747" cy="2237228"/>
          </a:xfrm>
        </p:spPr>
        <p:txBody>
          <a:bodyPr anchor="b"/>
          <a:lstStyle>
            <a:lvl1pPr>
              <a:lnSpc>
                <a:spcPts val="4500"/>
              </a:lnSpc>
              <a:defRPr sz="4500"/>
            </a:lvl1pPr>
          </a:lstStyle>
          <a:p>
            <a:r>
              <a:rPr lang="en-US"/>
              <a:t>Click to edit Master </a:t>
            </a:r>
            <a:br>
              <a:rPr lang="en-US"/>
            </a:br>
            <a:r>
              <a:rPr lang="en-US"/>
              <a:t>chapter style</a:t>
            </a:r>
          </a:p>
        </p:txBody>
      </p:sp>
      <p:sp>
        <p:nvSpPr>
          <p:cNvPr id="3" name="Text Placeholder 2"/>
          <p:cNvSpPr>
            <a:spLocks noGrp="1"/>
          </p:cNvSpPr>
          <p:nvPr>
            <p:ph type="body" idx="1" hasCustomPrompt="1"/>
          </p:nvPr>
        </p:nvSpPr>
        <p:spPr>
          <a:xfrm>
            <a:off x="1471005" y="3613580"/>
            <a:ext cx="9259747"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December 5,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286507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8608"/>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57087" y="6194308"/>
            <a:ext cx="2394420" cy="365125"/>
          </a:xfrm>
        </p:spPr>
        <p:txBody>
          <a:bodyPr/>
          <a:lstStyle/>
          <a:p>
            <a:fld id="{5C63769D-CC2F-864E-9501-A077951EC7AD}" type="datetime4">
              <a:rPr lang="en-US" smtClean="0"/>
              <a:t>December 5, 2024</a:t>
            </a:fld>
            <a:endParaRPr lang="en-US"/>
          </a:p>
        </p:txBody>
      </p:sp>
      <p:sp>
        <p:nvSpPr>
          <p:cNvPr id="9" name="Footer Placeholder 5"/>
          <p:cNvSpPr>
            <a:spLocks noGrp="1"/>
          </p:cNvSpPr>
          <p:nvPr>
            <p:ph type="ftr" sz="quarter" idx="11"/>
          </p:nvPr>
        </p:nvSpPr>
        <p:spPr>
          <a:xfrm>
            <a:off x="4038600" y="6194308"/>
            <a:ext cx="4114800" cy="365125"/>
          </a:xfrm>
        </p:spPr>
        <p:txBody>
          <a:bodyPr/>
          <a:lstStyle/>
          <a:p>
            <a:endParaRPr lang="en-US"/>
          </a:p>
        </p:txBody>
      </p:sp>
      <p:sp>
        <p:nvSpPr>
          <p:cNvPr id="10" name="Slide Number Placeholder 6"/>
          <p:cNvSpPr>
            <a:spLocks noGrp="1"/>
          </p:cNvSpPr>
          <p:nvPr>
            <p:ph type="sldNum" sz="quarter" idx="12"/>
          </p:nvPr>
        </p:nvSpPr>
        <p:spPr>
          <a:xfrm>
            <a:off x="9062013" y="6194308"/>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967513"/>
            <a:ext cx="105156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3024394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128736" y="84029"/>
            <a:ext cx="11934528"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9062013" y="6194308"/>
            <a:ext cx="27432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a:p>
        </p:txBody>
      </p:sp>
      <p:sp>
        <p:nvSpPr>
          <p:cNvPr id="2" name="Title Placeholder 1"/>
          <p:cNvSpPr>
            <a:spLocks noGrp="1"/>
          </p:cNvSpPr>
          <p:nvPr>
            <p:ph type="title"/>
          </p:nvPr>
        </p:nvSpPr>
        <p:spPr>
          <a:xfrm>
            <a:off x="838200" y="367026"/>
            <a:ext cx="10515600" cy="116003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0" y="1585748"/>
            <a:ext cx="105156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194308"/>
            <a:ext cx="41148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a:p>
        </p:txBody>
      </p:sp>
      <p:sp>
        <p:nvSpPr>
          <p:cNvPr id="4" name="Date Placeholder 3"/>
          <p:cNvSpPr>
            <a:spLocks noGrp="1"/>
          </p:cNvSpPr>
          <p:nvPr userDrawn="1">
            <p:ph type="dt" sz="half" idx="2"/>
          </p:nvPr>
        </p:nvSpPr>
        <p:spPr>
          <a:xfrm>
            <a:off x="558801" y="6194308"/>
            <a:ext cx="2356847"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December 5, 2024</a:t>
            </a:fld>
            <a:endParaRPr lang="en-US"/>
          </a:p>
        </p:txBody>
      </p:sp>
      <p:sp>
        <p:nvSpPr>
          <p:cNvPr id="17" name="Rectangle 16"/>
          <p:cNvSpPr/>
          <p:nvPr userDrawn="1"/>
        </p:nvSpPr>
        <p:spPr>
          <a:xfrm rot="5400000">
            <a:off x="6222835" y="1100377"/>
            <a:ext cx="126396" cy="11217403"/>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userDrawn="1"/>
        </p:nvSpPr>
        <p:spPr>
          <a:xfrm>
            <a:off x="11894736" y="6328189"/>
            <a:ext cx="168528"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46663" y="6512422"/>
            <a:ext cx="442860" cy="253885"/>
          </a:xfrm>
          <a:prstGeom prst="rect">
            <a:avLst/>
          </a:prstGeom>
        </p:spPr>
      </p:pic>
    </p:spTree>
    <p:extLst>
      <p:ext uri="{BB962C8B-B14F-4D97-AF65-F5344CB8AC3E}">
        <p14:creationId xmlns:p14="http://schemas.microsoft.com/office/powerpoint/2010/main" val="2591586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certification.sba.gov/resources/get-ready" TargetMode="External"/><Relationship Id="rId2" Type="http://schemas.openxmlformats.org/officeDocument/2006/relationships/hyperlink" Target="https://certification.sba.gov/"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hyperlink" Target="https://gcc02.safelinks.protection.outlook.com/?url=https%3A%2F%2Fsbaone.atlassian.net%2Fwiki%2Fspaces%2FUCPUKB%2Fpages%2F3202875403%2FFAQ&amp;data=05%7C02%7CJohn.Perkins%40sba.gov%7C921dfc88d64540984b8208dcf756eb4e%7C3c89fd8a7f684667aa1541ebf2208961%7C1%7C0%7C638657199886978359%7CUnknown%7CTWFpbGZsb3d8eyJWIjoiMC4wLjAwMDAiLCJQIjoiV2luMzIiLCJBTiI6Ik1haWwiLCJXVCI6Mn0%3D%7C0%7C%7C%7C&amp;sdata=%2F0BpkLA6yRpSbIRcxV3mdcdLbe2zK1mMZ8RCqRrZXjg%3D&amp;reserved=0" TargetMode="External"/><Relationship Id="rId2" Type="http://schemas.openxmlformats.org/officeDocument/2006/relationships/hyperlink" Target="mailto:certifications@sba.gov" TargetMode="External"/><Relationship Id="rId1" Type="http://schemas.openxmlformats.org/officeDocument/2006/relationships/slideLayout" Target="../slideLayouts/slideLayout16.xml"/><Relationship Id="rId5" Type="http://schemas.openxmlformats.org/officeDocument/2006/relationships/hyperlink" Target="https://dsbs.sba.gov/search/dsp_dsbs.cfm?CFID=206259&amp;CFTOKEN=79c196b59b76e52a-21AF1C90-067C-A815-FA09B8B766FE2934" TargetMode="External"/><Relationship Id="rId4" Type="http://schemas.openxmlformats.org/officeDocument/2006/relationships/hyperlink" Target="https://certifications.sb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urrent/title-38/chapter-I/part-74"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825-5E1B-4524-91B0-189525CEB850}"/>
              </a:ext>
            </a:extLst>
          </p:cNvPr>
          <p:cNvSpPr>
            <a:spLocks noGrp="1"/>
          </p:cNvSpPr>
          <p:nvPr>
            <p:ph type="ctrTitle"/>
          </p:nvPr>
        </p:nvSpPr>
        <p:spPr>
          <a:xfrm>
            <a:off x="2448039" y="2235200"/>
            <a:ext cx="7295920" cy="2387600"/>
          </a:xfrm>
        </p:spPr>
        <p:txBody>
          <a:bodyPr>
            <a:normAutofit/>
          </a:bodyPr>
          <a:lstStyle/>
          <a:p>
            <a:r>
              <a:rPr lang="en-US" b="0" dirty="0">
                <a:latin typeface="Source Sans Pro"/>
                <a:ea typeface="Source Sans Pro"/>
              </a:rPr>
              <a:t>Veterans Small Business Certification Program</a:t>
            </a:r>
            <a:br>
              <a:rPr lang="en-US" b="0" dirty="0">
                <a:latin typeface="Source Sans Pro"/>
                <a:ea typeface="Source Sans Pro"/>
              </a:rPr>
            </a:br>
            <a:r>
              <a:rPr lang="en-US" b="0" dirty="0">
                <a:latin typeface="Source Sans Pro"/>
                <a:ea typeface="Source Sans Pro"/>
              </a:rPr>
              <a:t>“VetCert”</a:t>
            </a:r>
            <a:endParaRPr lang="en-US" b="0" dirty="0"/>
          </a:p>
        </p:txBody>
      </p:sp>
      <p:sp>
        <p:nvSpPr>
          <p:cNvPr id="3" name="TextBox 2">
            <a:extLst>
              <a:ext uri="{FF2B5EF4-FFF2-40B4-BE49-F238E27FC236}">
                <a16:creationId xmlns:a16="http://schemas.microsoft.com/office/drawing/2014/main" id="{ECA20FE2-6427-A561-085A-22D808C9A562}"/>
              </a:ext>
            </a:extLst>
          </p:cNvPr>
          <p:cNvSpPr txBox="1"/>
          <p:nvPr/>
        </p:nvSpPr>
        <p:spPr>
          <a:xfrm>
            <a:off x="3700622" y="4865454"/>
            <a:ext cx="479075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latin typeface="Source Sans Pro"/>
                <a:ea typeface="Source Sans Pro"/>
              </a:rPr>
              <a:t>John Perkins </a:t>
            </a:r>
          </a:p>
          <a:p>
            <a:pPr algn="ctr"/>
            <a:r>
              <a:rPr lang="en-US" sz="3200" dirty="0">
                <a:solidFill>
                  <a:schemeClr val="bg1"/>
                </a:solidFill>
                <a:latin typeface="Source Sans Pro"/>
                <a:ea typeface="Source Sans Pro"/>
              </a:rPr>
              <a:t>Director </a:t>
            </a:r>
          </a:p>
        </p:txBody>
      </p:sp>
    </p:spTree>
    <p:extLst>
      <p:ext uri="{BB962C8B-B14F-4D97-AF65-F5344CB8AC3E}">
        <p14:creationId xmlns:p14="http://schemas.microsoft.com/office/powerpoint/2010/main" val="3886482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025C-BEFD-4B5D-8E95-789323ABC112}"/>
              </a:ext>
            </a:extLst>
          </p:cNvPr>
          <p:cNvSpPr>
            <a:spLocks noGrp="1"/>
          </p:cNvSpPr>
          <p:nvPr>
            <p:ph type="title"/>
          </p:nvPr>
        </p:nvSpPr>
        <p:spPr/>
        <p:txBody>
          <a:bodyPr/>
          <a:lstStyle/>
          <a:p>
            <a:r>
              <a:rPr lang="en-US" dirty="0"/>
              <a:t>Ownership – Business Types</a:t>
            </a:r>
          </a:p>
        </p:txBody>
      </p:sp>
      <p:sp>
        <p:nvSpPr>
          <p:cNvPr id="3" name="Content Placeholder 2">
            <a:extLst>
              <a:ext uri="{FF2B5EF4-FFF2-40B4-BE49-F238E27FC236}">
                <a16:creationId xmlns:a16="http://schemas.microsoft.com/office/drawing/2014/main" id="{851EBC11-C9F3-421A-AD63-DA7820DB8CD8}"/>
              </a:ext>
            </a:extLst>
          </p:cNvPr>
          <p:cNvSpPr>
            <a:spLocks noGrp="1"/>
          </p:cNvSpPr>
          <p:nvPr>
            <p:ph idx="1"/>
          </p:nvPr>
        </p:nvSpPr>
        <p:spPr>
          <a:xfrm>
            <a:off x="2152650" y="1791820"/>
            <a:ext cx="7886700" cy="3984998"/>
          </a:xfrm>
        </p:spPr>
        <p:txBody>
          <a:bodyPr>
            <a:normAutofit/>
          </a:bodyPr>
          <a:lstStyle/>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Partnership </a:t>
            </a:r>
            <a:r>
              <a:rPr lang="en-US" dirty="0"/>
              <a:t>(13 CFR 128.202(c))</a:t>
            </a:r>
            <a:endParaRPr lang="en-US" dirty="0">
              <a:latin typeface="Calibri" panose="020F0502020204030204" pitchFamily="34" charset="0"/>
              <a:ea typeface="Calibri" panose="020F0502020204030204" pitchFamily="34" charset="0"/>
            </a:endParaRP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51% of aggregate voting interest must be unconditionally owned by qualifying veteran</a:t>
            </a:r>
          </a:p>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LLC </a:t>
            </a:r>
            <a:r>
              <a:rPr lang="en-US" dirty="0"/>
              <a:t>(13 CFR 128.202(d))</a:t>
            </a:r>
            <a:endParaRPr lang="en-US" dirty="0">
              <a:latin typeface="Calibri" panose="020F0502020204030204" pitchFamily="34" charset="0"/>
              <a:ea typeface="Calibri" panose="020F0502020204030204" pitchFamily="34" charset="0"/>
            </a:endParaRP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51% of each class of member interest must be unconditionally owned by qualifying veteran</a:t>
            </a:r>
          </a:p>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Corporation </a:t>
            </a:r>
            <a:r>
              <a:rPr lang="en-US" dirty="0"/>
              <a:t>(13 CFR 128.202(e))</a:t>
            </a:r>
            <a:endParaRPr lang="en-US" dirty="0">
              <a:latin typeface="Calibri" panose="020F0502020204030204" pitchFamily="34" charset="0"/>
              <a:ea typeface="Calibri" panose="020F0502020204030204" pitchFamily="34" charset="0"/>
            </a:endParaRP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51% of aggregate of all stock outstanding and 51% of each class of voting stock must be held by qualifying veteran</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For publicly-owned business, there’s an exception about ESOP ownership</a:t>
            </a:r>
          </a:p>
        </p:txBody>
      </p:sp>
      <p:sp>
        <p:nvSpPr>
          <p:cNvPr id="4" name="Slide Number Placeholder 3">
            <a:extLst>
              <a:ext uri="{FF2B5EF4-FFF2-40B4-BE49-F238E27FC236}">
                <a16:creationId xmlns:a16="http://schemas.microsoft.com/office/drawing/2014/main" id="{A7D7B64D-427E-4DF4-94D0-1EFE04EE2A92}"/>
              </a:ext>
            </a:extLst>
          </p:cNvPr>
          <p:cNvSpPr>
            <a:spLocks noGrp="1"/>
          </p:cNvSpPr>
          <p:nvPr>
            <p:ph type="sldNum" sz="quarter" idx="12"/>
          </p:nvPr>
        </p:nvSpPr>
        <p:spPr/>
        <p:txBody>
          <a:bodyPr/>
          <a:lstStyle/>
          <a:p>
            <a:fld id="{B1AB44B9-F1EC-4F4B-88D4-413245C9CD3E}" type="slidenum">
              <a:rPr lang="en-US" smtClean="0"/>
              <a:t>10</a:t>
            </a:fld>
            <a:endParaRPr lang="en-US"/>
          </a:p>
        </p:txBody>
      </p:sp>
    </p:spTree>
    <p:extLst>
      <p:ext uri="{BB962C8B-B14F-4D97-AF65-F5344CB8AC3E}">
        <p14:creationId xmlns:p14="http://schemas.microsoft.com/office/powerpoint/2010/main" val="3114180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025C-BEFD-4B5D-8E95-789323ABC112}"/>
              </a:ext>
            </a:extLst>
          </p:cNvPr>
          <p:cNvSpPr>
            <a:spLocks noGrp="1"/>
          </p:cNvSpPr>
          <p:nvPr>
            <p:ph type="title"/>
          </p:nvPr>
        </p:nvSpPr>
        <p:spPr/>
        <p:txBody>
          <a:bodyPr/>
          <a:lstStyle/>
          <a:p>
            <a:r>
              <a:rPr lang="en-US" dirty="0"/>
              <a:t>Control</a:t>
            </a:r>
          </a:p>
        </p:txBody>
      </p:sp>
      <p:sp>
        <p:nvSpPr>
          <p:cNvPr id="3" name="Content Placeholder 2">
            <a:extLst>
              <a:ext uri="{FF2B5EF4-FFF2-40B4-BE49-F238E27FC236}">
                <a16:creationId xmlns:a16="http://schemas.microsoft.com/office/drawing/2014/main" id="{851EBC11-C9F3-421A-AD63-DA7820DB8CD8}"/>
              </a:ext>
            </a:extLst>
          </p:cNvPr>
          <p:cNvSpPr>
            <a:spLocks noGrp="1"/>
          </p:cNvSpPr>
          <p:nvPr>
            <p:ph idx="1"/>
          </p:nvPr>
        </p:nvSpPr>
        <p:spPr>
          <a:xfrm>
            <a:off x="2152650" y="1791820"/>
            <a:ext cx="7886700" cy="3984998"/>
          </a:xfrm>
        </p:spPr>
        <p:txBody>
          <a:bodyPr>
            <a:normAutofit/>
          </a:bodyPr>
          <a:lstStyle/>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General </a:t>
            </a:r>
            <a:r>
              <a:rPr lang="en-US" dirty="0"/>
              <a:t>(128.203(a))</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Management &amp; daily operations</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Long-term decision-making and day-to-day operations</a:t>
            </a:r>
            <a:endParaRPr lang="en-US" dirty="0"/>
          </a:p>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Managerial position and experience (128.203(b))</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Highest Officer position as defined in business governing docs</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Managerial experience of the “extent and complexity needed to control the concern”</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*Not* technical expertise or directly holding professional licensing – must have ultimate managerial and supervisory control over those who do, though</a:t>
            </a:r>
          </a:p>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Control over a Partnership (128.203(c))</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Veteran must have role as general partner(s)</a:t>
            </a:r>
          </a:p>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Control over an LLC (128.203(d))</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Veteran must have role as managing member(s)</a:t>
            </a:r>
          </a:p>
          <a:p>
            <a:pPr marL="342900" lvl="1" indent="0">
              <a:spcBef>
                <a:spcPts val="0"/>
              </a:spcBef>
              <a:buSzPts val="1000"/>
              <a:buNone/>
              <a:tabLst>
                <a:tab pos="342900" algn="l"/>
              </a:tabLst>
            </a:pPr>
            <a:endParaRPr lang="en-US" dirty="0">
              <a:latin typeface="Calibri" panose="020F0502020204030204" pitchFamily="34" charset="0"/>
              <a:ea typeface="Calibri" panose="020F0502020204030204" pitchFamily="34" charset="0"/>
            </a:endParaRPr>
          </a:p>
          <a:p>
            <a:pPr marL="257175" indent="-257175">
              <a:spcBef>
                <a:spcPts val="0"/>
              </a:spcBef>
              <a:buSzPts val="1000"/>
              <a:buFont typeface="Symbol" panose="05050102010706020507" pitchFamily="18" charset="2"/>
              <a:buChar char=""/>
              <a:tabLst>
                <a:tab pos="342900" algn="l"/>
              </a:tabLst>
            </a:pPr>
            <a:endParaRPr lang="en-US" dirty="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A7D7B64D-427E-4DF4-94D0-1EFE04EE2A92}"/>
              </a:ext>
            </a:extLst>
          </p:cNvPr>
          <p:cNvSpPr>
            <a:spLocks noGrp="1"/>
          </p:cNvSpPr>
          <p:nvPr>
            <p:ph type="sldNum" sz="quarter" idx="12"/>
          </p:nvPr>
        </p:nvSpPr>
        <p:spPr/>
        <p:txBody>
          <a:bodyPr/>
          <a:lstStyle/>
          <a:p>
            <a:fld id="{B1AB44B9-F1EC-4F4B-88D4-413245C9CD3E}" type="slidenum">
              <a:rPr lang="en-US" smtClean="0"/>
              <a:t>11</a:t>
            </a:fld>
            <a:endParaRPr lang="en-US"/>
          </a:p>
        </p:txBody>
      </p:sp>
    </p:spTree>
    <p:extLst>
      <p:ext uri="{BB962C8B-B14F-4D97-AF65-F5344CB8AC3E}">
        <p14:creationId xmlns:p14="http://schemas.microsoft.com/office/powerpoint/2010/main" val="4121860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025C-BEFD-4B5D-8E95-789323ABC112}"/>
              </a:ext>
            </a:extLst>
          </p:cNvPr>
          <p:cNvSpPr>
            <a:spLocks noGrp="1"/>
          </p:cNvSpPr>
          <p:nvPr>
            <p:ph type="title"/>
          </p:nvPr>
        </p:nvSpPr>
        <p:spPr/>
        <p:txBody>
          <a:bodyPr/>
          <a:lstStyle/>
          <a:p>
            <a:r>
              <a:rPr lang="en-US" dirty="0"/>
              <a:t>Control – Corporations (128.203(e))</a:t>
            </a:r>
          </a:p>
        </p:txBody>
      </p:sp>
      <p:sp>
        <p:nvSpPr>
          <p:cNvPr id="3" name="Content Placeholder 2">
            <a:extLst>
              <a:ext uri="{FF2B5EF4-FFF2-40B4-BE49-F238E27FC236}">
                <a16:creationId xmlns:a16="http://schemas.microsoft.com/office/drawing/2014/main" id="{851EBC11-C9F3-421A-AD63-DA7820DB8CD8}"/>
              </a:ext>
            </a:extLst>
          </p:cNvPr>
          <p:cNvSpPr>
            <a:spLocks noGrp="1"/>
          </p:cNvSpPr>
          <p:nvPr>
            <p:ph idx="1"/>
          </p:nvPr>
        </p:nvSpPr>
        <p:spPr>
          <a:xfrm>
            <a:off x="2152650" y="1791820"/>
            <a:ext cx="7886700" cy="3984998"/>
          </a:xfrm>
        </p:spPr>
        <p:txBody>
          <a:bodyPr>
            <a:normAutofit/>
          </a:bodyPr>
          <a:lstStyle/>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Must control Board of Directors – examples:</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100% of all voting stock held by veteran &amp; veteran is on BOD</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51% of voting stock held by a veteran &amp; veteran is on BOD – no supermajority which cannot be overcome by veteran owner</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Two or more veterans together own 51% or more; each is on BOD, and the qualifying veteran(s) have enforceable agreements to permit one of the qualifying veterans to vote as a block without a shareholder meeting</a:t>
            </a:r>
          </a:p>
          <a:p>
            <a:pPr marL="942975" lvl="2"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If a supermajority requirement, the percentage must exceed that threshold</a:t>
            </a:r>
          </a:p>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If none of the above are the case, veterans must control the BOD through actual numbers of voting directors or through weighted voting</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Quorum requirements cannot yield circumstance of negative control where non-veteran owners can prevent corporate action by not showing up</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Executive committees with action authority must be controlled by veterans</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Nonvoting or advisory directors do not impact control</a:t>
            </a:r>
          </a:p>
        </p:txBody>
      </p:sp>
      <p:sp>
        <p:nvSpPr>
          <p:cNvPr id="4" name="Slide Number Placeholder 3">
            <a:extLst>
              <a:ext uri="{FF2B5EF4-FFF2-40B4-BE49-F238E27FC236}">
                <a16:creationId xmlns:a16="http://schemas.microsoft.com/office/drawing/2014/main" id="{A7D7B64D-427E-4DF4-94D0-1EFE04EE2A92}"/>
              </a:ext>
            </a:extLst>
          </p:cNvPr>
          <p:cNvSpPr>
            <a:spLocks noGrp="1"/>
          </p:cNvSpPr>
          <p:nvPr>
            <p:ph type="sldNum" sz="quarter" idx="12"/>
          </p:nvPr>
        </p:nvSpPr>
        <p:spPr/>
        <p:txBody>
          <a:bodyPr/>
          <a:lstStyle/>
          <a:p>
            <a:fld id="{B1AB44B9-F1EC-4F4B-88D4-413245C9CD3E}" type="slidenum">
              <a:rPr lang="en-US" smtClean="0"/>
              <a:t>12</a:t>
            </a:fld>
            <a:endParaRPr lang="en-US"/>
          </a:p>
        </p:txBody>
      </p:sp>
    </p:spTree>
    <p:extLst>
      <p:ext uri="{BB962C8B-B14F-4D97-AF65-F5344CB8AC3E}">
        <p14:creationId xmlns:p14="http://schemas.microsoft.com/office/powerpoint/2010/main" val="2884815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83D4D0-4ECB-4C39-7E7F-89A267C79A41}"/>
              </a:ext>
            </a:extLst>
          </p:cNvPr>
          <p:cNvSpPr>
            <a:spLocks noGrp="1"/>
          </p:cNvSpPr>
          <p:nvPr>
            <p:ph idx="1"/>
          </p:nvPr>
        </p:nvSpPr>
        <p:spPr>
          <a:xfrm>
            <a:off x="2152650" y="1357460"/>
            <a:ext cx="7886700" cy="4930218"/>
          </a:xfrm>
        </p:spPr>
        <p:txBody>
          <a:bodyPr>
            <a:normAutofit fontScale="85000" lnSpcReduction="10000"/>
          </a:bodyPr>
          <a:lstStyle/>
          <a:p>
            <a:r>
              <a:rPr lang="en-US" dirty="0"/>
              <a:t>A non-qualifying-Veteran may not:</a:t>
            </a:r>
          </a:p>
          <a:p>
            <a:pPr lvl="1"/>
            <a:r>
              <a:rPr lang="en-US" dirty="0"/>
              <a:t>Exercise actual control or have the power to control the business</a:t>
            </a:r>
          </a:p>
          <a:p>
            <a:pPr lvl="1"/>
            <a:r>
              <a:rPr lang="en-US" dirty="0"/>
              <a:t>Have a business relationship with the qualifying Veteran that causes undue influence or limits the Veteran’s ability to independently run the business</a:t>
            </a:r>
          </a:p>
          <a:p>
            <a:pPr lvl="1"/>
            <a:r>
              <a:rPr lang="en-US" dirty="0"/>
              <a:t>Control the business through loan arrangements</a:t>
            </a:r>
          </a:p>
          <a:p>
            <a:pPr lvl="1"/>
            <a:r>
              <a:rPr lang="en-US" dirty="0"/>
              <a:t>Provide critical financial support or a critical license that allows the non-qualifying-Veteran to influence business decisions</a:t>
            </a:r>
          </a:p>
          <a:p>
            <a:r>
              <a:rPr lang="en-US" dirty="0"/>
              <a:t>The following scenarios require the Veteran to provide additional explanation and may lead to a finding of non-Veteran control:</a:t>
            </a:r>
          </a:p>
          <a:p>
            <a:pPr lvl="1"/>
            <a:r>
              <a:rPr lang="en-US" dirty="0"/>
              <a:t>Non-Veteran is a former or current employer of the qualifying Veteran</a:t>
            </a:r>
          </a:p>
          <a:p>
            <a:pPr lvl="1"/>
            <a:r>
              <a:rPr lang="en-US" dirty="0"/>
              <a:t>Non-Veteran receives higher compensation that the qualifying Veteran</a:t>
            </a:r>
          </a:p>
          <a:p>
            <a:r>
              <a:rPr lang="en-US" dirty="0"/>
              <a:t>Examples of red flags for the above:</a:t>
            </a:r>
          </a:p>
          <a:p>
            <a:pPr lvl="1"/>
            <a:r>
              <a:rPr lang="en-US" dirty="0"/>
              <a:t>Shared resources (equipment, personnel, etc.)</a:t>
            </a:r>
          </a:p>
          <a:p>
            <a:pPr lvl="1"/>
            <a:r>
              <a:rPr lang="en-US" dirty="0"/>
              <a:t>Co-location</a:t>
            </a:r>
          </a:p>
          <a:p>
            <a:pPr lvl="1"/>
            <a:r>
              <a:rPr lang="en-US" dirty="0"/>
              <a:t>Non-Veteran provides bonding </a:t>
            </a:r>
            <a:r>
              <a:rPr lang="en-US"/>
              <a:t>or critical license</a:t>
            </a:r>
            <a:endParaRPr lang="en-US" dirty="0"/>
          </a:p>
          <a:p>
            <a:pPr lvl="1"/>
            <a:r>
              <a:rPr lang="en-US" dirty="0"/>
              <a:t>Non-Veteran has all of the industry-related experience, education, and expertise</a:t>
            </a:r>
          </a:p>
          <a:p>
            <a:pPr lvl="1"/>
            <a:r>
              <a:rPr lang="en-US" dirty="0"/>
              <a:t>Evidence of exclusive “pass-through” arrangements beyond allowable standards</a:t>
            </a:r>
          </a:p>
          <a:p>
            <a:r>
              <a:rPr lang="en-US" b="1" dirty="0"/>
              <a:t>Note</a:t>
            </a:r>
            <a:r>
              <a:rPr lang="en-US" dirty="0"/>
              <a:t>: VetCert certifies regulatory compliance; we do not investigate fraud</a:t>
            </a:r>
          </a:p>
          <a:p>
            <a:r>
              <a:rPr lang="en-US" dirty="0"/>
              <a:t>VA cemetery contract example….</a:t>
            </a:r>
          </a:p>
          <a:p>
            <a:pPr lvl="1"/>
            <a:endParaRPr lang="en-US" dirty="0"/>
          </a:p>
          <a:p>
            <a:pPr lvl="1"/>
            <a:endParaRPr lang="en-US" dirty="0"/>
          </a:p>
          <a:p>
            <a:pPr lvl="1"/>
            <a:endParaRPr lang="en-US" dirty="0"/>
          </a:p>
        </p:txBody>
      </p:sp>
      <p:sp>
        <p:nvSpPr>
          <p:cNvPr id="3" name="Slide Number Placeholder 2">
            <a:extLst>
              <a:ext uri="{FF2B5EF4-FFF2-40B4-BE49-F238E27FC236}">
                <a16:creationId xmlns:a16="http://schemas.microsoft.com/office/drawing/2014/main" id="{981EE188-6781-5341-6654-FDCB15A7B61F}"/>
              </a:ext>
            </a:extLst>
          </p:cNvPr>
          <p:cNvSpPr>
            <a:spLocks noGrp="1"/>
          </p:cNvSpPr>
          <p:nvPr>
            <p:ph type="sldNum" sz="quarter" idx="12"/>
          </p:nvPr>
        </p:nvSpPr>
        <p:spPr/>
        <p:txBody>
          <a:bodyPr/>
          <a:lstStyle/>
          <a:p>
            <a:fld id="{773C0FBF-5775-B247-928D-19191E4CA979}" type="slidenum">
              <a:rPr lang="en-US" smtClean="0"/>
              <a:t>13</a:t>
            </a:fld>
            <a:endParaRPr lang="en-US"/>
          </a:p>
        </p:txBody>
      </p:sp>
      <p:sp>
        <p:nvSpPr>
          <p:cNvPr id="4" name="Title 3">
            <a:extLst>
              <a:ext uri="{FF2B5EF4-FFF2-40B4-BE49-F238E27FC236}">
                <a16:creationId xmlns:a16="http://schemas.microsoft.com/office/drawing/2014/main" id="{884C89C7-C69D-231A-05FC-D94E3CA8C821}"/>
              </a:ext>
            </a:extLst>
          </p:cNvPr>
          <p:cNvSpPr>
            <a:spLocks noGrp="1"/>
          </p:cNvSpPr>
          <p:nvPr>
            <p:ph type="title"/>
          </p:nvPr>
        </p:nvSpPr>
        <p:spPr/>
        <p:txBody>
          <a:bodyPr>
            <a:normAutofit/>
          </a:bodyPr>
          <a:lstStyle/>
          <a:p>
            <a:r>
              <a:rPr lang="en-US" dirty="0"/>
              <a:t>Non-Veteran Control </a:t>
            </a:r>
            <a:br>
              <a:rPr lang="en-US" dirty="0"/>
            </a:br>
            <a:r>
              <a:rPr lang="en-US" dirty="0"/>
              <a:t>Elements that Lead to Potential Non-Compliance</a:t>
            </a:r>
          </a:p>
        </p:txBody>
      </p:sp>
    </p:spTree>
    <p:extLst>
      <p:ext uri="{BB962C8B-B14F-4D97-AF65-F5344CB8AC3E}">
        <p14:creationId xmlns:p14="http://schemas.microsoft.com/office/powerpoint/2010/main" val="216948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025C-BEFD-4B5D-8E95-789323ABC112}"/>
              </a:ext>
            </a:extLst>
          </p:cNvPr>
          <p:cNvSpPr>
            <a:spLocks noGrp="1"/>
          </p:cNvSpPr>
          <p:nvPr>
            <p:ph type="title"/>
          </p:nvPr>
        </p:nvSpPr>
        <p:spPr/>
        <p:txBody>
          <a:bodyPr/>
          <a:lstStyle/>
          <a:p>
            <a:r>
              <a:rPr lang="en-US" dirty="0"/>
              <a:t>Control</a:t>
            </a:r>
          </a:p>
        </p:txBody>
      </p:sp>
      <p:sp>
        <p:nvSpPr>
          <p:cNvPr id="3" name="Content Placeholder 2">
            <a:extLst>
              <a:ext uri="{FF2B5EF4-FFF2-40B4-BE49-F238E27FC236}">
                <a16:creationId xmlns:a16="http://schemas.microsoft.com/office/drawing/2014/main" id="{851EBC11-C9F3-421A-AD63-DA7820DB8CD8}"/>
              </a:ext>
            </a:extLst>
          </p:cNvPr>
          <p:cNvSpPr>
            <a:spLocks noGrp="1"/>
          </p:cNvSpPr>
          <p:nvPr>
            <p:ph idx="1"/>
          </p:nvPr>
        </p:nvSpPr>
        <p:spPr>
          <a:xfrm>
            <a:off x="2152650" y="1791820"/>
            <a:ext cx="7886700" cy="3984998"/>
          </a:xfrm>
        </p:spPr>
        <p:txBody>
          <a:bodyPr>
            <a:normAutofit fontScale="92500" lnSpcReduction="20000"/>
          </a:bodyPr>
          <a:lstStyle/>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Outside obligations (128.203(i))</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Highest officer may not have outside obligations that prevent veteran from devoting time and attention to the concern to control its daily operations and management</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Generally must devote full-time during business’s normal hours of operations, but as long as veteran has </a:t>
            </a:r>
            <a:r>
              <a:rPr lang="en-US" b="1" dirty="0">
                <a:latin typeface="Calibri" panose="020F0502020204030204" pitchFamily="34" charset="0"/>
                <a:ea typeface="Calibri" panose="020F0502020204030204" pitchFamily="34" charset="0"/>
              </a:rPr>
              <a:t>ultimate managerial and supervisory control over day to day management and long term decision making </a:t>
            </a:r>
            <a:r>
              <a:rPr lang="en-US" dirty="0">
                <a:latin typeface="Calibri" panose="020F0502020204030204" pitchFamily="34" charset="0"/>
                <a:ea typeface="Calibri" panose="020F0502020204030204" pitchFamily="34" charset="0"/>
              </a:rPr>
              <a:t>this can be deemed as control Provided: </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If fewer hours are given to the concern, SBA assumes lack of control but veteran can provide information demonstrating control </a:t>
            </a:r>
          </a:p>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Exception for extraordinary circumstances (128.203(j))</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No finding of lack of control if unanimous consent is required to:</a:t>
            </a:r>
          </a:p>
          <a:p>
            <a:pPr marL="942975" lvl="2"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Add new equity stakeholder</a:t>
            </a:r>
          </a:p>
          <a:p>
            <a:pPr marL="942975" lvl="2"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Dissolve the company</a:t>
            </a:r>
          </a:p>
          <a:p>
            <a:pPr marL="942975" lvl="2"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Sell the company or all the assets of the company</a:t>
            </a:r>
          </a:p>
          <a:p>
            <a:pPr marL="942975" lvl="2"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Merge the company with another</a:t>
            </a:r>
          </a:p>
          <a:p>
            <a:pPr marL="942975" lvl="2"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Declare bankruptcy</a:t>
            </a:r>
          </a:p>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Exception for Active Duty (128.203(k))</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If reservist is called to duty, other individual must be appointed &amp; docs provided to SBA</a:t>
            </a:r>
          </a:p>
        </p:txBody>
      </p:sp>
      <p:sp>
        <p:nvSpPr>
          <p:cNvPr id="4" name="Slide Number Placeholder 3">
            <a:extLst>
              <a:ext uri="{FF2B5EF4-FFF2-40B4-BE49-F238E27FC236}">
                <a16:creationId xmlns:a16="http://schemas.microsoft.com/office/drawing/2014/main" id="{A7D7B64D-427E-4DF4-94D0-1EFE04EE2A92}"/>
              </a:ext>
            </a:extLst>
          </p:cNvPr>
          <p:cNvSpPr>
            <a:spLocks noGrp="1"/>
          </p:cNvSpPr>
          <p:nvPr>
            <p:ph type="sldNum" sz="quarter" idx="12"/>
          </p:nvPr>
        </p:nvSpPr>
        <p:spPr/>
        <p:txBody>
          <a:bodyPr/>
          <a:lstStyle/>
          <a:p>
            <a:fld id="{B1AB44B9-F1EC-4F4B-88D4-413245C9CD3E}" type="slidenum">
              <a:rPr lang="en-US" smtClean="0"/>
              <a:t>14</a:t>
            </a:fld>
            <a:endParaRPr lang="en-US" dirty="0"/>
          </a:p>
        </p:txBody>
      </p:sp>
    </p:spTree>
    <p:extLst>
      <p:ext uri="{BB962C8B-B14F-4D97-AF65-F5344CB8AC3E}">
        <p14:creationId xmlns:p14="http://schemas.microsoft.com/office/powerpoint/2010/main" val="1724414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03EB6-88C1-3A8F-433A-0165654A56DF}"/>
              </a:ext>
            </a:extLst>
          </p:cNvPr>
          <p:cNvSpPr>
            <a:spLocks noGrp="1"/>
          </p:cNvSpPr>
          <p:nvPr>
            <p:ph type="title"/>
          </p:nvPr>
        </p:nvSpPr>
        <p:spPr>
          <a:xfrm>
            <a:off x="838200" y="417636"/>
            <a:ext cx="10515600" cy="598904"/>
          </a:xfrm>
        </p:spPr>
        <p:txBody>
          <a:bodyPr>
            <a:normAutofit/>
          </a:bodyPr>
          <a:lstStyle/>
          <a:p>
            <a:r>
              <a:rPr lang="en-US" dirty="0"/>
              <a:t>SBA Set-Aside Certifications Yesterday</a:t>
            </a:r>
          </a:p>
        </p:txBody>
      </p:sp>
      <p:sp>
        <p:nvSpPr>
          <p:cNvPr id="4" name="Slide Number Placeholder 3">
            <a:extLst>
              <a:ext uri="{FF2B5EF4-FFF2-40B4-BE49-F238E27FC236}">
                <a16:creationId xmlns:a16="http://schemas.microsoft.com/office/drawing/2014/main" id="{BF4C4E67-5B98-A213-0EA3-56E469EA1F23}"/>
              </a:ext>
            </a:extLst>
          </p:cNvPr>
          <p:cNvSpPr>
            <a:spLocks noGrp="1"/>
          </p:cNvSpPr>
          <p:nvPr>
            <p:ph type="sldNum" sz="quarter" idx="12"/>
          </p:nvPr>
        </p:nvSpPr>
        <p:spPr/>
        <p:txBody>
          <a:bodyPr/>
          <a:lstStyle/>
          <a:p>
            <a:fld id="{B1AB44B9-F1EC-4F4B-88D4-413245C9CD3E}" type="slidenum">
              <a:rPr lang="en-US" smtClean="0"/>
              <a:t>15</a:t>
            </a:fld>
            <a:endParaRPr lang="en-US"/>
          </a:p>
        </p:txBody>
      </p:sp>
      <p:pic>
        <p:nvPicPr>
          <p:cNvPr id="6" name="Picture 5" descr="Question marks">
            <a:extLst>
              <a:ext uri="{FF2B5EF4-FFF2-40B4-BE49-F238E27FC236}">
                <a16:creationId xmlns:a16="http://schemas.microsoft.com/office/drawing/2014/main" id="{B3CE842E-B279-5D55-0A45-E257662349B3}"/>
              </a:ext>
            </a:extLst>
          </p:cNvPr>
          <p:cNvPicPr>
            <a:picLocks noChangeAspect="1"/>
          </p:cNvPicPr>
          <p:nvPr/>
        </p:nvPicPr>
        <p:blipFill>
          <a:blip r:embed="rId3"/>
          <a:stretch>
            <a:fillRect/>
          </a:stretch>
        </p:blipFill>
        <p:spPr>
          <a:xfrm>
            <a:off x="9724080" y="732854"/>
            <a:ext cx="2227587" cy="1907667"/>
          </a:xfrm>
          <a:prstGeom prst="rect">
            <a:avLst/>
          </a:prstGeom>
        </p:spPr>
      </p:pic>
      <p:sp>
        <p:nvSpPr>
          <p:cNvPr id="8" name="TextBox 5">
            <a:extLst>
              <a:ext uri="{FF2B5EF4-FFF2-40B4-BE49-F238E27FC236}">
                <a16:creationId xmlns:a16="http://schemas.microsoft.com/office/drawing/2014/main" id="{3778CFB9-318D-0D0B-0A01-300350C9655E}"/>
              </a:ext>
            </a:extLst>
          </p:cNvPr>
          <p:cNvSpPr txBox="1"/>
          <p:nvPr/>
        </p:nvSpPr>
        <p:spPr>
          <a:xfrm>
            <a:off x="6718160" y="2716268"/>
            <a:ext cx="5473840" cy="37240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2060"/>
                </a:solidFill>
                <a:latin typeface="Source Sans Pro" panose="020B0503030403020204" pitchFamily="34" charset="0"/>
                <a:ea typeface="Source Sans Pro" panose="020B0503030403020204" pitchFamily="34" charset="0"/>
              </a:rPr>
              <a:t>OLD Customer Experience</a:t>
            </a:r>
          </a:p>
          <a:p>
            <a:pPr marL="285732" indent="-285732">
              <a:buFont typeface="Wingdings" panose="05000000000000000000" pitchFamily="2" charset="2"/>
              <a:buChar char="§"/>
            </a:pPr>
            <a:r>
              <a:rPr lang="en-US" dirty="0">
                <a:solidFill>
                  <a:srgbClr val="002060"/>
                </a:solidFill>
                <a:latin typeface="Source Sans Pro" panose="020B0503030403020204" pitchFamily="34" charset="0"/>
                <a:ea typeface="Source Sans Pro" panose="020B0503030403020204" pitchFamily="34" charset="0"/>
              </a:rPr>
              <a:t>Four different systems</a:t>
            </a:r>
          </a:p>
          <a:p>
            <a:pPr marL="285732" indent="-285732">
              <a:buFont typeface="Wingdings" panose="05000000000000000000" pitchFamily="2" charset="2"/>
              <a:buChar char="§"/>
            </a:pPr>
            <a:r>
              <a:rPr lang="en-US" dirty="0">
                <a:solidFill>
                  <a:srgbClr val="002060"/>
                </a:solidFill>
                <a:latin typeface="Source Sans Pro" panose="020B0503030403020204" pitchFamily="34" charset="0"/>
                <a:ea typeface="Source Sans Pro" panose="020B0503030403020204" pitchFamily="34" charset="0"/>
              </a:rPr>
              <a:t>Four different logins</a:t>
            </a:r>
          </a:p>
          <a:p>
            <a:pPr marL="285732" indent="-285732">
              <a:buFont typeface="Wingdings" panose="05000000000000000000" pitchFamily="2" charset="2"/>
              <a:buChar char="§"/>
            </a:pPr>
            <a:r>
              <a:rPr lang="en-US" dirty="0">
                <a:solidFill>
                  <a:srgbClr val="002060"/>
                </a:solidFill>
                <a:latin typeface="Source Sans Pro" panose="020B0503030403020204" pitchFamily="34" charset="0"/>
                <a:ea typeface="Source Sans Pro" panose="020B0503030403020204" pitchFamily="34" charset="0"/>
              </a:rPr>
              <a:t>Four processes with varying rules</a:t>
            </a:r>
          </a:p>
          <a:p>
            <a:pPr marL="285732" indent="-285732">
              <a:buFont typeface="Wingdings" panose="05000000000000000000" pitchFamily="2" charset="2"/>
              <a:buChar char="§"/>
            </a:pPr>
            <a:r>
              <a:rPr lang="en-US" dirty="0">
                <a:solidFill>
                  <a:srgbClr val="002060"/>
                </a:solidFill>
                <a:latin typeface="Source Sans Pro" panose="020B0503030403020204" pitchFamily="34" charset="0"/>
                <a:ea typeface="Source Sans Pro" panose="020B0503030403020204" pitchFamily="34" charset="0"/>
              </a:rPr>
              <a:t>Four sets of the same questions</a:t>
            </a:r>
          </a:p>
          <a:p>
            <a:pPr marL="285732" indent="-285732">
              <a:buFont typeface="Wingdings" panose="05000000000000000000" pitchFamily="2" charset="2"/>
              <a:buChar char="§"/>
            </a:pPr>
            <a:r>
              <a:rPr lang="en-US" dirty="0">
                <a:solidFill>
                  <a:srgbClr val="002060"/>
                </a:solidFill>
                <a:latin typeface="Source Sans Pro" panose="020B0503030403020204" pitchFamily="34" charset="0"/>
                <a:ea typeface="Source Sans Pro" panose="020B0503030403020204" pitchFamily="34" charset="0"/>
              </a:rPr>
              <a:t>Four sets of the same documents to upload</a:t>
            </a:r>
          </a:p>
          <a:p>
            <a:pPr marL="285732" indent="-285732">
              <a:buFont typeface="Wingdings" panose="05000000000000000000" pitchFamily="2" charset="2"/>
              <a:buChar char="§"/>
            </a:pPr>
            <a:r>
              <a:rPr lang="en-US" dirty="0">
                <a:solidFill>
                  <a:srgbClr val="002060"/>
                </a:solidFill>
                <a:latin typeface="Source Sans Pro" panose="020B0503030403020204" pitchFamily="34" charset="0"/>
                <a:ea typeface="Source Sans Pro" panose="020B0503030403020204" pitchFamily="34" charset="0"/>
              </a:rPr>
              <a:t>Four different processes and approval cycle times</a:t>
            </a:r>
          </a:p>
          <a:p>
            <a:pPr marL="285732" indent="-285732">
              <a:buFont typeface="Wingdings" panose="05000000000000000000" pitchFamily="2" charset="2"/>
              <a:buChar char="§"/>
            </a:pPr>
            <a:r>
              <a:rPr lang="en-US" dirty="0">
                <a:solidFill>
                  <a:srgbClr val="002060"/>
                </a:solidFill>
                <a:latin typeface="Source Sans Pro" panose="020B0503030403020204" pitchFamily="34" charset="0"/>
                <a:ea typeface="Source Sans Pro" panose="020B0503030403020204" pitchFamily="34" charset="0"/>
              </a:rPr>
              <a:t>Four different notification methods</a:t>
            </a:r>
          </a:p>
          <a:p>
            <a:pPr marL="285732" indent="-285732">
              <a:buFont typeface="Wingdings" panose="05000000000000000000" pitchFamily="2" charset="2"/>
              <a:buChar char="§"/>
            </a:pPr>
            <a:r>
              <a:rPr lang="en-US" dirty="0">
                <a:solidFill>
                  <a:srgbClr val="002060"/>
                </a:solidFill>
                <a:latin typeface="Source Sans Pro" panose="020B0503030403020204" pitchFamily="34" charset="0"/>
                <a:ea typeface="Source Sans Pro" panose="020B0503030403020204" pitchFamily="34" charset="0"/>
              </a:rPr>
              <a:t>Four different leadership teams for reviews/decisions</a:t>
            </a:r>
          </a:p>
          <a:p>
            <a:pPr algn="r"/>
            <a:endParaRPr lang="en-US" dirty="0">
              <a:solidFill>
                <a:srgbClr val="002060"/>
              </a:solidFill>
              <a:latin typeface="Source Sans Pro" panose="020B0503030403020204" pitchFamily="34" charset="0"/>
              <a:ea typeface="Source Sans Pro" panose="020B0503030403020204" pitchFamily="34" charset="0"/>
            </a:endParaRPr>
          </a:p>
          <a:p>
            <a:r>
              <a:rPr lang="en-US" b="1" i="1" dirty="0">
                <a:solidFill>
                  <a:srgbClr val="002060"/>
                </a:solidFill>
                <a:latin typeface="Source Sans Pro" panose="020B0503030403020204" pitchFamily="34" charset="0"/>
                <a:ea typeface="Source Sans Pro" panose="020B0503030403020204" pitchFamily="34" charset="0"/>
              </a:rPr>
              <a:t>….and this is just for first application, it doesn’t address re-certification or changes to the business</a:t>
            </a:r>
          </a:p>
        </p:txBody>
      </p:sp>
      <p:pic>
        <p:nvPicPr>
          <p:cNvPr id="3" name="Picture 2" descr="Former SBA set-aside certification process">
            <a:extLst>
              <a:ext uri="{FF2B5EF4-FFF2-40B4-BE49-F238E27FC236}">
                <a16:creationId xmlns:a16="http://schemas.microsoft.com/office/drawing/2014/main" id="{6485200A-7B0A-23F9-0237-4DA53308C345}"/>
              </a:ext>
            </a:extLst>
          </p:cNvPr>
          <p:cNvPicPr>
            <a:picLocks noChangeAspect="1"/>
          </p:cNvPicPr>
          <p:nvPr/>
        </p:nvPicPr>
        <p:blipFill>
          <a:blip r:embed="rId4"/>
          <a:stretch>
            <a:fillRect/>
          </a:stretch>
        </p:blipFill>
        <p:spPr>
          <a:xfrm>
            <a:off x="51079" y="1247557"/>
            <a:ext cx="6757572" cy="4161841"/>
          </a:xfrm>
          <a:prstGeom prst="rect">
            <a:avLst/>
          </a:prstGeom>
        </p:spPr>
      </p:pic>
    </p:spTree>
    <p:extLst>
      <p:ext uri="{BB962C8B-B14F-4D97-AF65-F5344CB8AC3E}">
        <p14:creationId xmlns:p14="http://schemas.microsoft.com/office/powerpoint/2010/main" val="3142310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7481CCF-066F-FA4C-AE60-674A989401B7}"/>
              </a:ext>
              <a:ext uri="{C183D7F6-B498-43B3-948B-1728B52AA6E4}">
                <adec:decorative xmlns:adec="http://schemas.microsoft.com/office/drawing/2017/decorative" val="1"/>
              </a:ext>
            </a:extLst>
          </p:cNvPr>
          <p:cNvSpPr/>
          <p:nvPr/>
        </p:nvSpPr>
        <p:spPr>
          <a:xfrm>
            <a:off x="3131548" y="2792219"/>
            <a:ext cx="7155711" cy="3402086"/>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03EB6-88C1-3A8F-433A-0165654A56DF}"/>
              </a:ext>
            </a:extLst>
          </p:cNvPr>
          <p:cNvSpPr>
            <a:spLocks noGrp="1"/>
          </p:cNvSpPr>
          <p:nvPr>
            <p:ph type="title"/>
          </p:nvPr>
        </p:nvSpPr>
        <p:spPr>
          <a:xfrm>
            <a:off x="2674183" y="440429"/>
            <a:ext cx="8897679" cy="545352"/>
          </a:xfrm>
        </p:spPr>
        <p:txBody>
          <a:bodyPr>
            <a:normAutofit/>
          </a:bodyPr>
          <a:lstStyle/>
          <a:p>
            <a:pPr algn="ctr"/>
            <a:r>
              <a:rPr lang="en-US" dirty="0"/>
              <a:t>Future of SBA Certification</a:t>
            </a:r>
            <a:endParaRPr lang="en-US" i="1"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BF4C4E67-5B98-A213-0EA3-56E469EA1F23}"/>
              </a:ext>
            </a:extLst>
          </p:cNvPr>
          <p:cNvSpPr>
            <a:spLocks noGrp="1"/>
          </p:cNvSpPr>
          <p:nvPr>
            <p:ph type="sldNum" sz="quarter" idx="12"/>
          </p:nvPr>
        </p:nvSpPr>
        <p:spPr/>
        <p:txBody>
          <a:bodyPr/>
          <a:lstStyle/>
          <a:p>
            <a:fld id="{B1AB44B9-F1EC-4F4B-88D4-413245C9CD3E}" type="slidenum">
              <a:rPr lang="en-US" smtClean="0"/>
              <a:t>16</a:t>
            </a:fld>
            <a:endParaRPr lang="en-US"/>
          </a:p>
        </p:txBody>
      </p:sp>
      <p:pic>
        <p:nvPicPr>
          <p:cNvPr id="22" name="Picture 21">
            <a:extLst>
              <a:ext uri="{FF2B5EF4-FFF2-40B4-BE49-F238E27FC236}">
                <a16:creationId xmlns:a16="http://schemas.microsoft.com/office/drawing/2014/main" id="{172C6CDD-FD1C-553A-7F00-F9EE08D4BDE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1086" y="1775334"/>
            <a:ext cx="1930998" cy="4582603"/>
          </a:xfrm>
          <a:prstGeom prst="rect">
            <a:avLst/>
          </a:prstGeom>
        </p:spPr>
      </p:pic>
      <p:sp>
        <p:nvSpPr>
          <p:cNvPr id="25" name="TextBox 24">
            <a:extLst>
              <a:ext uri="{FF2B5EF4-FFF2-40B4-BE49-F238E27FC236}">
                <a16:creationId xmlns:a16="http://schemas.microsoft.com/office/drawing/2014/main" id="{5CEE766E-7783-0A55-359B-595A2BC549CC}"/>
              </a:ext>
            </a:extLst>
          </p:cNvPr>
          <p:cNvSpPr txBox="1"/>
          <p:nvPr/>
        </p:nvSpPr>
        <p:spPr>
          <a:xfrm>
            <a:off x="2608850" y="985781"/>
            <a:ext cx="8897679" cy="1400383"/>
          </a:xfrm>
          <a:prstGeom prst="rect">
            <a:avLst/>
          </a:prstGeom>
          <a:solidFill>
            <a:srgbClr val="002060"/>
          </a:solidFill>
        </p:spPr>
        <p:txBody>
          <a:bodyPr wrap="square">
            <a:spAutoFit/>
          </a:bodyPr>
          <a:lstStyle/>
          <a:p>
            <a:pPr algn="ctr">
              <a:spcAft>
                <a:spcPts val="600"/>
              </a:spcAft>
              <a:buClr>
                <a:srgbClr val="C00000"/>
              </a:buClr>
            </a:pPr>
            <a:r>
              <a:rPr lang="en-US" sz="2000" b="1" dirty="0">
                <a:solidFill>
                  <a:schemeClr val="bg1"/>
                </a:solidFill>
                <a:latin typeface="Source Sans Pro" panose="020B0503030403020204" pitchFamily="34" charset="0"/>
                <a:ea typeface="Source Sans Pro" panose="020B0503030403020204" pitchFamily="34" charset="0"/>
              </a:rPr>
              <a:t>Vision</a:t>
            </a:r>
          </a:p>
          <a:p>
            <a:pPr algn="ctr">
              <a:spcAft>
                <a:spcPts val="600"/>
              </a:spcAft>
              <a:buClr>
                <a:srgbClr val="C00000"/>
              </a:buClr>
            </a:pPr>
            <a:r>
              <a:rPr lang="en-US" sz="2000" b="1" dirty="0">
                <a:solidFill>
                  <a:schemeClr val="bg1"/>
                </a:solidFill>
                <a:latin typeface="Source Sans Pro" panose="020B0503030403020204" pitchFamily="34" charset="0"/>
                <a:ea typeface="Source Sans Pro" panose="020B0503030403020204" pitchFamily="34" charset="0"/>
              </a:rPr>
              <a:t>Eligible small businesses will more effectively compete in the federal marketplace by quickly accessing  multiple set-aside program certifications through a simple unified system</a:t>
            </a:r>
          </a:p>
        </p:txBody>
      </p:sp>
      <p:sp>
        <p:nvSpPr>
          <p:cNvPr id="26" name="TextBox 25">
            <a:extLst>
              <a:ext uri="{FF2B5EF4-FFF2-40B4-BE49-F238E27FC236}">
                <a16:creationId xmlns:a16="http://schemas.microsoft.com/office/drawing/2014/main" id="{2CFB76A1-3DBF-544F-9233-8C961120FB0C}"/>
              </a:ext>
            </a:extLst>
          </p:cNvPr>
          <p:cNvSpPr txBox="1"/>
          <p:nvPr/>
        </p:nvSpPr>
        <p:spPr>
          <a:xfrm>
            <a:off x="3449006" y="2792219"/>
            <a:ext cx="6520793" cy="3600986"/>
          </a:xfrm>
          <a:prstGeom prst="rect">
            <a:avLst/>
          </a:prstGeom>
          <a:noFill/>
          <a:ln w="19050">
            <a:noFill/>
          </a:ln>
        </p:spPr>
        <p:txBody>
          <a:bodyPr wrap="square" rtlCol="0">
            <a:spAutoFit/>
          </a:bodyPr>
          <a:lstStyle/>
          <a:p>
            <a:pPr marL="0" algn="ctr" rtl="0" eaLnBrk="1" fontAlgn="t" latinLnBrk="0" hangingPunct="1">
              <a:spcBef>
                <a:spcPts val="0"/>
              </a:spcBef>
            </a:pPr>
            <a:r>
              <a:rPr lang="en-US" sz="2400" b="1" dirty="0">
                <a:solidFill>
                  <a:srgbClr val="002E6D"/>
                </a:solidFill>
                <a:latin typeface="Source Sans Pro" panose="020B0503030403020204" pitchFamily="34" charset="0"/>
                <a:ea typeface="Source Sans Pro" panose="020B0503030403020204" pitchFamily="34" charset="0"/>
              </a:rPr>
              <a:t>SBA Certification Customer Experience</a:t>
            </a:r>
          </a:p>
          <a:p>
            <a:pPr marL="0" algn="l" rtl="0" eaLnBrk="1" fontAlgn="t" latinLnBrk="0" hangingPunct="1">
              <a:spcBef>
                <a:spcPts val="0"/>
              </a:spcBef>
            </a:pPr>
            <a:endParaRPr lang="en-US" sz="2400" b="1" i="0" u="none" strike="noStrike" kern="1200" cap="small" dirty="0">
              <a:solidFill>
                <a:srgbClr val="002E6D"/>
              </a:solidFill>
              <a:latin typeface="Source Sans Pro" panose="020B0503030403020204" pitchFamily="34" charset="0"/>
              <a:ea typeface="Source Sans Pro" panose="020B0503030403020204" pitchFamily="34" charset="0"/>
            </a:endParaRPr>
          </a:p>
          <a:p>
            <a:pPr marL="285750" indent="-285750" algn="l" rtl="0" eaLnBrk="1" fontAlgn="t" latinLnBrk="0" hangingPunct="1">
              <a:spcBef>
                <a:spcPts val="0"/>
              </a:spcBef>
              <a:buClr>
                <a:srgbClr val="00B050"/>
              </a:buClr>
              <a:buFont typeface="Wingdings" panose="05000000000000000000" pitchFamily="2" charset="2"/>
              <a:buChar char="ü"/>
            </a:pPr>
            <a:r>
              <a:rPr lang="en-US" dirty="0">
                <a:solidFill>
                  <a:srgbClr val="002060"/>
                </a:solidFill>
                <a:latin typeface="Source Sans Pro" panose="020B0503030403020204" pitchFamily="34" charset="0"/>
                <a:ea typeface="Source Sans Pro" panose="020B0503030403020204" pitchFamily="34" charset="0"/>
              </a:rPr>
              <a:t> </a:t>
            </a:r>
            <a:r>
              <a:rPr lang="en-US" b="1" dirty="0">
                <a:solidFill>
                  <a:srgbClr val="002060"/>
                </a:solidFill>
                <a:latin typeface="Source Sans Pro" panose="020B0503030403020204" pitchFamily="34" charset="0"/>
                <a:ea typeface="Source Sans Pro" panose="020B0503030403020204" pitchFamily="34" charset="0"/>
              </a:rPr>
              <a:t>One log-in</a:t>
            </a:r>
          </a:p>
          <a:p>
            <a:pPr marL="285750" indent="-285750" algn="l" rtl="0" eaLnBrk="1" fontAlgn="t" latinLnBrk="0" hangingPunct="1">
              <a:spcBef>
                <a:spcPts val="0"/>
              </a:spcBef>
              <a:buClr>
                <a:srgbClr val="00B050"/>
              </a:buClr>
              <a:buFont typeface="Wingdings" panose="05000000000000000000" pitchFamily="2" charset="2"/>
              <a:buChar char="ü"/>
            </a:pPr>
            <a:r>
              <a:rPr lang="en-US" b="1" i="0" u="none" strike="noStrike" kern="1200" dirty="0">
                <a:solidFill>
                  <a:srgbClr val="002060"/>
                </a:solidFill>
                <a:effectLst/>
                <a:latin typeface="Source Sans Pro" panose="020B0503030403020204" pitchFamily="34" charset="0"/>
                <a:ea typeface="Source Sans Pro" panose="020B0503030403020204" pitchFamily="34" charset="0"/>
              </a:rPr>
              <a:t> One common application</a:t>
            </a:r>
          </a:p>
          <a:p>
            <a:pPr marL="285750" indent="-285750" algn="l" rtl="0" eaLnBrk="1" fontAlgn="t" latinLnBrk="0" hangingPunct="1">
              <a:spcBef>
                <a:spcPts val="0"/>
              </a:spcBef>
              <a:buClr>
                <a:srgbClr val="00B050"/>
              </a:buClr>
              <a:buFont typeface="Wingdings" panose="05000000000000000000" pitchFamily="2" charset="2"/>
              <a:buChar char="ü"/>
            </a:pPr>
            <a:r>
              <a:rPr lang="en-US" b="1" dirty="0">
                <a:solidFill>
                  <a:srgbClr val="002060"/>
                </a:solidFill>
                <a:latin typeface="Source Sans Pro" panose="020B0503030403020204" pitchFamily="34" charset="0"/>
                <a:ea typeface="Source Sans Pro" panose="020B0503030403020204" pitchFamily="34" charset="0"/>
              </a:rPr>
              <a:t> One document repository</a:t>
            </a:r>
          </a:p>
          <a:p>
            <a:pPr marL="285750" indent="-285750" algn="l" rtl="0" eaLnBrk="1" fontAlgn="t" latinLnBrk="0" hangingPunct="1">
              <a:spcBef>
                <a:spcPts val="0"/>
              </a:spcBef>
              <a:buClr>
                <a:srgbClr val="00B050"/>
              </a:buClr>
              <a:buFont typeface="Wingdings" panose="05000000000000000000" pitchFamily="2" charset="2"/>
              <a:buChar char="ü"/>
            </a:pPr>
            <a:r>
              <a:rPr lang="en-US" b="1" i="0" u="none" strike="noStrike" kern="1200" dirty="0">
                <a:solidFill>
                  <a:srgbClr val="002060"/>
                </a:solidFill>
                <a:effectLst/>
                <a:latin typeface="Source Sans Pro" panose="020B0503030403020204" pitchFamily="34" charset="0"/>
                <a:ea typeface="Source Sans Pro" panose="020B0503030403020204" pitchFamily="34" charset="0"/>
              </a:rPr>
              <a:t> Common terminology </a:t>
            </a:r>
            <a:endParaRPr lang="en-US" b="1" i="0" u="none" strike="noStrike" dirty="0">
              <a:solidFill>
                <a:srgbClr val="002060"/>
              </a:solidFill>
              <a:effectLst/>
              <a:latin typeface="Source Sans Pro" panose="020B0503030403020204" pitchFamily="34" charset="0"/>
              <a:ea typeface="Source Sans Pro" panose="020B0503030403020204" pitchFamily="34" charset="0"/>
            </a:endParaRPr>
          </a:p>
          <a:p>
            <a:pPr marL="285750" indent="-285750" algn="l" rtl="0" eaLnBrk="1" fontAlgn="t" latinLnBrk="0" hangingPunct="1">
              <a:spcBef>
                <a:spcPts val="0"/>
              </a:spcBef>
              <a:buClr>
                <a:srgbClr val="00B050"/>
              </a:buClr>
              <a:buFont typeface="Wingdings" panose="05000000000000000000" pitchFamily="2" charset="2"/>
              <a:buChar char="ü"/>
            </a:pPr>
            <a:r>
              <a:rPr lang="en-US" b="1" i="0" u="none" strike="noStrike" kern="1200" dirty="0">
                <a:solidFill>
                  <a:srgbClr val="002060"/>
                </a:solidFill>
                <a:effectLst/>
                <a:latin typeface="Source Sans Pro" panose="020B0503030403020204" pitchFamily="34" charset="0"/>
                <a:ea typeface="Source Sans Pro" panose="020B0503030403020204" pitchFamily="34" charset="0"/>
              </a:rPr>
              <a:t> Common processing </a:t>
            </a:r>
            <a:r>
              <a:rPr lang="en-US" b="1" dirty="0">
                <a:solidFill>
                  <a:srgbClr val="002060"/>
                </a:solidFill>
                <a:latin typeface="Source Sans Pro" panose="020B0503030403020204" pitchFamily="34" charset="0"/>
                <a:ea typeface="Source Sans Pro" panose="020B0503030403020204" pitchFamily="34" charset="0"/>
              </a:rPr>
              <a:t>business rules </a:t>
            </a:r>
          </a:p>
          <a:p>
            <a:pPr marL="285750" indent="-285750" algn="l" rtl="0" eaLnBrk="1" fontAlgn="t" latinLnBrk="0" hangingPunct="1">
              <a:spcBef>
                <a:spcPts val="0"/>
              </a:spcBef>
              <a:buClr>
                <a:srgbClr val="00B050"/>
              </a:buClr>
              <a:buFont typeface="Wingdings" panose="05000000000000000000" pitchFamily="2" charset="2"/>
              <a:buChar char="ü"/>
            </a:pPr>
            <a:r>
              <a:rPr lang="en-US" b="1" dirty="0">
                <a:solidFill>
                  <a:srgbClr val="002060"/>
                </a:solidFill>
                <a:latin typeface="Source Sans Pro" panose="020B0503030403020204" pitchFamily="34" charset="0"/>
                <a:ea typeface="Source Sans Pro" panose="020B0503030403020204" pitchFamily="34" charset="0"/>
              </a:rPr>
              <a:t> Common decision timeline</a:t>
            </a:r>
            <a:endParaRPr lang="en-US" b="1" i="0" u="none" strike="noStrike" dirty="0">
              <a:solidFill>
                <a:srgbClr val="002060"/>
              </a:solidFill>
              <a:effectLst/>
              <a:latin typeface="Source Sans Pro" panose="020B0503030403020204" pitchFamily="34" charset="0"/>
              <a:ea typeface="Source Sans Pro" panose="020B0503030403020204" pitchFamily="34" charset="0"/>
            </a:endParaRPr>
          </a:p>
          <a:p>
            <a:pPr marL="285750" indent="-285750" algn="l" rtl="0" eaLnBrk="1" fontAlgn="t" latinLnBrk="0" hangingPunct="1">
              <a:spcBef>
                <a:spcPts val="0"/>
              </a:spcBef>
              <a:buClr>
                <a:srgbClr val="00B050"/>
              </a:buClr>
              <a:buFont typeface="Wingdings" panose="05000000000000000000" pitchFamily="2" charset="2"/>
              <a:buChar char="ü"/>
            </a:pPr>
            <a:r>
              <a:rPr lang="en-US" b="1" i="0" u="none" strike="noStrike" kern="1200" dirty="0">
                <a:solidFill>
                  <a:srgbClr val="002060"/>
                </a:solidFill>
                <a:effectLst/>
                <a:latin typeface="Source Sans Pro" panose="020B0503030403020204" pitchFamily="34" charset="0"/>
                <a:ea typeface="Source Sans Pro" panose="020B0503030403020204" pitchFamily="34" charset="0"/>
              </a:rPr>
              <a:t> Streamlined, timely review process</a:t>
            </a:r>
            <a:endParaRPr lang="en-US" b="1" i="0" u="none" strike="noStrike" dirty="0">
              <a:solidFill>
                <a:srgbClr val="002060"/>
              </a:solidFill>
              <a:effectLst/>
              <a:latin typeface="Source Sans Pro" panose="020B0503030403020204" pitchFamily="34" charset="0"/>
              <a:ea typeface="Source Sans Pro" panose="020B0503030403020204" pitchFamily="34" charset="0"/>
            </a:endParaRPr>
          </a:p>
          <a:p>
            <a:pPr marL="285750" indent="-285750" algn="l" rtl="0" eaLnBrk="1" fontAlgn="t" latinLnBrk="0" hangingPunct="1">
              <a:spcBef>
                <a:spcPts val="0"/>
              </a:spcBef>
              <a:buClr>
                <a:srgbClr val="00B050"/>
              </a:buClr>
              <a:buFont typeface="Wingdings" panose="05000000000000000000" pitchFamily="2" charset="2"/>
              <a:buChar char="ü"/>
            </a:pPr>
            <a:r>
              <a:rPr lang="en-US" b="1" i="0" u="none" strike="noStrike" kern="1200" dirty="0">
                <a:solidFill>
                  <a:srgbClr val="002060"/>
                </a:solidFill>
                <a:effectLst/>
                <a:latin typeface="Source Sans Pro" panose="020B0503030403020204" pitchFamily="34" charset="0"/>
                <a:ea typeface="Source Sans Pro" panose="020B0503030403020204" pitchFamily="34" charset="0"/>
              </a:rPr>
              <a:t> Single portal customer service support</a:t>
            </a:r>
          </a:p>
          <a:p>
            <a:pPr marL="285750" indent="-285750" algn="l" rtl="0" eaLnBrk="1" fontAlgn="t" latinLnBrk="0" hangingPunct="1">
              <a:spcBef>
                <a:spcPts val="0"/>
              </a:spcBef>
              <a:buClr>
                <a:srgbClr val="00B050"/>
              </a:buClr>
              <a:buFont typeface="Wingdings" panose="05000000000000000000" pitchFamily="2" charset="2"/>
              <a:buChar char="ü"/>
            </a:pPr>
            <a:r>
              <a:rPr lang="en-US" b="1" dirty="0">
                <a:solidFill>
                  <a:srgbClr val="002060"/>
                </a:solidFill>
                <a:latin typeface="Source Sans Pro" panose="020B0503030403020204" pitchFamily="34" charset="0"/>
                <a:ea typeface="Source Sans Pro" panose="020B0503030403020204" pitchFamily="34" charset="0"/>
              </a:rPr>
              <a:t>Same team processing all 4 certifications</a:t>
            </a:r>
            <a:endParaRPr lang="en-US" b="1" i="0" u="none" strike="noStrike" kern="1200" dirty="0">
              <a:solidFill>
                <a:srgbClr val="002060"/>
              </a:solidFill>
              <a:effectLst/>
              <a:latin typeface="Source Sans Pro" panose="020B0503030403020204" pitchFamily="34" charset="0"/>
              <a:ea typeface="Source Sans Pro" panose="020B0503030403020204" pitchFamily="34" charset="0"/>
            </a:endParaRPr>
          </a:p>
          <a:p>
            <a:pPr marL="285750" indent="-285750" algn="l" rtl="0" eaLnBrk="1" fontAlgn="t" latinLnBrk="0" hangingPunct="1">
              <a:spcBef>
                <a:spcPts val="0"/>
              </a:spcBef>
              <a:buClr>
                <a:srgbClr val="00B050"/>
              </a:buClr>
              <a:buFont typeface="Wingdings" panose="05000000000000000000" pitchFamily="2" charset="2"/>
              <a:buChar char="ü"/>
            </a:pPr>
            <a:endParaRPr lang="en-US" b="1" i="0" u="none" strike="noStrike" dirty="0">
              <a:solidFill>
                <a:srgbClr val="002060"/>
              </a:solidFill>
              <a:effectLst/>
              <a:latin typeface="Merriweather" panose="00000500000000000000" pitchFamily="2" charset="0"/>
              <a:ea typeface="Source Sans Pro" panose="020B0503030403020204" pitchFamily="34" charset="0"/>
            </a:endParaRPr>
          </a:p>
        </p:txBody>
      </p:sp>
      <p:pic>
        <p:nvPicPr>
          <p:cNvPr id="3" name="Picture 2" descr="SBA Icon">
            <a:extLst>
              <a:ext uri="{FF2B5EF4-FFF2-40B4-BE49-F238E27FC236}">
                <a16:creationId xmlns:a16="http://schemas.microsoft.com/office/drawing/2014/main" id="{CD0936F4-3280-0297-5860-F589C5B2017A}"/>
              </a:ext>
            </a:extLst>
          </p:cNvPr>
          <p:cNvPicPr>
            <a:picLocks noChangeAspect="1"/>
          </p:cNvPicPr>
          <p:nvPr/>
        </p:nvPicPr>
        <p:blipFill>
          <a:blip r:embed="rId3"/>
          <a:srcRect/>
          <a:stretch/>
        </p:blipFill>
        <p:spPr>
          <a:xfrm>
            <a:off x="1018217" y="863022"/>
            <a:ext cx="756736" cy="822950"/>
          </a:xfrm>
          <a:prstGeom prst="rect">
            <a:avLst/>
          </a:prstGeom>
        </p:spPr>
      </p:pic>
    </p:spTree>
    <p:extLst>
      <p:ext uri="{BB962C8B-B14F-4D97-AF65-F5344CB8AC3E}">
        <p14:creationId xmlns:p14="http://schemas.microsoft.com/office/powerpoint/2010/main" val="2751804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women sitting around a table&#10;&#10;Description automatically generated">
            <a:extLst>
              <a:ext uri="{FF2B5EF4-FFF2-40B4-BE49-F238E27FC236}">
                <a16:creationId xmlns:a16="http://schemas.microsoft.com/office/drawing/2014/main" id="{48D552D2-62C7-0171-DCEE-6DCCEC13D108}"/>
              </a:ext>
            </a:extLst>
          </p:cNvPr>
          <p:cNvPicPr>
            <a:picLocks noChangeAspect="1"/>
          </p:cNvPicPr>
          <p:nvPr/>
        </p:nvPicPr>
        <p:blipFill rotWithShape="1">
          <a:blip r:embed="rId3"/>
          <a:srcRect l="9608" r="6585" b="-1"/>
          <a:stretch/>
        </p:blipFill>
        <p:spPr>
          <a:xfrm>
            <a:off x="2" y="-6235"/>
            <a:ext cx="3255403" cy="187353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8" name="Picture 7" descr="A screen shot of a cell phone&#10;&#10;Description automatically generated">
            <a:extLst>
              <a:ext uri="{FF2B5EF4-FFF2-40B4-BE49-F238E27FC236}">
                <a16:creationId xmlns:a16="http://schemas.microsoft.com/office/drawing/2014/main" id="{22C94FC6-4528-9D1B-DB5A-5A9B633877FF}"/>
              </a:ext>
            </a:extLst>
          </p:cNvPr>
          <p:cNvPicPr>
            <a:picLocks noChangeAspect="1"/>
          </p:cNvPicPr>
          <p:nvPr/>
        </p:nvPicPr>
        <p:blipFill rotWithShape="1">
          <a:blip r:embed="rId4"/>
          <a:srcRect t="39905" r="3" b="16666"/>
          <a:stretch/>
        </p:blipFill>
        <p:spPr>
          <a:xfrm>
            <a:off x="7190892" y="-113374"/>
            <a:ext cx="5165187" cy="2773463"/>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5" name="Picture 4">
            <a:extLst>
              <a:ext uri="{FF2B5EF4-FFF2-40B4-BE49-F238E27FC236}">
                <a16:creationId xmlns:a16="http://schemas.microsoft.com/office/drawing/2014/main" id="{EEDD1ED7-0E3E-38FB-6C0B-0F5A296D942B}"/>
              </a:ext>
              <a:ext uri="{C183D7F6-B498-43B3-948B-1728B52AA6E4}">
                <adec:decorative xmlns:adec="http://schemas.microsoft.com/office/drawing/2017/decorative" val="1"/>
              </a:ext>
            </a:extLst>
          </p:cNvPr>
          <p:cNvPicPr>
            <a:picLocks noChangeAspect="1"/>
          </p:cNvPicPr>
          <p:nvPr/>
        </p:nvPicPr>
        <p:blipFill>
          <a:blip r:embed="rId5"/>
          <a:srcRect t="12812" r="5" b="11709"/>
          <a:stretch/>
        </p:blipFill>
        <p:spPr>
          <a:xfrm>
            <a:off x="4675537" y="-6235"/>
            <a:ext cx="3677817" cy="1867291"/>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6" name="Picture 5" descr="Computer monitor">
            <a:extLst>
              <a:ext uri="{FF2B5EF4-FFF2-40B4-BE49-F238E27FC236}">
                <a16:creationId xmlns:a16="http://schemas.microsoft.com/office/drawing/2014/main" id="{D08B028B-F4BC-BCB6-1197-C723EDDA7A5D}"/>
              </a:ext>
            </a:extLst>
          </p:cNvPr>
          <p:cNvPicPr>
            <a:picLocks noChangeAspect="1"/>
          </p:cNvPicPr>
          <p:nvPr/>
        </p:nvPicPr>
        <p:blipFill>
          <a:blip r:embed="rId6"/>
          <a:stretch>
            <a:fillRect/>
          </a:stretch>
        </p:blipFill>
        <p:spPr>
          <a:xfrm>
            <a:off x="81001" y="2805084"/>
            <a:ext cx="6599384" cy="3538013"/>
          </a:xfrm>
          <a:prstGeom prst="rect">
            <a:avLst/>
          </a:prstGeom>
        </p:spPr>
      </p:pic>
      <p:pic>
        <p:nvPicPr>
          <p:cNvPr id="3" name="Picture 2" descr="Two people shaking hands">
            <a:extLst>
              <a:ext uri="{FF2B5EF4-FFF2-40B4-BE49-F238E27FC236}">
                <a16:creationId xmlns:a16="http://schemas.microsoft.com/office/drawing/2014/main" id="{457AB004-3AAC-CFE3-19B8-F315DC8434EC}"/>
              </a:ext>
            </a:extLst>
          </p:cNvPr>
          <p:cNvPicPr>
            <a:picLocks noChangeAspect="1"/>
          </p:cNvPicPr>
          <p:nvPr/>
        </p:nvPicPr>
        <p:blipFill>
          <a:blip r:embed="rId7"/>
          <a:srcRect r="9485" b="1"/>
          <a:stretch/>
        </p:blipFill>
        <p:spPr>
          <a:xfrm>
            <a:off x="2268501" y="10"/>
            <a:ext cx="3393943" cy="1867291"/>
          </a:xfrm>
          <a:custGeom>
            <a:avLst/>
            <a:gdLst/>
            <a:ahLst/>
            <a:cxnLst/>
            <a:rect l="l" t="t" r="r" b="b"/>
            <a:pathLst>
              <a:path w="3393943" h="2502843">
                <a:moveTo>
                  <a:pt x="1159715" y="0"/>
                </a:moveTo>
                <a:lnTo>
                  <a:pt x="3393943" y="0"/>
                </a:lnTo>
                <a:lnTo>
                  <a:pt x="2234228" y="2502843"/>
                </a:lnTo>
                <a:lnTo>
                  <a:pt x="0" y="2502843"/>
                </a:lnTo>
                <a:close/>
              </a:path>
            </a:pathLst>
          </a:custGeom>
        </p:spPr>
      </p:pic>
      <p:pic>
        <p:nvPicPr>
          <p:cNvPr id="7" name="Picture 6" descr="A person saluting in front of a flag&#10;&#10;Description automatically generated">
            <a:extLst>
              <a:ext uri="{FF2B5EF4-FFF2-40B4-BE49-F238E27FC236}">
                <a16:creationId xmlns:a16="http://schemas.microsoft.com/office/drawing/2014/main" id="{01DCF42E-9ECD-54AD-8966-A37A064C3C9D}"/>
              </a:ext>
            </a:extLst>
          </p:cNvPr>
          <p:cNvPicPr>
            <a:picLocks noChangeAspect="1"/>
          </p:cNvPicPr>
          <p:nvPr/>
        </p:nvPicPr>
        <p:blipFill rotWithShape="1">
          <a:blip r:embed="rId8"/>
          <a:srcRect r="-2" b="5925"/>
          <a:stretch/>
        </p:blipFill>
        <p:spPr>
          <a:xfrm>
            <a:off x="5662443" y="2660089"/>
            <a:ext cx="6529555" cy="4197911"/>
          </a:xfrm>
          <a:custGeom>
            <a:avLst/>
            <a:gdLst/>
            <a:ahLst/>
            <a:cxnLst/>
            <a:rect l="l" t="t" r="r" b="b"/>
            <a:pathLst>
              <a:path w="6838950" h="4197911">
                <a:moveTo>
                  <a:pt x="1945141" y="0"/>
                </a:moveTo>
                <a:lnTo>
                  <a:pt x="1951364" y="0"/>
                </a:lnTo>
                <a:lnTo>
                  <a:pt x="3141155" y="0"/>
                </a:lnTo>
                <a:lnTo>
                  <a:pt x="4791200" y="0"/>
                </a:lnTo>
                <a:lnTo>
                  <a:pt x="6838950" y="0"/>
                </a:lnTo>
                <a:lnTo>
                  <a:pt x="6838950" y="4197911"/>
                </a:lnTo>
                <a:lnTo>
                  <a:pt x="0" y="4197911"/>
                </a:lnTo>
                <a:close/>
              </a:path>
            </a:pathLst>
          </a:custGeom>
        </p:spPr>
      </p:pic>
      <p:pic>
        <p:nvPicPr>
          <p:cNvPr id="11" name="Picture 10" descr="Computer monitor displaying MySBA Certifications web page">
            <a:extLst>
              <a:ext uri="{FF2B5EF4-FFF2-40B4-BE49-F238E27FC236}">
                <a16:creationId xmlns:a16="http://schemas.microsoft.com/office/drawing/2014/main" id="{CA30AD41-F993-C3DD-0480-2ED711B15585}"/>
              </a:ext>
            </a:extLst>
          </p:cNvPr>
          <p:cNvPicPr>
            <a:picLocks noChangeAspect="1"/>
          </p:cNvPicPr>
          <p:nvPr/>
        </p:nvPicPr>
        <p:blipFill>
          <a:blip r:embed="rId9"/>
          <a:stretch>
            <a:fillRect/>
          </a:stretch>
        </p:blipFill>
        <p:spPr>
          <a:xfrm>
            <a:off x="1331204" y="3047934"/>
            <a:ext cx="4167158" cy="2388591"/>
          </a:xfrm>
          <a:prstGeom prst="rect">
            <a:avLst/>
          </a:prstGeom>
        </p:spPr>
      </p:pic>
      <p:sp>
        <p:nvSpPr>
          <p:cNvPr id="12" name="Title 11">
            <a:extLst>
              <a:ext uri="{FF2B5EF4-FFF2-40B4-BE49-F238E27FC236}">
                <a16:creationId xmlns:a16="http://schemas.microsoft.com/office/drawing/2014/main" id="{7BDC9043-27E0-4A12-EEC4-702E708BC08B}"/>
              </a:ext>
            </a:extLst>
          </p:cNvPr>
          <p:cNvSpPr txBox="1">
            <a:spLocks noGrp="1"/>
          </p:cNvSpPr>
          <p:nvPr>
            <p:ph type="title" idx="4294967295"/>
          </p:nvPr>
        </p:nvSpPr>
        <p:spPr>
          <a:xfrm>
            <a:off x="914400" y="1839984"/>
            <a:ext cx="4748043"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E6D"/>
                </a:solidFill>
                <a:effectLst/>
                <a:uLnTx/>
                <a:uFillTx/>
                <a:latin typeface="Calibri"/>
                <a:ea typeface="+mn-ea"/>
                <a:cs typeface="+mn-cs"/>
              </a:rPr>
              <a:t>MySBA</a:t>
            </a:r>
            <a:r>
              <a:rPr kumimoji="0" lang="en-US" sz="2800" b="1" i="0" u="none" strike="noStrike" kern="1200" cap="none" spc="0" normalizeH="0" baseline="0" noProof="0" dirty="0">
                <a:ln>
                  <a:noFill/>
                </a:ln>
                <a:solidFill>
                  <a:srgbClr val="002E6D"/>
                </a:solidFill>
                <a:effectLst/>
                <a:uLnTx/>
                <a:uFillTx/>
                <a:latin typeface="Calibri"/>
                <a:ea typeface="+mn-ea"/>
                <a:cs typeface="+mn-cs"/>
              </a:rPr>
              <a:t> Certifications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E6D"/>
                </a:solidFill>
                <a:effectLst/>
                <a:uLnTx/>
                <a:uFillTx/>
                <a:latin typeface="Calibri"/>
                <a:ea typeface="+mn-ea"/>
                <a:cs typeface="+mn-cs"/>
              </a:rPr>
              <a:t>https://certifications.sba.gov</a:t>
            </a:r>
          </a:p>
        </p:txBody>
      </p:sp>
    </p:spTree>
    <p:extLst>
      <p:ext uri="{BB962C8B-B14F-4D97-AF65-F5344CB8AC3E}">
        <p14:creationId xmlns:p14="http://schemas.microsoft.com/office/powerpoint/2010/main" val="2131625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5650-9979-82F8-1033-B879A1C69123}"/>
              </a:ext>
            </a:extLst>
          </p:cNvPr>
          <p:cNvSpPr>
            <a:spLocks noGrp="1"/>
          </p:cNvSpPr>
          <p:nvPr>
            <p:ph type="title"/>
          </p:nvPr>
        </p:nvSpPr>
        <p:spPr/>
        <p:txBody>
          <a:bodyPr/>
          <a:lstStyle/>
          <a:p>
            <a:r>
              <a:rPr lang="en-US" dirty="0"/>
              <a:t>Prepare Now for a Complete Application Submission</a:t>
            </a:r>
          </a:p>
        </p:txBody>
      </p:sp>
      <p:sp>
        <p:nvSpPr>
          <p:cNvPr id="3" name="Slide Number Placeholder 2">
            <a:extLst>
              <a:ext uri="{FF2B5EF4-FFF2-40B4-BE49-F238E27FC236}">
                <a16:creationId xmlns:a16="http://schemas.microsoft.com/office/drawing/2014/main" id="{2E81BFAD-4406-4818-D63F-140E30BF8C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1B1E29">
                  <a:tint val="75000"/>
                </a:srgbClr>
              </a:solidFill>
              <a:effectLst/>
              <a:uLnTx/>
              <a:uFillTx/>
              <a:latin typeface="Source Sans Pro" charset="0"/>
            </a:endParaRPr>
          </a:p>
        </p:txBody>
      </p:sp>
      <p:sp>
        <p:nvSpPr>
          <p:cNvPr id="5" name="Rectangle 4">
            <a:extLst>
              <a:ext uri="{FF2B5EF4-FFF2-40B4-BE49-F238E27FC236}">
                <a16:creationId xmlns:a16="http://schemas.microsoft.com/office/drawing/2014/main" id="{B95282DC-E7EB-61F9-8676-81987A66A3EF}"/>
              </a:ext>
            </a:extLst>
          </p:cNvPr>
          <p:cNvSpPr/>
          <p:nvPr/>
        </p:nvSpPr>
        <p:spPr>
          <a:xfrm>
            <a:off x="2085036" y="3261896"/>
            <a:ext cx="3426301" cy="922945"/>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2E6D"/>
                </a:solidFill>
                <a:effectLst/>
                <a:uLnTx/>
                <a:uFillTx/>
                <a:latin typeface="Arial" panose="020B0604020202020204" pitchFamily="34" charset="0"/>
                <a:ea typeface="+mn-ea"/>
                <a:cs typeface="Arial" panose="020B0604020202020204" pitchFamily="34" charset="0"/>
              </a:rPr>
              <a:t>Visit </a:t>
            </a:r>
            <a:r>
              <a:rPr kumimoji="0" lang="en-US" sz="1799" b="0" i="0" u="none" strike="noStrike" kern="1200" cap="none" spc="0" normalizeH="0" baseline="0" noProof="0" dirty="0">
                <a:ln>
                  <a:noFill/>
                </a:ln>
                <a:solidFill>
                  <a:srgbClr val="002E6D"/>
                </a:solidFill>
                <a:effectLst/>
                <a:uLnTx/>
                <a:uFillTx/>
                <a:latin typeface="Arial" panose="020B0604020202020204" pitchFamily="34" charset="0"/>
                <a:ea typeface="+mn-ea"/>
                <a:cs typeface="Arial" panose="020B0604020202020204" pitchFamily="34" charset="0"/>
                <a:hlinkClick r:id="rId2"/>
              </a:rPr>
              <a:t>https://certifications.sba.gov</a:t>
            </a:r>
            <a:r>
              <a:rPr kumimoji="0" lang="en-US" sz="1799" b="0" i="0" u="none" strike="noStrike" kern="1200" cap="none" spc="0" normalizeH="0" baseline="0" noProof="0" dirty="0">
                <a:ln>
                  <a:noFill/>
                </a:ln>
                <a:solidFill>
                  <a:srgbClr val="002E6D"/>
                </a:solidFill>
                <a:effectLst/>
                <a:uLnTx/>
                <a:uFillTx/>
                <a:latin typeface="Arial" panose="020B0604020202020204" pitchFamily="34" charset="0"/>
                <a:ea typeface="+mn-ea"/>
                <a:cs typeface="Arial" panose="020B0604020202020204" pitchFamily="34" charset="0"/>
              </a:rPr>
              <a:t> and establish a login account</a:t>
            </a:r>
          </a:p>
        </p:txBody>
      </p:sp>
      <p:grpSp>
        <p:nvGrpSpPr>
          <p:cNvPr id="6" name="Group 5" descr="Globe and laptop">
            <a:extLst>
              <a:ext uri="{FF2B5EF4-FFF2-40B4-BE49-F238E27FC236}">
                <a16:creationId xmlns:a16="http://schemas.microsoft.com/office/drawing/2014/main" id="{483E6905-7645-4800-6FD9-C8348C2C3D2D}"/>
              </a:ext>
            </a:extLst>
          </p:cNvPr>
          <p:cNvGrpSpPr/>
          <p:nvPr/>
        </p:nvGrpSpPr>
        <p:grpSpPr>
          <a:xfrm>
            <a:off x="1080058" y="3173603"/>
            <a:ext cx="822746" cy="822746"/>
            <a:chOff x="1078752" y="2716220"/>
            <a:chExt cx="822960" cy="822960"/>
          </a:xfrm>
        </p:grpSpPr>
        <p:sp>
          <p:nvSpPr>
            <p:cNvPr id="7" name="Rounded Rectangle 13">
              <a:extLst>
                <a:ext uri="{FF2B5EF4-FFF2-40B4-BE49-F238E27FC236}">
                  <a16:creationId xmlns:a16="http://schemas.microsoft.com/office/drawing/2014/main" id="{EEF5D5D8-161E-3225-4E07-B78634FCEFE6}"/>
                </a:ext>
              </a:extLst>
            </p:cNvPr>
            <p:cNvSpPr/>
            <p:nvPr/>
          </p:nvSpPr>
          <p:spPr>
            <a:xfrm>
              <a:off x="1078752" y="2716220"/>
              <a:ext cx="822960" cy="8229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13">
              <a:extLst>
                <a:ext uri="{FF2B5EF4-FFF2-40B4-BE49-F238E27FC236}">
                  <a16:creationId xmlns:a16="http://schemas.microsoft.com/office/drawing/2014/main" id="{36776D02-3503-BD36-1540-E917721F0FD1}"/>
                </a:ext>
              </a:extLst>
            </p:cNvPr>
            <p:cNvGrpSpPr>
              <a:grpSpLocks noChangeAspect="1"/>
            </p:cNvGrpSpPr>
            <p:nvPr/>
          </p:nvGrpSpPr>
          <p:grpSpPr bwMode="auto">
            <a:xfrm>
              <a:off x="1261632" y="2941167"/>
              <a:ext cx="457200" cy="373063"/>
              <a:chOff x="76" y="440"/>
              <a:chExt cx="288" cy="235"/>
            </a:xfrm>
            <a:solidFill>
              <a:schemeClr val="bg1"/>
            </a:solidFill>
          </p:grpSpPr>
          <p:sp>
            <p:nvSpPr>
              <p:cNvPr id="9" name="Freeform 15">
                <a:extLst>
                  <a:ext uri="{FF2B5EF4-FFF2-40B4-BE49-F238E27FC236}">
                    <a16:creationId xmlns:a16="http://schemas.microsoft.com/office/drawing/2014/main" id="{EF3A8958-6D21-0FEF-D6C7-F5BB07E4F41B}"/>
                  </a:ext>
                </a:extLst>
              </p:cNvPr>
              <p:cNvSpPr>
                <a:spLocks/>
              </p:cNvSpPr>
              <p:nvPr/>
            </p:nvSpPr>
            <p:spPr bwMode="auto">
              <a:xfrm>
                <a:off x="76" y="440"/>
                <a:ext cx="199" cy="199"/>
              </a:xfrm>
              <a:custGeom>
                <a:avLst/>
                <a:gdLst>
                  <a:gd name="T0" fmla="*/ 1371 w 2391"/>
                  <a:gd name="T1" fmla="*/ 12 h 2382"/>
                  <a:gd name="T2" fmla="*/ 1618 w 2391"/>
                  <a:gd name="T3" fmla="*/ 76 h 2382"/>
                  <a:gd name="T4" fmla="*/ 1840 w 2391"/>
                  <a:gd name="T5" fmla="*/ 188 h 2382"/>
                  <a:gd name="T6" fmla="*/ 2035 w 2391"/>
                  <a:gd name="T7" fmla="*/ 343 h 2382"/>
                  <a:gd name="T8" fmla="*/ 2192 w 2391"/>
                  <a:gd name="T9" fmla="*/ 534 h 2382"/>
                  <a:gd name="T10" fmla="*/ 2307 w 2391"/>
                  <a:gd name="T11" fmla="*/ 755 h 2382"/>
                  <a:gd name="T12" fmla="*/ 2376 w 2391"/>
                  <a:gd name="T13" fmla="*/ 1000 h 2382"/>
                  <a:gd name="T14" fmla="*/ 2256 w 2391"/>
                  <a:gd name="T15" fmla="*/ 1173 h 2382"/>
                  <a:gd name="T16" fmla="*/ 2221 w 2391"/>
                  <a:gd name="T17" fmla="*/ 924 h 2382"/>
                  <a:gd name="T18" fmla="*/ 2132 w 2391"/>
                  <a:gd name="T19" fmla="*/ 695 h 2382"/>
                  <a:gd name="T20" fmla="*/ 1994 w 2391"/>
                  <a:gd name="T21" fmla="*/ 497 h 2382"/>
                  <a:gd name="T22" fmla="*/ 1816 w 2391"/>
                  <a:gd name="T23" fmla="*/ 334 h 2382"/>
                  <a:gd name="T24" fmla="*/ 1605 w 2391"/>
                  <a:gd name="T25" fmla="*/ 216 h 2382"/>
                  <a:gd name="T26" fmla="*/ 1367 w 2391"/>
                  <a:gd name="T27" fmla="*/ 148 h 2382"/>
                  <a:gd name="T28" fmla="*/ 1114 w 2391"/>
                  <a:gd name="T29" fmla="*/ 137 h 2382"/>
                  <a:gd name="T30" fmla="*/ 876 w 2391"/>
                  <a:gd name="T31" fmla="*/ 183 h 2382"/>
                  <a:gd name="T32" fmla="*/ 661 w 2391"/>
                  <a:gd name="T33" fmla="*/ 279 h 2382"/>
                  <a:gd name="T34" fmla="*/ 475 w 2391"/>
                  <a:gd name="T35" fmla="*/ 418 h 2382"/>
                  <a:gd name="T36" fmla="*/ 322 w 2391"/>
                  <a:gd name="T37" fmla="*/ 594 h 2382"/>
                  <a:gd name="T38" fmla="*/ 211 w 2391"/>
                  <a:gd name="T39" fmla="*/ 799 h 2382"/>
                  <a:gd name="T40" fmla="*/ 147 w 2391"/>
                  <a:gd name="T41" fmla="*/ 1030 h 2382"/>
                  <a:gd name="T42" fmla="*/ 139 w 2391"/>
                  <a:gd name="T43" fmla="*/ 1280 h 2382"/>
                  <a:gd name="T44" fmla="*/ 188 w 2391"/>
                  <a:gd name="T45" fmla="*/ 1526 h 2382"/>
                  <a:gd name="T46" fmla="*/ 291 w 2391"/>
                  <a:gd name="T47" fmla="*/ 1748 h 2382"/>
                  <a:gd name="T48" fmla="*/ 442 w 2391"/>
                  <a:gd name="T49" fmla="*/ 1938 h 2382"/>
                  <a:gd name="T50" fmla="*/ 631 w 2391"/>
                  <a:gd name="T51" fmla="*/ 2090 h 2382"/>
                  <a:gd name="T52" fmla="*/ 852 w 2391"/>
                  <a:gd name="T53" fmla="*/ 2195 h 2382"/>
                  <a:gd name="T54" fmla="*/ 1096 w 2391"/>
                  <a:gd name="T55" fmla="*/ 2249 h 2382"/>
                  <a:gd name="T56" fmla="*/ 998 w 2391"/>
                  <a:gd name="T57" fmla="*/ 2371 h 2382"/>
                  <a:gd name="T58" fmla="*/ 754 w 2391"/>
                  <a:gd name="T59" fmla="*/ 2303 h 2382"/>
                  <a:gd name="T60" fmla="*/ 533 w 2391"/>
                  <a:gd name="T61" fmla="*/ 2187 h 2382"/>
                  <a:gd name="T62" fmla="*/ 343 w 2391"/>
                  <a:gd name="T63" fmla="*/ 2030 h 2382"/>
                  <a:gd name="T64" fmla="*/ 189 w 2391"/>
                  <a:gd name="T65" fmla="*/ 1836 h 2382"/>
                  <a:gd name="T66" fmla="*/ 76 w 2391"/>
                  <a:gd name="T67" fmla="*/ 1614 h 2382"/>
                  <a:gd name="T68" fmla="*/ 13 w 2391"/>
                  <a:gd name="T69" fmla="*/ 1368 h 2382"/>
                  <a:gd name="T70" fmla="*/ 3 w 2391"/>
                  <a:gd name="T71" fmla="*/ 1105 h 2382"/>
                  <a:gd name="T72" fmla="*/ 51 w 2391"/>
                  <a:gd name="T73" fmla="*/ 849 h 2382"/>
                  <a:gd name="T74" fmla="*/ 149 w 2391"/>
                  <a:gd name="T75" fmla="*/ 616 h 2382"/>
                  <a:gd name="T76" fmla="*/ 293 w 2391"/>
                  <a:gd name="T77" fmla="*/ 411 h 2382"/>
                  <a:gd name="T78" fmla="*/ 477 w 2391"/>
                  <a:gd name="T79" fmla="*/ 241 h 2382"/>
                  <a:gd name="T80" fmla="*/ 693 w 2391"/>
                  <a:gd name="T81" fmla="*/ 111 h 2382"/>
                  <a:gd name="T82" fmla="*/ 935 w 2391"/>
                  <a:gd name="T83" fmla="*/ 28 h 2382"/>
                  <a:gd name="T84" fmla="*/ 1197 w 2391"/>
                  <a:gd name="T85" fmla="*/ 0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1" h="2382">
                    <a:moveTo>
                      <a:pt x="1197" y="0"/>
                    </a:moveTo>
                    <a:lnTo>
                      <a:pt x="1285" y="3"/>
                    </a:lnTo>
                    <a:lnTo>
                      <a:pt x="1371" y="12"/>
                    </a:lnTo>
                    <a:lnTo>
                      <a:pt x="1455" y="28"/>
                    </a:lnTo>
                    <a:lnTo>
                      <a:pt x="1538" y="49"/>
                    </a:lnTo>
                    <a:lnTo>
                      <a:pt x="1618" y="76"/>
                    </a:lnTo>
                    <a:lnTo>
                      <a:pt x="1695" y="109"/>
                    </a:lnTo>
                    <a:lnTo>
                      <a:pt x="1769" y="146"/>
                    </a:lnTo>
                    <a:lnTo>
                      <a:pt x="1840" y="188"/>
                    </a:lnTo>
                    <a:lnTo>
                      <a:pt x="1909" y="235"/>
                    </a:lnTo>
                    <a:lnTo>
                      <a:pt x="1973" y="288"/>
                    </a:lnTo>
                    <a:lnTo>
                      <a:pt x="2035" y="343"/>
                    </a:lnTo>
                    <a:lnTo>
                      <a:pt x="2091" y="403"/>
                    </a:lnTo>
                    <a:lnTo>
                      <a:pt x="2144" y="467"/>
                    </a:lnTo>
                    <a:lnTo>
                      <a:pt x="2192" y="534"/>
                    </a:lnTo>
                    <a:lnTo>
                      <a:pt x="2235" y="604"/>
                    </a:lnTo>
                    <a:lnTo>
                      <a:pt x="2275" y="678"/>
                    </a:lnTo>
                    <a:lnTo>
                      <a:pt x="2307" y="755"/>
                    </a:lnTo>
                    <a:lnTo>
                      <a:pt x="2336" y="834"/>
                    </a:lnTo>
                    <a:lnTo>
                      <a:pt x="2359" y="916"/>
                    </a:lnTo>
                    <a:lnTo>
                      <a:pt x="2376" y="1000"/>
                    </a:lnTo>
                    <a:lnTo>
                      <a:pt x="2387" y="1086"/>
                    </a:lnTo>
                    <a:lnTo>
                      <a:pt x="2391" y="1173"/>
                    </a:lnTo>
                    <a:lnTo>
                      <a:pt x="2256" y="1173"/>
                    </a:lnTo>
                    <a:lnTo>
                      <a:pt x="2252" y="1088"/>
                    </a:lnTo>
                    <a:lnTo>
                      <a:pt x="2240" y="1004"/>
                    </a:lnTo>
                    <a:lnTo>
                      <a:pt x="2221" y="924"/>
                    </a:lnTo>
                    <a:lnTo>
                      <a:pt x="2197" y="844"/>
                    </a:lnTo>
                    <a:lnTo>
                      <a:pt x="2168" y="768"/>
                    </a:lnTo>
                    <a:lnTo>
                      <a:pt x="2132" y="695"/>
                    </a:lnTo>
                    <a:lnTo>
                      <a:pt x="2091" y="625"/>
                    </a:lnTo>
                    <a:lnTo>
                      <a:pt x="2045" y="559"/>
                    </a:lnTo>
                    <a:lnTo>
                      <a:pt x="1994" y="497"/>
                    </a:lnTo>
                    <a:lnTo>
                      <a:pt x="1940" y="438"/>
                    </a:lnTo>
                    <a:lnTo>
                      <a:pt x="1880" y="383"/>
                    </a:lnTo>
                    <a:lnTo>
                      <a:pt x="1816" y="334"/>
                    </a:lnTo>
                    <a:lnTo>
                      <a:pt x="1749" y="290"/>
                    </a:lnTo>
                    <a:lnTo>
                      <a:pt x="1679" y="249"/>
                    </a:lnTo>
                    <a:lnTo>
                      <a:pt x="1605" y="216"/>
                    </a:lnTo>
                    <a:lnTo>
                      <a:pt x="1527" y="187"/>
                    </a:lnTo>
                    <a:lnTo>
                      <a:pt x="1449" y="164"/>
                    </a:lnTo>
                    <a:lnTo>
                      <a:pt x="1367" y="148"/>
                    </a:lnTo>
                    <a:lnTo>
                      <a:pt x="1283" y="137"/>
                    </a:lnTo>
                    <a:lnTo>
                      <a:pt x="1197" y="134"/>
                    </a:lnTo>
                    <a:lnTo>
                      <a:pt x="1114" y="137"/>
                    </a:lnTo>
                    <a:lnTo>
                      <a:pt x="1033" y="147"/>
                    </a:lnTo>
                    <a:lnTo>
                      <a:pt x="953" y="162"/>
                    </a:lnTo>
                    <a:lnTo>
                      <a:pt x="876" y="183"/>
                    </a:lnTo>
                    <a:lnTo>
                      <a:pt x="802" y="210"/>
                    </a:lnTo>
                    <a:lnTo>
                      <a:pt x="730" y="242"/>
                    </a:lnTo>
                    <a:lnTo>
                      <a:pt x="661" y="279"/>
                    </a:lnTo>
                    <a:lnTo>
                      <a:pt x="596" y="321"/>
                    </a:lnTo>
                    <a:lnTo>
                      <a:pt x="532" y="367"/>
                    </a:lnTo>
                    <a:lnTo>
                      <a:pt x="475" y="418"/>
                    </a:lnTo>
                    <a:lnTo>
                      <a:pt x="419" y="473"/>
                    </a:lnTo>
                    <a:lnTo>
                      <a:pt x="369" y="531"/>
                    </a:lnTo>
                    <a:lnTo>
                      <a:pt x="322" y="594"/>
                    </a:lnTo>
                    <a:lnTo>
                      <a:pt x="280" y="659"/>
                    </a:lnTo>
                    <a:lnTo>
                      <a:pt x="243" y="729"/>
                    </a:lnTo>
                    <a:lnTo>
                      <a:pt x="211" y="799"/>
                    </a:lnTo>
                    <a:lnTo>
                      <a:pt x="184" y="875"/>
                    </a:lnTo>
                    <a:lnTo>
                      <a:pt x="163" y="951"/>
                    </a:lnTo>
                    <a:lnTo>
                      <a:pt x="147" y="1030"/>
                    </a:lnTo>
                    <a:lnTo>
                      <a:pt x="137" y="1111"/>
                    </a:lnTo>
                    <a:lnTo>
                      <a:pt x="134" y="1194"/>
                    </a:lnTo>
                    <a:lnTo>
                      <a:pt x="139" y="1280"/>
                    </a:lnTo>
                    <a:lnTo>
                      <a:pt x="148" y="1365"/>
                    </a:lnTo>
                    <a:lnTo>
                      <a:pt x="165" y="1446"/>
                    </a:lnTo>
                    <a:lnTo>
                      <a:pt x="188" y="1526"/>
                    </a:lnTo>
                    <a:lnTo>
                      <a:pt x="217" y="1603"/>
                    </a:lnTo>
                    <a:lnTo>
                      <a:pt x="252" y="1677"/>
                    </a:lnTo>
                    <a:lnTo>
                      <a:pt x="291" y="1748"/>
                    </a:lnTo>
                    <a:lnTo>
                      <a:pt x="337" y="1815"/>
                    </a:lnTo>
                    <a:lnTo>
                      <a:pt x="387" y="1879"/>
                    </a:lnTo>
                    <a:lnTo>
                      <a:pt x="442" y="1938"/>
                    </a:lnTo>
                    <a:lnTo>
                      <a:pt x="501" y="1993"/>
                    </a:lnTo>
                    <a:lnTo>
                      <a:pt x="564" y="2044"/>
                    </a:lnTo>
                    <a:lnTo>
                      <a:pt x="631" y="2090"/>
                    </a:lnTo>
                    <a:lnTo>
                      <a:pt x="701" y="2131"/>
                    </a:lnTo>
                    <a:lnTo>
                      <a:pt x="775" y="2166"/>
                    </a:lnTo>
                    <a:lnTo>
                      <a:pt x="852" y="2195"/>
                    </a:lnTo>
                    <a:lnTo>
                      <a:pt x="931" y="2219"/>
                    </a:lnTo>
                    <a:lnTo>
                      <a:pt x="1012" y="2238"/>
                    </a:lnTo>
                    <a:lnTo>
                      <a:pt x="1096" y="2249"/>
                    </a:lnTo>
                    <a:lnTo>
                      <a:pt x="1096" y="2382"/>
                    </a:lnTo>
                    <a:lnTo>
                      <a:pt x="1084" y="2382"/>
                    </a:lnTo>
                    <a:lnTo>
                      <a:pt x="998" y="2371"/>
                    </a:lnTo>
                    <a:lnTo>
                      <a:pt x="915" y="2354"/>
                    </a:lnTo>
                    <a:lnTo>
                      <a:pt x="833" y="2332"/>
                    </a:lnTo>
                    <a:lnTo>
                      <a:pt x="754" y="2303"/>
                    </a:lnTo>
                    <a:lnTo>
                      <a:pt x="677" y="2270"/>
                    </a:lnTo>
                    <a:lnTo>
                      <a:pt x="604" y="2230"/>
                    </a:lnTo>
                    <a:lnTo>
                      <a:pt x="533" y="2187"/>
                    </a:lnTo>
                    <a:lnTo>
                      <a:pt x="466" y="2139"/>
                    </a:lnTo>
                    <a:lnTo>
                      <a:pt x="403" y="2087"/>
                    </a:lnTo>
                    <a:lnTo>
                      <a:pt x="343" y="2030"/>
                    </a:lnTo>
                    <a:lnTo>
                      <a:pt x="287" y="1969"/>
                    </a:lnTo>
                    <a:lnTo>
                      <a:pt x="236" y="1905"/>
                    </a:lnTo>
                    <a:lnTo>
                      <a:pt x="189" y="1836"/>
                    </a:lnTo>
                    <a:lnTo>
                      <a:pt x="146" y="1765"/>
                    </a:lnTo>
                    <a:lnTo>
                      <a:pt x="109" y="1691"/>
                    </a:lnTo>
                    <a:lnTo>
                      <a:pt x="76" y="1614"/>
                    </a:lnTo>
                    <a:lnTo>
                      <a:pt x="49" y="1534"/>
                    </a:lnTo>
                    <a:lnTo>
                      <a:pt x="28" y="1453"/>
                    </a:lnTo>
                    <a:lnTo>
                      <a:pt x="13" y="1368"/>
                    </a:lnTo>
                    <a:lnTo>
                      <a:pt x="3" y="1282"/>
                    </a:lnTo>
                    <a:lnTo>
                      <a:pt x="0" y="1194"/>
                    </a:lnTo>
                    <a:lnTo>
                      <a:pt x="3" y="1105"/>
                    </a:lnTo>
                    <a:lnTo>
                      <a:pt x="13" y="1018"/>
                    </a:lnTo>
                    <a:lnTo>
                      <a:pt x="28" y="932"/>
                    </a:lnTo>
                    <a:lnTo>
                      <a:pt x="51" y="849"/>
                    </a:lnTo>
                    <a:lnTo>
                      <a:pt x="79" y="769"/>
                    </a:lnTo>
                    <a:lnTo>
                      <a:pt x="111" y="692"/>
                    </a:lnTo>
                    <a:lnTo>
                      <a:pt x="149" y="616"/>
                    </a:lnTo>
                    <a:lnTo>
                      <a:pt x="193" y="545"/>
                    </a:lnTo>
                    <a:lnTo>
                      <a:pt x="241" y="476"/>
                    </a:lnTo>
                    <a:lnTo>
                      <a:pt x="293" y="411"/>
                    </a:lnTo>
                    <a:lnTo>
                      <a:pt x="351" y="350"/>
                    </a:lnTo>
                    <a:lnTo>
                      <a:pt x="412" y="293"/>
                    </a:lnTo>
                    <a:lnTo>
                      <a:pt x="477" y="241"/>
                    </a:lnTo>
                    <a:lnTo>
                      <a:pt x="545" y="193"/>
                    </a:lnTo>
                    <a:lnTo>
                      <a:pt x="617" y="149"/>
                    </a:lnTo>
                    <a:lnTo>
                      <a:pt x="693" y="111"/>
                    </a:lnTo>
                    <a:lnTo>
                      <a:pt x="770" y="78"/>
                    </a:lnTo>
                    <a:lnTo>
                      <a:pt x="851" y="50"/>
                    </a:lnTo>
                    <a:lnTo>
                      <a:pt x="935" y="28"/>
                    </a:lnTo>
                    <a:lnTo>
                      <a:pt x="1020" y="13"/>
                    </a:lnTo>
                    <a:lnTo>
                      <a:pt x="1107" y="3"/>
                    </a:lnTo>
                    <a:lnTo>
                      <a:pt x="1197"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6">
                <a:extLst>
                  <a:ext uri="{FF2B5EF4-FFF2-40B4-BE49-F238E27FC236}">
                    <a16:creationId xmlns:a16="http://schemas.microsoft.com/office/drawing/2014/main" id="{7148E65E-F47A-E84F-609E-75C592B9FFA8}"/>
                  </a:ext>
                </a:extLst>
              </p:cNvPr>
              <p:cNvSpPr>
                <a:spLocks noEditPoints="1"/>
              </p:cNvSpPr>
              <p:nvPr/>
            </p:nvSpPr>
            <p:spPr bwMode="auto">
              <a:xfrm>
                <a:off x="93" y="456"/>
                <a:ext cx="167" cy="165"/>
              </a:xfrm>
              <a:custGeom>
                <a:avLst/>
                <a:gdLst>
                  <a:gd name="T0" fmla="*/ 386 w 2006"/>
                  <a:gd name="T1" fmla="*/ 609 h 1986"/>
                  <a:gd name="T2" fmla="*/ 238 w 2006"/>
                  <a:gd name="T3" fmla="*/ 817 h 1986"/>
                  <a:gd name="T4" fmla="*/ 241 w 2006"/>
                  <a:gd name="T5" fmla="*/ 1084 h 1986"/>
                  <a:gd name="T6" fmla="*/ 289 w 2006"/>
                  <a:gd name="T7" fmla="*/ 1344 h 1986"/>
                  <a:gd name="T8" fmla="*/ 531 w 2006"/>
                  <a:gd name="T9" fmla="*/ 1397 h 1986"/>
                  <a:gd name="T10" fmla="*/ 533 w 2006"/>
                  <a:gd name="T11" fmla="*/ 1199 h 1986"/>
                  <a:gd name="T12" fmla="*/ 517 w 2006"/>
                  <a:gd name="T13" fmla="*/ 887 h 1986"/>
                  <a:gd name="T14" fmla="*/ 556 w 2006"/>
                  <a:gd name="T15" fmla="*/ 575 h 1986"/>
                  <a:gd name="T16" fmla="*/ 771 w 2006"/>
                  <a:gd name="T17" fmla="*/ 162 h 1986"/>
                  <a:gd name="T18" fmla="*/ 699 w 2006"/>
                  <a:gd name="T19" fmla="*/ 433 h 1986"/>
                  <a:gd name="T20" fmla="*/ 1010 w 2006"/>
                  <a:gd name="T21" fmla="*/ 412 h 1986"/>
                  <a:gd name="T22" fmla="*/ 1142 w 2006"/>
                  <a:gd name="T23" fmla="*/ 338 h 1986"/>
                  <a:gd name="T24" fmla="*/ 1065 w 2006"/>
                  <a:gd name="T25" fmla="*/ 93 h 1986"/>
                  <a:gd name="T26" fmla="*/ 1088 w 2006"/>
                  <a:gd name="T27" fmla="*/ 81 h 1986"/>
                  <a:gd name="T28" fmla="*/ 1180 w 2006"/>
                  <a:gd name="T29" fmla="*/ 230 h 1986"/>
                  <a:gd name="T30" fmla="*/ 1267 w 2006"/>
                  <a:gd name="T31" fmla="*/ 436 h 1986"/>
                  <a:gd name="T32" fmla="*/ 1534 w 2006"/>
                  <a:gd name="T33" fmla="*/ 500 h 1986"/>
                  <a:gd name="T34" fmla="*/ 1647 w 2006"/>
                  <a:gd name="T35" fmla="*/ 469 h 1986"/>
                  <a:gd name="T36" fmla="*/ 1532 w 2006"/>
                  <a:gd name="T37" fmla="*/ 227 h 1986"/>
                  <a:gd name="T38" fmla="*/ 1584 w 2006"/>
                  <a:gd name="T39" fmla="*/ 237 h 1986"/>
                  <a:gd name="T40" fmla="*/ 1711 w 2006"/>
                  <a:gd name="T41" fmla="*/ 396 h 1986"/>
                  <a:gd name="T42" fmla="*/ 1795 w 2006"/>
                  <a:gd name="T43" fmla="*/ 566 h 1986"/>
                  <a:gd name="T44" fmla="*/ 1944 w 2006"/>
                  <a:gd name="T45" fmla="*/ 688 h 1986"/>
                  <a:gd name="T46" fmla="*/ 1847 w 2006"/>
                  <a:gd name="T47" fmla="*/ 755 h 1986"/>
                  <a:gd name="T48" fmla="*/ 1862 w 2006"/>
                  <a:gd name="T49" fmla="*/ 985 h 1986"/>
                  <a:gd name="T50" fmla="*/ 1729 w 2006"/>
                  <a:gd name="T51" fmla="*/ 898 h 1986"/>
                  <a:gd name="T52" fmla="*/ 1700 w 2006"/>
                  <a:gd name="T53" fmla="*/ 646 h 1986"/>
                  <a:gd name="T54" fmla="*/ 1406 w 2006"/>
                  <a:gd name="T55" fmla="*/ 585 h 1986"/>
                  <a:gd name="T56" fmla="*/ 1340 w 2006"/>
                  <a:gd name="T57" fmla="*/ 776 h 1986"/>
                  <a:gd name="T58" fmla="*/ 1215 w 2006"/>
                  <a:gd name="T59" fmla="*/ 985 h 1986"/>
                  <a:gd name="T60" fmla="*/ 1201 w 2006"/>
                  <a:gd name="T61" fmla="*/ 664 h 1986"/>
                  <a:gd name="T62" fmla="*/ 1007 w 2006"/>
                  <a:gd name="T63" fmla="*/ 546 h 1986"/>
                  <a:gd name="T64" fmla="*/ 676 w 2006"/>
                  <a:gd name="T65" fmla="*/ 560 h 1986"/>
                  <a:gd name="T66" fmla="*/ 650 w 2006"/>
                  <a:gd name="T67" fmla="*/ 880 h 1986"/>
                  <a:gd name="T68" fmla="*/ 672 w 2006"/>
                  <a:gd name="T69" fmla="*/ 1275 h 1986"/>
                  <a:gd name="T70" fmla="*/ 892 w 2006"/>
                  <a:gd name="T71" fmla="*/ 1427 h 1986"/>
                  <a:gd name="T72" fmla="*/ 719 w 2006"/>
                  <a:gd name="T73" fmla="*/ 1547 h 1986"/>
                  <a:gd name="T74" fmla="*/ 833 w 2006"/>
                  <a:gd name="T75" fmla="*/ 1986 h 1986"/>
                  <a:gd name="T76" fmla="*/ 706 w 2006"/>
                  <a:gd name="T77" fmla="*/ 1766 h 1986"/>
                  <a:gd name="T78" fmla="*/ 610 w 2006"/>
                  <a:gd name="T79" fmla="*/ 1528 h 1986"/>
                  <a:gd name="T80" fmla="*/ 389 w 2006"/>
                  <a:gd name="T81" fmla="*/ 1467 h 1986"/>
                  <a:gd name="T82" fmla="*/ 416 w 2006"/>
                  <a:gd name="T83" fmla="*/ 1715 h 1986"/>
                  <a:gd name="T84" fmla="*/ 397 w 2006"/>
                  <a:gd name="T85" fmla="*/ 1766 h 1986"/>
                  <a:gd name="T86" fmla="*/ 285 w 2006"/>
                  <a:gd name="T87" fmla="*/ 1605 h 1986"/>
                  <a:gd name="T88" fmla="*/ 192 w 2006"/>
                  <a:gd name="T89" fmla="*/ 1417 h 1986"/>
                  <a:gd name="T90" fmla="*/ 105 w 2006"/>
                  <a:gd name="T91" fmla="*/ 1326 h 1986"/>
                  <a:gd name="T92" fmla="*/ 0 w 2006"/>
                  <a:gd name="T93" fmla="*/ 1245 h 1986"/>
                  <a:gd name="T94" fmla="*/ 132 w 2006"/>
                  <a:gd name="T95" fmla="*/ 1230 h 1986"/>
                  <a:gd name="T96" fmla="*/ 99 w 2006"/>
                  <a:gd name="T97" fmla="*/ 1002 h 1986"/>
                  <a:gd name="T98" fmla="*/ 116 w 2006"/>
                  <a:gd name="T99" fmla="*/ 762 h 1986"/>
                  <a:gd name="T100" fmla="*/ 17 w 2006"/>
                  <a:gd name="T101" fmla="*/ 729 h 1986"/>
                  <a:gd name="T102" fmla="*/ 122 w 2006"/>
                  <a:gd name="T103" fmla="*/ 648 h 1986"/>
                  <a:gd name="T104" fmla="*/ 187 w 2006"/>
                  <a:gd name="T105" fmla="*/ 530 h 1986"/>
                  <a:gd name="T106" fmla="*/ 289 w 2006"/>
                  <a:gd name="T107" fmla="*/ 352 h 1986"/>
                  <a:gd name="T108" fmla="*/ 425 w 2006"/>
                  <a:gd name="T109" fmla="*/ 203 h 1986"/>
                  <a:gd name="T110" fmla="*/ 388 w 2006"/>
                  <a:gd name="T111" fmla="*/ 315 h 1986"/>
                  <a:gd name="T112" fmla="*/ 289 w 2006"/>
                  <a:gd name="T113" fmla="*/ 555 h 1986"/>
                  <a:gd name="T114" fmla="*/ 482 w 2006"/>
                  <a:gd name="T115" fmla="*/ 482 h 1986"/>
                  <a:gd name="T116" fmla="*/ 616 w 2006"/>
                  <a:gd name="T117" fmla="*/ 373 h 1986"/>
                  <a:gd name="T118" fmla="*/ 717 w 2006"/>
                  <a:gd name="T119" fmla="*/ 159 h 1986"/>
                  <a:gd name="T120" fmla="*/ 804 w 2006"/>
                  <a:gd name="T121" fmla="*/ 3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6" h="1986">
                    <a:moveTo>
                      <a:pt x="556" y="575"/>
                    </a:moveTo>
                    <a:lnTo>
                      <a:pt x="507" y="584"/>
                    </a:lnTo>
                    <a:lnTo>
                      <a:pt x="386" y="609"/>
                    </a:lnTo>
                    <a:lnTo>
                      <a:pt x="266" y="640"/>
                    </a:lnTo>
                    <a:lnTo>
                      <a:pt x="249" y="728"/>
                    </a:lnTo>
                    <a:lnTo>
                      <a:pt x="238" y="817"/>
                    </a:lnTo>
                    <a:lnTo>
                      <a:pt x="233" y="906"/>
                    </a:lnTo>
                    <a:lnTo>
                      <a:pt x="235" y="996"/>
                    </a:lnTo>
                    <a:lnTo>
                      <a:pt x="241" y="1084"/>
                    </a:lnTo>
                    <a:lnTo>
                      <a:pt x="253" y="1171"/>
                    </a:lnTo>
                    <a:lnTo>
                      <a:pt x="268" y="1258"/>
                    </a:lnTo>
                    <a:lnTo>
                      <a:pt x="289" y="1344"/>
                    </a:lnTo>
                    <a:lnTo>
                      <a:pt x="389" y="1369"/>
                    </a:lnTo>
                    <a:lnTo>
                      <a:pt x="490" y="1390"/>
                    </a:lnTo>
                    <a:lnTo>
                      <a:pt x="531" y="1397"/>
                    </a:lnTo>
                    <a:lnTo>
                      <a:pt x="574" y="1403"/>
                    </a:lnTo>
                    <a:lnTo>
                      <a:pt x="551" y="1302"/>
                    </a:lnTo>
                    <a:lnTo>
                      <a:pt x="533" y="1199"/>
                    </a:lnTo>
                    <a:lnTo>
                      <a:pt x="521" y="1096"/>
                    </a:lnTo>
                    <a:lnTo>
                      <a:pt x="516" y="991"/>
                    </a:lnTo>
                    <a:lnTo>
                      <a:pt x="517" y="887"/>
                    </a:lnTo>
                    <a:lnTo>
                      <a:pt x="524" y="782"/>
                    </a:lnTo>
                    <a:lnTo>
                      <a:pt x="537" y="679"/>
                    </a:lnTo>
                    <a:lnTo>
                      <a:pt x="556" y="575"/>
                    </a:lnTo>
                    <a:close/>
                    <a:moveTo>
                      <a:pt x="833" y="0"/>
                    </a:moveTo>
                    <a:lnTo>
                      <a:pt x="801" y="81"/>
                    </a:lnTo>
                    <a:lnTo>
                      <a:pt x="771" y="162"/>
                    </a:lnTo>
                    <a:lnTo>
                      <a:pt x="746" y="242"/>
                    </a:lnTo>
                    <a:lnTo>
                      <a:pt x="720" y="337"/>
                    </a:lnTo>
                    <a:lnTo>
                      <a:pt x="699" y="433"/>
                    </a:lnTo>
                    <a:lnTo>
                      <a:pt x="803" y="420"/>
                    </a:lnTo>
                    <a:lnTo>
                      <a:pt x="907" y="412"/>
                    </a:lnTo>
                    <a:lnTo>
                      <a:pt x="1010" y="412"/>
                    </a:lnTo>
                    <a:lnTo>
                      <a:pt x="1087" y="415"/>
                    </a:lnTo>
                    <a:lnTo>
                      <a:pt x="1162" y="422"/>
                    </a:lnTo>
                    <a:lnTo>
                      <a:pt x="1142" y="338"/>
                    </a:lnTo>
                    <a:lnTo>
                      <a:pt x="1119" y="255"/>
                    </a:lnTo>
                    <a:lnTo>
                      <a:pt x="1094" y="174"/>
                    </a:lnTo>
                    <a:lnTo>
                      <a:pt x="1065" y="93"/>
                    </a:lnTo>
                    <a:lnTo>
                      <a:pt x="1032" y="12"/>
                    </a:lnTo>
                    <a:lnTo>
                      <a:pt x="1060" y="46"/>
                    </a:lnTo>
                    <a:lnTo>
                      <a:pt x="1088" y="81"/>
                    </a:lnTo>
                    <a:lnTo>
                      <a:pt x="1113" y="117"/>
                    </a:lnTo>
                    <a:lnTo>
                      <a:pt x="1149" y="172"/>
                    </a:lnTo>
                    <a:lnTo>
                      <a:pt x="1180" y="230"/>
                    </a:lnTo>
                    <a:lnTo>
                      <a:pt x="1213" y="298"/>
                    </a:lnTo>
                    <a:lnTo>
                      <a:pt x="1241" y="366"/>
                    </a:lnTo>
                    <a:lnTo>
                      <a:pt x="1267" y="436"/>
                    </a:lnTo>
                    <a:lnTo>
                      <a:pt x="1357" y="453"/>
                    </a:lnTo>
                    <a:lnTo>
                      <a:pt x="1445" y="475"/>
                    </a:lnTo>
                    <a:lnTo>
                      <a:pt x="1534" y="500"/>
                    </a:lnTo>
                    <a:lnTo>
                      <a:pt x="1605" y="525"/>
                    </a:lnTo>
                    <a:lnTo>
                      <a:pt x="1676" y="553"/>
                    </a:lnTo>
                    <a:lnTo>
                      <a:pt x="1647" y="469"/>
                    </a:lnTo>
                    <a:lnTo>
                      <a:pt x="1613" y="387"/>
                    </a:lnTo>
                    <a:lnTo>
                      <a:pt x="1575" y="306"/>
                    </a:lnTo>
                    <a:lnTo>
                      <a:pt x="1532" y="227"/>
                    </a:lnTo>
                    <a:lnTo>
                      <a:pt x="1485" y="147"/>
                    </a:lnTo>
                    <a:lnTo>
                      <a:pt x="1536" y="190"/>
                    </a:lnTo>
                    <a:lnTo>
                      <a:pt x="1584" y="237"/>
                    </a:lnTo>
                    <a:lnTo>
                      <a:pt x="1630" y="287"/>
                    </a:lnTo>
                    <a:lnTo>
                      <a:pt x="1671" y="340"/>
                    </a:lnTo>
                    <a:lnTo>
                      <a:pt x="1711" y="396"/>
                    </a:lnTo>
                    <a:lnTo>
                      <a:pt x="1744" y="456"/>
                    </a:lnTo>
                    <a:lnTo>
                      <a:pt x="1775" y="517"/>
                    </a:lnTo>
                    <a:lnTo>
                      <a:pt x="1795" y="566"/>
                    </a:lnTo>
                    <a:lnTo>
                      <a:pt x="1812" y="615"/>
                    </a:lnTo>
                    <a:lnTo>
                      <a:pt x="1879" y="649"/>
                    </a:lnTo>
                    <a:lnTo>
                      <a:pt x="1944" y="688"/>
                    </a:lnTo>
                    <a:lnTo>
                      <a:pt x="2006" y="729"/>
                    </a:lnTo>
                    <a:lnTo>
                      <a:pt x="1831" y="680"/>
                    </a:lnTo>
                    <a:lnTo>
                      <a:pt x="1847" y="755"/>
                    </a:lnTo>
                    <a:lnTo>
                      <a:pt x="1858" y="831"/>
                    </a:lnTo>
                    <a:lnTo>
                      <a:pt x="1862" y="909"/>
                    </a:lnTo>
                    <a:lnTo>
                      <a:pt x="1862" y="985"/>
                    </a:lnTo>
                    <a:lnTo>
                      <a:pt x="1727" y="985"/>
                    </a:lnTo>
                    <a:lnTo>
                      <a:pt x="1727" y="984"/>
                    </a:lnTo>
                    <a:lnTo>
                      <a:pt x="1729" y="898"/>
                    </a:lnTo>
                    <a:lnTo>
                      <a:pt x="1725" y="814"/>
                    </a:lnTo>
                    <a:lnTo>
                      <a:pt x="1715" y="729"/>
                    </a:lnTo>
                    <a:lnTo>
                      <a:pt x="1700" y="646"/>
                    </a:lnTo>
                    <a:lnTo>
                      <a:pt x="1604" y="623"/>
                    </a:lnTo>
                    <a:lnTo>
                      <a:pt x="1508" y="604"/>
                    </a:lnTo>
                    <a:lnTo>
                      <a:pt x="1406" y="585"/>
                    </a:lnTo>
                    <a:lnTo>
                      <a:pt x="1305" y="570"/>
                    </a:lnTo>
                    <a:lnTo>
                      <a:pt x="1325" y="672"/>
                    </a:lnTo>
                    <a:lnTo>
                      <a:pt x="1340" y="776"/>
                    </a:lnTo>
                    <a:lnTo>
                      <a:pt x="1347" y="880"/>
                    </a:lnTo>
                    <a:lnTo>
                      <a:pt x="1349" y="985"/>
                    </a:lnTo>
                    <a:lnTo>
                      <a:pt x="1215" y="985"/>
                    </a:lnTo>
                    <a:lnTo>
                      <a:pt x="1215" y="878"/>
                    </a:lnTo>
                    <a:lnTo>
                      <a:pt x="1210" y="770"/>
                    </a:lnTo>
                    <a:lnTo>
                      <a:pt x="1201" y="664"/>
                    </a:lnTo>
                    <a:lnTo>
                      <a:pt x="1187" y="557"/>
                    </a:lnTo>
                    <a:lnTo>
                      <a:pt x="1096" y="550"/>
                    </a:lnTo>
                    <a:lnTo>
                      <a:pt x="1007" y="546"/>
                    </a:lnTo>
                    <a:lnTo>
                      <a:pt x="897" y="546"/>
                    </a:lnTo>
                    <a:lnTo>
                      <a:pt x="787" y="550"/>
                    </a:lnTo>
                    <a:lnTo>
                      <a:pt x="676" y="560"/>
                    </a:lnTo>
                    <a:lnTo>
                      <a:pt x="662" y="667"/>
                    </a:lnTo>
                    <a:lnTo>
                      <a:pt x="653" y="774"/>
                    </a:lnTo>
                    <a:lnTo>
                      <a:pt x="650" y="880"/>
                    </a:lnTo>
                    <a:lnTo>
                      <a:pt x="650" y="988"/>
                    </a:lnTo>
                    <a:lnTo>
                      <a:pt x="658" y="1131"/>
                    </a:lnTo>
                    <a:lnTo>
                      <a:pt x="672" y="1275"/>
                    </a:lnTo>
                    <a:lnTo>
                      <a:pt x="694" y="1417"/>
                    </a:lnTo>
                    <a:lnTo>
                      <a:pt x="793" y="1424"/>
                    </a:lnTo>
                    <a:lnTo>
                      <a:pt x="892" y="1427"/>
                    </a:lnTo>
                    <a:lnTo>
                      <a:pt x="892" y="1561"/>
                    </a:lnTo>
                    <a:lnTo>
                      <a:pt x="806" y="1556"/>
                    </a:lnTo>
                    <a:lnTo>
                      <a:pt x="719" y="1547"/>
                    </a:lnTo>
                    <a:lnTo>
                      <a:pt x="754" y="1693"/>
                    </a:lnTo>
                    <a:lnTo>
                      <a:pt x="792" y="1839"/>
                    </a:lnTo>
                    <a:lnTo>
                      <a:pt x="833" y="1986"/>
                    </a:lnTo>
                    <a:lnTo>
                      <a:pt x="787" y="1915"/>
                    </a:lnTo>
                    <a:lnTo>
                      <a:pt x="744" y="1841"/>
                    </a:lnTo>
                    <a:lnTo>
                      <a:pt x="706" y="1766"/>
                    </a:lnTo>
                    <a:lnTo>
                      <a:pt x="670" y="1688"/>
                    </a:lnTo>
                    <a:lnTo>
                      <a:pt x="638" y="1609"/>
                    </a:lnTo>
                    <a:lnTo>
                      <a:pt x="610" y="1528"/>
                    </a:lnTo>
                    <a:lnTo>
                      <a:pt x="537" y="1512"/>
                    </a:lnTo>
                    <a:lnTo>
                      <a:pt x="465" y="1492"/>
                    </a:lnTo>
                    <a:lnTo>
                      <a:pt x="389" y="1467"/>
                    </a:lnTo>
                    <a:lnTo>
                      <a:pt x="315" y="1438"/>
                    </a:lnTo>
                    <a:lnTo>
                      <a:pt x="361" y="1576"/>
                    </a:lnTo>
                    <a:lnTo>
                      <a:pt x="416" y="1715"/>
                    </a:lnTo>
                    <a:lnTo>
                      <a:pt x="477" y="1852"/>
                    </a:lnTo>
                    <a:lnTo>
                      <a:pt x="435" y="1810"/>
                    </a:lnTo>
                    <a:lnTo>
                      <a:pt x="397" y="1766"/>
                    </a:lnTo>
                    <a:lnTo>
                      <a:pt x="361" y="1719"/>
                    </a:lnTo>
                    <a:lnTo>
                      <a:pt x="327" y="1671"/>
                    </a:lnTo>
                    <a:lnTo>
                      <a:pt x="285" y="1605"/>
                    </a:lnTo>
                    <a:lnTo>
                      <a:pt x="248" y="1536"/>
                    </a:lnTo>
                    <a:lnTo>
                      <a:pt x="213" y="1465"/>
                    </a:lnTo>
                    <a:lnTo>
                      <a:pt x="192" y="1417"/>
                    </a:lnTo>
                    <a:lnTo>
                      <a:pt x="175" y="1368"/>
                    </a:lnTo>
                    <a:lnTo>
                      <a:pt x="139" y="1348"/>
                    </a:lnTo>
                    <a:lnTo>
                      <a:pt x="105" y="1326"/>
                    </a:lnTo>
                    <a:lnTo>
                      <a:pt x="68" y="1301"/>
                    </a:lnTo>
                    <a:lnTo>
                      <a:pt x="34" y="1273"/>
                    </a:lnTo>
                    <a:lnTo>
                      <a:pt x="0" y="1245"/>
                    </a:lnTo>
                    <a:lnTo>
                      <a:pt x="76" y="1276"/>
                    </a:lnTo>
                    <a:lnTo>
                      <a:pt x="153" y="1303"/>
                    </a:lnTo>
                    <a:lnTo>
                      <a:pt x="132" y="1230"/>
                    </a:lnTo>
                    <a:lnTo>
                      <a:pt x="117" y="1155"/>
                    </a:lnTo>
                    <a:lnTo>
                      <a:pt x="106" y="1079"/>
                    </a:lnTo>
                    <a:lnTo>
                      <a:pt x="99" y="1002"/>
                    </a:lnTo>
                    <a:lnTo>
                      <a:pt x="98" y="922"/>
                    </a:lnTo>
                    <a:lnTo>
                      <a:pt x="104" y="841"/>
                    </a:lnTo>
                    <a:lnTo>
                      <a:pt x="116" y="762"/>
                    </a:lnTo>
                    <a:lnTo>
                      <a:pt x="133" y="683"/>
                    </a:lnTo>
                    <a:lnTo>
                      <a:pt x="75" y="705"/>
                    </a:lnTo>
                    <a:lnTo>
                      <a:pt x="17" y="729"/>
                    </a:lnTo>
                    <a:lnTo>
                      <a:pt x="51" y="700"/>
                    </a:lnTo>
                    <a:lnTo>
                      <a:pt x="86" y="673"/>
                    </a:lnTo>
                    <a:lnTo>
                      <a:pt x="122" y="648"/>
                    </a:lnTo>
                    <a:lnTo>
                      <a:pt x="148" y="631"/>
                    </a:lnTo>
                    <a:lnTo>
                      <a:pt x="166" y="580"/>
                    </a:lnTo>
                    <a:lnTo>
                      <a:pt x="187" y="530"/>
                    </a:lnTo>
                    <a:lnTo>
                      <a:pt x="217" y="469"/>
                    </a:lnTo>
                    <a:lnTo>
                      <a:pt x="251" y="409"/>
                    </a:lnTo>
                    <a:lnTo>
                      <a:pt x="289" y="352"/>
                    </a:lnTo>
                    <a:lnTo>
                      <a:pt x="332" y="300"/>
                    </a:lnTo>
                    <a:lnTo>
                      <a:pt x="376" y="250"/>
                    </a:lnTo>
                    <a:lnTo>
                      <a:pt x="425" y="203"/>
                    </a:lnTo>
                    <a:lnTo>
                      <a:pt x="477" y="161"/>
                    </a:lnTo>
                    <a:lnTo>
                      <a:pt x="431" y="238"/>
                    </a:lnTo>
                    <a:lnTo>
                      <a:pt x="388" y="315"/>
                    </a:lnTo>
                    <a:lnTo>
                      <a:pt x="350" y="394"/>
                    </a:lnTo>
                    <a:lnTo>
                      <a:pt x="317" y="474"/>
                    </a:lnTo>
                    <a:lnTo>
                      <a:pt x="289" y="555"/>
                    </a:lnTo>
                    <a:lnTo>
                      <a:pt x="352" y="528"/>
                    </a:lnTo>
                    <a:lnTo>
                      <a:pt x="417" y="502"/>
                    </a:lnTo>
                    <a:lnTo>
                      <a:pt x="482" y="482"/>
                    </a:lnTo>
                    <a:lnTo>
                      <a:pt x="536" y="467"/>
                    </a:lnTo>
                    <a:lnTo>
                      <a:pt x="589" y="453"/>
                    </a:lnTo>
                    <a:lnTo>
                      <a:pt x="616" y="373"/>
                    </a:lnTo>
                    <a:lnTo>
                      <a:pt x="648" y="294"/>
                    </a:lnTo>
                    <a:lnTo>
                      <a:pt x="685" y="217"/>
                    </a:lnTo>
                    <a:lnTo>
                      <a:pt x="717" y="159"/>
                    </a:lnTo>
                    <a:lnTo>
                      <a:pt x="753" y="104"/>
                    </a:lnTo>
                    <a:lnTo>
                      <a:pt x="778" y="68"/>
                    </a:lnTo>
                    <a:lnTo>
                      <a:pt x="804" y="33"/>
                    </a:lnTo>
                    <a:lnTo>
                      <a:pt x="83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7">
                <a:extLst>
                  <a:ext uri="{FF2B5EF4-FFF2-40B4-BE49-F238E27FC236}">
                    <a16:creationId xmlns:a16="http://schemas.microsoft.com/office/drawing/2014/main" id="{9CA27332-50DE-8840-554A-906F90A5A50C}"/>
                  </a:ext>
                </a:extLst>
              </p:cNvPr>
              <p:cNvSpPr>
                <a:spLocks noEditPoints="1"/>
              </p:cNvSpPr>
              <p:nvPr/>
            </p:nvSpPr>
            <p:spPr bwMode="auto">
              <a:xfrm>
                <a:off x="174" y="543"/>
                <a:ext cx="173" cy="93"/>
              </a:xfrm>
              <a:custGeom>
                <a:avLst/>
                <a:gdLst>
                  <a:gd name="T0" fmla="*/ 66 w 2067"/>
                  <a:gd name="T1" fmla="*/ 85 h 1115"/>
                  <a:gd name="T2" fmla="*/ 66 w 2067"/>
                  <a:gd name="T3" fmla="*/ 1031 h 1115"/>
                  <a:gd name="T4" fmla="*/ 2001 w 2067"/>
                  <a:gd name="T5" fmla="*/ 1031 h 1115"/>
                  <a:gd name="T6" fmla="*/ 2001 w 2067"/>
                  <a:gd name="T7" fmla="*/ 85 h 1115"/>
                  <a:gd name="T8" fmla="*/ 66 w 2067"/>
                  <a:gd name="T9" fmla="*/ 85 h 1115"/>
                  <a:gd name="T10" fmla="*/ 0 w 2067"/>
                  <a:gd name="T11" fmla="*/ 0 h 1115"/>
                  <a:gd name="T12" fmla="*/ 2067 w 2067"/>
                  <a:gd name="T13" fmla="*/ 0 h 1115"/>
                  <a:gd name="T14" fmla="*/ 2067 w 2067"/>
                  <a:gd name="T15" fmla="*/ 1115 h 1115"/>
                  <a:gd name="T16" fmla="*/ 0 w 2067"/>
                  <a:gd name="T17" fmla="*/ 1115 h 1115"/>
                  <a:gd name="T18" fmla="*/ 0 w 2067"/>
                  <a:gd name="T19"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7" h="1115">
                    <a:moveTo>
                      <a:pt x="66" y="85"/>
                    </a:moveTo>
                    <a:lnTo>
                      <a:pt x="66" y="1031"/>
                    </a:lnTo>
                    <a:lnTo>
                      <a:pt x="2001" y="1031"/>
                    </a:lnTo>
                    <a:lnTo>
                      <a:pt x="2001" y="85"/>
                    </a:lnTo>
                    <a:lnTo>
                      <a:pt x="66" y="85"/>
                    </a:lnTo>
                    <a:close/>
                    <a:moveTo>
                      <a:pt x="0" y="0"/>
                    </a:moveTo>
                    <a:lnTo>
                      <a:pt x="2067" y="0"/>
                    </a:lnTo>
                    <a:lnTo>
                      <a:pt x="2067" y="1115"/>
                    </a:lnTo>
                    <a:lnTo>
                      <a:pt x="0" y="111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8">
                <a:extLst>
                  <a:ext uri="{FF2B5EF4-FFF2-40B4-BE49-F238E27FC236}">
                    <a16:creationId xmlns:a16="http://schemas.microsoft.com/office/drawing/2014/main" id="{FF57FE33-57B2-9E23-A9B6-54A1933BDE04}"/>
                  </a:ext>
                </a:extLst>
              </p:cNvPr>
              <p:cNvSpPr>
                <a:spLocks noEditPoints="1"/>
              </p:cNvSpPr>
              <p:nvPr/>
            </p:nvSpPr>
            <p:spPr bwMode="auto">
              <a:xfrm>
                <a:off x="157" y="644"/>
                <a:ext cx="207" cy="31"/>
              </a:xfrm>
              <a:custGeom>
                <a:avLst/>
                <a:gdLst>
                  <a:gd name="T0" fmla="*/ 1084 w 2489"/>
                  <a:gd name="T1" fmla="*/ 235 h 369"/>
                  <a:gd name="T2" fmla="*/ 1045 w 2489"/>
                  <a:gd name="T3" fmla="*/ 353 h 369"/>
                  <a:gd name="T4" fmla="*/ 1373 w 2489"/>
                  <a:gd name="T5" fmla="*/ 353 h 369"/>
                  <a:gd name="T6" fmla="*/ 1326 w 2489"/>
                  <a:gd name="T7" fmla="*/ 235 h 369"/>
                  <a:gd name="T8" fmla="*/ 1084 w 2489"/>
                  <a:gd name="T9" fmla="*/ 235 h 369"/>
                  <a:gd name="T10" fmla="*/ 246 w 2489"/>
                  <a:gd name="T11" fmla="*/ 43 h 369"/>
                  <a:gd name="T12" fmla="*/ 165 w 2489"/>
                  <a:gd name="T13" fmla="*/ 216 h 369"/>
                  <a:gd name="T14" fmla="*/ 2312 w 2489"/>
                  <a:gd name="T15" fmla="*/ 216 h 369"/>
                  <a:gd name="T16" fmla="*/ 2242 w 2489"/>
                  <a:gd name="T17" fmla="*/ 43 h 369"/>
                  <a:gd name="T18" fmla="*/ 246 w 2489"/>
                  <a:gd name="T19" fmla="*/ 43 h 369"/>
                  <a:gd name="T20" fmla="*/ 166 w 2489"/>
                  <a:gd name="T21" fmla="*/ 0 h 369"/>
                  <a:gd name="T22" fmla="*/ 2359 w 2489"/>
                  <a:gd name="T23" fmla="*/ 0 h 369"/>
                  <a:gd name="T24" fmla="*/ 2489 w 2489"/>
                  <a:gd name="T25" fmla="*/ 349 h 369"/>
                  <a:gd name="T26" fmla="*/ 2484 w 2489"/>
                  <a:gd name="T27" fmla="*/ 369 h 369"/>
                  <a:gd name="T28" fmla="*/ 0 w 2489"/>
                  <a:gd name="T29" fmla="*/ 369 h 369"/>
                  <a:gd name="T30" fmla="*/ 166 w 2489"/>
                  <a:gd name="T3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9" h="369">
                    <a:moveTo>
                      <a:pt x="1084" y="235"/>
                    </a:moveTo>
                    <a:lnTo>
                      <a:pt x="1045" y="353"/>
                    </a:lnTo>
                    <a:lnTo>
                      <a:pt x="1373" y="353"/>
                    </a:lnTo>
                    <a:lnTo>
                      <a:pt x="1326" y="235"/>
                    </a:lnTo>
                    <a:lnTo>
                      <a:pt x="1084" y="235"/>
                    </a:lnTo>
                    <a:close/>
                    <a:moveTo>
                      <a:pt x="246" y="43"/>
                    </a:moveTo>
                    <a:lnTo>
                      <a:pt x="165" y="216"/>
                    </a:lnTo>
                    <a:lnTo>
                      <a:pt x="2312" y="216"/>
                    </a:lnTo>
                    <a:lnTo>
                      <a:pt x="2242" y="43"/>
                    </a:lnTo>
                    <a:lnTo>
                      <a:pt x="246" y="43"/>
                    </a:lnTo>
                    <a:close/>
                    <a:moveTo>
                      <a:pt x="166" y="0"/>
                    </a:moveTo>
                    <a:lnTo>
                      <a:pt x="2359" y="0"/>
                    </a:lnTo>
                    <a:lnTo>
                      <a:pt x="2489" y="349"/>
                    </a:lnTo>
                    <a:lnTo>
                      <a:pt x="2484" y="369"/>
                    </a:lnTo>
                    <a:lnTo>
                      <a:pt x="0" y="369"/>
                    </a:lnTo>
                    <a:lnTo>
                      <a:pt x="166"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3" name="Rectangle 12">
            <a:extLst>
              <a:ext uri="{FF2B5EF4-FFF2-40B4-BE49-F238E27FC236}">
                <a16:creationId xmlns:a16="http://schemas.microsoft.com/office/drawing/2014/main" id="{2A1FFC4E-66FE-485B-D1BE-5222FB4F6102}"/>
              </a:ext>
            </a:extLst>
          </p:cNvPr>
          <p:cNvSpPr/>
          <p:nvPr/>
        </p:nvSpPr>
        <p:spPr>
          <a:xfrm>
            <a:off x="2085037" y="1912250"/>
            <a:ext cx="3350116" cy="646074"/>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2E6D"/>
                </a:solidFill>
                <a:effectLst/>
                <a:uLnTx/>
                <a:uFillTx/>
                <a:latin typeface="Arial" panose="020B0604020202020204" pitchFamily="34" charset="0"/>
                <a:ea typeface="+mn-ea"/>
                <a:cs typeface="Arial" panose="020B0604020202020204" pitchFamily="34" charset="0"/>
              </a:rPr>
              <a:t>Ensure SAM.gov information is updated and accurate</a:t>
            </a:r>
          </a:p>
        </p:txBody>
      </p:sp>
      <p:grpSp>
        <p:nvGrpSpPr>
          <p:cNvPr id="14" name="Group 13" descr="Globe and laptop">
            <a:extLst>
              <a:ext uri="{FF2B5EF4-FFF2-40B4-BE49-F238E27FC236}">
                <a16:creationId xmlns:a16="http://schemas.microsoft.com/office/drawing/2014/main" id="{07CF8FF2-65F2-D3A0-7E5A-FFAAB7A5B8BF}"/>
              </a:ext>
            </a:extLst>
          </p:cNvPr>
          <p:cNvGrpSpPr/>
          <p:nvPr/>
        </p:nvGrpSpPr>
        <p:grpSpPr>
          <a:xfrm>
            <a:off x="1052478" y="1825389"/>
            <a:ext cx="822746" cy="822746"/>
            <a:chOff x="1078752" y="2716220"/>
            <a:chExt cx="822960" cy="822960"/>
          </a:xfrm>
        </p:grpSpPr>
        <p:sp>
          <p:nvSpPr>
            <p:cNvPr id="15" name="Rounded Rectangle 13">
              <a:extLst>
                <a:ext uri="{FF2B5EF4-FFF2-40B4-BE49-F238E27FC236}">
                  <a16:creationId xmlns:a16="http://schemas.microsoft.com/office/drawing/2014/main" id="{878FBD23-86EB-04CA-882C-624617C114D2}"/>
                </a:ext>
              </a:extLst>
            </p:cNvPr>
            <p:cNvSpPr/>
            <p:nvPr/>
          </p:nvSpPr>
          <p:spPr>
            <a:xfrm>
              <a:off x="1078752" y="2716220"/>
              <a:ext cx="822960" cy="8229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3">
              <a:extLst>
                <a:ext uri="{FF2B5EF4-FFF2-40B4-BE49-F238E27FC236}">
                  <a16:creationId xmlns:a16="http://schemas.microsoft.com/office/drawing/2014/main" id="{34B6DFD6-B844-9B8F-DF53-D0F523BE2D8C}"/>
                </a:ext>
              </a:extLst>
            </p:cNvPr>
            <p:cNvGrpSpPr>
              <a:grpSpLocks noChangeAspect="1"/>
            </p:cNvGrpSpPr>
            <p:nvPr/>
          </p:nvGrpSpPr>
          <p:grpSpPr bwMode="auto">
            <a:xfrm>
              <a:off x="1261632" y="2941167"/>
              <a:ext cx="457200" cy="373063"/>
              <a:chOff x="76" y="440"/>
              <a:chExt cx="288" cy="235"/>
            </a:xfrm>
            <a:solidFill>
              <a:schemeClr val="bg1"/>
            </a:solidFill>
          </p:grpSpPr>
          <p:sp>
            <p:nvSpPr>
              <p:cNvPr id="17" name="Freeform 15">
                <a:extLst>
                  <a:ext uri="{FF2B5EF4-FFF2-40B4-BE49-F238E27FC236}">
                    <a16:creationId xmlns:a16="http://schemas.microsoft.com/office/drawing/2014/main" id="{082A3047-8891-CC91-E780-3FEBD9A4EFE8}"/>
                  </a:ext>
                </a:extLst>
              </p:cNvPr>
              <p:cNvSpPr>
                <a:spLocks/>
              </p:cNvSpPr>
              <p:nvPr/>
            </p:nvSpPr>
            <p:spPr bwMode="auto">
              <a:xfrm>
                <a:off x="76" y="440"/>
                <a:ext cx="199" cy="199"/>
              </a:xfrm>
              <a:custGeom>
                <a:avLst/>
                <a:gdLst>
                  <a:gd name="T0" fmla="*/ 1371 w 2391"/>
                  <a:gd name="T1" fmla="*/ 12 h 2382"/>
                  <a:gd name="T2" fmla="*/ 1618 w 2391"/>
                  <a:gd name="T3" fmla="*/ 76 h 2382"/>
                  <a:gd name="T4" fmla="*/ 1840 w 2391"/>
                  <a:gd name="T5" fmla="*/ 188 h 2382"/>
                  <a:gd name="T6" fmla="*/ 2035 w 2391"/>
                  <a:gd name="T7" fmla="*/ 343 h 2382"/>
                  <a:gd name="T8" fmla="*/ 2192 w 2391"/>
                  <a:gd name="T9" fmla="*/ 534 h 2382"/>
                  <a:gd name="T10" fmla="*/ 2307 w 2391"/>
                  <a:gd name="T11" fmla="*/ 755 h 2382"/>
                  <a:gd name="T12" fmla="*/ 2376 w 2391"/>
                  <a:gd name="T13" fmla="*/ 1000 h 2382"/>
                  <a:gd name="T14" fmla="*/ 2256 w 2391"/>
                  <a:gd name="T15" fmla="*/ 1173 h 2382"/>
                  <a:gd name="T16" fmla="*/ 2221 w 2391"/>
                  <a:gd name="T17" fmla="*/ 924 h 2382"/>
                  <a:gd name="T18" fmla="*/ 2132 w 2391"/>
                  <a:gd name="T19" fmla="*/ 695 h 2382"/>
                  <a:gd name="T20" fmla="*/ 1994 w 2391"/>
                  <a:gd name="T21" fmla="*/ 497 h 2382"/>
                  <a:gd name="T22" fmla="*/ 1816 w 2391"/>
                  <a:gd name="T23" fmla="*/ 334 h 2382"/>
                  <a:gd name="T24" fmla="*/ 1605 w 2391"/>
                  <a:gd name="T25" fmla="*/ 216 h 2382"/>
                  <a:gd name="T26" fmla="*/ 1367 w 2391"/>
                  <a:gd name="T27" fmla="*/ 148 h 2382"/>
                  <a:gd name="T28" fmla="*/ 1114 w 2391"/>
                  <a:gd name="T29" fmla="*/ 137 h 2382"/>
                  <a:gd name="T30" fmla="*/ 876 w 2391"/>
                  <a:gd name="T31" fmla="*/ 183 h 2382"/>
                  <a:gd name="T32" fmla="*/ 661 w 2391"/>
                  <a:gd name="T33" fmla="*/ 279 h 2382"/>
                  <a:gd name="T34" fmla="*/ 475 w 2391"/>
                  <a:gd name="T35" fmla="*/ 418 h 2382"/>
                  <a:gd name="T36" fmla="*/ 322 w 2391"/>
                  <a:gd name="T37" fmla="*/ 594 h 2382"/>
                  <a:gd name="T38" fmla="*/ 211 w 2391"/>
                  <a:gd name="T39" fmla="*/ 799 h 2382"/>
                  <a:gd name="T40" fmla="*/ 147 w 2391"/>
                  <a:gd name="T41" fmla="*/ 1030 h 2382"/>
                  <a:gd name="T42" fmla="*/ 139 w 2391"/>
                  <a:gd name="T43" fmla="*/ 1280 h 2382"/>
                  <a:gd name="T44" fmla="*/ 188 w 2391"/>
                  <a:gd name="T45" fmla="*/ 1526 h 2382"/>
                  <a:gd name="T46" fmla="*/ 291 w 2391"/>
                  <a:gd name="T47" fmla="*/ 1748 h 2382"/>
                  <a:gd name="T48" fmla="*/ 442 w 2391"/>
                  <a:gd name="T49" fmla="*/ 1938 h 2382"/>
                  <a:gd name="T50" fmla="*/ 631 w 2391"/>
                  <a:gd name="T51" fmla="*/ 2090 h 2382"/>
                  <a:gd name="T52" fmla="*/ 852 w 2391"/>
                  <a:gd name="T53" fmla="*/ 2195 h 2382"/>
                  <a:gd name="T54" fmla="*/ 1096 w 2391"/>
                  <a:gd name="T55" fmla="*/ 2249 h 2382"/>
                  <a:gd name="T56" fmla="*/ 998 w 2391"/>
                  <a:gd name="T57" fmla="*/ 2371 h 2382"/>
                  <a:gd name="T58" fmla="*/ 754 w 2391"/>
                  <a:gd name="T59" fmla="*/ 2303 h 2382"/>
                  <a:gd name="T60" fmla="*/ 533 w 2391"/>
                  <a:gd name="T61" fmla="*/ 2187 h 2382"/>
                  <a:gd name="T62" fmla="*/ 343 w 2391"/>
                  <a:gd name="T63" fmla="*/ 2030 h 2382"/>
                  <a:gd name="T64" fmla="*/ 189 w 2391"/>
                  <a:gd name="T65" fmla="*/ 1836 h 2382"/>
                  <a:gd name="T66" fmla="*/ 76 w 2391"/>
                  <a:gd name="T67" fmla="*/ 1614 h 2382"/>
                  <a:gd name="T68" fmla="*/ 13 w 2391"/>
                  <a:gd name="T69" fmla="*/ 1368 h 2382"/>
                  <a:gd name="T70" fmla="*/ 3 w 2391"/>
                  <a:gd name="T71" fmla="*/ 1105 h 2382"/>
                  <a:gd name="T72" fmla="*/ 51 w 2391"/>
                  <a:gd name="T73" fmla="*/ 849 h 2382"/>
                  <a:gd name="T74" fmla="*/ 149 w 2391"/>
                  <a:gd name="T75" fmla="*/ 616 h 2382"/>
                  <a:gd name="T76" fmla="*/ 293 w 2391"/>
                  <a:gd name="T77" fmla="*/ 411 h 2382"/>
                  <a:gd name="T78" fmla="*/ 477 w 2391"/>
                  <a:gd name="T79" fmla="*/ 241 h 2382"/>
                  <a:gd name="T80" fmla="*/ 693 w 2391"/>
                  <a:gd name="T81" fmla="*/ 111 h 2382"/>
                  <a:gd name="T82" fmla="*/ 935 w 2391"/>
                  <a:gd name="T83" fmla="*/ 28 h 2382"/>
                  <a:gd name="T84" fmla="*/ 1197 w 2391"/>
                  <a:gd name="T85" fmla="*/ 0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1" h="2382">
                    <a:moveTo>
                      <a:pt x="1197" y="0"/>
                    </a:moveTo>
                    <a:lnTo>
                      <a:pt x="1285" y="3"/>
                    </a:lnTo>
                    <a:lnTo>
                      <a:pt x="1371" y="12"/>
                    </a:lnTo>
                    <a:lnTo>
                      <a:pt x="1455" y="28"/>
                    </a:lnTo>
                    <a:lnTo>
                      <a:pt x="1538" y="49"/>
                    </a:lnTo>
                    <a:lnTo>
                      <a:pt x="1618" y="76"/>
                    </a:lnTo>
                    <a:lnTo>
                      <a:pt x="1695" y="109"/>
                    </a:lnTo>
                    <a:lnTo>
                      <a:pt x="1769" y="146"/>
                    </a:lnTo>
                    <a:lnTo>
                      <a:pt x="1840" y="188"/>
                    </a:lnTo>
                    <a:lnTo>
                      <a:pt x="1909" y="235"/>
                    </a:lnTo>
                    <a:lnTo>
                      <a:pt x="1973" y="288"/>
                    </a:lnTo>
                    <a:lnTo>
                      <a:pt x="2035" y="343"/>
                    </a:lnTo>
                    <a:lnTo>
                      <a:pt x="2091" y="403"/>
                    </a:lnTo>
                    <a:lnTo>
                      <a:pt x="2144" y="467"/>
                    </a:lnTo>
                    <a:lnTo>
                      <a:pt x="2192" y="534"/>
                    </a:lnTo>
                    <a:lnTo>
                      <a:pt x="2235" y="604"/>
                    </a:lnTo>
                    <a:lnTo>
                      <a:pt x="2275" y="678"/>
                    </a:lnTo>
                    <a:lnTo>
                      <a:pt x="2307" y="755"/>
                    </a:lnTo>
                    <a:lnTo>
                      <a:pt x="2336" y="834"/>
                    </a:lnTo>
                    <a:lnTo>
                      <a:pt x="2359" y="916"/>
                    </a:lnTo>
                    <a:lnTo>
                      <a:pt x="2376" y="1000"/>
                    </a:lnTo>
                    <a:lnTo>
                      <a:pt x="2387" y="1086"/>
                    </a:lnTo>
                    <a:lnTo>
                      <a:pt x="2391" y="1173"/>
                    </a:lnTo>
                    <a:lnTo>
                      <a:pt x="2256" y="1173"/>
                    </a:lnTo>
                    <a:lnTo>
                      <a:pt x="2252" y="1088"/>
                    </a:lnTo>
                    <a:lnTo>
                      <a:pt x="2240" y="1004"/>
                    </a:lnTo>
                    <a:lnTo>
                      <a:pt x="2221" y="924"/>
                    </a:lnTo>
                    <a:lnTo>
                      <a:pt x="2197" y="844"/>
                    </a:lnTo>
                    <a:lnTo>
                      <a:pt x="2168" y="768"/>
                    </a:lnTo>
                    <a:lnTo>
                      <a:pt x="2132" y="695"/>
                    </a:lnTo>
                    <a:lnTo>
                      <a:pt x="2091" y="625"/>
                    </a:lnTo>
                    <a:lnTo>
                      <a:pt x="2045" y="559"/>
                    </a:lnTo>
                    <a:lnTo>
                      <a:pt x="1994" y="497"/>
                    </a:lnTo>
                    <a:lnTo>
                      <a:pt x="1940" y="438"/>
                    </a:lnTo>
                    <a:lnTo>
                      <a:pt x="1880" y="383"/>
                    </a:lnTo>
                    <a:lnTo>
                      <a:pt x="1816" y="334"/>
                    </a:lnTo>
                    <a:lnTo>
                      <a:pt x="1749" y="290"/>
                    </a:lnTo>
                    <a:lnTo>
                      <a:pt x="1679" y="249"/>
                    </a:lnTo>
                    <a:lnTo>
                      <a:pt x="1605" y="216"/>
                    </a:lnTo>
                    <a:lnTo>
                      <a:pt x="1527" y="187"/>
                    </a:lnTo>
                    <a:lnTo>
                      <a:pt x="1449" y="164"/>
                    </a:lnTo>
                    <a:lnTo>
                      <a:pt x="1367" y="148"/>
                    </a:lnTo>
                    <a:lnTo>
                      <a:pt x="1283" y="137"/>
                    </a:lnTo>
                    <a:lnTo>
                      <a:pt x="1197" y="134"/>
                    </a:lnTo>
                    <a:lnTo>
                      <a:pt x="1114" y="137"/>
                    </a:lnTo>
                    <a:lnTo>
                      <a:pt x="1033" y="147"/>
                    </a:lnTo>
                    <a:lnTo>
                      <a:pt x="953" y="162"/>
                    </a:lnTo>
                    <a:lnTo>
                      <a:pt x="876" y="183"/>
                    </a:lnTo>
                    <a:lnTo>
                      <a:pt x="802" y="210"/>
                    </a:lnTo>
                    <a:lnTo>
                      <a:pt x="730" y="242"/>
                    </a:lnTo>
                    <a:lnTo>
                      <a:pt x="661" y="279"/>
                    </a:lnTo>
                    <a:lnTo>
                      <a:pt x="596" y="321"/>
                    </a:lnTo>
                    <a:lnTo>
                      <a:pt x="532" y="367"/>
                    </a:lnTo>
                    <a:lnTo>
                      <a:pt x="475" y="418"/>
                    </a:lnTo>
                    <a:lnTo>
                      <a:pt x="419" y="473"/>
                    </a:lnTo>
                    <a:lnTo>
                      <a:pt x="369" y="531"/>
                    </a:lnTo>
                    <a:lnTo>
                      <a:pt x="322" y="594"/>
                    </a:lnTo>
                    <a:lnTo>
                      <a:pt x="280" y="659"/>
                    </a:lnTo>
                    <a:lnTo>
                      <a:pt x="243" y="729"/>
                    </a:lnTo>
                    <a:lnTo>
                      <a:pt x="211" y="799"/>
                    </a:lnTo>
                    <a:lnTo>
                      <a:pt x="184" y="875"/>
                    </a:lnTo>
                    <a:lnTo>
                      <a:pt x="163" y="951"/>
                    </a:lnTo>
                    <a:lnTo>
                      <a:pt x="147" y="1030"/>
                    </a:lnTo>
                    <a:lnTo>
                      <a:pt x="137" y="1111"/>
                    </a:lnTo>
                    <a:lnTo>
                      <a:pt x="134" y="1194"/>
                    </a:lnTo>
                    <a:lnTo>
                      <a:pt x="139" y="1280"/>
                    </a:lnTo>
                    <a:lnTo>
                      <a:pt x="148" y="1365"/>
                    </a:lnTo>
                    <a:lnTo>
                      <a:pt x="165" y="1446"/>
                    </a:lnTo>
                    <a:lnTo>
                      <a:pt x="188" y="1526"/>
                    </a:lnTo>
                    <a:lnTo>
                      <a:pt x="217" y="1603"/>
                    </a:lnTo>
                    <a:lnTo>
                      <a:pt x="252" y="1677"/>
                    </a:lnTo>
                    <a:lnTo>
                      <a:pt x="291" y="1748"/>
                    </a:lnTo>
                    <a:lnTo>
                      <a:pt x="337" y="1815"/>
                    </a:lnTo>
                    <a:lnTo>
                      <a:pt x="387" y="1879"/>
                    </a:lnTo>
                    <a:lnTo>
                      <a:pt x="442" y="1938"/>
                    </a:lnTo>
                    <a:lnTo>
                      <a:pt x="501" y="1993"/>
                    </a:lnTo>
                    <a:lnTo>
                      <a:pt x="564" y="2044"/>
                    </a:lnTo>
                    <a:lnTo>
                      <a:pt x="631" y="2090"/>
                    </a:lnTo>
                    <a:lnTo>
                      <a:pt x="701" y="2131"/>
                    </a:lnTo>
                    <a:lnTo>
                      <a:pt x="775" y="2166"/>
                    </a:lnTo>
                    <a:lnTo>
                      <a:pt x="852" y="2195"/>
                    </a:lnTo>
                    <a:lnTo>
                      <a:pt x="931" y="2219"/>
                    </a:lnTo>
                    <a:lnTo>
                      <a:pt x="1012" y="2238"/>
                    </a:lnTo>
                    <a:lnTo>
                      <a:pt x="1096" y="2249"/>
                    </a:lnTo>
                    <a:lnTo>
                      <a:pt x="1096" y="2382"/>
                    </a:lnTo>
                    <a:lnTo>
                      <a:pt x="1084" y="2382"/>
                    </a:lnTo>
                    <a:lnTo>
                      <a:pt x="998" y="2371"/>
                    </a:lnTo>
                    <a:lnTo>
                      <a:pt x="915" y="2354"/>
                    </a:lnTo>
                    <a:lnTo>
                      <a:pt x="833" y="2332"/>
                    </a:lnTo>
                    <a:lnTo>
                      <a:pt x="754" y="2303"/>
                    </a:lnTo>
                    <a:lnTo>
                      <a:pt x="677" y="2270"/>
                    </a:lnTo>
                    <a:lnTo>
                      <a:pt x="604" y="2230"/>
                    </a:lnTo>
                    <a:lnTo>
                      <a:pt x="533" y="2187"/>
                    </a:lnTo>
                    <a:lnTo>
                      <a:pt x="466" y="2139"/>
                    </a:lnTo>
                    <a:lnTo>
                      <a:pt x="403" y="2087"/>
                    </a:lnTo>
                    <a:lnTo>
                      <a:pt x="343" y="2030"/>
                    </a:lnTo>
                    <a:lnTo>
                      <a:pt x="287" y="1969"/>
                    </a:lnTo>
                    <a:lnTo>
                      <a:pt x="236" y="1905"/>
                    </a:lnTo>
                    <a:lnTo>
                      <a:pt x="189" y="1836"/>
                    </a:lnTo>
                    <a:lnTo>
                      <a:pt x="146" y="1765"/>
                    </a:lnTo>
                    <a:lnTo>
                      <a:pt x="109" y="1691"/>
                    </a:lnTo>
                    <a:lnTo>
                      <a:pt x="76" y="1614"/>
                    </a:lnTo>
                    <a:lnTo>
                      <a:pt x="49" y="1534"/>
                    </a:lnTo>
                    <a:lnTo>
                      <a:pt x="28" y="1453"/>
                    </a:lnTo>
                    <a:lnTo>
                      <a:pt x="13" y="1368"/>
                    </a:lnTo>
                    <a:lnTo>
                      <a:pt x="3" y="1282"/>
                    </a:lnTo>
                    <a:lnTo>
                      <a:pt x="0" y="1194"/>
                    </a:lnTo>
                    <a:lnTo>
                      <a:pt x="3" y="1105"/>
                    </a:lnTo>
                    <a:lnTo>
                      <a:pt x="13" y="1018"/>
                    </a:lnTo>
                    <a:lnTo>
                      <a:pt x="28" y="932"/>
                    </a:lnTo>
                    <a:lnTo>
                      <a:pt x="51" y="849"/>
                    </a:lnTo>
                    <a:lnTo>
                      <a:pt x="79" y="769"/>
                    </a:lnTo>
                    <a:lnTo>
                      <a:pt x="111" y="692"/>
                    </a:lnTo>
                    <a:lnTo>
                      <a:pt x="149" y="616"/>
                    </a:lnTo>
                    <a:lnTo>
                      <a:pt x="193" y="545"/>
                    </a:lnTo>
                    <a:lnTo>
                      <a:pt x="241" y="476"/>
                    </a:lnTo>
                    <a:lnTo>
                      <a:pt x="293" y="411"/>
                    </a:lnTo>
                    <a:lnTo>
                      <a:pt x="351" y="350"/>
                    </a:lnTo>
                    <a:lnTo>
                      <a:pt x="412" y="293"/>
                    </a:lnTo>
                    <a:lnTo>
                      <a:pt x="477" y="241"/>
                    </a:lnTo>
                    <a:lnTo>
                      <a:pt x="545" y="193"/>
                    </a:lnTo>
                    <a:lnTo>
                      <a:pt x="617" y="149"/>
                    </a:lnTo>
                    <a:lnTo>
                      <a:pt x="693" y="111"/>
                    </a:lnTo>
                    <a:lnTo>
                      <a:pt x="770" y="78"/>
                    </a:lnTo>
                    <a:lnTo>
                      <a:pt x="851" y="50"/>
                    </a:lnTo>
                    <a:lnTo>
                      <a:pt x="935" y="28"/>
                    </a:lnTo>
                    <a:lnTo>
                      <a:pt x="1020" y="13"/>
                    </a:lnTo>
                    <a:lnTo>
                      <a:pt x="1107" y="3"/>
                    </a:lnTo>
                    <a:lnTo>
                      <a:pt x="1197"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6">
                <a:extLst>
                  <a:ext uri="{FF2B5EF4-FFF2-40B4-BE49-F238E27FC236}">
                    <a16:creationId xmlns:a16="http://schemas.microsoft.com/office/drawing/2014/main" id="{BB62AB7B-D69F-EE15-75B8-9049C52A3D73}"/>
                  </a:ext>
                </a:extLst>
              </p:cNvPr>
              <p:cNvSpPr>
                <a:spLocks noEditPoints="1"/>
              </p:cNvSpPr>
              <p:nvPr/>
            </p:nvSpPr>
            <p:spPr bwMode="auto">
              <a:xfrm>
                <a:off x="93" y="456"/>
                <a:ext cx="167" cy="165"/>
              </a:xfrm>
              <a:custGeom>
                <a:avLst/>
                <a:gdLst>
                  <a:gd name="T0" fmla="*/ 386 w 2006"/>
                  <a:gd name="T1" fmla="*/ 609 h 1986"/>
                  <a:gd name="T2" fmla="*/ 238 w 2006"/>
                  <a:gd name="T3" fmla="*/ 817 h 1986"/>
                  <a:gd name="T4" fmla="*/ 241 w 2006"/>
                  <a:gd name="T5" fmla="*/ 1084 h 1986"/>
                  <a:gd name="T6" fmla="*/ 289 w 2006"/>
                  <a:gd name="T7" fmla="*/ 1344 h 1986"/>
                  <a:gd name="T8" fmla="*/ 531 w 2006"/>
                  <a:gd name="T9" fmla="*/ 1397 h 1986"/>
                  <a:gd name="T10" fmla="*/ 533 w 2006"/>
                  <a:gd name="T11" fmla="*/ 1199 h 1986"/>
                  <a:gd name="T12" fmla="*/ 517 w 2006"/>
                  <a:gd name="T13" fmla="*/ 887 h 1986"/>
                  <a:gd name="T14" fmla="*/ 556 w 2006"/>
                  <a:gd name="T15" fmla="*/ 575 h 1986"/>
                  <a:gd name="T16" fmla="*/ 771 w 2006"/>
                  <a:gd name="T17" fmla="*/ 162 h 1986"/>
                  <a:gd name="T18" fmla="*/ 699 w 2006"/>
                  <a:gd name="T19" fmla="*/ 433 h 1986"/>
                  <a:gd name="T20" fmla="*/ 1010 w 2006"/>
                  <a:gd name="T21" fmla="*/ 412 h 1986"/>
                  <a:gd name="T22" fmla="*/ 1142 w 2006"/>
                  <a:gd name="T23" fmla="*/ 338 h 1986"/>
                  <a:gd name="T24" fmla="*/ 1065 w 2006"/>
                  <a:gd name="T25" fmla="*/ 93 h 1986"/>
                  <a:gd name="T26" fmla="*/ 1088 w 2006"/>
                  <a:gd name="T27" fmla="*/ 81 h 1986"/>
                  <a:gd name="T28" fmla="*/ 1180 w 2006"/>
                  <a:gd name="T29" fmla="*/ 230 h 1986"/>
                  <a:gd name="T30" fmla="*/ 1267 w 2006"/>
                  <a:gd name="T31" fmla="*/ 436 h 1986"/>
                  <a:gd name="T32" fmla="*/ 1534 w 2006"/>
                  <a:gd name="T33" fmla="*/ 500 h 1986"/>
                  <a:gd name="T34" fmla="*/ 1647 w 2006"/>
                  <a:gd name="T35" fmla="*/ 469 h 1986"/>
                  <a:gd name="T36" fmla="*/ 1532 w 2006"/>
                  <a:gd name="T37" fmla="*/ 227 h 1986"/>
                  <a:gd name="T38" fmla="*/ 1584 w 2006"/>
                  <a:gd name="T39" fmla="*/ 237 h 1986"/>
                  <a:gd name="T40" fmla="*/ 1711 w 2006"/>
                  <a:gd name="T41" fmla="*/ 396 h 1986"/>
                  <a:gd name="T42" fmla="*/ 1795 w 2006"/>
                  <a:gd name="T43" fmla="*/ 566 h 1986"/>
                  <a:gd name="T44" fmla="*/ 1944 w 2006"/>
                  <a:gd name="T45" fmla="*/ 688 h 1986"/>
                  <a:gd name="T46" fmla="*/ 1847 w 2006"/>
                  <a:gd name="T47" fmla="*/ 755 h 1986"/>
                  <a:gd name="T48" fmla="*/ 1862 w 2006"/>
                  <a:gd name="T49" fmla="*/ 985 h 1986"/>
                  <a:gd name="T50" fmla="*/ 1729 w 2006"/>
                  <a:gd name="T51" fmla="*/ 898 h 1986"/>
                  <a:gd name="T52" fmla="*/ 1700 w 2006"/>
                  <a:gd name="T53" fmla="*/ 646 h 1986"/>
                  <a:gd name="T54" fmla="*/ 1406 w 2006"/>
                  <a:gd name="T55" fmla="*/ 585 h 1986"/>
                  <a:gd name="T56" fmla="*/ 1340 w 2006"/>
                  <a:gd name="T57" fmla="*/ 776 h 1986"/>
                  <a:gd name="T58" fmla="*/ 1215 w 2006"/>
                  <a:gd name="T59" fmla="*/ 985 h 1986"/>
                  <a:gd name="T60" fmla="*/ 1201 w 2006"/>
                  <a:gd name="T61" fmla="*/ 664 h 1986"/>
                  <a:gd name="T62" fmla="*/ 1007 w 2006"/>
                  <a:gd name="T63" fmla="*/ 546 h 1986"/>
                  <a:gd name="T64" fmla="*/ 676 w 2006"/>
                  <a:gd name="T65" fmla="*/ 560 h 1986"/>
                  <a:gd name="T66" fmla="*/ 650 w 2006"/>
                  <a:gd name="T67" fmla="*/ 880 h 1986"/>
                  <a:gd name="T68" fmla="*/ 672 w 2006"/>
                  <a:gd name="T69" fmla="*/ 1275 h 1986"/>
                  <a:gd name="T70" fmla="*/ 892 w 2006"/>
                  <a:gd name="T71" fmla="*/ 1427 h 1986"/>
                  <a:gd name="T72" fmla="*/ 719 w 2006"/>
                  <a:gd name="T73" fmla="*/ 1547 h 1986"/>
                  <a:gd name="T74" fmla="*/ 833 w 2006"/>
                  <a:gd name="T75" fmla="*/ 1986 h 1986"/>
                  <a:gd name="T76" fmla="*/ 706 w 2006"/>
                  <a:gd name="T77" fmla="*/ 1766 h 1986"/>
                  <a:gd name="T78" fmla="*/ 610 w 2006"/>
                  <a:gd name="T79" fmla="*/ 1528 h 1986"/>
                  <a:gd name="T80" fmla="*/ 389 w 2006"/>
                  <a:gd name="T81" fmla="*/ 1467 h 1986"/>
                  <a:gd name="T82" fmla="*/ 416 w 2006"/>
                  <a:gd name="T83" fmla="*/ 1715 h 1986"/>
                  <a:gd name="T84" fmla="*/ 397 w 2006"/>
                  <a:gd name="T85" fmla="*/ 1766 h 1986"/>
                  <a:gd name="T86" fmla="*/ 285 w 2006"/>
                  <a:gd name="T87" fmla="*/ 1605 h 1986"/>
                  <a:gd name="T88" fmla="*/ 192 w 2006"/>
                  <a:gd name="T89" fmla="*/ 1417 h 1986"/>
                  <a:gd name="T90" fmla="*/ 105 w 2006"/>
                  <a:gd name="T91" fmla="*/ 1326 h 1986"/>
                  <a:gd name="T92" fmla="*/ 0 w 2006"/>
                  <a:gd name="T93" fmla="*/ 1245 h 1986"/>
                  <a:gd name="T94" fmla="*/ 132 w 2006"/>
                  <a:gd name="T95" fmla="*/ 1230 h 1986"/>
                  <a:gd name="T96" fmla="*/ 99 w 2006"/>
                  <a:gd name="T97" fmla="*/ 1002 h 1986"/>
                  <a:gd name="T98" fmla="*/ 116 w 2006"/>
                  <a:gd name="T99" fmla="*/ 762 h 1986"/>
                  <a:gd name="T100" fmla="*/ 17 w 2006"/>
                  <a:gd name="T101" fmla="*/ 729 h 1986"/>
                  <a:gd name="T102" fmla="*/ 122 w 2006"/>
                  <a:gd name="T103" fmla="*/ 648 h 1986"/>
                  <a:gd name="T104" fmla="*/ 187 w 2006"/>
                  <a:gd name="T105" fmla="*/ 530 h 1986"/>
                  <a:gd name="T106" fmla="*/ 289 w 2006"/>
                  <a:gd name="T107" fmla="*/ 352 h 1986"/>
                  <a:gd name="T108" fmla="*/ 425 w 2006"/>
                  <a:gd name="T109" fmla="*/ 203 h 1986"/>
                  <a:gd name="T110" fmla="*/ 388 w 2006"/>
                  <a:gd name="T111" fmla="*/ 315 h 1986"/>
                  <a:gd name="T112" fmla="*/ 289 w 2006"/>
                  <a:gd name="T113" fmla="*/ 555 h 1986"/>
                  <a:gd name="T114" fmla="*/ 482 w 2006"/>
                  <a:gd name="T115" fmla="*/ 482 h 1986"/>
                  <a:gd name="T116" fmla="*/ 616 w 2006"/>
                  <a:gd name="T117" fmla="*/ 373 h 1986"/>
                  <a:gd name="T118" fmla="*/ 717 w 2006"/>
                  <a:gd name="T119" fmla="*/ 159 h 1986"/>
                  <a:gd name="T120" fmla="*/ 804 w 2006"/>
                  <a:gd name="T121" fmla="*/ 3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6" h="1986">
                    <a:moveTo>
                      <a:pt x="556" y="575"/>
                    </a:moveTo>
                    <a:lnTo>
                      <a:pt x="507" y="584"/>
                    </a:lnTo>
                    <a:lnTo>
                      <a:pt x="386" y="609"/>
                    </a:lnTo>
                    <a:lnTo>
                      <a:pt x="266" y="640"/>
                    </a:lnTo>
                    <a:lnTo>
                      <a:pt x="249" y="728"/>
                    </a:lnTo>
                    <a:lnTo>
                      <a:pt x="238" y="817"/>
                    </a:lnTo>
                    <a:lnTo>
                      <a:pt x="233" y="906"/>
                    </a:lnTo>
                    <a:lnTo>
                      <a:pt x="235" y="996"/>
                    </a:lnTo>
                    <a:lnTo>
                      <a:pt x="241" y="1084"/>
                    </a:lnTo>
                    <a:lnTo>
                      <a:pt x="253" y="1171"/>
                    </a:lnTo>
                    <a:lnTo>
                      <a:pt x="268" y="1258"/>
                    </a:lnTo>
                    <a:lnTo>
                      <a:pt x="289" y="1344"/>
                    </a:lnTo>
                    <a:lnTo>
                      <a:pt x="389" y="1369"/>
                    </a:lnTo>
                    <a:lnTo>
                      <a:pt x="490" y="1390"/>
                    </a:lnTo>
                    <a:lnTo>
                      <a:pt x="531" y="1397"/>
                    </a:lnTo>
                    <a:lnTo>
                      <a:pt x="574" y="1403"/>
                    </a:lnTo>
                    <a:lnTo>
                      <a:pt x="551" y="1302"/>
                    </a:lnTo>
                    <a:lnTo>
                      <a:pt x="533" y="1199"/>
                    </a:lnTo>
                    <a:lnTo>
                      <a:pt x="521" y="1096"/>
                    </a:lnTo>
                    <a:lnTo>
                      <a:pt x="516" y="991"/>
                    </a:lnTo>
                    <a:lnTo>
                      <a:pt x="517" y="887"/>
                    </a:lnTo>
                    <a:lnTo>
                      <a:pt x="524" y="782"/>
                    </a:lnTo>
                    <a:lnTo>
                      <a:pt x="537" y="679"/>
                    </a:lnTo>
                    <a:lnTo>
                      <a:pt x="556" y="575"/>
                    </a:lnTo>
                    <a:close/>
                    <a:moveTo>
                      <a:pt x="833" y="0"/>
                    </a:moveTo>
                    <a:lnTo>
                      <a:pt x="801" y="81"/>
                    </a:lnTo>
                    <a:lnTo>
                      <a:pt x="771" y="162"/>
                    </a:lnTo>
                    <a:lnTo>
                      <a:pt x="746" y="242"/>
                    </a:lnTo>
                    <a:lnTo>
                      <a:pt x="720" y="337"/>
                    </a:lnTo>
                    <a:lnTo>
                      <a:pt x="699" y="433"/>
                    </a:lnTo>
                    <a:lnTo>
                      <a:pt x="803" y="420"/>
                    </a:lnTo>
                    <a:lnTo>
                      <a:pt x="907" y="412"/>
                    </a:lnTo>
                    <a:lnTo>
                      <a:pt x="1010" y="412"/>
                    </a:lnTo>
                    <a:lnTo>
                      <a:pt x="1087" y="415"/>
                    </a:lnTo>
                    <a:lnTo>
                      <a:pt x="1162" y="422"/>
                    </a:lnTo>
                    <a:lnTo>
                      <a:pt x="1142" y="338"/>
                    </a:lnTo>
                    <a:lnTo>
                      <a:pt x="1119" y="255"/>
                    </a:lnTo>
                    <a:lnTo>
                      <a:pt x="1094" y="174"/>
                    </a:lnTo>
                    <a:lnTo>
                      <a:pt x="1065" y="93"/>
                    </a:lnTo>
                    <a:lnTo>
                      <a:pt x="1032" y="12"/>
                    </a:lnTo>
                    <a:lnTo>
                      <a:pt x="1060" y="46"/>
                    </a:lnTo>
                    <a:lnTo>
                      <a:pt x="1088" y="81"/>
                    </a:lnTo>
                    <a:lnTo>
                      <a:pt x="1113" y="117"/>
                    </a:lnTo>
                    <a:lnTo>
                      <a:pt x="1149" y="172"/>
                    </a:lnTo>
                    <a:lnTo>
                      <a:pt x="1180" y="230"/>
                    </a:lnTo>
                    <a:lnTo>
                      <a:pt x="1213" y="298"/>
                    </a:lnTo>
                    <a:lnTo>
                      <a:pt x="1241" y="366"/>
                    </a:lnTo>
                    <a:lnTo>
                      <a:pt x="1267" y="436"/>
                    </a:lnTo>
                    <a:lnTo>
                      <a:pt x="1357" y="453"/>
                    </a:lnTo>
                    <a:lnTo>
                      <a:pt x="1445" y="475"/>
                    </a:lnTo>
                    <a:lnTo>
                      <a:pt x="1534" y="500"/>
                    </a:lnTo>
                    <a:lnTo>
                      <a:pt x="1605" y="525"/>
                    </a:lnTo>
                    <a:lnTo>
                      <a:pt x="1676" y="553"/>
                    </a:lnTo>
                    <a:lnTo>
                      <a:pt x="1647" y="469"/>
                    </a:lnTo>
                    <a:lnTo>
                      <a:pt x="1613" y="387"/>
                    </a:lnTo>
                    <a:lnTo>
                      <a:pt x="1575" y="306"/>
                    </a:lnTo>
                    <a:lnTo>
                      <a:pt x="1532" y="227"/>
                    </a:lnTo>
                    <a:lnTo>
                      <a:pt x="1485" y="147"/>
                    </a:lnTo>
                    <a:lnTo>
                      <a:pt x="1536" y="190"/>
                    </a:lnTo>
                    <a:lnTo>
                      <a:pt x="1584" y="237"/>
                    </a:lnTo>
                    <a:lnTo>
                      <a:pt x="1630" y="287"/>
                    </a:lnTo>
                    <a:lnTo>
                      <a:pt x="1671" y="340"/>
                    </a:lnTo>
                    <a:lnTo>
                      <a:pt x="1711" y="396"/>
                    </a:lnTo>
                    <a:lnTo>
                      <a:pt x="1744" y="456"/>
                    </a:lnTo>
                    <a:lnTo>
                      <a:pt x="1775" y="517"/>
                    </a:lnTo>
                    <a:lnTo>
                      <a:pt x="1795" y="566"/>
                    </a:lnTo>
                    <a:lnTo>
                      <a:pt x="1812" y="615"/>
                    </a:lnTo>
                    <a:lnTo>
                      <a:pt x="1879" y="649"/>
                    </a:lnTo>
                    <a:lnTo>
                      <a:pt x="1944" y="688"/>
                    </a:lnTo>
                    <a:lnTo>
                      <a:pt x="2006" y="729"/>
                    </a:lnTo>
                    <a:lnTo>
                      <a:pt x="1831" y="680"/>
                    </a:lnTo>
                    <a:lnTo>
                      <a:pt x="1847" y="755"/>
                    </a:lnTo>
                    <a:lnTo>
                      <a:pt x="1858" y="831"/>
                    </a:lnTo>
                    <a:lnTo>
                      <a:pt x="1862" y="909"/>
                    </a:lnTo>
                    <a:lnTo>
                      <a:pt x="1862" y="985"/>
                    </a:lnTo>
                    <a:lnTo>
                      <a:pt x="1727" y="985"/>
                    </a:lnTo>
                    <a:lnTo>
                      <a:pt x="1727" y="984"/>
                    </a:lnTo>
                    <a:lnTo>
                      <a:pt x="1729" y="898"/>
                    </a:lnTo>
                    <a:lnTo>
                      <a:pt x="1725" y="814"/>
                    </a:lnTo>
                    <a:lnTo>
                      <a:pt x="1715" y="729"/>
                    </a:lnTo>
                    <a:lnTo>
                      <a:pt x="1700" y="646"/>
                    </a:lnTo>
                    <a:lnTo>
                      <a:pt x="1604" y="623"/>
                    </a:lnTo>
                    <a:lnTo>
                      <a:pt x="1508" y="604"/>
                    </a:lnTo>
                    <a:lnTo>
                      <a:pt x="1406" y="585"/>
                    </a:lnTo>
                    <a:lnTo>
                      <a:pt x="1305" y="570"/>
                    </a:lnTo>
                    <a:lnTo>
                      <a:pt x="1325" y="672"/>
                    </a:lnTo>
                    <a:lnTo>
                      <a:pt x="1340" y="776"/>
                    </a:lnTo>
                    <a:lnTo>
                      <a:pt x="1347" y="880"/>
                    </a:lnTo>
                    <a:lnTo>
                      <a:pt x="1349" y="985"/>
                    </a:lnTo>
                    <a:lnTo>
                      <a:pt x="1215" y="985"/>
                    </a:lnTo>
                    <a:lnTo>
                      <a:pt x="1215" y="878"/>
                    </a:lnTo>
                    <a:lnTo>
                      <a:pt x="1210" y="770"/>
                    </a:lnTo>
                    <a:lnTo>
                      <a:pt x="1201" y="664"/>
                    </a:lnTo>
                    <a:lnTo>
                      <a:pt x="1187" y="557"/>
                    </a:lnTo>
                    <a:lnTo>
                      <a:pt x="1096" y="550"/>
                    </a:lnTo>
                    <a:lnTo>
                      <a:pt x="1007" y="546"/>
                    </a:lnTo>
                    <a:lnTo>
                      <a:pt x="897" y="546"/>
                    </a:lnTo>
                    <a:lnTo>
                      <a:pt x="787" y="550"/>
                    </a:lnTo>
                    <a:lnTo>
                      <a:pt x="676" y="560"/>
                    </a:lnTo>
                    <a:lnTo>
                      <a:pt x="662" y="667"/>
                    </a:lnTo>
                    <a:lnTo>
                      <a:pt x="653" y="774"/>
                    </a:lnTo>
                    <a:lnTo>
                      <a:pt x="650" y="880"/>
                    </a:lnTo>
                    <a:lnTo>
                      <a:pt x="650" y="988"/>
                    </a:lnTo>
                    <a:lnTo>
                      <a:pt x="658" y="1131"/>
                    </a:lnTo>
                    <a:lnTo>
                      <a:pt x="672" y="1275"/>
                    </a:lnTo>
                    <a:lnTo>
                      <a:pt x="694" y="1417"/>
                    </a:lnTo>
                    <a:lnTo>
                      <a:pt x="793" y="1424"/>
                    </a:lnTo>
                    <a:lnTo>
                      <a:pt x="892" y="1427"/>
                    </a:lnTo>
                    <a:lnTo>
                      <a:pt x="892" y="1561"/>
                    </a:lnTo>
                    <a:lnTo>
                      <a:pt x="806" y="1556"/>
                    </a:lnTo>
                    <a:lnTo>
                      <a:pt x="719" y="1547"/>
                    </a:lnTo>
                    <a:lnTo>
                      <a:pt x="754" y="1693"/>
                    </a:lnTo>
                    <a:lnTo>
                      <a:pt x="792" y="1839"/>
                    </a:lnTo>
                    <a:lnTo>
                      <a:pt x="833" y="1986"/>
                    </a:lnTo>
                    <a:lnTo>
                      <a:pt x="787" y="1915"/>
                    </a:lnTo>
                    <a:lnTo>
                      <a:pt x="744" y="1841"/>
                    </a:lnTo>
                    <a:lnTo>
                      <a:pt x="706" y="1766"/>
                    </a:lnTo>
                    <a:lnTo>
                      <a:pt x="670" y="1688"/>
                    </a:lnTo>
                    <a:lnTo>
                      <a:pt x="638" y="1609"/>
                    </a:lnTo>
                    <a:lnTo>
                      <a:pt x="610" y="1528"/>
                    </a:lnTo>
                    <a:lnTo>
                      <a:pt x="537" y="1512"/>
                    </a:lnTo>
                    <a:lnTo>
                      <a:pt x="465" y="1492"/>
                    </a:lnTo>
                    <a:lnTo>
                      <a:pt x="389" y="1467"/>
                    </a:lnTo>
                    <a:lnTo>
                      <a:pt x="315" y="1438"/>
                    </a:lnTo>
                    <a:lnTo>
                      <a:pt x="361" y="1576"/>
                    </a:lnTo>
                    <a:lnTo>
                      <a:pt x="416" y="1715"/>
                    </a:lnTo>
                    <a:lnTo>
                      <a:pt x="477" y="1852"/>
                    </a:lnTo>
                    <a:lnTo>
                      <a:pt x="435" y="1810"/>
                    </a:lnTo>
                    <a:lnTo>
                      <a:pt x="397" y="1766"/>
                    </a:lnTo>
                    <a:lnTo>
                      <a:pt x="361" y="1719"/>
                    </a:lnTo>
                    <a:lnTo>
                      <a:pt x="327" y="1671"/>
                    </a:lnTo>
                    <a:lnTo>
                      <a:pt x="285" y="1605"/>
                    </a:lnTo>
                    <a:lnTo>
                      <a:pt x="248" y="1536"/>
                    </a:lnTo>
                    <a:lnTo>
                      <a:pt x="213" y="1465"/>
                    </a:lnTo>
                    <a:lnTo>
                      <a:pt x="192" y="1417"/>
                    </a:lnTo>
                    <a:lnTo>
                      <a:pt x="175" y="1368"/>
                    </a:lnTo>
                    <a:lnTo>
                      <a:pt x="139" y="1348"/>
                    </a:lnTo>
                    <a:lnTo>
                      <a:pt x="105" y="1326"/>
                    </a:lnTo>
                    <a:lnTo>
                      <a:pt x="68" y="1301"/>
                    </a:lnTo>
                    <a:lnTo>
                      <a:pt x="34" y="1273"/>
                    </a:lnTo>
                    <a:lnTo>
                      <a:pt x="0" y="1245"/>
                    </a:lnTo>
                    <a:lnTo>
                      <a:pt x="76" y="1276"/>
                    </a:lnTo>
                    <a:lnTo>
                      <a:pt x="153" y="1303"/>
                    </a:lnTo>
                    <a:lnTo>
                      <a:pt x="132" y="1230"/>
                    </a:lnTo>
                    <a:lnTo>
                      <a:pt x="117" y="1155"/>
                    </a:lnTo>
                    <a:lnTo>
                      <a:pt x="106" y="1079"/>
                    </a:lnTo>
                    <a:lnTo>
                      <a:pt x="99" y="1002"/>
                    </a:lnTo>
                    <a:lnTo>
                      <a:pt x="98" y="922"/>
                    </a:lnTo>
                    <a:lnTo>
                      <a:pt x="104" y="841"/>
                    </a:lnTo>
                    <a:lnTo>
                      <a:pt x="116" y="762"/>
                    </a:lnTo>
                    <a:lnTo>
                      <a:pt x="133" y="683"/>
                    </a:lnTo>
                    <a:lnTo>
                      <a:pt x="75" y="705"/>
                    </a:lnTo>
                    <a:lnTo>
                      <a:pt x="17" y="729"/>
                    </a:lnTo>
                    <a:lnTo>
                      <a:pt x="51" y="700"/>
                    </a:lnTo>
                    <a:lnTo>
                      <a:pt x="86" y="673"/>
                    </a:lnTo>
                    <a:lnTo>
                      <a:pt x="122" y="648"/>
                    </a:lnTo>
                    <a:lnTo>
                      <a:pt x="148" y="631"/>
                    </a:lnTo>
                    <a:lnTo>
                      <a:pt x="166" y="580"/>
                    </a:lnTo>
                    <a:lnTo>
                      <a:pt x="187" y="530"/>
                    </a:lnTo>
                    <a:lnTo>
                      <a:pt x="217" y="469"/>
                    </a:lnTo>
                    <a:lnTo>
                      <a:pt x="251" y="409"/>
                    </a:lnTo>
                    <a:lnTo>
                      <a:pt x="289" y="352"/>
                    </a:lnTo>
                    <a:lnTo>
                      <a:pt x="332" y="300"/>
                    </a:lnTo>
                    <a:lnTo>
                      <a:pt x="376" y="250"/>
                    </a:lnTo>
                    <a:lnTo>
                      <a:pt x="425" y="203"/>
                    </a:lnTo>
                    <a:lnTo>
                      <a:pt x="477" y="161"/>
                    </a:lnTo>
                    <a:lnTo>
                      <a:pt x="431" y="238"/>
                    </a:lnTo>
                    <a:lnTo>
                      <a:pt x="388" y="315"/>
                    </a:lnTo>
                    <a:lnTo>
                      <a:pt x="350" y="394"/>
                    </a:lnTo>
                    <a:lnTo>
                      <a:pt x="317" y="474"/>
                    </a:lnTo>
                    <a:lnTo>
                      <a:pt x="289" y="555"/>
                    </a:lnTo>
                    <a:lnTo>
                      <a:pt x="352" y="528"/>
                    </a:lnTo>
                    <a:lnTo>
                      <a:pt x="417" y="502"/>
                    </a:lnTo>
                    <a:lnTo>
                      <a:pt x="482" y="482"/>
                    </a:lnTo>
                    <a:lnTo>
                      <a:pt x="536" y="467"/>
                    </a:lnTo>
                    <a:lnTo>
                      <a:pt x="589" y="453"/>
                    </a:lnTo>
                    <a:lnTo>
                      <a:pt x="616" y="373"/>
                    </a:lnTo>
                    <a:lnTo>
                      <a:pt x="648" y="294"/>
                    </a:lnTo>
                    <a:lnTo>
                      <a:pt x="685" y="217"/>
                    </a:lnTo>
                    <a:lnTo>
                      <a:pt x="717" y="159"/>
                    </a:lnTo>
                    <a:lnTo>
                      <a:pt x="753" y="104"/>
                    </a:lnTo>
                    <a:lnTo>
                      <a:pt x="778" y="68"/>
                    </a:lnTo>
                    <a:lnTo>
                      <a:pt x="804" y="33"/>
                    </a:lnTo>
                    <a:lnTo>
                      <a:pt x="83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7">
                <a:extLst>
                  <a:ext uri="{FF2B5EF4-FFF2-40B4-BE49-F238E27FC236}">
                    <a16:creationId xmlns:a16="http://schemas.microsoft.com/office/drawing/2014/main" id="{70C962D0-44BB-C16A-D9A4-5E8B24F490A2}"/>
                  </a:ext>
                </a:extLst>
              </p:cNvPr>
              <p:cNvSpPr>
                <a:spLocks noEditPoints="1"/>
              </p:cNvSpPr>
              <p:nvPr/>
            </p:nvSpPr>
            <p:spPr bwMode="auto">
              <a:xfrm>
                <a:off x="174" y="543"/>
                <a:ext cx="173" cy="93"/>
              </a:xfrm>
              <a:custGeom>
                <a:avLst/>
                <a:gdLst>
                  <a:gd name="T0" fmla="*/ 66 w 2067"/>
                  <a:gd name="T1" fmla="*/ 85 h 1115"/>
                  <a:gd name="T2" fmla="*/ 66 w 2067"/>
                  <a:gd name="T3" fmla="*/ 1031 h 1115"/>
                  <a:gd name="T4" fmla="*/ 2001 w 2067"/>
                  <a:gd name="T5" fmla="*/ 1031 h 1115"/>
                  <a:gd name="T6" fmla="*/ 2001 w 2067"/>
                  <a:gd name="T7" fmla="*/ 85 h 1115"/>
                  <a:gd name="T8" fmla="*/ 66 w 2067"/>
                  <a:gd name="T9" fmla="*/ 85 h 1115"/>
                  <a:gd name="T10" fmla="*/ 0 w 2067"/>
                  <a:gd name="T11" fmla="*/ 0 h 1115"/>
                  <a:gd name="T12" fmla="*/ 2067 w 2067"/>
                  <a:gd name="T13" fmla="*/ 0 h 1115"/>
                  <a:gd name="T14" fmla="*/ 2067 w 2067"/>
                  <a:gd name="T15" fmla="*/ 1115 h 1115"/>
                  <a:gd name="T16" fmla="*/ 0 w 2067"/>
                  <a:gd name="T17" fmla="*/ 1115 h 1115"/>
                  <a:gd name="T18" fmla="*/ 0 w 2067"/>
                  <a:gd name="T19"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7" h="1115">
                    <a:moveTo>
                      <a:pt x="66" y="85"/>
                    </a:moveTo>
                    <a:lnTo>
                      <a:pt x="66" y="1031"/>
                    </a:lnTo>
                    <a:lnTo>
                      <a:pt x="2001" y="1031"/>
                    </a:lnTo>
                    <a:lnTo>
                      <a:pt x="2001" y="85"/>
                    </a:lnTo>
                    <a:lnTo>
                      <a:pt x="66" y="85"/>
                    </a:lnTo>
                    <a:close/>
                    <a:moveTo>
                      <a:pt x="0" y="0"/>
                    </a:moveTo>
                    <a:lnTo>
                      <a:pt x="2067" y="0"/>
                    </a:lnTo>
                    <a:lnTo>
                      <a:pt x="2067" y="1115"/>
                    </a:lnTo>
                    <a:lnTo>
                      <a:pt x="0" y="111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8">
                <a:extLst>
                  <a:ext uri="{FF2B5EF4-FFF2-40B4-BE49-F238E27FC236}">
                    <a16:creationId xmlns:a16="http://schemas.microsoft.com/office/drawing/2014/main" id="{DAE1E78D-9716-00C2-85FE-7D9687C90EFE}"/>
                  </a:ext>
                </a:extLst>
              </p:cNvPr>
              <p:cNvSpPr>
                <a:spLocks noEditPoints="1"/>
              </p:cNvSpPr>
              <p:nvPr/>
            </p:nvSpPr>
            <p:spPr bwMode="auto">
              <a:xfrm>
                <a:off x="157" y="644"/>
                <a:ext cx="207" cy="31"/>
              </a:xfrm>
              <a:custGeom>
                <a:avLst/>
                <a:gdLst>
                  <a:gd name="T0" fmla="*/ 1084 w 2489"/>
                  <a:gd name="T1" fmla="*/ 235 h 369"/>
                  <a:gd name="T2" fmla="*/ 1045 w 2489"/>
                  <a:gd name="T3" fmla="*/ 353 h 369"/>
                  <a:gd name="T4" fmla="*/ 1373 w 2489"/>
                  <a:gd name="T5" fmla="*/ 353 h 369"/>
                  <a:gd name="T6" fmla="*/ 1326 w 2489"/>
                  <a:gd name="T7" fmla="*/ 235 h 369"/>
                  <a:gd name="T8" fmla="*/ 1084 w 2489"/>
                  <a:gd name="T9" fmla="*/ 235 h 369"/>
                  <a:gd name="T10" fmla="*/ 246 w 2489"/>
                  <a:gd name="T11" fmla="*/ 43 h 369"/>
                  <a:gd name="T12" fmla="*/ 165 w 2489"/>
                  <a:gd name="T13" fmla="*/ 216 h 369"/>
                  <a:gd name="T14" fmla="*/ 2312 w 2489"/>
                  <a:gd name="T15" fmla="*/ 216 h 369"/>
                  <a:gd name="T16" fmla="*/ 2242 w 2489"/>
                  <a:gd name="T17" fmla="*/ 43 h 369"/>
                  <a:gd name="T18" fmla="*/ 246 w 2489"/>
                  <a:gd name="T19" fmla="*/ 43 h 369"/>
                  <a:gd name="T20" fmla="*/ 166 w 2489"/>
                  <a:gd name="T21" fmla="*/ 0 h 369"/>
                  <a:gd name="T22" fmla="*/ 2359 w 2489"/>
                  <a:gd name="T23" fmla="*/ 0 h 369"/>
                  <a:gd name="T24" fmla="*/ 2489 w 2489"/>
                  <a:gd name="T25" fmla="*/ 349 h 369"/>
                  <a:gd name="T26" fmla="*/ 2484 w 2489"/>
                  <a:gd name="T27" fmla="*/ 369 h 369"/>
                  <a:gd name="T28" fmla="*/ 0 w 2489"/>
                  <a:gd name="T29" fmla="*/ 369 h 369"/>
                  <a:gd name="T30" fmla="*/ 166 w 2489"/>
                  <a:gd name="T3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9" h="369">
                    <a:moveTo>
                      <a:pt x="1084" y="235"/>
                    </a:moveTo>
                    <a:lnTo>
                      <a:pt x="1045" y="353"/>
                    </a:lnTo>
                    <a:lnTo>
                      <a:pt x="1373" y="353"/>
                    </a:lnTo>
                    <a:lnTo>
                      <a:pt x="1326" y="235"/>
                    </a:lnTo>
                    <a:lnTo>
                      <a:pt x="1084" y="235"/>
                    </a:lnTo>
                    <a:close/>
                    <a:moveTo>
                      <a:pt x="246" y="43"/>
                    </a:moveTo>
                    <a:lnTo>
                      <a:pt x="165" y="216"/>
                    </a:lnTo>
                    <a:lnTo>
                      <a:pt x="2312" y="216"/>
                    </a:lnTo>
                    <a:lnTo>
                      <a:pt x="2242" y="43"/>
                    </a:lnTo>
                    <a:lnTo>
                      <a:pt x="246" y="43"/>
                    </a:lnTo>
                    <a:close/>
                    <a:moveTo>
                      <a:pt x="166" y="0"/>
                    </a:moveTo>
                    <a:lnTo>
                      <a:pt x="2359" y="0"/>
                    </a:lnTo>
                    <a:lnTo>
                      <a:pt x="2489" y="349"/>
                    </a:lnTo>
                    <a:lnTo>
                      <a:pt x="2484" y="369"/>
                    </a:lnTo>
                    <a:lnTo>
                      <a:pt x="0" y="369"/>
                    </a:lnTo>
                    <a:lnTo>
                      <a:pt x="166"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21" name="Rectangle 20">
            <a:extLst>
              <a:ext uri="{FF2B5EF4-FFF2-40B4-BE49-F238E27FC236}">
                <a16:creationId xmlns:a16="http://schemas.microsoft.com/office/drawing/2014/main" id="{9AC33C30-9649-F0AA-1FA7-878539892EE8}"/>
              </a:ext>
            </a:extLst>
          </p:cNvPr>
          <p:cNvSpPr/>
          <p:nvPr/>
        </p:nvSpPr>
        <p:spPr>
          <a:xfrm>
            <a:off x="2085037" y="4832927"/>
            <a:ext cx="3350116" cy="922945"/>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sng" strike="noStrike" kern="1200" cap="none" spc="0" normalizeH="0" baseline="0" noProof="0">
                <a:ln>
                  <a:noFill/>
                </a:ln>
                <a:solidFill>
                  <a:srgbClr val="002E6D"/>
                </a:solidFill>
                <a:effectLst/>
                <a:uLnTx/>
                <a:uFillTx/>
                <a:latin typeface="Arial" panose="020B0604020202020204" pitchFamily="34" charset="0"/>
                <a:ea typeface="+mn-ea"/>
                <a:cs typeface="Arial" panose="020B0604020202020204" pitchFamily="34" charset="0"/>
                <a:hlinkClick r:id="rId3"/>
              </a:rPr>
              <a:t>Review</a:t>
            </a:r>
            <a:r>
              <a:rPr kumimoji="0" lang="en-US" sz="1799" b="0" i="0" u="none" strike="noStrike" kern="1200" cap="none" spc="0" normalizeH="0" baseline="0" noProof="0">
                <a:ln>
                  <a:noFill/>
                </a:ln>
                <a:solidFill>
                  <a:srgbClr val="002E6D"/>
                </a:solidFill>
                <a:effectLst/>
                <a:uLnTx/>
                <a:uFillTx/>
                <a:latin typeface="Arial" panose="020B0604020202020204" pitchFamily="34" charset="0"/>
                <a:ea typeface="+mn-ea"/>
                <a:cs typeface="Arial" panose="020B0604020202020204" pitchFamily="34" charset="0"/>
                <a:hlinkClick r:id="rId3"/>
              </a:rPr>
              <a:t> </a:t>
            </a:r>
            <a:r>
              <a:rPr kumimoji="0" lang="en-US" sz="1799" b="0" i="0" u="none" strike="noStrike" kern="1200" cap="none" spc="0" normalizeH="0" baseline="0" noProof="0">
                <a:ln>
                  <a:noFill/>
                </a:ln>
                <a:solidFill>
                  <a:srgbClr val="002E6D"/>
                </a:solidFill>
                <a:effectLst/>
                <a:uLnTx/>
                <a:uFillTx/>
                <a:latin typeface="Arial" panose="020B0604020202020204" pitchFamily="34" charset="0"/>
                <a:ea typeface="+mn-ea"/>
                <a:cs typeface="Arial" panose="020B0604020202020204" pitchFamily="34" charset="0"/>
              </a:rPr>
              <a:t>the Prepare for Application link which provides a list of required documents</a:t>
            </a:r>
          </a:p>
        </p:txBody>
      </p:sp>
      <p:grpSp>
        <p:nvGrpSpPr>
          <p:cNvPr id="22" name="Group 21" descr="Globe and laptop">
            <a:extLst>
              <a:ext uri="{FF2B5EF4-FFF2-40B4-BE49-F238E27FC236}">
                <a16:creationId xmlns:a16="http://schemas.microsoft.com/office/drawing/2014/main" id="{B17E0AEF-3882-DD56-B322-A367747A8F52}"/>
              </a:ext>
            </a:extLst>
          </p:cNvPr>
          <p:cNvGrpSpPr/>
          <p:nvPr/>
        </p:nvGrpSpPr>
        <p:grpSpPr>
          <a:xfrm>
            <a:off x="1080058" y="4744634"/>
            <a:ext cx="822746" cy="822746"/>
            <a:chOff x="1078752" y="2716220"/>
            <a:chExt cx="822960" cy="822960"/>
          </a:xfrm>
        </p:grpSpPr>
        <p:sp>
          <p:nvSpPr>
            <p:cNvPr id="23" name="Rounded Rectangle 13">
              <a:extLst>
                <a:ext uri="{FF2B5EF4-FFF2-40B4-BE49-F238E27FC236}">
                  <a16:creationId xmlns:a16="http://schemas.microsoft.com/office/drawing/2014/main" id="{2FDA71AE-48CA-375F-97D4-341857D3AD95}"/>
                </a:ext>
              </a:extLst>
            </p:cNvPr>
            <p:cNvSpPr/>
            <p:nvPr/>
          </p:nvSpPr>
          <p:spPr>
            <a:xfrm>
              <a:off x="1078752" y="2716220"/>
              <a:ext cx="822960" cy="8229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grpSp>
          <p:nvGrpSpPr>
            <p:cNvPr id="24" name="Group 13">
              <a:extLst>
                <a:ext uri="{FF2B5EF4-FFF2-40B4-BE49-F238E27FC236}">
                  <a16:creationId xmlns:a16="http://schemas.microsoft.com/office/drawing/2014/main" id="{DDC08E22-F071-B51F-B645-C8587E3E3190}"/>
                </a:ext>
              </a:extLst>
            </p:cNvPr>
            <p:cNvGrpSpPr>
              <a:grpSpLocks noChangeAspect="1"/>
            </p:cNvGrpSpPr>
            <p:nvPr/>
          </p:nvGrpSpPr>
          <p:grpSpPr bwMode="auto">
            <a:xfrm>
              <a:off x="1261632" y="2941167"/>
              <a:ext cx="457200" cy="373063"/>
              <a:chOff x="76" y="440"/>
              <a:chExt cx="288" cy="235"/>
            </a:xfrm>
            <a:solidFill>
              <a:schemeClr val="bg1"/>
            </a:solidFill>
          </p:grpSpPr>
          <p:sp>
            <p:nvSpPr>
              <p:cNvPr id="25" name="Freeform 15">
                <a:extLst>
                  <a:ext uri="{FF2B5EF4-FFF2-40B4-BE49-F238E27FC236}">
                    <a16:creationId xmlns:a16="http://schemas.microsoft.com/office/drawing/2014/main" id="{509F6B5C-4705-429C-3DCE-32F0ABE85905}"/>
                  </a:ext>
                </a:extLst>
              </p:cNvPr>
              <p:cNvSpPr>
                <a:spLocks/>
              </p:cNvSpPr>
              <p:nvPr/>
            </p:nvSpPr>
            <p:spPr bwMode="auto">
              <a:xfrm>
                <a:off x="76" y="440"/>
                <a:ext cx="199" cy="199"/>
              </a:xfrm>
              <a:custGeom>
                <a:avLst/>
                <a:gdLst>
                  <a:gd name="T0" fmla="*/ 1371 w 2391"/>
                  <a:gd name="T1" fmla="*/ 12 h 2382"/>
                  <a:gd name="T2" fmla="*/ 1618 w 2391"/>
                  <a:gd name="T3" fmla="*/ 76 h 2382"/>
                  <a:gd name="T4" fmla="*/ 1840 w 2391"/>
                  <a:gd name="T5" fmla="*/ 188 h 2382"/>
                  <a:gd name="T6" fmla="*/ 2035 w 2391"/>
                  <a:gd name="T7" fmla="*/ 343 h 2382"/>
                  <a:gd name="T8" fmla="*/ 2192 w 2391"/>
                  <a:gd name="T9" fmla="*/ 534 h 2382"/>
                  <a:gd name="T10" fmla="*/ 2307 w 2391"/>
                  <a:gd name="T11" fmla="*/ 755 h 2382"/>
                  <a:gd name="T12" fmla="*/ 2376 w 2391"/>
                  <a:gd name="T13" fmla="*/ 1000 h 2382"/>
                  <a:gd name="T14" fmla="*/ 2256 w 2391"/>
                  <a:gd name="T15" fmla="*/ 1173 h 2382"/>
                  <a:gd name="T16" fmla="*/ 2221 w 2391"/>
                  <a:gd name="T17" fmla="*/ 924 h 2382"/>
                  <a:gd name="T18" fmla="*/ 2132 w 2391"/>
                  <a:gd name="T19" fmla="*/ 695 h 2382"/>
                  <a:gd name="T20" fmla="*/ 1994 w 2391"/>
                  <a:gd name="T21" fmla="*/ 497 h 2382"/>
                  <a:gd name="T22" fmla="*/ 1816 w 2391"/>
                  <a:gd name="T23" fmla="*/ 334 h 2382"/>
                  <a:gd name="T24" fmla="*/ 1605 w 2391"/>
                  <a:gd name="T25" fmla="*/ 216 h 2382"/>
                  <a:gd name="T26" fmla="*/ 1367 w 2391"/>
                  <a:gd name="T27" fmla="*/ 148 h 2382"/>
                  <a:gd name="T28" fmla="*/ 1114 w 2391"/>
                  <a:gd name="T29" fmla="*/ 137 h 2382"/>
                  <a:gd name="T30" fmla="*/ 876 w 2391"/>
                  <a:gd name="T31" fmla="*/ 183 h 2382"/>
                  <a:gd name="T32" fmla="*/ 661 w 2391"/>
                  <a:gd name="T33" fmla="*/ 279 h 2382"/>
                  <a:gd name="T34" fmla="*/ 475 w 2391"/>
                  <a:gd name="T35" fmla="*/ 418 h 2382"/>
                  <a:gd name="T36" fmla="*/ 322 w 2391"/>
                  <a:gd name="T37" fmla="*/ 594 h 2382"/>
                  <a:gd name="T38" fmla="*/ 211 w 2391"/>
                  <a:gd name="T39" fmla="*/ 799 h 2382"/>
                  <a:gd name="T40" fmla="*/ 147 w 2391"/>
                  <a:gd name="T41" fmla="*/ 1030 h 2382"/>
                  <a:gd name="T42" fmla="*/ 139 w 2391"/>
                  <a:gd name="T43" fmla="*/ 1280 h 2382"/>
                  <a:gd name="T44" fmla="*/ 188 w 2391"/>
                  <a:gd name="T45" fmla="*/ 1526 h 2382"/>
                  <a:gd name="T46" fmla="*/ 291 w 2391"/>
                  <a:gd name="T47" fmla="*/ 1748 h 2382"/>
                  <a:gd name="T48" fmla="*/ 442 w 2391"/>
                  <a:gd name="T49" fmla="*/ 1938 h 2382"/>
                  <a:gd name="T50" fmla="*/ 631 w 2391"/>
                  <a:gd name="T51" fmla="*/ 2090 h 2382"/>
                  <a:gd name="T52" fmla="*/ 852 w 2391"/>
                  <a:gd name="T53" fmla="*/ 2195 h 2382"/>
                  <a:gd name="T54" fmla="*/ 1096 w 2391"/>
                  <a:gd name="T55" fmla="*/ 2249 h 2382"/>
                  <a:gd name="T56" fmla="*/ 998 w 2391"/>
                  <a:gd name="T57" fmla="*/ 2371 h 2382"/>
                  <a:gd name="T58" fmla="*/ 754 w 2391"/>
                  <a:gd name="T59" fmla="*/ 2303 h 2382"/>
                  <a:gd name="T60" fmla="*/ 533 w 2391"/>
                  <a:gd name="T61" fmla="*/ 2187 h 2382"/>
                  <a:gd name="T62" fmla="*/ 343 w 2391"/>
                  <a:gd name="T63" fmla="*/ 2030 h 2382"/>
                  <a:gd name="T64" fmla="*/ 189 w 2391"/>
                  <a:gd name="T65" fmla="*/ 1836 h 2382"/>
                  <a:gd name="T66" fmla="*/ 76 w 2391"/>
                  <a:gd name="T67" fmla="*/ 1614 h 2382"/>
                  <a:gd name="T68" fmla="*/ 13 w 2391"/>
                  <a:gd name="T69" fmla="*/ 1368 h 2382"/>
                  <a:gd name="T70" fmla="*/ 3 w 2391"/>
                  <a:gd name="T71" fmla="*/ 1105 h 2382"/>
                  <a:gd name="T72" fmla="*/ 51 w 2391"/>
                  <a:gd name="T73" fmla="*/ 849 h 2382"/>
                  <a:gd name="T74" fmla="*/ 149 w 2391"/>
                  <a:gd name="T75" fmla="*/ 616 h 2382"/>
                  <a:gd name="T76" fmla="*/ 293 w 2391"/>
                  <a:gd name="T77" fmla="*/ 411 h 2382"/>
                  <a:gd name="T78" fmla="*/ 477 w 2391"/>
                  <a:gd name="T79" fmla="*/ 241 h 2382"/>
                  <a:gd name="T80" fmla="*/ 693 w 2391"/>
                  <a:gd name="T81" fmla="*/ 111 h 2382"/>
                  <a:gd name="T82" fmla="*/ 935 w 2391"/>
                  <a:gd name="T83" fmla="*/ 28 h 2382"/>
                  <a:gd name="T84" fmla="*/ 1197 w 2391"/>
                  <a:gd name="T85" fmla="*/ 0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1" h="2382">
                    <a:moveTo>
                      <a:pt x="1197" y="0"/>
                    </a:moveTo>
                    <a:lnTo>
                      <a:pt x="1285" y="3"/>
                    </a:lnTo>
                    <a:lnTo>
                      <a:pt x="1371" y="12"/>
                    </a:lnTo>
                    <a:lnTo>
                      <a:pt x="1455" y="28"/>
                    </a:lnTo>
                    <a:lnTo>
                      <a:pt x="1538" y="49"/>
                    </a:lnTo>
                    <a:lnTo>
                      <a:pt x="1618" y="76"/>
                    </a:lnTo>
                    <a:lnTo>
                      <a:pt x="1695" y="109"/>
                    </a:lnTo>
                    <a:lnTo>
                      <a:pt x="1769" y="146"/>
                    </a:lnTo>
                    <a:lnTo>
                      <a:pt x="1840" y="188"/>
                    </a:lnTo>
                    <a:lnTo>
                      <a:pt x="1909" y="235"/>
                    </a:lnTo>
                    <a:lnTo>
                      <a:pt x="1973" y="288"/>
                    </a:lnTo>
                    <a:lnTo>
                      <a:pt x="2035" y="343"/>
                    </a:lnTo>
                    <a:lnTo>
                      <a:pt x="2091" y="403"/>
                    </a:lnTo>
                    <a:lnTo>
                      <a:pt x="2144" y="467"/>
                    </a:lnTo>
                    <a:lnTo>
                      <a:pt x="2192" y="534"/>
                    </a:lnTo>
                    <a:lnTo>
                      <a:pt x="2235" y="604"/>
                    </a:lnTo>
                    <a:lnTo>
                      <a:pt x="2275" y="678"/>
                    </a:lnTo>
                    <a:lnTo>
                      <a:pt x="2307" y="755"/>
                    </a:lnTo>
                    <a:lnTo>
                      <a:pt x="2336" y="834"/>
                    </a:lnTo>
                    <a:lnTo>
                      <a:pt x="2359" y="916"/>
                    </a:lnTo>
                    <a:lnTo>
                      <a:pt x="2376" y="1000"/>
                    </a:lnTo>
                    <a:lnTo>
                      <a:pt x="2387" y="1086"/>
                    </a:lnTo>
                    <a:lnTo>
                      <a:pt x="2391" y="1173"/>
                    </a:lnTo>
                    <a:lnTo>
                      <a:pt x="2256" y="1173"/>
                    </a:lnTo>
                    <a:lnTo>
                      <a:pt x="2252" y="1088"/>
                    </a:lnTo>
                    <a:lnTo>
                      <a:pt x="2240" y="1004"/>
                    </a:lnTo>
                    <a:lnTo>
                      <a:pt x="2221" y="924"/>
                    </a:lnTo>
                    <a:lnTo>
                      <a:pt x="2197" y="844"/>
                    </a:lnTo>
                    <a:lnTo>
                      <a:pt x="2168" y="768"/>
                    </a:lnTo>
                    <a:lnTo>
                      <a:pt x="2132" y="695"/>
                    </a:lnTo>
                    <a:lnTo>
                      <a:pt x="2091" y="625"/>
                    </a:lnTo>
                    <a:lnTo>
                      <a:pt x="2045" y="559"/>
                    </a:lnTo>
                    <a:lnTo>
                      <a:pt x="1994" y="497"/>
                    </a:lnTo>
                    <a:lnTo>
                      <a:pt x="1940" y="438"/>
                    </a:lnTo>
                    <a:lnTo>
                      <a:pt x="1880" y="383"/>
                    </a:lnTo>
                    <a:lnTo>
                      <a:pt x="1816" y="334"/>
                    </a:lnTo>
                    <a:lnTo>
                      <a:pt x="1749" y="290"/>
                    </a:lnTo>
                    <a:lnTo>
                      <a:pt x="1679" y="249"/>
                    </a:lnTo>
                    <a:lnTo>
                      <a:pt x="1605" y="216"/>
                    </a:lnTo>
                    <a:lnTo>
                      <a:pt x="1527" y="187"/>
                    </a:lnTo>
                    <a:lnTo>
                      <a:pt x="1449" y="164"/>
                    </a:lnTo>
                    <a:lnTo>
                      <a:pt x="1367" y="148"/>
                    </a:lnTo>
                    <a:lnTo>
                      <a:pt x="1283" y="137"/>
                    </a:lnTo>
                    <a:lnTo>
                      <a:pt x="1197" y="134"/>
                    </a:lnTo>
                    <a:lnTo>
                      <a:pt x="1114" y="137"/>
                    </a:lnTo>
                    <a:lnTo>
                      <a:pt x="1033" y="147"/>
                    </a:lnTo>
                    <a:lnTo>
                      <a:pt x="953" y="162"/>
                    </a:lnTo>
                    <a:lnTo>
                      <a:pt x="876" y="183"/>
                    </a:lnTo>
                    <a:lnTo>
                      <a:pt x="802" y="210"/>
                    </a:lnTo>
                    <a:lnTo>
                      <a:pt x="730" y="242"/>
                    </a:lnTo>
                    <a:lnTo>
                      <a:pt x="661" y="279"/>
                    </a:lnTo>
                    <a:lnTo>
                      <a:pt x="596" y="321"/>
                    </a:lnTo>
                    <a:lnTo>
                      <a:pt x="532" y="367"/>
                    </a:lnTo>
                    <a:lnTo>
                      <a:pt x="475" y="418"/>
                    </a:lnTo>
                    <a:lnTo>
                      <a:pt x="419" y="473"/>
                    </a:lnTo>
                    <a:lnTo>
                      <a:pt x="369" y="531"/>
                    </a:lnTo>
                    <a:lnTo>
                      <a:pt x="322" y="594"/>
                    </a:lnTo>
                    <a:lnTo>
                      <a:pt x="280" y="659"/>
                    </a:lnTo>
                    <a:lnTo>
                      <a:pt x="243" y="729"/>
                    </a:lnTo>
                    <a:lnTo>
                      <a:pt x="211" y="799"/>
                    </a:lnTo>
                    <a:lnTo>
                      <a:pt x="184" y="875"/>
                    </a:lnTo>
                    <a:lnTo>
                      <a:pt x="163" y="951"/>
                    </a:lnTo>
                    <a:lnTo>
                      <a:pt x="147" y="1030"/>
                    </a:lnTo>
                    <a:lnTo>
                      <a:pt x="137" y="1111"/>
                    </a:lnTo>
                    <a:lnTo>
                      <a:pt x="134" y="1194"/>
                    </a:lnTo>
                    <a:lnTo>
                      <a:pt x="139" y="1280"/>
                    </a:lnTo>
                    <a:lnTo>
                      <a:pt x="148" y="1365"/>
                    </a:lnTo>
                    <a:lnTo>
                      <a:pt x="165" y="1446"/>
                    </a:lnTo>
                    <a:lnTo>
                      <a:pt x="188" y="1526"/>
                    </a:lnTo>
                    <a:lnTo>
                      <a:pt x="217" y="1603"/>
                    </a:lnTo>
                    <a:lnTo>
                      <a:pt x="252" y="1677"/>
                    </a:lnTo>
                    <a:lnTo>
                      <a:pt x="291" y="1748"/>
                    </a:lnTo>
                    <a:lnTo>
                      <a:pt x="337" y="1815"/>
                    </a:lnTo>
                    <a:lnTo>
                      <a:pt x="387" y="1879"/>
                    </a:lnTo>
                    <a:lnTo>
                      <a:pt x="442" y="1938"/>
                    </a:lnTo>
                    <a:lnTo>
                      <a:pt x="501" y="1993"/>
                    </a:lnTo>
                    <a:lnTo>
                      <a:pt x="564" y="2044"/>
                    </a:lnTo>
                    <a:lnTo>
                      <a:pt x="631" y="2090"/>
                    </a:lnTo>
                    <a:lnTo>
                      <a:pt x="701" y="2131"/>
                    </a:lnTo>
                    <a:lnTo>
                      <a:pt x="775" y="2166"/>
                    </a:lnTo>
                    <a:lnTo>
                      <a:pt x="852" y="2195"/>
                    </a:lnTo>
                    <a:lnTo>
                      <a:pt x="931" y="2219"/>
                    </a:lnTo>
                    <a:lnTo>
                      <a:pt x="1012" y="2238"/>
                    </a:lnTo>
                    <a:lnTo>
                      <a:pt x="1096" y="2249"/>
                    </a:lnTo>
                    <a:lnTo>
                      <a:pt x="1096" y="2382"/>
                    </a:lnTo>
                    <a:lnTo>
                      <a:pt x="1084" y="2382"/>
                    </a:lnTo>
                    <a:lnTo>
                      <a:pt x="998" y="2371"/>
                    </a:lnTo>
                    <a:lnTo>
                      <a:pt x="915" y="2354"/>
                    </a:lnTo>
                    <a:lnTo>
                      <a:pt x="833" y="2332"/>
                    </a:lnTo>
                    <a:lnTo>
                      <a:pt x="754" y="2303"/>
                    </a:lnTo>
                    <a:lnTo>
                      <a:pt x="677" y="2270"/>
                    </a:lnTo>
                    <a:lnTo>
                      <a:pt x="604" y="2230"/>
                    </a:lnTo>
                    <a:lnTo>
                      <a:pt x="533" y="2187"/>
                    </a:lnTo>
                    <a:lnTo>
                      <a:pt x="466" y="2139"/>
                    </a:lnTo>
                    <a:lnTo>
                      <a:pt x="403" y="2087"/>
                    </a:lnTo>
                    <a:lnTo>
                      <a:pt x="343" y="2030"/>
                    </a:lnTo>
                    <a:lnTo>
                      <a:pt x="287" y="1969"/>
                    </a:lnTo>
                    <a:lnTo>
                      <a:pt x="236" y="1905"/>
                    </a:lnTo>
                    <a:lnTo>
                      <a:pt x="189" y="1836"/>
                    </a:lnTo>
                    <a:lnTo>
                      <a:pt x="146" y="1765"/>
                    </a:lnTo>
                    <a:lnTo>
                      <a:pt x="109" y="1691"/>
                    </a:lnTo>
                    <a:lnTo>
                      <a:pt x="76" y="1614"/>
                    </a:lnTo>
                    <a:lnTo>
                      <a:pt x="49" y="1534"/>
                    </a:lnTo>
                    <a:lnTo>
                      <a:pt x="28" y="1453"/>
                    </a:lnTo>
                    <a:lnTo>
                      <a:pt x="13" y="1368"/>
                    </a:lnTo>
                    <a:lnTo>
                      <a:pt x="3" y="1282"/>
                    </a:lnTo>
                    <a:lnTo>
                      <a:pt x="0" y="1194"/>
                    </a:lnTo>
                    <a:lnTo>
                      <a:pt x="3" y="1105"/>
                    </a:lnTo>
                    <a:lnTo>
                      <a:pt x="13" y="1018"/>
                    </a:lnTo>
                    <a:lnTo>
                      <a:pt x="28" y="932"/>
                    </a:lnTo>
                    <a:lnTo>
                      <a:pt x="51" y="849"/>
                    </a:lnTo>
                    <a:lnTo>
                      <a:pt x="79" y="769"/>
                    </a:lnTo>
                    <a:lnTo>
                      <a:pt x="111" y="692"/>
                    </a:lnTo>
                    <a:lnTo>
                      <a:pt x="149" y="616"/>
                    </a:lnTo>
                    <a:lnTo>
                      <a:pt x="193" y="545"/>
                    </a:lnTo>
                    <a:lnTo>
                      <a:pt x="241" y="476"/>
                    </a:lnTo>
                    <a:lnTo>
                      <a:pt x="293" y="411"/>
                    </a:lnTo>
                    <a:lnTo>
                      <a:pt x="351" y="350"/>
                    </a:lnTo>
                    <a:lnTo>
                      <a:pt x="412" y="293"/>
                    </a:lnTo>
                    <a:lnTo>
                      <a:pt x="477" y="241"/>
                    </a:lnTo>
                    <a:lnTo>
                      <a:pt x="545" y="193"/>
                    </a:lnTo>
                    <a:lnTo>
                      <a:pt x="617" y="149"/>
                    </a:lnTo>
                    <a:lnTo>
                      <a:pt x="693" y="111"/>
                    </a:lnTo>
                    <a:lnTo>
                      <a:pt x="770" y="78"/>
                    </a:lnTo>
                    <a:lnTo>
                      <a:pt x="851" y="50"/>
                    </a:lnTo>
                    <a:lnTo>
                      <a:pt x="935" y="28"/>
                    </a:lnTo>
                    <a:lnTo>
                      <a:pt x="1020" y="13"/>
                    </a:lnTo>
                    <a:lnTo>
                      <a:pt x="1107" y="3"/>
                    </a:lnTo>
                    <a:lnTo>
                      <a:pt x="1197"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16">
                <a:extLst>
                  <a:ext uri="{FF2B5EF4-FFF2-40B4-BE49-F238E27FC236}">
                    <a16:creationId xmlns:a16="http://schemas.microsoft.com/office/drawing/2014/main" id="{2B3DF8A2-3EB8-B0F2-2CB7-E299F27A00F2}"/>
                  </a:ext>
                </a:extLst>
              </p:cNvPr>
              <p:cNvSpPr>
                <a:spLocks noEditPoints="1"/>
              </p:cNvSpPr>
              <p:nvPr/>
            </p:nvSpPr>
            <p:spPr bwMode="auto">
              <a:xfrm>
                <a:off x="93" y="456"/>
                <a:ext cx="167" cy="165"/>
              </a:xfrm>
              <a:custGeom>
                <a:avLst/>
                <a:gdLst>
                  <a:gd name="T0" fmla="*/ 386 w 2006"/>
                  <a:gd name="T1" fmla="*/ 609 h 1986"/>
                  <a:gd name="T2" fmla="*/ 238 w 2006"/>
                  <a:gd name="T3" fmla="*/ 817 h 1986"/>
                  <a:gd name="T4" fmla="*/ 241 w 2006"/>
                  <a:gd name="T5" fmla="*/ 1084 h 1986"/>
                  <a:gd name="T6" fmla="*/ 289 w 2006"/>
                  <a:gd name="T7" fmla="*/ 1344 h 1986"/>
                  <a:gd name="T8" fmla="*/ 531 w 2006"/>
                  <a:gd name="T9" fmla="*/ 1397 h 1986"/>
                  <a:gd name="T10" fmla="*/ 533 w 2006"/>
                  <a:gd name="T11" fmla="*/ 1199 h 1986"/>
                  <a:gd name="T12" fmla="*/ 517 w 2006"/>
                  <a:gd name="T13" fmla="*/ 887 h 1986"/>
                  <a:gd name="T14" fmla="*/ 556 w 2006"/>
                  <a:gd name="T15" fmla="*/ 575 h 1986"/>
                  <a:gd name="T16" fmla="*/ 771 w 2006"/>
                  <a:gd name="T17" fmla="*/ 162 h 1986"/>
                  <a:gd name="T18" fmla="*/ 699 w 2006"/>
                  <a:gd name="T19" fmla="*/ 433 h 1986"/>
                  <a:gd name="T20" fmla="*/ 1010 w 2006"/>
                  <a:gd name="T21" fmla="*/ 412 h 1986"/>
                  <a:gd name="T22" fmla="*/ 1142 w 2006"/>
                  <a:gd name="T23" fmla="*/ 338 h 1986"/>
                  <a:gd name="T24" fmla="*/ 1065 w 2006"/>
                  <a:gd name="T25" fmla="*/ 93 h 1986"/>
                  <a:gd name="T26" fmla="*/ 1088 w 2006"/>
                  <a:gd name="T27" fmla="*/ 81 h 1986"/>
                  <a:gd name="T28" fmla="*/ 1180 w 2006"/>
                  <a:gd name="T29" fmla="*/ 230 h 1986"/>
                  <a:gd name="T30" fmla="*/ 1267 w 2006"/>
                  <a:gd name="T31" fmla="*/ 436 h 1986"/>
                  <a:gd name="T32" fmla="*/ 1534 w 2006"/>
                  <a:gd name="T33" fmla="*/ 500 h 1986"/>
                  <a:gd name="T34" fmla="*/ 1647 w 2006"/>
                  <a:gd name="T35" fmla="*/ 469 h 1986"/>
                  <a:gd name="T36" fmla="*/ 1532 w 2006"/>
                  <a:gd name="T37" fmla="*/ 227 h 1986"/>
                  <a:gd name="T38" fmla="*/ 1584 w 2006"/>
                  <a:gd name="T39" fmla="*/ 237 h 1986"/>
                  <a:gd name="T40" fmla="*/ 1711 w 2006"/>
                  <a:gd name="T41" fmla="*/ 396 h 1986"/>
                  <a:gd name="T42" fmla="*/ 1795 w 2006"/>
                  <a:gd name="T43" fmla="*/ 566 h 1986"/>
                  <a:gd name="T44" fmla="*/ 1944 w 2006"/>
                  <a:gd name="T45" fmla="*/ 688 h 1986"/>
                  <a:gd name="T46" fmla="*/ 1847 w 2006"/>
                  <a:gd name="T47" fmla="*/ 755 h 1986"/>
                  <a:gd name="T48" fmla="*/ 1862 w 2006"/>
                  <a:gd name="T49" fmla="*/ 985 h 1986"/>
                  <a:gd name="T50" fmla="*/ 1729 w 2006"/>
                  <a:gd name="T51" fmla="*/ 898 h 1986"/>
                  <a:gd name="T52" fmla="*/ 1700 w 2006"/>
                  <a:gd name="T53" fmla="*/ 646 h 1986"/>
                  <a:gd name="T54" fmla="*/ 1406 w 2006"/>
                  <a:gd name="T55" fmla="*/ 585 h 1986"/>
                  <a:gd name="T56" fmla="*/ 1340 w 2006"/>
                  <a:gd name="T57" fmla="*/ 776 h 1986"/>
                  <a:gd name="T58" fmla="*/ 1215 w 2006"/>
                  <a:gd name="T59" fmla="*/ 985 h 1986"/>
                  <a:gd name="T60" fmla="*/ 1201 w 2006"/>
                  <a:gd name="T61" fmla="*/ 664 h 1986"/>
                  <a:gd name="T62" fmla="*/ 1007 w 2006"/>
                  <a:gd name="T63" fmla="*/ 546 h 1986"/>
                  <a:gd name="T64" fmla="*/ 676 w 2006"/>
                  <a:gd name="T65" fmla="*/ 560 h 1986"/>
                  <a:gd name="T66" fmla="*/ 650 w 2006"/>
                  <a:gd name="T67" fmla="*/ 880 h 1986"/>
                  <a:gd name="T68" fmla="*/ 672 w 2006"/>
                  <a:gd name="T69" fmla="*/ 1275 h 1986"/>
                  <a:gd name="T70" fmla="*/ 892 w 2006"/>
                  <a:gd name="T71" fmla="*/ 1427 h 1986"/>
                  <a:gd name="T72" fmla="*/ 719 w 2006"/>
                  <a:gd name="T73" fmla="*/ 1547 h 1986"/>
                  <a:gd name="T74" fmla="*/ 833 w 2006"/>
                  <a:gd name="T75" fmla="*/ 1986 h 1986"/>
                  <a:gd name="T76" fmla="*/ 706 w 2006"/>
                  <a:gd name="T77" fmla="*/ 1766 h 1986"/>
                  <a:gd name="T78" fmla="*/ 610 w 2006"/>
                  <a:gd name="T79" fmla="*/ 1528 h 1986"/>
                  <a:gd name="T80" fmla="*/ 389 w 2006"/>
                  <a:gd name="T81" fmla="*/ 1467 h 1986"/>
                  <a:gd name="T82" fmla="*/ 416 w 2006"/>
                  <a:gd name="T83" fmla="*/ 1715 h 1986"/>
                  <a:gd name="T84" fmla="*/ 397 w 2006"/>
                  <a:gd name="T85" fmla="*/ 1766 h 1986"/>
                  <a:gd name="T86" fmla="*/ 285 w 2006"/>
                  <a:gd name="T87" fmla="*/ 1605 h 1986"/>
                  <a:gd name="T88" fmla="*/ 192 w 2006"/>
                  <a:gd name="T89" fmla="*/ 1417 h 1986"/>
                  <a:gd name="T90" fmla="*/ 105 w 2006"/>
                  <a:gd name="T91" fmla="*/ 1326 h 1986"/>
                  <a:gd name="T92" fmla="*/ 0 w 2006"/>
                  <a:gd name="T93" fmla="*/ 1245 h 1986"/>
                  <a:gd name="T94" fmla="*/ 132 w 2006"/>
                  <a:gd name="T95" fmla="*/ 1230 h 1986"/>
                  <a:gd name="T96" fmla="*/ 99 w 2006"/>
                  <a:gd name="T97" fmla="*/ 1002 h 1986"/>
                  <a:gd name="T98" fmla="*/ 116 w 2006"/>
                  <a:gd name="T99" fmla="*/ 762 h 1986"/>
                  <a:gd name="T100" fmla="*/ 17 w 2006"/>
                  <a:gd name="T101" fmla="*/ 729 h 1986"/>
                  <a:gd name="T102" fmla="*/ 122 w 2006"/>
                  <a:gd name="T103" fmla="*/ 648 h 1986"/>
                  <a:gd name="T104" fmla="*/ 187 w 2006"/>
                  <a:gd name="T105" fmla="*/ 530 h 1986"/>
                  <a:gd name="T106" fmla="*/ 289 w 2006"/>
                  <a:gd name="T107" fmla="*/ 352 h 1986"/>
                  <a:gd name="T108" fmla="*/ 425 w 2006"/>
                  <a:gd name="T109" fmla="*/ 203 h 1986"/>
                  <a:gd name="T110" fmla="*/ 388 w 2006"/>
                  <a:gd name="T111" fmla="*/ 315 h 1986"/>
                  <a:gd name="T112" fmla="*/ 289 w 2006"/>
                  <a:gd name="T113" fmla="*/ 555 h 1986"/>
                  <a:gd name="T114" fmla="*/ 482 w 2006"/>
                  <a:gd name="T115" fmla="*/ 482 h 1986"/>
                  <a:gd name="T116" fmla="*/ 616 w 2006"/>
                  <a:gd name="T117" fmla="*/ 373 h 1986"/>
                  <a:gd name="T118" fmla="*/ 717 w 2006"/>
                  <a:gd name="T119" fmla="*/ 159 h 1986"/>
                  <a:gd name="T120" fmla="*/ 804 w 2006"/>
                  <a:gd name="T121" fmla="*/ 3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6" h="1986">
                    <a:moveTo>
                      <a:pt x="556" y="575"/>
                    </a:moveTo>
                    <a:lnTo>
                      <a:pt x="507" y="584"/>
                    </a:lnTo>
                    <a:lnTo>
                      <a:pt x="386" y="609"/>
                    </a:lnTo>
                    <a:lnTo>
                      <a:pt x="266" y="640"/>
                    </a:lnTo>
                    <a:lnTo>
                      <a:pt x="249" y="728"/>
                    </a:lnTo>
                    <a:lnTo>
                      <a:pt x="238" y="817"/>
                    </a:lnTo>
                    <a:lnTo>
                      <a:pt x="233" y="906"/>
                    </a:lnTo>
                    <a:lnTo>
                      <a:pt x="235" y="996"/>
                    </a:lnTo>
                    <a:lnTo>
                      <a:pt x="241" y="1084"/>
                    </a:lnTo>
                    <a:lnTo>
                      <a:pt x="253" y="1171"/>
                    </a:lnTo>
                    <a:lnTo>
                      <a:pt x="268" y="1258"/>
                    </a:lnTo>
                    <a:lnTo>
                      <a:pt x="289" y="1344"/>
                    </a:lnTo>
                    <a:lnTo>
                      <a:pt x="389" y="1369"/>
                    </a:lnTo>
                    <a:lnTo>
                      <a:pt x="490" y="1390"/>
                    </a:lnTo>
                    <a:lnTo>
                      <a:pt x="531" y="1397"/>
                    </a:lnTo>
                    <a:lnTo>
                      <a:pt x="574" y="1403"/>
                    </a:lnTo>
                    <a:lnTo>
                      <a:pt x="551" y="1302"/>
                    </a:lnTo>
                    <a:lnTo>
                      <a:pt x="533" y="1199"/>
                    </a:lnTo>
                    <a:lnTo>
                      <a:pt x="521" y="1096"/>
                    </a:lnTo>
                    <a:lnTo>
                      <a:pt x="516" y="991"/>
                    </a:lnTo>
                    <a:lnTo>
                      <a:pt x="517" y="887"/>
                    </a:lnTo>
                    <a:lnTo>
                      <a:pt x="524" y="782"/>
                    </a:lnTo>
                    <a:lnTo>
                      <a:pt x="537" y="679"/>
                    </a:lnTo>
                    <a:lnTo>
                      <a:pt x="556" y="575"/>
                    </a:lnTo>
                    <a:close/>
                    <a:moveTo>
                      <a:pt x="833" y="0"/>
                    </a:moveTo>
                    <a:lnTo>
                      <a:pt x="801" y="81"/>
                    </a:lnTo>
                    <a:lnTo>
                      <a:pt x="771" y="162"/>
                    </a:lnTo>
                    <a:lnTo>
                      <a:pt x="746" y="242"/>
                    </a:lnTo>
                    <a:lnTo>
                      <a:pt x="720" y="337"/>
                    </a:lnTo>
                    <a:lnTo>
                      <a:pt x="699" y="433"/>
                    </a:lnTo>
                    <a:lnTo>
                      <a:pt x="803" y="420"/>
                    </a:lnTo>
                    <a:lnTo>
                      <a:pt x="907" y="412"/>
                    </a:lnTo>
                    <a:lnTo>
                      <a:pt x="1010" y="412"/>
                    </a:lnTo>
                    <a:lnTo>
                      <a:pt x="1087" y="415"/>
                    </a:lnTo>
                    <a:lnTo>
                      <a:pt x="1162" y="422"/>
                    </a:lnTo>
                    <a:lnTo>
                      <a:pt x="1142" y="338"/>
                    </a:lnTo>
                    <a:lnTo>
                      <a:pt x="1119" y="255"/>
                    </a:lnTo>
                    <a:lnTo>
                      <a:pt x="1094" y="174"/>
                    </a:lnTo>
                    <a:lnTo>
                      <a:pt x="1065" y="93"/>
                    </a:lnTo>
                    <a:lnTo>
                      <a:pt x="1032" y="12"/>
                    </a:lnTo>
                    <a:lnTo>
                      <a:pt x="1060" y="46"/>
                    </a:lnTo>
                    <a:lnTo>
                      <a:pt x="1088" y="81"/>
                    </a:lnTo>
                    <a:lnTo>
                      <a:pt x="1113" y="117"/>
                    </a:lnTo>
                    <a:lnTo>
                      <a:pt x="1149" y="172"/>
                    </a:lnTo>
                    <a:lnTo>
                      <a:pt x="1180" y="230"/>
                    </a:lnTo>
                    <a:lnTo>
                      <a:pt x="1213" y="298"/>
                    </a:lnTo>
                    <a:lnTo>
                      <a:pt x="1241" y="366"/>
                    </a:lnTo>
                    <a:lnTo>
                      <a:pt x="1267" y="436"/>
                    </a:lnTo>
                    <a:lnTo>
                      <a:pt x="1357" y="453"/>
                    </a:lnTo>
                    <a:lnTo>
                      <a:pt x="1445" y="475"/>
                    </a:lnTo>
                    <a:lnTo>
                      <a:pt x="1534" y="500"/>
                    </a:lnTo>
                    <a:lnTo>
                      <a:pt x="1605" y="525"/>
                    </a:lnTo>
                    <a:lnTo>
                      <a:pt x="1676" y="553"/>
                    </a:lnTo>
                    <a:lnTo>
                      <a:pt x="1647" y="469"/>
                    </a:lnTo>
                    <a:lnTo>
                      <a:pt x="1613" y="387"/>
                    </a:lnTo>
                    <a:lnTo>
                      <a:pt x="1575" y="306"/>
                    </a:lnTo>
                    <a:lnTo>
                      <a:pt x="1532" y="227"/>
                    </a:lnTo>
                    <a:lnTo>
                      <a:pt x="1485" y="147"/>
                    </a:lnTo>
                    <a:lnTo>
                      <a:pt x="1536" y="190"/>
                    </a:lnTo>
                    <a:lnTo>
                      <a:pt x="1584" y="237"/>
                    </a:lnTo>
                    <a:lnTo>
                      <a:pt x="1630" y="287"/>
                    </a:lnTo>
                    <a:lnTo>
                      <a:pt x="1671" y="340"/>
                    </a:lnTo>
                    <a:lnTo>
                      <a:pt x="1711" y="396"/>
                    </a:lnTo>
                    <a:lnTo>
                      <a:pt x="1744" y="456"/>
                    </a:lnTo>
                    <a:lnTo>
                      <a:pt x="1775" y="517"/>
                    </a:lnTo>
                    <a:lnTo>
                      <a:pt x="1795" y="566"/>
                    </a:lnTo>
                    <a:lnTo>
                      <a:pt x="1812" y="615"/>
                    </a:lnTo>
                    <a:lnTo>
                      <a:pt x="1879" y="649"/>
                    </a:lnTo>
                    <a:lnTo>
                      <a:pt x="1944" y="688"/>
                    </a:lnTo>
                    <a:lnTo>
                      <a:pt x="2006" y="729"/>
                    </a:lnTo>
                    <a:lnTo>
                      <a:pt x="1831" y="680"/>
                    </a:lnTo>
                    <a:lnTo>
                      <a:pt x="1847" y="755"/>
                    </a:lnTo>
                    <a:lnTo>
                      <a:pt x="1858" y="831"/>
                    </a:lnTo>
                    <a:lnTo>
                      <a:pt x="1862" y="909"/>
                    </a:lnTo>
                    <a:lnTo>
                      <a:pt x="1862" y="985"/>
                    </a:lnTo>
                    <a:lnTo>
                      <a:pt x="1727" y="985"/>
                    </a:lnTo>
                    <a:lnTo>
                      <a:pt x="1727" y="984"/>
                    </a:lnTo>
                    <a:lnTo>
                      <a:pt x="1729" y="898"/>
                    </a:lnTo>
                    <a:lnTo>
                      <a:pt x="1725" y="814"/>
                    </a:lnTo>
                    <a:lnTo>
                      <a:pt x="1715" y="729"/>
                    </a:lnTo>
                    <a:lnTo>
                      <a:pt x="1700" y="646"/>
                    </a:lnTo>
                    <a:lnTo>
                      <a:pt x="1604" y="623"/>
                    </a:lnTo>
                    <a:lnTo>
                      <a:pt x="1508" y="604"/>
                    </a:lnTo>
                    <a:lnTo>
                      <a:pt x="1406" y="585"/>
                    </a:lnTo>
                    <a:lnTo>
                      <a:pt x="1305" y="570"/>
                    </a:lnTo>
                    <a:lnTo>
                      <a:pt x="1325" y="672"/>
                    </a:lnTo>
                    <a:lnTo>
                      <a:pt x="1340" y="776"/>
                    </a:lnTo>
                    <a:lnTo>
                      <a:pt x="1347" y="880"/>
                    </a:lnTo>
                    <a:lnTo>
                      <a:pt x="1349" y="985"/>
                    </a:lnTo>
                    <a:lnTo>
                      <a:pt x="1215" y="985"/>
                    </a:lnTo>
                    <a:lnTo>
                      <a:pt x="1215" y="878"/>
                    </a:lnTo>
                    <a:lnTo>
                      <a:pt x="1210" y="770"/>
                    </a:lnTo>
                    <a:lnTo>
                      <a:pt x="1201" y="664"/>
                    </a:lnTo>
                    <a:lnTo>
                      <a:pt x="1187" y="557"/>
                    </a:lnTo>
                    <a:lnTo>
                      <a:pt x="1096" y="550"/>
                    </a:lnTo>
                    <a:lnTo>
                      <a:pt x="1007" y="546"/>
                    </a:lnTo>
                    <a:lnTo>
                      <a:pt x="897" y="546"/>
                    </a:lnTo>
                    <a:lnTo>
                      <a:pt x="787" y="550"/>
                    </a:lnTo>
                    <a:lnTo>
                      <a:pt x="676" y="560"/>
                    </a:lnTo>
                    <a:lnTo>
                      <a:pt x="662" y="667"/>
                    </a:lnTo>
                    <a:lnTo>
                      <a:pt x="653" y="774"/>
                    </a:lnTo>
                    <a:lnTo>
                      <a:pt x="650" y="880"/>
                    </a:lnTo>
                    <a:lnTo>
                      <a:pt x="650" y="988"/>
                    </a:lnTo>
                    <a:lnTo>
                      <a:pt x="658" y="1131"/>
                    </a:lnTo>
                    <a:lnTo>
                      <a:pt x="672" y="1275"/>
                    </a:lnTo>
                    <a:lnTo>
                      <a:pt x="694" y="1417"/>
                    </a:lnTo>
                    <a:lnTo>
                      <a:pt x="793" y="1424"/>
                    </a:lnTo>
                    <a:lnTo>
                      <a:pt x="892" y="1427"/>
                    </a:lnTo>
                    <a:lnTo>
                      <a:pt x="892" y="1561"/>
                    </a:lnTo>
                    <a:lnTo>
                      <a:pt x="806" y="1556"/>
                    </a:lnTo>
                    <a:lnTo>
                      <a:pt x="719" y="1547"/>
                    </a:lnTo>
                    <a:lnTo>
                      <a:pt x="754" y="1693"/>
                    </a:lnTo>
                    <a:lnTo>
                      <a:pt x="792" y="1839"/>
                    </a:lnTo>
                    <a:lnTo>
                      <a:pt x="833" y="1986"/>
                    </a:lnTo>
                    <a:lnTo>
                      <a:pt x="787" y="1915"/>
                    </a:lnTo>
                    <a:lnTo>
                      <a:pt x="744" y="1841"/>
                    </a:lnTo>
                    <a:lnTo>
                      <a:pt x="706" y="1766"/>
                    </a:lnTo>
                    <a:lnTo>
                      <a:pt x="670" y="1688"/>
                    </a:lnTo>
                    <a:lnTo>
                      <a:pt x="638" y="1609"/>
                    </a:lnTo>
                    <a:lnTo>
                      <a:pt x="610" y="1528"/>
                    </a:lnTo>
                    <a:lnTo>
                      <a:pt x="537" y="1512"/>
                    </a:lnTo>
                    <a:lnTo>
                      <a:pt x="465" y="1492"/>
                    </a:lnTo>
                    <a:lnTo>
                      <a:pt x="389" y="1467"/>
                    </a:lnTo>
                    <a:lnTo>
                      <a:pt x="315" y="1438"/>
                    </a:lnTo>
                    <a:lnTo>
                      <a:pt x="361" y="1576"/>
                    </a:lnTo>
                    <a:lnTo>
                      <a:pt x="416" y="1715"/>
                    </a:lnTo>
                    <a:lnTo>
                      <a:pt x="477" y="1852"/>
                    </a:lnTo>
                    <a:lnTo>
                      <a:pt x="435" y="1810"/>
                    </a:lnTo>
                    <a:lnTo>
                      <a:pt x="397" y="1766"/>
                    </a:lnTo>
                    <a:lnTo>
                      <a:pt x="361" y="1719"/>
                    </a:lnTo>
                    <a:lnTo>
                      <a:pt x="327" y="1671"/>
                    </a:lnTo>
                    <a:lnTo>
                      <a:pt x="285" y="1605"/>
                    </a:lnTo>
                    <a:lnTo>
                      <a:pt x="248" y="1536"/>
                    </a:lnTo>
                    <a:lnTo>
                      <a:pt x="213" y="1465"/>
                    </a:lnTo>
                    <a:lnTo>
                      <a:pt x="192" y="1417"/>
                    </a:lnTo>
                    <a:lnTo>
                      <a:pt x="175" y="1368"/>
                    </a:lnTo>
                    <a:lnTo>
                      <a:pt x="139" y="1348"/>
                    </a:lnTo>
                    <a:lnTo>
                      <a:pt x="105" y="1326"/>
                    </a:lnTo>
                    <a:lnTo>
                      <a:pt x="68" y="1301"/>
                    </a:lnTo>
                    <a:lnTo>
                      <a:pt x="34" y="1273"/>
                    </a:lnTo>
                    <a:lnTo>
                      <a:pt x="0" y="1245"/>
                    </a:lnTo>
                    <a:lnTo>
                      <a:pt x="76" y="1276"/>
                    </a:lnTo>
                    <a:lnTo>
                      <a:pt x="153" y="1303"/>
                    </a:lnTo>
                    <a:lnTo>
                      <a:pt x="132" y="1230"/>
                    </a:lnTo>
                    <a:lnTo>
                      <a:pt x="117" y="1155"/>
                    </a:lnTo>
                    <a:lnTo>
                      <a:pt x="106" y="1079"/>
                    </a:lnTo>
                    <a:lnTo>
                      <a:pt x="99" y="1002"/>
                    </a:lnTo>
                    <a:lnTo>
                      <a:pt x="98" y="922"/>
                    </a:lnTo>
                    <a:lnTo>
                      <a:pt x="104" y="841"/>
                    </a:lnTo>
                    <a:lnTo>
                      <a:pt x="116" y="762"/>
                    </a:lnTo>
                    <a:lnTo>
                      <a:pt x="133" y="683"/>
                    </a:lnTo>
                    <a:lnTo>
                      <a:pt x="75" y="705"/>
                    </a:lnTo>
                    <a:lnTo>
                      <a:pt x="17" y="729"/>
                    </a:lnTo>
                    <a:lnTo>
                      <a:pt x="51" y="700"/>
                    </a:lnTo>
                    <a:lnTo>
                      <a:pt x="86" y="673"/>
                    </a:lnTo>
                    <a:lnTo>
                      <a:pt x="122" y="648"/>
                    </a:lnTo>
                    <a:lnTo>
                      <a:pt x="148" y="631"/>
                    </a:lnTo>
                    <a:lnTo>
                      <a:pt x="166" y="580"/>
                    </a:lnTo>
                    <a:lnTo>
                      <a:pt x="187" y="530"/>
                    </a:lnTo>
                    <a:lnTo>
                      <a:pt x="217" y="469"/>
                    </a:lnTo>
                    <a:lnTo>
                      <a:pt x="251" y="409"/>
                    </a:lnTo>
                    <a:lnTo>
                      <a:pt x="289" y="352"/>
                    </a:lnTo>
                    <a:lnTo>
                      <a:pt x="332" y="300"/>
                    </a:lnTo>
                    <a:lnTo>
                      <a:pt x="376" y="250"/>
                    </a:lnTo>
                    <a:lnTo>
                      <a:pt x="425" y="203"/>
                    </a:lnTo>
                    <a:lnTo>
                      <a:pt x="477" y="161"/>
                    </a:lnTo>
                    <a:lnTo>
                      <a:pt x="431" y="238"/>
                    </a:lnTo>
                    <a:lnTo>
                      <a:pt x="388" y="315"/>
                    </a:lnTo>
                    <a:lnTo>
                      <a:pt x="350" y="394"/>
                    </a:lnTo>
                    <a:lnTo>
                      <a:pt x="317" y="474"/>
                    </a:lnTo>
                    <a:lnTo>
                      <a:pt x="289" y="555"/>
                    </a:lnTo>
                    <a:lnTo>
                      <a:pt x="352" y="528"/>
                    </a:lnTo>
                    <a:lnTo>
                      <a:pt x="417" y="502"/>
                    </a:lnTo>
                    <a:lnTo>
                      <a:pt x="482" y="482"/>
                    </a:lnTo>
                    <a:lnTo>
                      <a:pt x="536" y="467"/>
                    </a:lnTo>
                    <a:lnTo>
                      <a:pt x="589" y="453"/>
                    </a:lnTo>
                    <a:lnTo>
                      <a:pt x="616" y="373"/>
                    </a:lnTo>
                    <a:lnTo>
                      <a:pt x="648" y="294"/>
                    </a:lnTo>
                    <a:lnTo>
                      <a:pt x="685" y="217"/>
                    </a:lnTo>
                    <a:lnTo>
                      <a:pt x="717" y="159"/>
                    </a:lnTo>
                    <a:lnTo>
                      <a:pt x="753" y="104"/>
                    </a:lnTo>
                    <a:lnTo>
                      <a:pt x="778" y="68"/>
                    </a:lnTo>
                    <a:lnTo>
                      <a:pt x="804" y="33"/>
                    </a:lnTo>
                    <a:lnTo>
                      <a:pt x="83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17">
                <a:extLst>
                  <a:ext uri="{FF2B5EF4-FFF2-40B4-BE49-F238E27FC236}">
                    <a16:creationId xmlns:a16="http://schemas.microsoft.com/office/drawing/2014/main" id="{6C39FEDE-C3C0-4F0E-0E18-F1C3A7352BF4}"/>
                  </a:ext>
                </a:extLst>
              </p:cNvPr>
              <p:cNvSpPr>
                <a:spLocks noEditPoints="1"/>
              </p:cNvSpPr>
              <p:nvPr/>
            </p:nvSpPr>
            <p:spPr bwMode="auto">
              <a:xfrm>
                <a:off x="174" y="543"/>
                <a:ext cx="173" cy="93"/>
              </a:xfrm>
              <a:custGeom>
                <a:avLst/>
                <a:gdLst>
                  <a:gd name="T0" fmla="*/ 66 w 2067"/>
                  <a:gd name="T1" fmla="*/ 85 h 1115"/>
                  <a:gd name="T2" fmla="*/ 66 w 2067"/>
                  <a:gd name="T3" fmla="*/ 1031 h 1115"/>
                  <a:gd name="T4" fmla="*/ 2001 w 2067"/>
                  <a:gd name="T5" fmla="*/ 1031 h 1115"/>
                  <a:gd name="T6" fmla="*/ 2001 w 2067"/>
                  <a:gd name="T7" fmla="*/ 85 h 1115"/>
                  <a:gd name="T8" fmla="*/ 66 w 2067"/>
                  <a:gd name="T9" fmla="*/ 85 h 1115"/>
                  <a:gd name="T10" fmla="*/ 0 w 2067"/>
                  <a:gd name="T11" fmla="*/ 0 h 1115"/>
                  <a:gd name="T12" fmla="*/ 2067 w 2067"/>
                  <a:gd name="T13" fmla="*/ 0 h 1115"/>
                  <a:gd name="T14" fmla="*/ 2067 w 2067"/>
                  <a:gd name="T15" fmla="*/ 1115 h 1115"/>
                  <a:gd name="T16" fmla="*/ 0 w 2067"/>
                  <a:gd name="T17" fmla="*/ 1115 h 1115"/>
                  <a:gd name="T18" fmla="*/ 0 w 2067"/>
                  <a:gd name="T19"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7" h="1115">
                    <a:moveTo>
                      <a:pt x="66" y="85"/>
                    </a:moveTo>
                    <a:lnTo>
                      <a:pt x="66" y="1031"/>
                    </a:lnTo>
                    <a:lnTo>
                      <a:pt x="2001" y="1031"/>
                    </a:lnTo>
                    <a:lnTo>
                      <a:pt x="2001" y="85"/>
                    </a:lnTo>
                    <a:lnTo>
                      <a:pt x="66" y="85"/>
                    </a:lnTo>
                    <a:close/>
                    <a:moveTo>
                      <a:pt x="0" y="0"/>
                    </a:moveTo>
                    <a:lnTo>
                      <a:pt x="2067" y="0"/>
                    </a:lnTo>
                    <a:lnTo>
                      <a:pt x="2067" y="1115"/>
                    </a:lnTo>
                    <a:lnTo>
                      <a:pt x="0" y="111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18">
                <a:extLst>
                  <a:ext uri="{FF2B5EF4-FFF2-40B4-BE49-F238E27FC236}">
                    <a16:creationId xmlns:a16="http://schemas.microsoft.com/office/drawing/2014/main" id="{9AE61AF4-6660-1408-7BC3-06B28F5EBC1F}"/>
                  </a:ext>
                </a:extLst>
              </p:cNvPr>
              <p:cNvSpPr>
                <a:spLocks noEditPoints="1"/>
              </p:cNvSpPr>
              <p:nvPr/>
            </p:nvSpPr>
            <p:spPr bwMode="auto">
              <a:xfrm>
                <a:off x="157" y="644"/>
                <a:ext cx="207" cy="31"/>
              </a:xfrm>
              <a:custGeom>
                <a:avLst/>
                <a:gdLst>
                  <a:gd name="T0" fmla="*/ 1084 w 2489"/>
                  <a:gd name="T1" fmla="*/ 235 h 369"/>
                  <a:gd name="T2" fmla="*/ 1045 w 2489"/>
                  <a:gd name="T3" fmla="*/ 353 h 369"/>
                  <a:gd name="T4" fmla="*/ 1373 w 2489"/>
                  <a:gd name="T5" fmla="*/ 353 h 369"/>
                  <a:gd name="T6" fmla="*/ 1326 w 2489"/>
                  <a:gd name="T7" fmla="*/ 235 h 369"/>
                  <a:gd name="T8" fmla="*/ 1084 w 2489"/>
                  <a:gd name="T9" fmla="*/ 235 h 369"/>
                  <a:gd name="T10" fmla="*/ 246 w 2489"/>
                  <a:gd name="T11" fmla="*/ 43 h 369"/>
                  <a:gd name="T12" fmla="*/ 165 w 2489"/>
                  <a:gd name="T13" fmla="*/ 216 h 369"/>
                  <a:gd name="T14" fmla="*/ 2312 w 2489"/>
                  <a:gd name="T15" fmla="*/ 216 h 369"/>
                  <a:gd name="T16" fmla="*/ 2242 w 2489"/>
                  <a:gd name="T17" fmla="*/ 43 h 369"/>
                  <a:gd name="T18" fmla="*/ 246 w 2489"/>
                  <a:gd name="T19" fmla="*/ 43 h 369"/>
                  <a:gd name="T20" fmla="*/ 166 w 2489"/>
                  <a:gd name="T21" fmla="*/ 0 h 369"/>
                  <a:gd name="T22" fmla="*/ 2359 w 2489"/>
                  <a:gd name="T23" fmla="*/ 0 h 369"/>
                  <a:gd name="T24" fmla="*/ 2489 w 2489"/>
                  <a:gd name="T25" fmla="*/ 349 h 369"/>
                  <a:gd name="T26" fmla="*/ 2484 w 2489"/>
                  <a:gd name="T27" fmla="*/ 369 h 369"/>
                  <a:gd name="T28" fmla="*/ 0 w 2489"/>
                  <a:gd name="T29" fmla="*/ 369 h 369"/>
                  <a:gd name="T30" fmla="*/ 166 w 2489"/>
                  <a:gd name="T3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9" h="369">
                    <a:moveTo>
                      <a:pt x="1084" y="235"/>
                    </a:moveTo>
                    <a:lnTo>
                      <a:pt x="1045" y="353"/>
                    </a:lnTo>
                    <a:lnTo>
                      <a:pt x="1373" y="353"/>
                    </a:lnTo>
                    <a:lnTo>
                      <a:pt x="1326" y="235"/>
                    </a:lnTo>
                    <a:lnTo>
                      <a:pt x="1084" y="235"/>
                    </a:lnTo>
                    <a:close/>
                    <a:moveTo>
                      <a:pt x="246" y="43"/>
                    </a:moveTo>
                    <a:lnTo>
                      <a:pt x="165" y="216"/>
                    </a:lnTo>
                    <a:lnTo>
                      <a:pt x="2312" y="216"/>
                    </a:lnTo>
                    <a:lnTo>
                      <a:pt x="2242" y="43"/>
                    </a:lnTo>
                    <a:lnTo>
                      <a:pt x="246" y="43"/>
                    </a:lnTo>
                    <a:close/>
                    <a:moveTo>
                      <a:pt x="166" y="0"/>
                    </a:moveTo>
                    <a:lnTo>
                      <a:pt x="2359" y="0"/>
                    </a:lnTo>
                    <a:lnTo>
                      <a:pt x="2489" y="349"/>
                    </a:lnTo>
                    <a:lnTo>
                      <a:pt x="2484" y="369"/>
                    </a:lnTo>
                    <a:lnTo>
                      <a:pt x="0" y="369"/>
                    </a:lnTo>
                    <a:lnTo>
                      <a:pt x="166"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29" name="Rectangle 28">
            <a:extLst>
              <a:ext uri="{FF2B5EF4-FFF2-40B4-BE49-F238E27FC236}">
                <a16:creationId xmlns:a16="http://schemas.microsoft.com/office/drawing/2014/main" id="{4F06D570-1944-D00F-DE1F-DBE700DD9033}"/>
              </a:ext>
            </a:extLst>
          </p:cNvPr>
          <p:cNvSpPr/>
          <p:nvPr/>
        </p:nvSpPr>
        <p:spPr>
          <a:xfrm>
            <a:off x="7100979" y="1948024"/>
            <a:ext cx="4252820" cy="922945"/>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2E6D"/>
                </a:solidFill>
                <a:effectLst/>
                <a:uLnTx/>
                <a:uFillTx/>
                <a:latin typeface="Arial" panose="020B0604020202020204" pitchFamily="34" charset="0"/>
                <a:ea typeface="+mn-ea"/>
                <a:cs typeface="Arial" panose="020B0604020202020204" pitchFamily="34" charset="0"/>
              </a:rPr>
              <a:t>The</a:t>
            </a:r>
            <a:r>
              <a:rPr kumimoji="0" lang="en-US" sz="1799"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1799"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Qualified Owner </a:t>
            </a:r>
            <a:r>
              <a:rPr kumimoji="0" lang="en-US" sz="1799" b="0" i="0" u="none" strike="noStrike" kern="1200" cap="none" spc="0" normalizeH="0" baseline="0" noProof="0">
                <a:ln>
                  <a:noFill/>
                </a:ln>
                <a:solidFill>
                  <a:srgbClr val="002E6D"/>
                </a:solidFill>
                <a:effectLst/>
                <a:uLnTx/>
                <a:uFillTx/>
                <a:latin typeface="Arial" panose="020B0604020202020204" pitchFamily="34" charset="0"/>
                <a:ea typeface="+mn-ea"/>
                <a:cs typeface="Arial" panose="020B0604020202020204" pitchFamily="34" charset="0"/>
              </a:rPr>
              <a:t>initiates the application, </a:t>
            </a:r>
            <a:r>
              <a:rPr kumimoji="0" lang="en-US" sz="1799" b="0" i="0" u="none" strike="noStrike" kern="1200" cap="none" spc="0" normalizeH="0" baseline="0" noProof="0" err="1">
                <a:ln>
                  <a:noFill/>
                </a:ln>
                <a:solidFill>
                  <a:srgbClr val="002E6D"/>
                </a:solidFill>
                <a:effectLst/>
                <a:uLnTx/>
                <a:uFillTx/>
                <a:latin typeface="Arial" panose="020B0604020202020204" pitchFamily="34" charset="0"/>
                <a:ea typeface="+mn-ea"/>
                <a:cs typeface="Arial" panose="020B0604020202020204" pitchFamily="34" charset="0"/>
              </a:rPr>
              <a:t>add’l</a:t>
            </a:r>
            <a:r>
              <a:rPr kumimoji="0" lang="en-US" sz="1799" b="0" i="0" u="none" strike="noStrike" kern="1200" cap="none" spc="0" normalizeH="0" baseline="0" noProof="0">
                <a:ln>
                  <a:noFill/>
                </a:ln>
                <a:solidFill>
                  <a:srgbClr val="002E6D"/>
                </a:solidFill>
                <a:effectLst/>
                <a:uLnTx/>
                <a:uFillTx/>
                <a:latin typeface="Arial" panose="020B0604020202020204" pitchFamily="34" charset="0"/>
                <a:ea typeface="+mn-ea"/>
                <a:cs typeface="Arial" panose="020B0604020202020204" pitchFamily="34" charset="0"/>
              </a:rPr>
              <a:t> delegates and contributors can be added</a:t>
            </a:r>
          </a:p>
        </p:txBody>
      </p:sp>
      <p:grpSp>
        <p:nvGrpSpPr>
          <p:cNvPr id="30" name="Group 29" descr="Globe and laptop">
            <a:extLst>
              <a:ext uri="{FF2B5EF4-FFF2-40B4-BE49-F238E27FC236}">
                <a16:creationId xmlns:a16="http://schemas.microsoft.com/office/drawing/2014/main" id="{A6DA111E-9077-28E3-5491-33EBA81BF9AE}"/>
              </a:ext>
            </a:extLst>
          </p:cNvPr>
          <p:cNvGrpSpPr/>
          <p:nvPr/>
        </p:nvGrpSpPr>
        <p:grpSpPr>
          <a:xfrm>
            <a:off x="6096000" y="1859731"/>
            <a:ext cx="822746" cy="822746"/>
            <a:chOff x="1078752" y="2716220"/>
            <a:chExt cx="822960" cy="822960"/>
          </a:xfrm>
        </p:grpSpPr>
        <p:sp>
          <p:nvSpPr>
            <p:cNvPr id="31" name="Rounded Rectangle 13">
              <a:extLst>
                <a:ext uri="{FF2B5EF4-FFF2-40B4-BE49-F238E27FC236}">
                  <a16:creationId xmlns:a16="http://schemas.microsoft.com/office/drawing/2014/main" id="{D24A0D30-5113-DA5B-5B83-ECD6CCB59D8C}"/>
                </a:ext>
              </a:extLst>
            </p:cNvPr>
            <p:cNvSpPr/>
            <p:nvPr/>
          </p:nvSpPr>
          <p:spPr>
            <a:xfrm>
              <a:off x="1078752" y="2716220"/>
              <a:ext cx="822960" cy="8229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13">
              <a:extLst>
                <a:ext uri="{FF2B5EF4-FFF2-40B4-BE49-F238E27FC236}">
                  <a16:creationId xmlns:a16="http://schemas.microsoft.com/office/drawing/2014/main" id="{406110A7-1B68-5474-3C02-D5108DC70F37}"/>
                </a:ext>
              </a:extLst>
            </p:cNvPr>
            <p:cNvGrpSpPr>
              <a:grpSpLocks noChangeAspect="1"/>
            </p:cNvGrpSpPr>
            <p:nvPr/>
          </p:nvGrpSpPr>
          <p:grpSpPr bwMode="auto">
            <a:xfrm>
              <a:off x="1261632" y="2941167"/>
              <a:ext cx="457200" cy="373063"/>
              <a:chOff x="76" y="440"/>
              <a:chExt cx="288" cy="235"/>
            </a:xfrm>
            <a:solidFill>
              <a:schemeClr val="bg1"/>
            </a:solidFill>
          </p:grpSpPr>
          <p:sp>
            <p:nvSpPr>
              <p:cNvPr id="33" name="Freeform 15">
                <a:extLst>
                  <a:ext uri="{FF2B5EF4-FFF2-40B4-BE49-F238E27FC236}">
                    <a16:creationId xmlns:a16="http://schemas.microsoft.com/office/drawing/2014/main" id="{1621242E-0B86-AA17-5F30-85F6B6F8CD4B}"/>
                  </a:ext>
                </a:extLst>
              </p:cNvPr>
              <p:cNvSpPr>
                <a:spLocks/>
              </p:cNvSpPr>
              <p:nvPr/>
            </p:nvSpPr>
            <p:spPr bwMode="auto">
              <a:xfrm>
                <a:off x="76" y="440"/>
                <a:ext cx="199" cy="199"/>
              </a:xfrm>
              <a:custGeom>
                <a:avLst/>
                <a:gdLst>
                  <a:gd name="T0" fmla="*/ 1371 w 2391"/>
                  <a:gd name="T1" fmla="*/ 12 h 2382"/>
                  <a:gd name="T2" fmla="*/ 1618 w 2391"/>
                  <a:gd name="T3" fmla="*/ 76 h 2382"/>
                  <a:gd name="T4" fmla="*/ 1840 w 2391"/>
                  <a:gd name="T5" fmla="*/ 188 h 2382"/>
                  <a:gd name="T6" fmla="*/ 2035 w 2391"/>
                  <a:gd name="T7" fmla="*/ 343 h 2382"/>
                  <a:gd name="T8" fmla="*/ 2192 w 2391"/>
                  <a:gd name="T9" fmla="*/ 534 h 2382"/>
                  <a:gd name="T10" fmla="*/ 2307 w 2391"/>
                  <a:gd name="T11" fmla="*/ 755 h 2382"/>
                  <a:gd name="T12" fmla="*/ 2376 w 2391"/>
                  <a:gd name="T13" fmla="*/ 1000 h 2382"/>
                  <a:gd name="T14" fmla="*/ 2256 w 2391"/>
                  <a:gd name="T15" fmla="*/ 1173 h 2382"/>
                  <a:gd name="T16" fmla="*/ 2221 w 2391"/>
                  <a:gd name="T17" fmla="*/ 924 h 2382"/>
                  <a:gd name="T18" fmla="*/ 2132 w 2391"/>
                  <a:gd name="T19" fmla="*/ 695 h 2382"/>
                  <a:gd name="T20" fmla="*/ 1994 w 2391"/>
                  <a:gd name="T21" fmla="*/ 497 h 2382"/>
                  <a:gd name="T22" fmla="*/ 1816 w 2391"/>
                  <a:gd name="T23" fmla="*/ 334 h 2382"/>
                  <a:gd name="T24" fmla="*/ 1605 w 2391"/>
                  <a:gd name="T25" fmla="*/ 216 h 2382"/>
                  <a:gd name="T26" fmla="*/ 1367 w 2391"/>
                  <a:gd name="T27" fmla="*/ 148 h 2382"/>
                  <a:gd name="T28" fmla="*/ 1114 w 2391"/>
                  <a:gd name="T29" fmla="*/ 137 h 2382"/>
                  <a:gd name="T30" fmla="*/ 876 w 2391"/>
                  <a:gd name="T31" fmla="*/ 183 h 2382"/>
                  <a:gd name="T32" fmla="*/ 661 w 2391"/>
                  <a:gd name="T33" fmla="*/ 279 h 2382"/>
                  <a:gd name="T34" fmla="*/ 475 w 2391"/>
                  <a:gd name="T35" fmla="*/ 418 h 2382"/>
                  <a:gd name="T36" fmla="*/ 322 w 2391"/>
                  <a:gd name="T37" fmla="*/ 594 h 2382"/>
                  <a:gd name="T38" fmla="*/ 211 w 2391"/>
                  <a:gd name="T39" fmla="*/ 799 h 2382"/>
                  <a:gd name="T40" fmla="*/ 147 w 2391"/>
                  <a:gd name="T41" fmla="*/ 1030 h 2382"/>
                  <a:gd name="T42" fmla="*/ 139 w 2391"/>
                  <a:gd name="T43" fmla="*/ 1280 h 2382"/>
                  <a:gd name="T44" fmla="*/ 188 w 2391"/>
                  <a:gd name="T45" fmla="*/ 1526 h 2382"/>
                  <a:gd name="T46" fmla="*/ 291 w 2391"/>
                  <a:gd name="T47" fmla="*/ 1748 h 2382"/>
                  <a:gd name="T48" fmla="*/ 442 w 2391"/>
                  <a:gd name="T49" fmla="*/ 1938 h 2382"/>
                  <a:gd name="T50" fmla="*/ 631 w 2391"/>
                  <a:gd name="T51" fmla="*/ 2090 h 2382"/>
                  <a:gd name="T52" fmla="*/ 852 w 2391"/>
                  <a:gd name="T53" fmla="*/ 2195 h 2382"/>
                  <a:gd name="T54" fmla="*/ 1096 w 2391"/>
                  <a:gd name="T55" fmla="*/ 2249 h 2382"/>
                  <a:gd name="T56" fmla="*/ 998 w 2391"/>
                  <a:gd name="T57" fmla="*/ 2371 h 2382"/>
                  <a:gd name="T58" fmla="*/ 754 w 2391"/>
                  <a:gd name="T59" fmla="*/ 2303 h 2382"/>
                  <a:gd name="T60" fmla="*/ 533 w 2391"/>
                  <a:gd name="T61" fmla="*/ 2187 h 2382"/>
                  <a:gd name="T62" fmla="*/ 343 w 2391"/>
                  <a:gd name="T63" fmla="*/ 2030 h 2382"/>
                  <a:gd name="T64" fmla="*/ 189 w 2391"/>
                  <a:gd name="T65" fmla="*/ 1836 h 2382"/>
                  <a:gd name="T66" fmla="*/ 76 w 2391"/>
                  <a:gd name="T67" fmla="*/ 1614 h 2382"/>
                  <a:gd name="T68" fmla="*/ 13 w 2391"/>
                  <a:gd name="T69" fmla="*/ 1368 h 2382"/>
                  <a:gd name="T70" fmla="*/ 3 w 2391"/>
                  <a:gd name="T71" fmla="*/ 1105 h 2382"/>
                  <a:gd name="T72" fmla="*/ 51 w 2391"/>
                  <a:gd name="T73" fmla="*/ 849 h 2382"/>
                  <a:gd name="T74" fmla="*/ 149 w 2391"/>
                  <a:gd name="T75" fmla="*/ 616 h 2382"/>
                  <a:gd name="T76" fmla="*/ 293 w 2391"/>
                  <a:gd name="T77" fmla="*/ 411 h 2382"/>
                  <a:gd name="T78" fmla="*/ 477 w 2391"/>
                  <a:gd name="T79" fmla="*/ 241 h 2382"/>
                  <a:gd name="T80" fmla="*/ 693 w 2391"/>
                  <a:gd name="T81" fmla="*/ 111 h 2382"/>
                  <a:gd name="T82" fmla="*/ 935 w 2391"/>
                  <a:gd name="T83" fmla="*/ 28 h 2382"/>
                  <a:gd name="T84" fmla="*/ 1197 w 2391"/>
                  <a:gd name="T85" fmla="*/ 0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1" h="2382">
                    <a:moveTo>
                      <a:pt x="1197" y="0"/>
                    </a:moveTo>
                    <a:lnTo>
                      <a:pt x="1285" y="3"/>
                    </a:lnTo>
                    <a:lnTo>
                      <a:pt x="1371" y="12"/>
                    </a:lnTo>
                    <a:lnTo>
                      <a:pt x="1455" y="28"/>
                    </a:lnTo>
                    <a:lnTo>
                      <a:pt x="1538" y="49"/>
                    </a:lnTo>
                    <a:lnTo>
                      <a:pt x="1618" y="76"/>
                    </a:lnTo>
                    <a:lnTo>
                      <a:pt x="1695" y="109"/>
                    </a:lnTo>
                    <a:lnTo>
                      <a:pt x="1769" y="146"/>
                    </a:lnTo>
                    <a:lnTo>
                      <a:pt x="1840" y="188"/>
                    </a:lnTo>
                    <a:lnTo>
                      <a:pt x="1909" y="235"/>
                    </a:lnTo>
                    <a:lnTo>
                      <a:pt x="1973" y="288"/>
                    </a:lnTo>
                    <a:lnTo>
                      <a:pt x="2035" y="343"/>
                    </a:lnTo>
                    <a:lnTo>
                      <a:pt x="2091" y="403"/>
                    </a:lnTo>
                    <a:lnTo>
                      <a:pt x="2144" y="467"/>
                    </a:lnTo>
                    <a:lnTo>
                      <a:pt x="2192" y="534"/>
                    </a:lnTo>
                    <a:lnTo>
                      <a:pt x="2235" y="604"/>
                    </a:lnTo>
                    <a:lnTo>
                      <a:pt x="2275" y="678"/>
                    </a:lnTo>
                    <a:lnTo>
                      <a:pt x="2307" y="755"/>
                    </a:lnTo>
                    <a:lnTo>
                      <a:pt x="2336" y="834"/>
                    </a:lnTo>
                    <a:lnTo>
                      <a:pt x="2359" y="916"/>
                    </a:lnTo>
                    <a:lnTo>
                      <a:pt x="2376" y="1000"/>
                    </a:lnTo>
                    <a:lnTo>
                      <a:pt x="2387" y="1086"/>
                    </a:lnTo>
                    <a:lnTo>
                      <a:pt x="2391" y="1173"/>
                    </a:lnTo>
                    <a:lnTo>
                      <a:pt x="2256" y="1173"/>
                    </a:lnTo>
                    <a:lnTo>
                      <a:pt x="2252" y="1088"/>
                    </a:lnTo>
                    <a:lnTo>
                      <a:pt x="2240" y="1004"/>
                    </a:lnTo>
                    <a:lnTo>
                      <a:pt x="2221" y="924"/>
                    </a:lnTo>
                    <a:lnTo>
                      <a:pt x="2197" y="844"/>
                    </a:lnTo>
                    <a:lnTo>
                      <a:pt x="2168" y="768"/>
                    </a:lnTo>
                    <a:lnTo>
                      <a:pt x="2132" y="695"/>
                    </a:lnTo>
                    <a:lnTo>
                      <a:pt x="2091" y="625"/>
                    </a:lnTo>
                    <a:lnTo>
                      <a:pt x="2045" y="559"/>
                    </a:lnTo>
                    <a:lnTo>
                      <a:pt x="1994" y="497"/>
                    </a:lnTo>
                    <a:lnTo>
                      <a:pt x="1940" y="438"/>
                    </a:lnTo>
                    <a:lnTo>
                      <a:pt x="1880" y="383"/>
                    </a:lnTo>
                    <a:lnTo>
                      <a:pt x="1816" y="334"/>
                    </a:lnTo>
                    <a:lnTo>
                      <a:pt x="1749" y="290"/>
                    </a:lnTo>
                    <a:lnTo>
                      <a:pt x="1679" y="249"/>
                    </a:lnTo>
                    <a:lnTo>
                      <a:pt x="1605" y="216"/>
                    </a:lnTo>
                    <a:lnTo>
                      <a:pt x="1527" y="187"/>
                    </a:lnTo>
                    <a:lnTo>
                      <a:pt x="1449" y="164"/>
                    </a:lnTo>
                    <a:lnTo>
                      <a:pt x="1367" y="148"/>
                    </a:lnTo>
                    <a:lnTo>
                      <a:pt x="1283" y="137"/>
                    </a:lnTo>
                    <a:lnTo>
                      <a:pt x="1197" y="134"/>
                    </a:lnTo>
                    <a:lnTo>
                      <a:pt x="1114" y="137"/>
                    </a:lnTo>
                    <a:lnTo>
                      <a:pt x="1033" y="147"/>
                    </a:lnTo>
                    <a:lnTo>
                      <a:pt x="953" y="162"/>
                    </a:lnTo>
                    <a:lnTo>
                      <a:pt x="876" y="183"/>
                    </a:lnTo>
                    <a:lnTo>
                      <a:pt x="802" y="210"/>
                    </a:lnTo>
                    <a:lnTo>
                      <a:pt x="730" y="242"/>
                    </a:lnTo>
                    <a:lnTo>
                      <a:pt x="661" y="279"/>
                    </a:lnTo>
                    <a:lnTo>
                      <a:pt x="596" y="321"/>
                    </a:lnTo>
                    <a:lnTo>
                      <a:pt x="532" y="367"/>
                    </a:lnTo>
                    <a:lnTo>
                      <a:pt x="475" y="418"/>
                    </a:lnTo>
                    <a:lnTo>
                      <a:pt x="419" y="473"/>
                    </a:lnTo>
                    <a:lnTo>
                      <a:pt x="369" y="531"/>
                    </a:lnTo>
                    <a:lnTo>
                      <a:pt x="322" y="594"/>
                    </a:lnTo>
                    <a:lnTo>
                      <a:pt x="280" y="659"/>
                    </a:lnTo>
                    <a:lnTo>
                      <a:pt x="243" y="729"/>
                    </a:lnTo>
                    <a:lnTo>
                      <a:pt x="211" y="799"/>
                    </a:lnTo>
                    <a:lnTo>
                      <a:pt x="184" y="875"/>
                    </a:lnTo>
                    <a:lnTo>
                      <a:pt x="163" y="951"/>
                    </a:lnTo>
                    <a:lnTo>
                      <a:pt x="147" y="1030"/>
                    </a:lnTo>
                    <a:lnTo>
                      <a:pt x="137" y="1111"/>
                    </a:lnTo>
                    <a:lnTo>
                      <a:pt x="134" y="1194"/>
                    </a:lnTo>
                    <a:lnTo>
                      <a:pt x="139" y="1280"/>
                    </a:lnTo>
                    <a:lnTo>
                      <a:pt x="148" y="1365"/>
                    </a:lnTo>
                    <a:lnTo>
                      <a:pt x="165" y="1446"/>
                    </a:lnTo>
                    <a:lnTo>
                      <a:pt x="188" y="1526"/>
                    </a:lnTo>
                    <a:lnTo>
                      <a:pt x="217" y="1603"/>
                    </a:lnTo>
                    <a:lnTo>
                      <a:pt x="252" y="1677"/>
                    </a:lnTo>
                    <a:lnTo>
                      <a:pt x="291" y="1748"/>
                    </a:lnTo>
                    <a:lnTo>
                      <a:pt x="337" y="1815"/>
                    </a:lnTo>
                    <a:lnTo>
                      <a:pt x="387" y="1879"/>
                    </a:lnTo>
                    <a:lnTo>
                      <a:pt x="442" y="1938"/>
                    </a:lnTo>
                    <a:lnTo>
                      <a:pt x="501" y="1993"/>
                    </a:lnTo>
                    <a:lnTo>
                      <a:pt x="564" y="2044"/>
                    </a:lnTo>
                    <a:lnTo>
                      <a:pt x="631" y="2090"/>
                    </a:lnTo>
                    <a:lnTo>
                      <a:pt x="701" y="2131"/>
                    </a:lnTo>
                    <a:lnTo>
                      <a:pt x="775" y="2166"/>
                    </a:lnTo>
                    <a:lnTo>
                      <a:pt x="852" y="2195"/>
                    </a:lnTo>
                    <a:lnTo>
                      <a:pt x="931" y="2219"/>
                    </a:lnTo>
                    <a:lnTo>
                      <a:pt x="1012" y="2238"/>
                    </a:lnTo>
                    <a:lnTo>
                      <a:pt x="1096" y="2249"/>
                    </a:lnTo>
                    <a:lnTo>
                      <a:pt x="1096" y="2382"/>
                    </a:lnTo>
                    <a:lnTo>
                      <a:pt x="1084" y="2382"/>
                    </a:lnTo>
                    <a:lnTo>
                      <a:pt x="998" y="2371"/>
                    </a:lnTo>
                    <a:lnTo>
                      <a:pt x="915" y="2354"/>
                    </a:lnTo>
                    <a:lnTo>
                      <a:pt x="833" y="2332"/>
                    </a:lnTo>
                    <a:lnTo>
                      <a:pt x="754" y="2303"/>
                    </a:lnTo>
                    <a:lnTo>
                      <a:pt x="677" y="2270"/>
                    </a:lnTo>
                    <a:lnTo>
                      <a:pt x="604" y="2230"/>
                    </a:lnTo>
                    <a:lnTo>
                      <a:pt x="533" y="2187"/>
                    </a:lnTo>
                    <a:lnTo>
                      <a:pt x="466" y="2139"/>
                    </a:lnTo>
                    <a:lnTo>
                      <a:pt x="403" y="2087"/>
                    </a:lnTo>
                    <a:lnTo>
                      <a:pt x="343" y="2030"/>
                    </a:lnTo>
                    <a:lnTo>
                      <a:pt x="287" y="1969"/>
                    </a:lnTo>
                    <a:lnTo>
                      <a:pt x="236" y="1905"/>
                    </a:lnTo>
                    <a:lnTo>
                      <a:pt x="189" y="1836"/>
                    </a:lnTo>
                    <a:lnTo>
                      <a:pt x="146" y="1765"/>
                    </a:lnTo>
                    <a:lnTo>
                      <a:pt x="109" y="1691"/>
                    </a:lnTo>
                    <a:lnTo>
                      <a:pt x="76" y="1614"/>
                    </a:lnTo>
                    <a:lnTo>
                      <a:pt x="49" y="1534"/>
                    </a:lnTo>
                    <a:lnTo>
                      <a:pt x="28" y="1453"/>
                    </a:lnTo>
                    <a:lnTo>
                      <a:pt x="13" y="1368"/>
                    </a:lnTo>
                    <a:lnTo>
                      <a:pt x="3" y="1282"/>
                    </a:lnTo>
                    <a:lnTo>
                      <a:pt x="0" y="1194"/>
                    </a:lnTo>
                    <a:lnTo>
                      <a:pt x="3" y="1105"/>
                    </a:lnTo>
                    <a:lnTo>
                      <a:pt x="13" y="1018"/>
                    </a:lnTo>
                    <a:lnTo>
                      <a:pt x="28" y="932"/>
                    </a:lnTo>
                    <a:lnTo>
                      <a:pt x="51" y="849"/>
                    </a:lnTo>
                    <a:lnTo>
                      <a:pt x="79" y="769"/>
                    </a:lnTo>
                    <a:lnTo>
                      <a:pt x="111" y="692"/>
                    </a:lnTo>
                    <a:lnTo>
                      <a:pt x="149" y="616"/>
                    </a:lnTo>
                    <a:lnTo>
                      <a:pt x="193" y="545"/>
                    </a:lnTo>
                    <a:lnTo>
                      <a:pt x="241" y="476"/>
                    </a:lnTo>
                    <a:lnTo>
                      <a:pt x="293" y="411"/>
                    </a:lnTo>
                    <a:lnTo>
                      <a:pt x="351" y="350"/>
                    </a:lnTo>
                    <a:lnTo>
                      <a:pt x="412" y="293"/>
                    </a:lnTo>
                    <a:lnTo>
                      <a:pt x="477" y="241"/>
                    </a:lnTo>
                    <a:lnTo>
                      <a:pt x="545" y="193"/>
                    </a:lnTo>
                    <a:lnTo>
                      <a:pt x="617" y="149"/>
                    </a:lnTo>
                    <a:lnTo>
                      <a:pt x="693" y="111"/>
                    </a:lnTo>
                    <a:lnTo>
                      <a:pt x="770" y="78"/>
                    </a:lnTo>
                    <a:lnTo>
                      <a:pt x="851" y="50"/>
                    </a:lnTo>
                    <a:lnTo>
                      <a:pt x="935" y="28"/>
                    </a:lnTo>
                    <a:lnTo>
                      <a:pt x="1020" y="13"/>
                    </a:lnTo>
                    <a:lnTo>
                      <a:pt x="1107" y="3"/>
                    </a:lnTo>
                    <a:lnTo>
                      <a:pt x="1197"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16">
                <a:extLst>
                  <a:ext uri="{FF2B5EF4-FFF2-40B4-BE49-F238E27FC236}">
                    <a16:creationId xmlns:a16="http://schemas.microsoft.com/office/drawing/2014/main" id="{18C5F02D-A6B5-D718-0F6E-82325CAF04BD}"/>
                  </a:ext>
                </a:extLst>
              </p:cNvPr>
              <p:cNvSpPr>
                <a:spLocks noEditPoints="1"/>
              </p:cNvSpPr>
              <p:nvPr/>
            </p:nvSpPr>
            <p:spPr bwMode="auto">
              <a:xfrm>
                <a:off x="93" y="456"/>
                <a:ext cx="167" cy="165"/>
              </a:xfrm>
              <a:custGeom>
                <a:avLst/>
                <a:gdLst>
                  <a:gd name="T0" fmla="*/ 386 w 2006"/>
                  <a:gd name="T1" fmla="*/ 609 h 1986"/>
                  <a:gd name="T2" fmla="*/ 238 w 2006"/>
                  <a:gd name="T3" fmla="*/ 817 h 1986"/>
                  <a:gd name="T4" fmla="*/ 241 w 2006"/>
                  <a:gd name="T5" fmla="*/ 1084 h 1986"/>
                  <a:gd name="T6" fmla="*/ 289 w 2006"/>
                  <a:gd name="T7" fmla="*/ 1344 h 1986"/>
                  <a:gd name="T8" fmla="*/ 531 w 2006"/>
                  <a:gd name="T9" fmla="*/ 1397 h 1986"/>
                  <a:gd name="T10" fmla="*/ 533 w 2006"/>
                  <a:gd name="T11" fmla="*/ 1199 h 1986"/>
                  <a:gd name="T12" fmla="*/ 517 w 2006"/>
                  <a:gd name="T13" fmla="*/ 887 h 1986"/>
                  <a:gd name="T14" fmla="*/ 556 w 2006"/>
                  <a:gd name="T15" fmla="*/ 575 h 1986"/>
                  <a:gd name="T16" fmla="*/ 771 w 2006"/>
                  <a:gd name="T17" fmla="*/ 162 h 1986"/>
                  <a:gd name="T18" fmla="*/ 699 w 2006"/>
                  <a:gd name="T19" fmla="*/ 433 h 1986"/>
                  <a:gd name="T20" fmla="*/ 1010 w 2006"/>
                  <a:gd name="T21" fmla="*/ 412 h 1986"/>
                  <a:gd name="T22" fmla="*/ 1142 w 2006"/>
                  <a:gd name="T23" fmla="*/ 338 h 1986"/>
                  <a:gd name="T24" fmla="*/ 1065 w 2006"/>
                  <a:gd name="T25" fmla="*/ 93 h 1986"/>
                  <a:gd name="T26" fmla="*/ 1088 w 2006"/>
                  <a:gd name="T27" fmla="*/ 81 h 1986"/>
                  <a:gd name="T28" fmla="*/ 1180 w 2006"/>
                  <a:gd name="T29" fmla="*/ 230 h 1986"/>
                  <a:gd name="T30" fmla="*/ 1267 w 2006"/>
                  <a:gd name="T31" fmla="*/ 436 h 1986"/>
                  <a:gd name="T32" fmla="*/ 1534 w 2006"/>
                  <a:gd name="T33" fmla="*/ 500 h 1986"/>
                  <a:gd name="T34" fmla="*/ 1647 w 2006"/>
                  <a:gd name="T35" fmla="*/ 469 h 1986"/>
                  <a:gd name="T36" fmla="*/ 1532 w 2006"/>
                  <a:gd name="T37" fmla="*/ 227 h 1986"/>
                  <a:gd name="T38" fmla="*/ 1584 w 2006"/>
                  <a:gd name="T39" fmla="*/ 237 h 1986"/>
                  <a:gd name="T40" fmla="*/ 1711 w 2006"/>
                  <a:gd name="T41" fmla="*/ 396 h 1986"/>
                  <a:gd name="T42" fmla="*/ 1795 w 2006"/>
                  <a:gd name="T43" fmla="*/ 566 h 1986"/>
                  <a:gd name="T44" fmla="*/ 1944 w 2006"/>
                  <a:gd name="T45" fmla="*/ 688 h 1986"/>
                  <a:gd name="T46" fmla="*/ 1847 w 2006"/>
                  <a:gd name="T47" fmla="*/ 755 h 1986"/>
                  <a:gd name="T48" fmla="*/ 1862 w 2006"/>
                  <a:gd name="T49" fmla="*/ 985 h 1986"/>
                  <a:gd name="T50" fmla="*/ 1729 w 2006"/>
                  <a:gd name="T51" fmla="*/ 898 h 1986"/>
                  <a:gd name="T52" fmla="*/ 1700 w 2006"/>
                  <a:gd name="T53" fmla="*/ 646 h 1986"/>
                  <a:gd name="T54" fmla="*/ 1406 w 2006"/>
                  <a:gd name="T55" fmla="*/ 585 h 1986"/>
                  <a:gd name="T56" fmla="*/ 1340 w 2006"/>
                  <a:gd name="T57" fmla="*/ 776 h 1986"/>
                  <a:gd name="T58" fmla="*/ 1215 w 2006"/>
                  <a:gd name="T59" fmla="*/ 985 h 1986"/>
                  <a:gd name="T60" fmla="*/ 1201 w 2006"/>
                  <a:gd name="T61" fmla="*/ 664 h 1986"/>
                  <a:gd name="T62" fmla="*/ 1007 w 2006"/>
                  <a:gd name="T63" fmla="*/ 546 h 1986"/>
                  <a:gd name="T64" fmla="*/ 676 w 2006"/>
                  <a:gd name="T65" fmla="*/ 560 h 1986"/>
                  <a:gd name="T66" fmla="*/ 650 w 2006"/>
                  <a:gd name="T67" fmla="*/ 880 h 1986"/>
                  <a:gd name="T68" fmla="*/ 672 w 2006"/>
                  <a:gd name="T69" fmla="*/ 1275 h 1986"/>
                  <a:gd name="T70" fmla="*/ 892 w 2006"/>
                  <a:gd name="T71" fmla="*/ 1427 h 1986"/>
                  <a:gd name="T72" fmla="*/ 719 w 2006"/>
                  <a:gd name="T73" fmla="*/ 1547 h 1986"/>
                  <a:gd name="T74" fmla="*/ 833 w 2006"/>
                  <a:gd name="T75" fmla="*/ 1986 h 1986"/>
                  <a:gd name="T76" fmla="*/ 706 w 2006"/>
                  <a:gd name="T77" fmla="*/ 1766 h 1986"/>
                  <a:gd name="T78" fmla="*/ 610 w 2006"/>
                  <a:gd name="T79" fmla="*/ 1528 h 1986"/>
                  <a:gd name="T80" fmla="*/ 389 w 2006"/>
                  <a:gd name="T81" fmla="*/ 1467 h 1986"/>
                  <a:gd name="T82" fmla="*/ 416 w 2006"/>
                  <a:gd name="T83" fmla="*/ 1715 h 1986"/>
                  <a:gd name="T84" fmla="*/ 397 w 2006"/>
                  <a:gd name="T85" fmla="*/ 1766 h 1986"/>
                  <a:gd name="T86" fmla="*/ 285 w 2006"/>
                  <a:gd name="T87" fmla="*/ 1605 h 1986"/>
                  <a:gd name="T88" fmla="*/ 192 w 2006"/>
                  <a:gd name="T89" fmla="*/ 1417 h 1986"/>
                  <a:gd name="T90" fmla="*/ 105 w 2006"/>
                  <a:gd name="T91" fmla="*/ 1326 h 1986"/>
                  <a:gd name="T92" fmla="*/ 0 w 2006"/>
                  <a:gd name="T93" fmla="*/ 1245 h 1986"/>
                  <a:gd name="T94" fmla="*/ 132 w 2006"/>
                  <a:gd name="T95" fmla="*/ 1230 h 1986"/>
                  <a:gd name="T96" fmla="*/ 99 w 2006"/>
                  <a:gd name="T97" fmla="*/ 1002 h 1986"/>
                  <a:gd name="T98" fmla="*/ 116 w 2006"/>
                  <a:gd name="T99" fmla="*/ 762 h 1986"/>
                  <a:gd name="T100" fmla="*/ 17 w 2006"/>
                  <a:gd name="T101" fmla="*/ 729 h 1986"/>
                  <a:gd name="T102" fmla="*/ 122 w 2006"/>
                  <a:gd name="T103" fmla="*/ 648 h 1986"/>
                  <a:gd name="T104" fmla="*/ 187 w 2006"/>
                  <a:gd name="T105" fmla="*/ 530 h 1986"/>
                  <a:gd name="T106" fmla="*/ 289 w 2006"/>
                  <a:gd name="T107" fmla="*/ 352 h 1986"/>
                  <a:gd name="T108" fmla="*/ 425 w 2006"/>
                  <a:gd name="T109" fmla="*/ 203 h 1986"/>
                  <a:gd name="T110" fmla="*/ 388 w 2006"/>
                  <a:gd name="T111" fmla="*/ 315 h 1986"/>
                  <a:gd name="T112" fmla="*/ 289 w 2006"/>
                  <a:gd name="T113" fmla="*/ 555 h 1986"/>
                  <a:gd name="T114" fmla="*/ 482 w 2006"/>
                  <a:gd name="T115" fmla="*/ 482 h 1986"/>
                  <a:gd name="T116" fmla="*/ 616 w 2006"/>
                  <a:gd name="T117" fmla="*/ 373 h 1986"/>
                  <a:gd name="T118" fmla="*/ 717 w 2006"/>
                  <a:gd name="T119" fmla="*/ 159 h 1986"/>
                  <a:gd name="T120" fmla="*/ 804 w 2006"/>
                  <a:gd name="T121" fmla="*/ 3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6" h="1986">
                    <a:moveTo>
                      <a:pt x="556" y="575"/>
                    </a:moveTo>
                    <a:lnTo>
                      <a:pt x="507" y="584"/>
                    </a:lnTo>
                    <a:lnTo>
                      <a:pt x="386" y="609"/>
                    </a:lnTo>
                    <a:lnTo>
                      <a:pt x="266" y="640"/>
                    </a:lnTo>
                    <a:lnTo>
                      <a:pt x="249" y="728"/>
                    </a:lnTo>
                    <a:lnTo>
                      <a:pt x="238" y="817"/>
                    </a:lnTo>
                    <a:lnTo>
                      <a:pt x="233" y="906"/>
                    </a:lnTo>
                    <a:lnTo>
                      <a:pt x="235" y="996"/>
                    </a:lnTo>
                    <a:lnTo>
                      <a:pt x="241" y="1084"/>
                    </a:lnTo>
                    <a:lnTo>
                      <a:pt x="253" y="1171"/>
                    </a:lnTo>
                    <a:lnTo>
                      <a:pt x="268" y="1258"/>
                    </a:lnTo>
                    <a:lnTo>
                      <a:pt x="289" y="1344"/>
                    </a:lnTo>
                    <a:lnTo>
                      <a:pt x="389" y="1369"/>
                    </a:lnTo>
                    <a:lnTo>
                      <a:pt x="490" y="1390"/>
                    </a:lnTo>
                    <a:lnTo>
                      <a:pt x="531" y="1397"/>
                    </a:lnTo>
                    <a:lnTo>
                      <a:pt x="574" y="1403"/>
                    </a:lnTo>
                    <a:lnTo>
                      <a:pt x="551" y="1302"/>
                    </a:lnTo>
                    <a:lnTo>
                      <a:pt x="533" y="1199"/>
                    </a:lnTo>
                    <a:lnTo>
                      <a:pt x="521" y="1096"/>
                    </a:lnTo>
                    <a:lnTo>
                      <a:pt x="516" y="991"/>
                    </a:lnTo>
                    <a:lnTo>
                      <a:pt x="517" y="887"/>
                    </a:lnTo>
                    <a:lnTo>
                      <a:pt x="524" y="782"/>
                    </a:lnTo>
                    <a:lnTo>
                      <a:pt x="537" y="679"/>
                    </a:lnTo>
                    <a:lnTo>
                      <a:pt x="556" y="575"/>
                    </a:lnTo>
                    <a:close/>
                    <a:moveTo>
                      <a:pt x="833" y="0"/>
                    </a:moveTo>
                    <a:lnTo>
                      <a:pt x="801" y="81"/>
                    </a:lnTo>
                    <a:lnTo>
                      <a:pt x="771" y="162"/>
                    </a:lnTo>
                    <a:lnTo>
                      <a:pt x="746" y="242"/>
                    </a:lnTo>
                    <a:lnTo>
                      <a:pt x="720" y="337"/>
                    </a:lnTo>
                    <a:lnTo>
                      <a:pt x="699" y="433"/>
                    </a:lnTo>
                    <a:lnTo>
                      <a:pt x="803" y="420"/>
                    </a:lnTo>
                    <a:lnTo>
                      <a:pt x="907" y="412"/>
                    </a:lnTo>
                    <a:lnTo>
                      <a:pt x="1010" y="412"/>
                    </a:lnTo>
                    <a:lnTo>
                      <a:pt x="1087" y="415"/>
                    </a:lnTo>
                    <a:lnTo>
                      <a:pt x="1162" y="422"/>
                    </a:lnTo>
                    <a:lnTo>
                      <a:pt x="1142" y="338"/>
                    </a:lnTo>
                    <a:lnTo>
                      <a:pt x="1119" y="255"/>
                    </a:lnTo>
                    <a:lnTo>
                      <a:pt x="1094" y="174"/>
                    </a:lnTo>
                    <a:lnTo>
                      <a:pt x="1065" y="93"/>
                    </a:lnTo>
                    <a:lnTo>
                      <a:pt x="1032" y="12"/>
                    </a:lnTo>
                    <a:lnTo>
                      <a:pt x="1060" y="46"/>
                    </a:lnTo>
                    <a:lnTo>
                      <a:pt x="1088" y="81"/>
                    </a:lnTo>
                    <a:lnTo>
                      <a:pt x="1113" y="117"/>
                    </a:lnTo>
                    <a:lnTo>
                      <a:pt x="1149" y="172"/>
                    </a:lnTo>
                    <a:lnTo>
                      <a:pt x="1180" y="230"/>
                    </a:lnTo>
                    <a:lnTo>
                      <a:pt x="1213" y="298"/>
                    </a:lnTo>
                    <a:lnTo>
                      <a:pt x="1241" y="366"/>
                    </a:lnTo>
                    <a:lnTo>
                      <a:pt x="1267" y="436"/>
                    </a:lnTo>
                    <a:lnTo>
                      <a:pt x="1357" y="453"/>
                    </a:lnTo>
                    <a:lnTo>
                      <a:pt x="1445" y="475"/>
                    </a:lnTo>
                    <a:lnTo>
                      <a:pt x="1534" y="500"/>
                    </a:lnTo>
                    <a:lnTo>
                      <a:pt x="1605" y="525"/>
                    </a:lnTo>
                    <a:lnTo>
                      <a:pt x="1676" y="553"/>
                    </a:lnTo>
                    <a:lnTo>
                      <a:pt x="1647" y="469"/>
                    </a:lnTo>
                    <a:lnTo>
                      <a:pt x="1613" y="387"/>
                    </a:lnTo>
                    <a:lnTo>
                      <a:pt x="1575" y="306"/>
                    </a:lnTo>
                    <a:lnTo>
                      <a:pt x="1532" y="227"/>
                    </a:lnTo>
                    <a:lnTo>
                      <a:pt x="1485" y="147"/>
                    </a:lnTo>
                    <a:lnTo>
                      <a:pt x="1536" y="190"/>
                    </a:lnTo>
                    <a:lnTo>
                      <a:pt x="1584" y="237"/>
                    </a:lnTo>
                    <a:lnTo>
                      <a:pt x="1630" y="287"/>
                    </a:lnTo>
                    <a:lnTo>
                      <a:pt x="1671" y="340"/>
                    </a:lnTo>
                    <a:lnTo>
                      <a:pt x="1711" y="396"/>
                    </a:lnTo>
                    <a:lnTo>
                      <a:pt x="1744" y="456"/>
                    </a:lnTo>
                    <a:lnTo>
                      <a:pt x="1775" y="517"/>
                    </a:lnTo>
                    <a:lnTo>
                      <a:pt x="1795" y="566"/>
                    </a:lnTo>
                    <a:lnTo>
                      <a:pt x="1812" y="615"/>
                    </a:lnTo>
                    <a:lnTo>
                      <a:pt x="1879" y="649"/>
                    </a:lnTo>
                    <a:lnTo>
                      <a:pt x="1944" y="688"/>
                    </a:lnTo>
                    <a:lnTo>
                      <a:pt x="2006" y="729"/>
                    </a:lnTo>
                    <a:lnTo>
                      <a:pt x="1831" y="680"/>
                    </a:lnTo>
                    <a:lnTo>
                      <a:pt x="1847" y="755"/>
                    </a:lnTo>
                    <a:lnTo>
                      <a:pt x="1858" y="831"/>
                    </a:lnTo>
                    <a:lnTo>
                      <a:pt x="1862" y="909"/>
                    </a:lnTo>
                    <a:lnTo>
                      <a:pt x="1862" y="985"/>
                    </a:lnTo>
                    <a:lnTo>
                      <a:pt x="1727" y="985"/>
                    </a:lnTo>
                    <a:lnTo>
                      <a:pt x="1727" y="984"/>
                    </a:lnTo>
                    <a:lnTo>
                      <a:pt x="1729" y="898"/>
                    </a:lnTo>
                    <a:lnTo>
                      <a:pt x="1725" y="814"/>
                    </a:lnTo>
                    <a:lnTo>
                      <a:pt x="1715" y="729"/>
                    </a:lnTo>
                    <a:lnTo>
                      <a:pt x="1700" y="646"/>
                    </a:lnTo>
                    <a:lnTo>
                      <a:pt x="1604" y="623"/>
                    </a:lnTo>
                    <a:lnTo>
                      <a:pt x="1508" y="604"/>
                    </a:lnTo>
                    <a:lnTo>
                      <a:pt x="1406" y="585"/>
                    </a:lnTo>
                    <a:lnTo>
                      <a:pt x="1305" y="570"/>
                    </a:lnTo>
                    <a:lnTo>
                      <a:pt x="1325" y="672"/>
                    </a:lnTo>
                    <a:lnTo>
                      <a:pt x="1340" y="776"/>
                    </a:lnTo>
                    <a:lnTo>
                      <a:pt x="1347" y="880"/>
                    </a:lnTo>
                    <a:lnTo>
                      <a:pt x="1349" y="985"/>
                    </a:lnTo>
                    <a:lnTo>
                      <a:pt x="1215" y="985"/>
                    </a:lnTo>
                    <a:lnTo>
                      <a:pt x="1215" y="878"/>
                    </a:lnTo>
                    <a:lnTo>
                      <a:pt x="1210" y="770"/>
                    </a:lnTo>
                    <a:lnTo>
                      <a:pt x="1201" y="664"/>
                    </a:lnTo>
                    <a:lnTo>
                      <a:pt x="1187" y="557"/>
                    </a:lnTo>
                    <a:lnTo>
                      <a:pt x="1096" y="550"/>
                    </a:lnTo>
                    <a:lnTo>
                      <a:pt x="1007" y="546"/>
                    </a:lnTo>
                    <a:lnTo>
                      <a:pt x="897" y="546"/>
                    </a:lnTo>
                    <a:lnTo>
                      <a:pt x="787" y="550"/>
                    </a:lnTo>
                    <a:lnTo>
                      <a:pt x="676" y="560"/>
                    </a:lnTo>
                    <a:lnTo>
                      <a:pt x="662" y="667"/>
                    </a:lnTo>
                    <a:lnTo>
                      <a:pt x="653" y="774"/>
                    </a:lnTo>
                    <a:lnTo>
                      <a:pt x="650" y="880"/>
                    </a:lnTo>
                    <a:lnTo>
                      <a:pt x="650" y="988"/>
                    </a:lnTo>
                    <a:lnTo>
                      <a:pt x="658" y="1131"/>
                    </a:lnTo>
                    <a:lnTo>
                      <a:pt x="672" y="1275"/>
                    </a:lnTo>
                    <a:lnTo>
                      <a:pt x="694" y="1417"/>
                    </a:lnTo>
                    <a:lnTo>
                      <a:pt x="793" y="1424"/>
                    </a:lnTo>
                    <a:lnTo>
                      <a:pt x="892" y="1427"/>
                    </a:lnTo>
                    <a:lnTo>
                      <a:pt x="892" y="1561"/>
                    </a:lnTo>
                    <a:lnTo>
                      <a:pt x="806" y="1556"/>
                    </a:lnTo>
                    <a:lnTo>
                      <a:pt x="719" y="1547"/>
                    </a:lnTo>
                    <a:lnTo>
                      <a:pt x="754" y="1693"/>
                    </a:lnTo>
                    <a:lnTo>
                      <a:pt x="792" y="1839"/>
                    </a:lnTo>
                    <a:lnTo>
                      <a:pt x="833" y="1986"/>
                    </a:lnTo>
                    <a:lnTo>
                      <a:pt x="787" y="1915"/>
                    </a:lnTo>
                    <a:lnTo>
                      <a:pt x="744" y="1841"/>
                    </a:lnTo>
                    <a:lnTo>
                      <a:pt x="706" y="1766"/>
                    </a:lnTo>
                    <a:lnTo>
                      <a:pt x="670" y="1688"/>
                    </a:lnTo>
                    <a:lnTo>
                      <a:pt x="638" y="1609"/>
                    </a:lnTo>
                    <a:lnTo>
                      <a:pt x="610" y="1528"/>
                    </a:lnTo>
                    <a:lnTo>
                      <a:pt x="537" y="1512"/>
                    </a:lnTo>
                    <a:lnTo>
                      <a:pt x="465" y="1492"/>
                    </a:lnTo>
                    <a:lnTo>
                      <a:pt x="389" y="1467"/>
                    </a:lnTo>
                    <a:lnTo>
                      <a:pt x="315" y="1438"/>
                    </a:lnTo>
                    <a:lnTo>
                      <a:pt x="361" y="1576"/>
                    </a:lnTo>
                    <a:lnTo>
                      <a:pt x="416" y="1715"/>
                    </a:lnTo>
                    <a:lnTo>
                      <a:pt x="477" y="1852"/>
                    </a:lnTo>
                    <a:lnTo>
                      <a:pt x="435" y="1810"/>
                    </a:lnTo>
                    <a:lnTo>
                      <a:pt x="397" y="1766"/>
                    </a:lnTo>
                    <a:lnTo>
                      <a:pt x="361" y="1719"/>
                    </a:lnTo>
                    <a:lnTo>
                      <a:pt x="327" y="1671"/>
                    </a:lnTo>
                    <a:lnTo>
                      <a:pt x="285" y="1605"/>
                    </a:lnTo>
                    <a:lnTo>
                      <a:pt x="248" y="1536"/>
                    </a:lnTo>
                    <a:lnTo>
                      <a:pt x="213" y="1465"/>
                    </a:lnTo>
                    <a:lnTo>
                      <a:pt x="192" y="1417"/>
                    </a:lnTo>
                    <a:lnTo>
                      <a:pt x="175" y="1368"/>
                    </a:lnTo>
                    <a:lnTo>
                      <a:pt x="139" y="1348"/>
                    </a:lnTo>
                    <a:lnTo>
                      <a:pt x="105" y="1326"/>
                    </a:lnTo>
                    <a:lnTo>
                      <a:pt x="68" y="1301"/>
                    </a:lnTo>
                    <a:lnTo>
                      <a:pt x="34" y="1273"/>
                    </a:lnTo>
                    <a:lnTo>
                      <a:pt x="0" y="1245"/>
                    </a:lnTo>
                    <a:lnTo>
                      <a:pt x="76" y="1276"/>
                    </a:lnTo>
                    <a:lnTo>
                      <a:pt x="153" y="1303"/>
                    </a:lnTo>
                    <a:lnTo>
                      <a:pt x="132" y="1230"/>
                    </a:lnTo>
                    <a:lnTo>
                      <a:pt x="117" y="1155"/>
                    </a:lnTo>
                    <a:lnTo>
                      <a:pt x="106" y="1079"/>
                    </a:lnTo>
                    <a:lnTo>
                      <a:pt x="99" y="1002"/>
                    </a:lnTo>
                    <a:lnTo>
                      <a:pt x="98" y="922"/>
                    </a:lnTo>
                    <a:lnTo>
                      <a:pt x="104" y="841"/>
                    </a:lnTo>
                    <a:lnTo>
                      <a:pt x="116" y="762"/>
                    </a:lnTo>
                    <a:lnTo>
                      <a:pt x="133" y="683"/>
                    </a:lnTo>
                    <a:lnTo>
                      <a:pt x="75" y="705"/>
                    </a:lnTo>
                    <a:lnTo>
                      <a:pt x="17" y="729"/>
                    </a:lnTo>
                    <a:lnTo>
                      <a:pt x="51" y="700"/>
                    </a:lnTo>
                    <a:lnTo>
                      <a:pt x="86" y="673"/>
                    </a:lnTo>
                    <a:lnTo>
                      <a:pt x="122" y="648"/>
                    </a:lnTo>
                    <a:lnTo>
                      <a:pt x="148" y="631"/>
                    </a:lnTo>
                    <a:lnTo>
                      <a:pt x="166" y="580"/>
                    </a:lnTo>
                    <a:lnTo>
                      <a:pt x="187" y="530"/>
                    </a:lnTo>
                    <a:lnTo>
                      <a:pt x="217" y="469"/>
                    </a:lnTo>
                    <a:lnTo>
                      <a:pt x="251" y="409"/>
                    </a:lnTo>
                    <a:lnTo>
                      <a:pt x="289" y="352"/>
                    </a:lnTo>
                    <a:lnTo>
                      <a:pt x="332" y="300"/>
                    </a:lnTo>
                    <a:lnTo>
                      <a:pt x="376" y="250"/>
                    </a:lnTo>
                    <a:lnTo>
                      <a:pt x="425" y="203"/>
                    </a:lnTo>
                    <a:lnTo>
                      <a:pt x="477" y="161"/>
                    </a:lnTo>
                    <a:lnTo>
                      <a:pt x="431" y="238"/>
                    </a:lnTo>
                    <a:lnTo>
                      <a:pt x="388" y="315"/>
                    </a:lnTo>
                    <a:lnTo>
                      <a:pt x="350" y="394"/>
                    </a:lnTo>
                    <a:lnTo>
                      <a:pt x="317" y="474"/>
                    </a:lnTo>
                    <a:lnTo>
                      <a:pt x="289" y="555"/>
                    </a:lnTo>
                    <a:lnTo>
                      <a:pt x="352" y="528"/>
                    </a:lnTo>
                    <a:lnTo>
                      <a:pt x="417" y="502"/>
                    </a:lnTo>
                    <a:lnTo>
                      <a:pt x="482" y="482"/>
                    </a:lnTo>
                    <a:lnTo>
                      <a:pt x="536" y="467"/>
                    </a:lnTo>
                    <a:lnTo>
                      <a:pt x="589" y="453"/>
                    </a:lnTo>
                    <a:lnTo>
                      <a:pt x="616" y="373"/>
                    </a:lnTo>
                    <a:lnTo>
                      <a:pt x="648" y="294"/>
                    </a:lnTo>
                    <a:lnTo>
                      <a:pt x="685" y="217"/>
                    </a:lnTo>
                    <a:lnTo>
                      <a:pt x="717" y="159"/>
                    </a:lnTo>
                    <a:lnTo>
                      <a:pt x="753" y="104"/>
                    </a:lnTo>
                    <a:lnTo>
                      <a:pt x="778" y="68"/>
                    </a:lnTo>
                    <a:lnTo>
                      <a:pt x="804" y="33"/>
                    </a:lnTo>
                    <a:lnTo>
                      <a:pt x="83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17">
                <a:extLst>
                  <a:ext uri="{FF2B5EF4-FFF2-40B4-BE49-F238E27FC236}">
                    <a16:creationId xmlns:a16="http://schemas.microsoft.com/office/drawing/2014/main" id="{5758EDBB-FB14-A12F-66C1-432B9B1B2E37}"/>
                  </a:ext>
                </a:extLst>
              </p:cNvPr>
              <p:cNvSpPr>
                <a:spLocks noEditPoints="1"/>
              </p:cNvSpPr>
              <p:nvPr/>
            </p:nvSpPr>
            <p:spPr bwMode="auto">
              <a:xfrm>
                <a:off x="174" y="543"/>
                <a:ext cx="173" cy="93"/>
              </a:xfrm>
              <a:custGeom>
                <a:avLst/>
                <a:gdLst>
                  <a:gd name="T0" fmla="*/ 66 w 2067"/>
                  <a:gd name="T1" fmla="*/ 85 h 1115"/>
                  <a:gd name="T2" fmla="*/ 66 w 2067"/>
                  <a:gd name="T3" fmla="*/ 1031 h 1115"/>
                  <a:gd name="T4" fmla="*/ 2001 w 2067"/>
                  <a:gd name="T5" fmla="*/ 1031 h 1115"/>
                  <a:gd name="T6" fmla="*/ 2001 w 2067"/>
                  <a:gd name="T7" fmla="*/ 85 h 1115"/>
                  <a:gd name="T8" fmla="*/ 66 w 2067"/>
                  <a:gd name="T9" fmla="*/ 85 h 1115"/>
                  <a:gd name="T10" fmla="*/ 0 w 2067"/>
                  <a:gd name="T11" fmla="*/ 0 h 1115"/>
                  <a:gd name="T12" fmla="*/ 2067 w 2067"/>
                  <a:gd name="T13" fmla="*/ 0 h 1115"/>
                  <a:gd name="T14" fmla="*/ 2067 w 2067"/>
                  <a:gd name="T15" fmla="*/ 1115 h 1115"/>
                  <a:gd name="T16" fmla="*/ 0 w 2067"/>
                  <a:gd name="T17" fmla="*/ 1115 h 1115"/>
                  <a:gd name="T18" fmla="*/ 0 w 2067"/>
                  <a:gd name="T19"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7" h="1115">
                    <a:moveTo>
                      <a:pt x="66" y="85"/>
                    </a:moveTo>
                    <a:lnTo>
                      <a:pt x="66" y="1031"/>
                    </a:lnTo>
                    <a:lnTo>
                      <a:pt x="2001" y="1031"/>
                    </a:lnTo>
                    <a:lnTo>
                      <a:pt x="2001" y="85"/>
                    </a:lnTo>
                    <a:lnTo>
                      <a:pt x="66" y="85"/>
                    </a:lnTo>
                    <a:close/>
                    <a:moveTo>
                      <a:pt x="0" y="0"/>
                    </a:moveTo>
                    <a:lnTo>
                      <a:pt x="2067" y="0"/>
                    </a:lnTo>
                    <a:lnTo>
                      <a:pt x="2067" y="1115"/>
                    </a:lnTo>
                    <a:lnTo>
                      <a:pt x="0" y="111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18">
                <a:extLst>
                  <a:ext uri="{FF2B5EF4-FFF2-40B4-BE49-F238E27FC236}">
                    <a16:creationId xmlns:a16="http://schemas.microsoft.com/office/drawing/2014/main" id="{ABD84C94-E7E5-2042-BED6-E9EB31C43E88}"/>
                  </a:ext>
                </a:extLst>
              </p:cNvPr>
              <p:cNvSpPr>
                <a:spLocks noEditPoints="1"/>
              </p:cNvSpPr>
              <p:nvPr/>
            </p:nvSpPr>
            <p:spPr bwMode="auto">
              <a:xfrm>
                <a:off x="157" y="644"/>
                <a:ext cx="207" cy="31"/>
              </a:xfrm>
              <a:custGeom>
                <a:avLst/>
                <a:gdLst>
                  <a:gd name="T0" fmla="*/ 1084 w 2489"/>
                  <a:gd name="T1" fmla="*/ 235 h 369"/>
                  <a:gd name="T2" fmla="*/ 1045 w 2489"/>
                  <a:gd name="T3" fmla="*/ 353 h 369"/>
                  <a:gd name="T4" fmla="*/ 1373 w 2489"/>
                  <a:gd name="T5" fmla="*/ 353 h 369"/>
                  <a:gd name="T6" fmla="*/ 1326 w 2489"/>
                  <a:gd name="T7" fmla="*/ 235 h 369"/>
                  <a:gd name="T8" fmla="*/ 1084 w 2489"/>
                  <a:gd name="T9" fmla="*/ 235 h 369"/>
                  <a:gd name="T10" fmla="*/ 246 w 2489"/>
                  <a:gd name="T11" fmla="*/ 43 h 369"/>
                  <a:gd name="T12" fmla="*/ 165 w 2489"/>
                  <a:gd name="T13" fmla="*/ 216 h 369"/>
                  <a:gd name="T14" fmla="*/ 2312 w 2489"/>
                  <a:gd name="T15" fmla="*/ 216 h 369"/>
                  <a:gd name="T16" fmla="*/ 2242 w 2489"/>
                  <a:gd name="T17" fmla="*/ 43 h 369"/>
                  <a:gd name="T18" fmla="*/ 246 w 2489"/>
                  <a:gd name="T19" fmla="*/ 43 h 369"/>
                  <a:gd name="T20" fmla="*/ 166 w 2489"/>
                  <a:gd name="T21" fmla="*/ 0 h 369"/>
                  <a:gd name="T22" fmla="*/ 2359 w 2489"/>
                  <a:gd name="T23" fmla="*/ 0 h 369"/>
                  <a:gd name="T24" fmla="*/ 2489 w 2489"/>
                  <a:gd name="T25" fmla="*/ 349 h 369"/>
                  <a:gd name="T26" fmla="*/ 2484 w 2489"/>
                  <a:gd name="T27" fmla="*/ 369 h 369"/>
                  <a:gd name="T28" fmla="*/ 0 w 2489"/>
                  <a:gd name="T29" fmla="*/ 369 h 369"/>
                  <a:gd name="T30" fmla="*/ 166 w 2489"/>
                  <a:gd name="T3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9" h="369">
                    <a:moveTo>
                      <a:pt x="1084" y="235"/>
                    </a:moveTo>
                    <a:lnTo>
                      <a:pt x="1045" y="353"/>
                    </a:lnTo>
                    <a:lnTo>
                      <a:pt x="1373" y="353"/>
                    </a:lnTo>
                    <a:lnTo>
                      <a:pt x="1326" y="235"/>
                    </a:lnTo>
                    <a:lnTo>
                      <a:pt x="1084" y="235"/>
                    </a:lnTo>
                    <a:close/>
                    <a:moveTo>
                      <a:pt x="246" y="43"/>
                    </a:moveTo>
                    <a:lnTo>
                      <a:pt x="165" y="216"/>
                    </a:lnTo>
                    <a:lnTo>
                      <a:pt x="2312" y="216"/>
                    </a:lnTo>
                    <a:lnTo>
                      <a:pt x="2242" y="43"/>
                    </a:lnTo>
                    <a:lnTo>
                      <a:pt x="246" y="43"/>
                    </a:lnTo>
                    <a:close/>
                    <a:moveTo>
                      <a:pt x="166" y="0"/>
                    </a:moveTo>
                    <a:lnTo>
                      <a:pt x="2359" y="0"/>
                    </a:lnTo>
                    <a:lnTo>
                      <a:pt x="2489" y="349"/>
                    </a:lnTo>
                    <a:lnTo>
                      <a:pt x="2484" y="369"/>
                    </a:lnTo>
                    <a:lnTo>
                      <a:pt x="0" y="369"/>
                    </a:lnTo>
                    <a:lnTo>
                      <a:pt x="166"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7" name="Rectangle 36">
            <a:extLst>
              <a:ext uri="{FF2B5EF4-FFF2-40B4-BE49-F238E27FC236}">
                <a16:creationId xmlns:a16="http://schemas.microsoft.com/office/drawing/2014/main" id="{CDDCD29B-E071-534B-3FAC-21AE445C040D}"/>
              </a:ext>
            </a:extLst>
          </p:cNvPr>
          <p:cNvSpPr/>
          <p:nvPr/>
        </p:nvSpPr>
        <p:spPr>
          <a:xfrm>
            <a:off x="7100978" y="3413786"/>
            <a:ext cx="4252821" cy="646074"/>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2E6D"/>
                </a:solidFill>
                <a:effectLst/>
                <a:uLnTx/>
                <a:uFillTx/>
                <a:latin typeface="Arial" panose="020B0604020202020204" pitchFamily="34" charset="0"/>
                <a:ea typeface="+mn-ea"/>
                <a:cs typeface="Arial" panose="020B0604020202020204" pitchFamily="34" charset="0"/>
              </a:rPr>
              <a:t>Complete the Application Questionnaire and upload supporting documents</a:t>
            </a:r>
          </a:p>
        </p:txBody>
      </p:sp>
      <p:grpSp>
        <p:nvGrpSpPr>
          <p:cNvPr id="38" name="Group 37" descr="Globe and laptop">
            <a:extLst>
              <a:ext uri="{FF2B5EF4-FFF2-40B4-BE49-F238E27FC236}">
                <a16:creationId xmlns:a16="http://schemas.microsoft.com/office/drawing/2014/main" id="{B03F3718-0950-4F52-6123-A5869E9F3C51}"/>
              </a:ext>
            </a:extLst>
          </p:cNvPr>
          <p:cNvGrpSpPr/>
          <p:nvPr/>
        </p:nvGrpSpPr>
        <p:grpSpPr>
          <a:xfrm>
            <a:off x="6096000" y="3325493"/>
            <a:ext cx="822746" cy="822746"/>
            <a:chOff x="1078752" y="2716220"/>
            <a:chExt cx="822960" cy="822960"/>
          </a:xfrm>
        </p:grpSpPr>
        <p:sp>
          <p:nvSpPr>
            <p:cNvPr id="39" name="Rounded Rectangle 13">
              <a:extLst>
                <a:ext uri="{FF2B5EF4-FFF2-40B4-BE49-F238E27FC236}">
                  <a16:creationId xmlns:a16="http://schemas.microsoft.com/office/drawing/2014/main" id="{785BDD16-F8C6-26D0-4FA3-532A7B6C0638}"/>
                </a:ext>
              </a:extLst>
            </p:cNvPr>
            <p:cNvSpPr/>
            <p:nvPr/>
          </p:nvSpPr>
          <p:spPr>
            <a:xfrm>
              <a:off x="1078752" y="2716220"/>
              <a:ext cx="822960" cy="8229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grpSp>
          <p:nvGrpSpPr>
            <p:cNvPr id="40" name="Group 13">
              <a:extLst>
                <a:ext uri="{FF2B5EF4-FFF2-40B4-BE49-F238E27FC236}">
                  <a16:creationId xmlns:a16="http://schemas.microsoft.com/office/drawing/2014/main" id="{C82B9643-348D-EB25-D4AB-484B8484DEA2}"/>
                </a:ext>
              </a:extLst>
            </p:cNvPr>
            <p:cNvGrpSpPr>
              <a:grpSpLocks noChangeAspect="1"/>
            </p:cNvGrpSpPr>
            <p:nvPr/>
          </p:nvGrpSpPr>
          <p:grpSpPr bwMode="auto">
            <a:xfrm>
              <a:off x="1261632" y="2941167"/>
              <a:ext cx="457200" cy="373063"/>
              <a:chOff x="76" y="440"/>
              <a:chExt cx="288" cy="235"/>
            </a:xfrm>
            <a:solidFill>
              <a:schemeClr val="bg1"/>
            </a:solidFill>
          </p:grpSpPr>
          <p:sp>
            <p:nvSpPr>
              <p:cNvPr id="41" name="Freeform 15">
                <a:extLst>
                  <a:ext uri="{FF2B5EF4-FFF2-40B4-BE49-F238E27FC236}">
                    <a16:creationId xmlns:a16="http://schemas.microsoft.com/office/drawing/2014/main" id="{C4033283-8218-7651-4627-BA79A43D8716}"/>
                  </a:ext>
                </a:extLst>
              </p:cNvPr>
              <p:cNvSpPr>
                <a:spLocks/>
              </p:cNvSpPr>
              <p:nvPr/>
            </p:nvSpPr>
            <p:spPr bwMode="auto">
              <a:xfrm>
                <a:off x="76" y="440"/>
                <a:ext cx="199" cy="199"/>
              </a:xfrm>
              <a:custGeom>
                <a:avLst/>
                <a:gdLst>
                  <a:gd name="T0" fmla="*/ 1371 w 2391"/>
                  <a:gd name="T1" fmla="*/ 12 h 2382"/>
                  <a:gd name="T2" fmla="*/ 1618 w 2391"/>
                  <a:gd name="T3" fmla="*/ 76 h 2382"/>
                  <a:gd name="T4" fmla="*/ 1840 w 2391"/>
                  <a:gd name="T5" fmla="*/ 188 h 2382"/>
                  <a:gd name="T6" fmla="*/ 2035 w 2391"/>
                  <a:gd name="T7" fmla="*/ 343 h 2382"/>
                  <a:gd name="T8" fmla="*/ 2192 w 2391"/>
                  <a:gd name="T9" fmla="*/ 534 h 2382"/>
                  <a:gd name="T10" fmla="*/ 2307 w 2391"/>
                  <a:gd name="T11" fmla="*/ 755 h 2382"/>
                  <a:gd name="T12" fmla="*/ 2376 w 2391"/>
                  <a:gd name="T13" fmla="*/ 1000 h 2382"/>
                  <a:gd name="T14" fmla="*/ 2256 w 2391"/>
                  <a:gd name="T15" fmla="*/ 1173 h 2382"/>
                  <a:gd name="T16" fmla="*/ 2221 w 2391"/>
                  <a:gd name="T17" fmla="*/ 924 h 2382"/>
                  <a:gd name="T18" fmla="*/ 2132 w 2391"/>
                  <a:gd name="T19" fmla="*/ 695 h 2382"/>
                  <a:gd name="T20" fmla="*/ 1994 w 2391"/>
                  <a:gd name="T21" fmla="*/ 497 h 2382"/>
                  <a:gd name="T22" fmla="*/ 1816 w 2391"/>
                  <a:gd name="T23" fmla="*/ 334 h 2382"/>
                  <a:gd name="T24" fmla="*/ 1605 w 2391"/>
                  <a:gd name="T25" fmla="*/ 216 h 2382"/>
                  <a:gd name="T26" fmla="*/ 1367 w 2391"/>
                  <a:gd name="T27" fmla="*/ 148 h 2382"/>
                  <a:gd name="T28" fmla="*/ 1114 w 2391"/>
                  <a:gd name="T29" fmla="*/ 137 h 2382"/>
                  <a:gd name="T30" fmla="*/ 876 w 2391"/>
                  <a:gd name="T31" fmla="*/ 183 h 2382"/>
                  <a:gd name="T32" fmla="*/ 661 w 2391"/>
                  <a:gd name="T33" fmla="*/ 279 h 2382"/>
                  <a:gd name="T34" fmla="*/ 475 w 2391"/>
                  <a:gd name="T35" fmla="*/ 418 h 2382"/>
                  <a:gd name="T36" fmla="*/ 322 w 2391"/>
                  <a:gd name="T37" fmla="*/ 594 h 2382"/>
                  <a:gd name="T38" fmla="*/ 211 w 2391"/>
                  <a:gd name="T39" fmla="*/ 799 h 2382"/>
                  <a:gd name="T40" fmla="*/ 147 w 2391"/>
                  <a:gd name="T41" fmla="*/ 1030 h 2382"/>
                  <a:gd name="T42" fmla="*/ 139 w 2391"/>
                  <a:gd name="T43" fmla="*/ 1280 h 2382"/>
                  <a:gd name="T44" fmla="*/ 188 w 2391"/>
                  <a:gd name="T45" fmla="*/ 1526 h 2382"/>
                  <a:gd name="T46" fmla="*/ 291 w 2391"/>
                  <a:gd name="T47" fmla="*/ 1748 h 2382"/>
                  <a:gd name="T48" fmla="*/ 442 w 2391"/>
                  <a:gd name="T49" fmla="*/ 1938 h 2382"/>
                  <a:gd name="T50" fmla="*/ 631 w 2391"/>
                  <a:gd name="T51" fmla="*/ 2090 h 2382"/>
                  <a:gd name="T52" fmla="*/ 852 w 2391"/>
                  <a:gd name="T53" fmla="*/ 2195 h 2382"/>
                  <a:gd name="T54" fmla="*/ 1096 w 2391"/>
                  <a:gd name="T55" fmla="*/ 2249 h 2382"/>
                  <a:gd name="T56" fmla="*/ 998 w 2391"/>
                  <a:gd name="T57" fmla="*/ 2371 h 2382"/>
                  <a:gd name="T58" fmla="*/ 754 w 2391"/>
                  <a:gd name="T59" fmla="*/ 2303 h 2382"/>
                  <a:gd name="T60" fmla="*/ 533 w 2391"/>
                  <a:gd name="T61" fmla="*/ 2187 h 2382"/>
                  <a:gd name="T62" fmla="*/ 343 w 2391"/>
                  <a:gd name="T63" fmla="*/ 2030 h 2382"/>
                  <a:gd name="T64" fmla="*/ 189 w 2391"/>
                  <a:gd name="T65" fmla="*/ 1836 h 2382"/>
                  <a:gd name="T66" fmla="*/ 76 w 2391"/>
                  <a:gd name="T67" fmla="*/ 1614 h 2382"/>
                  <a:gd name="T68" fmla="*/ 13 w 2391"/>
                  <a:gd name="T69" fmla="*/ 1368 h 2382"/>
                  <a:gd name="T70" fmla="*/ 3 w 2391"/>
                  <a:gd name="T71" fmla="*/ 1105 h 2382"/>
                  <a:gd name="T72" fmla="*/ 51 w 2391"/>
                  <a:gd name="T73" fmla="*/ 849 h 2382"/>
                  <a:gd name="T74" fmla="*/ 149 w 2391"/>
                  <a:gd name="T75" fmla="*/ 616 h 2382"/>
                  <a:gd name="T76" fmla="*/ 293 w 2391"/>
                  <a:gd name="T77" fmla="*/ 411 h 2382"/>
                  <a:gd name="T78" fmla="*/ 477 w 2391"/>
                  <a:gd name="T79" fmla="*/ 241 h 2382"/>
                  <a:gd name="T80" fmla="*/ 693 w 2391"/>
                  <a:gd name="T81" fmla="*/ 111 h 2382"/>
                  <a:gd name="T82" fmla="*/ 935 w 2391"/>
                  <a:gd name="T83" fmla="*/ 28 h 2382"/>
                  <a:gd name="T84" fmla="*/ 1197 w 2391"/>
                  <a:gd name="T85" fmla="*/ 0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1" h="2382">
                    <a:moveTo>
                      <a:pt x="1197" y="0"/>
                    </a:moveTo>
                    <a:lnTo>
                      <a:pt x="1285" y="3"/>
                    </a:lnTo>
                    <a:lnTo>
                      <a:pt x="1371" y="12"/>
                    </a:lnTo>
                    <a:lnTo>
                      <a:pt x="1455" y="28"/>
                    </a:lnTo>
                    <a:lnTo>
                      <a:pt x="1538" y="49"/>
                    </a:lnTo>
                    <a:lnTo>
                      <a:pt x="1618" y="76"/>
                    </a:lnTo>
                    <a:lnTo>
                      <a:pt x="1695" y="109"/>
                    </a:lnTo>
                    <a:lnTo>
                      <a:pt x="1769" y="146"/>
                    </a:lnTo>
                    <a:lnTo>
                      <a:pt x="1840" y="188"/>
                    </a:lnTo>
                    <a:lnTo>
                      <a:pt x="1909" y="235"/>
                    </a:lnTo>
                    <a:lnTo>
                      <a:pt x="1973" y="288"/>
                    </a:lnTo>
                    <a:lnTo>
                      <a:pt x="2035" y="343"/>
                    </a:lnTo>
                    <a:lnTo>
                      <a:pt x="2091" y="403"/>
                    </a:lnTo>
                    <a:lnTo>
                      <a:pt x="2144" y="467"/>
                    </a:lnTo>
                    <a:lnTo>
                      <a:pt x="2192" y="534"/>
                    </a:lnTo>
                    <a:lnTo>
                      <a:pt x="2235" y="604"/>
                    </a:lnTo>
                    <a:lnTo>
                      <a:pt x="2275" y="678"/>
                    </a:lnTo>
                    <a:lnTo>
                      <a:pt x="2307" y="755"/>
                    </a:lnTo>
                    <a:lnTo>
                      <a:pt x="2336" y="834"/>
                    </a:lnTo>
                    <a:lnTo>
                      <a:pt x="2359" y="916"/>
                    </a:lnTo>
                    <a:lnTo>
                      <a:pt x="2376" y="1000"/>
                    </a:lnTo>
                    <a:lnTo>
                      <a:pt x="2387" y="1086"/>
                    </a:lnTo>
                    <a:lnTo>
                      <a:pt x="2391" y="1173"/>
                    </a:lnTo>
                    <a:lnTo>
                      <a:pt x="2256" y="1173"/>
                    </a:lnTo>
                    <a:lnTo>
                      <a:pt x="2252" y="1088"/>
                    </a:lnTo>
                    <a:lnTo>
                      <a:pt x="2240" y="1004"/>
                    </a:lnTo>
                    <a:lnTo>
                      <a:pt x="2221" y="924"/>
                    </a:lnTo>
                    <a:lnTo>
                      <a:pt x="2197" y="844"/>
                    </a:lnTo>
                    <a:lnTo>
                      <a:pt x="2168" y="768"/>
                    </a:lnTo>
                    <a:lnTo>
                      <a:pt x="2132" y="695"/>
                    </a:lnTo>
                    <a:lnTo>
                      <a:pt x="2091" y="625"/>
                    </a:lnTo>
                    <a:lnTo>
                      <a:pt x="2045" y="559"/>
                    </a:lnTo>
                    <a:lnTo>
                      <a:pt x="1994" y="497"/>
                    </a:lnTo>
                    <a:lnTo>
                      <a:pt x="1940" y="438"/>
                    </a:lnTo>
                    <a:lnTo>
                      <a:pt x="1880" y="383"/>
                    </a:lnTo>
                    <a:lnTo>
                      <a:pt x="1816" y="334"/>
                    </a:lnTo>
                    <a:lnTo>
                      <a:pt x="1749" y="290"/>
                    </a:lnTo>
                    <a:lnTo>
                      <a:pt x="1679" y="249"/>
                    </a:lnTo>
                    <a:lnTo>
                      <a:pt x="1605" y="216"/>
                    </a:lnTo>
                    <a:lnTo>
                      <a:pt x="1527" y="187"/>
                    </a:lnTo>
                    <a:lnTo>
                      <a:pt x="1449" y="164"/>
                    </a:lnTo>
                    <a:lnTo>
                      <a:pt x="1367" y="148"/>
                    </a:lnTo>
                    <a:lnTo>
                      <a:pt x="1283" y="137"/>
                    </a:lnTo>
                    <a:lnTo>
                      <a:pt x="1197" y="134"/>
                    </a:lnTo>
                    <a:lnTo>
                      <a:pt x="1114" y="137"/>
                    </a:lnTo>
                    <a:lnTo>
                      <a:pt x="1033" y="147"/>
                    </a:lnTo>
                    <a:lnTo>
                      <a:pt x="953" y="162"/>
                    </a:lnTo>
                    <a:lnTo>
                      <a:pt x="876" y="183"/>
                    </a:lnTo>
                    <a:lnTo>
                      <a:pt x="802" y="210"/>
                    </a:lnTo>
                    <a:lnTo>
                      <a:pt x="730" y="242"/>
                    </a:lnTo>
                    <a:lnTo>
                      <a:pt x="661" y="279"/>
                    </a:lnTo>
                    <a:lnTo>
                      <a:pt x="596" y="321"/>
                    </a:lnTo>
                    <a:lnTo>
                      <a:pt x="532" y="367"/>
                    </a:lnTo>
                    <a:lnTo>
                      <a:pt x="475" y="418"/>
                    </a:lnTo>
                    <a:lnTo>
                      <a:pt x="419" y="473"/>
                    </a:lnTo>
                    <a:lnTo>
                      <a:pt x="369" y="531"/>
                    </a:lnTo>
                    <a:lnTo>
                      <a:pt x="322" y="594"/>
                    </a:lnTo>
                    <a:lnTo>
                      <a:pt x="280" y="659"/>
                    </a:lnTo>
                    <a:lnTo>
                      <a:pt x="243" y="729"/>
                    </a:lnTo>
                    <a:lnTo>
                      <a:pt x="211" y="799"/>
                    </a:lnTo>
                    <a:lnTo>
                      <a:pt x="184" y="875"/>
                    </a:lnTo>
                    <a:lnTo>
                      <a:pt x="163" y="951"/>
                    </a:lnTo>
                    <a:lnTo>
                      <a:pt x="147" y="1030"/>
                    </a:lnTo>
                    <a:lnTo>
                      <a:pt x="137" y="1111"/>
                    </a:lnTo>
                    <a:lnTo>
                      <a:pt x="134" y="1194"/>
                    </a:lnTo>
                    <a:lnTo>
                      <a:pt x="139" y="1280"/>
                    </a:lnTo>
                    <a:lnTo>
                      <a:pt x="148" y="1365"/>
                    </a:lnTo>
                    <a:lnTo>
                      <a:pt x="165" y="1446"/>
                    </a:lnTo>
                    <a:lnTo>
                      <a:pt x="188" y="1526"/>
                    </a:lnTo>
                    <a:lnTo>
                      <a:pt x="217" y="1603"/>
                    </a:lnTo>
                    <a:lnTo>
                      <a:pt x="252" y="1677"/>
                    </a:lnTo>
                    <a:lnTo>
                      <a:pt x="291" y="1748"/>
                    </a:lnTo>
                    <a:lnTo>
                      <a:pt x="337" y="1815"/>
                    </a:lnTo>
                    <a:lnTo>
                      <a:pt x="387" y="1879"/>
                    </a:lnTo>
                    <a:lnTo>
                      <a:pt x="442" y="1938"/>
                    </a:lnTo>
                    <a:lnTo>
                      <a:pt x="501" y="1993"/>
                    </a:lnTo>
                    <a:lnTo>
                      <a:pt x="564" y="2044"/>
                    </a:lnTo>
                    <a:lnTo>
                      <a:pt x="631" y="2090"/>
                    </a:lnTo>
                    <a:lnTo>
                      <a:pt x="701" y="2131"/>
                    </a:lnTo>
                    <a:lnTo>
                      <a:pt x="775" y="2166"/>
                    </a:lnTo>
                    <a:lnTo>
                      <a:pt x="852" y="2195"/>
                    </a:lnTo>
                    <a:lnTo>
                      <a:pt x="931" y="2219"/>
                    </a:lnTo>
                    <a:lnTo>
                      <a:pt x="1012" y="2238"/>
                    </a:lnTo>
                    <a:lnTo>
                      <a:pt x="1096" y="2249"/>
                    </a:lnTo>
                    <a:lnTo>
                      <a:pt x="1096" y="2382"/>
                    </a:lnTo>
                    <a:lnTo>
                      <a:pt x="1084" y="2382"/>
                    </a:lnTo>
                    <a:lnTo>
                      <a:pt x="998" y="2371"/>
                    </a:lnTo>
                    <a:lnTo>
                      <a:pt x="915" y="2354"/>
                    </a:lnTo>
                    <a:lnTo>
                      <a:pt x="833" y="2332"/>
                    </a:lnTo>
                    <a:lnTo>
                      <a:pt x="754" y="2303"/>
                    </a:lnTo>
                    <a:lnTo>
                      <a:pt x="677" y="2270"/>
                    </a:lnTo>
                    <a:lnTo>
                      <a:pt x="604" y="2230"/>
                    </a:lnTo>
                    <a:lnTo>
                      <a:pt x="533" y="2187"/>
                    </a:lnTo>
                    <a:lnTo>
                      <a:pt x="466" y="2139"/>
                    </a:lnTo>
                    <a:lnTo>
                      <a:pt x="403" y="2087"/>
                    </a:lnTo>
                    <a:lnTo>
                      <a:pt x="343" y="2030"/>
                    </a:lnTo>
                    <a:lnTo>
                      <a:pt x="287" y="1969"/>
                    </a:lnTo>
                    <a:lnTo>
                      <a:pt x="236" y="1905"/>
                    </a:lnTo>
                    <a:lnTo>
                      <a:pt x="189" y="1836"/>
                    </a:lnTo>
                    <a:lnTo>
                      <a:pt x="146" y="1765"/>
                    </a:lnTo>
                    <a:lnTo>
                      <a:pt x="109" y="1691"/>
                    </a:lnTo>
                    <a:lnTo>
                      <a:pt x="76" y="1614"/>
                    </a:lnTo>
                    <a:lnTo>
                      <a:pt x="49" y="1534"/>
                    </a:lnTo>
                    <a:lnTo>
                      <a:pt x="28" y="1453"/>
                    </a:lnTo>
                    <a:lnTo>
                      <a:pt x="13" y="1368"/>
                    </a:lnTo>
                    <a:lnTo>
                      <a:pt x="3" y="1282"/>
                    </a:lnTo>
                    <a:lnTo>
                      <a:pt x="0" y="1194"/>
                    </a:lnTo>
                    <a:lnTo>
                      <a:pt x="3" y="1105"/>
                    </a:lnTo>
                    <a:lnTo>
                      <a:pt x="13" y="1018"/>
                    </a:lnTo>
                    <a:lnTo>
                      <a:pt x="28" y="932"/>
                    </a:lnTo>
                    <a:lnTo>
                      <a:pt x="51" y="849"/>
                    </a:lnTo>
                    <a:lnTo>
                      <a:pt x="79" y="769"/>
                    </a:lnTo>
                    <a:lnTo>
                      <a:pt x="111" y="692"/>
                    </a:lnTo>
                    <a:lnTo>
                      <a:pt x="149" y="616"/>
                    </a:lnTo>
                    <a:lnTo>
                      <a:pt x="193" y="545"/>
                    </a:lnTo>
                    <a:lnTo>
                      <a:pt x="241" y="476"/>
                    </a:lnTo>
                    <a:lnTo>
                      <a:pt x="293" y="411"/>
                    </a:lnTo>
                    <a:lnTo>
                      <a:pt x="351" y="350"/>
                    </a:lnTo>
                    <a:lnTo>
                      <a:pt x="412" y="293"/>
                    </a:lnTo>
                    <a:lnTo>
                      <a:pt x="477" y="241"/>
                    </a:lnTo>
                    <a:lnTo>
                      <a:pt x="545" y="193"/>
                    </a:lnTo>
                    <a:lnTo>
                      <a:pt x="617" y="149"/>
                    </a:lnTo>
                    <a:lnTo>
                      <a:pt x="693" y="111"/>
                    </a:lnTo>
                    <a:lnTo>
                      <a:pt x="770" y="78"/>
                    </a:lnTo>
                    <a:lnTo>
                      <a:pt x="851" y="50"/>
                    </a:lnTo>
                    <a:lnTo>
                      <a:pt x="935" y="28"/>
                    </a:lnTo>
                    <a:lnTo>
                      <a:pt x="1020" y="13"/>
                    </a:lnTo>
                    <a:lnTo>
                      <a:pt x="1107" y="3"/>
                    </a:lnTo>
                    <a:lnTo>
                      <a:pt x="1197"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6">
                <a:extLst>
                  <a:ext uri="{FF2B5EF4-FFF2-40B4-BE49-F238E27FC236}">
                    <a16:creationId xmlns:a16="http://schemas.microsoft.com/office/drawing/2014/main" id="{5479CA95-CDE6-D87E-2E36-3DFFD642C0BB}"/>
                  </a:ext>
                </a:extLst>
              </p:cNvPr>
              <p:cNvSpPr>
                <a:spLocks noEditPoints="1"/>
              </p:cNvSpPr>
              <p:nvPr/>
            </p:nvSpPr>
            <p:spPr bwMode="auto">
              <a:xfrm>
                <a:off x="93" y="456"/>
                <a:ext cx="167" cy="165"/>
              </a:xfrm>
              <a:custGeom>
                <a:avLst/>
                <a:gdLst>
                  <a:gd name="T0" fmla="*/ 386 w 2006"/>
                  <a:gd name="T1" fmla="*/ 609 h 1986"/>
                  <a:gd name="T2" fmla="*/ 238 w 2006"/>
                  <a:gd name="T3" fmla="*/ 817 h 1986"/>
                  <a:gd name="T4" fmla="*/ 241 w 2006"/>
                  <a:gd name="T5" fmla="*/ 1084 h 1986"/>
                  <a:gd name="T6" fmla="*/ 289 w 2006"/>
                  <a:gd name="T7" fmla="*/ 1344 h 1986"/>
                  <a:gd name="T8" fmla="*/ 531 w 2006"/>
                  <a:gd name="T9" fmla="*/ 1397 h 1986"/>
                  <a:gd name="T10" fmla="*/ 533 w 2006"/>
                  <a:gd name="T11" fmla="*/ 1199 h 1986"/>
                  <a:gd name="T12" fmla="*/ 517 w 2006"/>
                  <a:gd name="T13" fmla="*/ 887 h 1986"/>
                  <a:gd name="T14" fmla="*/ 556 w 2006"/>
                  <a:gd name="T15" fmla="*/ 575 h 1986"/>
                  <a:gd name="T16" fmla="*/ 771 w 2006"/>
                  <a:gd name="T17" fmla="*/ 162 h 1986"/>
                  <a:gd name="T18" fmla="*/ 699 w 2006"/>
                  <a:gd name="T19" fmla="*/ 433 h 1986"/>
                  <a:gd name="T20" fmla="*/ 1010 w 2006"/>
                  <a:gd name="T21" fmla="*/ 412 h 1986"/>
                  <a:gd name="T22" fmla="*/ 1142 w 2006"/>
                  <a:gd name="T23" fmla="*/ 338 h 1986"/>
                  <a:gd name="T24" fmla="*/ 1065 w 2006"/>
                  <a:gd name="T25" fmla="*/ 93 h 1986"/>
                  <a:gd name="T26" fmla="*/ 1088 w 2006"/>
                  <a:gd name="T27" fmla="*/ 81 h 1986"/>
                  <a:gd name="T28" fmla="*/ 1180 w 2006"/>
                  <a:gd name="T29" fmla="*/ 230 h 1986"/>
                  <a:gd name="T30" fmla="*/ 1267 w 2006"/>
                  <a:gd name="T31" fmla="*/ 436 h 1986"/>
                  <a:gd name="T32" fmla="*/ 1534 w 2006"/>
                  <a:gd name="T33" fmla="*/ 500 h 1986"/>
                  <a:gd name="T34" fmla="*/ 1647 w 2006"/>
                  <a:gd name="T35" fmla="*/ 469 h 1986"/>
                  <a:gd name="T36" fmla="*/ 1532 w 2006"/>
                  <a:gd name="T37" fmla="*/ 227 h 1986"/>
                  <a:gd name="T38" fmla="*/ 1584 w 2006"/>
                  <a:gd name="T39" fmla="*/ 237 h 1986"/>
                  <a:gd name="T40" fmla="*/ 1711 w 2006"/>
                  <a:gd name="T41" fmla="*/ 396 h 1986"/>
                  <a:gd name="T42" fmla="*/ 1795 w 2006"/>
                  <a:gd name="T43" fmla="*/ 566 h 1986"/>
                  <a:gd name="T44" fmla="*/ 1944 w 2006"/>
                  <a:gd name="T45" fmla="*/ 688 h 1986"/>
                  <a:gd name="T46" fmla="*/ 1847 w 2006"/>
                  <a:gd name="T47" fmla="*/ 755 h 1986"/>
                  <a:gd name="T48" fmla="*/ 1862 w 2006"/>
                  <a:gd name="T49" fmla="*/ 985 h 1986"/>
                  <a:gd name="T50" fmla="*/ 1729 w 2006"/>
                  <a:gd name="T51" fmla="*/ 898 h 1986"/>
                  <a:gd name="T52" fmla="*/ 1700 w 2006"/>
                  <a:gd name="T53" fmla="*/ 646 h 1986"/>
                  <a:gd name="T54" fmla="*/ 1406 w 2006"/>
                  <a:gd name="T55" fmla="*/ 585 h 1986"/>
                  <a:gd name="T56" fmla="*/ 1340 w 2006"/>
                  <a:gd name="T57" fmla="*/ 776 h 1986"/>
                  <a:gd name="T58" fmla="*/ 1215 w 2006"/>
                  <a:gd name="T59" fmla="*/ 985 h 1986"/>
                  <a:gd name="T60" fmla="*/ 1201 w 2006"/>
                  <a:gd name="T61" fmla="*/ 664 h 1986"/>
                  <a:gd name="T62" fmla="*/ 1007 w 2006"/>
                  <a:gd name="T63" fmla="*/ 546 h 1986"/>
                  <a:gd name="T64" fmla="*/ 676 w 2006"/>
                  <a:gd name="T65" fmla="*/ 560 h 1986"/>
                  <a:gd name="T66" fmla="*/ 650 w 2006"/>
                  <a:gd name="T67" fmla="*/ 880 h 1986"/>
                  <a:gd name="T68" fmla="*/ 672 w 2006"/>
                  <a:gd name="T69" fmla="*/ 1275 h 1986"/>
                  <a:gd name="T70" fmla="*/ 892 w 2006"/>
                  <a:gd name="T71" fmla="*/ 1427 h 1986"/>
                  <a:gd name="T72" fmla="*/ 719 w 2006"/>
                  <a:gd name="T73" fmla="*/ 1547 h 1986"/>
                  <a:gd name="T74" fmla="*/ 833 w 2006"/>
                  <a:gd name="T75" fmla="*/ 1986 h 1986"/>
                  <a:gd name="T76" fmla="*/ 706 w 2006"/>
                  <a:gd name="T77" fmla="*/ 1766 h 1986"/>
                  <a:gd name="T78" fmla="*/ 610 w 2006"/>
                  <a:gd name="T79" fmla="*/ 1528 h 1986"/>
                  <a:gd name="T80" fmla="*/ 389 w 2006"/>
                  <a:gd name="T81" fmla="*/ 1467 h 1986"/>
                  <a:gd name="T82" fmla="*/ 416 w 2006"/>
                  <a:gd name="T83" fmla="*/ 1715 h 1986"/>
                  <a:gd name="T84" fmla="*/ 397 w 2006"/>
                  <a:gd name="T85" fmla="*/ 1766 h 1986"/>
                  <a:gd name="T86" fmla="*/ 285 w 2006"/>
                  <a:gd name="T87" fmla="*/ 1605 h 1986"/>
                  <a:gd name="T88" fmla="*/ 192 w 2006"/>
                  <a:gd name="T89" fmla="*/ 1417 h 1986"/>
                  <a:gd name="T90" fmla="*/ 105 w 2006"/>
                  <a:gd name="T91" fmla="*/ 1326 h 1986"/>
                  <a:gd name="T92" fmla="*/ 0 w 2006"/>
                  <a:gd name="T93" fmla="*/ 1245 h 1986"/>
                  <a:gd name="T94" fmla="*/ 132 w 2006"/>
                  <a:gd name="T95" fmla="*/ 1230 h 1986"/>
                  <a:gd name="T96" fmla="*/ 99 w 2006"/>
                  <a:gd name="T97" fmla="*/ 1002 h 1986"/>
                  <a:gd name="T98" fmla="*/ 116 w 2006"/>
                  <a:gd name="T99" fmla="*/ 762 h 1986"/>
                  <a:gd name="T100" fmla="*/ 17 w 2006"/>
                  <a:gd name="T101" fmla="*/ 729 h 1986"/>
                  <a:gd name="T102" fmla="*/ 122 w 2006"/>
                  <a:gd name="T103" fmla="*/ 648 h 1986"/>
                  <a:gd name="T104" fmla="*/ 187 w 2006"/>
                  <a:gd name="T105" fmla="*/ 530 h 1986"/>
                  <a:gd name="T106" fmla="*/ 289 w 2006"/>
                  <a:gd name="T107" fmla="*/ 352 h 1986"/>
                  <a:gd name="T108" fmla="*/ 425 w 2006"/>
                  <a:gd name="T109" fmla="*/ 203 h 1986"/>
                  <a:gd name="T110" fmla="*/ 388 w 2006"/>
                  <a:gd name="T111" fmla="*/ 315 h 1986"/>
                  <a:gd name="T112" fmla="*/ 289 w 2006"/>
                  <a:gd name="T113" fmla="*/ 555 h 1986"/>
                  <a:gd name="T114" fmla="*/ 482 w 2006"/>
                  <a:gd name="T115" fmla="*/ 482 h 1986"/>
                  <a:gd name="T116" fmla="*/ 616 w 2006"/>
                  <a:gd name="T117" fmla="*/ 373 h 1986"/>
                  <a:gd name="T118" fmla="*/ 717 w 2006"/>
                  <a:gd name="T119" fmla="*/ 159 h 1986"/>
                  <a:gd name="T120" fmla="*/ 804 w 2006"/>
                  <a:gd name="T121" fmla="*/ 3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6" h="1986">
                    <a:moveTo>
                      <a:pt x="556" y="575"/>
                    </a:moveTo>
                    <a:lnTo>
                      <a:pt x="507" y="584"/>
                    </a:lnTo>
                    <a:lnTo>
                      <a:pt x="386" y="609"/>
                    </a:lnTo>
                    <a:lnTo>
                      <a:pt x="266" y="640"/>
                    </a:lnTo>
                    <a:lnTo>
                      <a:pt x="249" y="728"/>
                    </a:lnTo>
                    <a:lnTo>
                      <a:pt x="238" y="817"/>
                    </a:lnTo>
                    <a:lnTo>
                      <a:pt x="233" y="906"/>
                    </a:lnTo>
                    <a:lnTo>
                      <a:pt x="235" y="996"/>
                    </a:lnTo>
                    <a:lnTo>
                      <a:pt x="241" y="1084"/>
                    </a:lnTo>
                    <a:lnTo>
                      <a:pt x="253" y="1171"/>
                    </a:lnTo>
                    <a:lnTo>
                      <a:pt x="268" y="1258"/>
                    </a:lnTo>
                    <a:lnTo>
                      <a:pt x="289" y="1344"/>
                    </a:lnTo>
                    <a:lnTo>
                      <a:pt x="389" y="1369"/>
                    </a:lnTo>
                    <a:lnTo>
                      <a:pt x="490" y="1390"/>
                    </a:lnTo>
                    <a:lnTo>
                      <a:pt x="531" y="1397"/>
                    </a:lnTo>
                    <a:lnTo>
                      <a:pt x="574" y="1403"/>
                    </a:lnTo>
                    <a:lnTo>
                      <a:pt x="551" y="1302"/>
                    </a:lnTo>
                    <a:lnTo>
                      <a:pt x="533" y="1199"/>
                    </a:lnTo>
                    <a:lnTo>
                      <a:pt x="521" y="1096"/>
                    </a:lnTo>
                    <a:lnTo>
                      <a:pt x="516" y="991"/>
                    </a:lnTo>
                    <a:lnTo>
                      <a:pt x="517" y="887"/>
                    </a:lnTo>
                    <a:lnTo>
                      <a:pt x="524" y="782"/>
                    </a:lnTo>
                    <a:lnTo>
                      <a:pt x="537" y="679"/>
                    </a:lnTo>
                    <a:lnTo>
                      <a:pt x="556" y="575"/>
                    </a:lnTo>
                    <a:close/>
                    <a:moveTo>
                      <a:pt x="833" y="0"/>
                    </a:moveTo>
                    <a:lnTo>
                      <a:pt x="801" y="81"/>
                    </a:lnTo>
                    <a:lnTo>
                      <a:pt x="771" y="162"/>
                    </a:lnTo>
                    <a:lnTo>
                      <a:pt x="746" y="242"/>
                    </a:lnTo>
                    <a:lnTo>
                      <a:pt x="720" y="337"/>
                    </a:lnTo>
                    <a:lnTo>
                      <a:pt x="699" y="433"/>
                    </a:lnTo>
                    <a:lnTo>
                      <a:pt x="803" y="420"/>
                    </a:lnTo>
                    <a:lnTo>
                      <a:pt x="907" y="412"/>
                    </a:lnTo>
                    <a:lnTo>
                      <a:pt x="1010" y="412"/>
                    </a:lnTo>
                    <a:lnTo>
                      <a:pt x="1087" y="415"/>
                    </a:lnTo>
                    <a:lnTo>
                      <a:pt x="1162" y="422"/>
                    </a:lnTo>
                    <a:lnTo>
                      <a:pt x="1142" y="338"/>
                    </a:lnTo>
                    <a:lnTo>
                      <a:pt x="1119" y="255"/>
                    </a:lnTo>
                    <a:lnTo>
                      <a:pt x="1094" y="174"/>
                    </a:lnTo>
                    <a:lnTo>
                      <a:pt x="1065" y="93"/>
                    </a:lnTo>
                    <a:lnTo>
                      <a:pt x="1032" y="12"/>
                    </a:lnTo>
                    <a:lnTo>
                      <a:pt x="1060" y="46"/>
                    </a:lnTo>
                    <a:lnTo>
                      <a:pt x="1088" y="81"/>
                    </a:lnTo>
                    <a:lnTo>
                      <a:pt x="1113" y="117"/>
                    </a:lnTo>
                    <a:lnTo>
                      <a:pt x="1149" y="172"/>
                    </a:lnTo>
                    <a:lnTo>
                      <a:pt x="1180" y="230"/>
                    </a:lnTo>
                    <a:lnTo>
                      <a:pt x="1213" y="298"/>
                    </a:lnTo>
                    <a:lnTo>
                      <a:pt x="1241" y="366"/>
                    </a:lnTo>
                    <a:lnTo>
                      <a:pt x="1267" y="436"/>
                    </a:lnTo>
                    <a:lnTo>
                      <a:pt x="1357" y="453"/>
                    </a:lnTo>
                    <a:lnTo>
                      <a:pt x="1445" y="475"/>
                    </a:lnTo>
                    <a:lnTo>
                      <a:pt x="1534" y="500"/>
                    </a:lnTo>
                    <a:lnTo>
                      <a:pt x="1605" y="525"/>
                    </a:lnTo>
                    <a:lnTo>
                      <a:pt x="1676" y="553"/>
                    </a:lnTo>
                    <a:lnTo>
                      <a:pt x="1647" y="469"/>
                    </a:lnTo>
                    <a:lnTo>
                      <a:pt x="1613" y="387"/>
                    </a:lnTo>
                    <a:lnTo>
                      <a:pt x="1575" y="306"/>
                    </a:lnTo>
                    <a:lnTo>
                      <a:pt x="1532" y="227"/>
                    </a:lnTo>
                    <a:lnTo>
                      <a:pt x="1485" y="147"/>
                    </a:lnTo>
                    <a:lnTo>
                      <a:pt x="1536" y="190"/>
                    </a:lnTo>
                    <a:lnTo>
                      <a:pt x="1584" y="237"/>
                    </a:lnTo>
                    <a:lnTo>
                      <a:pt x="1630" y="287"/>
                    </a:lnTo>
                    <a:lnTo>
                      <a:pt x="1671" y="340"/>
                    </a:lnTo>
                    <a:lnTo>
                      <a:pt x="1711" y="396"/>
                    </a:lnTo>
                    <a:lnTo>
                      <a:pt x="1744" y="456"/>
                    </a:lnTo>
                    <a:lnTo>
                      <a:pt x="1775" y="517"/>
                    </a:lnTo>
                    <a:lnTo>
                      <a:pt x="1795" y="566"/>
                    </a:lnTo>
                    <a:lnTo>
                      <a:pt x="1812" y="615"/>
                    </a:lnTo>
                    <a:lnTo>
                      <a:pt x="1879" y="649"/>
                    </a:lnTo>
                    <a:lnTo>
                      <a:pt x="1944" y="688"/>
                    </a:lnTo>
                    <a:lnTo>
                      <a:pt x="2006" y="729"/>
                    </a:lnTo>
                    <a:lnTo>
                      <a:pt x="1831" y="680"/>
                    </a:lnTo>
                    <a:lnTo>
                      <a:pt x="1847" y="755"/>
                    </a:lnTo>
                    <a:lnTo>
                      <a:pt x="1858" y="831"/>
                    </a:lnTo>
                    <a:lnTo>
                      <a:pt x="1862" y="909"/>
                    </a:lnTo>
                    <a:lnTo>
                      <a:pt x="1862" y="985"/>
                    </a:lnTo>
                    <a:lnTo>
                      <a:pt x="1727" y="985"/>
                    </a:lnTo>
                    <a:lnTo>
                      <a:pt x="1727" y="984"/>
                    </a:lnTo>
                    <a:lnTo>
                      <a:pt x="1729" y="898"/>
                    </a:lnTo>
                    <a:lnTo>
                      <a:pt x="1725" y="814"/>
                    </a:lnTo>
                    <a:lnTo>
                      <a:pt x="1715" y="729"/>
                    </a:lnTo>
                    <a:lnTo>
                      <a:pt x="1700" y="646"/>
                    </a:lnTo>
                    <a:lnTo>
                      <a:pt x="1604" y="623"/>
                    </a:lnTo>
                    <a:lnTo>
                      <a:pt x="1508" y="604"/>
                    </a:lnTo>
                    <a:lnTo>
                      <a:pt x="1406" y="585"/>
                    </a:lnTo>
                    <a:lnTo>
                      <a:pt x="1305" y="570"/>
                    </a:lnTo>
                    <a:lnTo>
                      <a:pt x="1325" y="672"/>
                    </a:lnTo>
                    <a:lnTo>
                      <a:pt x="1340" y="776"/>
                    </a:lnTo>
                    <a:lnTo>
                      <a:pt x="1347" y="880"/>
                    </a:lnTo>
                    <a:lnTo>
                      <a:pt x="1349" y="985"/>
                    </a:lnTo>
                    <a:lnTo>
                      <a:pt x="1215" y="985"/>
                    </a:lnTo>
                    <a:lnTo>
                      <a:pt x="1215" y="878"/>
                    </a:lnTo>
                    <a:lnTo>
                      <a:pt x="1210" y="770"/>
                    </a:lnTo>
                    <a:lnTo>
                      <a:pt x="1201" y="664"/>
                    </a:lnTo>
                    <a:lnTo>
                      <a:pt x="1187" y="557"/>
                    </a:lnTo>
                    <a:lnTo>
                      <a:pt x="1096" y="550"/>
                    </a:lnTo>
                    <a:lnTo>
                      <a:pt x="1007" y="546"/>
                    </a:lnTo>
                    <a:lnTo>
                      <a:pt x="897" y="546"/>
                    </a:lnTo>
                    <a:lnTo>
                      <a:pt x="787" y="550"/>
                    </a:lnTo>
                    <a:lnTo>
                      <a:pt x="676" y="560"/>
                    </a:lnTo>
                    <a:lnTo>
                      <a:pt x="662" y="667"/>
                    </a:lnTo>
                    <a:lnTo>
                      <a:pt x="653" y="774"/>
                    </a:lnTo>
                    <a:lnTo>
                      <a:pt x="650" y="880"/>
                    </a:lnTo>
                    <a:lnTo>
                      <a:pt x="650" y="988"/>
                    </a:lnTo>
                    <a:lnTo>
                      <a:pt x="658" y="1131"/>
                    </a:lnTo>
                    <a:lnTo>
                      <a:pt x="672" y="1275"/>
                    </a:lnTo>
                    <a:lnTo>
                      <a:pt x="694" y="1417"/>
                    </a:lnTo>
                    <a:lnTo>
                      <a:pt x="793" y="1424"/>
                    </a:lnTo>
                    <a:lnTo>
                      <a:pt x="892" y="1427"/>
                    </a:lnTo>
                    <a:lnTo>
                      <a:pt x="892" y="1561"/>
                    </a:lnTo>
                    <a:lnTo>
                      <a:pt x="806" y="1556"/>
                    </a:lnTo>
                    <a:lnTo>
                      <a:pt x="719" y="1547"/>
                    </a:lnTo>
                    <a:lnTo>
                      <a:pt x="754" y="1693"/>
                    </a:lnTo>
                    <a:lnTo>
                      <a:pt x="792" y="1839"/>
                    </a:lnTo>
                    <a:lnTo>
                      <a:pt x="833" y="1986"/>
                    </a:lnTo>
                    <a:lnTo>
                      <a:pt x="787" y="1915"/>
                    </a:lnTo>
                    <a:lnTo>
                      <a:pt x="744" y="1841"/>
                    </a:lnTo>
                    <a:lnTo>
                      <a:pt x="706" y="1766"/>
                    </a:lnTo>
                    <a:lnTo>
                      <a:pt x="670" y="1688"/>
                    </a:lnTo>
                    <a:lnTo>
                      <a:pt x="638" y="1609"/>
                    </a:lnTo>
                    <a:lnTo>
                      <a:pt x="610" y="1528"/>
                    </a:lnTo>
                    <a:lnTo>
                      <a:pt x="537" y="1512"/>
                    </a:lnTo>
                    <a:lnTo>
                      <a:pt x="465" y="1492"/>
                    </a:lnTo>
                    <a:lnTo>
                      <a:pt x="389" y="1467"/>
                    </a:lnTo>
                    <a:lnTo>
                      <a:pt x="315" y="1438"/>
                    </a:lnTo>
                    <a:lnTo>
                      <a:pt x="361" y="1576"/>
                    </a:lnTo>
                    <a:lnTo>
                      <a:pt x="416" y="1715"/>
                    </a:lnTo>
                    <a:lnTo>
                      <a:pt x="477" y="1852"/>
                    </a:lnTo>
                    <a:lnTo>
                      <a:pt x="435" y="1810"/>
                    </a:lnTo>
                    <a:lnTo>
                      <a:pt x="397" y="1766"/>
                    </a:lnTo>
                    <a:lnTo>
                      <a:pt x="361" y="1719"/>
                    </a:lnTo>
                    <a:lnTo>
                      <a:pt x="327" y="1671"/>
                    </a:lnTo>
                    <a:lnTo>
                      <a:pt x="285" y="1605"/>
                    </a:lnTo>
                    <a:lnTo>
                      <a:pt x="248" y="1536"/>
                    </a:lnTo>
                    <a:lnTo>
                      <a:pt x="213" y="1465"/>
                    </a:lnTo>
                    <a:lnTo>
                      <a:pt x="192" y="1417"/>
                    </a:lnTo>
                    <a:lnTo>
                      <a:pt x="175" y="1368"/>
                    </a:lnTo>
                    <a:lnTo>
                      <a:pt x="139" y="1348"/>
                    </a:lnTo>
                    <a:lnTo>
                      <a:pt x="105" y="1326"/>
                    </a:lnTo>
                    <a:lnTo>
                      <a:pt x="68" y="1301"/>
                    </a:lnTo>
                    <a:lnTo>
                      <a:pt x="34" y="1273"/>
                    </a:lnTo>
                    <a:lnTo>
                      <a:pt x="0" y="1245"/>
                    </a:lnTo>
                    <a:lnTo>
                      <a:pt x="76" y="1276"/>
                    </a:lnTo>
                    <a:lnTo>
                      <a:pt x="153" y="1303"/>
                    </a:lnTo>
                    <a:lnTo>
                      <a:pt x="132" y="1230"/>
                    </a:lnTo>
                    <a:lnTo>
                      <a:pt x="117" y="1155"/>
                    </a:lnTo>
                    <a:lnTo>
                      <a:pt x="106" y="1079"/>
                    </a:lnTo>
                    <a:lnTo>
                      <a:pt x="99" y="1002"/>
                    </a:lnTo>
                    <a:lnTo>
                      <a:pt x="98" y="922"/>
                    </a:lnTo>
                    <a:lnTo>
                      <a:pt x="104" y="841"/>
                    </a:lnTo>
                    <a:lnTo>
                      <a:pt x="116" y="762"/>
                    </a:lnTo>
                    <a:lnTo>
                      <a:pt x="133" y="683"/>
                    </a:lnTo>
                    <a:lnTo>
                      <a:pt x="75" y="705"/>
                    </a:lnTo>
                    <a:lnTo>
                      <a:pt x="17" y="729"/>
                    </a:lnTo>
                    <a:lnTo>
                      <a:pt x="51" y="700"/>
                    </a:lnTo>
                    <a:lnTo>
                      <a:pt x="86" y="673"/>
                    </a:lnTo>
                    <a:lnTo>
                      <a:pt x="122" y="648"/>
                    </a:lnTo>
                    <a:lnTo>
                      <a:pt x="148" y="631"/>
                    </a:lnTo>
                    <a:lnTo>
                      <a:pt x="166" y="580"/>
                    </a:lnTo>
                    <a:lnTo>
                      <a:pt x="187" y="530"/>
                    </a:lnTo>
                    <a:lnTo>
                      <a:pt x="217" y="469"/>
                    </a:lnTo>
                    <a:lnTo>
                      <a:pt x="251" y="409"/>
                    </a:lnTo>
                    <a:lnTo>
                      <a:pt x="289" y="352"/>
                    </a:lnTo>
                    <a:lnTo>
                      <a:pt x="332" y="300"/>
                    </a:lnTo>
                    <a:lnTo>
                      <a:pt x="376" y="250"/>
                    </a:lnTo>
                    <a:lnTo>
                      <a:pt x="425" y="203"/>
                    </a:lnTo>
                    <a:lnTo>
                      <a:pt x="477" y="161"/>
                    </a:lnTo>
                    <a:lnTo>
                      <a:pt x="431" y="238"/>
                    </a:lnTo>
                    <a:lnTo>
                      <a:pt x="388" y="315"/>
                    </a:lnTo>
                    <a:lnTo>
                      <a:pt x="350" y="394"/>
                    </a:lnTo>
                    <a:lnTo>
                      <a:pt x="317" y="474"/>
                    </a:lnTo>
                    <a:lnTo>
                      <a:pt x="289" y="555"/>
                    </a:lnTo>
                    <a:lnTo>
                      <a:pt x="352" y="528"/>
                    </a:lnTo>
                    <a:lnTo>
                      <a:pt x="417" y="502"/>
                    </a:lnTo>
                    <a:lnTo>
                      <a:pt x="482" y="482"/>
                    </a:lnTo>
                    <a:lnTo>
                      <a:pt x="536" y="467"/>
                    </a:lnTo>
                    <a:lnTo>
                      <a:pt x="589" y="453"/>
                    </a:lnTo>
                    <a:lnTo>
                      <a:pt x="616" y="373"/>
                    </a:lnTo>
                    <a:lnTo>
                      <a:pt x="648" y="294"/>
                    </a:lnTo>
                    <a:lnTo>
                      <a:pt x="685" y="217"/>
                    </a:lnTo>
                    <a:lnTo>
                      <a:pt x="717" y="159"/>
                    </a:lnTo>
                    <a:lnTo>
                      <a:pt x="753" y="104"/>
                    </a:lnTo>
                    <a:lnTo>
                      <a:pt x="778" y="68"/>
                    </a:lnTo>
                    <a:lnTo>
                      <a:pt x="804" y="33"/>
                    </a:lnTo>
                    <a:lnTo>
                      <a:pt x="83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7">
                <a:extLst>
                  <a:ext uri="{FF2B5EF4-FFF2-40B4-BE49-F238E27FC236}">
                    <a16:creationId xmlns:a16="http://schemas.microsoft.com/office/drawing/2014/main" id="{B91670D5-5550-EC84-0F75-42025EA54F75}"/>
                  </a:ext>
                </a:extLst>
              </p:cNvPr>
              <p:cNvSpPr>
                <a:spLocks noEditPoints="1"/>
              </p:cNvSpPr>
              <p:nvPr/>
            </p:nvSpPr>
            <p:spPr bwMode="auto">
              <a:xfrm>
                <a:off x="174" y="543"/>
                <a:ext cx="173" cy="93"/>
              </a:xfrm>
              <a:custGeom>
                <a:avLst/>
                <a:gdLst>
                  <a:gd name="T0" fmla="*/ 66 w 2067"/>
                  <a:gd name="T1" fmla="*/ 85 h 1115"/>
                  <a:gd name="T2" fmla="*/ 66 w 2067"/>
                  <a:gd name="T3" fmla="*/ 1031 h 1115"/>
                  <a:gd name="T4" fmla="*/ 2001 w 2067"/>
                  <a:gd name="T5" fmla="*/ 1031 h 1115"/>
                  <a:gd name="T6" fmla="*/ 2001 w 2067"/>
                  <a:gd name="T7" fmla="*/ 85 h 1115"/>
                  <a:gd name="T8" fmla="*/ 66 w 2067"/>
                  <a:gd name="T9" fmla="*/ 85 h 1115"/>
                  <a:gd name="T10" fmla="*/ 0 w 2067"/>
                  <a:gd name="T11" fmla="*/ 0 h 1115"/>
                  <a:gd name="T12" fmla="*/ 2067 w 2067"/>
                  <a:gd name="T13" fmla="*/ 0 h 1115"/>
                  <a:gd name="T14" fmla="*/ 2067 w 2067"/>
                  <a:gd name="T15" fmla="*/ 1115 h 1115"/>
                  <a:gd name="T16" fmla="*/ 0 w 2067"/>
                  <a:gd name="T17" fmla="*/ 1115 h 1115"/>
                  <a:gd name="T18" fmla="*/ 0 w 2067"/>
                  <a:gd name="T19"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7" h="1115">
                    <a:moveTo>
                      <a:pt x="66" y="85"/>
                    </a:moveTo>
                    <a:lnTo>
                      <a:pt x="66" y="1031"/>
                    </a:lnTo>
                    <a:lnTo>
                      <a:pt x="2001" y="1031"/>
                    </a:lnTo>
                    <a:lnTo>
                      <a:pt x="2001" y="85"/>
                    </a:lnTo>
                    <a:lnTo>
                      <a:pt x="66" y="85"/>
                    </a:lnTo>
                    <a:close/>
                    <a:moveTo>
                      <a:pt x="0" y="0"/>
                    </a:moveTo>
                    <a:lnTo>
                      <a:pt x="2067" y="0"/>
                    </a:lnTo>
                    <a:lnTo>
                      <a:pt x="2067" y="1115"/>
                    </a:lnTo>
                    <a:lnTo>
                      <a:pt x="0" y="111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18">
                <a:extLst>
                  <a:ext uri="{FF2B5EF4-FFF2-40B4-BE49-F238E27FC236}">
                    <a16:creationId xmlns:a16="http://schemas.microsoft.com/office/drawing/2014/main" id="{617564F6-7067-13C4-C48F-99086F16CD79}"/>
                  </a:ext>
                </a:extLst>
              </p:cNvPr>
              <p:cNvSpPr>
                <a:spLocks noEditPoints="1"/>
              </p:cNvSpPr>
              <p:nvPr/>
            </p:nvSpPr>
            <p:spPr bwMode="auto">
              <a:xfrm>
                <a:off x="157" y="644"/>
                <a:ext cx="207" cy="31"/>
              </a:xfrm>
              <a:custGeom>
                <a:avLst/>
                <a:gdLst>
                  <a:gd name="T0" fmla="*/ 1084 w 2489"/>
                  <a:gd name="T1" fmla="*/ 235 h 369"/>
                  <a:gd name="T2" fmla="*/ 1045 w 2489"/>
                  <a:gd name="T3" fmla="*/ 353 h 369"/>
                  <a:gd name="T4" fmla="*/ 1373 w 2489"/>
                  <a:gd name="T5" fmla="*/ 353 h 369"/>
                  <a:gd name="T6" fmla="*/ 1326 w 2489"/>
                  <a:gd name="T7" fmla="*/ 235 h 369"/>
                  <a:gd name="T8" fmla="*/ 1084 w 2489"/>
                  <a:gd name="T9" fmla="*/ 235 h 369"/>
                  <a:gd name="T10" fmla="*/ 246 w 2489"/>
                  <a:gd name="T11" fmla="*/ 43 h 369"/>
                  <a:gd name="T12" fmla="*/ 165 w 2489"/>
                  <a:gd name="T13" fmla="*/ 216 h 369"/>
                  <a:gd name="T14" fmla="*/ 2312 w 2489"/>
                  <a:gd name="T15" fmla="*/ 216 h 369"/>
                  <a:gd name="T16" fmla="*/ 2242 w 2489"/>
                  <a:gd name="T17" fmla="*/ 43 h 369"/>
                  <a:gd name="T18" fmla="*/ 246 w 2489"/>
                  <a:gd name="T19" fmla="*/ 43 h 369"/>
                  <a:gd name="T20" fmla="*/ 166 w 2489"/>
                  <a:gd name="T21" fmla="*/ 0 h 369"/>
                  <a:gd name="T22" fmla="*/ 2359 w 2489"/>
                  <a:gd name="T23" fmla="*/ 0 h 369"/>
                  <a:gd name="T24" fmla="*/ 2489 w 2489"/>
                  <a:gd name="T25" fmla="*/ 349 h 369"/>
                  <a:gd name="T26" fmla="*/ 2484 w 2489"/>
                  <a:gd name="T27" fmla="*/ 369 h 369"/>
                  <a:gd name="T28" fmla="*/ 0 w 2489"/>
                  <a:gd name="T29" fmla="*/ 369 h 369"/>
                  <a:gd name="T30" fmla="*/ 166 w 2489"/>
                  <a:gd name="T3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9" h="369">
                    <a:moveTo>
                      <a:pt x="1084" y="235"/>
                    </a:moveTo>
                    <a:lnTo>
                      <a:pt x="1045" y="353"/>
                    </a:lnTo>
                    <a:lnTo>
                      <a:pt x="1373" y="353"/>
                    </a:lnTo>
                    <a:lnTo>
                      <a:pt x="1326" y="235"/>
                    </a:lnTo>
                    <a:lnTo>
                      <a:pt x="1084" y="235"/>
                    </a:lnTo>
                    <a:close/>
                    <a:moveTo>
                      <a:pt x="246" y="43"/>
                    </a:moveTo>
                    <a:lnTo>
                      <a:pt x="165" y="216"/>
                    </a:lnTo>
                    <a:lnTo>
                      <a:pt x="2312" y="216"/>
                    </a:lnTo>
                    <a:lnTo>
                      <a:pt x="2242" y="43"/>
                    </a:lnTo>
                    <a:lnTo>
                      <a:pt x="246" y="43"/>
                    </a:lnTo>
                    <a:close/>
                    <a:moveTo>
                      <a:pt x="166" y="0"/>
                    </a:moveTo>
                    <a:lnTo>
                      <a:pt x="2359" y="0"/>
                    </a:lnTo>
                    <a:lnTo>
                      <a:pt x="2489" y="349"/>
                    </a:lnTo>
                    <a:lnTo>
                      <a:pt x="2484" y="369"/>
                    </a:lnTo>
                    <a:lnTo>
                      <a:pt x="0" y="369"/>
                    </a:lnTo>
                    <a:lnTo>
                      <a:pt x="166"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45" name="Rectangle 44">
            <a:extLst>
              <a:ext uri="{FF2B5EF4-FFF2-40B4-BE49-F238E27FC236}">
                <a16:creationId xmlns:a16="http://schemas.microsoft.com/office/drawing/2014/main" id="{E35BA09B-221A-66ED-894B-25E9EB7C618E}"/>
              </a:ext>
            </a:extLst>
          </p:cNvPr>
          <p:cNvSpPr/>
          <p:nvPr/>
        </p:nvSpPr>
        <p:spPr>
          <a:xfrm>
            <a:off x="7100979" y="4941944"/>
            <a:ext cx="3350116" cy="369204"/>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2E6D"/>
                </a:solidFill>
                <a:effectLst/>
                <a:uLnTx/>
                <a:uFillTx/>
                <a:latin typeface="Arial" panose="020B0604020202020204" pitchFamily="34" charset="0"/>
                <a:ea typeface="+mn-ea"/>
                <a:cs typeface="Arial" panose="020B0604020202020204" pitchFamily="34" charset="0"/>
              </a:rPr>
              <a:t>Review and submit!!</a:t>
            </a:r>
          </a:p>
        </p:txBody>
      </p:sp>
      <p:grpSp>
        <p:nvGrpSpPr>
          <p:cNvPr id="46" name="Group 45" descr="Globe and laptop">
            <a:extLst>
              <a:ext uri="{FF2B5EF4-FFF2-40B4-BE49-F238E27FC236}">
                <a16:creationId xmlns:a16="http://schemas.microsoft.com/office/drawing/2014/main" id="{18F06F9B-C8A4-514C-B401-55D232B7B881}"/>
              </a:ext>
            </a:extLst>
          </p:cNvPr>
          <p:cNvGrpSpPr/>
          <p:nvPr/>
        </p:nvGrpSpPr>
        <p:grpSpPr>
          <a:xfrm>
            <a:off x="6096000" y="4853651"/>
            <a:ext cx="822746" cy="822746"/>
            <a:chOff x="1078752" y="2716220"/>
            <a:chExt cx="822960" cy="822960"/>
          </a:xfrm>
        </p:grpSpPr>
        <p:sp>
          <p:nvSpPr>
            <p:cNvPr id="47" name="Rounded Rectangle 13">
              <a:extLst>
                <a:ext uri="{FF2B5EF4-FFF2-40B4-BE49-F238E27FC236}">
                  <a16:creationId xmlns:a16="http://schemas.microsoft.com/office/drawing/2014/main" id="{372778D6-2F17-901C-3513-C56CF0032A8D}"/>
                </a:ext>
              </a:extLst>
            </p:cNvPr>
            <p:cNvSpPr/>
            <p:nvPr/>
          </p:nvSpPr>
          <p:spPr>
            <a:xfrm>
              <a:off x="1078752" y="2716220"/>
              <a:ext cx="822960" cy="8229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13">
              <a:extLst>
                <a:ext uri="{FF2B5EF4-FFF2-40B4-BE49-F238E27FC236}">
                  <a16:creationId xmlns:a16="http://schemas.microsoft.com/office/drawing/2014/main" id="{E91D9F78-7848-89DA-C809-CF2FA686A0E0}"/>
                </a:ext>
              </a:extLst>
            </p:cNvPr>
            <p:cNvGrpSpPr>
              <a:grpSpLocks noChangeAspect="1"/>
            </p:cNvGrpSpPr>
            <p:nvPr/>
          </p:nvGrpSpPr>
          <p:grpSpPr bwMode="auto">
            <a:xfrm>
              <a:off x="1261632" y="2941167"/>
              <a:ext cx="457200" cy="373063"/>
              <a:chOff x="76" y="440"/>
              <a:chExt cx="288" cy="235"/>
            </a:xfrm>
            <a:solidFill>
              <a:schemeClr val="bg1"/>
            </a:solidFill>
          </p:grpSpPr>
          <p:sp>
            <p:nvSpPr>
              <p:cNvPr id="49" name="Freeform 15">
                <a:extLst>
                  <a:ext uri="{FF2B5EF4-FFF2-40B4-BE49-F238E27FC236}">
                    <a16:creationId xmlns:a16="http://schemas.microsoft.com/office/drawing/2014/main" id="{04424E28-F267-6C8E-A6ED-07D65579F3B4}"/>
                  </a:ext>
                </a:extLst>
              </p:cNvPr>
              <p:cNvSpPr>
                <a:spLocks/>
              </p:cNvSpPr>
              <p:nvPr/>
            </p:nvSpPr>
            <p:spPr bwMode="auto">
              <a:xfrm>
                <a:off x="76" y="440"/>
                <a:ext cx="199" cy="199"/>
              </a:xfrm>
              <a:custGeom>
                <a:avLst/>
                <a:gdLst>
                  <a:gd name="T0" fmla="*/ 1371 w 2391"/>
                  <a:gd name="T1" fmla="*/ 12 h 2382"/>
                  <a:gd name="T2" fmla="*/ 1618 w 2391"/>
                  <a:gd name="T3" fmla="*/ 76 h 2382"/>
                  <a:gd name="T4" fmla="*/ 1840 w 2391"/>
                  <a:gd name="T5" fmla="*/ 188 h 2382"/>
                  <a:gd name="T6" fmla="*/ 2035 w 2391"/>
                  <a:gd name="T7" fmla="*/ 343 h 2382"/>
                  <a:gd name="T8" fmla="*/ 2192 w 2391"/>
                  <a:gd name="T9" fmla="*/ 534 h 2382"/>
                  <a:gd name="T10" fmla="*/ 2307 w 2391"/>
                  <a:gd name="T11" fmla="*/ 755 h 2382"/>
                  <a:gd name="T12" fmla="*/ 2376 w 2391"/>
                  <a:gd name="T13" fmla="*/ 1000 h 2382"/>
                  <a:gd name="T14" fmla="*/ 2256 w 2391"/>
                  <a:gd name="T15" fmla="*/ 1173 h 2382"/>
                  <a:gd name="T16" fmla="*/ 2221 w 2391"/>
                  <a:gd name="T17" fmla="*/ 924 h 2382"/>
                  <a:gd name="T18" fmla="*/ 2132 w 2391"/>
                  <a:gd name="T19" fmla="*/ 695 h 2382"/>
                  <a:gd name="T20" fmla="*/ 1994 w 2391"/>
                  <a:gd name="T21" fmla="*/ 497 h 2382"/>
                  <a:gd name="T22" fmla="*/ 1816 w 2391"/>
                  <a:gd name="T23" fmla="*/ 334 h 2382"/>
                  <a:gd name="T24" fmla="*/ 1605 w 2391"/>
                  <a:gd name="T25" fmla="*/ 216 h 2382"/>
                  <a:gd name="T26" fmla="*/ 1367 w 2391"/>
                  <a:gd name="T27" fmla="*/ 148 h 2382"/>
                  <a:gd name="T28" fmla="*/ 1114 w 2391"/>
                  <a:gd name="T29" fmla="*/ 137 h 2382"/>
                  <a:gd name="T30" fmla="*/ 876 w 2391"/>
                  <a:gd name="T31" fmla="*/ 183 h 2382"/>
                  <a:gd name="T32" fmla="*/ 661 w 2391"/>
                  <a:gd name="T33" fmla="*/ 279 h 2382"/>
                  <a:gd name="T34" fmla="*/ 475 w 2391"/>
                  <a:gd name="T35" fmla="*/ 418 h 2382"/>
                  <a:gd name="T36" fmla="*/ 322 w 2391"/>
                  <a:gd name="T37" fmla="*/ 594 h 2382"/>
                  <a:gd name="T38" fmla="*/ 211 w 2391"/>
                  <a:gd name="T39" fmla="*/ 799 h 2382"/>
                  <a:gd name="T40" fmla="*/ 147 w 2391"/>
                  <a:gd name="T41" fmla="*/ 1030 h 2382"/>
                  <a:gd name="T42" fmla="*/ 139 w 2391"/>
                  <a:gd name="T43" fmla="*/ 1280 h 2382"/>
                  <a:gd name="T44" fmla="*/ 188 w 2391"/>
                  <a:gd name="T45" fmla="*/ 1526 h 2382"/>
                  <a:gd name="T46" fmla="*/ 291 w 2391"/>
                  <a:gd name="T47" fmla="*/ 1748 h 2382"/>
                  <a:gd name="T48" fmla="*/ 442 w 2391"/>
                  <a:gd name="T49" fmla="*/ 1938 h 2382"/>
                  <a:gd name="T50" fmla="*/ 631 w 2391"/>
                  <a:gd name="T51" fmla="*/ 2090 h 2382"/>
                  <a:gd name="T52" fmla="*/ 852 w 2391"/>
                  <a:gd name="T53" fmla="*/ 2195 h 2382"/>
                  <a:gd name="T54" fmla="*/ 1096 w 2391"/>
                  <a:gd name="T55" fmla="*/ 2249 h 2382"/>
                  <a:gd name="T56" fmla="*/ 998 w 2391"/>
                  <a:gd name="T57" fmla="*/ 2371 h 2382"/>
                  <a:gd name="T58" fmla="*/ 754 w 2391"/>
                  <a:gd name="T59" fmla="*/ 2303 h 2382"/>
                  <a:gd name="T60" fmla="*/ 533 w 2391"/>
                  <a:gd name="T61" fmla="*/ 2187 h 2382"/>
                  <a:gd name="T62" fmla="*/ 343 w 2391"/>
                  <a:gd name="T63" fmla="*/ 2030 h 2382"/>
                  <a:gd name="T64" fmla="*/ 189 w 2391"/>
                  <a:gd name="T65" fmla="*/ 1836 h 2382"/>
                  <a:gd name="T66" fmla="*/ 76 w 2391"/>
                  <a:gd name="T67" fmla="*/ 1614 h 2382"/>
                  <a:gd name="T68" fmla="*/ 13 w 2391"/>
                  <a:gd name="T69" fmla="*/ 1368 h 2382"/>
                  <a:gd name="T70" fmla="*/ 3 w 2391"/>
                  <a:gd name="T71" fmla="*/ 1105 h 2382"/>
                  <a:gd name="T72" fmla="*/ 51 w 2391"/>
                  <a:gd name="T73" fmla="*/ 849 h 2382"/>
                  <a:gd name="T74" fmla="*/ 149 w 2391"/>
                  <a:gd name="T75" fmla="*/ 616 h 2382"/>
                  <a:gd name="T76" fmla="*/ 293 w 2391"/>
                  <a:gd name="T77" fmla="*/ 411 h 2382"/>
                  <a:gd name="T78" fmla="*/ 477 w 2391"/>
                  <a:gd name="T79" fmla="*/ 241 h 2382"/>
                  <a:gd name="T80" fmla="*/ 693 w 2391"/>
                  <a:gd name="T81" fmla="*/ 111 h 2382"/>
                  <a:gd name="T82" fmla="*/ 935 w 2391"/>
                  <a:gd name="T83" fmla="*/ 28 h 2382"/>
                  <a:gd name="T84" fmla="*/ 1197 w 2391"/>
                  <a:gd name="T85" fmla="*/ 0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1" h="2382">
                    <a:moveTo>
                      <a:pt x="1197" y="0"/>
                    </a:moveTo>
                    <a:lnTo>
                      <a:pt x="1285" y="3"/>
                    </a:lnTo>
                    <a:lnTo>
                      <a:pt x="1371" y="12"/>
                    </a:lnTo>
                    <a:lnTo>
                      <a:pt x="1455" y="28"/>
                    </a:lnTo>
                    <a:lnTo>
                      <a:pt x="1538" y="49"/>
                    </a:lnTo>
                    <a:lnTo>
                      <a:pt x="1618" y="76"/>
                    </a:lnTo>
                    <a:lnTo>
                      <a:pt x="1695" y="109"/>
                    </a:lnTo>
                    <a:lnTo>
                      <a:pt x="1769" y="146"/>
                    </a:lnTo>
                    <a:lnTo>
                      <a:pt x="1840" y="188"/>
                    </a:lnTo>
                    <a:lnTo>
                      <a:pt x="1909" y="235"/>
                    </a:lnTo>
                    <a:lnTo>
                      <a:pt x="1973" y="288"/>
                    </a:lnTo>
                    <a:lnTo>
                      <a:pt x="2035" y="343"/>
                    </a:lnTo>
                    <a:lnTo>
                      <a:pt x="2091" y="403"/>
                    </a:lnTo>
                    <a:lnTo>
                      <a:pt x="2144" y="467"/>
                    </a:lnTo>
                    <a:lnTo>
                      <a:pt x="2192" y="534"/>
                    </a:lnTo>
                    <a:lnTo>
                      <a:pt x="2235" y="604"/>
                    </a:lnTo>
                    <a:lnTo>
                      <a:pt x="2275" y="678"/>
                    </a:lnTo>
                    <a:lnTo>
                      <a:pt x="2307" y="755"/>
                    </a:lnTo>
                    <a:lnTo>
                      <a:pt x="2336" y="834"/>
                    </a:lnTo>
                    <a:lnTo>
                      <a:pt x="2359" y="916"/>
                    </a:lnTo>
                    <a:lnTo>
                      <a:pt x="2376" y="1000"/>
                    </a:lnTo>
                    <a:lnTo>
                      <a:pt x="2387" y="1086"/>
                    </a:lnTo>
                    <a:lnTo>
                      <a:pt x="2391" y="1173"/>
                    </a:lnTo>
                    <a:lnTo>
                      <a:pt x="2256" y="1173"/>
                    </a:lnTo>
                    <a:lnTo>
                      <a:pt x="2252" y="1088"/>
                    </a:lnTo>
                    <a:lnTo>
                      <a:pt x="2240" y="1004"/>
                    </a:lnTo>
                    <a:lnTo>
                      <a:pt x="2221" y="924"/>
                    </a:lnTo>
                    <a:lnTo>
                      <a:pt x="2197" y="844"/>
                    </a:lnTo>
                    <a:lnTo>
                      <a:pt x="2168" y="768"/>
                    </a:lnTo>
                    <a:lnTo>
                      <a:pt x="2132" y="695"/>
                    </a:lnTo>
                    <a:lnTo>
                      <a:pt x="2091" y="625"/>
                    </a:lnTo>
                    <a:lnTo>
                      <a:pt x="2045" y="559"/>
                    </a:lnTo>
                    <a:lnTo>
                      <a:pt x="1994" y="497"/>
                    </a:lnTo>
                    <a:lnTo>
                      <a:pt x="1940" y="438"/>
                    </a:lnTo>
                    <a:lnTo>
                      <a:pt x="1880" y="383"/>
                    </a:lnTo>
                    <a:lnTo>
                      <a:pt x="1816" y="334"/>
                    </a:lnTo>
                    <a:lnTo>
                      <a:pt x="1749" y="290"/>
                    </a:lnTo>
                    <a:lnTo>
                      <a:pt x="1679" y="249"/>
                    </a:lnTo>
                    <a:lnTo>
                      <a:pt x="1605" y="216"/>
                    </a:lnTo>
                    <a:lnTo>
                      <a:pt x="1527" y="187"/>
                    </a:lnTo>
                    <a:lnTo>
                      <a:pt x="1449" y="164"/>
                    </a:lnTo>
                    <a:lnTo>
                      <a:pt x="1367" y="148"/>
                    </a:lnTo>
                    <a:lnTo>
                      <a:pt x="1283" y="137"/>
                    </a:lnTo>
                    <a:lnTo>
                      <a:pt x="1197" y="134"/>
                    </a:lnTo>
                    <a:lnTo>
                      <a:pt x="1114" y="137"/>
                    </a:lnTo>
                    <a:lnTo>
                      <a:pt x="1033" y="147"/>
                    </a:lnTo>
                    <a:lnTo>
                      <a:pt x="953" y="162"/>
                    </a:lnTo>
                    <a:lnTo>
                      <a:pt x="876" y="183"/>
                    </a:lnTo>
                    <a:lnTo>
                      <a:pt x="802" y="210"/>
                    </a:lnTo>
                    <a:lnTo>
                      <a:pt x="730" y="242"/>
                    </a:lnTo>
                    <a:lnTo>
                      <a:pt x="661" y="279"/>
                    </a:lnTo>
                    <a:lnTo>
                      <a:pt x="596" y="321"/>
                    </a:lnTo>
                    <a:lnTo>
                      <a:pt x="532" y="367"/>
                    </a:lnTo>
                    <a:lnTo>
                      <a:pt x="475" y="418"/>
                    </a:lnTo>
                    <a:lnTo>
                      <a:pt x="419" y="473"/>
                    </a:lnTo>
                    <a:lnTo>
                      <a:pt x="369" y="531"/>
                    </a:lnTo>
                    <a:lnTo>
                      <a:pt x="322" y="594"/>
                    </a:lnTo>
                    <a:lnTo>
                      <a:pt x="280" y="659"/>
                    </a:lnTo>
                    <a:lnTo>
                      <a:pt x="243" y="729"/>
                    </a:lnTo>
                    <a:lnTo>
                      <a:pt x="211" y="799"/>
                    </a:lnTo>
                    <a:lnTo>
                      <a:pt x="184" y="875"/>
                    </a:lnTo>
                    <a:lnTo>
                      <a:pt x="163" y="951"/>
                    </a:lnTo>
                    <a:lnTo>
                      <a:pt x="147" y="1030"/>
                    </a:lnTo>
                    <a:lnTo>
                      <a:pt x="137" y="1111"/>
                    </a:lnTo>
                    <a:lnTo>
                      <a:pt x="134" y="1194"/>
                    </a:lnTo>
                    <a:lnTo>
                      <a:pt x="139" y="1280"/>
                    </a:lnTo>
                    <a:lnTo>
                      <a:pt x="148" y="1365"/>
                    </a:lnTo>
                    <a:lnTo>
                      <a:pt x="165" y="1446"/>
                    </a:lnTo>
                    <a:lnTo>
                      <a:pt x="188" y="1526"/>
                    </a:lnTo>
                    <a:lnTo>
                      <a:pt x="217" y="1603"/>
                    </a:lnTo>
                    <a:lnTo>
                      <a:pt x="252" y="1677"/>
                    </a:lnTo>
                    <a:lnTo>
                      <a:pt x="291" y="1748"/>
                    </a:lnTo>
                    <a:lnTo>
                      <a:pt x="337" y="1815"/>
                    </a:lnTo>
                    <a:lnTo>
                      <a:pt x="387" y="1879"/>
                    </a:lnTo>
                    <a:lnTo>
                      <a:pt x="442" y="1938"/>
                    </a:lnTo>
                    <a:lnTo>
                      <a:pt x="501" y="1993"/>
                    </a:lnTo>
                    <a:lnTo>
                      <a:pt x="564" y="2044"/>
                    </a:lnTo>
                    <a:lnTo>
                      <a:pt x="631" y="2090"/>
                    </a:lnTo>
                    <a:lnTo>
                      <a:pt x="701" y="2131"/>
                    </a:lnTo>
                    <a:lnTo>
                      <a:pt x="775" y="2166"/>
                    </a:lnTo>
                    <a:lnTo>
                      <a:pt x="852" y="2195"/>
                    </a:lnTo>
                    <a:lnTo>
                      <a:pt x="931" y="2219"/>
                    </a:lnTo>
                    <a:lnTo>
                      <a:pt x="1012" y="2238"/>
                    </a:lnTo>
                    <a:lnTo>
                      <a:pt x="1096" y="2249"/>
                    </a:lnTo>
                    <a:lnTo>
                      <a:pt x="1096" y="2382"/>
                    </a:lnTo>
                    <a:lnTo>
                      <a:pt x="1084" y="2382"/>
                    </a:lnTo>
                    <a:lnTo>
                      <a:pt x="998" y="2371"/>
                    </a:lnTo>
                    <a:lnTo>
                      <a:pt x="915" y="2354"/>
                    </a:lnTo>
                    <a:lnTo>
                      <a:pt x="833" y="2332"/>
                    </a:lnTo>
                    <a:lnTo>
                      <a:pt x="754" y="2303"/>
                    </a:lnTo>
                    <a:lnTo>
                      <a:pt x="677" y="2270"/>
                    </a:lnTo>
                    <a:lnTo>
                      <a:pt x="604" y="2230"/>
                    </a:lnTo>
                    <a:lnTo>
                      <a:pt x="533" y="2187"/>
                    </a:lnTo>
                    <a:lnTo>
                      <a:pt x="466" y="2139"/>
                    </a:lnTo>
                    <a:lnTo>
                      <a:pt x="403" y="2087"/>
                    </a:lnTo>
                    <a:lnTo>
                      <a:pt x="343" y="2030"/>
                    </a:lnTo>
                    <a:lnTo>
                      <a:pt x="287" y="1969"/>
                    </a:lnTo>
                    <a:lnTo>
                      <a:pt x="236" y="1905"/>
                    </a:lnTo>
                    <a:lnTo>
                      <a:pt x="189" y="1836"/>
                    </a:lnTo>
                    <a:lnTo>
                      <a:pt x="146" y="1765"/>
                    </a:lnTo>
                    <a:lnTo>
                      <a:pt x="109" y="1691"/>
                    </a:lnTo>
                    <a:lnTo>
                      <a:pt x="76" y="1614"/>
                    </a:lnTo>
                    <a:lnTo>
                      <a:pt x="49" y="1534"/>
                    </a:lnTo>
                    <a:lnTo>
                      <a:pt x="28" y="1453"/>
                    </a:lnTo>
                    <a:lnTo>
                      <a:pt x="13" y="1368"/>
                    </a:lnTo>
                    <a:lnTo>
                      <a:pt x="3" y="1282"/>
                    </a:lnTo>
                    <a:lnTo>
                      <a:pt x="0" y="1194"/>
                    </a:lnTo>
                    <a:lnTo>
                      <a:pt x="3" y="1105"/>
                    </a:lnTo>
                    <a:lnTo>
                      <a:pt x="13" y="1018"/>
                    </a:lnTo>
                    <a:lnTo>
                      <a:pt x="28" y="932"/>
                    </a:lnTo>
                    <a:lnTo>
                      <a:pt x="51" y="849"/>
                    </a:lnTo>
                    <a:lnTo>
                      <a:pt x="79" y="769"/>
                    </a:lnTo>
                    <a:lnTo>
                      <a:pt x="111" y="692"/>
                    </a:lnTo>
                    <a:lnTo>
                      <a:pt x="149" y="616"/>
                    </a:lnTo>
                    <a:lnTo>
                      <a:pt x="193" y="545"/>
                    </a:lnTo>
                    <a:lnTo>
                      <a:pt x="241" y="476"/>
                    </a:lnTo>
                    <a:lnTo>
                      <a:pt x="293" y="411"/>
                    </a:lnTo>
                    <a:lnTo>
                      <a:pt x="351" y="350"/>
                    </a:lnTo>
                    <a:lnTo>
                      <a:pt x="412" y="293"/>
                    </a:lnTo>
                    <a:lnTo>
                      <a:pt x="477" y="241"/>
                    </a:lnTo>
                    <a:lnTo>
                      <a:pt x="545" y="193"/>
                    </a:lnTo>
                    <a:lnTo>
                      <a:pt x="617" y="149"/>
                    </a:lnTo>
                    <a:lnTo>
                      <a:pt x="693" y="111"/>
                    </a:lnTo>
                    <a:lnTo>
                      <a:pt x="770" y="78"/>
                    </a:lnTo>
                    <a:lnTo>
                      <a:pt x="851" y="50"/>
                    </a:lnTo>
                    <a:lnTo>
                      <a:pt x="935" y="28"/>
                    </a:lnTo>
                    <a:lnTo>
                      <a:pt x="1020" y="13"/>
                    </a:lnTo>
                    <a:lnTo>
                      <a:pt x="1107" y="3"/>
                    </a:lnTo>
                    <a:lnTo>
                      <a:pt x="1197"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16">
                <a:extLst>
                  <a:ext uri="{FF2B5EF4-FFF2-40B4-BE49-F238E27FC236}">
                    <a16:creationId xmlns:a16="http://schemas.microsoft.com/office/drawing/2014/main" id="{10E7F536-1A90-CAD0-9E9B-CAA078F4C9BC}"/>
                  </a:ext>
                </a:extLst>
              </p:cNvPr>
              <p:cNvSpPr>
                <a:spLocks noEditPoints="1"/>
              </p:cNvSpPr>
              <p:nvPr/>
            </p:nvSpPr>
            <p:spPr bwMode="auto">
              <a:xfrm>
                <a:off x="93" y="456"/>
                <a:ext cx="167" cy="165"/>
              </a:xfrm>
              <a:custGeom>
                <a:avLst/>
                <a:gdLst>
                  <a:gd name="T0" fmla="*/ 386 w 2006"/>
                  <a:gd name="T1" fmla="*/ 609 h 1986"/>
                  <a:gd name="T2" fmla="*/ 238 w 2006"/>
                  <a:gd name="T3" fmla="*/ 817 h 1986"/>
                  <a:gd name="T4" fmla="*/ 241 w 2006"/>
                  <a:gd name="T5" fmla="*/ 1084 h 1986"/>
                  <a:gd name="T6" fmla="*/ 289 w 2006"/>
                  <a:gd name="T7" fmla="*/ 1344 h 1986"/>
                  <a:gd name="T8" fmla="*/ 531 w 2006"/>
                  <a:gd name="T9" fmla="*/ 1397 h 1986"/>
                  <a:gd name="T10" fmla="*/ 533 w 2006"/>
                  <a:gd name="T11" fmla="*/ 1199 h 1986"/>
                  <a:gd name="T12" fmla="*/ 517 w 2006"/>
                  <a:gd name="T13" fmla="*/ 887 h 1986"/>
                  <a:gd name="T14" fmla="*/ 556 w 2006"/>
                  <a:gd name="T15" fmla="*/ 575 h 1986"/>
                  <a:gd name="T16" fmla="*/ 771 w 2006"/>
                  <a:gd name="T17" fmla="*/ 162 h 1986"/>
                  <a:gd name="T18" fmla="*/ 699 w 2006"/>
                  <a:gd name="T19" fmla="*/ 433 h 1986"/>
                  <a:gd name="T20" fmla="*/ 1010 w 2006"/>
                  <a:gd name="T21" fmla="*/ 412 h 1986"/>
                  <a:gd name="T22" fmla="*/ 1142 w 2006"/>
                  <a:gd name="T23" fmla="*/ 338 h 1986"/>
                  <a:gd name="T24" fmla="*/ 1065 w 2006"/>
                  <a:gd name="T25" fmla="*/ 93 h 1986"/>
                  <a:gd name="T26" fmla="*/ 1088 w 2006"/>
                  <a:gd name="T27" fmla="*/ 81 h 1986"/>
                  <a:gd name="T28" fmla="*/ 1180 w 2006"/>
                  <a:gd name="T29" fmla="*/ 230 h 1986"/>
                  <a:gd name="T30" fmla="*/ 1267 w 2006"/>
                  <a:gd name="T31" fmla="*/ 436 h 1986"/>
                  <a:gd name="T32" fmla="*/ 1534 w 2006"/>
                  <a:gd name="T33" fmla="*/ 500 h 1986"/>
                  <a:gd name="T34" fmla="*/ 1647 w 2006"/>
                  <a:gd name="T35" fmla="*/ 469 h 1986"/>
                  <a:gd name="T36" fmla="*/ 1532 w 2006"/>
                  <a:gd name="T37" fmla="*/ 227 h 1986"/>
                  <a:gd name="T38" fmla="*/ 1584 w 2006"/>
                  <a:gd name="T39" fmla="*/ 237 h 1986"/>
                  <a:gd name="T40" fmla="*/ 1711 w 2006"/>
                  <a:gd name="T41" fmla="*/ 396 h 1986"/>
                  <a:gd name="T42" fmla="*/ 1795 w 2006"/>
                  <a:gd name="T43" fmla="*/ 566 h 1986"/>
                  <a:gd name="T44" fmla="*/ 1944 w 2006"/>
                  <a:gd name="T45" fmla="*/ 688 h 1986"/>
                  <a:gd name="T46" fmla="*/ 1847 w 2006"/>
                  <a:gd name="T47" fmla="*/ 755 h 1986"/>
                  <a:gd name="T48" fmla="*/ 1862 w 2006"/>
                  <a:gd name="T49" fmla="*/ 985 h 1986"/>
                  <a:gd name="T50" fmla="*/ 1729 w 2006"/>
                  <a:gd name="T51" fmla="*/ 898 h 1986"/>
                  <a:gd name="T52" fmla="*/ 1700 w 2006"/>
                  <a:gd name="T53" fmla="*/ 646 h 1986"/>
                  <a:gd name="T54" fmla="*/ 1406 w 2006"/>
                  <a:gd name="T55" fmla="*/ 585 h 1986"/>
                  <a:gd name="T56" fmla="*/ 1340 w 2006"/>
                  <a:gd name="T57" fmla="*/ 776 h 1986"/>
                  <a:gd name="T58" fmla="*/ 1215 w 2006"/>
                  <a:gd name="T59" fmla="*/ 985 h 1986"/>
                  <a:gd name="T60" fmla="*/ 1201 w 2006"/>
                  <a:gd name="T61" fmla="*/ 664 h 1986"/>
                  <a:gd name="T62" fmla="*/ 1007 w 2006"/>
                  <a:gd name="T63" fmla="*/ 546 h 1986"/>
                  <a:gd name="T64" fmla="*/ 676 w 2006"/>
                  <a:gd name="T65" fmla="*/ 560 h 1986"/>
                  <a:gd name="T66" fmla="*/ 650 w 2006"/>
                  <a:gd name="T67" fmla="*/ 880 h 1986"/>
                  <a:gd name="T68" fmla="*/ 672 w 2006"/>
                  <a:gd name="T69" fmla="*/ 1275 h 1986"/>
                  <a:gd name="T70" fmla="*/ 892 w 2006"/>
                  <a:gd name="T71" fmla="*/ 1427 h 1986"/>
                  <a:gd name="T72" fmla="*/ 719 w 2006"/>
                  <a:gd name="T73" fmla="*/ 1547 h 1986"/>
                  <a:gd name="T74" fmla="*/ 833 w 2006"/>
                  <a:gd name="T75" fmla="*/ 1986 h 1986"/>
                  <a:gd name="T76" fmla="*/ 706 w 2006"/>
                  <a:gd name="T77" fmla="*/ 1766 h 1986"/>
                  <a:gd name="T78" fmla="*/ 610 w 2006"/>
                  <a:gd name="T79" fmla="*/ 1528 h 1986"/>
                  <a:gd name="T80" fmla="*/ 389 w 2006"/>
                  <a:gd name="T81" fmla="*/ 1467 h 1986"/>
                  <a:gd name="T82" fmla="*/ 416 w 2006"/>
                  <a:gd name="T83" fmla="*/ 1715 h 1986"/>
                  <a:gd name="T84" fmla="*/ 397 w 2006"/>
                  <a:gd name="T85" fmla="*/ 1766 h 1986"/>
                  <a:gd name="T86" fmla="*/ 285 w 2006"/>
                  <a:gd name="T87" fmla="*/ 1605 h 1986"/>
                  <a:gd name="T88" fmla="*/ 192 w 2006"/>
                  <a:gd name="T89" fmla="*/ 1417 h 1986"/>
                  <a:gd name="T90" fmla="*/ 105 w 2006"/>
                  <a:gd name="T91" fmla="*/ 1326 h 1986"/>
                  <a:gd name="T92" fmla="*/ 0 w 2006"/>
                  <a:gd name="T93" fmla="*/ 1245 h 1986"/>
                  <a:gd name="T94" fmla="*/ 132 w 2006"/>
                  <a:gd name="T95" fmla="*/ 1230 h 1986"/>
                  <a:gd name="T96" fmla="*/ 99 w 2006"/>
                  <a:gd name="T97" fmla="*/ 1002 h 1986"/>
                  <a:gd name="T98" fmla="*/ 116 w 2006"/>
                  <a:gd name="T99" fmla="*/ 762 h 1986"/>
                  <a:gd name="T100" fmla="*/ 17 w 2006"/>
                  <a:gd name="T101" fmla="*/ 729 h 1986"/>
                  <a:gd name="T102" fmla="*/ 122 w 2006"/>
                  <a:gd name="T103" fmla="*/ 648 h 1986"/>
                  <a:gd name="T104" fmla="*/ 187 w 2006"/>
                  <a:gd name="T105" fmla="*/ 530 h 1986"/>
                  <a:gd name="T106" fmla="*/ 289 w 2006"/>
                  <a:gd name="T107" fmla="*/ 352 h 1986"/>
                  <a:gd name="T108" fmla="*/ 425 w 2006"/>
                  <a:gd name="T109" fmla="*/ 203 h 1986"/>
                  <a:gd name="T110" fmla="*/ 388 w 2006"/>
                  <a:gd name="T111" fmla="*/ 315 h 1986"/>
                  <a:gd name="T112" fmla="*/ 289 w 2006"/>
                  <a:gd name="T113" fmla="*/ 555 h 1986"/>
                  <a:gd name="T114" fmla="*/ 482 w 2006"/>
                  <a:gd name="T115" fmla="*/ 482 h 1986"/>
                  <a:gd name="T116" fmla="*/ 616 w 2006"/>
                  <a:gd name="T117" fmla="*/ 373 h 1986"/>
                  <a:gd name="T118" fmla="*/ 717 w 2006"/>
                  <a:gd name="T119" fmla="*/ 159 h 1986"/>
                  <a:gd name="T120" fmla="*/ 804 w 2006"/>
                  <a:gd name="T121" fmla="*/ 3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6" h="1986">
                    <a:moveTo>
                      <a:pt x="556" y="575"/>
                    </a:moveTo>
                    <a:lnTo>
                      <a:pt x="507" y="584"/>
                    </a:lnTo>
                    <a:lnTo>
                      <a:pt x="386" y="609"/>
                    </a:lnTo>
                    <a:lnTo>
                      <a:pt x="266" y="640"/>
                    </a:lnTo>
                    <a:lnTo>
                      <a:pt x="249" y="728"/>
                    </a:lnTo>
                    <a:lnTo>
                      <a:pt x="238" y="817"/>
                    </a:lnTo>
                    <a:lnTo>
                      <a:pt x="233" y="906"/>
                    </a:lnTo>
                    <a:lnTo>
                      <a:pt x="235" y="996"/>
                    </a:lnTo>
                    <a:lnTo>
                      <a:pt x="241" y="1084"/>
                    </a:lnTo>
                    <a:lnTo>
                      <a:pt x="253" y="1171"/>
                    </a:lnTo>
                    <a:lnTo>
                      <a:pt x="268" y="1258"/>
                    </a:lnTo>
                    <a:lnTo>
                      <a:pt x="289" y="1344"/>
                    </a:lnTo>
                    <a:lnTo>
                      <a:pt x="389" y="1369"/>
                    </a:lnTo>
                    <a:lnTo>
                      <a:pt x="490" y="1390"/>
                    </a:lnTo>
                    <a:lnTo>
                      <a:pt x="531" y="1397"/>
                    </a:lnTo>
                    <a:lnTo>
                      <a:pt x="574" y="1403"/>
                    </a:lnTo>
                    <a:lnTo>
                      <a:pt x="551" y="1302"/>
                    </a:lnTo>
                    <a:lnTo>
                      <a:pt x="533" y="1199"/>
                    </a:lnTo>
                    <a:lnTo>
                      <a:pt x="521" y="1096"/>
                    </a:lnTo>
                    <a:lnTo>
                      <a:pt x="516" y="991"/>
                    </a:lnTo>
                    <a:lnTo>
                      <a:pt x="517" y="887"/>
                    </a:lnTo>
                    <a:lnTo>
                      <a:pt x="524" y="782"/>
                    </a:lnTo>
                    <a:lnTo>
                      <a:pt x="537" y="679"/>
                    </a:lnTo>
                    <a:lnTo>
                      <a:pt x="556" y="575"/>
                    </a:lnTo>
                    <a:close/>
                    <a:moveTo>
                      <a:pt x="833" y="0"/>
                    </a:moveTo>
                    <a:lnTo>
                      <a:pt x="801" y="81"/>
                    </a:lnTo>
                    <a:lnTo>
                      <a:pt x="771" y="162"/>
                    </a:lnTo>
                    <a:lnTo>
                      <a:pt x="746" y="242"/>
                    </a:lnTo>
                    <a:lnTo>
                      <a:pt x="720" y="337"/>
                    </a:lnTo>
                    <a:lnTo>
                      <a:pt x="699" y="433"/>
                    </a:lnTo>
                    <a:lnTo>
                      <a:pt x="803" y="420"/>
                    </a:lnTo>
                    <a:lnTo>
                      <a:pt x="907" y="412"/>
                    </a:lnTo>
                    <a:lnTo>
                      <a:pt x="1010" y="412"/>
                    </a:lnTo>
                    <a:lnTo>
                      <a:pt x="1087" y="415"/>
                    </a:lnTo>
                    <a:lnTo>
                      <a:pt x="1162" y="422"/>
                    </a:lnTo>
                    <a:lnTo>
                      <a:pt x="1142" y="338"/>
                    </a:lnTo>
                    <a:lnTo>
                      <a:pt x="1119" y="255"/>
                    </a:lnTo>
                    <a:lnTo>
                      <a:pt x="1094" y="174"/>
                    </a:lnTo>
                    <a:lnTo>
                      <a:pt x="1065" y="93"/>
                    </a:lnTo>
                    <a:lnTo>
                      <a:pt x="1032" y="12"/>
                    </a:lnTo>
                    <a:lnTo>
                      <a:pt x="1060" y="46"/>
                    </a:lnTo>
                    <a:lnTo>
                      <a:pt x="1088" y="81"/>
                    </a:lnTo>
                    <a:lnTo>
                      <a:pt x="1113" y="117"/>
                    </a:lnTo>
                    <a:lnTo>
                      <a:pt x="1149" y="172"/>
                    </a:lnTo>
                    <a:lnTo>
                      <a:pt x="1180" y="230"/>
                    </a:lnTo>
                    <a:lnTo>
                      <a:pt x="1213" y="298"/>
                    </a:lnTo>
                    <a:lnTo>
                      <a:pt x="1241" y="366"/>
                    </a:lnTo>
                    <a:lnTo>
                      <a:pt x="1267" y="436"/>
                    </a:lnTo>
                    <a:lnTo>
                      <a:pt x="1357" y="453"/>
                    </a:lnTo>
                    <a:lnTo>
                      <a:pt x="1445" y="475"/>
                    </a:lnTo>
                    <a:lnTo>
                      <a:pt x="1534" y="500"/>
                    </a:lnTo>
                    <a:lnTo>
                      <a:pt x="1605" y="525"/>
                    </a:lnTo>
                    <a:lnTo>
                      <a:pt x="1676" y="553"/>
                    </a:lnTo>
                    <a:lnTo>
                      <a:pt x="1647" y="469"/>
                    </a:lnTo>
                    <a:lnTo>
                      <a:pt x="1613" y="387"/>
                    </a:lnTo>
                    <a:lnTo>
                      <a:pt x="1575" y="306"/>
                    </a:lnTo>
                    <a:lnTo>
                      <a:pt x="1532" y="227"/>
                    </a:lnTo>
                    <a:lnTo>
                      <a:pt x="1485" y="147"/>
                    </a:lnTo>
                    <a:lnTo>
                      <a:pt x="1536" y="190"/>
                    </a:lnTo>
                    <a:lnTo>
                      <a:pt x="1584" y="237"/>
                    </a:lnTo>
                    <a:lnTo>
                      <a:pt x="1630" y="287"/>
                    </a:lnTo>
                    <a:lnTo>
                      <a:pt x="1671" y="340"/>
                    </a:lnTo>
                    <a:lnTo>
                      <a:pt x="1711" y="396"/>
                    </a:lnTo>
                    <a:lnTo>
                      <a:pt x="1744" y="456"/>
                    </a:lnTo>
                    <a:lnTo>
                      <a:pt x="1775" y="517"/>
                    </a:lnTo>
                    <a:lnTo>
                      <a:pt x="1795" y="566"/>
                    </a:lnTo>
                    <a:lnTo>
                      <a:pt x="1812" y="615"/>
                    </a:lnTo>
                    <a:lnTo>
                      <a:pt x="1879" y="649"/>
                    </a:lnTo>
                    <a:lnTo>
                      <a:pt x="1944" y="688"/>
                    </a:lnTo>
                    <a:lnTo>
                      <a:pt x="2006" y="729"/>
                    </a:lnTo>
                    <a:lnTo>
                      <a:pt x="1831" y="680"/>
                    </a:lnTo>
                    <a:lnTo>
                      <a:pt x="1847" y="755"/>
                    </a:lnTo>
                    <a:lnTo>
                      <a:pt x="1858" y="831"/>
                    </a:lnTo>
                    <a:lnTo>
                      <a:pt x="1862" y="909"/>
                    </a:lnTo>
                    <a:lnTo>
                      <a:pt x="1862" y="985"/>
                    </a:lnTo>
                    <a:lnTo>
                      <a:pt x="1727" y="985"/>
                    </a:lnTo>
                    <a:lnTo>
                      <a:pt x="1727" y="984"/>
                    </a:lnTo>
                    <a:lnTo>
                      <a:pt x="1729" y="898"/>
                    </a:lnTo>
                    <a:lnTo>
                      <a:pt x="1725" y="814"/>
                    </a:lnTo>
                    <a:lnTo>
                      <a:pt x="1715" y="729"/>
                    </a:lnTo>
                    <a:lnTo>
                      <a:pt x="1700" y="646"/>
                    </a:lnTo>
                    <a:lnTo>
                      <a:pt x="1604" y="623"/>
                    </a:lnTo>
                    <a:lnTo>
                      <a:pt x="1508" y="604"/>
                    </a:lnTo>
                    <a:lnTo>
                      <a:pt x="1406" y="585"/>
                    </a:lnTo>
                    <a:lnTo>
                      <a:pt x="1305" y="570"/>
                    </a:lnTo>
                    <a:lnTo>
                      <a:pt x="1325" y="672"/>
                    </a:lnTo>
                    <a:lnTo>
                      <a:pt x="1340" y="776"/>
                    </a:lnTo>
                    <a:lnTo>
                      <a:pt x="1347" y="880"/>
                    </a:lnTo>
                    <a:lnTo>
                      <a:pt x="1349" y="985"/>
                    </a:lnTo>
                    <a:lnTo>
                      <a:pt x="1215" y="985"/>
                    </a:lnTo>
                    <a:lnTo>
                      <a:pt x="1215" y="878"/>
                    </a:lnTo>
                    <a:lnTo>
                      <a:pt x="1210" y="770"/>
                    </a:lnTo>
                    <a:lnTo>
                      <a:pt x="1201" y="664"/>
                    </a:lnTo>
                    <a:lnTo>
                      <a:pt x="1187" y="557"/>
                    </a:lnTo>
                    <a:lnTo>
                      <a:pt x="1096" y="550"/>
                    </a:lnTo>
                    <a:lnTo>
                      <a:pt x="1007" y="546"/>
                    </a:lnTo>
                    <a:lnTo>
                      <a:pt x="897" y="546"/>
                    </a:lnTo>
                    <a:lnTo>
                      <a:pt x="787" y="550"/>
                    </a:lnTo>
                    <a:lnTo>
                      <a:pt x="676" y="560"/>
                    </a:lnTo>
                    <a:lnTo>
                      <a:pt x="662" y="667"/>
                    </a:lnTo>
                    <a:lnTo>
                      <a:pt x="653" y="774"/>
                    </a:lnTo>
                    <a:lnTo>
                      <a:pt x="650" y="880"/>
                    </a:lnTo>
                    <a:lnTo>
                      <a:pt x="650" y="988"/>
                    </a:lnTo>
                    <a:lnTo>
                      <a:pt x="658" y="1131"/>
                    </a:lnTo>
                    <a:lnTo>
                      <a:pt x="672" y="1275"/>
                    </a:lnTo>
                    <a:lnTo>
                      <a:pt x="694" y="1417"/>
                    </a:lnTo>
                    <a:lnTo>
                      <a:pt x="793" y="1424"/>
                    </a:lnTo>
                    <a:lnTo>
                      <a:pt x="892" y="1427"/>
                    </a:lnTo>
                    <a:lnTo>
                      <a:pt x="892" y="1561"/>
                    </a:lnTo>
                    <a:lnTo>
                      <a:pt x="806" y="1556"/>
                    </a:lnTo>
                    <a:lnTo>
                      <a:pt x="719" y="1547"/>
                    </a:lnTo>
                    <a:lnTo>
                      <a:pt x="754" y="1693"/>
                    </a:lnTo>
                    <a:lnTo>
                      <a:pt x="792" y="1839"/>
                    </a:lnTo>
                    <a:lnTo>
                      <a:pt x="833" y="1986"/>
                    </a:lnTo>
                    <a:lnTo>
                      <a:pt x="787" y="1915"/>
                    </a:lnTo>
                    <a:lnTo>
                      <a:pt x="744" y="1841"/>
                    </a:lnTo>
                    <a:lnTo>
                      <a:pt x="706" y="1766"/>
                    </a:lnTo>
                    <a:lnTo>
                      <a:pt x="670" y="1688"/>
                    </a:lnTo>
                    <a:lnTo>
                      <a:pt x="638" y="1609"/>
                    </a:lnTo>
                    <a:lnTo>
                      <a:pt x="610" y="1528"/>
                    </a:lnTo>
                    <a:lnTo>
                      <a:pt x="537" y="1512"/>
                    </a:lnTo>
                    <a:lnTo>
                      <a:pt x="465" y="1492"/>
                    </a:lnTo>
                    <a:lnTo>
                      <a:pt x="389" y="1467"/>
                    </a:lnTo>
                    <a:lnTo>
                      <a:pt x="315" y="1438"/>
                    </a:lnTo>
                    <a:lnTo>
                      <a:pt x="361" y="1576"/>
                    </a:lnTo>
                    <a:lnTo>
                      <a:pt x="416" y="1715"/>
                    </a:lnTo>
                    <a:lnTo>
                      <a:pt x="477" y="1852"/>
                    </a:lnTo>
                    <a:lnTo>
                      <a:pt x="435" y="1810"/>
                    </a:lnTo>
                    <a:lnTo>
                      <a:pt x="397" y="1766"/>
                    </a:lnTo>
                    <a:lnTo>
                      <a:pt x="361" y="1719"/>
                    </a:lnTo>
                    <a:lnTo>
                      <a:pt x="327" y="1671"/>
                    </a:lnTo>
                    <a:lnTo>
                      <a:pt x="285" y="1605"/>
                    </a:lnTo>
                    <a:lnTo>
                      <a:pt x="248" y="1536"/>
                    </a:lnTo>
                    <a:lnTo>
                      <a:pt x="213" y="1465"/>
                    </a:lnTo>
                    <a:lnTo>
                      <a:pt x="192" y="1417"/>
                    </a:lnTo>
                    <a:lnTo>
                      <a:pt x="175" y="1368"/>
                    </a:lnTo>
                    <a:lnTo>
                      <a:pt x="139" y="1348"/>
                    </a:lnTo>
                    <a:lnTo>
                      <a:pt x="105" y="1326"/>
                    </a:lnTo>
                    <a:lnTo>
                      <a:pt x="68" y="1301"/>
                    </a:lnTo>
                    <a:lnTo>
                      <a:pt x="34" y="1273"/>
                    </a:lnTo>
                    <a:lnTo>
                      <a:pt x="0" y="1245"/>
                    </a:lnTo>
                    <a:lnTo>
                      <a:pt x="76" y="1276"/>
                    </a:lnTo>
                    <a:lnTo>
                      <a:pt x="153" y="1303"/>
                    </a:lnTo>
                    <a:lnTo>
                      <a:pt x="132" y="1230"/>
                    </a:lnTo>
                    <a:lnTo>
                      <a:pt x="117" y="1155"/>
                    </a:lnTo>
                    <a:lnTo>
                      <a:pt x="106" y="1079"/>
                    </a:lnTo>
                    <a:lnTo>
                      <a:pt x="99" y="1002"/>
                    </a:lnTo>
                    <a:lnTo>
                      <a:pt x="98" y="922"/>
                    </a:lnTo>
                    <a:lnTo>
                      <a:pt x="104" y="841"/>
                    </a:lnTo>
                    <a:lnTo>
                      <a:pt x="116" y="762"/>
                    </a:lnTo>
                    <a:lnTo>
                      <a:pt x="133" y="683"/>
                    </a:lnTo>
                    <a:lnTo>
                      <a:pt x="75" y="705"/>
                    </a:lnTo>
                    <a:lnTo>
                      <a:pt x="17" y="729"/>
                    </a:lnTo>
                    <a:lnTo>
                      <a:pt x="51" y="700"/>
                    </a:lnTo>
                    <a:lnTo>
                      <a:pt x="86" y="673"/>
                    </a:lnTo>
                    <a:lnTo>
                      <a:pt x="122" y="648"/>
                    </a:lnTo>
                    <a:lnTo>
                      <a:pt x="148" y="631"/>
                    </a:lnTo>
                    <a:lnTo>
                      <a:pt x="166" y="580"/>
                    </a:lnTo>
                    <a:lnTo>
                      <a:pt x="187" y="530"/>
                    </a:lnTo>
                    <a:lnTo>
                      <a:pt x="217" y="469"/>
                    </a:lnTo>
                    <a:lnTo>
                      <a:pt x="251" y="409"/>
                    </a:lnTo>
                    <a:lnTo>
                      <a:pt x="289" y="352"/>
                    </a:lnTo>
                    <a:lnTo>
                      <a:pt x="332" y="300"/>
                    </a:lnTo>
                    <a:lnTo>
                      <a:pt x="376" y="250"/>
                    </a:lnTo>
                    <a:lnTo>
                      <a:pt x="425" y="203"/>
                    </a:lnTo>
                    <a:lnTo>
                      <a:pt x="477" y="161"/>
                    </a:lnTo>
                    <a:lnTo>
                      <a:pt x="431" y="238"/>
                    </a:lnTo>
                    <a:lnTo>
                      <a:pt x="388" y="315"/>
                    </a:lnTo>
                    <a:lnTo>
                      <a:pt x="350" y="394"/>
                    </a:lnTo>
                    <a:lnTo>
                      <a:pt x="317" y="474"/>
                    </a:lnTo>
                    <a:lnTo>
                      <a:pt x="289" y="555"/>
                    </a:lnTo>
                    <a:lnTo>
                      <a:pt x="352" y="528"/>
                    </a:lnTo>
                    <a:lnTo>
                      <a:pt x="417" y="502"/>
                    </a:lnTo>
                    <a:lnTo>
                      <a:pt x="482" y="482"/>
                    </a:lnTo>
                    <a:lnTo>
                      <a:pt x="536" y="467"/>
                    </a:lnTo>
                    <a:lnTo>
                      <a:pt x="589" y="453"/>
                    </a:lnTo>
                    <a:lnTo>
                      <a:pt x="616" y="373"/>
                    </a:lnTo>
                    <a:lnTo>
                      <a:pt x="648" y="294"/>
                    </a:lnTo>
                    <a:lnTo>
                      <a:pt x="685" y="217"/>
                    </a:lnTo>
                    <a:lnTo>
                      <a:pt x="717" y="159"/>
                    </a:lnTo>
                    <a:lnTo>
                      <a:pt x="753" y="104"/>
                    </a:lnTo>
                    <a:lnTo>
                      <a:pt x="778" y="68"/>
                    </a:lnTo>
                    <a:lnTo>
                      <a:pt x="804" y="33"/>
                    </a:lnTo>
                    <a:lnTo>
                      <a:pt x="83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17">
                <a:extLst>
                  <a:ext uri="{FF2B5EF4-FFF2-40B4-BE49-F238E27FC236}">
                    <a16:creationId xmlns:a16="http://schemas.microsoft.com/office/drawing/2014/main" id="{93B9B5F6-510A-FD60-8658-93E658B16DD6}"/>
                  </a:ext>
                </a:extLst>
              </p:cNvPr>
              <p:cNvSpPr>
                <a:spLocks noEditPoints="1"/>
              </p:cNvSpPr>
              <p:nvPr/>
            </p:nvSpPr>
            <p:spPr bwMode="auto">
              <a:xfrm>
                <a:off x="174" y="543"/>
                <a:ext cx="173" cy="93"/>
              </a:xfrm>
              <a:custGeom>
                <a:avLst/>
                <a:gdLst>
                  <a:gd name="T0" fmla="*/ 66 w 2067"/>
                  <a:gd name="T1" fmla="*/ 85 h 1115"/>
                  <a:gd name="T2" fmla="*/ 66 w 2067"/>
                  <a:gd name="T3" fmla="*/ 1031 h 1115"/>
                  <a:gd name="T4" fmla="*/ 2001 w 2067"/>
                  <a:gd name="T5" fmla="*/ 1031 h 1115"/>
                  <a:gd name="T6" fmla="*/ 2001 w 2067"/>
                  <a:gd name="T7" fmla="*/ 85 h 1115"/>
                  <a:gd name="T8" fmla="*/ 66 w 2067"/>
                  <a:gd name="T9" fmla="*/ 85 h 1115"/>
                  <a:gd name="T10" fmla="*/ 0 w 2067"/>
                  <a:gd name="T11" fmla="*/ 0 h 1115"/>
                  <a:gd name="T12" fmla="*/ 2067 w 2067"/>
                  <a:gd name="T13" fmla="*/ 0 h 1115"/>
                  <a:gd name="T14" fmla="*/ 2067 w 2067"/>
                  <a:gd name="T15" fmla="*/ 1115 h 1115"/>
                  <a:gd name="T16" fmla="*/ 0 w 2067"/>
                  <a:gd name="T17" fmla="*/ 1115 h 1115"/>
                  <a:gd name="T18" fmla="*/ 0 w 2067"/>
                  <a:gd name="T19"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7" h="1115">
                    <a:moveTo>
                      <a:pt x="66" y="85"/>
                    </a:moveTo>
                    <a:lnTo>
                      <a:pt x="66" y="1031"/>
                    </a:lnTo>
                    <a:lnTo>
                      <a:pt x="2001" y="1031"/>
                    </a:lnTo>
                    <a:lnTo>
                      <a:pt x="2001" y="85"/>
                    </a:lnTo>
                    <a:lnTo>
                      <a:pt x="66" y="85"/>
                    </a:lnTo>
                    <a:close/>
                    <a:moveTo>
                      <a:pt x="0" y="0"/>
                    </a:moveTo>
                    <a:lnTo>
                      <a:pt x="2067" y="0"/>
                    </a:lnTo>
                    <a:lnTo>
                      <a:pt x="2067" y="1115"/>
                    </a:lnTo>
                    <a:lnTo>
                      <a:pt x="0" y="111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8">
                <a:extLst>
                  <a:ext uri="{FF2B5EF4-FFF2-40B4-BE49-F238E27FC236}">
                    <a16:creationId xmlns:a16="http://schemas.microsoft.com/office/drawing/2014/main" id="{57ADBC16-F805-3BA9-C894-D679EDA517FE}"/>
                  </a:ext>
                </a:extLst>
              </p:cNvPr>
              <p:cNvSpPr>
                <a:spLocks noEditPoints="1"/>
              </p:cNvSpPr>
              <p:nvPr/>
            </p:nvSpPr>
            <p:spPr bwMode="auto">
              <a:xfrm>
                <a:off x="157" y="644"/>
                <a:ext cx="207" cy="31"/>
              </a:xfrm>
              <a:custGeom>
                <a:avLst/>
                <a:gdLst>
                  <a:gd name="T0" fmla="*/ 1084 w 2489"/>
                  <a:gd name="T1" fmla="*/ 235 h 369"/>
                  <a:gd name="T2" fmla="*/ 1045 w 2489"/>
                  <a:gd name="T3" fmla="*/ 353 h 369"/>
                  <a:gd name="T4" fmla="*/ 1373 w 2489"/>
                  <a:gd name="T5" fmla="*/ 353 h 369"/>
                  <a:gd name="T6" fmla="*/ 1326 w 2489"/>
                  <a:gd name="T7" fmla="*/ 235 h 369"/>
                  <a:gd name="T8" fmla="*/ 1084 w 2489"/>
                  <a:gd name="T9" fmla="*/ 235 h 369"/>
                  <a:gd name="T10" fmla="*/ 246 w 2489"/>
                  <a:gd name="T11" fmla="*/ 43 h 369"/>
                  <a:gd name="T12" fmla="*/ 165 w 2489"/>
                  <a:gd name="T13" fmla="*/ 216 h 369"/>
                  <a:gd name="T14" fmla="*/ 2312 w 2489"/>
                  <a:gd name="T15" fmla="*/ 216 h 369"/>
                  <a:gd name="T16" fmla="*/ 2242 w 2489"/>
                  <a:gd name="T17" fmla="*/ 43 h 369"/>
                  <a:gd name="T18" fmla="*/ 246 w 2489"/>
                  <a:gd name="T19" fmla="*/ 43 h 369"/>
                  <a:gd name="T20" fmla="*/ 166 w 2489"/>
                  <a:gd name="T21" fmla="*/ 0 h 369"/>
                  <a:gd name="T22" fmla="*/ 2359 w 2489"/>
                  <a:gd name="T23" fmla="*/ 0 h 369"/>
                  <a:gd name="T24" fmla="*/ 2489 w 2489"/>
                  <a:gd name="T25" fmla="*/ 349 h 369"/>
                  <a:gd name="T26" fmla="*/ 2484 w 2489"/>
                  <a:gd name="T27" fmla="*/ 369 h 369"/>
                  <a:gd name="T28" fmla="*/ 0 w 2489"/>
                  <a:gd name="T29" fmla="*/ 369 h 369"/>
                  <a:gd name="T30" fmla="*/ 166 w 2489"/>
                  <a:gd name="T3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9" h="369">
                    <a:moveTo>
                      <a:pt x="1084" y="235"/>
                    </a:moveTo>
                    <a:lnTo>
                      <a:pt x="1045" y="353"/>
                    </a:lnTo>
                    <a:lnTo>
                      <a:pt x="1373" y="353"/>
                    </a:lnTo>
                    <a:lnTo>
                      <a:pt x="1326" y="235"/>
                    </a:lnTo>
                    <a:lnTo>
                      <a:pt x="1084" y="235"/>
                    </a:lnTo>
                    <a:close/>
                    <a:moveTo>
                      <a:pt x="246" y="43"/>
                    </a:moveTo>
                    <a:lnTo>
                      <a:pt x="165" y="216"/>
                    </a:lnTo>
                    <a:lnTo>
                      <a:pt x="2312" y="216"/>
                    </a:lnTo>
                    <a:lnTo>
                      <a:pt x="2242" y="43"/>
                    </a:lnTo>
                    <a:lnTo>
                      <a:pt x="246" y="43"/>
                    </a:lnTo>
                    <a:close/>
                    <a:moveTo>
                      <a:pt x="166" y="0"/>
                    </a:moveTo>
                    <a:lnTo>
                      <a:pt x="2359" y="0"/>
                    </a:lnTo>
                    <a:lnTo>
                      <a:pt x="2489" y="349"/>
                    </a:lnTo>
                    <a:lnTo>
                      <a:pt x="2484" y="369"/>
                    </a:lnTo>
                    <a:lnTo>
                      <a:pt x="0" y="369"/>
                    </a:lnTo>
                    <a:lnTo>
                      <a:pt x="166"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1808184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27F6-B6C1-42D1-B15C-039CCB923FEA}"/>
              </a:ext>
            </a:extLst>
          </p:cNvPr>
          <p:cNvSpPr>
            <a:spLocks noGrp="1"/>
          </p:cNvSpPr>
          <p:nvPr>
            <p:ph type="title"/>
          </p:nvPr>
        </p:nvSpPr>
        <p:spPr>
          <a:xfrm>
            <a:off x="839788" y="337956"/>
            <a:ext cx="10515600" cy="590270"/>
          </a:xfrm>
        </p:spPr>
        <p:txBody>
          <a:bodyPr>
            <a:normAutofit fontScale="90000"/>
          </a:bodyPr>
          <a:lstStyle/>
          <a:p>
            <a:r>
              <a:rPr lang="en-US" sz="3200" dirty="0">
                <a:solidFill>
                  <a:srgbClr val="002060"/>
                </a:solidFill>
                <a:latin typeface="Source Sans Pro"/>
                <a:ea typeface="Source Sans Pro"/>
              </a:rPr>
              <a:t>Eligible Program Selection</a:t>
            </a:r>
            <a:br>
              <a:rPr lang="en-US" sz="3200" dirty="0">
                <a:solidFill>
                  <a:srgbClr val="002060"/>
                </a:solidFill>
                <a:latin typeface="Source Sans Pro"/>
                <a:ea typeface="Source Sans Pro"/>
              </a:rPr>
            </a:br>
            <a:endParaRPr lang="en-US" sz="3200" dirty="0">
              <a:solidFill>
                <a:srgbClr val="C00000"/>
              </a:solidFill>
              <a:latin typeface="Source Sans Pro"/>
              <a:ea typeface="Source Sans Pro"/>
            </a:endParaRPr>
          </a:p>
        </p:txBody>
      </p:sp>
      <p:sp>
        <p:nvSpPr>
          <p:cNvPr id="4" name="Slide Number Placeholder 3">
            <a:extLst>
              <a:ext uri="{FF2B5EF4-FFF2-40B4-BE49-F238E27FC236}">
                <a16:creationId xmlns:a16="http://schemas.microsoft.com/office/drawing/2014/main" id="{A158AA8C-699E-4831-A6D5-A954259038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5" name="TextBox 4">
            <a:extLst>
              <a:ext uri="{FF2B5EF4-FFF2-40B4-BE49-F238E27FC236}">
                <a16:creationId xmlns:a16="http://schemas.microsoft.com/office/drawing/2014/main" id="{01FD0B07-2433-8FAC-49C7-305104BA15E1}"/>
              </a:ext>
            </a:extLst>
          </p:cNvPr>
          <p:cNvSpPr txBox="1"/>
          <p:nvPr/>
        </p:nvSpPr>
        <p:spPr>
          <a:xfrm>
            <a:off x="451039" y="1285547"/>
            <a:ext cx="1319695" cy="338554"/>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ource Sans Pro"/>
                <a:ea typeface="+mn-ea"/>
                <a:cs typeface="Calibri"/>
              </a:rPr>
              <a:t>FIRM USER</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9A9A7B5-37E9-8510-CA38-053A9912CDFB}"/>
              </a:ext>
            </a:extLst>
          </p:cNvPr>
          <p:cNvSpPr txBox="1"/>
          <p:nvPr/>
        </p:nvSpPr>
        <p:spPr>
          <a:xfrm>
            <a:off x="272710" y="1788727"/>
            <a:ext cx="1802027" cy="181588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E29"/>
                </a:solidFill>
                <a:effectLst/>
                <a:uLnTx/>
                <a:uFillTx/>
                <a:latin typeface="Calibri"/>
                <a:ea typeface="+mn-ea"/>
                <a:cs typeface="Calibri"/>
              </a:rPr>
              <a:t>NOTE: </a:t>
            </a:r>
            <a:r>
              <a:rPr kumimoji="0" lang="en-US" sz="1600" b="0" i="0" u="none" strike="noStrike" kern="1200" cap="none" spc="0" normalizeH="0" baseline="0" noProof="0" dirty="0">
                <a:ln>
                  <a:noFill/>
                </a:ln>
                <a:solidFill>
                  <a:srgbClr val="1B1E29"/>
                </a:solidFill>
                <a:effectLst/>
                <a:uLnTx/>
                <a:uFillTx/>
                <a:latin typeface="Calibri"/>
                <a:ea typeface="+mn-ea"/>
                <a:cs typeface="Calibri"/>
              </a:rPr>
              <a:t>This page displays a list of programs the user is eligible for based on their answers in Ownership/Control Tables.</a:t>
            </a:r>
          </a:p>
        </p:txBody>
      </p:sp>
      <p:pic>
        <p:nvPicPr>
          <p:cNvPr id="6" name="Picture 5" descr="A screenshot of a program&#10;&#10;Description automatically generated">
            <a:extLst>
              <a:ext uri="{FF2B5EF4-FFF2-40B4-BE49-F238E27FC236}">
                <a16:creationId xmlns:a16="http://schemas.microsoft.com/office/drawing/2014/main" id="{A507B3D2-E292-5D62-BCDE-C4F7D56AC263}"/>
              </a:ext>
            </a:extLst>
          </p:cNvPr>
          <p:cNvPicPr>
            <a:picLocks noChangeAspect="1"/>
          </p:cNvPicPr>
          <p:nvPr/>
        </p:nvPicPr>
        <p:blipFill>
          <a:blip r:embed="rId3"/>
          <a:stretch>
            <a:fillRect/>
          </a:stretch>
        </p:blipFill>
        <p:spPr>
          <a:xfrm>
            <a:off x="2274353" y="1283249"/>
            <a:ext cx="9530860" cy="4911051"/>
          </a:xfrm>
          <a:prstGeom prst="rect">
            <a:avLst/>
          </a:prstGeom>
          <a:ln>
            <a:solidFill>
              <a:schemeClr val="tx1"/>
            </a:solidFill>
          </a:ln>
        </p:spPr>
      </p:pic>
    </p:spTree>
    <p:extLst>
      <p:ext uri="{BB962C8B-B14F-4D97-AF65-F5344CB8AC3E}">
        <p14:creationId xmlns:p14="http://schemas.microsoft.com/office/powerpoint/2010/main" val="347339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ture of U.S.S. Fort Fisher fleet week 91">
            <a:extLst>
              <a:ext uri="{FF2B5EF4-FFF2-40B4-BE49-F238E27FC236}">
                <a16:creationId xmlns:a16="http://schemas.microsoft.com/office/drawing/2014/main" id="{FCB8F051-A93D-0B72-E6E2-BA763095304C}"/>
              </a:ext>
            </a:extLst>
          </p:cNvPr>
          <p:cNvPicPr>
            <a:picLocks noGrp="1" noChangeAspect="1"/>
          </p:cNvPicPr>
          <p:nvPr>
            <p:ph idx="1"/>
          </p:nvPr>
        </p:nvPicPr>
        <p:blipFill>
          <a:blip r:embed="rId2"/>
          <a:stretch>
            <a:fillRect/>
          </a:stretch>
        </p:blipFill>
        <p:spPr>
          <a:xfrm>
            <a:off x="3872707" y="1585914"/>
            <a:ext cx="4446587" cy="4446587"/>
          </a:xfrm>
          <a:prstGeom prst="rect">
            <a:avLst/>
          </a:prstGeom>
        </p:spPr>
      </p:pic>
      <p:sp>
        <p:nvSpPr>
          <p:cNvPr id="3" name="Slide Number Placeholder 2">
            <a:extLst>
              <a:ext uri="{FF2B5EF4-FFF2-40B4-BE49-F238E27FC236}">
                <a16:creationId xmlns:a16="http://schemas.microsoft.com/office/drawing/2014/main" id="{CA743CDC-5248-2CE7-ABAB-C0E02748E715}"/>
              </a:ext>
            </a:extLst>
          </p:cNvPr>
          <p:cNvSpPr>
            <a:spLocks noGrp="1"/>
          </p:cNvSpPr>
          <p:nvPr>
            <p:ph type="sldNum" sz="quarter" idx="12"/>
          </p:nvPr>
        </p:nvSpPr>
        <p:spPr/>
        <p:txBody>
          <a:bodyPr/>
          <a:lstStyle/>
          <a:p>
            <a:fld id="{773C0FBF-5775-B247-928D-19191E4CA979}" type="slidenum">
              <a:rPr lang="en-US" smtClean="0"/>
              <a:t>2</a:t>
            </a:fld>
            <a:endParaRPr lang="en-US"/>
          </a:p>
        </p:txBody>
      </p:sp>
      <p:sp>
        <p:nvSpPr>
          <p:cNvPr id="4" name="Title 3">
            <a:extLst>
              <a:ext uri="{FF2B5EF4-FFF2-40B4-BE49-F238E27FC236}">
                <a16:creationId xmlns:a16="http://schemas.microsoft.com/office/drawing/2014/main" id="{79956E7F-66EE-11EC-3215-AD2032673EE1}"/>
              </a:ext>
            </a:extLst>
          </p:cNvPr>
          <p:cNvSpPr>
            <a:spLocks noGrp="1"/>
          </p:cNvSpPr>
          <p:nvPr>
            <p:ph type="title"/>
          </p:nvPr>
        </p:nvSpPr>
        <p:spPr/>
        <p:txBody>
          <a:bodyPr/>
          <a:lstStyle/>
          <a:p>
            <a:r>
              <a:rPr lang="en-US" dirty="0"/>
              <a:t>Another </a:t>
            </a:r>
            <a:r>
              <a:rPr lang="en-US"/>
              <a:t>Sea Story</a:t>
            </a:r>
            <a:endParaRPr lang="en-US" dirty="0"/>
          </a:p>
        </p:txBody>
      </p:sp>
    </p:spTree>
    <p:extLst>
      <p:ext uri="{BB962C8B-B14F-4D97-AF65-F5344CB8AC3E}">
        <p14:creationId xmlns:p14="http://schemas.microsoft.com/office/powerpoint/2010/main" val="231652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SBA basic certification process flow: application submission, screening, analysis, decision">
            <a:extLst>
              <a:ext uri="{FF2B5EF4-FFF2-40B4-BE49-F238E27FC236}">
                <a16:creationId xmlns:a16="http://schemas.microsoft.com/office/drawing/2014/main" id="{DD3B8CB1-65CC-4075-96B3-3BF176906F45}"/>
              </a:ext>
            </a:extLst>
          </p:cNvPr>
          <p:cNvGraphicFramePr>
            <a:graphicFrameLocks noGrp="1"/>
          </p:cNvGraphicFramePr>
          <p:nvPr>
            <p:ph idx="1"/>
            <p:extLst>
              <p:ext uri="{D42A27DB-BD31-4B8C-83A1-F6EECF244321}">
                <p14:modId xmlns:p14="http://schemas.microsoft.com/office/powerpoint/2010/main" val="2742412454"/>
              </p:ext>
            </p:extLst>
          </p:nvPr>
        </p:nvGraphicFramePr>
        <p:xfrm>
          <a:off x="1879051" y="28288"/>
          <a:ext cx="8305800" cy="3200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a:solidFill>
                <a:prstClr val="white"/>
              </a:solidFill>
            </a:endParaRPr>
          </a:p>
        </p:txBody>
      </p:sp>
      <p:sp>
        <p:nvSpPr>
          <p:cNvPr id="18" name="Title 3">
            <a:extLst>
              <a:ext uri="{FF2B5EF4-FFF2-40B4-BE49-F238E27FC236}">
                <a16:creationId xmlns:a16="http://schemas.microsoft.com/office/drawing/2014/main" id="{4F96C23E-4113-42CD-81BE-FC05E8DC12E9}"/>
              </a:ext>
            </a:extLst>
          </p:cNvPr>
          <p:cNvSpPr>
            <a:spLocks noGrp="1"/>
          </p:cNvSpPr>
          <p:nvPr>
            <p:ph type="title"/>
          </p:nvPr>
        </p:nvSpPr>
        <p:spPr/>
        <p:txBody>
          <a:bodyPr>
            <a:normAutofit/>
          </a:bodyPr>
          <a:lstStyle/>
          <a:p>
            <a:r>
              <a:rPr lang="en-US" sz="3200" dirty="0">
                <a:latin typeface="Source Sans Pro"/>
                <a:ea typeface="Source Sans Pro"/>
              </a:rPr>
              <a:t> SBA Basic Certification Process Flow </a:t>
            </a:r>
            <a:endParaRPr lang="en-US" sz="3200" dirty="0"/>
          </a:p>
        </p:txBody>
      </p:sp>
      <p:sp>
        <p:nvSpPr>
          <p:cNvPr id="13" name="Rectangle: Rounded Corners 12">
            <a:extLst>
              <a:ext uri="{FF2B5EF4-FFF2-40B4-BE49-F238E27FC236}">
                <a16:creationId xmlns:a16="http://schemas.microsoft.com/office/drawing/2014/main" id="{DBA35E60-CD6A-4984-8C98-D7E00F847069}"/>
              </a:ext>
            </a:extLst>
          </p:cNvPr>
          <p:cNvSpPr/>
          <p:nvPr/>
        </p:nvSpPr>
        <p:spPr>
          <a:xfrm>
            <a:off x="2006927" y="2217522"/>
            <a:ext cx="1839686" cy="1801396"/>
          </a:xfrm>
          <a:prstGeom prst="roundRect">
            <a:avLst/>
          </a:prstGeom>
          <a:solidFill>
            <a:schemeClr val="tx2">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a:solidFill>
                  <a:schemeClr val="bg1"/>
                </a:solidFill>
                <a:latin typeface="Source Sans Pro" panose="020B0503030403020204" pitchFamily="34" charset="0"/>
                <a:ea typeface="Source Sans Pro" panose="020B0503030403020204" pitchFamily="34" charset="0"/>
              </a:rPr>
              <a:t>Applicant</a:t>
            </a:r>
            <a:r>
              <a:rPr lang="en-US" sz="1200" dirty="0">
                <a:solidFill>
                  <a:schemeClr val="bg1"/>
                </a:solidFill>
                <a:latin typeface="Source Sans Pro" panose="020B0503030403020204" pitchFamily="34" charset="0"/>
                <a:ea typeface="Source Sans Pro" panose="020B0503030403020204" pitchFamily="34" charset="0"/>
              </a:rPr>
              <a:t> creates application and uploads required business documents</a:t>
            </a:r>
          </a:p>
          <a:p>
            <a:pPr marL="171450" indent="-171450">
              <a:buFont typeface="Arial" panose="020B0604020202020204" pitchFamily="34" charset="0"/>
              <a:buChar char="•"/>
            </a:pPr>
            <a:r>
              <a:rPr lang="en-US" sz="1200" b="1" dirty="0">
                <a:solidFill>
                  <a:schemeClr val="bg1"/>
                </a:solidFill>
                <a:latin typeface="Source Sans Pro" panose="020B0503030403020204" pitchFamily="34" charset="0"/>
                <a:ea typeface="Source Sans Pro" panose="020B0503030403020204" pitchFamily="34" charset="0"/>
              </a:rPr>
              <a:t>Owners</a:t>
            </a:r>
            <a:r>
              <a:rPr lang="en-US" sz="1200" dirty="0">
                <a:solidFill>
                  <a:schemeClr val="bg1"/>
                </a:solidFill>
                <a:latin typeface="Source Sans Pro" panose="020B0503030403020204" pitchFamily="34" charset="0"/>
                <a:ea typeface="Source Sans Pro" panose="020B0503030403020204" pitchFamily="34" charset="0"/>
              </a:rPr>
              <a:t> upload required personal documents and sign required attestations</a:t>
            </a:r>
          </a:p>
        </p:txBody>
      </p:sp>
      <p:sp>
        <p:nvSpPr>
          <p:cNvPr id="14" name="Rectangle: Rounded Corners 13">
            <a:extLst>
              <a:ext uri="{FF2B5EF4-FFF2-40B4-BE49-F238E27FC236}">
                <a16:creationId xmlns:a16="http://schemas.microsoft.com/office/drawing/2014/main" id="{9126703A-1D10-484E-BDD2-58500D49D9CA}"/>
              </a:ext>
            </a:extLst>
          </p:cNvPr>
          <p:cNvSpPr/>
          <p:nvPr/>
        </p:nvSpPr>
        <p:spPr>
          <a:xfrm>
            <a:off x="3983892" y="2217523"/>
            <a:ext cx="1839686" cy="2203719"/>
          </a:xfrm>
          <a:prstGeom prst="round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a:solidFill>
                  <a:schemeClr val="tx1"/>
                </a:solidFill>
                <a:latin typeface="Source Sans Pro" panose="020B0503030403020204" pitchFamily="34" charset="0"/>
                <a:ea typeface="Source Sans Pro" panose="020B0503030403020204" pitchFamily="34" charset="0"/>
              </a:rPr>
              <a:t>Screener </a:t>
            </a:r>
            <a:r>
              <a:rPr lang="en-US" sz="1200" dirty="0">
                <a:solidFill>
                  <a:schemeClr val="tx1"/>
                </a:solidFill>
                <a:latin typeface="Source Sans Pro" panose="020B0503030403020204" pitchFamily="34" charset="0"/>
                <a:ea typeface="Source Sans Pro" panose="020B0503030403020204" pitchFamily="34" charset="0"/>
              </a:rPr>
              <a:t>validates basic eligibility requirements </a:t>
            </a:r>
          </a:p>
          <a:p>
            <a:pPr marL="171450" indent="-171450">
              <a:buFont typeface="Arial" panose="020B0604020202020204" pitchFamily="34" charset="0"/>
              <a:buChar char="•"/>
            </a:pPr>
            <a:r>
              <a:rPr lang="en-US" sz="1200" b="1" dirty="0">
                <a:solidFill>
                  <a:schemeClr val="tx1"/>
                </a:solidFill>
                <a:latin typeface="Source Sans Pro" panose="020B0503030403020204" pitchFamily="34" charset="0"/>
                <a:ea typeface="Source Sans Pro" panose="020B0503030403020204" pitchFamily="34" charset="0"/>
              </a:rPr>
              <a:t>Screener </a:t>
            </a:r>
            <a:r>
              <a:rPr lang="en-US" sz="1200" dirty="0">
                <a:solidFill>
                  <a:schemeClr val="tx1"/>
                </a:solidFill>
                <a:latin typeface="Source Sans Pro" panose="020B0503030403020204" pitchFamily="34" charset="0"/>
                <a:ea typeface="Source Sans Pro" panose="020B0503030403020204" pitchFamily="34" charset="0"/>
              </a:rPr>
              <a:t>requests sent to applicants  any documents that need to be sent prior to application phase</a:t>
            </a:r>
          </a:p>
        </p:txBody>
      </p:sp>
      <p:sp>
        <p:nvSpPr>
          <p:cNvPr id="15" name="Rectangle: Rounded Corners 14">
            <a:extLst>
              <a:ext uri="{FF2B5EF4-FFF2-40B4-BE49-F238E27FC236}">
                <a16:creationId xmlns:a16="http://schemas.microsoft.com/office/drawing/2014/main" id="{B95668FE-F2E2-4FA1-8FA8-7962971A63D5}"/>
              </a:ext>
            </a:extLst>
          </p:cNvPr>
          <p:cNvSpPr/>
          <p:nvPr/>
        </p:nvSpPr>
        <p:spPr>
          <a:xfrm>
            <a:off x="6031951" y="2217522"/>
            <a:ext cx="1964946" cy="3878502"/>
          </a:xfrm>
          <a:prstGeom prst="roundRect">
            <a:avLst/>
          </a:prstGeom>
          <a:solidFill>
            <a:schemeClr val="tx2">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a:solidFill>
                  <a:schemeClr val="bg1"/>
                </a:solidFill>
                <a:latin typeface="Source Sans Pro" panose="020B0503030403020204" pitchFamily="34" charset="0"/>
                <a:ea typeface="Source Sans Pro" panose="020B0503030403020204" pitchFamily="34" charset="0"/>
              </a:rPr>
              <a:t>Analyst </a:t>
            </a:r>
            <a:r>
              <a:rPr lang="en-US" sz="1200" dirty="0">
                <a:solidFill>
                  <a:schemeClr val="bg1"/>
                </a:solidFill>
                <a:latin typeface="Source Sans Pro" panose="020B0503030403020204" pitchFamily="34" charset="0"/>
                <a:ea typeface="Source Sans Pro" panose="020B0503030403020204" pitchFamily="34" charset="0"/>
              </a:rPr>
              <a:t>Confirms receipt of all required documents; requests clarifying information as needed</a:t>
            </a:r>
          </a:p>
          <a:p>
            <a:pPr marL="171450" indent="-171450">
              <a:buFont typeface="Arial" panose="020B0604020202020204" pitchFamily="34" charset="0"/>
              <a:buChar char="•"/>
            </a:pPr>
            <a:r>
              <a:rPr lang="en-US" sz="1200" dirty="0">
                <a:solidFill>
                  <a:schemeClr val="bg1"/>
                </a:solidFill>
                <a:latin typeface="Source Sans Pro" panose="020B0503030403020204" pitchFamily="34" charset="0"/>
                <a:ea typeface="Source Sans Pro" panose="020B0503030403020204" pitchFamily="34" charset="0"/>
              </a:rPr>
              <a:t>reviews entire application to assess regulatory compliance</a:t>
            </a:r>
          </a:p>
          <a:p>
            <a:pPr marL="171450" indent="-171450">
              <a:buFont typeface="Arial" panose="020B0604020202020204" pitchFamily="34" charset="0"/>
              <a:buChar char="•"/>
            </a:pPr>
            <a:r>
              <a:rPr lang="en-US" sz="1200" b="1" dirty="0">
                <a:solidFill>
                  <a:schemeClr val="bg1"/>
                </a:solidFill>
                <a:latin typeface="Source Sans Pro" panose="020B0503030403020204" pitchFamily="34" charset="0"/>
                <a:ea typeface="Source Sans Pro" panose="020B0503030403020204" pitchFamily="34" charset="0"/>
              </a:rPr>
              <a:t>Analyst </a:t>
            </a:r>
            <a:r>
              <a:rPr lang="en-US" sz="1200" dirty="0">
                <a:solidFill>
                  <a:schemeClr val="bg1"/>
                </a:solidFill>
                <a:latin typeface="Source Sans Pro" panose="020B0503030403020204" pitchFamily="34" charset="0"/>
                <a:ea typeface="Source Sans Pro" panose="020B0503030403020204" pitchFamily="34" charset="0"/>
              </a:rPr>
              <a:t>reviews complex case fact patterns</a:t>
            </a:r>
          </a:p>
          <a:p>
            <a:pPr marL="171450" indent="-171450">
              <a:buFont typeface="Arial" panose="020B0604020202020204" pitchFamily="34" charset="0"/>
              <a:buChar char="•"/>
            </a:pPr>
            <a:r>
              <a:rPr lang="en-US" sz="1200" dirty="0">
                <a:solidFill>
                  <a:schemeClr val="bg1"/>
                </a:solidFill>
                <a:latin typeface="Source Sans Pro" panose="020B0503030403020204" pitchFamily="34" charset="0"/>
                <a:ea typeface="Source Sans Pro" panose="020B0503030403020204" pitchFamily="34" charset="0"/>
              </a:rPr>
              <a:t>initiates deficiency process as needed</a:t>
            </a:r>
          </a:p>
          <a:p>
            <a:pPr marL="171450" indent="-171450">
              <a:buFont typeface="Arial" panose="020B0604020202020204" pitchFamily="34" charset="0"/>
              <a:buChar char="•"/>
            </a:pPr>
            <a:r>
              <a:rPr lang="en-US" sz="1200" b="1" dirty="0">
                <a:solidFill>
                  <a:schemeClr val="bg1"/>
                </a:solidFill>
                <a:latin typeface="Source Sans Pro" panose="020B0503030403020204" pitchFamily="34" charset="0"/>
                <a:ea typeface="Source Sans Pro" panose="020B0503030403020204" pitchFamily="34" charset="0"/>
              </a:rPr>
              <a:t>All Analysts </a:t>
            </a:r>
            <a:r>
              <a:rPr lang="en-US" sz="1200" dirty="0">
                <a:solidFill>
                  <a:schemeClr val="bg1"/>
                </a:solidFill>
                <a:latin typeface="Source Sans Pro" panose="020B0503030403020204" pitchFamily="34" charset="0"/>
                <a:ea typeface="Source Sans Pro" panose="020B0503030403020204" pitchFamily="34" charset="0"/>
              </a:rPr>
              <a:t>submit recommendation to approve, deny, or remove application</a:t>
            </a:r>
          </a:p>
        </p:txBody>
      </p:sp>
      <p:sp>
        <p:nvSpPr>
          <p:cNvPr id="16" name="Rectangle: Rounded Corners 15">
            <a:extLst>
              <a:ext uri="{FF2B5EF4-FFF2-40B4-BE49-F238E27FC236}">
                <a16:creationId xmlns:a16="http://schemas.microsoft.com/office/drawing/2014/main" id="{40CE3F62-6E24-4D7B-A3F0-AEF6BD2BD2E2}"/>
              </a:ext>
            </a:extLst>
          </p:cNvPr>
          <p:cNvSpPr/>
          <p:nvPr/>
        </p:nvSpPr>
        <p:spPr>
          <a:xfrm>
            <a:off x="8157029" y="2217522"/>
            <a:ext cx="2027576" cy="2220660"/>
          </a:xfrm>
          <a:prstGeom prst="round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a:solidFill>
                  <a:schemeClr val="tx1"/>
                </a:solidFill>
                <a:latin typeface="Source Sans Pro" panose="020B0503030403020204" pitchFamily="34" charset="0"/>
                <a:ea typeface="Source Sans Pro" panose="020B0503030403020204" pitchFamily="34" charset="0"/>
              </a:rPr>
              <a:t>Federal Reviewer or Approver </a:t>
            </a:r>
            <a:r>
              <a:rPr lang="en-US" sz="1200" dirty="0">
                <a:solidFill>
                  <a:schemeClr val="tx1"/>
                </a:solidFill>
                <a:latin typeface="Source Sans Pro" panose="020B0503030403020204" pitchFamily="34" charset="0"/>
                <a:ea typeface="Source Sans Pro" panose="020B0503030403020204" pitchFamily="34" charset="0"/>
              </a:rPr>
              <a:t>reviews’ final case documents. </a:t>
            </a:r>
          </a:p>
          <a:p>
            <a:pPr marL="171450" indent="-171450">
              <a:buFont typeface="Arial" panose="020B0604020202020204" pitchFamily="34" charset="0"/>
              <a:buChar char="•"/>
            </a:pPr>
            <a:r>
              <a:rPr lang="en-US" sz="1200" b="1" dirty="0">
                <a:solidFill>
                  <a:schemeClr val="tx1"/>
                </a:solidFill>
                <a:latin typeface="Source Sans Pro" panose="020B0503030403020204" pitchFamily="34" charset="0"/>
                <a:ea typeface="Source Sans Pro" panose="020B0503030403020204" pitchFamily="34" charset="0"/>
              </a:rPr>
              <a:t>Federal Reviewer or Approver </a:t>
            </a:r>
            <a:r>
              <a:rPr lang="en-US" sz="1200" dirty="0">
                <a:solidFill>
                  <a:schemeClr val="tx1"/>
                </a:solidFill>
                <a:latin typeface="Source Sans Pro" panose="020B0503030403020204" pitchFamily="34" charset="0"/>
                <a:ea typeface="Source Sans Pro" panose="020B0503030403020204" pitchFamily="34" charset="0"/>
              </a:rPr>
              <a:t>makes final recommendation to approve or deny the application. Reviews and signs the final determination letter</a:t>
            </a:r>
          </a:p>
        </p:txBody>
      </p:sp>
      <p:sp>
        <p:nvSpPr>
          <p:cNvPr id="5" name="TextBox 4">
            <a:extLst>
              <a:ext uri="{FF2B5EF4-FFF2-40B4-BE49-F238E27FC236}">
                <a16:creationId xmlns:a16="http://schemas.microsoft.com/office/drawing/2014/main" id="{B39CC4E3-00AB-4774-DE25-2E5066AB4DE7}"/>
              </a:ext>
            </a:extLst>
          </p:cNvPr>
          <p:cNvSpPr txBox="1"/>
          <p:nvPr/>
        </p:nvSpPr>
        <p:spPr>
          <a:xfrm>
            <a:off x="2006927" y="4833148"/>
            <a:ext cx="3600500" cy="1169551"/>
          </a:xfrm>
          <a:prstGeom prst="rect">
            <a:avLst/>
          </a:prstGeom>
          <a:noFill/>
          <a:ln>
            <a:solidFill>
              <a:schemeClr val="accent1"/>
            </a:solidFill>
          </a:ln>
        </p:spPr>
        <p:txBody>
          <a:bodyPr wrap="square">
            <a:spAutoFit/>
          </a:bodyPr>
          <a:lstStyle/>
          <a:p>
            <a:pPr marL="285750" indent="-285750">
              <a:buFont typeface="Wingdings" panose="05000000000000000000" pitchFamily="2" charset="2"/>
              <a:buChar char="ü"/>
            </a:pPr>
            <a:r>
              <a:rPr lang="en-US" sz="1400" dirty="0">
                <a:latin typeface="Source Sans Pro" panose="020B0503030403020204" pitchFamily="34" charset="0"/>
                <a:ea typeface="Source Sans Pro" panose="020B0503030403020204" pitchFamily="34" charset="0"/>
              </a:rPr>
              <a:t>Less documentation required then previous process</a:t>
            </a:r>
          </a:p>
          <a:p>
            <a:pPr marL="285750" indent="-285750">
              <a:buFont typeface="Wingdings" panose="05000000000000000000" pitchFamily="2" charset="2"/>
              <a:buChar char="ü"/>
            </a:pPr>
            <a:r>
              <a:rPr lang="en-US" sz="1400" dirty="0">
                <a:latin typeface="Source Sans Pro" panose="020B0503030403020204" pitchFamily="34" charset="0"/>
                <a:ea typeface="Source Sans Pro" panose="020B0503030403020204" pitchFamily="34" charset="0"/>
              </a:rPr>
              <a:t>New software easy to navigate</a:t>
            </a:r>
          </a:p>
          <a:p>
            <a:pPr marL="285750" indent="-285750">
              <a:buFont typeface="Wingdings" panose="05000000000000000000" pitchFamily="2" charset="2"/>
              <a:buChar char="ü"/>
            </a:pPr>
            <a:r>
              <a:rPr lang="en-US" sz="1400" dirty="0">
                <a:latin typeface="Source Sans Pro" panose="020B0503030403020204" pitchFamily="34" charset="0"/>
                <a:ea typeface="Source Sans Pro" panose="020B0503030403020204" pitchFamily="34" charset="0"/>
              </a:rPr>
              <a:t>Allows for reciprocal qualification with other SBA qualifying set aside programs. </a:t>
            </a:r>
          </a:p>
        </p:txBody>
      </p:sp>
    </p:spTree>
    <p:extLst>
      <p:ext uri="{BB962C8B-B14F-4D97-AF65-F5344CB8AC3E}">
        <p14:creationId xmlns:p14="http://schemas.microsoft.com/office/powerpoint/2010/main" val="2312216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3474D1-C811-BE64-21F6-F26450681728}"/>
              </a:ext>
            </a:extLst>
          </p:cNvPr>
          <p:cNvSpPr>
            <a:spLocks noGrp="1"/>
          </p:cNvSpPr>
          <p:nvPr>
            <p:ph idx="1"/>
          </p:nvPr>
        </p:nvSpPr>
        <p:spPr>
          <a:xfrm>
            <a:off x="838200" y="1116191"/>
            <a:ext cx="10515600" cy="5031946"/>
          </a:xfrm>
        </p:spPr>
        <p:txBody>
          <a:bodyPr vert="horz" lIns="91440" tIns="45720" rIns="91440" bIns="45720" rtlCol="0" anchor="t">
            <a:normAutofit/>
          </a:bodyPr>
          <a:lstStyle/>
          <a:p>
            <a:pPr marL="457200" lvl="1" indent="0">
              <a:buNone/>
              <a:defRPr/>
            </a:pPr>
            <a:endParaRPr lang="en-US" sz="2000" dirty="0">
              <a:solidFill>
                <a:srgbClr val="1B1E29"/>
              </a:solidFill>
              <a:latin typeface="Source Sans Pro" panose="020B0503030403020204" pitchFamily="34" charset="0"/>
              <a:ea typeface="Source Sans Pro" panose="020B0503030403020204" pitchFamily="34" charset="0"/>
            </a:endParaRPr>
          </a:p>
          <a:p>
            <a:pPr marL="170815" indent="-170815">
              <a:defRPr/>
            </a:pPr>
            <a:endParaRPr lang="en-US" sz="2000" dirty="0">
              <a:solidFill>
                <a:srgbClr val="1B1E29"/>
              </a:solidFill>
              <a:latin typeface="Source Sans Pro" panose="020B0503030403020204" pitchFamily="34" charset="0"/>
              <a:ea typeface="Source Sans Pro" panose="020B0503030403020204" pitchFamily="34" charset="0"/>
            </a:endParaRPr>
          </a:p>
          <a:p>
            <a:pPr>
              <a:defRPr/>
            </a:pPr>
            <a:r>
              <a:rPr lang="en-US" sz="2000" dirty="0" err="1">
                <a:solidFill>
                  <a:srgbClr val="1B1E29"/>
                </a:solidFill>
                <a:latin typeface="Source Sans Pro"/>
                <a:ea typeface="Source Sans Pro"/>
              </a:rPr>
              <a:t>MySBA</a:t>
            </a:r>
            <a:r>
              <a:rPr lang="en-US" sz="2000" dirty="0">
                <a:solidFill>
                  <a:srgbClr val="1B1E29"/>
                </a:solidFill>
                <a:latin typeface="Source Sans Pro"/>
                <a:ea typeface="Source Sans Pro"/>
              </a:rPr>
              <a:t> points of contact: </a:t>
            </a:r>
          </a:p>
          <a:p>
            <a:pPr lvl="1">
              <a:defRPr/>
            </a:pPr>
            <a:r>
              <a:rPr lang="en-US" sz="1600" b="0" i="0" dirty="0">
                <a:solidFill>
                  <a:srgbClr val="1B1B1B"/>
                </a:solidFill>
                <a:effectLst/>
                <a:highlight>
                  <a:srgbClr val="FFFFFF"/>
                </a:highlight>
                <a:latin typeface="Source Sans Pro" panose="020B0503030403020204" pitchFamily="34" charset="0"/>
              </a:rPr>
              <a:t>1-866-443-4110</a:t>
            </a:r>
          </a:p>
          <a:p>
            <a:pPr lvl="1">
              <a:defRPr/>
            </a:pPr>
            <a:r>
              <a:rPr lang="en-US" sz="1600" dirty="0">
                <a:solidFill>
                  <a:srgbClr val="007DBC"/>
                </a:solidFill>
                <a:highlight>
                  <a:srgbClr val="FFFFFF"/>
                </a:highlight>
                <a:latin typeface="Source Sans Pro" panose="020B0503030403020204" pitchFamily="34" charset="0"/>
                <a:ea typeface="Source Sans Pro"/>
                <a:hlinkClick r:id="rId2">
                  <a:extLst>
                    <a:ext uri="{A12FA001-AC4F-418D-AE19-62706E023703}">
                      <ahyp:hlinkClr xmlns:ahyp="http://schemas.microsoft.com/office/drawing/2018/hyperlinkcolor" val="tx"/>
                    </a:ext>
                  </a:extLst>
                </a:hlinkClick>
              </a:rPr>
              <a:t> </a:t>
            </a:r>
            <a:r>
              <a:rPr lang="en-US" sz="1600" dirty="0">
                <a:highlight>
                  <a:srgbClr val="FFFFFF"/>
                </a:highlight>
                <a:latin typeface="Source Sans Pro" panose="020B0503030403020204" pitchFamily="34" charset="0"/>
                <a:ea typeface="Source Sans Pro"/>
                <a:hlinkClick r:id="rId2">
                  <a:extLst>
                    <a:ext uri="{A12FA001-AC4F-418D-AE19-62706E023703}">
                      <ahyp:hlinkClr xmlns:ahyp="http://schemas.microsoft.com/office/drawing/2018/hyperlinkcolor" val="tx"/>
                    </a:ext>
                  </a:extLst>
                </a:hlinkClick>
              </a:rPr>
              <a:t>email: certifications@sba.gov</a:t>
            </a:r>
            <a:r>
              <a:rPr lang="en-US" sz="1600" dirty="0">
                <a:highlight>
                  <a:srgbClr val="FFFFFF"/>
                </a:highlight>
                <a:latin typeface="Source Sans Pro" panose="020B0503030403020204" pitchFamily="34" charset="0"/>
                <a:ea typeface="Source Sans Pro"/>
              </a:rPr>
              <a:t> </a:t>
            </a:r>
          </a:p>
          <a:p>
            <a:pPr lvl="1">
              <a:defRPr/>
            </a:pPr>
            <a:r>
              <a:rPr lang="en-US" sz="1700" dirty="0">
                <a:solidFill>
                  <a:srgbClr val="1B1E29"/>
                </a:solidFill>
                <a:latin typeface="Source Sans Pro"/>
                <a:ea typeface="Source Sans Pro"/>
              </a:rPr>
              <a:t>FAQ: </a:t>
            </a: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FAQ - </a:t>
            </a:r>
            <a:r>
              <a:rPr lang="en-US" sz="1800" u="sng" dirty="0" err="1">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MySBA</a:t>
            </a: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 Certifications Knowledge Base - Confluence</a:t>
            </a:r>
            <a:endParaRPr lang="en-US" sz="1700" dirty="0">
              <a:solidFill>
                <a:srgbClr val="1B1E29"/>
              </a:solidFill>
              <a:latin typeface="Source Sans Pro"/>
              <a:ea typeface="Source Sans Pro"/>
            </a:endParaRPr>
          </a:p>
          <a:p>
            <a:pPr lvl="1">
              <a:defRPr/>
            </a:pPr>
            <a:r>
              <a:rPr lang="en-US" sz="1700" dirty="0">
                <a:solidFill>
                  <a:srgbClr val="1B1E29"/>
                </a:solidFill>
                <a:latin typeface="Source Sans Pro"/>
                <a:ea typeface="Source Sans Pro"/>
              </a:rPr>
              <a:t>Certification Site: </a:t>
            </a:r>
            <a:r>
              <a:rPr lang="en-US" sz="1700" dirty="0">
                <a:solidFill>
                  <a:srgbClr val="1B1E29"/>
                </a:solidFill>
                <a:latin typeface="Source Sans Pro"/>
                <a:ea typeface="Source Sans Pro"/>
                <a:hlinkClick r:id="rId4"/>
              </a:rPr>
              <a:t>https://certifications.sba.gov/</a:t>
            </a:r>
            <a:r>
              <a:rPr lang="en-US" sz="1700" dirty="0">
                <a:solidFill>
                  <a:srgbClr val="1B1E29"/>
                </a:solidFill>
                <a:latin typeface="Source Sans Pro"/>
                <a:ea typeface="Source Sans Pro"/>
              </a:rPr>
              <a:t>  </a:t>
            </a:r>
          </a:p>
          <a:p>
            <a:pPr lvl="1">
              <a:defRPr/>
            </a:pPr>
            <a:r>
              <a:rPr lang="en-US" sz="1600" dirty="0">
                <a:solidFill>
                  <a:srgbClr val="1B1B1B"/>
                </a:solidFill>
                <a:highlight>
                  <a:srgbClr val="FFFFFF"/>
                </a:highlight>
                <a:latin typeface="Source Sans Pro" panose="020B0503030403020204" pitchFamily="34" charset="0"/>
                <a:hlinkClick r:id="rId2">
                  <a:extLst>
                    <a:ext uri="{A12FA001-AC4F-418D-AE19-62706E023703}">
                      <ahyp:hlinkClr xmlns:ahyp="http://schemas.microsoft.com/office/drawing/2018/hyperlinkcolor" val="tx"/>
                    </a:ext>
                  </a:extLst>
                </a:hlinkClick>
              </a:rPr>
              <a:t>mailto:certifications@sba.gov</a:t>
            </a:r>
            <a:endParaRPr lang="en-US" sz="1600" dirty="0">
              <a:solidFill>
                <a:srgbClr val="1B1B1B"/>
              </a:solidFill>
              <a:highlight>
                <a:srgbClr val="FFFFFF"/>
              </a:highlight>
              <a:latin typeface="Source Sans Pro" panose="020B0503030403020204" pitchFamily="34" charset="0"/>
            </a:endParaRPr>
          </a:p>
          <a:p>
            <a:pPr marL="171438" lvl="1" indent="-171438">
              <a:spcBef>
                <a:spcPts val="750"/>
              </a:spcBef>
              <a:buFont typeface="Arial"/>
              <a:buChar char="•"/>
              <a:defRPr/>
            </a:pPr>
            <a:r>
              <a:rPr lang="en-US" sz="2100" dirty="0">
                <a:solidFill>
                  <a:srgbClr val="1B1E29"/>
                </a:solidFill>
                <a:latin typeface="Source Sans Pro"/>
                <a:ea typeface="Source Sans Pro"/>
              </a:rPr>
              <a:t>Market Research: </a:t>
            </a:r>
            <a:r>
              <a:rPr lang="en-US" sz="2100" dirty="0">
                <a:solidFill>
                  <a:srgbClr val="1B1E29"/>
                </a:solidFill>
                <a:latin typeface="Source Sans Pro"/>
                <a:ea typeface="Source Sans Pro"/>
                <a:hlinkClick r:id="rId5">
                  <a:extLst>
                    <a:ext uri="{A12FA001-AC4F-418D-AE19-62706E023703}">
                      <ahyp:hlinkClr xmlns:ahyp="http://schemas.microsoft.com/office/drawing/2018/hyperlinkcolor" val="tx"/>
                    </a:ext>
                  </a:extLst>
                </a:hlinkClick>
              </a:rPr>
              <a:t>SBA - Dynamic Small Business Search</a:t>
            </a:r>
            <a:endParaRPr lang="en-US" sz="2100" dirty="0">
              <a:solidFill>
                <a:srgbClr val="1B1E29"/>
              </a:solidFill>
              <a:latin typeface="Source Sans Pro"/>
              <a:ea typeface="Source Sans Pro"/>
            </a:endParaRPr>
          </a:p>
          <a:p>
            <a:pPr marL="457200" lvl="1" indent="0">
              <a:buNone/>
              <a:defRPr/>
            </a:pPr>
            <a:endParaRPr lang="en-US" sz="1600" dirty="0">
              <a:solidFill>
                <a:srgbClr val="1B1B1B"/>
              </a:solidFill>
              <a:highlight>
                <a:srgbClr val="FFFFFF"/>
              </a:highlight>
              <a:latin typeface="Source Sans Pro" panose="020B0503030403020204" pitchFamily="34" charset="0"/>
            </a:endParaRPr>
          </a:p>
          <a:p>
            <a:pPr lvl="1">
              <a:defRPr/>
            </a:pPr>
            <a:endParaRPr lang="en-US" sz="1600" dirty="0">
              <a:solidFill>
                <a:srgbClr val="1B1B1B"/>
              </a:solidFill>
              <a:highlight>
                <a:srgbClr val="FFFFFF"/>
              </a:highlight>
              <a:latin typeface="Source Sans Pro" panose="020B0503030403020204" pitchFamily="34" charset="0"/>
            </a:endParaRPr>
          </a:p>
          <a:p>
            <a:pPr lvl="1">
              <a:defRPr/>
            </a:pPr>
            <a:endParaRPr lang="en-US" sz="1600" dirty="0">
              <a:solidFill>
                <a:srgbClr val="1B1B1B"/>
              </a:solidFill>
              <a:highlight>
                <a:srgbClr val="FFFFFF"/>
              </a:highlight>
              <a:latin typeface="Source Sans Pro" panose="020B0503030403020204" pitchFamily="34" charset="0"/>
            </a:endParaRPr>
          </a:p>
          <a:p>
            <a:pPr marL="0" indent="0">
              <a:buNone/>
            </a:pPr>
            <a:endParaRPr lang="en-US" sz="2150" dirty="0"/>
          </a:p>
        </p:txBody>
      </p:sp>
      <p:sp>
        <p:nvSpPr>
          <p:cNvPr id="3" name="Slide Number Placeholder 2">
            <a:extLst>
              <a:ext uri="{FF2B5EF4-FFF2-40B4-BE49-F238E27FC236}">
                <a16:creationId xmlns:a16="http://schemas.microsoft.com/office/drawing/2014/main" id="{A22DE314-8F30-8AB1-8C49-551E4FEB1DD4}"/>
              </a:ext>
            </a:extLst>
          </p:cNvPr>
          <p:cNvSpPr>
            <a:spLocks noGrp="1"/>
          </p:cNvSpPr>
          <p:nvPr>
            <p:ph type="sldNum" sz="quarter" idx="12"/>
          </p:nvPr>
        </p:nvSpPr>
        <p:spPr/>
        <p:txBody>
          <a:bodyPr/>
          <a:lstStyle/>
          <a:p>
            <a:pPr defTabSz="457200"/>
            <a:fld id="{773C0FBF-5775-B247-928D-19191E4CA979}" type="slidenum">
              <a:rPr lang="en-US">
                <a:solidFill>
                  <a:srgbClr val="1B1E29">
                    <a:tint val="75000"/>
                  </a:srgbClr>
                </a:solidFill>
              </a:rPr>
              <a:pPr defTabSz="457200"/>
              <a:t>21</a:t>
            </a:fld>
            <a:endParaRPr lang="en-US">
              <a:solidFill>
                <a:srgbClr val="1B1E29">
                  <a:tint val="75000"/>
                </a:srgbClr>
              </a:solidFill>
            </a:endParaRPr>
          </a:p>
        </p:txBody>
      </p:sp>
      <p:sp>
        <p:nvSpPr>
          <p:cNvPr id="4" name="Title 3">
            <a:extLst>
              <a:ext uri="{FF2B5EF4-FFF2-40B4-BE49-F238E27FC236}">
                <a16:creationId xmlns:a16="http://schemas.microsoft.com/office/drawing/2014/main" id="{180D55C9-1680-CCBE-1E13-D2CE282B76C2}"/>
              </a:ext>
            </a:extLst>
          </p:cNvPr>
          <p:cNvSpPr>
            <a:spLocks noGrp="1"/>
          </p:cNvSpPr>
          <p:nvPr>
            <p:ph type="title"/>
          </p:nvPr>
        </p:nvSpPr>
        <p:spPr>
          <a:xfrm>
            <a:off x="838200" y="377844"/>
            <a:ext cx="10515600" cy="1161770"/>
          </a:xfrm>
        </p:spPr>
        <p:txBody>
          <a:bodyPr/>
          <a:lstStyle/>
          <a:p>
            <a:r>
              <a:rPr lang="en-US" dirty="0">
                <a:latin typeface="Source Sans Pro"/>
                <a:ea typeface="Source Sans Pro"/>
              </a:rPr>
              <a:t>SBA Verification Support Contacts </a:t>
            </a:r>
          </a:p>
        </p:txBody>
      </p:sp>
    </p:spTree>
    <p:extLst>
      <p:ext uri="{BB962C8B-B14F-4D97-AF65-F5344CB8AC3E}">
        <p14:creationId xmlns:p14="http://schemas.microsoft.com/office/powerpoint/2010/main" val="237595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CDAB5-144B-0C91-2CE2-9C0311944ABF}"/>
              </a:ext>
            </a:extLst>
          </p:cNvPr>
          <p:cNvSpPr>
            <a:spLocks noGrp="1"/>
          </p:cNvSpPr>
          <p:nvPr>
            <p:ph type="sldNum" sz="quarter" idx="12"/>
          </p:nvPr>
        </p:nvSpPr>
        <p:spPr/>
        <p:txBody>
          <a:bodyPr/>
          <a:lstStyle/>
          <a:p>
            <a:pPr>
              <a:defRPr/>
            </a:pPr>
            <a:fld id="{773C0FBF-5775-B247-928D-19191E4CA979}" type="slidenum">
              <a:rPr lang="en-US">
                <a:solidFill>
                  <a:srgbClr val="1B1E29">
                    <a:tint val="75000"/>
                  </a:srgbClr>
                </a:solidFill>
              </a:rPr>
              <a:pPr>
                <a:defRPr/>
              </a:pPr>
              <a:t>3</a:t>
            </a:fld>
            <a:endParaRPr lang="en-US">
              <a:solidFill>
                <a:srgbClr val="1B1E29">
                  <a:tint val="75000"/>
                </a:srgbClr>
              </a:solidFill>
            </a:endParaRPr>
          </a:p>
        </p:txBody>
      </p:sp>
      <p:sp>
        <p:nvSpPr>
          <p:cNvPr id="4" name="Title 3">
            <a:extLst>
              <a:ext uri="{FF2B5EF4-FFF2-40B4-BE49-F238E27FC236}">
                <a16:creationId xmlns:a16="http://schemas.microsoft.com/office/drawing/2014/main" id="{471684C4-E1B3-5DF6-13D2-9079A796D6DC}"/>
              </a:ext>
            </a:extLst>
          </p:cNvPr>
          <p:cNvSpPr>
            <a:spLocks noGrp="1"/>
          </p:cNvSpPr>
          <p:nvPr>
            <p:ph type="title"/>
          </p:nvPr>
        </p:nvSpPr>
        <p:spPr/>
        <p:txBody>
          <a:bodyPr/>
          <a:lstStyle/>
          <a:p>
            <a:r>
              <a:rPr lang="en-US" dirty="0"/>
              <a:t> VetCert 2024 Legislative Updates </a:t>
            </a:r>
          </a:p>
        </p:txBody>
      </p:sp>
      <p:sp>
        <p:nvSpPr>
          <p:cNvPr id="6" name="Content Placeholder 5">
            <a:extLst>
              <a:ext uri="{FF2B5EF4-FFF2-40B4-BE49-F238E27FC236}">
                <a16:creationId xmlns:a16="http://schemas.microsoft.com/office/drawing/2014/main" id="{C58E28A0-71B8-2554-0295-539F7CEC3551}"/>
              </a:ext>
            </a:extLst>
          </p:cNvPr>
          <p:cNvSpPr>
            <a:spLocks noGrp="1"/>
          </p:cNvSpPr>
          <p:nvPr>
            <p:ph idx="1"/>
          </p:nvPr>
        </p:nvSpPr>
        <p:spPr>
          <a:xfrm>
            <a:off x="2109126" y="899713"/>
            <a:ext cx="8168198" cy="5584291"/>
          </a:xfrm>
        </p:spPr>
        <p:txBody>
          <a:bodyPr vert="horz" lIns="91440" tIns="45720" rIns="91440" bIns="45720" rtlCol="0" anchor="t">
            <a:noAutofit/>
          </a:bodyPr>
          <a:lstStyle/>
          <a:p>
            <a:pPr marL="170815" indent="-170815">
              <a:lnSpc>
                <a:spcPct val="115000"/>
              </a:lnSpc>
              <a:spcBef>
                <a:spcPts val="600"/>
              </a:spcBef>
              <a:spcAft>
                <a:spcPts val="600"/>
              </a:spcAft>
            </a:pPr>
            <a:r>
              <a:rPr lang="en-US" sz="2400" dirty="0">
                <a:latin typeface="Source Sans Pro" panose="020B0503030403020204" pitchFamily="34" charset="0"/>
                <a:ea typeface="Source Sans Pro" panose="020B0503030403020204" pitchFamily="34" charset="0"/>
              </a:rPr>
              <a:t>The National Defense Authorization Act of 2024 now requires that by December 22, 2024 all firms for subcontracting and for goaling purposes, must also be certified by SBA VetCert Program.</a:t>
            </a:r>
          </a:p>
          <a:p>
            <a:pPr marL="742327" lvl="1" indent="-170815">
              <a:lnSpc>
                <a:spcPct val="115000"/>
              </a:lnSpc>
              <a:spcBef>
                <a:spcPts val="600"/>
              </a:spcBef>
              <a:spcAft>
                <a:spcPts val="600"/>
              </a:spcAft>
            </a:pPr>
            <a:r>
              <a:rPr lang="en-US" sz="2000" spc="-30" dirty="0">
                <a:solidFill>
                  <a:srgbClr val="1B1E29"/>
                </a:solidFill>
                <a:latin typeface="Source Sans Pro" panose="020B0503030403020204" pitchFamily="34" charset="0"/>
                <a:ea typeface="Source Sans Pro" panose="020B0503030403020204" pitchFamily="34" charset="0"/>
              </a:rPr>
              <a:t> Grace Period: Self certification for subcontracting and goaling purposes still allowed until December 22, 2024.</a:t>
            </a:r>
          </a:p>
          <a:p>
            <a:pPr marL="742327" lvl="1" indent="-170815">
              <a:lnSpc>
                <a:spcPct val="115000"/>
              </a:lnSpc>
              <a:spcBef>
                <a:spcPts val="600"/>
              </a:spcBef>
              <a:spcAft>
                <a:spcPts val="600"/>
              </a:spcAft>
            </a:pPr>
            <a:r>
              <a:rPr lang="en-US" sz="2000" spc="-30" dirty="0">
                <a:solidFill>
                  <a:srgbClr val="1B1E29"/>
                </a:solidFill>
                <a:latin typeface="Source Sans Pro" panose="020B0503030403020204" pitchFamily="34" charset="0"/>
                <a:ea typeface="Source Sans Pro" panose="020B0503030403020204" pitchFamily="34" charset="0"/>
              </a:rPr>
              <a:t>Firms that apply before grace period ends will continue to have eligibility until VetCert makes a determination. </a:t>
            </a:r>
          </a:p>
          <a:p>
            <a:pPr marL="170815" indent="-170815">
              <a:lnSpc>
                <a:spcPct val="115000"/>
              </a:lnSpc>
              <a:spcBef>
                <a:spcPts val="600"/>
              </a:spcBef>
              <a:spcAft>
                <a:spcPts val="600"/>
              </a:spcAft>
            </a:pPr>
            <a:r>
              <a:rPr lang="en-US" sz="2400" dirty="0">
                <a:latin typeface="Source Sans Pro" panose="020B0503030403020204" pitchFamily="34" charset="0"/>
                <a:ea typeface="Source Sans Pro" panose="020B0503030403020204" pitchFamily="34" charset="0"/>
              </a:rPr>
              <a:t>NDAA  2024 also increased federal wide set aside  goal from 3% to 5% for Service-Disabled Veteran Owned Small Businesses </a:t>
            </a:r>
          </a:p>
          <a:p>
            <a:pPr marL="742327" lvl="1" indent="-170815">
              <a:lnSpc>
                <a:spcPct val="115000"/>
              </a:lnSpc>
              <a:spcBef>
                <a:spcPts val="600"/>
              </a:spcBef>
              <a:spcAft>
                <a:spcPts val="600"/>
              </a:spcAft>
            </a:pPr>
            <a:r>
              <a:rPr lang="en-US" sz="2000" dirty="0">
                <a:latin typeface="Source Sans Pro" panose="020B0503030403020204" pitchFamily="34" charset="0"/>
                <a:ea typeface="Source Sans Pro" panose="020B0503030403020204" pitchFamily="34" charset="0"/>
              </a:rPr>
              <a:t>2023 SDVOSB set aside Federal wide total was 31B.  Up from 22B in FY 2022. </a:t>
            </a:r>
          </a:p>
          <a:p>
            <a:pPr marL="0" indent="0">
              <a:lnSpc>
                <a:spcPct val="115000"/>
              </a:lnSpc>
              <a:spcBef>
                <a:spcPts val="600"/>
              </a:spcBef>
              <a:spcAft>
                <a:spcPts val="600"/>
              </a:spcAft>
              <a:buNone/>
            </a:pPr>
            <a:endParaRPr lang="en-US" sz="1900" spc="-30" dirty="0">
              <a:solidFill>
                <a:srgbClr val="1B1E29"/>
              </a:solidFill>
              <a:latin typeface="Source Sans Pro" panose="020B0503030403020204" pitchFamily="34" charset="0"/>
              <a:ea typeface="Source Sans Pro" panose="020B0503030403020204" pitchFamily="34" charset="0"/>
            </a:endParaRPr>
          </a:p>
          <a:p>
            <a:pPr marL="170815" indent="-170815">
              <a:lnSpc>
                <a:spcPct val="115000"/>
              </a:lnSpc>
              <a:spcBef>
                <a:spcPts val="600"/>
              </a:spcBef>
              <a:spcAft>
                <a:spcPts val="600"/>
              </a:spcAft>
            </a:pPr>
            <a:endParaRPr lang="en-US" sz="1600" dirty="0">
              <a:latin typeface="Source Sans Pro" panose="020B0503030403020204" pitchFamily="34" charset="0"/>
              <a:ea typeface="Source Sans Pro" panose="020B0503030403020204" pitchFamily="34" charset="0"/>
            </a:endParaRPr>
          </a:p>
          <a:p>
            <a:pPr marL="170815" indent="-170815">
              <a:lnSpc>
                <a:spcPct val="115000"/>
              </a:lnSpc>
              <a:spcBef>
                <a:spcPts val="600"/>
              </a:spcBef>
              <a:spcAft>
                <a:spcPts val="600"/>
              </a:spcAft>
            </a:pPr>
            <a:endParaRPr lang="en-US" sz="1600" dirty="0">
              <a:latin typeface="Source Sans Pro" panose="020B0503030403020204" pitchFamily="34" charset="0"/>
              <a:ea typeface="Source Sans Pro" panose="020B0503030403020204" pitchFamily="34" charset="0"/>
            </a:endParaRPr>
          </a:p>
          <a:p>
            <a:pPr marL="170815" indent="-170815">
              <a:lnSpc>
                <a:spcPct val="115000"/>
              </a:lnSpc>
              <a:spcBef>
                <a:spcPts val="600"/>
              </a:spcBef>
              <a:spcAft>
                <a:spcPts val="600"/>
              </a:spcAft>
            </a:pPr>
            <a:endParaRPr lang="en-US" sz="1600" dirty="0">
              <a:latin typeface="Source Sans Pro" panose="020B0503030403020204" pitchFamily="34" charset="0"/>
              <a:ea typeface="Source Sans Pro" panose="020B0503030403020204" pitchFamily="34" charset="0"/>
            </a:endParaRPr>
          </a:p>
          <a:p>
            <a:pPr marL="0" indent="0">
              <a:spcBef>
                <a:spcPts val="600"/>
              </a:spcBef>
              <a:spcAft>
                <a:spcPts val="600"/>
              </a:spcAft>
              <a:buNone/>
            </a:pPr>
            <a:endParaRPr lang="en-US" sz="1600" dirty="0">
              <a:latin typeface="Source Sans Pro" panose="020B0503030403020204"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71341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6E8CC4-21C2-AC91-3835-793A18AFA8B5}"/>
              </a:ext>
            </a:extLst>
          </p:cNvPr>
          <p:cNvSpPr>
            <a:spLocks noGrp="1"/>
          </p:cNvSpPr>
          <p:nvPr>
            <p:ph idx="1"/>
          </p:nvPr>
        </p:nvSpPr>
        <p:spPr/>
        <p:txBody>
          <a:bodyPr>
            <a:normAutofit fontScale="92500"/>
          </a:bodyPr>
          <a:lstStyle/>
          <a:p>
            <a:pPr marL="0" indent="0">
              <a:buNone/>
            </a:pPr>
            <a:r>
              <a:rPr lang="en-US" dirty="0"/>
              <a:t>Question: How will the application pause during the upgrade period affect the NDAA 2024 mandate?</a:t>
            </a:r>
          </a:p>
          <a:p>
            <a:pPr marL="0" indent="0">
              <a:buNone/>
            </a:pPr>
            <a:endParaRPr lang="en-US" dirty="0"/>
          </a:p>
          <a:p>
            <a:r>
              <a:rPr lang="en-US" dirty="0"/>
              <a:t>The National Defense Authorization Act (NDAA) 2024 requires self-certified SDVOSB and VOSB firms to be VetCert-qualified by December 22, 2024 to be eligible for Federal goaling and/or subcontracting credit.</a:t>
            </a:r>
          </a:p>
          <a:p>
            <a:endParaRPr lang="en-US" dirty="0"/>
          </a:p>
          <a:p>
            <a:r>
              <a:rPr lang="en-US" dirty="0"/>
              <a:t>Self-certified firms that apply through the SBA before December 22, 2024 can receive credit for federal goaling or subcontracting credit until SBA makes a final determination.</a:t>
            </a:r>
          </a:p>
          <a:p>
            <a:endParaRPr lang="en-US" dirty="0"/>
          </a:p>
          <a:p>
            <a:r>
              <a:rPr lang="en-US" dirty="0"/>
              <a:t>SBA’s certification upgrade period should not limit SDVOSB and VOSB firms from claiming federal goaling or subcontracting credit.</a:t>
            </a:r>
          </a:p>
          <a:p>
            <a:endParaRPr lang="en-US" dirty="0"/>
          </a:p>
          <a:p>
            <a:r>
              <a:rPr lang="en-US" dirty="0"/>
              <a:t>SDVOSB or VOSB must have submitted an application before December 22, 2024 to claim this credit.</a:t>
            </a:r>
          </a:p>
          <a:p>
            <a:endParaRPr lang="en-US" dirty="0"/>
          </a:p>
        </p:txBody>
      </p:sp>
      <p:sp>
        <p:nvSpPr>
          <p:cNvPr id="3" name="Slide Number Placeholder 2">
            <a:extLst>
              <a:ext uri="{FF2B5EF4-FFF2-40B4-BE49-F238E27FC236}">
                <a16:creationId xmlns:a16="http://schemas.microsoft.com/office/drawing/2014/main" id="{F88304CB-1B5D-2AE6-87BD-4CA10D98A86A}"/>
              </a:ext>
            </a:extLst>
          </p:cNvPr>
          <p:cNvSpPr>
            <a:spLocks noGrp="1"/>
          </p:cNvSpPr>
          <p:nvPr>
            <p:ph type="sldNum" sz="quarter" idx="12"/>
          </p:nvPr>
        </p:nvSpPr>
        <p:spPr/>
        <p:txBody>
          <a:bodyPr/>
          <a:lstStyle/>
          <a:p>
            <a:fld id="{773C0FBF-5775-B247-928D-19191E4CA979}" type="slidenum">
              <a:rPr lang="en-US" smtClean="0"/>
              <a:t>4</a:t>
            </a:fld>
            <a:endParaRPr lang="en-US"/>
          </a:p>
        </p:txBody>
      </p:sp>
      <p:sp>
        <p:nvSpPr>
          <p:cNvPr id="4" name="Title 3">
            <a:extLst>
              <a:ext uri="{FF2B5EF4-FFF2-40B4-BE49-F238E27FC236}">
                <a16:creationId xmlns:a16="http://schemas.microsoft.com/office/drawing/2014/main" id="{948B8D64-1FC8-6590-CBC8-A7A1589325F1}"/>
              </a:ext>
            </a:extLst>
          </p:cNvPr>
          <p:cNvSpPr>
            <a:spLocks noGrp="1"/>
          </p:cNvSpPr>
          <p:nvPr>
            <p:ph type="title"/>
          </p:nvPr>
        </p:nvSpPr>
        <p:spPr/>
        <p:txBody>
          <a:bodyPr/>
          <a:lstStyle/>
          <a:p>
            <a:r>
              <a:rPr lang="en-US" dirty="0"/>
              <a:t>Application  Paused (August 1</a:t>
            </a:r>
            <a:r>
              <a:rPr lang="en-US" baseline="30000" dirty="0"/>
              <a:t>st</a:t>
            </a:r>
            <a:r>
              <a:rPr lang="en-US" dirty="0"/>
              <a:t>) and National Defense Authorization Act 2024 </a:t>
            </a:r>
          </a:p>
        </p:txBody>
      </p:sp>
    </p:spTree>
    <p:extLst>
      <p:ext uri="{BB962C8B-B14F-4D97-AF65-F5344CB8AC3E}">
        <p14:creationId xmlns:p14="http://schemas.microsoft.com/office/powerpoint/2010/main" val="314934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A73738-1B0C-36DF-D90A-52A98B440091}"/>
              </a:ext>
            </a:extLst>
          </p:cNvPr>
          <p:cNvSpPr>
            <a:spLocks noGrp="1"/>
          </p:cNvSpPr>
          <p:nvPr>
            <p:ph type="title"/>
          </p:nvPr>
        </p:nvSpPr>
        <p:spPr>
          <a:xfrm>
            <a:off x="2152650" y="367026"/>
            <a:ext cx="7886700" cy="762528"/>
          </a:xfrm>
        </p:spPr>
        <p:txBody>
          <a:bodyPr anchor="t">
            <a:normAutofit/>
          </a:bodyPr>
          <a:lstStyle/>
          <a:p>
            <a:r>
              <a:rPr lang="en-US"/>
              <a:t>Eligibility</a:t>
            </a:r>
          </a:p>
        </p:txBody>
      </p:sp>
      <p:sp>
        <p:nvSpPr>
          <p:cNvPr id="2" name="Content Placeholder 1">
            <a:extLst>
              <a:ext uri="{FF2B5EF4-FFF2-40B4-BE49-F238E27FC236}">
                <a16:creationId xmlns:a16="http://schemas.microsoft.com/office/drawing/2014/main" id="{CF9BAA3B-C296-BF62-216D-57B8F5FEC36F}"/>
              </a:ext>
            </a:extLst>
          </p:cNvPr>
          <p:cNvSpPr>
            <a:spLocks noGrp="1"/>
          </p:cNvSpPr>
          <p:nvPr>
            <p:ph sz="half" idx="1"/>
          </p:nvPr>
        </p:nvSpPr>
        <p:spPr>
          <a:xfrm>
            <a:off x="1814090" y="748290"/>
            <a:ext cx="4775200" cy="5535239"/>
          </a:xfrm>
        </p:spPr>
        <p:txBody>
          <a:bodyPr vert="horz" lIns="91440" tIns="45720" rIns="91440" bIns="45720" rtlCol="0" anchor="t">
            <a:noAutofit/>
          </a:bodyPr>
          <a:lstStyle/>
          <a:p>
            <a:pPr marL="0" indent="0">
              <a:spcBef>
                <a:spcPts val="0"/>
              </a:spcBef>
              <a:spcAft>
                <a:spcPts val="600"/>
              </a:spcAft>
              <a:buNone/>
            </a:pPr>
            <a:r>
              <a:rPr lang="en-US" sz="1800" b="1" dirty="0">
                <a:latin typeface="Source Sans Pro"/>
              </a:rPr>
              <a:t>To apply for certification as a VOSB or SDVOSB, a firm must meet the following requirements:</a:t>
            </a:r>
          </a:p>
          <a:p>
            <a:pPr marL="170815" indent="-170815">
              <a:spcBef>
                <a:spcPts val="0"/>
              </a:spcBef>
              <a:buFont typeface="Arial" panose="05050102010706020507" pitchFamily="18" charset="2"/>
              <a:buChar char="•"/>
            </a:pPr>
            <a:r>
              <a:rPr lang="en-US" sz="1800" dirty="0">
                <a:latin typeface="Source Sans Pro"/>
              </a:rPr>
              <a:t>Owners identified by Veteran Affairs as a veteran and or service-disabled veteran</a:t>
            </a:r>
          </a:p>
          <a:p>
            <a:pPr marL="513690" lvl="1" indent="-170815">
              <a:spcBef>
                <a:spcPts val="0"/>
              </a:spcBef>
              <a:buFont typeface="Arial" panose="05050102010706020507" pitchFamily="18" charset="2"/>
              <a:buChar char="•"/>
            </a:pPr>
            <a:r>
              <a:rPr lang="en-US" sz="1500" dirty="0">
                <a:latin typeface="Source Sans Pro"/>
              </a:rPr>
              <a:t>Designation by Veteran Affairs Veteran Benefits Admin</a:t>
            </a:r>
          </a:p>
          <a:p>
            <a:pPr marL="513690" lvl="1" indent="-170815">
              <a:spcBef>
                <a:spcPts val="0"/>
              </a:spcBef>
              <a:buFont typeface="Arial" panose="05050102010706020507" pitchFamily="18" charset="2"/>
              <a:buChar char="•"/>
            </a:pPr>
            <a:r>
              <a:rPr lang="en-US" sz="1500" dirty="0">
                <a:latin typeface="Source Sans Pro"/>
              </a:rPr>
              <a:t>Guard and Reserve personnel without AD not eligible</a:t>
            </a:r>
          </a:p>
          <a:p>
            <a:pPr marL="170815" indent="-170815">
              <a:spcBef>
                <a:spcPts val="0"/>
              </a:spcBef>
              <a:buFont typeface="Arial" panose="05050102010706020507" pitchFamily="18" charset="2"/>
              <a:buChar char="•"/>
            </a:pPr>
            <a:r>
              <a:rPr lang="en-US" sz="1800" dirty="0">
                <a:latin typeface="Source Sans Pro"/>
              </a:rPr>
              <a:t>Be considered a small business as defined by the size standard corresponding to any NAICS code listed in the business’s SAM profile (SAM registration required).</a:t>
            </a:r>
          </a:p>
          <a:p>
            <a:pPr marL="0" indent="0">
              <a:spcBef>
                <a:spcPts val="0"/>
              </a:spcBef>
              <a:buNone/>
            </a:pPr>
            <a:endParaRPr lang="en-US" sz="1800" dirty="0"/>
          </a:p>
          <a:p>
            <a:pPr marL="170815" indent="-170815">
              <a:spcBef>
                <a:spcPts val="0"/>
              </a:spcBef>
              <a:buFont typeface="Arial" panose="05050102010706020507" pitchFamily="18" charset="2"/>
              <a:buChar char="•"/>
            </a:pPr>
            <a:r>
              <a:rPr lang="en-US" sz="1800" dirty="0">
                <a:latin typeface="Source Sans Pro"/>
              </a:rPr>
              <a:t>No less than 51 percent of the business owned and controlled by one or more veterans.</a:t>
            </a:r>
          </a:p>
          <a:p>
            <a:pPr marL="0" indent="0">
              <a:spcBef>
                <a:spcPts val="0"/>
              </a:spcBef>
              <a:buNone/>
            </a:pPr>
            <a:endParaRPr lang="en-US" sz="1800" dirty="0"/>
          </a:p>
          <a:p>
            <a:pPr marL="170815" indent="-170815">
              <a:spcBef>
                <a:spcPts val="0"/>
              </a:spcBef>
              <a:spcAft>
                <a:spcPts val="600"/>
              </a:spcAft>
              <a:buFont typeface="Arial" panose="05050102010706020507" pitchFamily="18" charset="2"/>
              <a:buChar char="•"/>
            </a:pPr>
            <a:r>
              <a:rPr lang="en-US" sz="1800" dirty="0">
                <a:latin typeface="Source Sans Pro"/>
              </a:rPr>
              <a:t>For certification as a SDVOSB, no less than 51 percent owned and controlled by one or more service-disabled veterans. For those veterans who are permanently and totally disabled and unable to manage the daily business operations, the spouse or permanent caregiver qualifies.</a:t>
            </a:r>
          </a:p>
          <a:p>
            <a:pPr marL="170815" indent="-170815"/>
            <a:endParaRPr lang="en-US" sz="1600" dirty="0"/>
          </a:p>
        </p:txBody>
      </p:sp>
      <p:pic>
        <p:nvPicPr>
          <p:cNvPr id="5" name="Picture 5" descr="A picture containing text, sign, picture frame&#10;&#10;Description automatically generated">
            <a:extLst>
              <a:ext uri="{FF2B5EF4-FFF2-40B4-BE49-F238E27FC236}">
                <a16:creationId xmlns:a16="http://schemas.microsoft.com/office/drawing/2014/main" id="{EDCF79A0-34C0-2563-35B4-D0644E9AFB76}"/>
              </a:ext>
            </a:extLst>
          </p:cNvPr>
          <p:cNvPicPr>
            <a:picLocks noChangeAspect="1"/>
          </p:cNvPicPr>
          <p:nvPr/>
        </p:nvPicPr>
        <p:blipFill>
          <a:blip r:embed="rId2"/>
          <a:stretch>
            <a:fillRect/>
          </a:stretch>
        </p:blipFill>
        <p:spPr>
          <a:xfrm>
            <a:off x="6886121" y="1532464"/>
            <a:ext cx="3657600" cy="3657600"/>
          </a:xfrm>
          <a:prstGeom prst="rect">
            <a:avLst/>
          </a:prstGeom>
          <a:noFill/>
        </p:spPr>
      </p:pic>
      <p:sp>
        <p:nvSpPr>
          <p:cNvPr id="3" name="Slide Number Placeholder 2">
            <a:extLst>
              <a:ext uri="{FF2B5EF4-FFF2-40B4-BE49-F238E27FC236}">
                <a16:creationId xmlns:a16="http://schemas.microsoft.com/office/drawing/2014/main" id="{82921F37-7D9E-2297-73DA-CFBC0B4E14F0}"/>
              </a:ext>
            </a:extLst>
          </p:cNvPr>
          <p:cNvSpPr>
            <a:spLocks noGrp="1"/>
          </p:cNvSpPr>
          <p:nvPr>
            <p:ph type="sldNum" sz="quarter" idx="12"/>
          </p:nvPr>
        </p:nvSpPr>
        <p:spPr>
          <a:xfrm>
            <a:off x="8320510" y="6194308"/>
            <a:ext cx="2057400" cy="365125"/>
          </a:xfrm>
        </p:spPr>
        <p:txBody>
          <a:bodyPr anchor="ctr">
            <a:normAutofit/>
          </a:bodyPr>
          <a:lstStyle/>
          <a:p>
            <a:pPr>
              <a:spcAft>
                <a:spcPts val="600"/>
              </a:spcAft>
            </a:pPr>
            <a:fld id="{773C0FBF-5775-B247-928D-19191E4CA979}" type="slidenum">
              <a:rPr lang="en-US" smtClean="0"/>
              <a:pPr>
                <a:spcAft>
                  <a:spcPts val="600"/>
                </a:spcAft>
              </a:pPr>
              <a:t>5</a:t>
            </a:fld>
            <a:endParaRPr lang="en-US"/>
          </a:p>
        </p:txBody>
      </p:sp>
    </p:spTree>
    <p:extLst>
      <p:ext uri="{BB962C8B-B14F-4D97-AF65-F5344CB8AC3E}">
        <p14:creationId xmlns:p14="http://schemas.microsoft.com/office/powerpoint/2010/main" val="353375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4D822D-C451-BE39-81D2-294EBE0D0134}"/>
              </a:ext>
            </a:extLst>
          </p:cNvPr>
          <p:cNvSpPr>
            <a:spLocks noGrp="1"/>
          </p:cNvSpPr>
          <p:nvPr>
            <p:ph idx="1"/>
          </p:nvPr>
        </p:nvSpPr>
        <p:spPr/>
        <p:txBody>
          <a:bodyPr/>
          <a:lstStyle/>
          <a:p>
            <a:pPr algn="l"/>
            <a:endParaRPr lang="en-US" sz="1800" dirty="0">
              <a:solidFill>
                <a:srgbClr val="000000"/>
              </a:solidFill>
              <a:latin typeface="Calibri" panose="020F0502020204030204" pitchFamily="34" charset="0"/>
            </a:endParaRPr>
          </a:p>
          <a:p>
            <a:r>
              <a:rPr lang="en-US" sz="1800" dirty="0">
                <a:latin typeface="Calibri" panose="020F0502020204030204" pitchFamily="34" charset="0"/>
              </a:rPr>
              <a:t>Veteran Status means Active Duty as defined by the Veteran Affairs- Veteran Benefits Administration  (VA VBA).  Law states:</a:t>
            </a:r>
          </a:p>
          <a:p>
            <a:pPr marL="0" indent="0">
              <a:buNone/>
            </a:pPr>
            <a:r>
              <a:rPr lang="en-US" sz="1800" dirty="0">
                <a:latin typeface="Calibri" panose="020F0502020204030204" pitchFamily="34" charset="0"/>
              </a:rPr>
              <a:t> </a:t>
            </a:r>
            <a:r>
              <a:rPr lang="en-US" sz="1800" b="1" dirty="0">
                <a:latin typeface="Calibri" panose="020F0502020204030204" pitchFamily="34" charset="0"/>
              </a:rPr>
              <a:t>38 U.S.C. § 101(21) </a:t>
            </a:r>
            <a:r>
              <a:rPr lang="en-US" sz="1800" dirty="0">
                <a:latin typeface="Calibri" panose="020F0502020204030204" pitchFamily="34" charset="0"/>
              </a:rPr>
              <a:t>provides: </a:t>
            </a:r>
          </a:p>
          <a:p>
            <a:pPr marL="0" indent="0">
              <a:buNone/>
            </a:pPr>
            <a:r>
              <a:rPr lang="en-US" sz="1800" dirty="0">
                <a:latin typeface="Calibri" panose="020F0502020204030204" pitchFamily="34" charset="0"/>
              </a:rPr>
              <a:t>The term “active duty” means— </a:t>
            </a:r>
          </a:p>
          <a:p>
            <a:pPr marL="0" indent="0">
              <a:buNone/>
            </a:pPr>
            <a:r>
              <a:rPr lang="en-US" sz="1800" b="1" dirty="0">
                <a:latin typeface="Calibri" panose="020F0502020204030204" pitchFamily="34" charset="0"/>
              </a:rPr>
              <a:t>(A) </a:t>
            </a:r>
            <a:r>
              <a:rPr lang="en-US" sz="1800" dirty="0">
                <a:latin typeface="Calibri" panose="020F0502020204030204" pitchFamily="34" charset="0"/>
              </a:rPr>
              <a:t>full-time duty in the Armed Forces, other than active duty for training; </a:t>
            </a:r>
          </a:p>
          <a:p>
            <a:pPr marL="0" indent="0">
              <a:buNone/>
            </a:pPr>
            <a:r>
              <a:rPr lang="en-US" sz="1800" b="1" dirty="0">
                <a:latin typeface="Calibri" panose="020F0502020204030204" pitchFamily="34" charset="0"/>
              </a:rPr>
              <a:t>(B) </a:t>
            </a:r>
            <a:r>
              <a:rPr lang="en-US" sz="1800" dirty="0">
                <a:latin typeface="Calibri" panose="020F0502020204030204" pitchFamily="34" charset="0"/>
              </a:rPr>
              <a:t>full-time duty (other than for training purposes) as a commissioned officer of the Regular or Reserve Corps of the Public Health Service (i) on or after July 29, 1945, or (ii) before that date under circumstances affording entitlement to “full military benefits” or (iii) at any time, for the purposes of chapter 13 of this title;</a:t>
            </a:r>
          </a:p>
          <a:p>
            <a:r>
              <a:rPr lang="en-US" sz="1800" dirty="0">
                <a:latin typeface="Calibri" panose="020F0502020204030204" pitchFamily="34" charset="0"/>
              </a:rPr>
              <a:t>Means Military time  that has only training and or Guard and Reserve component time  without Active duty time does not qualify for this program. </a:t>
            </a:r>
            <a:endParaRPr lang="en-US" dirty="0"/>
          </a:p>
        </p:txBody>
      </p:sp>
      <p:sp>
        <p:nvSpPr>
          <p:cNvPr id="3" name="Slide Number Placeholder 2">
            <a:extLst>
              <a:ext uri="{FF2B5EF4-FFF2-40B4-BE49-F238E27FC236}">
                <a16:creationId xmlns:a16="http://schemas.microsoft.com/office/drawing/2014/main" id="{9BEDD06A-890E-0684-E1F9-B3000A0CD61E}"/>
              </a:ext>
            </a:extLst>
          </p:cNvPr>
          <p:cNvSpPr>
            <a:spLocks noGrp="1"/>
          </p:cNvSpPr>
          <p:nvPr>
            <p:ph type="sldNum" sz="quarter" idx="12"/>
          </p:nvPr>
        </p:nvSpPr>
        <p:spPr/>
        <p:txBody>
          <a:bodyPr/>
          <a:lstStyle/>
          <a:p>
            <a:fld id="{773C0FBF-5775-B247-928D-19191E4CA979}" type="slidenum">
              <a:rPr lang="en-US" smtClean="0"/>
              <a:t>6</a:t>
            </a:fld>
            <a:endParaRPr lang="en-US"/>
          </a:p>
        </p:txBody>
      </p:sp>
      <p:sp>
        <p:nvSpPr>
          <p:cNvPr id="4" name="Title 3">
            <a:extLst>
              <a:ext uri="{FF2B5EF4-FFF2-40B4-BE49-F238E27FC236}">
                <a16:creationId xmlns:a16="http://schemas.microsoft.com/office/drawing/2014/main" id="{A8DF727A-7100-4CC4-F42F-790366D15EF3}"/>
              </a:ext>
            </a:extLst>
          </p:cNvPr>
          <p:cNvSpPr>
            <a:spLocks noGrp="1"/>
          </p:cNvSpPr>
          <p:nvPr>
            <p:ph type="title"/>
          </p:nvPr>
        </p:nvSpPr>
        <p:spPr/>
        <p:txBody>
          <a:bodyPr/>
          <a:lstStyle/>
          <a:p>
            <a:r>
              <a:rPr lang="en-US" dirty="0"/>
              <a:t>Veteran  Qualifying Status: The Law. </a:t>
            </a:r>
          </a:p>
        </p:txBody>
      </p:sp>
    </p:spTree>
    <p:extLst>
      <p:ext uri="{BB962C8B-B14F-4D97-AF65-F5344CB8AC3E}">
        <p14:creationId xmlns:p14="http://schemas.microsoft.com/office/powerpoint/2010/main" val="351788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D73E8B-90A2-49D7-B1DA-6C9CF79A5C08}"/>
              </a:ext>
            </a:extLst>
          </p:cNvPr>
          <p:cNvSpPr>
            <a:spLocks noGrp="1"/>
          </p:cNvSpPr>
          <p:nvPr>
            <p:ph idx="1"/>
          </p:nvPr>
        </p:nvSpPr>
        <p:spPr>
          <a:xfrm>
            <a:off x="2152650" y="1103086"/>
            <a:ext cx="7886700" cy="5380918"/>
          </a:xfrm>
        </p:spPr>
        <p:txBody>
          <a:bodyPr vert="horz" lIns="91440" tIns="45720" rIns="91440" bIns="45720" rtlCol="0" anchor="t">
            <a:normAutofit fontScale="85000" lnSpcReduction="20000"/>
          </a:bodyPr>
          <a:lstStyle/>
          <a:p>
            <a:pPr marL="0" indent="0">
              <a:buNone/>
            </a:pPr>
            <a:r>
              <a:rPr lang="en-US" b="1" dirty="0">
                <a:latin typeface="Source Sans Pro"/>
              </a:rPr>
              <a:t>Step 1: Determine eligibility.</a:t>
            </a:r>
          </a:p>
          <a:p>
            <a:pPr marL="0" indent="0">
              <a:buNone/>
            </a:pPr>
            <a:endParaRPr lang="en-US" b="1" dirty="0"/>
          </a:p>
          <a:p>
            <a:pPr marL="170815" indent="-170815">
              <a:lnSpc>
                <a:spcPct val="115000"/>
              </a:lnSpc>
              <a:spcBef>
                <a:spcPts val="0"/>
              </a:spcBef>
              <a:buFont typeface="Arial" panose="020B0604020202020204" pitchFamily="34" charset="0"/>
              <a:buChar char="•"/>
            </a:pPr>
            <a:r>
              <a:rPr lang="en-US" dirty="0">
                <a:effectLst/>
                <a:latin typeface="Source Sans Pro"/>
                <a:ea typeface="Calibri" panose="020F0502020204030204" pitchFamily="34" charset="0"/>
                <a:cs typeface="Arial"/>
              </a:rPr>
              <a:t>The business owner must be a veteran or a service-disabled veteran as established in Title </a:t>
            </a:r>
            <a:r>
              <a:rPr lang="en-US" u="sng" dirty="0">
                <a:solidFill>
                  <a:srgbClr val="0000FF"/>
                </a:solidFill>
                <a:effectLst/>
                <a:latin typeface="Source Sans Pro"/>
                <a:ea typeface="Calibri" panose="020F0502020204030204" pitchFamily="34" charset="0"/>
                <a:cs typeface="Arial"/>
                <a:hlinkClick r:id="rId3"/>
              </a:rPr>
              <a:t>38 CFR Part 74</a:t>
            </a:r>
            <a:r>
              <a:rPr lang="en-US" dirty="0">
                <a:effectLst/>
                <a:latin typeface="Source Sans Pro"/>
                <a:ea typeface="Calibri" panose="020F0502020204030204" pitchFamily="34" charset="0"/>
                <a:cs typeface="Arial"/>
              </a:rPr>
              <a:t> or </a:t>
            </a:r>
            <a:r>
              <a:rPr lang="en-US" u="sng" dirty="0">
                <a:solidFill>
                  <a:schemeClr val="bg2"/>
                </a:solidFill>
                <a:latin typeface="Source Sans Pro"/>
                <a:ea typeface="Calibri" panose="020F0502020204030204" pitchFamily="34" charset="0"/>
                <a:cs typeface="Arial"/>
              </a:rPr>
              <a:t>13 CFR Part 128</a:t>
            </a:r>
            <a:r>
              <a:rPr lang="en-US" dirty="0">
                <a:effectLst/>
                <a:latin typeface="Source Sans Pro"/>
                <a:ea typeface="Calibri" panose="020F0502020204030204" pitchFamily="34" charset="0"/>
                <a:cs typeface="Arial"/>
              </a:rPr>
              <a:t>.</a:t>
            </a:r>
          </a:p>
          <a:p>
            <a:pPr marL="170815" indent="-170815">
              <a:lnSpc>
                <a:spcPct val="115000"/>
              </a:lnSpc>
              <a:spcBef>
                <a:spcPts val="0"/>
              </a:spcBef>
              <a:buFont typeface="Arial" panose="020B0604020202020204" pitchFamily="34" charset="0"/>
              <a:buChar char="•"/>
            </a:pPr>
            <a:r>
              <a:rPr lang="en-US" dirty="0">
                <a:effectLst/>
                <a:latin typeface="Source Sans Pro"/>
                <a:ea typeface="Calibri" panose="020F0502020204030204" pitchFamily="34" charset="0"/>
                <a:cs typeface="Arial"/>
              </a:rPr>
              <a:t>Be considered a small business as defined by the size standard corresponding to at least one NAICS code listed in the business’s SAM.gov profile.</a:t>
            </a:r>
          </a:p>
          <a:p>
            <a:pPr marL="170815" indent="-170815">
              <a:lnSpc>
                <a:spcPct val="115000"/>
              </a:lnSpc>
              <a:spcBef>
                <a:spcPts val="0"/>
              </a:spcBef>
              <a:buFont typeface="Arial" panose="020B0604020202020204" pitchFamily="34" charset="0"/>
              <a:buChar char="•"/>
            </a:pPr>
            <a:r>
              <a:rPr lang="en-US" dirty="0">
                <a:effectLst/>
                <a:latin typeface="Source Sans Pro"/>
                <a:ea typeface="Calibri" panose="020F0502020204030204" pitchFamily="34" charset="0"/>
                <a:cs typeface="Arial"/>
              </a:rPr>
              <a:t>No less than 51 percent of the business must be owned and controlled by one or more veterans.</a:t>
            </a:r>
          </a:p>
          <a:p>
            <a:pPr marL="170815" indent="-170815">
              <a:lnSpc>
                <a:spcPct val="115000"/>
              </a:lnSpc>
              <a:spcBef>
                <a:spcPts val="0"/>
              </a:spcBef>
              <a:buFont typeface="Arial" panose="020B0604020202020204" pitchFamily="34" charset="0"/>
              <a:buChar char="•"/>
            </a:pPr>
            <a:r>
              <a:rPr lang="en-US" dirty="0">
                <a:effectLst/>
                <a:latin typeface="Source Sans Pro"/>
                <a:ea typeface="Calibri" panose="020F0502020204030204" pitchFamily="34" charset="0"/>
                <a:cs typeface="Arial"/>
              </a:rPr>
              <a:t>For certification as a SDVOSB, no less than 51 percent of the business must be owned and controlled by one or more veterans rated as service-disabled by VA.  </a:t>
            </a:r>
          </a:p>
          <a:p>
            <a:pPr marL="170815" indent="-170815">
              <a:lnSpc>
                <a:spcPct val="115000"/>
              </a:lnSpc>
              <a:spcBef>
                <a:spcPts val="0"/>
              </a:spcBef>
              <a:buFont typeface="Arial" panose="020B0604020202020204" pitchFamily="34" charset="0"/>
              <a:buChar char="•"/>
            </a:pPr>
            <a:r>
              <a:rPr lang="en-US" dirty="0">
                <a:effectLst/>
                <a:latin typeface="Source Sans Pro"/>
                <a:ea typeface="Calibri" panose="020F0502020204030204" pitchFamily="34" charset="0"/>
                <a:cs typeface="Arial"/>
              </a:rPr>
              <a:t>For those veterans who are permanently and totally disabled and unable to manage the daily business operations of their business, their business may still qualify for certification as an SDVOSB if their spouse or appointed permanent caregiver is assisting in that management.</a:t>
            </a:r>
          </a:p>
          <a:p>
            <a:pPr marL="0" indent="0">
              <a:lnSpc>
                <a:spcPct val="115000"/>
              </a:lnSpc>
              <a:spcBef>
                <a:spcPts val="0"/>
              </a:spcBef>
              <a:spcAft>
                <a:spcPts val="600"/>
              </a:spcAft>
              <a:buNone/>
            </a:pPr>
            <a:endParaRPr lang="en-US" b="1" dirty="0">
              <a:latin typeface="Source Sans Pro" panose="020B0503030403020204" pitchFamily="34" charset="0"/>
              <a:ea typeface="Calibri" panose="020F0502020204030204" pitchFamily="34" charset="0"/>
              <a:cs typeface="Arial" panose="020B0604020202020204" pitchFamily="34" charset="0"/>
            </a:endParaRPr>
          </a:p>
          <a:p>
            <a:pPr marL="0" indent="0">
              <a:lnSpc>
                <a:spcPct val="115000"/>
              </a:lnSpc>
              <a:spcBef>
                <a:spcPts val="0"/>
              </a:spcBef>
              <a:spcAft>
                <a:spcPts val="600"/>
              </a:spcAft>
              <a:buNone/>
            </a:pPr>
            <a:r>
              <a:rPr lang="en-US" b="1" dirty="0">
                <a:latin typeface="Source Sans Pro"/>
                <a:ea typeface="Calibri" panose="020F0502020204030204" pitchFamily="34" charset="0"/>
                <a:cs typeface="Arial"/>
              </a:rPr>
              <a:t>Step 2: Ensure registration in SAM.gov. </a:t>
            </a:r>
            <a:r>
              <a:rPr lang="en-US" dirty="0">
                <a:latin typeface="Source Sans Pro"/>
                <a:ea typeface="Calibri" panose="020F0502020204030204" pitchFamily="34" charset="0"/>
                <a:cs typeface="Arial"/>
              </a:rPr>
              <a:t>The business MUST be registered in SAM.gov to move forward.</a:t>
            </a:r>
          </a:p>
          <a:p>
            <a:pPr marL="0" indent="0">
              <a:lnSpc>
                <a:spcPct val="115000"/>
              </a:lnSpc>
              <a:spcBef>
                <a:spcPts val="0"/>
              </a:spcBef>
              <a:spcAft>
                <a:spcPts val="600"/>
              </a:spcAft>
              <a:buNone/>
            </a:pPr>
            <a:endParaRPr lang="en-US" b="1" dirty="0">
              <a:latin typeface="Source Sans Pro" panose="020B0503030403020204" pitchFamily="34" charset="0"/>
              <a:ea typeface="Calibri" panose="020F0502020204030204" pitchFamily="34" charset="0"/>
              <a:cs typeface="Arial" panose="020B0604020202020204" pitchFamily="34" charset="0"/>
            </a:endParaRPr>
          </a:p>
          <a:p>
            <a:pPr marL="0" indent="0">
              <a:lnSpc>
                <a:spcPct val="115000"/>
              </a:lnSpc>
              <a:spcBef>
                <a:spcPts val="0"/>
              </a:spcBef>
              <a:spcAft>
                <a:spcPts val="600"/>
              </a:spcAft>
              <a:buNone/>
            </a:pPr>
            <a:r>
              <a:rPr lang="en-US" b="1" dirty="0">
                <a:latin typeface="Source Sans Pro"/>
                <a:ea typeface="Calibri" panose="020F0502020204030204" pitchFamily="34" charset="0"/>
                <a:cs typeface="Arial"/>
              </a:rPr>
              <a:t>Step 3: Gather</a:t>
            </a:r>
            <a:r>
              <a:rPr lang="en-US" b="1" dirty="0">
                <a:effectLst/>
                <a:latin typeface="Source Sans Pro"/>
                <a:ea typeface="Calibri" panose="020F0502020204030204" pitchFamily="34" charset="0"/>
                <a:cs typeface="Arial"/>
              </a:rPr>
              <a:t> required document</a:t>
            </a:r>
            <a:r>
              <a:rPr lang="en-US" b="1" dirty="0">
                <a:latin typeface="Source Sans Pro"/>
                <a:ea typeface="Calibri" panose="020F0502020204030204" pitchFamily="34" charset="0"/>
                <a:cs typeface="Arial"/>
              </a:rPr>
              <a:t>ation before beginning the application.  </a:t>
            </a:r>
            <a:endParaRPr lang="en-US" dirty="0"/>
          </a:p>
        </p:txBody>
      </p:sp>
      <p:sp>
        <p:nvSpPr>
          <p:cNvPr id="3" name="Slide Number Placeholder 2">
            <a:extLst>
              <a:ext uri="{FF2B5EF4-FFF2-40B4-BE49-F238E27FC236}">
                <a16:creationId xmlns:a16="http://schemas.microsoft.com/office/drawing/2014/main" id="{21B6895C-C9F5-3A9C-AF3C-E93B64D4FD84}"/>
              </a:ext>
            </a:extLst>
          </p:cNvPr>
          <p:cNvSpPr>
            <a:spLocks noGrp="1"/>
          </p:cNvSpPr>
          <p:nvPr>
            <p:ph type="sldNum" sz="quarter" idx="12"/>
          </p:nvPr>
        </p:nvSpPr>
        <p:spPr/>
        <p:txBody>
          <a:bodyPr/>
          <a:lstStyle/>
          <a:p>
            <a:fld id="{773C0FBF-5775-B247-928D-19191E4CA979}" type="slidenum">
              <a:rPr lang="en-US" smtClean="0"/>
              <a:t>7</a:t>
            </a:fld>
            <a:endParaRPr lang="en-US"/>
          </a:p>
        </p:txBody>
      </p:sp>
      <p:sp>
        <p:nvSpPr>
          <p:cNvPr id="4" name="Title 3">
            <a:extLst>
              <a:ext uri="{FF2B5EF4-FFF2-40B4-BE49-F238E27FC236}">
                <a16:creationId xmlns:a16="http://schemas.microsoft.com/office/drawing/2014/main" id="{1051B1D1-0445-8194-63AA-744EA9993DB0}"/>
              </a:ext>
            </a:extLst>
          </p:cNvPr>
          <p:cNvSpPr>
            <a:spLocks noGrp="1"/>
          </p:cNvSpPr>
          <p:nvPr>
            <p:ph type="title"/>
          </p:nvPr>
        </p:nvSpPr>
        <p:spPr>
          <a:xfrm>
            <a:off x="2153841" y="373996"/>
            <a:ext cx="7886700" cy="729090"/>
          </a:xfrm>
        </p:spPr>
        <p:txBody>
          <a:bodyPr/>
          <a:lstStyle/>
          <a:p>
            <a:r>
              <a:rPr lang="en-US"/>
              <a:t>How Does a Business Prepare for Application?</a:t>
            </a:r>
          </a:p>
        </p:txBody>
      </p:sp>
      <p:pic>
        <p:nvPicPr>
          <p:cNvPr id="5" name="Picture 5" descr="Icon&#10;&#10;Description automatically generated">
            <a:extLst>
              <a:ext uri="{FF2B5EF4-FFF2-40B4-BE49-F238E27FC236}">
                <a16:creationId xmlns:a16="http://schemas.microsoft.com/office/drawing/2014/main" id="{B67EF1DF-7CED-3514-C6A8-10CB6797D06E}"/>
              </a:ext>
            </a:extLst>
          </p:cNvPr>
          <p:cNvPicPr>
            <a:picLocks noChangeAspect="1"/>
          </p:cNvPicPr>
          <p:nvPr/>
        </p:nvPicPr>
        <p:blipFill>
          <a:blip r:embed="rId4"/>
          <a:stretch>
            <a:fillRect/>
          </a:stretch>
        </p:blipFill>
        <p:spPr>
          <a:xfrm>
            <a:off x="9437216" y="637492"/>
            <a:ext cx="959340" cy="944963"/>
          </a:xfrm>
          <a:prstGeom prst="rect">
            <a:avLst/>
          </a:prstGeom>
        </p:spPr>
      </p:pic>
    </p:spTree>
    <p:extLst>
      <p:ext uri="{BB962C8B-B14F-4D97-AF65-F5344CB8AC3E}">
        <p14:creationId xmlns:p14="http://schemas.microsoft.com/office/powerpoint/2010/main" val="115519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025C-BEFD-4B5D-8E95-789323ABC112}"/>
              </a:ext>
            </a:extLst>
          </p:cNvPr>
          <p:cNvSpPr>
            <a:spLocks noGrp="1"/>
          </p:cNvSpPr>
          <p:nvPr>
            <p:ph type="title"/>
          </p:nvPr>
        </p:nvSpPr>
        <p:spPr/>
        <p:txBody>
          <a:bodyPr/>
          <a:lstStyle/>
          <a:p>
            <a:r>
              <a:rPr lang="en-US" dirty="0"/>
              <a:t>Documents by Business Type</a:t>
            </a:r>
          </a:p>
        </p:txBody>
      </p:sp>
      <p:sp>
        <p:nvSpPr>
          <p:cNvPr id="3" name="Content Placeholder 2">
            <a:extLst>
              <a:ext uri="{FF2B5EF4-FFF2-40B4-BE49-F238E27FC236}">
                <a16:creationId xmlns:a16="http://schemas.microsoft.com/office/drawing/2014/main" id="{851EBC11-C9F3-421A-AD63-DA7820DB8CD8}"/>
              </a:ext>
            </a:extLst>
          </p:cNvPr>
          <p:cNvSpPr>
            <a:spLocks noGrp="1"/>
          </p:cNvSpPr>
          <p:nvPr>
            <p:ph idx="1"/>
          </p:nvPr>
        </p:nvSpPr>
        <p:spPr>
          <a:xfrm>
            <a:off x="2152650" y="1791820"/>
            <a:ext cx="7886700" cy="3984998"/>
          </a:xfrm>
        </p:spPr>
        <p:txBody>
          <a:bodyPr>
            <a:normAutofit fontScale="85000" lnSpcReduction="20000"/>
          </a:bodyPr>
          <a:lstStyle/>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LLC </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Copy of filed Articles of Organization, or equivalent, including all amendments</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Copy of Certificate, or equivalent, showing filing</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Operating Agreement, including all amendments</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Minutes demonstrating or establishing the current operating practices. When signed and dated, these legally serve as evidence of important actions such as:</a:t>
            </a:r>
          </a:p>
          <a:p>
            <a:pPr marL="942975" lvl="2"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Election or appointments of officers</a:t>
            </a:r>
          </a:p>
          <a:p>
            <a:pPr marL="942975" lvl="2"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Adoption/implementation of bylaws or operating agreements</a:t>
            </a:r>
          </a:p>
          <a:p>
            <a:pPr marL="942975" lvl="2"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Business decisions</a:t>
            </a:r>
          </a:p>
          <a:p>
            <a:pPr marL="942975" lvl="2"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Voting</a:t>
            </a:r>
          </a:p>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Corporation</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Copy of filed Articles of Incorporation, or equivalent, including all amendments</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By-laws: All corporate by-laws and all amendments, signed and dated as of their effective date</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Certificate, or equivalent, showing corporation’s creation</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Shareholders Agreements, including all amendments</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Minutes demonstrating or establishing the current operating practices. When signed and dated, these legally serve as evidence of important actions such as:</a:t>
            </a:r>
          </a:p>
          <a:p>
            <a:pPr marL="942975" lvl="2"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Election or appointments of officers</a:t>
            </a:r>
          </a:p>
          <a:p>
            <a:pPr marL="942975" lvl="2"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Adoption/implementation of bylaws or operating agreements</a:t>
            </a:r>
          </a:p>
          <a:p>
            <a:pPr marL="942975" lvl="2"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Business decisions</a:t>
            </a:r>
          </a:p>
          <a:p>
            <a:pPr marL="942975" lvl="2"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Voting</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Copy of the most recent Stock Ledger adopted in the minutes or by resolution</a:t>
            </a:r>
            <a:r>
              <a:rPr lang="en-US">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A7D7B64D-427E-4DF4-94D0-1EFE04EE2A92}"/>
              </a:ext>
            </a:extLst>
          </p:cNvPr>
          <p:cNvSpPr>
            <a:spLocks noGrp="1"/>
          </p:cNvSpPr>
          <p:nvPr>
            <p:ph type="sldNum" sz="quarter" idx="12"/>
          </p:nvPr>
        </p:nvSpPr>
        <p:spPr/>
        <p:txBody>
          <a:bodyPr/>
          <a:lstStyle/>
          <a:p>
            <a:fld id="{B1AB44B9-F1EC-4F4B-88D4-413245C9CD3E}" type="slidenum">
              <a:rPr lang="en-US" smtClean="0"/>
              <a:t>8</a:t>
            </a:fld>
            <a:endParaRPr lang="en-US"/>
          </a:p>
        </p:txBody>
      </p:sp>
    </p:spTree>
    <p:extLst>
      <p:ext uri="{BB962C8B-B14F-4D97-AF65-F5344CB8AC3E}">
        <p14:creationId xmlns:p14="http://schemas.microsoft.com/office/powerpoint/2010/main" val="233453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025C-BEFD-4B5D-8E95-789323ABC112}"/>
              </a:ext>
            </a:extLst>
          </p:cNvPr>
          <p:cNvSpPr>
            <a:spLocks noGrp="1"/>
          </p:cNvSpPr>
          <p:nvPr>
            <p:ph type="title"/>
          </p:nvPr>
        </p:nvSpPr>
        <p:spPr/>
        <p:txBody>
          <a:bodyPr/>
          <a:lstStyle/>
          <a:p>
            <a:r>
              <a:rPr lang="en-US" dirty="0"/>
              <a:t>Ownership – Additional Details</a:t>
            </a:r>
          </a:p>
        </p:txBody>
      </p:sp>
      <p:sp>
        <p:nvSpPr>
          <p:cNvPr id="3" name="Content Placeholder 2">
            <a:extLst>
              <a:ext uri="{FF2B5EF4-FFF2-40B4-BE49-F238E27FC236}">
                <a16:creationId xmlns:a16="http://schemas.microsoft.com/office/drawing/2014/main" id="{851EBC11-C9F3-421A-AD63-DA7820DB8CD8}"/>
              </a:ext>
            </a:extLst>
          </p:cNvPr>
          <p:cNvSpPr>
            <a:spLocks noGrp="1"/>
          </p:cNvSpPr>
          <p:nvPr>
            <p:ph idx="1"/>
          </p:nvPr>
        </p:nvSpPr>
        <p:spPr>
          <a:xfrm>
            <a:off x="2152650" y="1791820"/>
            <a:ext cx="7886700" cy="3984998"/>
          </a:xfrm>
        </p:spPr>
        <p:txBody>
          <a:bodyPr>
            <a:normAutofit fontScale="92500" lnSpcReduction="10000"/>
          </a:bodyPr>
          <a:lstStyle/>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Dividends &amp; Distributions </a:t>
            </a:r>
            <a:r>
              <a:rPr lang="en-US" dirty="0"/>
              <a:t>(13 CFR 128.202(g))</a:t>
            </a:r>
            <a:r>
              <a:rPr lang="en-US" dirty="0">
                <a:latin typeface="Calibri" panose="020F0502020204030204" pitchFamily="34" charset="0"/>
                <a:ea typeface="Calibri" panose="020F0502020204030204" pitchFamily="34" charset="0"/>
              </a:rPr>
              <a:t>– Qualifying veteran must be </a:t>
            </a:r>
            <a:r>
              <a:rPr lang="en-US" b="1" dirty="0">
                <a:latin typeface="Calibri" panose="020F0502020204030204" pitchFamily="34" charset="0"/>
                <a:ea typeface="Calibri" panose="020F0502020204030204" pitchFamily="34" charset="0"/>
              </a:rPr>
              <a:t>entitled</a:t>
            </a:r>
            <a:r>
              <a:rPr lang="en-US" dirty="0">
                <a:latin typeface="Calibri" panose="020F0502020204030204" pitchFamily="34" charset="0"/>
                <a:ea typeface="Calibri" panose="020F0502020204030204" pitchFamily="34" charset="0"/>
              </a:rPr>
              <a:t> to receive:</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51%+ of annual distribution of profits and the qualifying veteran *ability* to share in the profits of the concern must be commensurate with the extent of his/her ownership interest</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 100 percent of the value of each share of stock if interest is sold</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51%+ of the retained earnings of the company and 100 percent of the unencumbered value of each share of stock/interest in the event of dissolution</a:t>
            </a:r>
          </a:p>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Community property </a:t>
            </a:r>
            <a:r>
              <a:rPr lang="en-US" dirty="0"/>
              <a:t>(13 CFR 128.202(h))</a:t>
            </a:r>
            <a:r>
              <a:rPr lang="en-US" dirty="0">
                <a:latin typeface="Calibri" panose="020F0502020204030204" pitchFamily="34" charset="0"/>
                <a:ea typeface="Calibri" panose="020F0502020204030204" pitchFamily="34" charset="0"/>
              </a:rPr>
              <a:t> – calculated without regard to community property</a:t>
            </a:r>
          </a:p>
          <a:p>
            <a:pPr marL="257175"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Surviving spouse </a:t>
            </a:r>
            <a:r>
              <a:rPr lang="en-US" dirty="0"/>
              <a:t>(13 CFR 128.202(i)) - </a:t>
            </a:r>
            <a:r>
              <a:rPr lang="en-US" dirty="0">
                <a:latin typeface="Calibri" panose="020F0502020204030204" pitchFamily="34" charset="0"/>
                <a:ea typeface="Calibri" panose="020F0502020204030204" pitchFamily="34" charset="0"/>
              </a:rPr>
              <a:t>qualifies if he/she acquires interest of the deceased service-disabled veteran</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Terminates if surviving spouse remarries or relinquishes ownership</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Terminates after 10 years if death was due to service-connected disability</a:t>
            </a:r>
          </a:p>
          <a:p>
            <a:pPr marL="600075" lvl="1" indent="-257175">
              <a:spcBef>
                <a:spcPts val="0"/>
              </a:spcBef>
              <a:buSzPts val="1000"/>
              <a:buFont typeface="Symbol" panose="05050102010706020507" pitchFamily="18" charset="2"/>
              <a:buChar char=""/>
              <a:tabLst>
                <a:tab pos="342900" algn="l"/>
              </a:tabLst>
            </a:pPr>
            <a:r>
              <a:rPr lang="en-US" dirty="0">
                <a:latin typeface="Calibri" panose="020F0502020204030204" pitchFamily="34" charset="0"/>
                <a:ea typeface="Calibri" panose="020F0502020204030204" pitchFamily="34" charset="0"/>
              </a:rPr>
              <a:t>Terminates after 3 years if death was not resultant of service-connected disability</a:t>
            </a:r>
          </a:p>
        </p:txBody>
      </p:sp>
      <p:sp>
        <p:nvSpPr>
          <p:cNvPr id="4" name="Slide Number Placeholder 3">
            <a:extLst>
              <a:ext uri="{FF2B5EF4-FFF2-40B4-BE49-F238E27FC236}">
                <a16:creationId xmlns:a16="http://schemas.microsoft.com/office/drawing/2014/main" id="{A7D7B64D-427E-4DF4-94D0-1EFE04EE2A92}"/>
              </a:ext>
            </a:extLst>
          </p:cNvPr>
          <p:cNvSpPr>
            <a:spLocks noGrp="1"/>
          </p:cNvSpPr>
          <p:nvPr>
            <p:ph type="sldNum" sz="quarter" idx="12"/>
          </p:nvPr>
        </p:nvSpPr>
        <p:spPr/>
        <p:txBody>
          <a:bodyPr/>
          <a:lstStyle/>
          <a:p>
            <a:fld id="{B1AB44B9-F1EC-4F4B-88D4-413245C9CD3E}" type="slidenum">
              <a:rPr lang="en-US" smtClean="0"/>
              <a:t>9</a:t>
            </a:fld>
            <a:endParaRPr lang="en-US"/>
          </a:p>
        </p:txBody>
      </p:sp>
    </p:spTree>
    <p:extLst>
      <p:ext uri="{BB962C8B-B14F-4D97-AF65-F5344CB8AC3E}">
        <p14:creationId xmlns:p14="http://schemas.microsoft.com/office/powerpoint/2010/main" val="256645552"/>
      </p:ext>
    </p:extLst>
  </p:cSld>
  <p:clrMapOvr>
    <a:masterClrMapping/>
  </p:clrMapOvr>
</p:sld>
</file>

<file path=ppt/theme/theme1.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2315</Words>
  <Application>Microsoft Office PowerPoint</Application>
  <PresentationFormat>Widescreen</PresentationFormat>
  <Paragraphs>243</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Calibri</vt:lpstr>
      <vt:lpstr>Merriweather</vt:lpstr>
      <vt:lpstr>Source Sans Pro</vt:lpstr>
      <vt:lpstr>Symbol</vt:lpstr>
      <vt:lpstr>Wingdings</vt:lpstr>
      <vt:lpstr>1_Office Theme</vt:lpstr>
      <vt:lpstr>Veterans Small Business Certification Program “VetCert”</vt:lpstr>
      <vt:lpstr>Another Sea Story</vt:lpstr>
      <vt:lpstr> VetCert 2024 Legislative Updates </vt:lpstr>
      <vt:lpstr>Application  Paused (August 1st) and National Defense Authorization Act 2024 </vt:lpstr>
      <vt:lpstr>Eligibility</vt:lpstr>
      <vt:lpstr>Veteran  Qualifying Status: The Law. </vt:lpstr>
      <vt:lpstr>How Does a Business Prepare for Application?</vt:lpstr>
      <vt:lpstr>Documents by Business Type</vt:lpstr>
      <vt:lpstr>Ownership – Additional Details</vt:lpstr>
      <vt:lpstr>Ownership – Business Types</vt:lpstr>
      <vt:lpstr>Control</vt:lpstr>
      <vt:lpstr>Control – Corporations (128.203(e))</vt:lpstr>
      <vt:lpstr>Non-Veteran Control  Elements that Lead to Potential Non-Compliance</vt:lpstr>
      <vt:lpstr>Control</vt:lpstr>
      <vt:lpstr>SBA Set-Aside Certifications Yesterday</vt:lpstr>
      <vt:lpstr>Future of SBA Certification</vt:lpstr>
      <vt:lpstr>MySBA Certifications https://certifications.sba.gov</vt:lpstr>
      <vt:lpstr>Prepare Now for a Complete Application Submission</vt:lpstr>
      <vt:lpstr>Eligible Program Selection </vt:lpstr>
      <vt:lpstr> SBA Basic Certification Process Flow </vt:lpstr>
      <vt:lpstr>SBA Verification Support Contacts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 Small Business Certification Program  History &amp; 2024 Updates</dc:title>
  <dc:creator>Perkins, John B.</dc:creator>
  <cp:lastModifiedBy>YolandaGJohnson</cp:lastModifiedBy>
  <cp:revision>18</cp:revision>
  <dcterms:created xsi:type="dcterms:W3CDTF">2024-01-18T14:00:24Z</dcterms:created>
  <dcterms:modified xsi:type="dcterms:W3CDTF">2024-12-05T14:55:40Z</dcterms:modified>
</cp:coreProperties>
</file>