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0"/>
  </p:notesMasterIdLst>
  <p:handoutMasterIdLst>
    <p:handoutMasterId r:id="rId21"/>
  </p:handoutMasterIdLst>
  <p:sldIdLst>
    <p:sldId id="365" r:id="rId3"/>
    <p:sldId id="451" r:id="rId4"/>
    <p:sldId id="465" r:id="rId5"/>
    <p:sldId id="464" r:id="rId6"/>
    <p:sldId id="466" r:id="rId7"/>
    <p:sldId id="468" r:id="rId8"/>
    <p:sldId id="452" r:id="rId9"/>
    <p:sldId id="453" r:id="rId10"/>
    <p:sldId id="454" r:id="rId11"/>
    <p:sldId id="455" r:id="rId12"/>
    <p:sldId id="456" r:id="rId13"/>
    <p:sldId id="469" r:id="rId14"/>
    <p:sldId id="449" r:id="rId15"/>
    <p:sldId id="450" r:id="rId16"/>
    <p:sldId id="457" r:id="rId17"/>
    <p:sldId id="463" r:id="rId18"/>
    <p:sldId id="46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457D"/>
    <a:srgbClr val="005390"/>
    <a:srgbClr val="005890"/>
    <a:srgbClr val="800000"/>
    <a:srgbClr val="FF0066"/>
    <a:srgbClr val="FF3399"/>
    <a:srgbClr val="FF6600"/>
    <a:srgbClr val="FFCC00"/>
    <a:srgbClr val="FF9900"/>
    <a:srgbClr val="278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6" autoAdjust="0"/>
    <p:restoredTop sz="94378" autoAdjust="0"/>
  </p:normalViewPr>
  <p:slideViewPr>
    <p:cSldViewPr snapToObjects="1">
      <p:cViewPr>
        <p:scale>
          <a:sx n="100" d="100"/>
          <a:sy n="100" d="100"/>
        </p:scale>
        <p:origin x="-468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ABD24-E854-40D0-8A5D-6135AD25652F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64AFD-E852-480E-BF4F-EE13BD8C5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83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CC8BD29-5D77-4E71-A5B6-50614FCF5142}" type="datetimeFigureOut">
              <a:rPr lang="en-US" smtClean="0"/>
              <a:pPr/>
              <a:t>9/30/2016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5C3EF2-3EA4-493B-9576-806E736705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5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C3EF2-3EA4-493B-9576-806E736705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524C01-9A68-4D51-B09A-BE8F1503018A}" type="slidenum">
              <a:rPr lang="en-US" smtClean="0">
                <a:latin typeface="Times New Roman" pitchFamily="18" charset="0"/>
              </a:rPr>
              <a:pPr/>
              <a:t>14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6438"/>
            <a:ext cx="4625975" cy="3468687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947" name="Picture 51" descr="USGSA-11197_FAS_PP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975"/>
            <a:ext cx="9144000" cy="4800600"/>
          </a:xfrm>
          <a:prstGeom prst="rect">
            <a:avLst/>
          </a:prstGeom>
          <a:noFill/>
        </p:spPr>
      </p:pic>
      <p:sp>
        <p:nvSpPr>
          <p:cNvPr id="208948" name="Rectangle 52"/>
          <p:cNvSpPr>
            <a:spLocks noChangeArrowheads="1"/>
          </p:cNvSpPr>
          <p:nvPr/>
        </p:nvSpPr>
        <p:spPr bwMode="auto">
          <a:xfrm>
            <a:off x="0" y="1708150"/>
            <a:ext cx="9144000" cy="850900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04813" eaLnBrk="0" hangingPunct="0"/>
            <a:endParaRPr lang="en-US" sz="3600" b="0" dirty="0">
              <a:solidFill>
                <a:srgbClr val="FFFFFF"/>
              </a:solidFill>
              <a:ea typeface="ヒラギノ角ゴ Pro W3" pitchFamily="1" charset="-128"/>
            </a:endParaRPr>
          </a:p>
        </p:txBody>
      </p:sp>
      <p:sp>
        <p:nvSpPr>
          <p:cNvPr id="208949" name="Rectangle 53"/>
          <p:cNvSpPr>
            <a:spLocks noChangeArrowheads="1"/>
          </p:cNvSpPr>
          <p:nvPr/>
        </p:nvSpPr>
        <p:spPr bwMode="auto">
          <a:xfrm>
            <a:off x="0" y="2514600"/>
            <a:ext cx="9144000" cy="420688"/>
          </a:xfrm>
          <a:prstGeom prst="rect">
            <a:avLst/>
          </a:prstGeom>
          <a:solidFill>
            <a:srgbClr val="0053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 algn="l" eaLnBrk="0" hangingPunct="0"/>
            <a:endParaRPr lang="en-US" sz="1800" b="0" dirty="0">
              <a:solidFill>
                <a:schemeClr val="bg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0" y="1708150"/>
            <a:ext cx="9144000" cy="806450"/>
          </a:xfrm>
        </p:spPr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0" y="2514600"/>
            <a:ext cx="9144000" cy="420688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0391" y="1981200"/>
            <a:ext cx="1107996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81200"/>
            <a:ext cx="6021388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F9D6C09-6B7C-4C28-927B-EBDCC19B3CFC}" type="datetime1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06E8-ACB2-49C4-A781-1802F097E9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1708150"/>
            <a:ext cx="9144000" cy="850900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04813" eaLnBrk="0" hangingPunct="0">
              <a:defRPr/>
            </a:pPr>
            <a:r>
              <a:rPr lang="en-US" sz="3600" b="0" dirty="0" smtClean="0">
                <a:solidFill>
                  <a:srgbClr val="FFFFFF"/>
                </a:solidFill>
                <a:latin typeface="Arial" pitchFamily="34" charset="0"/>
                <a:ea typeface="ヒラギノ角ゴ Pro W3" pitchFamily="1" charset="-128"/>
                <a:cs typeface="Arial" pitchFamily="34" charset="0"/>
              </a:rPr>
              <a:t>Office of Governmentwide</a:t>
            </a:r>
            <a:r>
              <a:rPr lang="en-US" sz="3600" b="0" baseline="0" dirty="0" smtClean="0">
                <a:solidFill>
                  <a:srgbClr val="FFFFFF"/>
                </a:solidFill>
                <a:latin typeface="Arial" pitchFamily="34" charset="0"/>
                <a:ea typeface="ヒラギノ角ゴ Pro W3" pitchFamily="1" charset="-128"/>
                <a:cs typeface="Arial" pitchFamily="34" charset="0"/>
              </a:rPr>
              <a:t> Policy</a:t>
            </a:r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0" y="2514600"/>
            <a:ext cx="9144000" cy="420688"/>
          </a:xfrm>
          <a:prstGeom prst="rect">
            <a:avLst/>
          </a:prstGeom>
          <a:solidFill>
            <a:srgbClr val="0053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616" y="455616"/>
            <a:ext cx="8509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4114800" y="1066800"/>
            <a:ext cx="444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/>
          <a:lstStyle/>
          <a:p>
            <a:pPr algn="r" eaLnBrk="0" hangingPunct="0">
              <a:defRPr/>
            </a:pPr>
            <a:r>
              <a:rPr lang="en-US" sz="1400" dirty="0">
                <a:solidFill>
                  <a:srgbClr val="4C4C4C"/>
                </a:solidFill>
                <a:latin typeface="Arial" pitchFamily="34" charset="0"/>
                <a:ea typeface="ヒラギノ角ゴ Pro W3" pitchFamily="1" charset="-128"/>
                <a:cs typeface="Arial" pitchFamily="34" charset="0"/>
              </a:rPr>
              <a:t>U.S. General Services Administration</a:t>
            </a:r>
            <a:endParaRPr lang="en-US" sz="2400" b="0" dirty="0">
              <a:solidFill>
                <a:srgbClr val="000000"/>
              </a:solidFill>
              <a:latin typeface="Franklin Gothic Medium" pitchFamily="34" charset="0"/>
              <a:ea typeface="ヒラギノ角ゴ Pro W3" pitchFamily="1" charset="-128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F5096-2BF5-4D28-B3B9-EAF270FA9F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00684-B999-4BFD-ACA6-288758DF6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4975" y="1600200"/>
            <a:ext cx="3808413" cy="3048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5788" y="1600200"/>
            <a:ext cx="3810000" cy="3048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EBAFD-4B15-4829-949B-41FC8F7FC11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2162F-D211-47A5-90E6-21A665C812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4778" y="457200"/>
            <a:ext cx="7624763" cy="369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272AE-E4CB-4CDB-AAE3-7D8B7A5034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276600" y="6019800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DRAFT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2EF04-A64E-4F26-A2E0-468032FFC6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714" y="543580"/>
            <a:ext cx="7769225" cy="52322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4988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727214"/>
            <a:ext cx="3008313" cy="7078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F19F0-083C-4B39-9540-C639B86B9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67228"/>
            <a:ext cx="5486400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4DD42-0917-4B39-8141-FE5601D2A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131EF-CFAB-4EE3-BC3E-31CA224DF0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37876" y="457200"/>
            <a:ext cx="461665" cy="4191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457200"/>
            <a:ext cx="6272213" cy="4191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05286-CF3C-496E-99D7-4DB11BF0F8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4778" y="457200"/>
            <a:ext cx="7624763" cy="369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4975" y="1600200"/>
            <a:ext cx="3808413" cy="304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5788" y="1600200"/>
            <a:ext cx="3810000" cy="304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DA533-0BC0-455D-AF45-087394C357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3048000"/>
            <a:ext cx="40005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3048000"/>
            <a:ext cx="4002088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9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8770" y="227557"/>
            <a:ext cx="7769225" cy="46166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03211" y="6375748"/>
            <a:ext cx="1905000" cy="457200"/>
          </a:xfrm>
        </p:spPr>
        <p:txBody>
          <a:bodyPr anchor="b"/>
          <a:lstStyle>
            <a:lvl1pPr>
              <a:defRPr sz="1200"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727214"/>
            <a:ext cx="3008313" cy="7078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67228"/>
            <a:ext cx="5486400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04" name="Rectangle 32"/>
          <p:cNvSpPr>
            <a:spLocks noChangeArrowheads="1"/>
          </p:cNvSpPr>
          <p:nvPr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 b="0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20788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3048000"/>
            <a:ext cx="815498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788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8" y="1981201"/>
            <a:ext cx="77692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dirty="0" smtClean="0"/>
          </a:p>
        </p:txBody>
      </p:sp>
      <p:sp>
        <p:nvSpPr>
          <p:cNvPr id="207897" name="Text Box 25"/>
          <p:cNvSpPr txBox="1">
            <a:spLocks noChangeArrowheads="1"/>
          </p:cNvSpPr>
          <p:nvPr/>
        </p:nvSpPr>
        <p:spPr bwMode="auto">
          <a:xfrm>
            <a:off x="0" y="6019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 b="0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20791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ea typeface="ヒラギノ角ゴ Pro W3" pitchFamily="1" charset="-128"/>
              </a:defRPr>
            </a:lvl1pPr>
          </a:lstStyle>
          <a:p>
            <a:fld id="{85C821DD-CB5E-4632-9433-665F6033D8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7919" name="Picture 4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1000" y="152401"/>
            <a:ext cx="850900" cy="854075"/>
          </a:xfrm>
          <a:prstGeom prst="rect">
            <a:avLst/>
          </a:prstGeom>
          <a:noFill/>
        </p:spPr>
      </p:pic>
      <p:sp>
        <p:nvSpPr>
          <p:cNvPr id="207920" name="Rectangle 48"/>
          <p:cNvSpPr>
            <a:spLocks noChangeArrowheads="1"/>
          </p:cNvSpPr>
          <p:nvPr/>
        </p:nvSpPr>
        <p:spPr bwMode="auto">
          <a:xfrm>
            <a:off x="0" y="1066800"/>
            <a:ext cx="9144000" cy="420688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7663" eaLnBrk="0" hangingPunct="0"/>
            <a:endParaRPr lang="en-US" sz="2000" b="0" dirty="0">
              <a:solidFill>
                <a:srgbClr val="000000"/>
              </a:solidFill>
              <a:latin typeface="Franklin Gothic Medium" pitchFamily="34" charset="0"/>
              <a:ea typeface="ヒラギノ角ゴ Pro W3" pitchFamily="1" charset="-128"/>
            </a:endParaRPr>
          </a:p>
        </p:txBody>
      </p:sp>
      <p:sp>
        <p:nvSpPr>
          <p:cNvPr id="207921" name="Text Box 49"/>
          <p:cNvSpPr txBox="1">
            <a:spLocks noChangeArrowheads="1"/>
          </p:cNvSpPr>
          <p:nvPr/>
        </p:nvSpPr>
        <p:spPr bwMode="auto">
          <a:xfrm>
            <a:off x="4495800" y="12192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/>
          <a:lstStyle/>
          <a:p>
            <a:pPr algn="r" eaLnBrk="0" hangingPunct="0"/>
            <a:r>
              <a:rPr lang="en-US" sz="1400" dirty="0">
                <a:solidFill>
                  <a:srgbClr val="FFFFFF"/>
                </a:solidFill>
                <a:ea typeface="ヒラギノ角ゴ Pro W3" pitchFamily="1" charset="-128"/>
              </a:rPr>
              <a:t>U.S. General Services Administration</a:t>
            </a:r>
            <a:endParaRPr lang="en-US" sz="2400" b="0" dirty="0">
              <a:solidFill>
                <a:srgbClr val="FFFFFF"/>
              </a:solidFill>
              <a:latin typeface="Franklin Gothic Medium" pitchFamily="34" charset="0"/>
              <a:ea typeface="ヒラギノ角ゴ Pro W3" pitchFamily="1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6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A45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A457D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A457D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A457D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A45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A457D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A457D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A457D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A457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Ø"/>
        <a:defRPr sz="2400">
          <a:solidFill>
            <a:srgbClr val="005390"/>
          </a:solidFill>
          <a:latin typeface="+mn-lt"/>
          <a:ea typeface="+mn-ea"/>
          <a:cs typeface="+mn-cs"/>
        </a:defRPr>
      </a:lvl1pPr>
      <a:lvl2pPr marL="742950" indent="-220663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"/>
        <a:defRPr sz="2400">
          <a:solidFill>
            <a:srgbClr val="00539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Arial" charset="0"/>
        <a:buChar char="–"/>
        <a:defRPr sz="2400">
          <a:solidFill>
            <a:srgbClr val="00539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§"/>
        <a:defRPr sz="2400">
          <a:solidFill>
            <a:srgbClr val="00539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2400">
          <a:solidFill>
            <a:srgbClr val="00539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2400">
          <a:solidFill>
            <a:srgbClr val="00539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2400">
          <a:solidFill>
            <a:srgbClr val="00539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2400">
          <a:solidFill>
            <a:srgbClr val="00539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2400">
          <a:solidFill>
            <a:srgbClr val="00539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4975" y="1600200"/>
            <a:ext cx="77708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4777" y="457200"/>
            <a:ext cx="76247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0" y="6019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 sz="2400" b="0" dirty="0">
              <a:solidFill>
                <a:srgbClr val="000000"/>
              </a:solidFill>
              <a:latin typeface="Times" charset="0"/>
              <a:cs typeface="Arial" pitchFamily="34" charset="0"/>
            </a:endParaRPr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latin typeface="+mn-lt"/>
                <a:ea typeface="ヒラギノ角ゴ Pro W3" pitchFamily="1" charset="-128"/>
                <a:cs typeface="Arial" pitchFamily="34" charset="0"/>
              </a:defRPr>
            </a:lvl1pPr>
          </a:lstStyle>
          <a:p>
            <a:pPr>
              <a:defRPr/>
            </a:pPr>
            <a:fld id="{560A3761-78B1-4BDD-9435-25D9FF8CA4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5615" y="455616"/>
            <a:ext cx="8509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6535" name="Rectangle 7"/>
          <p:cNvSpPr>
            <a:spLocks noChangeArrowheads="1"/>
          </p:cNvSpPr>
          <p:nvPr/>
        </p:nvSpPr>
        <p:spPr bwMode="auto">
          <a:xfrm>
            <a:off x="434977" y="1225034"/>
            <a:ext cx="184731" cy="369332"/>
          </a:xfrm>
          <a:prstGeom prst="rect">
            <a:avLst/>
          </a:prstGeom>
          <a:solidFill>
            <a:srgbClr val="99000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539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5390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5390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5390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5390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5390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5390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5390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5390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Ø"/>
        <a:defRPr sz="1600">
          <a:solidFill>
            <a:srgbClr val="005390"/>
          </a:solidFill>
          <a:latin typeface="+mn-lt"/>
          <a:ea typeface="+mn-ea"/>
          <a:cs typeface="+mn-cs"/>
        </a:defRPr>
      </a:lvl1pPr>
      <a:lvl2pPr marL="742950" indent="-220663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"/>
        <a:defRPr sz="1600">
          <a:solidFill>
            <a:srgbClr val="00539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Arial" pitchFamily="34" charset="0"/>
        <a:buChar char="–"/>
        <a:defRPr sz="1600">
          <a:solidFill>
            <a:srgbClr val="00539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§"/>
        <a:defRPr sz="1600">
          <a:solidFill>
            <a:srgbClr val="00539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1600">
          <a:solidFill>
            <a:srgbClr val="00539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2400">
          <a:solidFill>
            <a:srgbClr val="00539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2400">
          <a:solidFill>
            <a:srgbClr val="00539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2400">
          <a:solidFill>
            <a:srgbClr val="00539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ú"/>
        <a:defRPr sz="2400">
          <a:solidFill>
            <a:srgbClr val="00539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sdc.sites.usa.gov/debarring_official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1" descr="USGSA-11197_FAS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85975"/>
            <a:ext cx="9144000" cy="4800600"/>
          </a:xfrm>
          <a:prstGeom prst="rect">
            <a:avLst/>
          </a:prstGeom>
          <a:noFill/>
        </p:spPr>
      </p:pic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304800" y="1447800"/>
            <a:ext cx="8534400" cy="958850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04813" algn="ctr" eaLnBrk="0" hangingPunct="0"/>
            <a:r>
              <a:rPr lang="en-US" sz="2400" dirty="0" smtClean="0">
                <a:solidFill>
                  <a:srgbClr val="FFFFFF"/>
                </a:solidFill>
                <a:latin typeface="Arial" pitchFamily="34" charset="0"/>
                <a:ea typeface="ヒラギノ角ゴ Pro W3" pitchFamily="1" charset="-128"/>
                <a:cs typeface="Arial" pitchFamily="34" charset="0"/>
              </a:rPr>
              <a:t>What </a:t>
            </a:r>
            <a:r>
              <a:rPr lang="en-US" sz="2400" dirty="0" smtClean="0">
                <a:solidFill>
                  <a:srgbClr val="FFFFFF"/>
                </a:solidFill>
                <a:latin typeface="Arial" pitchFamily="34" charset="0"/>
                <a:ea typeface="ヒラギノ角ゴ Pro W3" pitchFamily="1" charset="-128"/>
                <a:cs typeface="Arial" pitchFamily="34" charset="0"/>
              </a:rPr>
              <a:t>You Need to </a:t>
            </a:r>
            <a:r>
              <a:rPr lang="en-US" sz="2400" dirty="0" smtClean="0">
                <a:solidFill>
                  <a:srgbClr val="FFFFFF"/>
                </a:solidFill>
                <a:latin typeface="Arial" pitchFamily="34" charset="0"/>
                <a:ea typeface="ヒラギノ角ゴ Pro W3" pitchFamily="1" charset="-128"/>
                <a:cs typeface="Arial" pitchFamily="34" charset="0"/>
              </a:rPr>
              <a:t>Know When Meeting with the GSA SDO</a:t>
            </a:r>
            <a:endParaRPr lang="en-US" sz="2400" b="0" dirty="0">
              <a:solidFill>
                <a:srgbClr val="FFFFFF"/>
              </a:solidFill>
              <a:latin typeface="Arial" pitchFamily="34" charset="0"/>
              <a:ea typeface="ヒラギノ角ゴ Pro W3" pitchFamily="1" charset="-128"/>
              <a:cs typeface="Arial" pitchFamily="34" charset="0"/>
            </a:endParaRPr>
          </a:p>
        </p:txBody>
      </p:sp>
      <p:sp>
        <p:nvSpPr>
          <p:cNvPr id="6" name="Rectangle 53"/>
          <p:cNvSpPr>
            <a:spLocks noChangeArrowheads="1"/>
          </p:cNvSpPr>
          <p:nvPr/>
        </p:nvSpPr>
        <p:spPr bwMode="auto">
          <a:xfrm>
            <a:off x="0" y="2514600"/>
            <a:ext cx="9144000" cy="420688"/>
          </a:xfrm>
          <a:prstGeom prst="rect">
            <a:avLst/>
          </a:prstGeom>
          <a:solidFill>
            <a:srgbClr val="0053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 algn="l" eaLnBrk="0" hangingPunct="0"/>
            <a:endParaRPr lang="en-US" sz="18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9144000" cy="584775"/>
          </a:xfrm>
        </p:spPr>
        <p:txBody>
          <a:bodyPr/>
          <a:lstStyle/>
          <a:p>
            <a:pPr algn="ctr"/>
            <a:r>
              <a:rPr lang="en-US" dirty="0" smtClean="0"/>
              <a:t>Written Materials/Documentation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</a:t>
            </a:r>
            <a:r>
              <a:rPr lang="en-US" dirty="0"/>
              <a:t>written materials that address the misconduct and at the very least, FAR 9.4’s present responsibility </a:t>
            </a:r>
            <a:r>
              <a:rPr lang="en-US" dirty="0" smtClean="0"/>
              <a:t>factors</a:t>
            </a:r>
          </a:p>
          <a:p>
            <a:r>
              <a:rPr lang="en-US" dirty="0" smtClean="0"/>
              <a:t>Acknowledge</a:t>
            </a:r>
            <a:r>
              <a:rPr lang="en-US" dirty="0" smtClean="0"/>
              <a:t> </a:t>
            </a:r>
            <a:r>
              <a:rPr lang="en-US" dirty="0" smtClean="0"/>
              <a:t>past misconduct and </a:t>
            </a:r>
            <a:r>
              <a:rPr lang="en-US" dirty="0" smtClean="0"/>
              <a:t>but focus on present </a:t>
            </a:r>
            <a:r>
              <a:rPr lang="en-US" dirty="0" smtClean="0"/>
              <a:t>responsibility</a:t>
            </a:r>
          </a:p>
          <a:p>
            <a:r>
              <a:rPr lang="en-US" dirty="0" smtClean="0"/>
              <a:t>Submit </a:t>
            </a:r>
            <a:r>
              <a:rPr lang="en-US" dirty="0" smtClean="0"/>
              <a:t>at least </a:t>
            </a:r>
            <a:r>
              <a:rPr lang="en-US" dirty="0" smtClean="0"/>
              <a:t>three days</a:t>
            </a:r>
            <a:r>
              <a:rPr lang="en-US" dirty="0" smtClean="0"/>
              <a:t> </a:t>
            </a:r>
            <a:r>
              <a:rPr lang="en-US" dirty="0" smtClean="0"/>
              <a:t>before the meeting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SDO may request additional </a:t>
            </a:r>
            <a:r>
              <a:rPr lang="en-US" dirty="0" smtClean="0"/>
              <a:t>written submissions </a:t>
            </a:r>
            <a:r>
              <a:rPr lang="en-US" dirty="0" smtClean="0"/>
              <a:t>based on the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15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6355"/>
            <a:ext cx="9144000" cy="523220"/>
          </a:xfrm>
        </p:spPr>
        <p:txBody>
          <a:bodyPr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</a:t>
            </a:r>
            <a:r>
              <a:rPr lang="en-US" dirty="0" smtClean="0"/>
              <a:t>to the SDO that the contractor is </a:t>
            </a:r>
            <a:r>
              <a:rPr lang="en-US" b="1" dirty="0" smtClean="0"/>
              <a:t>presently responsible</a:t>
            </a:r>
          </a:p>
          <a:p>
            <a:pPr lvl="1"/>
            <a:r>
              <a:rPr lang="en-US" dirty="0" smtClean="0"/>
              <a:t>Do not get stuck on legalese</a:t>
            </a:r>
          </a:p>
          <a:p>
            <a:pPr lvl="1"/>
            <a:r>
              <a:rPr lang="en-US" dirty="0" smtClean="0"/>
              <a:t>Confront and address the cause for suspension or debarment</a:t>
            </a:r>
          </a:p>
          <a:p>
            <a:pPr lvl="2"/>
            <a:r>
              <a:rPr lang="en-US" dirty="0" smtClean="0"/>
              <a:t>Do not re-litigate the underlying cause</a:t>
            </a:r>
            <a:endParaRPr lang="en-US" dirty="0"/>
          </a:p>
          <a:p>
            <a:pPr lvl="1"/>
            <a:r>
              <a:rPr lang="en-US" dirty="0" smtClean="0"/>
              <a:t>Speak with candor </a:t>
            </a:r>
            <a:r>
              <a:rPr lang="en-US" dirty="0"/>
              <a:t>and </a:t>
            </a:r>
            <a:r>
              <a:rPr lang="en-US" dirty="0" smtClean="0"/>
              <a:t>give </a:t>
            </a:r>
            <a:r>
              <a:rPr lang="en-US" dirty="0"/>
              <a:t>the SDO transparency into </a:t>
            </a:r>
            <a:r>
              <a:rPr lang="en-US" dirty="0" smtClean="0"/>
              <a:t>the contractor’s </a:t>
            </a:r>
            <a:r>
              <a:rPr lang="en-US" dirty="0"/>
              <a:t>organization and the </a:t>
            </a:r>
            <a:r>
              <a:rPr lang="en-US" dirty="0" smtClean="0"/>
              <a:t>issue </a:t>
            </a:r>
            <a:r>
              <a:rPr lang="en-US" dirty="0"/>
              <a:t>in question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16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6355"/>
            <a:ext cx="9144000" cy="523220"/>
          </a:xfrm>
        </p:spPr>
        <p:txBody>
          <a:bodyPr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SDO has discretion</a:t>
            </a:r>
          </a:p>
          <a:p>
            <a:pPr lvl="1"/>
            <a:r>
              <a:rPr lang="en-US" dirty="0" smtClean="0"/>
              <a:t>The present responsibility determination is in part subjective</a:t>
            </a:r>
          </a:p>
          <a:p>
            <a:pPr lvl="1"/>
            <a:r>
              <a:rPr lang="en-US" dirty="0" smtClean="0"/>
              <a:t>Meetings help to inform the SDO’s discretionary decision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16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64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91180"/>
            <a:ext cx="9144000" cy="523220"/>
          </a:xfrm>
        </p:spPr>
        <p:txBody>
          <a:bodyPr/>
          <a:lstStyle/>
          <a:p>
            <a:pPr algn="ctr"/>
            <a:r>
              <a:rPr lang="en-US" dirty="0" smtClean="0">
                <a:cs typeface="Times New Roman" pitchFamily="18" charset="0"/>
              </a:rPr>
              <a:t>What is Present Responsibility?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610600" cy="4343400"/>
          </a:xfrm>
        </p:spPr>
        <p:txBody>
          <a:bodyPr/>
          <a:lstStyle/>
          <a:p>
            <a:r>
              <a:rPr lang="en-US" dirty="0" smtClean="0"/>
              <a:t>Focuses on the present and future ability of a contractor to </a:t>
            </a:r>
            <a:r>
              <a:rPr lang="en-US" dirty="0" smtClean="0"/>
              <a:t>operate responsibly and with honesty and integrity despite past misconduct</a:t>
            </a:r>
            <a:endParaRPr lang="en-US" dirty="0" smtClean="0"/>
          </a:p>
          <a:p>
            <a:r>
              <a:rPr lang="en-US" dirty="0" smtClean="0"/>
              <a:t>Includes a contractor’s ethics, integrity, compliance with applicable laws, and ability to adequately perform</a:t>
            </a:r>
          </a:p>
          <a:p>
            <a:r>
              <a:rPr lang="en-US" dirty="0" smtClean="0"/>
              <a:t>A determination that a contractor is presently responsible is an overall evaluation of the contractor itself, not of any particular act or omission</a:t>
            </a:r>
          </a:p>
          <a:p>
            <a:r>
              <a:rPr lang="en-US" dirty="0" smtClean="0"/>
              <a:t>Mitigating Factors in FAR 9.406-1(a)(1)-(10) used in present responsibility determination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  <a:cs typeface="Times New Roman" pitchFamily="18" charset="0"/>
              </a:rPr>
              <a:t>17</a:t>
            </a:r>
            <a:endParaRPr lang="en-US" dirty="0">
              <a:solidFill>
                <a:srgbClr val="0A457D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981200"/>
            <a:ext cx="4000500" cy="3886200"/>
          </a:xfrm>
        </p:spPr>
        <p:txBody>
          <a:bodyPr/>
          <a:lstStyle/>
          <a:p>
            <a:r>
              <a:rPr lang="en-US" b="0" dirty="0" smtClean="0"/>
              <a:t>Standards of Conduct</a:t>
            </a:r>
          </a:p>
          <a:p>
            <a:r>
              <a:rPr lang="en-US" b="0" dirty="0" smtClean="0"/>
              <a:t>Voluntary Disclosure</a:t>
            </a:r>
          </a:p>
          <a:p>
            <a:r>
              <a:rPr lang="en-US" b="0" dirty="0" smtClean="0"/>
              <a:t>Internal Investigation</a:t>
            </a:r>
          </a:p>
          <a:p>
            <a:r>
              <a:rPr lang="en-US" b="0" dirty="0" smtClean="0"/>
              <a:t>Full Cooperation</a:t>
            </a:r>
          </a:p>
          <a:p>
            <a:r>
              <a:rPr lang="en-US" b="0" dirty="0" smtClean="0"/>
              <a:t>Paid Costs/Restitution</a:t>
            </a:r>
          </a:p>
          <a:p>
            <a:r>
              <a:rPr lang="en-US" b="0" dirty="0" smtClean="0"/>
              <a:t>Disciplined Employee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981200"/>
            <a:ext cx="4002088" cy="3810000"/>
          </a:xfrm>
        </p:spPr>
        <p:txBody>
          <a:bodyPr/>
          <a:lstStyle/>
          <a:p>
            <a:r>
              <a:rPr lang="en-US" b="0" dirty="0" smtClean="0"/>
              <a:t>Agreed to Implement Remedial Actions</a:t>
            </a:r>
          </a:p>
          <a:p>
            <a:r>
              <a:rPr lang="en-US" b="0" dirty="0" smtClean="0"/>
              <a:t>Ethics Training</a:t>
            </a:r>
          </a:p>
          <a:p>
            <a:r>
              <a:rPr lang="en-US" b="0" dirty="0" smtClean="0"/>
              <a:t>Adequate amount of time passed</a:t>
            </a:r>
          </a:p>
          <a:p>
            <a:r>
              <a:rPr lang="en-US" b="0" dirty="0" smtClean="0"/>
              <a:t>Management Recognition of Problem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18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4198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A457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Overview of Factors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A457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Considered for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A457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 Responsibility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9144000" cy="584775"/>
          </a:xfrm>
        </p:spPr>
        <p:txBody>
          <a:bodyPr/>
          <a:lstStyle/>
          <a:p>
            <a:pPr algn="ctr"/>
            <a:r>
              <a:rPr lang="en-US" dirty="0" smtClean="0"/>
              <a:t>Administrative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769225" cy="3048000"/>
          </a:xfrm>
        </p:spPr>
        <p:txBody>
          <a:bodyPr/>
          <a:lstStyle/>
          <a:p>
            <a:r>
              <a:rPr lang="en-US" dirty="0" smtClean="0"/>
              <a:t>Considered When</a:t>
            </a:r>
          </a:p>
          <a:p>
            <a:pPr lvl="1"/>
            <a:r>
              <a:rPr lang="en-US" dirty="0" smtClean="0"/>
              <a:t>Contractor must have met burden of FAR 9.406-1 of demonstrating to SDO’s satisfaction the contractor is substantially on the way to being presently responsible</a:t>
            </a:r>
          </a:p>
          <a:p>
            <a:r>
              <a:rPr lang="en-US" dirty="0" smtClean="0"/>
              <a:t>Administrative Burden</a:t>
            </a:r>
          </a:p>
          <a:p>
            <a:pPr lvl="1"/>
            <a:r>
              <a:rPr lang="en-US" dirty="0" smtClean="0"/>
              <a:t>On Government</a:t>
            </a:r>
          </a:p>
          <a:p>
            <a:pPr lvl="2"/>
            <a:r>
              <a:rPr lang="en-US" dirty="0" smtClean="0"/>
              <a:t>Tracking timely submissions</a:t>
            </a:r>
          </a:p>
          <a:p>
            <a:pPr lvl="1"/>
            <a:r>
              <a:rPr lang="en-US" dirty="0" smtClean="0"/>
              <a:t>On Contractor</a:t>
            </a:r>
          </a:p>
          <a:p>
            <a:pPr lvl="2"/>
            <a:r>
              <a:rPr lang="en-US" dirty="0" smtClean="0"/>
              <a:t>May require significant investment of resources</a:t>
            </a:r>
          </a:p>
          <a:p>
            <a:pPr lvl="2"/>
            <a:r>
              <a:rPr lang="en-US" dirty="0" smtClean="0"/>
              <a:t>Must be prepared to fulfill requirements</a:t>
            </a:r>
          </a:p>
          <a:p>
            <a:pPr lvl="2"/>
            <a:r>
              <a:rPr lang="en-US" dirty="0" smtClean="0"/>
              <a:t>Violation of terms is an independent cause for debarment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19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9144000" cy="523220"/>
          </a:xfrm>
        </p:spPr>
        <p:txBody>
          <a:bodyPr/>
          <a:lstStyle/>
          <a:p>
            <a:pPr algn="ctr"/>
            <a:r>
              <a:rPr lang="en-US" dirty="0" smtClean="0"/>
              <a:t>Corporate 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769225" cy="3048000"/>
          </a:xfrm>
        </p:spPr>
        <p:txBody>
          <a:bodyPr/>
          <a:lstStyle/>
          <a:p>
            <a:r>
              <a:rPr lang="en-US" dirty="0" smtClean="0"/>
              <a:t>Considered when</a:t>
            </a:r>
          </a:p>
          <a:p>
            <a:pPr lvl="1"/>
            <a:r>
              <a:rPr lang="en-US" dirty="0" smtClean="0"/>
              <a:t>Entering into an Administrative Agreement and SDO would prefer an independent third party review</a:t>
            </a:r>
          </a:p>
          <a:p>
            <a:pPr lvl="1"/>
            <a:r>
              <a:rPr lang="en-US" dirty="0" smtClean="0"/>
              <a:t>Alleged misconduct is pervasive and ingrained in company culture</a:t>
            </a:r>
          </a:p>
          <a:p>
            <a:r>
              <a:rPr lang="en-US" dirty="0" smtClean="0"/>
              <a:t>Administrative Burden</a:t>
            </a:r>
          </a:p>
          <a:p>
            <a:pPr lvl="1"/>
            <a:r>
              <a:rPr lang="en-US" dirty="0" smtClean="0"/>
              <a:t>On Government</a:t>
            </a:r>
          </a:p>
          <a:p>
            <a:pPr lvl="2"/>
            <a:r>
              <a:rPr lang="en-US" dirty="0" smtClean="0"/>
              <a:t> Tracking timely submissions</a:t>
            </a:r>
          </a:p>
          <a:p>
            <a:pPr lvl="1"/>
            <a:r>
              <a:rPr lang="en-US" dirty="0" smtClean="0"/>
              <a:t>On Contractor</a:t>
            </a:r>
          </a:p>
          <a:p>
            <a:pPr lvl="2"/>
            <a:r>
              <a:rPr lang="en-US" dirty="0" smtClean="0"/>
              <a:t>May require significant investment of human and financial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20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9144000" cy="584775"/>
          </a:xfrm>
        </p:spPr>
        <p:txBody>
          <a:bodyPr/>
          <a:lstStyle/>
          <a:p>
            <a:pPr algn="ctr"/>
            <a:r>
              <a:rPr lang="en-US" dirty="0" smtClean="0"/>
              <a:t>Take-Aways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676400"/>
            <a:ext cx="8302625" cy="3048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Contractor </a:t>
            </a:r>
            <a:r>
              <a:rPr lang="en-US" dirty="0" smtClean="0"/>
              <a:t>is the best teller of the story</a:t>
            </a:r>
          </a:p>
          <a:p>
            <a:r>
              <a:rPr lang="en-US" dirty="0" smtClean="0"/>
              <a:t>S&amp;D is protection not punishment</a:t>
            </a:r>
          </a:p>
          <a:p>
            <a:r>
              <a:rPr lang="en-US" dirty="0" smtClean="0"/>
              <a:t>Engage in a conversation with the SDO early on</a:t>
            </a:r>
          </a:p>
          <a:p>
            <a:pPr lvl="1"/>
            <a:r>
              <a:rPr lang="en-US" dirty="0" smtClean="0"/>
              <a:t>ISDC: </a:t>
            </a:r>
            <a:r>
              <a:rPr lang="en-US" dirty="0" smtClean="0">
                <a:solidFill>
                  <a:srgbClr val="0A457D"/>
                </a:solidFill>
                <a:hlinkClick r:id="rId2"/>
              </a:rPr>
              <a:t>https://isdc.sites.usa.gov/debarring_officials/</a:t>
            </a:r>
            <a:endParaRPr lang="en-US" dirty="0" smtClean="0">
              <a:solidFill>
                <a:srgbClr val="0A457D"/>
              </a:solidFill>
            </a:endParaRPr>
          </a:p>
          <a:p>
            <a:pPr lvl="1"/>
            <a:r>
              <a:rPr lang="en-US" dirty="0" smtClean="0"/>
              <a:t>Present Responsibility is key</a:t>
            </a:r>
          </a:p>
          <a:p>
            <a:pPr lvl="1"/>
            <a:r>
              <a:rPr lang="en-US" dirty="0" smtClean="0"/>
              <a:t>The SDO must determine whether the company/individual is presently responsible</a:t>
            </a:r>
          </a:p>
          <a:p>
            <a:pPr lvl="1"/>
            <a:r>
              <a:rPr lang="en-US" dirty="0" smtClean="0"/>
              <a:t>Focus on this in meetings and written submissions</a:t>
            </a:r>
          </a:p>
          <a:p>
            <a:r>
              <a:rPr lang="en-US" dirty="0" smtClean="0"/>
              <a:t>Strong ethics and compliance programs are very important</a:t>
            </a:r>
          </a:p>
          <a:p>
            <a:pPr lvl="1"/>
            <a:r>
              <a:rPr lang="en-US" dirty="0" smtClean="0"/>
              <a:t>Can help contractors avoid the S&amp;D process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24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4980"/>
            <a:ext cx="9144000" cy="523220"/>
          </a:xfrm>
        </p:spPr>
        <p:txBody>
          <a:bodyPr/>
          <a:lstStyle/>
          <a:p>
            <a:pPr algn="ctr"/>
            <a:r>
              <a:rPr lang="en-US" dirty="0" smtClean="0">
                <a:cs typeface="Times New Roman" pitchFamily="18" charset="0"/>
              </a:rPr>
              <a:t>Overview of GSA’s S&amp;D Process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610600" cy="4495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Cases are referred to the SDO from many sources, including the Office of Inspector General, voluntary &amp; mandatory disclosures</a:t>
            </a:r>
            <a:endParaRPr lang="en-US" sz="2000" dirty="0" smtClean="0">
              <a:latin typeface="+mj-lt"/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GSA </a:t>
            </a:r>
            <a:r>
              <a:rPr lang="en-US" dirty="0"/>
              <a:t>coordinates </a:t>
            </a:r>
            <a:r>
              <a:rPr lang="en-US" dirty="0" smtClean="0"/>
              <a:t>referrals and disclosures with the Interagency </a:t>
            </a:r>
            <a:r>
              <a:rPr lang="en-US" dirty="0"/>
              <a:t>Suspension &amp; Debarment Committee </a:t>
            </a:r>
            <a:r>
              <a:rPr lang="en-US" dirty="0" smtClean="0"/>
              <a:t>so </a:t>
            </a:r>
            <a:r>
              <a:rPr lang="en-US" dirty="0"/>
              <a:t>that agencies have an opportunity to be involved with cases that may affect their </a:t>
            </a:r>
            <a:r>
              <a:rPr lang="en-US" dirty="0" smtClean="0"/>
              <a:t>missions </a:t>
            </a:r>
            <a:r>
              <a:rPr lang="en-US" dirty="0"/>
              <a:t> </a:t>
            </a:r>
            <a:endParaRPr lang="en-US" sz="2000" dirty="0" smtClean="0"/>
          </a:p>
          <a:p>
            <a:pPr lvl="1"/>
            <a:r>
              <a:rPr lang="en-US" sz="2000" dirty="0" smtClean="0"/>
              <a:t>One </a:t>
            </a:r>
            <a:r>
              <a:rPr lang="en-US" sz="2000" dirty="0"/>
              <a:t>agency will be deemed the “lead” agency and will make the ultimate decision as to what action, if any, will be </a:t>
            </a:r>
            <a:r>
              <a:rPr lang="en-US" sz="2000" dirty="0" smtClean="0"/>
              <a:t>taken</a:t>
            </a: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pPr>
              <a:buNone/>
            </a:pPr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cs typeface="Times New Roman" pitchFamily="18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4980"/>
            <a:ext cx="9144000" cy="523220"/>
          </a:xfrm>
        </p:spPr>
        <p:txBody>
          <a:bodyPr/>
          <a:lstStyle/>
          <a:p>
            <a:pPr algn="ctr"/>
            <a:r>
              <a:rPr lang="en-US" dirty="0" smtClean="0">
                <a:cs typeface="Times New Roman" pitchFamily="18" charset="0"/>
              </a:rPr>
              <a:t>Overview of GSA’s S&amp;D Process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610600" cy="44958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Ø"/>
            </a:pPr>
            <a:r>
              <a:rPr lang="en-US" dirty="0"/>
              <a:t>The SDO makes a decision based on the referral and Action Referral Memo from the S&amp;D Division</a:t>
            </a:r>
          </a:p>
          <a:p>
            <a:pPr marL="0" lvl="1" indent="0">
              <a:buNone/>
            </a:pPr>
            <a:endParaRPr lang="en-US" dirty="0" smtClean="0"/>
          </a:p>
          <a:p>
            <a:pPr marL="342900" lvl="1" indent="-342900">
              <a:buFont typeface="Wingdings" pitchFamily="2" charset="2"/>
              <a:buChar char="Ø"/>
            </a:pPr>
            <a:r>
              <a:rPr lang="en-US" dirty="0" smtClean="0"/>
              <a:t>Contractors </a:t>
            </a:r>
            <a:r>
              <a:rPr lang="en-US" dirty="0"/>
              <a:t>are immediately listed on SAM (www.sam.gov) if they are suspended or proposed for debarment and notified in </a:t>
            </a:r>
            <a:r>
              <a:rPr lang="en-US" dirty="0" smtClean="0"/>
              <a:t>writing</a:t>
            </a:r>
          </a:p>
          <a:p>
            <a:pPr marL="0" lvl="1" indent="0">
              <a:buNone/>
            </a:pPr>
            <a:endParaRPr lang="en-US" sz="2000" dirty="0"/>
          </a:p>
          <a:p>
            <a:r>
              <a:rPr lang="en-US" dirty="0"/>
              <a:t>When suspended </a:t>
            </a:r>
            <a:r>
              <a:rPr lang="en-US" dirty="0" smtClean="0"/>
              <a:t>or proposed </a:t>
            </a:r>
            <a:r>
              <a:rPr lang="en-US" dirty="0"/>
              <a:t>for debarment, contractors may submit matters in opposition demonstrating </a:t>
            </a:r>
            <a:r>
              <a:rPr lang="en-US" dirty="0" smtClean="0"/>
              <a:t>their present </a:t>
            </a:r>
            <a:r>
              <a:rPr lang="en-US" dirty="0"/>
              <a:t>responsibility</a:t>
            </a:r>
          </a:p>
          <a:p>
            <a:pPr lvl="1"/>
            <a:r>
              <a:rPr lang="en-US" sz="2000" dirty="0"/>
              <a:t>If </a:t>
            </a:r>
            <a:r>
              <a:rPr lang="en-US" sz="2000" dirty="0" smtClean="0"/>
              <a:t>requested, </a:t>
            </a:r>
            <a:r>
              <a:rPr lang="en-US" sz="2000" dirty="0" smtClean="0"/>
              <a:t>SDO </a:t>
            </a:r>
            <a:r>
              <a:rPr lang="en-US" sz="2000" dirty="0" smtClean="0"/>
              <a:t>will </a:t>
            </a:r>
            <a:r>
              <a:rPr lang="en-US" sz="2000" dirty="0"/>
              <a:t>meet with </a:t>
            </a:r>
            <a:r>
              <a:rPr lang="en-US" sz="2000" dirty="0" smtClean="0"/>
              <a:t>the contractor</a:t>
            </a:r>
            <a:endParaRPr lang="en-US" sz="2000" dirty="0"/>
          </a:p>
          <a:p>
            <a:r>
              <a:rPr lang="en-US" dirty="0"/>
              <a:t>If additional facts are presented, </a:t>
            </a:r>
            <a:r>
              <a:rPr lang="en-US" dirty="0" smtClean="0"/>
              <a:t>the SDO </a:t>
            </a:r>
            <a:r>
              <a:rPr lang="en-US" dirty="0"/>
              <a:t>makes a final decision which is provided to the contractor</a:t>
            </a:r>
          </a:p>
          <a:p>
            <a:pPr marL="522287" lvl="1" indent="0">
              <a:buNone/>
            </a:pPr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9902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4980"/>
            <a:ext cx="9144000" cy="523220"/>
          </a:xfrm>
        </p:spPr>
        <p:txBody>
          <a:bodyPr/>
          <a:lstStyle/>
          <a:p>
            <a:pPr algn="ctr"/>
            <a:r>
              <a:rPr lang="en-US" dirty="0" smtClean="0">
                <a:cs typeface="Times New Roman" pitchFamily="18" charset="0"/>
              </a:rPr>
              <a:t>Voluntary Disclosures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504825" y="1752600"/>
            <a:ext cx="8610600" cy="4495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Submit a voluntary disclosure to the S&amp;D </a:t>
            </a:r>
            <a:r>
              <a:rPr lang="en-US" dirty="0">
                <a:latin typeface="+mj-lt"/>
              </a:rPr>
              <a:t>Division Deputy Director 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r>
              <a:rPr lang="en-US" dirty="0"/>
              <a:t>A phone call to the SDO is not a </a:t>
            </a:r>
            <a:r>
              <a:rPr lang="en-US" dirty="0" smtClean="0"/>
              <a:t>voluntary disclosure</a:t>
            </a:r>
          </a:p>
          <a:p>
            <a:endParaRPr lang="en-US" dirty="0"/>
          </a:p>
          <a:p>
            <a:r>
              <a:rPr lang="en-US" dirty="0" smtClean="0"/>
              <a:t>A voluntary disclosure must be made in writing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2066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4980"/>
            <a:ext cx="9144000" cy="523220"/>
          </a:xfrm>
        </p:spPr>
        <p:txBody>
          <a:bodyPr/>
          <a:lstStyle/>
          <a:p>
            <a:pPr algn="ctr"/>
            <a:r>
              <a:rPr lang="en-US" dirty="0" smtClean="0">
                <a:cs typeface="Times New Roman" pitchFamily="18" charset="0"/>
              </a:rPr>
              <a:t>Voluntary Disclosures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610600" cy="4495800"/>
          </a:xfrm>
        </p:spPr>
        <p:txBody>
          <a:bodyPr/>
          <a:lstStyle/>
          <a:p>
            <a:r>
              <a:rPr lang="en-US" dirty="0"/>
              <a:t>The disclosure must be a written submission, including: </a:t>
            </a:r>
            <a:endParaRPr lang="en-US" dirty="0" smtClean="0"/>
          </a:p>
          <a:p>
            <a:pPr lvl="1"/>
            <a:r>
              <a:rPr lang="en-US" sz="2000" dirty="0" smtClean="0"/>
              <a:t>A description of the reason for the disclosure</a:t>
            </a:r>
            <a:endParaRPr lang="en-US" sz="2000" dirty="0"/>
          </a:p>
          <a:p>
            <a:pPr lvl="1"/>
            <a:r>
              <a:rPr lang="en-US" sz="2000" dirty="0"/>
              <a:t>Justification of why you are disclosing to GSA rather than another agency</a:t>
            </a:r>
          </a:p>
          <a:p>
            <a:pPr lvl="2"/>
            <a:r>
              <a:rPr lang="en-US" sz="2000" dirty="0"/>
              <a:t>Analysis of the nexus of the conduct at issue to GSA </a:t>
            </a:r>
          </a:p>
          <a:p>
            <a:pPr lvl="2"/>
            <a:r>
              <a:rPr lang="en-US" sz="2000" dirty="0"/>
              <a:t>Analysis of the contractor’s Federal Government contracts with at least the contractor’s top three contracting agencies by dollar amount</a:t>
            </a:r>
          </a:p>
          <a:p>
            <a:pPr lvl="3"/>
            <a:r>
              <a:rPr lang="en-US" sz="2000" dirty="0"/>
              <a:t>Supported by Federal Procurement Data System or USASpending.gov data </a:t>
            </a:r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0341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4980"/>
            <a:ext cx="9144000" cy="523220"/>
          </a:xfrm>
        </p:spPr>
        <p:txBody>
          <a:bodyPr/>
          <a:lstStyle/>
          <a:p>
            <a:pPr algn="ctr"/>
            <a:r>
              <a:rPr lang="en-US" dirty="0" smtClean="0">
                <a:cs typeface="Times New Roman" pitchFamily="18" charset="0"/>
              </a:rPr>
              <a:t>Voluntary Disclosures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610600" cy="4495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fact that the contractor </a:t>
            </a:r>
            <a:r>
              <a:rPr lang="en-US" dirty="0" smtClean="0">
                <a:latin typeface="+mj-lt"/>
              </a:rPr>
              <a:t>is </a:t>
            </a:r>
            <a:r>
              <a:rPr lang="en-US" dirty="0">
                <a:latin typeface="+mj-lt"/>
              </a:rPr>
              <a:t>a GSA schedule </a:t>
            </a:r>
            <a:r>
              <a:rPr lang="en-US" dirty="0" smtClean="0">
                <a:latin typeface="+mj-lt"/>
              </a:rPr>
              <a:t>holder is </a:t>
            </a:r>
            <a:r>
              <a:rPr lang="en-US" dirty="0">
                <a:latin typeface="+mj-lt"/>
              </a:rPr>
              <a:t>not </a:t>
            </a:r>
            <a:r>
              <a:rPr lang="en-US" dirty="0" smtClean="0">
                <a:latin typeface="+mj-lt"/>
              </a:rPr>
              <a:t>sufficient, without more, to support a determination that GSA should take the lead agency role  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r>
              <a:rPr lang="en-US" dirty="0" smtClean="0"/>
              <a:t>GSA </a:t>
            </a:r>
            <a:r>
              <a:rPr lang="en-US" dirty="0"/>
              <a:t>will </a:t>
            </a:r>
            <a:r>
              <a:rPr lang="en-US" dirty="0" smtClean="0"/>
              <a:t>review the submission and</a:t>
            </a:r>
            <a:r>
              <a:rPr lang="en-US" dirty="0"/>
              <a:t> </a:t>
            </a:r>
            <a:r>
              <a:rPr lang="en-US" dirty="0" smtClean="0"/>
              <a:t>if appropriate, will coordinate </a:t>
            </a:r>
            <a:r>
              <a:rPr lang="en-US" dirty="0"/>
              <a:t>with other agencies on </a:t>
            </a:r>
            <a:r>
              <a:rPr lang="en-US" dirty="0" smtClean="0"/>
              <a:t>who </a:t>
            </a:r>
            <a:r>
              <a:rPr lang="en-US" dirty="0"/>
              <a:t>will take </a:t>
            </a:r>
            <a:r>
              <a:rPr lang="en-US" dirty="0" smtClean="0"/>
              <a:t>lead agency role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0986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90155"/>
            <a:ext cx="9144000" cy="523220"/>
          </a:xfrm>
        </p:spPr>
        <p:txBody>
          <a:bodyPr/>
          <a:lstStyle/>
          <a:p>
            <a:pPr algn="ctr"/>
            <a:r>
              <a:rPr lang="en-US" dirty="0" smtClean="0"/>
              <a:t>Reasons for Meeting </a:t>
            </a:r>
            <a:r>
              <a:rPr lang="en-US" dirty="0" smtClean="0"/>
              <a:t>with the SDO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Voluntary or mandatory disclosures</a:t>
            </a:r>
          </a:p>
          <a:p>
            <a:endParaRPr lang="en-US" dirty="0" smtClean="0"/>
          </a:p>
          <a:p>
            <a:r>
              <a:rPr lang="en-US" dirty="0" smtClean="0"/>
              <a:t>To present matters in opposition to a suspension or proposed debarment</a:t>
            </a:r>
          </a:p>
          <a:p>
            <a:endParaRPr lang="en-US" dirty="0" smtClean="0"/>
          </a:p>
          <a:p>
            <a:r>
              <a:rPr lang="en-US" dirty="0" smtClean="0"/>
              <a:t>To provide information in response to a Request for Information or Show Cause </a:t>
            </a:r>
            <a:r>
              <a:rPr lang="en-US" dirty="0" smtClean="0"/>
              <a:t>Letter</a:t>
            </a:r>
          </a:p>
          <a:p>
            <a:endParaRPr lang="en-US" dirty="0" smtClean="0"/>
          </a:p>
          <a:p>
            <a:r>
              <a:rPr lang="en-US" dirty="0" smtClean="0"/>
              <a:t>In response to the SDO’s request for a meeting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12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4980"/>
            <a:ext cx="9144000" cy="523220"/>
          </a:xfrm>
        </p:spPr>
        <p:txBody>
          <a:bodyPr/>
          <a:lstStyle/>
          <a:p>
            <a:pPr algn="ctr"/>
            <a:r>
              <a:rPr lang="en-US" dirty="0" smtClean="0"/>
              <a:t>          Who Should Attend a Meeting with the SDO?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Ineffective for only counsel to meet with </a:t>
            </a:r>
            <a:r>
              <a:rPr lang="en-US" dirty="0" smtClean="0"/>
              <a:t>SDO</a:t>
            </a:r>
          </a:p>
          <a:p>
            <a:r>
              <a:rPr lang="en-US" dirty="0" smtClean="0"/>
              <a:t>If </a:t>
            </a:r>
            <a:r>
              <a:rPr lang="en-US" dirty="0"/>
              <a:t>the respondent is a company, senior leaders and managers with first-hand knowledge and/or the power to effectuate change should attend the meeting</a:t>
            </a:r>
            <a:endParaRPr lang="en-US" dirty="0" smtClean="0"/>
          </a:p>
          <a:p>
            <a:r>
              <a:rPr lang="en-US" dirty="0" smtClean="0"/>
              <a:t>Examples of Who </a:t>
            </a:r>
            <a:r>
              <a:rPr lang="en-US" dirty="0" smtClean="0"/>
              <a:t>to </a:t>
            </a:r>
            <a:r>
              <a:rPr lang="en-US" dirty="0"/>
              <a:t>B</a:t>
            </a:r>
            <a:r>
              <a:rPr lang="en-US" dirty="0" smtClean="0"/>
              <a:t>ring</a:t>
            </a:r>
            <a:endParaRPr lang="en-US" dirty="0" smtClean="0"/>
          </a:p>
          <a:p>
            <a:pPr lvl="1"/>
            <a:r>
              <a:rPr lang="en-US" dirty="0" smtClean="0"/>
              <a:t>Head of company (CEO/President)</a:t>
            </a:r>
          </a:p>
          <a:p>
            <a:pPr lvl="1"/>
            <a:r>
              <a:rPr lang="en-US" dirty="0" smtClean="0"/>
              <a:t>Individual in charge of ethics and compliance (if applicable)</a:t>
            </a:r>
          </a:p>
          <a:p>
            <a:pPr lvl="1"/>
            <a:r>
              <a:rPr lang="en-US" dirty="0" smtClean="0"/>
              <a:t>Individuals in charge of Government business (if applicable)</a:t>
            </a:r>
          </a:p>
          <a:p>
            <a:pPr lvl="1"/>
            <a:r>
              <a:rPr lang="en-US" dirty="0" smtClean="0"/>
              <a:t>Other individuals as dictated by the situation/ corporate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13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6355"/>
            <a:ext cx="9144000" cy="523220"/>
          </a:xfrm>
        </p:spPr>
        <p:txBody>
          <a:bodyPr/>
          <a:lstStyle/>
          <a:p>
            <a:pPr algn="ctr"/>
            <a:r>
              <a:rPr lang="en-US" dirty="0" smtClean="0"/>
              <a:t>Preparing </a:t>
            </a:r>
            <a:r>
              <a:rPr lang="en-US" dirty="0" smtClean="0"/>
              <a:t>for the Meeting</a:t>
            </a:r>
            <a:r>
              <a:rPr lang="en-US" dirty="0" smtClean="0"/>
              <a:t> </a:t>
            </a:r>
            <a:r>
              <a:rPr lang="en-US" dirty="0" smtClean="0"/>
              <a:t>is Vital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represented by counsel, preparation </a:t>
            </a:r>
            <a:r>
              <a:rPr lang="en-US" dirty="0" smtClean="0"/>
              <a:t>of the client prior to the meeting is the </a:t>
            </a:r>
            <a:r>
              <a:rPr lang="en-US" b="1" dirty="0" smtClean="0"/>
              <a:t>most important</a:t>
            </a:r>
            <a:r>
              <a:rPr lang="en-US" dirty="0" smtClean="0"/>
              <a:t> job of counsel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client should do most of the </a:t>
            </a:r>
            <a:r>
              <a:rPr lang="en-US" dirty="0" smtClean="0"/>
              <a:t>talking</a:t>
            </a:r>
          </a:p>
          <a:p>
            <a:r>
              <a:rPr lang="en-US" dirty="0" smtClean="0"/>
              <a:t>Think </a:t>
            </a:r>
            <a:r>
              <a:rPr lang="en-US" dirty="0"/>
              <a:t>about the Government’s perspective and seek to understand the SDO’s specific concerns and address </a:t>
            </a:r>
            <a:r>
              <a:rPr lang="en-US" dirty="0" smtClean="0"/>
              <a:t>them</a:t>
            </a:r>
          </a:p>
          <a:p>
            <a:r>
              <a:rPr lang="en-US" dirty="0" smtClean="0"/>
              <a:t>Be </a:t>
            </a:r>
            <a:r>
              <a:rPr lang="en-US" dirty="0"/>
              <a:t>sure to read whatever submission your counsel makes on your behalf. If you do not, it shows!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A457D"/>
                </a:solidFill>
                <a:latin typeface="+mj-lt"/>
              </a:rPr>
              <a:t>14</a:t>
            </a:r>
            <a:endParaRPr lang="en-US" dirty="0">
              <a:solidFill>
                <a:srgbClr val="0A457D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SA Powerpoint template">
  <a:themeElements>
    <a:clrScheme name="GSA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SA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A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A Powerpoin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A Powerpoint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A Powerpoint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A Powerpoin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A Powerpoin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A Powerpoin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GSA Powerpoint template">
  <a:themeElements>
    <a:clrScheme name="1_GSA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GSA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GSA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SA Powerpoin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SA Powerpoint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SA Powerpoint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SA Powerpoin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SA Powerpoin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SA Powerpoin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GSA PPT template</Template>
  <TotalTime>3220</TotalTime>
  <Words>932</Words>
  <Application>Microsoft Office PowerPoint</Application>
  <PresentationFormat>On-screen Show (4:3)</PresentationFormat>
  <Paragraphs>130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GSA Powerpoint template</vt:lpstr>
      <vt:lpstr>1_GSA Powerpoint template</vt:lpstr>
      <vt:lpstr>PowerPoint Presentation</vt:lpstr>
      <vt:lpstr>Overview of GSA’s S&amp;D Process</vt:lpstr>
      <vt:lpstr>Overview of GSA’s S&amp;D Process</vt:lpstr>
      <vt:lpstr>Voluntary Disclosures</vt:lpstr>
      <vt:lpstr>Voluntary Disclosures</vt:lpstr>
      <vt:lpstr>Voluntary Disclosures</vt:lpstr>
      <vt:lpstr>Reasons for Meeting with the SDO</vt:lpstr>
      <vt:lpstr>          Who Should Attend a Meeting with the SDO?</vt:lpstr>
      <vt:lpstr>Preparing for the Meeting is Vital</vt:lpstr>
      <vt:lpstr>Written Materials/Documentation</vt:lpstr>
      <vt:lpstr>The Meeting</vt:lpstr>
      <vt:lpstr>The Meeting</vt:lpstr>
      <vt:lpstr>What is Present Responsibility?</vt:lpstr>
      <vt:lpstr>PowerPoint Presentation</vt:lpstr>
      <vt:lpstr>Administrative Agreements</vt:lpstr>
      <vt:lpstr>Corporate Monitors</vt:lpstr>
      <vt:lpstr>Take-Aways</vt:lpstr>
    </vt:vector>
  </TitlesOfParts>
  <Company>GSA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Sourcing in GSA</dc:title>
  <dc:creator>JamesBTsujimoto</dc:creator>
  <cp:lastModifiedBy>MariaCSwaby</cp:lastModifiedBy>
  <cp:revision>403</cp:revision>
  <dcterms:created xsi:type="dcterms:W3CDTF">2010-08-19T15:20:40Z</dcterms:created>
  <dcterms:modified xsi:type="dcterms:W3CDTF">2016-09-30T19:21:29Z</dcterms:modified>
</cp:coreProperties>
</file>